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6.xml" ContentType="application/vnd.openxmlformats-officedocument.presentationml.notesSlide+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notesSlides/notesSlide22.xml" ContentType="application/vnd.openxmlformats-officedocument.presentationml.notesSlide+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notesSlides/notesSlide24.xml" ContentType="application/vnd.openxmlformats-officedocument.presentationml.notesSlide+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notesSlides/notesSlide2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7.xml" ContentType="application/vnd.openxmlformats-officedocument.presentationml.notesSlide+xml"/>
  <Override PartName="/ppt/tags/tag52.xml" ContentType="application/vnd.openxmlformats-officedocument.presentationml.tags+xml"/>
  <Override PartName="/ppt/notesSlides/notesSlide28.xml" ContentType="application/vnd.openxmlformats-officedocument.presentationml.notesSlide+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0.xml" ContentType="application/vnd.openxmlformats-officedocument.presentationml.notesSlide+xml"/>
  <Override PartName="/ppt/tags/tag58.xml" ContentType="application/vnd.openxmlformats-officedocument.presentationml.tags+xml"/>
  <Override PartName="/ppt/notesSlides/notesSlide3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2.xml" ContentType="application/vnd.openxmlformats-officedocument.presentationml.notesSlide+xml"/>
  <Override PartName="/ppt/tags/tag62.xml" ContentType="application/vnd.openxmlformats-officedocument.presentationml.tags+xml"/>
  <Override PartName="/ppt/notesSlides/notesSlide33.xml" ContentType="application/vnd.openxmlformats-officedocument.presentationml.notesSlide+xml"/>
  <Override PartName="/ppt/tags/tag63.xml" ContentType="application/vnd.openxmlformats-officedocument.presentationml.tags+xml"/>
  <Override PartName="/ppt/notesSlides/notesSlide34.xml" ContentType="application/vnd.openxmlformats-officedocument.presentationml.notesSlide+xml"/>
  <Override PartName="/ppt/tags/tag64.xml" ContentType="application/vnd.openxmlformats-officedocument.presentationml.tags+xml"/>
  <Override PartName="/ppt/notesSlides/notesSlide35.xml" ContentType="application/vnd.openxmlformats-officedocument.presentationml.notesSlide+xml"/>
  <Override PartName="/ppt/tags/tag65.xml" ContentType="application/vnd.openxmlformats-officedocument.presentationml.tags+xml"/>
  <Override PartName="/ppt/notesSlides/notesSlide36.xml" ContentType="application/vnd.openxmlformats-officedocument.presentationml.notesSlide+xml"/>
  <Override PartName="/ppt/tags/tag66.xml" ContentType="application/vnd.openxmlformats-officedocument.presentationml.tags+xml"/>
  <Override PartName="/ppt/notesSlides/notesSlide37.xml" ContentType="application/vnd.openxmlformats-officedocument.presentationml.notesSlide+xml"/>
  <Override PartName="/ppt/tags/tag67.xml" ContentType="application/vnd.openxmlformats-officedocument.presentationml.tags+xml"/>
  <Override PartName="/ppt/notesSlides/notesSlide38.xml" ContentType="application/vnd.openxmlformats-officedocument.presentationml.notesSlide+xml"/>
  <Override PartName="/ppt/tags/tag68.xml" ContentType="application/vnd.openxmlformats-officedocument.presentationml.tags+xml"/>
  <Override PartName="/ppt/notesSlides/notesSlide39.xml" ContentType="application/vnd.openxmlformats-officedocument.presentationml.notesSlide+xml"/>
  <Override PartName="/ppt/tags/tag69.xml" ContentType="application/vnd.openxmlformats-officedocument.presentationml.tags+xml"/>
  <Override PartName="/ppt/notesSlides/notesSlide40.xml" ContentType="application/vnd.openxmlformats-officedocument.presentationml.notesSlide+xml"/>
  <Override PartName="/ppt/tags/tag70.xml" ContentType="application/vnd.openxmlformats-officedocument.presentationml.tags+xml"/>
  <Override PartName="/ppt/notesSlides/notesSlide41.xml" ContentType="application/vnd.openxmlformats-officedocument.presentationml.notesSlide+xml"/>
  <Override PartName="/ppt/tags/tag71.xml" ContentType="application/vnd.openxmlformats-officedocument.presentationml.tags+xml"/>
  <Override PartName="/ppt/notesSlides/notesSlide42.xml" ContentType="application/vnd.openxmlformats-officedocument.presentationml.notesSlide+xml"/>
  <Override PartName="/ppt/tags/tag72.xml" ContentType="application/vnd.openxmlformats-officedocument.presentationml.tags+xml"/>
  <Override PartName="/ppt/notesSlides/notesSlide43.xml" ContentType="application/vnd.openxmlformats-officedocument.presentationml.notesSlide+xml"/>
  <Override PartName="/ppt/tags/tag73.xml" ContentType="application/vnd.openxmlformats-officedocument.presentationml.tags+xml"/>
  <Override PartName="/ppt/notesSlides/notesSlide44.xml" ContentType="application/vnd.openxmlformats-officedocument.presentationml.notesSlide+xml"/>
  <Override PartName="/ppt/tags/tag74.xml" ContentType="application/vnd.openxmlformats-officedocument.presentationml.tags+xml"/>
  <Override PartName="/ppt/notesSlides/notesSlide45.xml" ContentType="application/vnd.openxmlformats-officedocument.presentationml.notesSlide+xml"/>
  <Override PartName="/ppt/tags/tag75.xml" ContentType="application/vnd.openxmlformats-officedocument.presentationml.tags+xml"/>
  <Override PartName="/ppt/notesSlides/notesSlide4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4.xml" ContentType="application/vnd.openxmlformats-officedocument.presentationml.tags+xml"/>
  <Override PartName="/ppt/tags/tag85.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86"/>
  </p:notesMasterIdLst>
  <p:handoutMasterIdLst>
    <p:handoutMasterId r:id="rId87"/>
  </p:handoutMasterIdLst>
  <p:sldIdLst>
    <p:sldId id="2678" r:id="rId3"/>
    <p:sldId id="2178" r:id="rId4"/>
    <p:sldId id="2179" r:id="rId5"/>
    <p:sldId id="2180" r:id="rId6"/>
    <p:sldId id="2181" r:id="rId7"/>
    <p:sldId id="2339" r:id="rId8"/>
    <p:sldId id="2341" r:id="rId9"/>
    <p:sldId id="2342" r:id="rId10"/>
    <p:sldId id="2345" r:id="rId11"/>
    <p:sldId id="2347" r:id="rId12"/>
    <p:sldId id="2348" r:id="rId13"/>
    <p:sldId id="2349" r:id="rId14"/>
    <p:sldId id="2351" r:id="rId15"/>
    <p:sldId id="2629" r:id="rId16"/>
    <p:sldId id="2630" r:id="rId17"/>
    <p:sldId id="2631" r:id="rId18"/>
    <p:sldId id="2632" r:id="rId19"/>
    <p:sldId id="2541" r:id="rId20"/>
    <p:sldId id="2542" r:id="rId21"/>
    <p:sldId id="2543" r:id="rId22"/>
    <p:sldId id="2544" r:id="rId23"/>
    <p:sldId id="2545" r:id="rId24"/>
    <p:sldId id="2546" r:id="rId25"/>
    <p:sldId id="2547" r:id="rId26"/>
    <p:sldId id="2548" r:id="rId27"/>
    <p:sldId id="2549" r:id="rId28"/>
    <p:sldId id="2550" r:id="rId29"/>
    <p:sldId id="2551" r:id="rId30"/>
    <p:sldId id="2552" r:id="rId31"/>
    <p:sldId id="2553" r:id="rId32"/>
    <p:sldId id="2554" r:id="rId33"/>
    <p:sldId id="2558" r:id="rId34"/>
    <p:sldId id="2555" r:id="rId35"/>
    <p:sldId id="2556" r:id="rId36"/>
    <p:sldId id="2557" r:id="rId37"/>
    <p:sldId id="2559" r:id="rId38"/>
    <p:sldId id="2560" r:id="rId39"/>
    <p:sldId id="2561" r:id="rId40"/>
    <p:sldId id="2562" r:id="rId41"/>
    <p:sldId id="2563" r:id="rId42"/>
    <p:sldId id="2564" r:id="rId43"/>
    <p:sldId id="2565" r:id="rId44"/>
    <p:sldId id="2566" r:id="rId45"/>
    <p:sldId id="2567" r:id="rId46"/>
    <p:sldId id="2568" r:id="rId47"/>
    <p:sldId id="2569" r:id="rId48"/>
    <p:sldId id="2572" r:id="rId49"/>
    <p:sldId id="2573" r:id="rId50"/>
    <p:sldId id="2574" r:id="rId51"/>
    <p:sldId id="2575" r:id="rId52"/>
    <p:sldId id="2576" r:id="rId53"/>
    <p:sldId id="2577" r:id="rId54"/>
    <p:sldId id="2578" r:id="rId55"/>
    <p:sldId id="2579" r:id="rId56"/>
    <p:sldId id="2580" r:id="rId57"/>
    <p:sldId id="2581" r:id="rId58"/>
    <p:sldId id="2582" r:id="rId59"/>
    <p:sldId id="2583" r:id="rId60"/>
    <p:sldId id="2584" r:id="rId61"/>
    <p:sldId id="2585" r:id="rId62"/>
    <p:sldId id="2593" r:id="rId63"/>
    <p:sldId id="2594" r:id="rId64"/>
    <p:sldId id="2598" r:id="rId65"/>
    <p:sldId id="2599" r:id="rId66"/>
    <p:sldId id="2601" r:id="rId67"/>
    <p:sldId id="2602" r:id="rId68"/>
    <p:sldId id="2603" r:id="rId69"/>
    <p:sldId id="2604" r:id="rId70"/>
    <p:sldId id="2605" r:id="rId71"/>
    <p:sldId id="2606" r:id="rId72"/>
    <p:sldId id="2607" r:id="rId73"/>
    <p:sldId id="2608" r:id="rId74"/>
    <p:sldId id="2609" r:id="rId75"/>
    <p:sldId id="2472" r:id="rId76"/>
    <p:sldId id="2473" r:id="rId77"/>
    <p:sldId id="2677" r:id="rId78"/>
    <p:sldId id="2474" r:id="rId79"/>
    <p:sldId id="2479" r:id="rId80"/>
    <p:sldId id="2496" r:id="rId81"/>
    <p:sldId id="2497" r:id="rId82"/>
    <p:sldId id="2498" r:id="rId83"/>
    <p:sldId id="2530" r:id="rId84"/>
    <p:sldId id="2532" r:id="rId85"/>
  </p:sldIdLst>
  <p:sldSz cx="9144000" cy="6858000" type="letter"/>
  <p:notesSz cx="7010400" cy="9296400"/>
  <p:custDataLst>
    <p:tags r:id="rId8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Untitled Section" id="{A9C237E1-FF1A-4592-938E-F94A36B7123B}">
          <p14:sldIdLst>
            <p14:sldId id="2678"/>
            <p14:sldId id="2178"/>
            <p14:sldId id="2179"/>
            <p14:sldId id="2180"/>
            <p14:sldId id="2181"/>
            <p14:sldId id="2339"/>
            <p14:sldId id="2341"/>
            <p14:sldId id="2342"/>
            <p14:sldId id="2345"/>
            <p14:sldId id="2347"/>
            <p14:sldId id="2348"/>
            <p14:sldId id="2349"/>
            <p14:sldId id="2351"/>
            <p14:sldId id="2629"/>
            <p14:sldId id="2630"/>
            <p14:sldId id="2631"/>
            <p14:sldId id="2632"/>
            <p14:sldId id="2541"/>
            <p14:sldId id="2542"/>
            <p14:sldId id="2543"/>
            <p14:sldId id="2544"/>
            <p14:sldId id="2545"/>
            <p14:sldId id="2546"/>
            <p14:sldId id="2547"/>
            <p14:sldId id="2548"/>
            <p14:sldId id="2549"/>
            <p14:sldId id="2550"/>
            <p14:sldId id="2551"/>
            <p14:sldId id="2552"/>
            <p14:sldId id="2553"/>
            <p14:sldId id="2554"/>
            <p14:sldId id="2558"/>
            <p14:sldId id="2555"/>
            <p14:sldId id="2556"/>
            <p14:sldId id="2557"/>
            <p14:sldId id="2559"/>
            <p14:sldId id="2560"/>
            <p14:sldId id="2561"/>
            <p14:sldId id="2562"/>
            <p14:sldId id="2563"/>
            <p14:sldId id="2564"/>
            <p14:sldId id="2565"/>
            <p14:sldId id="2566"/>
            <p14:sldId id="2567"/>
            <p14:sldId id="2568"/>
            <p14:sldId id="2569"/>
            <p14:sldId id="2572"/>
            <p14:sldId id="2573"/>
            <p14:sldId id="2574"/>
            <p14:sldId id="2575"/>
            <p14:sldId id="2576"/>
            <p14:sldId id="2577"/>
            <p14:sldId id="2578"/>
            <p14:sldId id="2579"/>
            <p14:sldId id="2580"/>
            <p14:sldId id="2581"/>
            <p14:sldId id="2582"/>
            <p14:sldId id="2583"/>
            <p14:sldId id="2584"/>
            <p14:sldId id="2585"/>
            <p14:sldId id="2593"/>
            <p14:sldId id="2594"/>
            <p14:sldId id="2598"/>
            <p14:sldId id="2599"/>
            <p14:sldId id="2601"/>
            <p14:sldId id="2602"/>
            <p14:sldId id="2603"/>
            <p14:sldId id="2604"/>
            <p14:sldId id="2605"/>
            <p14:sldId id="2606"/>
            <p14:sldId id="2607"/>
            <p14:sldId id="2608"/>
            <p14:sldId id="2609"/>
            <p14:sldId id="2472"/>
            <p14:sldId id="2473"/>
            <p14:sldId id="2677"/>
            <p14:sldId id="2474"/>
            <p14:sldId id="2479"/>
            <p14:sldId id="2496"/>
            <p14:sldId id="2497"/>
            <p14:sldId id="2498"/>
            <p14:sldId id="2530"/>
            <p14:sldId id="25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C0023"/>
    <a:srgbClr val="790015"/>
    <a:srgbClr val="FFCC00"/>
    <a:srgbClr val="00FF00"/>
    <a:srgbClr val="33CC3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0" autoAdjust="0"/>
    <p:restoredTop sz="79181" autoAdjust="0"/>
  </p:normalViewPr>
  <p:slideViewPr>
    <p:cSldViewPr>
      <p:cViewPr varScale="1">
        <p:scale>
          <a:sx n="59" d="100"/>
          <a:sy n="59" d="100"/>
        </p:scale>
        <p:origin x="171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75" d="100"/>
          <a:sy n="75" d="100"/>
        </p:scale>
        <p:origin x="4056" y="46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32DC4C-694B-EC40-B62A-64718A657C1F}" type="doc">
      <dgm:prSet loTypeId="urn:microsoft.com/office/officeart/2005/8/layout/pyramid3" loCatId="pyramid" qsTypeId="urn:microsoft.com/office/officeart/2005/8/quickstyle/3d4" qsCatId="3D" csTypeId="urn:microsoft.com/office/officeart/2005/8/colors/accent1_2" csCatId="accent1" phldr="1"/>
      <dgm:spPr/>
      <dgm:t>
        <a:bodyPr/>
        <a:lstStyle/>
        <a:p>
          <a:endParaRPr lang="en-US"/>
        </a:p>
      </dgm:t>
    </dgm:pt>
    <dgm:pt modelId="{D6719AFD-99B9-4B41-832D-CB985F89B325}">
      <dgm:prSet phldrT="[Text]"/>
      <dgm:spPr/>
      <dgm:t>
        <a:bodyPr/>
        <a:lstStyle/>
        <a:p>
          <a:r>
            <a:rPr lang="en-US" b="1" smtClean="0"/>
            <a:t>Theories</a:t>
          </a:r>
        </a:p>
        <a:p>
          <a:r>
            <a:rPr lang="en-US" b="1" smtClean="0"/>
            <a:t>(Empowerment, Health Belief, </a:t>
          </a:r>
        </a:p>
        <a:p>
          <a:r>
            <a:rPr lang="en-US" b="1" smtClean="0"/>
            <a:t>Social Cognitive,Transtheoretical)</a:t>
          </a:r>
          <a:endParaRPr lang="en-US" b="1" dirty="0"/>
        </a:p>
      </dgm:t>
    </dgm:pt>
    <dgm:pt modelId="{13752075-3958-5D40-AF6D-78BC3A19DE77}" type="parTrans" cxnId="{7313CA01-7490-B945-B664-0D50CAA5BF39}">
      <dgm:prSet/>
      <dgm:spPr/>
      <dgm:t>
        <a:bodyPr/>
        <a:lstStyle/>
        <a:p>
          <a:endParaRPr lang="en-US"/>
        </a:p>
      </dgm:t>
    </dgm:pt>
    <dgm:pt modelId="{5B9AC136-D2AE-5249-8957-D8AAAAE670EC}" type="sibTrans" cxnId="{7313CA01-7490-B945-B664-0D50CAA5BF39}">
      <dgm:prSet/>
      <dgm:spPr/>
      <dgm:t>
        <a:bodyPr/>
        <a:lstStyle/>
        <a:p>
          <a:endParaRPr lang="en-US"/>
        </a:p>
      </dgm:t>
    </dgm:pt>
    <dgm:pt modelId="{04123CF3-7111-D14C-917C-E39D2892B036}">
      <dgm:prSet phldrT="[Text]" custT="1"/>
      <dgm:spPr/>
      <dgm:t>
        <a:bodyPr/>
        <a:lstStyle/>
        <a:p>
          <a:r>
            <a:rPr lang="en-US" sz="2400" b="1" smtClean="0"/>
            <a:t>Patient’s Readiness to Change (stages)</a:t>
          </a:r>
        </a:p>
        <a:p>
          <a:r>
            <a:rPr lang="en-US" sz="2400" b="1" smtClean="0"/>
            <a:t>Our Attitude, Approach</a:t>
          </a:r>
          <a:endParaRPr lang="en-US" sz="2400" b="1" dirty="0"/>
        </a:p>
      </dgm:t>
    </dgm:pt>
    <dgm:pt modelId="{1429ABB8-D222-EB4B-9060-92500FBD2173}" type="parTrans" cxnId="{285E77FB-9BE8-FD49-BF22-B60EF424F627}">
      <dgm:prSet/>
      <dgm:spPr/>
      <dgm:t>
        <a:bodyPr/>
        <a:lstStyle/>
        <a:p>
          <a:endParaRPr lang="en-US"/>
        </a:p>
      </dgm:t>
    </dgm:pt>
    <dgm:pt modelId="{4CE5634B-F546-F542-A9E7-5498C52EB9BD}" type="sibTrans" cxnId="{285E77FB-9BE8-FD49-BF22-B60EF424F627}">
      <dgm:prSet/>
      <dgm:spPr/>
      <dgm:t>
        <a:bodyPr/>
        <a:lstStyle/>
        <a:p>
          <a:endParaRPr lang="en-US"/>
        </a:p>
      </dgm:t>
    </dgm:pt>
    <dgm:pt modelId="{12506653-8052-2447-B6A2-80BE4EF90B97}">
      <dgm:prSet phldrT="[Text]" custT="1"/>
      <dgm:spPr/>
      <dgm:t>
        <a:bodyPr/>
        <a:lstStyle/>
        <a:p>
          <a:r>
            <a:rPr lang="en-US" sz="1900" smtClean="0"/>
            <a:t>   </a:t>
          </a:r>
          <a:r>
            <a:rPr lang="en-US" sz="1800" b="1" smtClean="0"/>
            <a:t>Brief Negotiation, MI</a:t>
          </a:r>
        </a:p>
        <a:p>
          <a:r>
            <a:rPr lang="en-US" sz="1800" b="1" smtClean="0"/>
            <a:t>  Alter </a:t>
          </a:r>
          <a:r>
            <a:rPr lang="en-US" sz="2000" b="1" smtClean="0"/>
            <a:t>ambivalence</a:t>
          </a:r>
          <a:r>
            <a:rPr lang="en-US" sz="1800" b="1" smtClean="0"/>
            <a:t> </a:t>
          </a:r>
        </a:p>
        <a:p>
          <a:endParaRPr lang="en-US" sz="1900" smtClean="0"/>
        </a:p>
        <a:p>
          <a:r>
            <a:rPr lang="en-US" sz="2800" b="1" smtClean="0"/>
            <a:t>Change</a:t>
          </a:r>
          <a:endParaRPr lang="en-US" sz="2800" b="1" dirty="0"/>
        </a:p>
      </dgm:t>
    </dgm:pt>
    <dgm:pt modelId="{34334323-419F-164B-B61A-5F91E5D7C063}" type="parTrans" cxnId="{329550FE-CF6B-E84D-B8E7-05A42B1411FD}">
      <dgm:prSet/>
      <dgm:spPr/>
      <dgm:t>
        <a:bodyPr/>
        <a:lstStyle/>
        <a:p>
          <a:endParaRPr lang="en-US"/>
        </a:p>
      </dgm:t>
    </dgm:pt>
    <dgm:pt modelId="{856A263B-EF99-8249-A6C7-E4CFA6AF4E3A}" type="sibTrans" cxnId="{329550FE-CF6B-E84D-B8E7-05A42B1411FD}">
      <dgm:prSet/>
      <dgm:spPr/>
      <dgm:t>
        <a:bodyPr/>
        <a:lstStyle/>
        <a:p>
          <a:endParaRPr lang="en-US"/>
        </a:p>
      </dgm:t>
    </dgm:pt>
    <dgm:pt modelId="{8C2C485C-4EB1-5845-9DA4-08DC4686F27A}" type="pres">
      <dgm:prSet presAssocID="{3A32DC4C-694B-EC40-B62A-64718A657C1F}" presName="Name0" presStyleCnt="0">
        <dgm:presLayoutVars>
          <dgm:dir/>
          <dgm:animLvl val="lvl"/>
          <dgm:resizeHandles val="exact"/>
        </dgm:presLayoutVars>
      </dgm:prSet>
      <dgm:spPr/>
      <dgm:t>
        <a:bodyPr/>
        <a:lstStyle/>
        <a:p>
          <a:endParaRPr lang="en-US"/>
        </a:p>
      </dgm:t>
    </dgm:pt>
    <dgm:pt modelId="{8240C181-43AD-E943-8756-4C21CBC62641}" type="pres">
      <dgm:prSet presAssocID="{D6719AFD-99B9-4B41-832D-CB985F89B325}" presName="Name8" presStyleCnt="0"/>
      <dgm:spPr/>
      <dgm:t>
        <a:bodyPr/>
        <a:lstStyle/>
        <a:p>
          <a:endParaRPr lang="en-US"/>
        </a:p>
      </dgm:t>
    </dgm:pt>
    <dgm:pt modelId="{13E563C1-F4B8-8145-A74F-F1C9B32B73A4}" type="pres">
      <dgm:prSet presAssocID="{D6719AFD-99B9-4B41-832D-CB985F89B325}" presName="level" presStyleLbl="node1" presStyleIdx="0" presStyleCnt="3">
        <dgm:presLayoutVars>
          <dgm:chMax val="1"/>
          <dgm:bulletEnabled val="1"/>
        </dgm:presLayoutVars>
      </dgm:prSet>
      <dgm:spPr/>
      <dgm:t>
        <a:bodyPr/>
        <a:lstStyle/>
        <a:p>
          <a:endParaRPr lang="en-US"/>
        </a:p>
      </dgm:t>
    </dgm:pt>
    <dgm:pt modelId="{95AA4D98-6231-A147-822D-0B240ADD807F}" type="pres">
      <dgm:prSet presAssocID="{D6719AFD-99B9-4B41-832D-CB985F89B325}" presName="levelTx" presStyleLbl="revTx" presStyleIdx="0" presStyleCnt="0">
        <dgm:presLayoutVars>
          <dgm:chMax val="1"/>
          <dgm:bulletEnabled val="1"/>
        </dgm:presLayoutVars>
      </dgm:prSet>
      <dgm:spPr/>
      <dgm:t>
        <a:bodyPr/>
        <a:lstStyle/>
        <a:p>
          <a:endParaRPr lang="en-US"/>
        </a:p>
      </dgm:t>
    </dgm:pt>
    <dgm:pt modelId="{D9ED731D-E453-0D41-81A9-DE444B123F7D}" type="pres">
      <dgm:prSet presAssocID="{04123CF3-7111-D14C-917C-E39D2892B036}" presName="Name8" presStyleCnt="0"/>
      <dgm:spPr/>
      <dgm:t>
        <a:bodyPr/>
        <a:lstStyle/>
        <a:p>
          <a:endParaRPr lang="en-US"/>
        </a:p>
      </dgm:t>
    </dgm:pt>
    <dgm:pt modelId="{9C811DF1-60EF-E54D-927B-0B646D67A963}" type="pres">
      <dgm:prSet presAssocID="{04123CF3-7111-D14C-917C-E39D2892B036}" presName="level" presStyleLbl="node1" presStyleIdx="1" presStyleCnt="3">
        <dgm:presLayoutVars>
          <dgm:chMax val="1"/>
          <dgm:bulletEnabled val="1"/>
        </dgm:presLayoutVars>
      </dgm:prSet>
      <dgm:spPr/>
      <dgm:t>
        <a:bodyPr/>
        <a:lstStyle/>
        <a:p>
          <a:endParaRPr lang="en-US"/>
        </a:p>
      </dgm:t>
    </dgm:pt>
    <dgm:pt modelId="{03DB9084-77F2-5041-83A1-E45AB199882D}" type="pres">
      <dgm:prSet presAssocID="{04123CF3-7111-D14C-917C-E39D2892B036}" presName="levelTx" presStyleLbl="revTx" presStyleIdx="0" presStyleCnt="0">
        <dgm:presLayoutVars>
          <dgm:chMax val="1"/>
          <dgm:bulletEnabled val="1"/>
        </dgm:presLayoutVars>
      </dgm:prSet>
      <dgm:spPr/>
      <dgm:t>
        <a:bodyPr/>
        <a:lstStyle/>
        <a:p>
          <a:endParaRPr lang="en-US"/>
        </a:p>
      </dgm:t>
    </dgm:pt>
    <dgm:pt modelId="{695EEA0D-0E02-944A-BE40-E3E68B4B999F}" type="pres">
      <dgm:prSet presAssocID="{12506653-8052-2447-B6A2-80BE4EF90B97}" presName="Name8" presStyleCnt="0"/>
      <dgm:spPr/>
      <dgm:t>
        <a:bodyPr/>
        <a:lstStyle/>
        <a:p>
          <a:endParaRPr lang="en-US"/>
        </a:p>
      </dgm:t>
    </dgm:pt>
    <dgm:pt modelId="{CF6CEB3B-10C4-E84C-BABD-75283E5A265F}" type="pres">
      <dgm:prSet presAssocID="{12506653-8052-2447-B6A2-80BE4EF90B97}" presName="level" presStyleLbl="node1" presStyleIdx="2" presStyleCnt="3" custScaleY="94643">
        <dgm:presLayoutVars>
          <dgm:chMax val="1"/>
          <dgm:bulletEnabled val="1"/>
        </dgm:presLayoutVars>
      </dgm:prSet>
      <dgm:spPr/>
      <dgm:t>
        <a:bodyPr/>
        <a:lstStyle/>
        <a:p>
          <a:endParaRPr lang="en-US"/>
        </a:p>
      </dgm:t>
    </dgm:pt>
    <dgm:pt modelId="{14282BA8-6738-6646-A5E2-2B462674D8FF}" type="pres">
      <dgm:prSet presAssocID="{12506653-8052-2447-B6A2-80BE4EF90B97}" presName="levelTx" presStyleLbl="revTx" presStyleIdx="0" presStyleCnt="0">
        <dgm:presLayoutVars>
          <dgm:chMax val="1"/>
          <dgm:bulletEnabled val="1"/>
        </dgm:presLayoutVars>
      </dgm:prSet>
      <dgm:spPr/>
      <dgm:t>
        <a:bodyPr/>
        <a:lstStyle/>
        <a:p>
          <a:endParaRPr lang="en-US"/>
        </a:p>
      </dgm:t>
    </dgm:pt>
  </dgm:ptLst>
  <dgm:cxnLst>
    <dgm:cxn modelId="{CB03E167-AEDE-44E4-89D2-EC51B840F760}" type="presOf" srcId="{3A32DC4C-694B-EC40-B62A-64718A657C1F}" destId="{8C2C485C-4EB1-5845-9DA4-08DC4686F27A}" srcOrd="0" destOrd="0" presId="urn:microsoft.com/office/officeart/2005/8/layout/pyramid3"/>
    <dgm:cxn modelId="{5D8AD500-B288-46F7-8F30-4A341FBCCB7E}" type="presOf" srcId="{D6719AFD-99B9-4B41-832D-CB985F89B325}" destId="{13E563C1-F4B8-8145-A74F-F1C9B32B73A4}" srcOrd="0" destOrd="0" presId="urn:microsoft.com/office/officeart/2005/8/layout/pyramid3"/>
    <dgm:cxn modelId="{20A3E5D4-F41F-4108-9866-ACDE5260C53B}" type="presOf" srcId="{04123CF3-7111-D14C-917C-E39D2892B036}" destId="{9C811DF1-60EF-E54D-927B-0B646D67A963}" srcOrd="0" destOrd="0" presId="urn:microsoft.com/office/officeart/2005/8/layout/pyramid3"/>
    <dgm:cxn modelId="{F8CE2A01-7EA3-4250-ADC2-6AF281FB0796}" type="presOf" srcId="{12506653-8052-2447-B6A2-80BE4EF90B97}" destId="{14282BA8-6738-6646-A5E2-2B462674D8FF}" srcOrd="1" destOrd="0" presId="urn:microsoft.com/office/officeart/2005/8/layout/pyramid3"/>
    <dgm:cxn modelId="{DAB9E216-28E4-4D16-BF42-9B87B2C47C5F}" type="presOf" srcId="{04123CF3-7111-D14C-917C-E39D2892B036}" destId="{03DB9084-77F2-5041-83A1-E45AB199882D}" srcOrd="1" destOrd="0" presId="urn:microsoft.com/office/officeart/2005/8/layout/pyramid3"/>
    <dgm:cxn modelId="{C14F3C6E-C97E-476D-956C-2BE591A78570}" type="presOf" srcId="{12506653-8052-2447-B6A2-80BE4EF90B97}" destId="{CF6CEB3B-10C4-E84C-BABD-75283E5A265F}" srcOrd="0" destOrd="0" presId="urn:microsoft.com/office/officeart/2005/8/layout/pyramid3"/>
    <dgm:cxn modelId="{91675259-91CB-472B-9455-37FAD7FEF042}" type="presOf" srcId="{D6719AFD-99B9-4B41-832D-CB985F89B325}" destId="{95AA4D98-6231-A147-822D-0B240ADD807F}" srcOrd="1" destOrd="0" presId="urn:microsoft.com/office/officeart/2005/8/layout/pyramid3"/>
    <dgm:cxn modelId="{285E77FB-9BE8-FD49-BF22-B60EF424F627}" srcId="{3A32DC4C-694B-EC40-B62A-64718A657C1F}" destId="{04123CF3-7111-D14C-917C-E39D2892B036}" srcOrd="1" destOrd="0" parTransId="{1429ABB8-D222-EB4B-9060-92500FBD2173}" sibTransId="{4CE5634B-F546-F542-A9E7-5498C52EB9BD}"/>
    <dgm:cxn modelId="{7313CA01-7490-B945-B664-0D50CAA5BF39}" srcId="{3A32DC4C-694B-EC40-B62A-64718A657C1F}" destId="{D6719AFD-99B9-4B41-832D-CB985F89B325}" srcOrd="0" destOrd="0" parTransId="{13752075-3958-5D40-AF6D-78BC3A19DE77}" sibTransId="{5B9AC136-D2AE-5249-8957-D8AAAAE670EC}"/>
    <dgm:cxn modelId="{329550FE-CF6B-E84D-B8E7-05A42B1411FD}" srcId="{3A32DC4C-694B-EC40-B62A-64718A657C1F}" destId="{12506653-8052-2447-B6A2-80BE4EF90B97}" srcOrd="2" destOrd="0" parTransId="{34334323-419F-164B-B61A-5F91E5D7C063}" sibTransId="{856A263B-EF99-8249-A6C7-E4CFA6AF4E3A}"/>
    <dgm:cxn modelId="{23FE3C61-84B6-4F88-AE43-90422A5506AF}" type="presParOf" srcId="{8C2C485C-4EB1-5845-9DA4-08DC4686F27A}" destId="{8240C181-43AD-E943-8756-4C21CBC62641}" srcOrd="0" destOrd="0" presId="urn:microsoft.com/office/officeart/2005/8/layout/pyramid3"/>
    <dgm:cxn modelId="{6BB8232B-EE5D-4DCF-ADD2-E9303F06D9C3}" type="presParOf" srcId="{8240C181-43AD-E943-8756-4C21CBC62641}" destId="{13E563C1-F4B8-8145-A74F-F1C9B32B73A4}" srcOrd="0" destOrd="0" presId="urn:microsoft.com/office/officeart/2005/8/layout/pyramid3"/>
    <dgm:cxn modelId="{22E6E03E-DD17-4B45-85CB-5A03F4049932}" type="presParOf" srcId="{8240C181-43AD-E943-8756-4C21CBC62641}" destId="{95AA4D98-6231-A147-822D-0B240ADD807F}" srcOrd="1" destOrd="0" presId="urn:microsoft.com/office/officeart/2005/8/layout/pyramid3"/>
    <dgm:cxn modelId="{CC554274-6E43-4E09-AE9F-22BF1ED7F1EF}" type="presParOf" srcId="{8C2C485C-4EB1-5845-9DA4-08DC4686F27A}" destId="{D9ED731D-E453-0D41-81A9-DE444B123F7D}" srcOrd="1" destOrd="0" presId="urn:microsoft.com/office/officeart/2005/8/layout/pyramid3"/>
    <dgm:cxn modelId="{B156D566-6E9A-485D-A410-A793DCE86B83}" type="presParOf" srcId="{D9ED731D-E453-0D41-81A9-DE444B123F7D}" destId="{9C811DF1-60EF-E54D-927B-0B646D67A963}" srcOrd="0" destOrd="0" presId="urn:microsoft.com/office/officeart/2005/8/layout/pyramid3"/>
    <dgm:cxn modelId="{4EBE81EE-371B-4DE5-A5DE-3285C359D3BC}" type="presParOf" srcId="{D9ED731D-E453-0D41-81A9-DE444B123F7D}" destId="{03DB9084-77F2-5041-83A1-E45AB199882D}" srcOrd="1" destOrd="0" presId="urn:microsoft.com/office/officeart/2005/8/layout/pyramid3"/>
    <dgm:cxn modelId="{A8753056-013A-4132-9E16-5055C87AFA25}" type="presParOf" srcId="{8C2C485C-4EB1-5845-9DA4-08DC4686F27A}" destId="{695EEA0D-0E02-944A-BE40-E3E68B4B999F}" srcOrd="2" destOrd="0" presId="urn:microsoft.com/office/officeart/2005/8/layout/pyramid3"/>
    <dgm:cxn modelId="{83271CD0-D2B0-4E8F-A429-40F43363CF1C}" type="presParOf" srcId="{695EEA0D-0E02-944A-BE40-E3E68B4B999F}" destId="{CF6CEB3B-10C4-E84C-BABD-75283E5A265F}" srcOrd="0" destOrd="0" presId="urn:microsoft.com/office/officeart/2005/8/layout/pyramid3"/>
    <dgm:cxn modelId="{7C7A2444-7EC3-45BC-9905-19AE7DBF1AF9}" type="presParOf" srcId="{695EEA0D-0E02-944A-BE40-E3E68B4B999F}" destId="{14282BA8-6738-6646-A5E2-2B462674D8FF}"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1D4839-0343-AB44-AE0A-BE2B149E88B2}" type="doc">
      <dgm:prSet loTypeId="urn:microsoft.com/office/officeart/2005/8/layout/chart3" loCatId="relationship" qsTypeId="urn:microsoft.com/office/officeart/2005/8/quickstyle/3D3" qsCatId="3D" csTypeId="urn:microsoft.com/office/officeart/2005/8/colors/accent1_4" csCatId="accent1" phldr="1"/>
      <dgm:spPr/>
    </dgm:pt>
    <dgm:pt modelId="{E819D3A9-343A-854E-B59D-846BE8543597}">
      <dgm:prSet phldrT="[Text]"/>
      <dgm:spPr/>
      <dgm:t>
        <a:bodyPr/>
        <a:lstStyle/>
        <a:p>
          <a:r>
            <a:rPr lang="en-US" dirty="0" smtClean="0">
              <a:solidFill>
                <a:srgbClr val="FF0000"/>
              </a:solidFill>
            </a:rPr>
            <a:t>Not Ready </a:t>
          </a:r>
          <a:r>
            <a:rPr lang="en-US" dirty="0" smtClean="0"/>
            <a:t>20%</a:t>
          </a:r>
        </a:p>
        <a:p>
          <a:r>
            <a:rPr lang="en-US" dirty="0" smtClean="0"/>
            <a:t> and </a:t>
          </a:r>
          <a:r>
            <a:rPr lang="en-US" dirty="0" smtClean="0">
              <a:solidFill>
                <a:srgbClr val="008000"/>
              </a:solidFill>
            </a:rPr>
            <a:t>Ready</a:t>
          </a:r>
          <a:r>
            <a:rPr lang="en-US" dirty="0" smtClean="0"/>
            <a:t> 20%</a:t>
          </a:r>
          <a:endParaRPr lang="en-US" dirty="0"/>
        </a:p>
      </dgm:t>
    </dgm:pt>
    <dgm:pt modelId="{164A29A1-E121-4944-A01A-5FB3B0A94F65}" type="parTrans" cxnId="{2074D8EB-3F1C-6F41-930C-91D5A22F5410}">
      <dgm:prSet/>
      <dgm:spPr/>
      <dgm:t>
        <a:bodyPr/>
        <a:lstStyle/>
        <a:p>
          <a:endParaRPr lang="en-US"/>
        </a:p>
      </dgm:t>
    </dgm:pt>
    <dgm:pt modelId="{4BAFE60E-0893-9A45-973D-D4DED8106411}" type="sibTrans" cxnId="{2074D8EB-3F1C-6F41-930C-91D5A22F5410}">
      <dgm:prSet/>
      <dgm:spPr/>
      <dgm:t>
        <a:bodyPr/>
        <a:lstStyle/>
        <a:p>
          <a:endParaRPr lang="en-US"/>
        </a:p>
      </dgm:t>
    </dgm:pt>
    <dgm:pt modelId="{FE747B2D-5F4A-6243-B0B7-CF99C3785216}">
      <dgm:prSet phldrT="[Text]"/>
      <dgm:spPr/>
      <dgm:t>
        <a:bodyPr/>
        <a:lstStyle/>
        <a:p>
          <a:r>
            <a:rPr lang="en-US" dirty="0" smtClean="0">
              <a:solidFill>
                <a:srgbClr val="FFFF00"/>
              </a:solidFill>
            </a:rPr>
            <a:t>Unsure</a:t>
          </a:r>
          <a:r>
            <a:rPr lang="en-US" dirty="0" smtClean="0"/>
            <a:t> 30%</a:t>
          </a:r>
          <a:endParaRPr lang="en-US" dirty="0"/>
        </a:p>
      </dgm:t>
    </dgm:pt>
    <dgm:pt modelId="{BFFC5869-FFA2-5F45-878E-C90DA236FAB5}" type="parTrans" cxnId="{2F1D5613-78F8-FA4D-9E89-AE704A58032D}">
      <dgm:prSet/>
      <dgm:spPr/>
      <dgm:t>
        <a:bodyPr/>
        <a:lstStyle/>
        <a:p>
          <a:endParaRPr lang="en-US"/>
        </a:p>
      </dgm:t>
    </dgm:pt>
    <dgm:pt modelId="{A0662124-0E07-B649-BDA4-3025723BD3CF}" type="sibTrans" cxnId="{2F1D5613-78F8-FA4D-9E89-AE704A58032D}">
      <dgm:prSet/>
      <dgm:spPr/>
      <dgm:t>
        <a:bodyPr/>
        <a:lstStyle/>
        <a:p>
          <a:endParaRPr lang="en-US"/>
        </a:p>
      </dgm:t>
    </dgm:pt>
    <dgm:pt modelId="{B14F6ABF-C983-6F49-8346-13AC2B0DAC9B}">
      <dgm:prSet phldrT="[Text]"/>
      <dgm:spPr/>
      <dgm:t>
        <a:bodyPr/>
        <a:lstStyle/>
        <a:p>
          <a:r>
            <a:rPr lang="en-US" dirty="0" smtClean="0">
              <a:solidFill>
                <a:srgbClr val="FFFF00"/>
              </a:solidFill>
            </a:rPr>
            <a:t>Unsure</a:t>
          </a:r>
          <a:r>
            <a:rPr lang="en-US" dirty="0" smtClean="0"/>
            <a:t> 30%</a:t>
          </a:r>
          <a:endParaRPr lang="en-US" dirty="0"/>
        </a:p>
      </dgm:t>
    </dgm:pt>
    <dgm:pt modelId="{71578ED9-40F5-344A-B105-4F22A4813630}" type="parTrans" cxnId="{68B7E915-77D8-5242-815D-4F827BBC3C69}">
      <dgm:prSet/>
      <dgm:spPr/>
      <dgm:t>
        <a:bodyPr/>
        <a:lstStyle/>
        <a:p>
          <a:endParaRPr lang="en-US"/>
        </a:p>
      </dgm:t>
    </dgm:pt>
    <dgm:pt modelId="{A230D524-E281-6441-B451-9FED78AABB0A}" type="sibTrans" cxnId="{68B7E915-77D8-5242-815D-4F827BBC3C69}">
      <dgm:prSet/>
      <dgm:spPr/>
      <dgm:t>
        <a:bodyPr/>
        <a:lstStyle/>
        <a:p>
          <a:endParaRPr lang="en-US"/>
        </a:p>
      </dgm:t>
    </dgm:pt>
    <dgm:pt modelId="{1C10997C-580D-404B-ACA8-78C352369C09}" type="pres">
      <dgm:prSet presAssocID="{D01D4839-0343-AB44-AE0A-BE2B149E88B2}" presName="compositeShape" presStyleCnt="0">
        <dgm:presLayoutVars>
          <dgm:chMax val="7"/>
          <dgm:dir/>
          <dgm:resizeHandles val="exact"/>
        </dgm:presLayoutVars>
      </dgm:prSet>
      <dgm:spPr/>
    </dgm:pt>
    <dgm:pt modelId="{825132EE-27D9-684B-94FA-E176E565F303}" type="pres">
      <dgm:prSet presAssocID="{D01D4839-0343-AB44-AE0A-BE2B149E88B2}" presName="wedge1" presStyleLbl="node1" presStyleIdx="0" presStyleCnt="3" custScaleX="220669" custScaleY="88689" custLinFactNeighborX="-1512" custLinFactNeighborY="112"/>
      <dgm:spPr/>
      <dgm:t>
        <a:bodyPr/>
        <a:lstStyle/>
        <a:p>
          <a:endParaRPr lang="en-US"/>
        </a:p>
      </dgm:t>
    </dgm:pt>
    <dgm:pt modelId="{C5CAC6B9-5185-5A47-BD08-9D948F35E384}" type="pres">
      <dgm:prSet presAssocID="{D01D4839-0343-AB44-AE0A-BE2B149E88B2}" presName="wedge1Tx" presStyleLbl="node1" presStyleIdx="0" presStyleCnt="3">
        <dgm:presLayoutVars>
          <dgm:chMax val="0"/>
          <dgm:chPref val="0"/>
          <dgm:bulletEnabled val="1"/>
        </dgm:presLayoutVars>
      </dgm:prSet>
      <dgm:spPr/>
      <dgm:t>
        <a:bodyPr/>
        <a:lstStyle/>
        <a:p>
          <a:endParaRPr lang="en-US"/>
        </a:p>
      </dgm:t>
    </dgm:pt>
    <dgm:pt modelId="{8FF983F2-EFDB-1A43-8B02-4E0F0D8ADC01}" type="pres">
      <dgm:prSet presAssocID="{D01D4839-0343-AB44-AE0A-BE2B149E88B2}" presName="wedge2" presStyleLbl="node1" presStyleIdx="1" presStyleCnt="3" custFlipHor="1" custScaleX="226368" custLinFactNeighborX="335" custLinFactNeighborY="739"/>
      <dgm:spPr/>
      <dgm:t>
        <a:bodyPr/>
        <a:lstStyle/>
        <a:p>
          <a:endParaRPr lang="en-US"/>
        </a:p>
      </dgm:t>
    </dgm:pt>
    <dgm:pt modelId="{16B7427D-BB0E-AD44-85D8-42FA7322386D}" type="pres">
      <dgm:prSet presAssocID="{D01D4839-0343-AB44-AE0A-BE2B149E88B2}" presName="wedge2Tx" presStyleLbl="node1" presStyleIdx="1" presStyleCnt="3">
        <dgm:presLayoutVars>
          <dgm:chMax val="0"/>
          <dgm:chPref val="0"/>
          <dgm:bulletEnabled val="1"/>
        </dgm:presLayoutVars>
      </dgm:prSet>
      <dgm:spPr/>
      <dgm:t>
        <a:bodyPr/>
        <a:lstStyle/>
        <a:p>
          <a:endParaRPr lang="en-US"/>
        </a:p>
      </dgm:t>
    </dgm:pt>
    <dgm:pt modelId="{23AA7502-910A-014B-BBB2-75B3BDC0C097}" type="pres">
      <dgm:prSet presAssocID="{D01D4839-0343-AB44-AE0A-BE2B149E88B2}" presName="wedge3" presStyleLbl="node1" presStyleIdx="2" presStyleCnt="3" custScaleX="214201" custScaleY="90312" custLinFactNeighborX="-3696" custLinFactNeighborY="-2053"/>
      <dgm:spPr/>
      <dgm:t>
        <a:bodyPr/>
        <a:lstStyle/>
        <a:p>
          <a:endParaRPr lang="en-US"/>
        </a:p>
      </dgm:t>
    </dgm:pt>
    <dgm:pt modelId="{250D0749-5FF2-414A-B560-606951AC5FF7}" type="pres">
      <dgm:prSet presAssocID="{D01D4839-0343-AB44-AE0A-BE2B149E88B2}" presName="wedge3Tx" presStyleLbl="node1" presStyleIdx="2" presStyleCnt="3">
        <dgm:presLayoutVars>
          <dgm:chMax val="0"/>
          <dgm:chPref val="0"/>
          <dgm:bulletEnabled val="1"/>
        </dgm:presLayoutVars>
      </dgm:prSet>
      <dgm:spPr/>
      <dgm:t>
        <a:bodyPr/>
        <a:lstStyle/>
        <a:p>
          <a:endParaRPr lang="en-US"/>
        </a:p>
      </dgm:t>
    </dgm:pt>
  </dgm:ptLst>
  <dgm:cxnLst>
    <dgm:cxn modelId="{77AB74F3-229A-4D6B-A961-9CE2F95AB471}" type="presOf" srcId="{D01D4839-0343-AB44-AE0A-BE2B149E88B2}" destId="{1C10997C-580D-404B-ACA8-78C352369C09}" srcOrd="0" destOrd="0" presId="urn:microsoft.com/office/officeart/2005/8/layout/chart3"/>
    <dgm:cxn modelId="{D3C1FE8B-270B-42CE-8065-D56824E90CCB}" type="presOf" srcId="{E819D3A9-343A-854E-B59D-846BE8543597}" destId="{825132EE-27D9-684B-94FA-E176E565F303}" srcOrd="0" destOrd="0" presId="urn:microsoft.com/office/officeart/2005/8/layout/chart3"/>
    <dgm:cxn modelId="{4D87730B-795E-4B18-B5F1-2A6D579A6189}" type="presOf" srcId="{FE747B2D-5F4A-6243-B0B7-CF99C3785216}" destId="{16B7427D-BB0E-AD44-85D8-42FA7322386D}" srcOrd="1" destOrd="0" presId="urn:microsoft.com/office/officeart/2005/8/layout/chart3"/>
    <dgm:cxn modelId="{478BAE45-E6EF-49B1-924E-B174987EB41B}" type="presOf" srcId="{B14F6ABF-C983-6F49-8346-13AC2B0DAC9B}" destId="{250D0749-5FF2-414A-B560-606951AC5FF7}" srcOrd="1" destOrd="0" presId="urn:microsoft.com/office/officeart/2005/8/layout/chart3"/>
    <dgm:cxn modelId="{2074D8EB-3F1C-6F41-930C-91D5A22F5410}" srcId="{D01D4839-0343-AB44-AE0A-BE2B149E88B2}" destId="{E819D3A9-343A-854E-B59D-846BE8543597}" srcOrd="0" destOrd="0" parTransId="{164A29A1-E121-4944-A01A-5FB3B0A94F65}" sibTransId="{4BAFE60E-0893-9A45-973D-D4DED8106411}"/>
    <dgm:cxn modelId="{2CF12042-82FA-454F-A1BD-07AE6E83699F}" type="presOf" srcId="{FE747B2D-5F4A-6243-B0B7-CF99C3785216}" destId="{8FF983F2-EFDB-1A43-8B02-4E0F0D8ADC01}" srcOrd="0" destOrd="0" presId="urn:microsoft.com/office/officeart/2005/8/layout/chart3"/>
    <dgm:cxn modelId="{68B7E915-77D8-5242-815D-4F827BBC3C69}" srcId="{D01D4839-0343-AB44-AE0A-BE2B149E88B2}" destId="{B14F6ABF-C983-6F49-8346-13AC2B0DAC9B}" srcOrd="2" destOrd="0" parTransId="{71578ED9-40F5-344A-B105-4F22A4813630}" sibTransId="{A230D524-E281-6441-B451-9FED78AABB0A}"/>
    <dgm:cxn modelId="{2F1D5613-78F8-FA4D-9E89-AE704A58032D}" srcId="{D01D4839-0343-AB44-AE0A-BE2B149E88B2}" destId="{FE747B2D-5F4A-6243-B0B7-CF99C3785216}" srcOrd="1" destOrd="0" parTransId="{BFFC5869-FFA2-5F45-878E-C90DA236FAB5}" sibTransId="{A0662124-0E07-B649-BDA4-3025723BD3CF}"/>
    <dgm:cxn modelId="{F4C04208-3158-49B3-B056-45584EF7DCE9}" type="presOf" srcId="{B14F6ABF-C983-6F49-8346-13AC2B0DAC9B}" destId="{23AA7502-910A-014B-BBB2-75B3BDC0C097}" srcOrd="0" destOrd="0" presId="urn:microsoft.com/office/officeart/2005/8/layout/chart3"/>
    <dgm:cxn modelId="{9C00E1DC-0FCA-4D7D-9B03-2872A9C188CA}" type="presOf" srcId="{E819D3A9-343A-854E-B59D-846BE8543597}" destId="{C5CAC6B9-5185-5A47-BD08-9D948F35E384}" srcOrd="1" destOrd="0" presId="urn:microsoft.com/office/officeart/2005/8/layout/chart3"/>
    <dgm:cxn modelId="{71EAADF4-0548-4332-BCCC-D5A8B7184FE0}" type="presParOf" srcId="{1C10997C-580D-404B-ACA8-78C352369C09}" destId="{825132EE-27D9-684B-94FA-E176E565F303}" srcOrd="0" destOrd="0" presId="urn:microsoft.com/office/officeart/2005/8/layout/chart3"/>
    <dgm:cxn modelId="{33EECFBA-76E7-47E2-9C55-BBA2ED99279E}" type="presParOf" srcId="{1C10997C-580D-404B-ACA8-78C352369C09}" destId="{C5CAC6B9-5185-5A47-BD08-9D948F35E384}" srcOrd="1" destOrd="0" presId="urn:microsoft.com/office/officeart/2005/8/layout/chart3"/>
    <dgm:cxn modelId="{20A9A89C-BDD0-43B4-B9B0-70303BECF219}" type="presParOf" srcId="{1C10997C-580D-404B-ACA8-78C352369C09}" destId="{8FF983F2-EFDB-1A43-8B02-4E0F0D8ADC01}" srcOrd="2" destOrd="0" presId="urn:microsoft.com/office/officeart/2005/8/layout/chart3"/>
    <dgm:cxn modelId="{EBFBAFDE-FB87-4E03-BFAC-B636C04C8FE4}" type="presParOf" srcId="{1C10997C-580D-404B-ACA8-78C352369C09}" destId="{16B7427D-BB0E-AD44-85D8-42FA7322386D}" srcOrd="3" destOrd="0" presId="urn:microsoft.com/office/officeart/2005/8/layout/chart3"/>
    <dgm:cxn modelId="{375CEEB0-210A-47CE-BC9E-AAC9CA4B153D}" type="presParOf" srcId="{1C10997C-580D-404B-ACA8-78C352369C09}" destId="{23AA7502-910A-014B-BBB2-75B3BDC0C097}" srcOrd="4" destOrd="0" presId="urn:microsoft.com/office/officeart/2005/8/layout/chart3"/>
    <dgm:cxn modelId="{16520542-659A-4195-8D12-C283CC8BB701}" type="presParOf" srcId="{1C10997C-580D-404B-ACA8-78C352369C09}" destId="{250D0749-5FF2-414A-B560-606951AC5FF7}"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44927" y="8575499"/>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5178" y="8575500"/>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Educational Services</a:t>
            </a:r>
            <a:r>
              <a:rPr lang="en-US" sz="1200" i="1" baseline="30000" dirty="0"/>
              <a:t>©      </a:t>
            </a:r>
            <a:r>
              <a:rPr lang="en-US" sz="1200" b="1" dirty="0" smtClean="0"/>
              <a:t>www.DiabetesEd.net</a:t>
            </a:r>
            <a:endParaRPr lang="en-US" sz="1200" b="1" dirty="0"/>
          </a:p>
        </p:txBody>
      </p:sp>
    </p:spTree>
    <p:custDataLst>
      <p:tags r:id="rId2"/>
    </p:custDataLst>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2671EE1-CB21-4938-9FD8-9CB14D5FC84F}" type="slidenum">
              <a:rPr lang="en-US" sz="1300"/>
              <a:pPr eaLnBrk="1" hangingPunct="1"/>
              <a:t>2</a:t>
            </a:fld>
            <a:endParaRPr lang="en-US" sz="1300"/>
          </a:p>
        </p:txBody>
      </p:sp>
    </p:spTree>
    <p:extLst>
      <p:ext uri="{BB962C8B-B14F-4D97-AF65-F5344CB8AC3E}">
        <p14:creationId xmlns:p14="http://schemas.microsoft.com/office/powerpoint/2010/main" val="2707560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F37E82C-E28C-4BC4-A8CE-40DDBD0A1100}" type="slidenum">
              <a:rPr lang="en-US">
                <a:latin typeface="Times New Roman" panose="02020603050405020304" pitchFamily="18" charset="0"/>
              </a:rPr>
              <a:pPr/>
              <a:t>25</a:t>
            </a:fld>
            <a:endParaRPr lang="en-US">
              <a:latin typeface="Times New Roman" panose="02020603050405020304" pitchFamily="18" charset="0"/>
            </a:endParaRPr>
          </a:p>
        </p:txBody>
      </p:sp>
    </p:spTree>
    <p:extLst>
      <p:ext uri="{BB962C8B-B14F-4D97-AF65-F5344CB8AC3E}">
        <p14:creationId xmlns:p14="http://schemas.microsoft.com/office/powerpoint/2010/main" val="2463367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09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09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12AD46-9E47-4B41-952C-C48E1DD250BE}" type="slidenum">
              <a:rPr lang="en-US">
                <a:latin typeface="Times New Roman" panose="02020603050405020304" pitchFamily="18" charset="0"/>
              </a:rPr>
              <a:pPr/>
              <a:t>27</a:t>
            </a:fld>
            <a:endParaRPr lang="en-US">
              <a:latin typeface="Times New Roman" panose="02020603050405020304" pitchFamily="18" charset="0"/>
            </a:endParaRPr>
          </a:p>
        </p:txBody>
      </p:sp>
    </p:spTree>
    <p:extLst>
      <p:ext uri="{BB962C8B-B14F-4D97-AF65-F5344CB8AC3E}">
        <p14:creationId xmlns:p14="http://schemas.microsoft.com/office/powerpoint/2010/main" val="3908613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299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B6178D-9DAE-4749-8448-5FE197ED6802}" type="slidenum">
              <a:rPr lang="en-US">
                <a:latin typeface="Times New Roman" panose="02020603050405020304" pitchFamily="18" charset="0"/>
              </a:rPr>
              <a:pPr/>
              <a:t>28</a:t>
            </a:fld>
            <a:endParaRPr lang="en-US">
              <a:latin typeface="Times New Roman" panose="02020603050405020304" pitchFamily="18" charset="0"/>
            </a:endParaRPr>
          </a:p>
        </p:txBody>
      </p:sp>
      <p:sp>
        <p:nvSpPr>
          <p:cNvPr id="212996" name="Rectangle 2"/>
          <p:cNvSpPr>
            <a:spLocks noGrp="1" noRot="1" noChangeAspect="1" noChangeArrowheads="1" noTextEdit="1"/>
          </p:cNvSpPr>
          <p:nvPr>
            <p:ph type="sldImg"/>
          </p:nvPr>
        </p:nvSpPr>
        <p:spPr>
          <a:ln/>
        </p:spPr>
      </p:sp>
      <p:sp>
        <p:nvSpPr>
          <p:cNvPr id="21299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several stages of retinopathy.  The earliest clinical stage of diabetic retinopathy is identified as mild nonproliferative diabetic retinopathy (NPDR).  Progression of disease from NPDR to proliferative diabetic retinopathy (PDR) is related to the level or severity of NPDR, and therefore the severity of NPDR should determine follow-up and management of diabetic retinopathy.</a:t>
            </a:r>
          </a:p>
          <a:p>
            <a:r>
              <a:rPr lang="en-US" smtClean="0"/>
              <a:t>The next four slides will review the clinical findings and management of each stage of retinopathy.</a:t>
            </a:r>
          </a:p>
        </p:txBody>
      </p:sp>
    </p:spTree>
    <p:extLst>
      <p:ext uri="{BB962C8B-B14F-4D97-AF65-F5344CB8AC3E}">
        <p14:creationId xmlns:p14="http://schemas.microsoft.com/office/powerpoint/2010/main" val="390919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40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40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36EDB49-4347-4592-9E85-8D6649C93BF5}" type="slidenum">
              <a:rPr lang="en-US">
                <a:latin typeface="Times New Roman" panose="02020603050405020304" pitchFamily="18" charset="0"/>
              </a:rPr>
              <a:pPr/>
              <a:t>29</a:t>
            </a:fld>
            <a:endParaRPr lang="en-US">
              <a:latin typeface="Times New Roman" panose="02020603050405020304" pitchFamily="18" charset="0"/>
            </a:endParaRPr>
          </a:p>
        </p:txBody>
      </p:sp>
    </p:spTree>
    <p:extLst>
      <p:ext uri="{BB962C8B-B14F-4D97-AF65-F5344CB8AC3E}">
        <p14:creationId xmlns:p14="http://schemas.microsoft.com/office/powerpoint/2010/main" val="4083158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31</a:t>
            </a:fld>
            <a:endParaRPr lang="en-US">
              <a:latin typeface="Times New Roman" panose="02020603050405020304" pitchFamily="18" charset="0"/>
            </a:endParaRPr>
          </a:p>
        </p:txBody>
      </p:sp>
    </p:spTree>
    <p:extLst>
      <p:ext uri="{BB962C8B-B14F-4D97-AF65-F5344CB8AC3E}">
        <p14:creationId xmlns:p14="http://schemas.microsoft.com/office/powerpoint/2010/main" val="2177307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63275DF2-A932-4BB8-9E9C-DA23D682FDEC}" type="slidenum">
              <a:rPr lang="en-US">
                <a:latin typeface="Times New Roman" panose="02020603050405020304" pitchFamily="18" charset="0"/>
              </a:rPr>
              <a:pPr/>
              <a:t>32</a:t>
            </a:fld>
            <a:endParaRPr lang="en-US">
              <a:latin typeface="Times New Roman" panose="02020603050405020304" pitchFamily="18" charset="0"/>
            </a:endParaRPr>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When proliferation of new blood vessels occurs, the patient is diagnosed as having PDR.  New blood vessel formation is caused by retinal ischemia. Neovascularization can occur at the optic disk (NVD) or elsewhere in the retina (NVE).  These new vessels are weak and, when they break, can cause vitreous hemorrhage.  They can also cause retinal traction, retinal tears, and retinal detachment over time.</a:t>
            </a:r>
          </a:p>
        </p:txBody>
      </p:sp>
    </p:spTree>
    <p:extLst>
      <p:ext uri="{BB962C8B-B14F-4D97-AF65-F5344CB8AC3E}">
        <p14:creationId xmlns:p14="http://schemas.microsoft.com/office/powerpoint/2010/main" val="2156027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60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60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F6A2E40-F298-4A2D-838C-C30827767ABF}" type="slidenum">
              <a:rPr lang="en-US">
                <a:latin typeface="Times New Roman" panose="02020603050405020304" pitchFamily="18" charset="0"/>
              </a:rPr>
              <a:pPr/>
              <a:t>34</a:t>
            </a:fld>
            <a:endParaRPr lang="en-US">
              <a:latin typeface="Times New Roman" panose="02020603050405020304" pitchFamily="18" charset="0"/>
            </a:endParaRPr>
          </a:p>
        </p:txBody>
      </p:sp>
    </p:spTree>
    <p:extLst>
      <p:ext uri="{BB962C8B-B14F-4D97-AF65-F5344CB8AC3E}">
        <p14:creationId xmlns:p14="http://schemas.microsoft.com/office/powerpoint/2010/main" val="459238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35</a:t>
            </a:fld>
            <a:endParaRPr lang="en-US">
              <a:latin typeface="Times New Roman" panose="02020603050405020304" pitchFamily="18" charset="0"/>
            </a:endParaRPr>
          </a:p>
        </p:txBody>
      </p:sp>
    </p:spTree>
    <p:extLst>
      <p:ext uri="{BB962C8B-B14F-4D97-AF65-F5344CB8AC3E}">
        <p14:creationId xmlns:p14="http://schemas.microsoft.com/office/powerpoint/2010/main" val="3248185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913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AB3E04A-4108-4539-8CFF-E9923B2AD282}" type="slidenum">
              <a:rPr lang="en-US">
                <a:latin typeface="Times New Roman" panose="02020603050405020304" pitchFamily="18" charset="0"/>
              </a:rPr>
              <a:pPr/>
              <a:t>36</a:t>
            </a:fld>
            <a:endParaRPr lang="en-US">
              <a:latin typeface="Times New Roman" panose="02020603050405020304" pitchFamily="18" charset="0"/>
            </a:endParaRPr>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PDR should be managed with panretinal laser photocoagulation, color fundus photography, and follow-up every 3-4 months to monitor treatment success.  If panretinal photocoagulation is not performed, patients should be evaluated every two to three months because of the high risk of developing CSME, retinal detachment, or vitreous hemorrhage that can lead to vision loss.  Vitrectomy should be considered when there is substantial amount of hemorrhaging in the vitreous fluid, and when neovascularization causes retinal traction or retinal detachment.  CSME is treated in the same manner as described for severe NPDR.</a:t>
            </a:r>
          </a:p>
        </p:txBody>
      </p:sp>
    </p:spTree>
    <p:extLst>
      <p:ext uri="{BB962C8B-B14F-4D97-AF65-F5344CB8AC3E}">
        <p14:creationId xmlns:p14="http://schemas.microsoft.com/office/powerpoint/2010/main" val="1353001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01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01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16E4DD1-C920-4DD6-81BD-5BC902CC37B4}" type="slidenum">
              <a:rPr lang="en-US">
                <a:latin typeface="Times New Roman" panose="02020603050405020304" pitchFamily="18" charset="0"/>
              </a:rPr>
              <a:pPr/>
              <a:t>38</a:t>
            </a:fld>
            <a:endParaRPr lang="en-US">
              <a:latin typeface="Times New Roman" panose="02020603050405020304" pitchFamily="18" charset="0"/>
            </a:endParaRPr>
          </a:p>
        </p:txBody>
      </p:sp>
    </p:spTree>
    <p:extLst>
      <p:ext uri="{BB962C8B-B14F-4D97-AF65-F5344CB8AC3E}">
        <p14:creationId xmlns:p14="http://schemas.microsoft.com/office/powerpoint/2010/main" val="40625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1862F1F5-C0C5-4468-A368-402A2E3CA2A7}" type="slidenum">
              <a:rPr lang="en-US" sz="1300"/>
              <a:pPr eaLnBrk="1" hangingPunct="1"/>
              <a:t>3</a:t>
            </a:fld>
            <a:endParaRPr lang="en-US" sz="1300"/>
          </a:p>
        </p:txBody>
      </p:sp>
    </p:spTree>
    <p:extLst>
      <p:ext uri="{BB962C8B-B14F-4D97-AF65-F5344CB8AC3E}">
        <p14:creationId xmlns:p14="http://schemas.microsoft.com/office/powerpoint/2010/main" val="2646184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9B3BDFF4-5BE4-4C72-9A41-3587D95AF19D}" type="slidenum">
              <a:rPr lang="en-US">
                <a:latin typeface="Times New Roman" panose="02020603050405020304" pitchFamily="18" charset="0"/>
              </a:rPr>
              <a:pPr/>
              <a:t>39</a:t>
            </a:fld>
            <a:endParaRPr lang="en-US">
              <a:latin typeface="Times New Roman" panose="02020603050405020304" pitchFamily="18" charset="0"/>
            </a:endParaRPr>
          </a:p>
        </p:txBody>
      </p:sp>
    </p:spTree>
    <p:extLst>
      <p:ext uri="{BB962C8B-B14F-4D97-AF65-F5344CB8AC3E}">
        <p14:creationId xmlns:p14="http://schemas.microsoft.com/office/powerpoint/2010/main" val="296724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425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1FCFF98-07C6-4E31-B7EE-CAE46C6988F3}" type="slidenum">
              <a:rPr lang="en-US">
                <a:latin typeface="Times New Roman" panose="02020603050405020304" pitchFamily="18" charset="0"/>
              </a:rPr>
              <a:pPr/>
              <a:t>42</a:t>
            </a:fld>
            <a:endParaRPr lang="en-US">
              <a:latin typeface="Times New Roman" panose="02020603050405020304" pitchFamily="18" charset="0"/>
            </a:endParaRPr>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 comprehensive eye exam should be given to all patients with diabetes.  The exam should include all of the components recommended by the American Academy of Ophthalmology and the American Optometric Association for non-diabetic patients, however additional attention should be given to assess abnormalities of the retina and vitreous fluid.  Dilated indirect ophthalmoscopy, slitlamp biomicroscopy, and fundus examination should be used to identify retinal or vitreous hemorrhages, microaneurysms, retinal tears or detachment, intraretinal microvascular abnormality (IRMA), neovascularization at the optic disk (NVD) and elsewhere in the retina (NVE). </a:t>
            </a:r>
          </a:p>
          <a:p>
            <a:r>
              <a:rPr lang="en-US" smtClean="0"/>
              <a:t>Patients with type 1 diabetes should be screened for NPDR (non-proliferative diabetic retinopathy) within three to five years of diagnosis after age 10.  Retinopathy leading to vision loss rarely develops in children prior to puberty, regardless of how long the child has had diabetes.  Patients with type 2 diabetes should be screened at time of diagnosis.</a:t>
            </a:r>
          </a:p>
          <a:p>
            <a:r>
              <a:rPr lang="en-US" smtClean="0"/>
              <a:t>Finally, women with preexisting diabetes should be screened prior to conception and during the first trimester.  Follow-up exams should be scheduled at the physicians discretion based on the results of the first trimester exam.</a:t>
            </a:r>
          </a:p>
          <a:p>
            <a:r>
              <a:rPr lang="en-US" smtClean="0"/>
              <a:t>Note that follow-up exams should be conducted yearly, however new ADA Clinical Practice Recommendations state that less frequent exams every 2-3 years can be considered in the setting of a normal eye exam upon the advice of an eye care professional.</a:t>
            </a:r>
          </a:p>
          <a:p>
            <a:endParaRPr lang="en-US" smtClean="0"/>
          </a:p>
        </p:txBody>
      </p:sp>
    </p:spTree>
    <p:extLst>
      <p:ext uri="{BB962C8B-B14F-4D97-AF65-F5344CB8AC3E}">
        <p14:creationId xmlns:p14="http://schemas.microsoft.com/office/powerpoint/2010/main" val="4036982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221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01CFD79-F252-4FFD-AD18-725344E062E2}" type="slidenum">
              <a:rPr lang="en-US">
                <a:latin typeface="Times New Roman" panose="02020603050405020304" pitchFamily="18" charset="0"/>
              </a:rPr>
              <a:pPr/>
              <a:t>43</a:t>
            </a:fld>
            <a:endParaRPr lang="en-US">
              <a:latin typeface="Times New Roman" panose="02020603050405020304" pitchFamily="18" charset="0"/>
            </a:endParaRPr>
          </a:p>
        </p:txBody>
      </p:sp>
      <p:sp>
        <p:nvSpPr>
          <p:cNvPr id="222212" name="Rectangle 2"/>
          <p:cNvSpPr>
            <a:spLocks noGrp="1" noRot="1" noChangeAspect="1" noChangeArrowheads="1" noTextEdit="1"/>
          </p:cNvSpPr>
          <p:nvPr>
            <p:ph type="sldImg"/>
          </p:nvPr>
        </p:nvSpPr>
        <p:spPr>
          <a:ln/>
        </p:spPr>
      </p:sp>
      <p:sp>
        <p:nvSpPr>
          <p:cNvPr id="22221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 comprehensive eye exam should be given to all patients with diabetes.  The exam should include all of the components recommended by the American Academy of Ophthalmology and the American Optometric Association for non-diabetic patients, however additional attention should be given to assess abnormalities of the retina and vitreous fluid.  Dilated indirect ophthalmoscopy, </a:t>
            </a:r>
            <a:r>
              <a:rPr lang="en-US" dirty="0" err="1" smtClean="0"/>
              <a:t>slitlamp</a:t>
            </a:r>
            <a:r>
              <a:rPr lang="en-US" dirty="0" smtClean="0"/>
              <a:t> </a:t>
            </a:r>
            <a:r>
              <a:rPr lang="en-US" dirty="0" err="1" smtClean="0"/>
              <a:t>biomicroscopy</a:t>
            </a:r>
            <a:r>
              <a:rPr lang="en-US" dirty="0" smtClean="0"/>
              <a:t>, and fundus examination should be used to identify retinal or vitreous hemorrhages, </a:t>
            </a:r>
            <a:r>
              <a:rPr lang="en-US" dirty="0" err="1" smtClean="0"/>
              <a:t>microaneurysms</a:t>
            </a:r>
            <a:r>
              <a:rPr lang="en-US" dirty="0" smtClean="0"/>
              <a:t>, retinal tears or detachment, </a:t>
            </a:r>
            <a:r>
              <a:rPr lang="en-US" dirty="0" err="1" smtClean="0"/>
              <a:t>intraretinal</a:t>
            </a:r>
            <a:r>
              <a:rPr lang="en-US" dirty="0" smtClean="0"/>
              <a:t> microvascular abnormality (IRMA), neovascularization at the optic disk (NVD) and elsewhere in the retina (NVE). </a:t>
            </a:r>
          </a:p>
          <a:p>
            <a:r>
              <a:rPr lang="en-US" dirty="0" smtClean="0"/>
              <a:t>Patients with type 1 diabetes should be screened for NPDR (non-proliferative diabetic retinopathy) within three to five years of diagnosis after age 10.  Retinopathy leading to vision loss rarely develops in children prior to puberty, regardless of how long the child has had diabetes.  Patients with type 2 diabetes should be screened at time of diagnosis.</a:t>
            </a:r>
          </a:p>
          <a:p>
            <a:r>
              <a:rPr lang="en-US" dirty="0" smtClean="0"/>
              <a:t>Finally, women with preexisting diabetes should be screened prior to conception and during the first trimester.  Follow-up exams should be scheduled at the physicians discretion based on the results of the first trimester exam.</a:t>
            </a:r>
          </a:p>
          <a:p>
            <a:r>
              <a:rPr lang="en-US" dirty="0" smtClean="0"/>
              <a:t>Note that follow-up exams should be conducted yearly, however new ADA Clinical Practice Recommendations state that less frequent exams every 2-3 years can be considered in the setting of a normal eye exam upon the advice of an eye care professional.</a:t>
            </a:r>
          </a:p>
          <a:p>
            <a:endParaRPr lang="en-US" dirty="0" smtClean="0"/>
          </a:p>
        </p:txBody>
      </p:sp>
    </p:spTree>
    <p:extLst>
      <p:ext uri="{BB962C8B-B14F-4D97-AF65-F5344CB8AC3E}">
        <p14:creationId xmlns:p14="http://schemas.microsoft.com/office/powerpoint/2010/main" val="3528410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323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EB8933-9DF8-40AC-8D92-9C3136C32854}" type="slidenum">
              <a:rPr lang="en-US">
                <a:latin typeface="Times New Roman" panose="02020603050405020304" pitchFamily="18" charset="0"/>
              </a:rPr>
              <a:pPr/>
              <a:t>44</a:t>
            </a:fld>
            <a:endParaRPr lang="en-US">
              <a:latin typeface="Times New Roman" panose="02020603050405020304" pitchFamily="18" charset="0"/>
            </a:endParaRPr>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 comprehensive eye exam should be given to all patients with diabetes.  The exam should include all of the components recommended by the American Academy of Ophthalmology and the American Optometric Association for non-diabetic patients, however additional attention should be given to assess abnormalities of the retina and vitreous fluid.  Dilated indirect ophthalmoscopy, slitlamp biomicroscopy, and fundus examination should be used to identify retinal or vitreous hemorrhages, microaneurysms, retinal tears or detachment, intraretinal microvascular abnormality (IRMA), neovascularization at the optic disk (NVD) and elsewhere in the retina (NVE). </a:t>
            </a:r>
          </a:p>
          <a:p>
            <a:r>
              <a:rPr lang="en-US" smtClean="0"/>
              <a:t>Patients with type 1 diabetes should be screened for NPDR (non-proliferative diabetic retinopathy) within three to five years of diagnosis after age 10.  Retinopathy leading to vision loss rarely develops in children prior to puberty, regardless of how long the child has had diabetes.  Patients with type 2 diabetes should be screened at time of diagnosis.</a:t>
            </a:r>
          </a:p>
          <a:p>
            <a:r>
              <a:rPr lang="en-US" smtClean="0"/>
              <a:t>Finally, women with preexisting diabetes should be screened prior to conception and during the first trimester.  Follow-up exams should be scheduled at the physicians discretion based on the results of the first trimester exam.</a:t>
            </a:r>
          </a:p>
          <a:p>
            <a:r>
              <a:rPr lang="en-US" smtClean="0"/>
              <a:t>Note that follow-up exams should be conducted yearly, however new ADA Clinical Practice Recommendations state that less frequent exams every 2-3 years can be considered in the setting of a normal eye exam upon the advice of an eye care professional.</a:t>
            </a:r>
          </a:p>
          <a:p>
            <a:endParaRPr lang="en-US" smtClean="0"/>
          </a:p>
        </p:txBody>
      </p:sp>
    </p:spTree>
    <p:extLst>
      <p:ext uri="{BB962C8B-B14F-4D97-AF65-F5344CB8AC3E}">
        <p14:creationId xmlns:p14="http://schemas.microsoft.com/office/powerpoint/2010/main" val="1269024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73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73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6493467-73D0-4C7D-96EA-12922C8CC919}" type="slidenum">
              <a:rPr lang="en-US">
                <a:latin typeface="Times New Roman" panose="02020603050405020304" pitchFamily="18" charset="0"/>
              </a:rPr>
              <a:pPr/>
              <a:t>45</a:t>
            </a:fld>
            <a:endParaRPr lang="en-US">
              <a:latin typeface="Times New Roman" panose="02020603050405020304" pitchFamily="18" charset="0"/>
            </a:endParaRPr>
          </a:p>
        </p:txBody>
      </p:sp>
    </p:spTree>
    <p:extLst>
      <p:ext uri="{BB962C8B-B14F-4D97-AF65-F5344CB8AC3E}">
        <p14:creationId xmlns:p14="http://schemas.microsoft.com/office/powerpoint/2010/main" val="3642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83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83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A50BADF-8CDC-4146-8321-B29AF80D79B3}" type="slidenum">
              <a:rPr lang="en-US">
                <a:latin typeface="Times New Roman" panose="02020603050405020304" pitchFamily="18" charset="0"/>
              </a:rPr>
              <a:pPr/>
              <a:t>46</a:t>
            </a:fld>
            <a:endParaRPr lang="en-US">
              <a:latin typeface="Times New Roman" panose="02020603050405020304" pitchFamily="18" charset="0"/>
            </a:endParaRPr>
          </a:p>
        </p:txBody>
      </p:sp>
    </p:spTree>
    <p:extLst>
      <p:ext uri="{BB962C8B-B14F-4D97-AF65-F5344CB8AC3E}">
        <p14:creationId xmlns:p14="http://schemas.microsoft.com/office/powerpoint/2010/main" val="630603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3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3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5DB0F248-E7F6-4C27-8BFA-DFFC467B7157}" type="slidenum">
              <a:rPr lang="en-US">
                <a:latin typeface="Times New Roman" panose="02020603050405020304" pitchFamily="18" charset="0"/>
              </a:rPr>
              <a:pPr/>
              <a:t>47</a:t>
            </a:fld>
            <a:endParaRPr lang="en-US">
              <a:latin typeface="Times New Roman" panose="02020603050405020304" pitchFamily="18" charset="0"/>
            </a:endParaRPr>
          </a:p>
        </p:txBody>
      </p:sp>
    </p:spTree>
    <p:extLst>
      <p:ext uri="{BB962C8B-B14F-4D97-AF65-F5344CB8AC3E}">
        <p14:creationId xmlns:p14="http://schemas.microsoft.com/office/powerpoint/2010/main" val="2476264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190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E7E46E8-FB7F-4904-9F00-191F8BE1D12D}" type="slidenum">
              <a:rPr lang="en-US">
                <a:latin typeface="Times New Roman" panose="02020603050405020304" pitchFamily="18" charset="0"/>
              </a:rPr>
              <a:pPr/>
              <a:t>49</a:t>
            </a:fld>
            <a:endParaRPr lang="en-US">
              <a:latin typeface="Times New Roman" panose="02020603050405020304" pitchFamily="18" charset="0"/>
            </a:endParaRPr>
          </a:p>
        </p:txBody>
      </p:sp>
      <p:sp>
        <p:nvSpPr>
          <p:cNvPr id="251908" name="Rectangle 2"/>
          <p:cNvSpPr>
            <a:spLocks noGrp="1" noRot="1" noChangeAspect="1" noChangeArrowheads="1" noTextEdit="1"/>
          </p:cNvSpPr>
          <p:nvPr>
            <p:ph type="sldImg"/>
          </p:nvPr>
        </p:nvSpPr>
        <p:spPr>
          <a:ln/>
        </p:spPr>
      </p:sp>
      <p:sp>
        <p:nvSpPr>
          <p:cNvPr id="25190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Diabetes is the most common cause of kidney failure, accounting for more than 40% of new cases.  Treatment for end stage renal disease is expensive; in 2001 it cost the United States over $22 billion to treat patients with kidney failure.  Dialysis, one form of treatment for kidney failure, can relieve the symptoms of kidney disease, but over time the damaged kidneys will continue to contribute to problems such as heart disease, bone disease, arthritis, nerve damage, infertility, and malnutrition.  Kidney transplant, another treatment alternative, may prove to be a more permanent solution to kidney disease for some patients. However, transplantation has its own risks including the risk of surgery, the risk of organ rejection, and the risk of infection and other complications from immunosuppressant drugs.  </a:t>
            </a:r>
          </a:p>
          <a:p>
            <a:endParaRPr lang="en-US" smtClean="0"/>
          </a:p>
          <a:p>
            <a:r>
              <a:rPr lang="en-US" smtClean="0"/>
              <a:t>The best course of action is to prevent kidney disease from developing in the first place.  Minorities with diabetes have an even greater challenge in preventing kidney disease, since African Americans, Hispanics, and American Indians experience higher rates of kidney disease than Caucasians.  </a:t>
            </a:r>
          </a:p>
        </p:txBody>
      </p:sp>
    </p:spTree>
    <p:extLst>
      <p:ext uri="{BB962C8B-B14F-4D97-AF65-F5344CB8AC3E}">
        <p14:creationId xmlns:p14="http://schemas.microsoft.com/office/powerpoint/2010/main" val="2895068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29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29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B00D97C-BADB-4321-962A-C09E4EE1F3DE}" type="slidenum">
              <a:rPr lang="en-US">
                <a:latin typeface="Times New Roman" panose="02020603050405020304" pitchFamily="18" charset="0"/>
              </a:rPr>
              <a:pPr/>
              <a:t>50</a:t>
            </a:fld>
            <a:endParaRPr lang="en-US">
              <a:latin typeface="Times New Roman" panose="02020603050405020304" pitchFamily="18" charset="0"/>
            </a:endParaRPr>
          </a:p>
        </p:txBody>
      </p:sp>
    </p:spTree>
    <p:extLst>
      <p:ext uri="{BB962C8B-B14F-4D97-AF65-F5344CB8AC3E}">
        <p14:creationId xmlns:p14="http://schemas.microsoft.com/office/powerpoint/2010/main" val="2859003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49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49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2DC055B-2EAA-466A-A8DB-85740C9E7F33}" type="slidenum">
              <a:rPr lang="en-US">
                <a:latin typeface="Times New Roman" panose="02020603050405020304" pitchFamily="18" charset="0"/>
              </a:rPr>
              <a:pPr/>
              <a:t>51</a:t>
            </a:fld>
            <a:endParaRPr lang="en-US">
              <a:latin typeface="Times New Roman" panose="02020603050405020304" pitchFamily="18" charset="0"/>
            </a:endParaRPr>
          </a:p>
        </p:txBody>
      </p:sp>
    </p:spTree>
    <p:extLst>
      <p:ext uri="{BB962C8B-B14F-4D97-AF65-F5344CB8AC3E}">
        <p14:creationId xmlns:p14="http://schemas.microsoft.com/office/powerpoint/2010/main" val="2488005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5</a:t>
            </a:fld>
            <a:endParaRPr lang="en-US" sz="1300"/>
          </a:p>
        </p:txBody>
      </p:sp>
    </p:spTree>
    <p:extLst>
      <p:ext uri="{BB962C8B-B14F-4D97-AF65-F5344CB8AC3E}">
        <p14:creationId xmlns:p14="http://schemas.microsoft.com/office/powerpoint/2010/main" val="750432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7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7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1755DB3-24A3-4377-A9CF-392131276F51}" type="slidenum">
              <a:rPr lang="en-US">
                <a:latin typeface="Times New Roman" panose="02020603050405020304" pitchFamily="18" charset="0"/>
              </a:rPr>
              <a:pPr/>
              <a:t>55</a:t>
            </a:fld>
            <a:endParaRPr lang="en-US">
              <a:latin typeface="Times New Roman" panose="02020603050405020304" pitchFamily="18" charset="0"/>
            </a:endParaRPr>
          </a:p>
        </p:txBody>
      </p:sp>
    </p:spTree>
    <p:extLst>
      <p:ext uri="{BB962C8B-B14F-4D97-AF65-F5344CB8AC3E}">
        <p14:creationId xmlns:p14="http://schemas.microsoft.com/office/powerpoint/2010/main" val="679821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56</a:t>
            </a:fld>
            <a:endParaRPr lang="en-US"/>
          </a:p>
        </p:txBody>
      </p:sp>
    </p:spTree>
    <p:extLst>
      <p:ext uri="{BB962C8B-B14F-4D97-AF65-F5344CB8AC3E}">
        <p14:creationId xmlns:p14="http://schemas.microsoft.com/office/powerpoint/2010/main" val="3991811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907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A373E2D-3480-4779-A245-ED0AD9935457}" type="slidenum">
              <a:rPr lang="en-US">
                <a:latin typeface="Times New Roman" panose="02020603050405020304" pitchFamily="18" charset="0"/>
              </a:rPr>
              <a:pPr/>
              <a:t>59</a:t>
            </a:fld>
            <a:endParaRPr lang="en-US">
              <a:latin typeface="Times New Roman" panose="02020603050405020304" pitchFamily="18" charset="0"/>
            </a:endParaRPr>
          </a:p>
        </p:txBody>
      </p:sp>
      <p:sp>
        <p:nvSpPr>
          <p:cNvPr id="259076" name="Rectangle 2"/>
          <p:cNvSpPr>
            <a:spLocks noGrp="1" noRot="1" noChangeAspect="1" noChangeArrowheads="1" noTextEdit="1"/>
          </p:cNvSpPr>
          <p:nvPr>
            <p:ph type="sldImg"/>
          </p:nvPr>
        </p:nvSpPr>
        <p:spPr>
          <a:ln/>
        </p:spPr>
      </p:sp>
      <p:sp>
        <p:nvSpPr>
          <p:cNvPr id="25907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There are currently three treatment options available to patients who experience kidney failure: Hemodialysis, peritoneal dialysis, and kidney transplantation.  Although kidney transplantation is a serious operation, it offers patients with kidney failure their best opportunity for survival.  For patients who choose dialysis, approximately one third are still alive after five years of treatment vs. a possible 90% survival rate for individuals who receive a kidney from a living relative.  The next part of this presentation will review the procedures, risks and complications associated with each of these options.</a:t>
            </a:r>
          </a:p>
        </p:txBody>
      </p:sp>
    </p:spTree>
    <p:extLst>
      <p:ext uri="{BB962C8B-B14F-4D97-AF65-F5344CB8AC3E}">
        <p14:creationId xmlns:p14="http://schemas.microsoft.com/office/powerpoint/2010/main" val="1860583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01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01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21C294A-C24C-40EE-BD99-8A2A55AC2F53}" type="slidenum">
              <a:rPr lang="en-US">
                <a:latin typeface="Times New Roman" panose="02020603050405020304" pitchFamily="18" charset="0"/>
              </a:rPr>
              <a:pPr/>
              <a:t>60</a:t>
            </a:fld>
            <a:endParaRPr lang="en-US">
              <a:latin typeface="Times New Roman" panose="02020603050405020304" pitchFamily="18" charset="0"/>
            </a:endParaRPr>
          </a:p>
        </p:txBody>
      </p:sp>
    </p:spTree>
    <p:extLst>
      <p:ext uri="{BB962C8B-B14F-4D97-AF65-F5344CB8AC3E}">
        <p14:creationId xmlns:p14="http://schemas.microsoft.com/office/powerpoint/2010/main" val="867804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7D49775A-E55D-4046-8945-984F777D48DC}" type="slidenum">
              <a:rPr lang="en-US">
                <a:latin typeface="Times New Roman" panose="02020603050405020304" pitchFamily="18" charset="0"/>
              </a:rPr>
              <a:pPr/>
              <a:t>61</a:t>
            </a:fld>
            <a:endParaRPr lang="en-US">
              <a:latin typeface="Times New Roman" panose="02020603050405020304" pitchFamily="18" charset="0"/>
            </a:endParaRPr>
          </a:p>
        </p:txBody>
      </p:sp>
    </p:spTree>
    <p:extLst>
      <p:ext uri="{BB962C8B-B14F-4D97-AF65-F5344CB8AC3E}">
        <p14:creationId xmlns:p14="http://schemas.microsoft.com/office/powerpoint/2010/main" val="1986847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34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7E868560-ED51-4E9A-A810-05347E4AC177}" type="slidenum">
              <a:rPr lang="en-US">
                <a:latin typeface="Times New Roman" panose="02020603050405020304" pitchFamily="18" charset="0"/>
              </a:rPr>
              <a:pPr/>
              <a:t>62</a:t>
            </a:fld>
            <a:endParaRPr lang="en-US">
              <a:latin typeface="Times New Roman" panose="02020603050405020304" pitchFamily="18" charset="0"/>
            </a:endParaRPr>
          </a:p>
        </p:txBody>
      </p:sp>
    </p:spTree>
    <p:extLst>
      <p:ext uri="{BB962C8B-B14F-4D97-AF65-F5344CB8AC3E}">
        <p14:creationId xmlns:p14="http://schemas.microsoft.com/office/powerpoint/2010/main" val="3511814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1F7BE9D-A159-4CBA-B7D5-0B5302FC2419}" type="slidenum">
              <a:rPr lang="en-US">
                <a:latin typeface="Times New Roman" panose="02020603050405020304" pitchFamily="18" charset="0"/>
              </a:rPr>
              <a:pPr/>
              <a:t>63</a:t>
            </a:fld>
            <a:endParaRPr lang="en-US">
              <a:latin typeface="Times New Roman" panose="02020603050405020304" pitchFamily="18" charset="0"/>
            </a:endParaRPr>
          </a:p>
        </p:txBody>
      </p:sp>
    </p:spTree>
    <p:extLst>
      <p:ext uri="{BB962C8B-B14F-4D97-AF65-F5344CB8AC3E}">
        <p14:creationId xmlns:p14="http://schemas.microsoft.com/office/powerpoint/2010/main" val="3504141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454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itchFamily="18" charset="0"/>
              </a:defRPr>
            </a:lvl1pPr>
            <a:lvl2pPr marL="716130" indent="-275434">
              <a:defRPr>
                <a:solidFill>
                  <a:schemeClr val="tx1"/>
                </a:solidFill>
                <a:latin typeface="Garamond" pitchFamily="18" charset="0"/>
              </a:defRPr>
            </a:lvl2pPr>
            <a:lvl3pPr marL="1101738" indent="-220348">
              <a:defRPr>
                <a:solidFill>
                  <a:schemeClr val="tx1"/>
                </a:solidFill>
                <a:latin typeface="Garamond" pitchFamily="18" charset="0"/>
              </a:defRPr>
            </a:lvl3pPr>
            <a:lvl4pPr marL="1542433" indent="-220348">
              <a:defRPr>
                <a:solidFill>
                  <a:schemeClr val="tx1"/>
                </a:solidFill>
                <a:latin typeface="Garamond" pitchFamily="18" charset="0"/>
              </a:defRPr>
            </a:lvl4pPr>
            <a:lvl5pPr marL="1983128" indent="-220348">
              <a:defRPr>
                <a:solidFill>
                  <a:schemeClr val="tx1"/>
                </a:solidFill>
                <a:latin typeface="Garamond" pitchFamily="18" charset="0"/>
              </a:defRPr>
            </a:lvl5pPr>
            <a:lvl6pPr marL="2423823" indent="-220348" eaLnBrk="0" fontAlgn="base" hangingPunct="0">
              <a:spcBef>
                <a:spcPct val="0"/>
              </a:spcBef>
              <a:spcAft>
                <a:spcPct val="0"/>
              </a:spcAft>
              <a:defRPr>
                <a:solidFill>
                  <a:schemeClr val="tx1"/>
                </a:solidFill>
                <a:latin typeface="Garamond" pitchFamily="18" charset="0"/>
              </a:defRPr>
            </a:lvl6pPr>
            <a:lvl7pPr marL="2864518" indent="-220348" eaLnBrk="0" fontAlgn="base" hangingPunct="0">
              <a:spcBef>
                <a:spcPct val="0"/>
              </a:spcBef>
              <a:spcAft>
                <a:spcPct val="0"/>
              </a:spcAft>
              <a:defRPr>
                <a:solidFill>
                  <a:schemeClr val="tx1"/>
                </a:solidFill>
                <a:latin typeface="Garamond" pitchFamily="18" charset="0"/>
              </a:defRPr>
            </a:lvl7pPr>
            <a:lvl8pPr marL="3305213" indent="-220348" eaLnBrk="0" fontAlgn="base" hangingPunct="0">
              <a:spcBef>
                <a:spcPct val="0"/>
              </a:spcBef>
              <a:spcAft>
                <a:spcPct val="0"/>
              </a:spcAft>
              <a:defRPr>
                <a:solidFill>
                  <a:schemeClr val="tx1"/>
                </a:solidFill>
                <a:latin typeface="Garamond" pitchFamily="18" charset="0"/>
              </a:defRPr>
            </a:lvl8pPr>
            <a:lvl9pPr marL="3745908" indent="-220348" eaLnBrk="0" fontAlgn="base" hangingPunct="0">
              <a:spcBef>
                <a:spcPct val="0"/>
              </a:spcBef>
              <a:spcAft>
                <a:spcPct val="0"/>
              </a:spcAft>
              <a:defRPr>
                <a:solidFill>
                  <a:schemeClr val="tx1"/>
                </a:solidFill>
                <a:latin typeface="Garamond" pitchFamily="18" charset="0"/>
              </a:defRPr>
            </a:lvl9pPr>
          </a:lstStyle>
          <a:p>
            <a:r>
              <a:rPr lang="en-US" smtClean="0">
                <a:latin typeface="Times New Roman" pitchFamily="18" charset="0"/>
              </a:rPr>
              <a:t>Diabetes Educational Services© (530) 893 - 8635 </a:t>
            </a:r>
          </a:p>
        </p:txBody>
      </p:sp>
      <p:sp>
        <p:nvSpPr>
          <p:cNvPr id="1454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itchFamily="18" charset="0"/>
              </a:defRPr>
            </a:lvl1pPr>
            <a:lvl2pPr marL="716130" indent="-275434">
              <a:defRPr>
                <a:solidFill>
                  <a:schemeClr val="tx1"/>
                </a:solidFill>
                <a:latin typeface="Garamond" pitchFamily="18" charset="0"/>
              </a:defRPr>
            </a:lvl2pPr>
            <a:lvl3pPr marL="1101738" indent="-220348">
              <a:defRPr>
                <a:solidFill>
                  <a:schemeClr val="tx1"/>
                </a:solidFill>
                <a:latin typeface="Garamond" pitchFamily="18" charset="0"/>
              </a:defRPr>
            </a:lvl3pPr>
            <a:lvl4pPr marL="1542433" indent="-220348">
              <a:defRPr>
                <a:solidFill>
                  <a:schemeClr val="tx1"/>
                </a:solidFill>
                <a:latin typeface="Garamond" pitchFamily="18" charset="0"/>
              </a:defRPr>
            </a:lvl4pPr>
            <a:lvl5pPr marL="1983128" indent="-220348">
              <a:defRPr>
                <a:solidFill>
                  <a:schemeClr val="tx1"/>
                </a:solidFill>
                <a:latin typeface="Garamond" pitchFamily="18" charset="0"/>
              </a:defRPr>
            </a:lvl5pPr>
            <a:lvl6pPr marL="2423823" indent="-220348" eaLnBrk="0" fontAlgn="base" hangingPunct="0">
              <a:spcBef>
                <a:spcPct val="0"/>
              </a:spcBef>
              <a:spcAft>
                <a:spcPct val="0"/>
              </a:spcAft>
              <a:defRPr>
                <a:solidFill>
                  <a:schemeClr val="tx1"/>
                </a:solidFill>
                <a:latin typeface="Garamond" pitchFamily="18" charset="0"/>
              </a:defRPr>
            </a:lvl6pPr>
            <a:lvl7pPr marL="2864518" indent="-220348" eaLnBrk="0" fontAlgn="base" hangingPunct="0">
              <a:spcBef>
                <a:spcPct val="0"/>
              </a:spcBef>
              <a:spcAft>
                <a:spcPct val="0"/>
              </a:spcAft>
              <a:defRPr>
                <a:solidFill>
                  <a:schemeClr val="tx1"/>
                </a:solidFill>
                <a:latin typeface="Garamond" pitchFamily="18" charset="0"/>
              </a:defRPr>
            </a:lvl7pPr>
            <a:lvl8pPr marL="3305213" indent="-220348" eaLnBrk="0" fontAlgn="base" hangingPunct="0">
              <a:spcBef>
                <a:spcPct val="0"/>
              </a:spcBef>
              <a:spcAft>
                <a:spcPct val="0"/>
              </a:spcAft>
              <a:defRPr>
                <a:solidFill>
                  <a:schemeClr val="tx1"/>
                </a:solidFill>
                <a:latin typeface="Garamond" pitchFamily="18" charset="0"/>
              </a:defRPr>
            </a:lvl8pPr>
            <a:lvl9pPr marL="3745908" indent="-220348" eaLnBrk="0" fontAlgn="base" hangingPunct="0">
              <a:spcBef>
                <a:spcPct val="0"/>
              </a:spcBef>
              <a:spcAft>
                <a:spcPct val="0"/>
              </a:spcAft>
              <a:defRPr>
                <a:solidFill>
                  <a:schemeClr val="tx1"/>
                </a:solidFill>
                <a:latin typeface="Garamond" pitchFamily="18" charset="0"/>
              </a:defRPr>
            </a:lvl9pPr>
          </a:lstStyle>
          <a:p>
            <a:fld id="{61FC4CAE-FE3C-4161-A898-C6487E65235E}" type="slidenum">
              <a:rPr lang="en-US" smtClean="0">
                <a:latin typeface="Times New Roman" pitchFamily="18" charset="0"/>
              </a:rPr>
              <a:pPr/>
              <a:t>64</a:t>
            </a:fld>
            <a:endParaRPr lang="en-US" smtClean="0">
              <a:latin typeface="Times New Roman" pitchFamily="18" charset="0"/>
            </a:endParaRPr>
          </a:p>
        </p:txBody>
      </p:sp>
    </p:spTree>
    <p:extLst>
      <p:ext uri="{BB962C8B-B14F-4D97-AF65-F5344CB8AC3E}">
        <p14:creationId xmlns:p14="http://schemas.microsoft.com/office/powerpoint/2010/main" val="360702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5D5964F-01CA-432C-BC7E-509E8F1B8CC9}" type="slidenum">
              <a:rPr lang="en-US">
                <a:latin typeface="Times New Roman" panose="02020603050405020304" pitchFamily="18" charset="0"/>
              </a:rPr>
              <a:pPr/>
              <a:t>65</a:t>
            </a:fld>
            <a:endParaRPr lang="en-US">
              <a:latin typeface="Times New Roman" panose="02020603050405020304" pitchFamily="18" charset="0"/>
            </a:endParaRPr>
          </a:p>
        </p:txBody>
      </p:sp>
    </p:spTree>
    <p:extLst>
      <p:ext uri="{BB962C8B-B14F-4D97-AF65-F5344CB8AC3E}">
        <p14:creationId xmlns:p14="http://schemas.microsoft.com/office/powerpoint/2010/main" val="3053055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66</a:t>
            </a:fld>
            <a:endParaRPr lang="en-US">
              <a:latin typeface="Times New Roman" panose="02020603050405020304" pitchFamily="18" charset="0"/>
            </a:endParaRPr>
          </a:p>
        </p:txBody>
      </p:sp>
    </p:spTree>
    <p:extLst>
      <p:ext uri="{BB962C8B-B14F-4D97-AF65-F5344CB8AC3E}">
        <p14:creationId xmlns:p14="http://schemas.microsoft.com/office/powerpoint/2010/main" val="2919385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6</a:t>
            </a:fld>
            <a:endParaRPr lang="en-US" sz="1300"/>
          </a:p>
        </p:txBody>
      </p:sp>
    </p:spTree>
    <p:extLst>
      <p:ext uri="{BB962C8B-B14F-4D97-AF65-F5344CB8AC3E}">
        <p14:creationId xmlns:p14="http://schemas.microsoft.com/office/powerpoint/2010/main" val="2640342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276F80E-893B-403D-98E9-5A6E24523728}" type="slidenum">
              <a:rPr lang="en-US">
                <a:latin typeface="Times New Roman" panose="02020603050405020304" pitchFamily="18" charset="0"/>
              </a:rPr>
              <a:pPr/>
              <a:t>67</a:t>
            </a:fld>
            <a:endParaRPr lang="en-US">
              <a:latin typeface="Times New Roman" panose="02020603050405020304" pitchFamily="18" charset="0"/>
            </a:endParaRPr>
          </a:p>
        </p:txBody>
      </p:sp>
    </p:spTree>
    <p:extLst>
      <p:ext uri="{BB962C8B-B14F-4D97-AF65-F5344CB8AC3E}">
        <p14:creationId xmlns:p14="http://schemas.microsoft.com/office/powerpoint/2010/main" val="3948089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26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26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C4C98CB-4833-41C2-8CE0-9DF066D092EB}" type="slidenum">
              <a:rPr lang="en-US">
                <a:latin typeface="Times New Roman" panose="02020603050405020304" pitchFamily="18" charset="0"/>
              </a:rPr>
              <a:pPr/>
              <a:t>68</a:t>
            </a:fld>
            <a:endParaRPr lang="en-US">
              <a:latin typeface="Times New Roman" panose="02020603050405020304" pitchFamily="18" charset="0"/>
            </a:endParaRPr>
          </a:p>
        </p:txBody>
      </p:sp>
    </p:spTree>
    <p:extLst>
      <p:ext uri="{BB962C8B-B14F-4D97-AF65-F5344CB8AC3E}">
        <p14:creationId xmlns:p14="http://schemas.microsoft.com/office/powerpoint/2010/main" val="180875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371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371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0D68014-31C1-4CBE-B670-DF0648301AC8}" type="slidenum">
              <a:rPr lang="en-US">
                <a:latin typeface="Times New Roman" panose="02020603050405020304" pitchFamily="18" charset="0"/>
              </a:rPr>
              <a:pPr/>
              <a:t>69</a:t>
            </a:fld>
            <a:endParaRPr lang="en-US">
              <a:latin typeface="Times New Roman" panose="02020603050405020304" pitchFamily="18" charset="0"/>
            </a:endParaRPr>
          </a:p>
        </p:txBody>
      </p:sp>
    </p:spTree>
    <p:extLst>
      <p:ext uri="{BB962C8B-B14F-4D97-AF65-F5344CB8AC3E}">
        <p14:creationId xmlns:p14="http://schemas.microsoft.com/office/powerpoint/2010/main" val="1376036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47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47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79E85BF-847C-4695-AABC-06C41A21A1F8}" type="slidenum">
              <a:rPr lang="en-US">
                <a:latin typeface="Times New Roman" panose="02020603050405020304" pitchFamily="18" charset="0"/>
              </a:rPr>
              <a:pPr/>
              <a:t>70</a:t>
            </a:fld>
            <a:endParaRPr lang="en-US">
              <a:latin typeface="Times New Roman" panose="02020603050405020304" pitchFamily="18" charset="0"/>
            </a:endParaRPr>
          </a:p>
        </p:txBody>
      </p:sp>
    </p:spTree>
    <p:extLst>
      <p:ext uri="{BB962C8B-B14F-4D97-AF65-F5344CB8AC3E}">
        <p14:creationId xmlns:p14="http://schemas.microsoft.com/office/powerpoint/2010/main" val="2450031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78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2B83448-86C6-46B0-B451-4FF1BDBA572A}" type="slidenum">
              <a:rPr lang="en-US">
                <a:latin typeface="Times New Roman" panose="02020603050405020304" pitchFamily="18" charset="0"/>
              </a:rPr>
              <a:pPr/>
              <a:t>71</a:t>
            </a:fld>
            <a:endParaRPr lang="en-US">
              <a:latin typeface="Times New Roman" panose="02020603050405020304" pitchFamily="18" charset="0"/>
            </a:endParaRPr>
          </a:p>
        </p:txBody>
      </p:sp>
    </p:spTree>
    <p:extLst>
      <p:ext uri="{BB962C8B-B14F-4D97-AF65-F5344CB8AC3E}">
        <p14:creationId xmlns:p14="http://schemas.microsoft.com/office/powerpoint/2010/main" val="1994438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98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3D910A55-99AB-4E81-9EFF-B0D79450E195}" type="slidenum">
              <a:rPr lang="en-US">
                <a:latin typeface="Times New Roman" panose="02020603050405020304" pitchFamily="18" charset="0"/>
              </a:rPr>
              <a:pPr/>
              <a:t>72</a:t>
            </a:fld>
            <a:endParaRPr lang="en-US">
              <a:latin typeface="Times New Roman" panose="02020603050405020304" pitchFamily="18" charset="0"/>
            </a:endParaRPr>
          </a:p>
        </p:txBody>
      </p:sp>
    </p:spTree>
    <p:extLst>
      <p:ext uri="{BB962C8B-B14F-4D97-AF65-F5344CB8AC3E}">
        <p14:creationId xmlns:p14="http://schemas.microsoft.com/office/powerpoint/2010/main" val="15306734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3A303E5-A4B1-45F0-ADFE-83A5446465B1}" type="slidenum">
              <a:rPr lang="en-US">
                <a:latin typeface="Times New Roman" panose="02020603050405020304" pitchFamily="18" charset="0"/>
              </a:rPr>
              <a:pPr/>
              <a:t>73</a:t>
            </a:fld>
            <a:endParaRPr lang="en-US">
              <a:latin typeface="Times New Roman" panose="02020603050405020304" pitchFamily="18" charset="0"/>
            </a:endParaRPr>
          </a:p>
        </p:txBody>
      </p:sp>
    </p:spTree>
    <p:extLst>
      <p:ext uri="{BB962C8B-B14F-4D97-AF65-F5344CB8AC3E}">
        <p14:creationId xmlns:p14="http://schemas.microsoft.com/office/powerpoint/2010/main" val="1820815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83</a:t>
            </a:fld>
            <a:endParaRPr lang="en-US">
              <a:latin typeface="Times New Roman" panose="02020603050405020304" pitchFamily="18" charset="0"/>
            </a:endParaRPr>
          </a:p>
        </p:txBody>
      </p:sp>
    </p:spTree>
    <p:extLst>
      <p:ext uri="{BB962C8B-B14F-4D97-AF65-F5344CB8AC3E}">
        <p14:creationId xmlns:p14="http://schemas.microsoft.com/office/powerpoint/2010/main" val="165632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68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68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B2C5350-A1A4-4D0E-9671-CC1437E66417}" type="slidenum">
              <a:rPr lang="en-US">
                <a:latin typeface="Times New Roman" panose="02020603050405020304" pitchFamily="18" charset="0"/>
              </a:rPr>
              <a:pPr/>
              <a:t>18</a:t>
            </a:fld>
            <a:endParaRPr lang="en-US">
              <a:latin typeface="Times New Roman" panose="02020603050405020304" pitchFamily="18" charset="0"/>
            </a:endParaRPr>
          </a:p>
        </p:txBody>
      </p:sp>
    </p:spTree>
    <p:extLst>
      <p:ext uri="{BB962C8B-B14F-4D97-AF65-F5344CB8AC3E}">
        <p14:creationId xmlns:p14="http://schemas.microsoft.com/office/powerpoint/2010/main" val="65255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89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89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B8312DB-4F12-4118-A1AF-76581AA35FC5}" type="slidenum">
              <a:rPr lang="en-US">
                <a:latin typeface="Times New Roman" panose="02020603050405020304" pitchFamily="18" charset="0"/>
              </a:rPr>
              <a:pPr/>
              <a:t>20</a:t>
            </a:fld>
            <a:endParaRPr lang="en-US">
              <a:latin typeface="Times New Roman" panose="02020603050405020304" pitchFamily="18" charset="0"/>
            </a:endParaRPr>
          </a:p>
        </p:txBody>
      </p:sp>
    </p:spTree>
    <p:extLst>
      <p:ext uri="{BB962C8B-B14F-4D97-AF65-F5344CB8AC3E}">
        <p14:creationId xmlns:p14="http://schemas.microsoft.com/office/powerpoint/2010/main" val="2652135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8835CE6-FB11-4E9E-B41E-FE6919D984BF}" type="slidenum">
              <a:rPr lang="en-US">
                <a:latin typeface="Times New Roman" panose="02020603050405020304" pitchFamily="18" charset="0"/>
              </a:rPr>
              <a:pPr/>
              <a:t>21</a:t>
            </a:fld>
            <a:endParaRPr lang="en-US">
              <a:latin typeface="Times New Roman" panose="02020603050405020304" pitchFamily="18" charset="0"/>
            </a:endParaRPr>
          </a:p>
        </p:txBody>
      </p:sp>
    </p:spTree>
    <p:extLst>
      <p:ext uri="{BB962C8B-B14F-4D97-AF65-F5344CB8AC3E}">
        <p14:creationId xmlns:p14="http://schemas.microsoft.com/office/powerpoint/2010/main" val="3878985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99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99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F5ADF4C-1D00-4574-895E-419F5646AA99}" type="slidenum">
              <a:rPr lang="en-US">
                <a:latin typeface="Times New Roman" panose="02020603050405020304" pitchFamily="18" charset="0"/>
              </a:rPr>
              <a:pPr/>
              <a:t>22</a:t>
            </a:fld>
            <a:endParaRPr lang="en-US">
              <a:latin typeface="Times New Roman" panose="02020603050405020304" pitchFamily="18" charset="0"/>
            </a:endParaRPr>
          </a:p>
        </p:txBody>
      </p:sp>
    </p:spTree>
    <p:extLst>
      <p:ext uri="{BB962C8B-B14F-4D97-AF65-F5344CB8AC3E}">
        <p14:creationId xmlns:p14="http://schemas.microsoft.com/office/powerpoint/2010/main" val="954571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99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99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F5ADF4C-1D00-4574-895E-419F5646AA99}" type="slidenum">
              <a:rPr lang="en-US">
                <a:latin typeface="Times New Roman" panose="02020603050405020304" pitchFamily="18" charset="0"/>
              </a:rPr>
              <a:pPr/>
              <a:t>23</a:t>
            </a:fld>
            <a:endParaRPr lang="en-US">
              <a:latin typeface="Times New Roman" panose="02020603050405020304" pitchFamily="18" charset="0"/>
            </a:endParaRPr>
          </a:p>
        </p:txBody>
      </p:sp>
    </p:spTree>
    <p:extLst>
      <p:ext uri="{BB962C8B-B14F-4D97-AF65-F5344CB8AC3E}">
        <p14:creationId xmlns:p14="http://schemas.microsoft.com/office/powerpoint/2010/main" val="4030943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7574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7253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05488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4502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29333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07073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67879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9661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7429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569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403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08195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1667609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89001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36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945555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519828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smtClean="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2C420C02-EC2B-47E0-B1FB-668F4849594D}" type="slidenum">
              <a:rPr lang="en-US"/>
              <a:pPr/>
              <a:t>‹#›</a:t>
            </a:fld>
            <a:endParaRPr lang="en-US"/>
          </a:p>
        </p:txBody>
      </p:sp>
    </p:spTree>
    <p:extLst>
      <p:ext uri="{BB962C8B-B14F-4D97-AF65-F5344CB8AC3E}">
        <p14:creationId xmlns:p14="http://schemas.microsoft.com/office/powerpoint/2010/main" val="1717730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74794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7162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5459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25477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5293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361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73683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microsoft.com/office/2007/relationships/hdphoto" Target="../media/hdphoto1.wdp"/><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320962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907321257"/>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5" r:id="rId12"/>
    <p:sldLayoutId id="2147484138" r:id="rId13"/>
    <p:sldLayoutId id="214748413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7.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7.xml"/><Relationship Id="rId1" Type="http://schemas.openxmlformats.org/officeDocument/2006/relationships/tags" Target="../tags/tag1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7.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image" Target="../media/image37.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36.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37.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38.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3.xml"/><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40.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4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Layout" Target="../slideLayouts/slideLayout13.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44.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45.xml"/><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47.xml"/><Relationship Id="rId4" Type="http://schemas.openxmlformats.org/officeDocument/2006/relationships/image" Target="../media/image58.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48.xml"/><Relationship Id="rId6" Type="http://schemas.openxmlformats.org/officeDocument/2006/relationships/hyperlink" Target="http://www.prodigymeter.com/"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49.xml"/><Relationship Id="rId4" Type="http://schemas.openxmlformats.org/officeDocument/2006/relationships/image" Target="../media/image61.wmf"/></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51.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52.xml"/><Relationship Id="rId4" Type="http://schemas.openxmlformats.org/officeDocument/2006/relationships/image" Target="../media/image65.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53.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3.xml"/><Relationship Id="rId1" Type="http://schemas.openxmlformats.org/officeDocument/2006/relationships/tags" Target="../tags/tag54.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3.xml"/><Relationship Id="rId1" Type="http://schemas.openxmlformats.org/officeDocument/2006/relationships/tags" Target="../tags/tag5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5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58.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3.xml"/><Relationship Id="rId1" Type="http://schemas.openxmlformats.org/officeDocument/2006/relationships/tags" Target="../tags/tag59.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slideLayout" Target="../slideLayouts/slideLayout13.xml"/><Relationship Id="rId1" Type="http://schemas.openxmlformats.org/officeDocument/2006/relationships/tags" Target="../tags/tag6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61.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62.xml"/><Relationship Id="rId4" Type="http://schemas.openxmlformats.org/officeDocument/2006/relationships/image" Target="../media/image74.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4.xml"/><Relationship Id="rId1" Type="http://schemas.openxmlformats.org/officeDocument/2006/relationships/tags" Target="../tags/tag63.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64.xml"/><Relationship Id="rId5" Type="http://schemas.openxmlformats.org/officeDocument/2006/relationships/image" Target="../media/image79.jp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65.xml"/><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6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6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68.xml"/><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69.xml"/><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70.xml"/><Relationship Id="rId5" Type="http://schemas.openxmlformats.org/officeDocument/2006/relationships/image" Target="../media/image84.jpeg"/><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72.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73.xml"/><Relationship Id="rId5" Type="http://schemas.openxmlformats.org/officeDocument/2006/relationships/image" Target="../media/image86.jpeg"/><Relationship Id="rId4" Type="http://schemas.openxmlformats.org/officeDocument/2006/relationships/hyperlink" Target="http://img.tfd.com/dorland/syndrome_carpal-tunnel.jpg"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74.xml"/><Relationship Id="rId4" Type="http://schemas.openxmlformats.org/officeDocument/2006/relationships/image" Target="../media/image87.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75.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3.xml"/><Relationship Id="rId1" Type="http://schemas.openxmlformats.org/officeDocument/2006/relationships/tags" Target="../tags/tag76.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7.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3.xml"/><Relationship Id="rId1" Type="http://schemas.openxmlformats.org/officeDocument/2006/relationships/tags" Target="../tags/tag7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3.xml"/><Relationship Id="rId1" Type="http://schemas.openxmlformats.org/officeDocument/2006/relationships/tags" Target="../tags/tag80.xml"/><Relationship Id="rId4" Type="http://schemas.openxmlformats.org/officeDocument/2006/relationships/image" Target="../media/image91.jpeg"/></Relationships>
</file>

<file path=ppt/slides/_rels/slide7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0.png"/><Relationship Id="rId7" Type="http://schemas.openxmlformats.org/officeDocument/2006/relationships/image" Target="../media/image95.png"/><Relationship Id="rId2" Type="http://schemas.openxmlformats.org/officeDocument/2006/relationships/slideLayout" Target="../slideLayouts/slideLayout13.xml"/><Relationship Id="rId1" Type="http://schemas.openxmlformats.org/officeDocument/2006/relationships/tags" Target="../tags/tag8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0.png"/><Relationship Id="rId7" Type="http://schemas.openxmlformats.org/officeDocument/2006/relationships/image" Target="../media/image95.png"/><Relationship Id="rId2" Type="http://schemas.openxmlformats.org/officeDocument/2006/relationships/slideLayout" Target="../slideLayouts/slideLayout13.xml"/><Relationship Id="rId1" Type="http://schemas.openxmlformats.org/officeDocument/2006/relationships/tags" Target="../tags/tag8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3.xml"/><Relationship Id="rId1" Type="http://schemas.openxmlformats.org/officeDocument/2006/relationships/tags" Target="../tags/tag8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3.xml"/><Relationship Id="rId1" Type="http://schemas.openxmlformats.org/officeDocument/2006/relationships/tags" Target="../tags/tag8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5.xml"/><Relationship Id="rId1" Type="http://schemas.openxmlformats.org/officeDocument/2006/relationships/tags" Target="../tags/tag85.xml"/><Relationship Id="rId5" Type="http://schemas.openxmlformats.org/officeDocument/2006/relationships/image" Target="../media/image99.tiff"/><Relationship Id="rId4" Type="http://schemas.openxmlformats.org/officeDocument/2006/relationships/image" Target="../media/image9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4194" name="Rectangle 2"/>
          <p:cNvSpPr>
            <a:spLocks noGrp="1" noRot="1" noChangeArrowheads="1"/>
          </p:cNvSpPr>
          <p:nvPr>
            <p:ph type="title"/>
          </p:nvPr>
        </p:nvSpPr>
        <p:spPr>
          <a:xfrm>
            <a:off x="431515" y="152400"/>
            <a:ext cx="8229600" cy="1158240"/>
          </a:xfrm>
        </p:spPr>
        <p:txBody>
          <a:bodyPr>
            <a:normAutofit fontScale="90000"/>
          </a:bodyPr>
          <a:lstStyle/>
          <a:p>
            <a:pPr eaLnBrk="1" hangingPunct="1">
              <a:defRPr/>
            </a:pPr>
            <a:r>
              <a:rPr lang="en-US" sz="4000" dirty="0" smtClean="0"/>
              <a:t>Recycle/ relapse  (being stuck) </a:t>
            </a:r>
            <a:r>
              <a:rPr lang="en-US" sz="4000" dirty="0" smtClean="0">
                <a:solidFill>
                  <a:srgbClr val="FFCC66"/>
                </a:solidFill>
              </a:rPr>
              <a:t/>
            </a:r>
            <a:br>
              <a:rPr lang="en-US" sz="4000" dirty="0" smtClean="0">
                <a:solidFill>
                  <a:srgbClr val="FFCC66"/>
                </a:solidFill>
              </a:rPr>
            </a:br>
            <a:r>
              <a:rPr lang="en-US" sz="4000" dirty="0" smtClean="0">
                <a:solidFill>
                  <a:schemeClr val="tx1"/>
                </a:solidFill>
              </a:rPr>
              <a:t>is part of the cycl</a:t>
            </a:r>
            <a:r>
              <a:rPr lang="en-US" sz="3600" dirty="0" smtClean="0">
                <a:solidFill>
                  <a:schemeClr val="tx1"/>
                </a:solidFill>
              </a:rPr>
              <a:t>e!</a:t>
            </a:r>
          </a:p>
        </p:txBody>
      </p:sp>
      <p:sp>
        <p:nvSpPr>
          <p:cNvPr id="264195" name="Rectangle 3"/>
          <p:cNvSpPr>
            <a:spLocks noGrp="1" noRot="1" noChangeArrowheads="1"/>
          </p:cNvSpPr>
          <p:nvPr>
            <p:ph type="body" idx="1"/>
          </p:nvPr>
        </p:nvSpPr>
        <p:spPr>
          <a:xfrm>
            <a:off x="457200" y="1310640"/>
            <a:ext cx="8229600" cy="4937760"/>
          </a:xfrm>
        </p:spPr>
        <p:txBody>
          <a:bodyPr>
            <a:normAutofit/>
          </a:bodyPr>
          <a:lstStyle/>
          <a:p>
            <a:pPr>
              <a:defRPr/>
            </a:pPr>
            <a:r>
              <a:rPr lang="en-US" sz="3600" dirty="0" smtClean="0"/>
              <a:t>Realistic...</a:t>
            </a:r>
          </a:p>
          <a:p>
            <a:pPr>
              <a:defRPr/>
            </a:pPr>
            <a:r>
              <a:rPr lang="en-US" sz="3600" dirty="0" smtClean="0"/>
              <a:t>Acceptable...</a:t>
            </a:r>
          </a:p>
          <a:p>
            <a:pPr>
              <a:defRPr/>
            </a:pPr>
            <a:r>
              <a:rPr lang="en-US" sz="3600" dirty="0" smtClean="0"/>
              <a:t>To be expected...</a:t>
            </a:r>
          </a:p>
          <a:p>
            <a:pPr>
              <a:defRPr/>
            </a:pPr>
            <a:r>
              <a:rPr lang="en-US" sz="3600" b="1" i="1" dirty="0" smtClean="0"/>
              <a:t>To be prepared for…and talked about… </a:t>
            </a:r>
            <a:br>
              <a:rPr lang="en-US" sz="3600" b="1" i="1" dirty="0" smtClean="0"/>
            </a:br>
            <a:r>
              <a:rPr lang="en-US" sz="3600" b="1" i="1" dirty="0" smtClean="0"/>
              <a:t>“a contingency plan”.</a:t>
            </a:r>
          </a:p>
          <a:p>
            <a:pPr>
              <a:defRPr/>
            </a:pPr>
            <a:r>
              <a:rPr lang="en-US" sz="3600" dirty="0" smtClean="0"/>
              <a:t>Surmountable ( with preparation!)</a:t>
            </a:r>
          </a:p>
          <a:p>
            <a:pPr>
              <a:defRPr/>
            </a:pPr>
            <a:r>
              <a:rPr lang="en-US" sz="3600" dirty="0" smtClean="0"/>
              <a:t>Reframe (+resources)</a:t>
            </a:r>
          </a:p>
        </p:txBody>
      </p:sp>
      <p:pic>
        <p:nvPicPr>
          <p:cNvPr id="2" name="Picture 1"/>
          <p:cNvPicPr>
            <a:picLocks noChangeAspect="1"/>
          </p:cNvPicPr>
          <p:nvPr/>
        </p:nvPicPr>
        <p:blipFill>
          <a:blip r:embed="rId3"/>
          <a:stretch>
            <a:fillRect/>
          </a:stretch>
        </p:blipFill>
        <p:spPr>
          <a:xfrm>
            <a:off x="5943600" y="1447800"/>
            <a:ext cx="2514600" cy="1466850"/>
          </a:xfrm>
          <a:prstGeom prst="rect">
            <a:avLst/>
          </a:prstGeom>
        </p:spPr>
      </p:pic>
    </p:spTree>
    <p:custDataLst>
      <p:tags r:id="rId1"/>
    </p:custDataLst>
    <p:extLst>
      <p:ext uri="{BB962C8B-B14F-4D97-AF65-F5344CB8AC3E}">
        <p14:creationId xmlns:p14="http://schemas.microsoft.com/office/powerpoint/2010/main" val="282524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64195">
                                            <p:txEl>
                                              <p:pRg st="0" end="0"/>
                                            </p:txEl>
                                          </p:spTgt>
                                        </p:tgtEl>
                                        <p:attrNameLst>
                                          <p:attrName>style.visibility</p:attrName>
                                        </p:attrNameLst>
                                      </p:cBhvr>
                                      <p:to>
                                        <p:strVal val="visible"/>
                                      </p:to>
                                    </p:set>
                                    <p:animEffect transition="in" filter="barn(inHorizontal)">
                                      <p:cBhvr>
                                        <p:cTn id="7" dur="500"/>
                                        <p:tgtEl>
                                          <p:spTgt spid="264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64195">
                                            <p:txEl>
                                              <p:pRg st="1" end="1"/>
                                            </p:txEl>
                                          </p:spTgt>
                                        </p:tgtEl>
                                        <p:attrNameLst>
                                          <p:attrName>style.visibility</p:attrName>
                                        </p:attrNameLst>
                                      </p:cBhvr>
                                      <p:to>
                                        <p:strVal val="visible"/>
                                      </p:to>
                                    </p:set>
                                    <p:animEffect transition="in" filter="barn(inHorizontal)">
                                      <p:cBhvr>
                                        <p:cTn id="12" dur="500"/>
                                        <p:tgtEl>
                                          <p:spTgt spid="264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64195">
                                            <p:txEl>
                                              <p:pRg st="2" end="2"/>
                                            </p:txEl>
                                          </p:spTgt>
                                        </p:tgtEl>
                                        <p:attrNameLst>
                                          <p:attrName>style.visibility</p:attrName>
                                        </p:attrNameLst>
                                      </p:cBhvr>
                                      <p:to>
                                        <p:strVal val="visible"/>
                                      </p:to>
                                    </p:set>
                                    <p:animEffect transition="in" filter="barn(inHorizontal)">
                                      <p:cBhvr>
                                        <p:cTn id="17" dur="500"/>
                                        <p:tgtEl>
                                          <p:spTgt spid="2641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64195">
                                            <p:txEl>
                                              <p:pRg st="3" end="3"/>
                                            </p:txEl>
                                          </p:spTgt>
                                        </p:tgtEl>
                                        <p:attrNameLst>
                                          <p:attrName>style.visibility</p:attrName>
                                        </p:attrNameLst>
                                      </p:cBhvr>
                                      <p:to>
                                        <p:strVal val="visible"/>
                                      </p:to>
                                    </p:set>
                                    <p:animEffect transition="in" filter="barn(inHorizontal)">
                                      <p:cBhvr>
                                        <p:cTn id="22" dur="500"/>
                                        <p:tgtEl>
                                          <p:spTgt spid="2641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64195">
                                            <p:txEl>
                                              <p:pRg st="4" end="4"/>
                                            </p:txEl>
                                          </p:spTgt>
                                        </p:tgtEl>
                                        <p:attrNameLst>
                                          <p:attrName>style.visibility</p:attrName>
                                        </p:attrNameLst>
                                      </p:cBhvr>
                                      <p:to>
                                        <p:strVal val="visible"/>
                                      </p:to>
                                    </p:set>
                                    <p:animEffect transition="in" filter="barn(inHorizontal)">
                                      <p:cBhvr>
                                        <p:cTn id="27" dur="500"/>
                                        <p:tgtEl>
                                          <p:spTgt spid="2641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264195">
                                            <p:txEl>
                                              <p:pRg st="5" end="5"/>
                                            </p:txEl>
                                          </p:spTgt>
                                        </p:tgtEl>
                                        <p:attrNameLst>
                                          <p:attrName>style.visibility</p:attrName>
                                        </p:attrNameLst>
                                      </p:cBhvr>
                                      <p:to>
                                        <p:strVal val="visible"/>
                                      </p:to>
                                    </p:set>
                                    <p:animEffect transition="in" filter="barn(inHorizontal)">
                                      <p:cBhvr>
                                        <p:cTn id="32" dur="500"/>
                                        <p:tgtEl>
                                          <p:spTgt spid="264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a:bodyPr>
          <a:lstStyle/>
          <a:p>
            <a:r>
              <a:rPr lang="en-US" dirty="0" err="1" smtClean="0"/>
              <a:t>Afrezza</a:t>
            </a:r>
            <a:r>
              <a:rPr lang="en-US" dirty="0" smtClean="0"/>
              <a:t> – Strengths </a:t>
            </a:r>
            <a:endParaRPr lang="en-US" dirty="0"/>
          </a:p>
        </p:txBody>
      </p:sp>
      <p:pic>
        <p:nvPicPr>
          <p:cNvPr id="3" name="Picture 2"/>
          <p:cNvPicPr>
            <a:picLocks noChangeAspect="1"/>
          </p:cNvPicPr>
          <p:nvPr/>
        </p:nvPicPr>
        <p:blipFill>
          <a:blip r:embed="rId3"/>
          <a:stretch>
            <a:fillRect/>
          </a:stretch>
        </p:blipFill>
        <p:spPr>
          <a:xfrm>
            <a:off x="789168" y="1484785"/>
            <a:ext cx="7426143" cy="3737340"/>
          </a:xfrm>
          <a:prstGeom prst="rect">
            <a:avLst/>
          </a:prstGeom>
        </p:spPr>
      </p:pic>
      <p:sp>
        <p:nvSpPr>
          <p:cNvPr id="4" name="TextBox 3"/>
          <p:cNvSpPr txBox="1"/>
          <p:nvPr/>
        </p:nvSpPr>
        <p:spPr>
          <a:xfrm>
            <a:off x="457200" y="5233596"/>
            <a:ext cx="8229599" cy="830997"/>
          </a:xfrm>
          <a:prstGeom prst="rect">
            <a:avLst/>
          </a:prstGeom>
          <a:noFill/>
        </p:spPr>
        <p:txBody>
          <a:bodyPr wrap="square" rtlCol="0">
            <a:spAutoFit/>
          </a:bodyPr>
          <a:lstStyle/>
          <a:p>
            <a:r>
              <a:rPr lang="en-US" sz="2400" dirty="0" smtClean="0">
                <a:solidFill>
                  <a:srgbClr val="C00000"/>
                </a:solidFill>
              </a:rPr>
              <a:t>Let insulin cartridges and inhaler sit at room temp for 10 minutes before using</a:t>
            </a:r>
            <a:endParaRPr lang="en-US" sz="2400" dirty="0">
              <a:solidFill>
                <a:srgbClr val="C00000"/>
              </a:solidFill>
            </a:endParaRPr>
          </a:p>
        </p:txBody>
      </p:sp>
      <p:pic>
        <p:nvPicPr>
          <p:cNvPr id="5" name="Picture 4"/>
          <p:cNvPicPr>
            <a:picLocks noChangeAspect="1"/>
          </p:cNvPicPr>
          <p:nvPr/>
        </p:nvPicPr>
        <p:blipFill>
          <a:blip r:embed="rId4"/>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380872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Afrezza</a:t>
            </a:r>
            <a:r>
              <a:rPr lang="en-US" dirty="0" smtClean="0"/>
              <a:t> – Loading Cartridge into device</a:t>
            </a:r>
            <a:endParaRPr lang="en-US" dirty="0"/>
          </a:p>
        </p:txBody>
      </p:sp>
      <p:sp>
        <p:nvSpPr>
          <p:cNvPr id="4" name="Content Placeholder 3"/>
          <p:cNvSpPr>
            <a:spLocks noGrp="1"/>
          </p:cNvSpPr>
          <p:nvPr>
            <p:ph sz="quarter" idx="1"/>
          </p:nvPr>
        </p:nvSpPr>
        <p:spPr>
          <a:xfrm>
            <a:off x="2743200" y="1219200"/>
            <a:ext cx="5943600" cy="4937760"/>
          </a:xfrm>
        </p:spPr>
        <p:txBody>
          <a:bodyPr>
            <a:normAutofit/>
          </a:bodyPr>
          <a:lstStyle/>
          <a:p>
            <a:r>
              <a:rPr lang="en-US" dirty="0" smtClean="0"/>
              <a:t>Hold inhaler level</a:t>
            </a:r>
          </a:p>
          <a:p>
            <a:r>
              <a:rPr lang="en-US" dirty="0" smtClean="0"/>
              <a:t>Open inhaler by lifting white mouthpiece</a:t>
            </a:r>
          </a:p>
          <a:p>
            <a:r>
              <a:rPr lang="en-US" dirty="0" smtClean="0"/>
              <a:t>Hold insulin cartridge with cup facing down. </a:t>
            </a:r>
          </a:p>
          <a:p>
            <a:r>
              <a:rPr lang="en-US" dirty="0" smtClean="0"/>
              <a:t>Place cartridge inside and close lid. Keep level.</a:t>
            </a:r>
          </a:p>
          <a:p>
            <a:r>
              <a:rPr lang="en-US" dirty="0" smtClean="0"/>
              <a:t>Make sure cartridge has been at room temp for 10 minutes</a:t>
            </a:r>
          </a:p>
        </p:txBody>
      </p:sp>
      <p:pic>
        <p:nvPicPr>
          <p:cNvPr id="5" name="Picture 4"/>
          <p:cNvPicPr>
            <a:picLocks noChangeAspect="1"/>
          </p:cNvPicPr>
          <p:nvPr/>
        </p:nvPicPr>
        <p:blipFill>
          <a:blip r:embed="rId3"/>
          <a:stretch>
            <a:fillRect/>
          </a:stretch>
        </p:blipFill>
        <p:spPr>
          <a:xfrm>
            <a:off x="616483" y="1143000"/>
            <a:ext cx="1838325" cy="4362450"/>
          </a:xfrm>
          <a:prstGeom prst="rect">
            <a:avLst/>
          </a:prstGeom>
        </p:spPr>
      </p:pic>
      <p:pic>
        <p:nvPicPr>
          <p:cNvPr id="6" name="Picture 5"/>
          <p:cNvPicPr>
            <a:picLocks noChangeAspect="1"/>
          </p:cNvPicPr>
          <p:nvPr/>
        </p:nvPicPr>
        <p:blipFill>
          <a:blip r:embed="rId4"/>
          <a:stretch>
            <a:fillRect/>
          </a:stretch>
        </p:blipFill>
        <p:spPr>
          <a:xfrm>
            <a:off x="787198" y="5486661"/>
            <a:ext cx="1458589" cy="1194435"/>
          </a:xfrm>
          <a:prstGeom prst="rect">
            <a:avLst/>
          </a:prstGeom>
        </p:spPr>
      </p:pic>
      <p:pic>
        <p:nvPicPr>
          <p:cNvPr id="7" name="Picture 6"/>
          <p:cNvPicPr>
            <a:picLocks noChangeAspect="1"/>
          </p:cNvPicPr>
          <p:nvPr/>
        </p:nvPicPr>
        <p:blipFill>
          <a:blip r:embed="rId5"/>
          <a:stretch>
            <a:fillRect/>
          </a:stretch>
        </p:blipFill>
        <p:spPr>
          <a:xfrm>
            <a:off x="2325429" y="6543924"/>
            <a:ext cx="4493141" cy="274344"/>
          </a:xfrm>
          <a:prstGeom prst="rect">
            <a:avLst/>
          </a:prstGeom>
        </p:spPr>
      </p:pic>
    </p:spTree>
    <p:custDataLst>
      <p:tags r:id="rId1"/>
    </p:custDataLst>
    <p:extLst>
      <p:ext uri="{BB962C8B-B14F-4D97-AF65-F5344CB8AC3E}">
        <p14:creationId xmlns:p14="http://schemas.microsoft.com/office/powerpoint/2010/main" val="208269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level</a:t>
            </a:r>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pic>
        <p:nvPicPr>
          <p:cNvPr id="6" name="Picture 5"/>
          <p:cNvPicPr>
            <a:picLocks noChangeAspect="1"/>
          </p:cNvPicPr>
          <p:nvPr/>
        </p:nvPicPr>
        <p:blipFill>
          <a:blip r:embed="rId4"/>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413568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situations -  Pt on…. 	 </a:t>
            </a:r>
            <a:endParaRPr lang="en-US" dirty="0"/>
          </a:p>
        </p:txBody>
      </p:sp>
      <p:sp>
        <p:nvSpPr>
          <p:cNvPr id="3" name="Content Placeholder 2"/>
          <p:cNvSpPr>
            <a:spLocks noGrp="1"/>
          </p:cNvSpPr>
          <p:nvPr>
            <p:ph sz="quarter" idx="1"/>
          </p:nvPr>
        </p:nvSpPr>
        <p:spPr/>
        <p:txBody>
          <a:bodyPr/>
          <a:lstStyle/>
          <a:p>
            <a:r>
              <a:rPr lang="en-US" dirty="0" smtClean="0"/>
              <a:t>7 units Humalog at meals, 20 u Lantus at </a:t>
            </a:r>
            <a:r>
              <a:rPr lang="en-US" dirty="0" err="1" smtClean="0"/>
              <a:t>hs</a:t>
            </a:r>
            <a:endParaRPr lang="en-US" dirty="0" smtClean="0"/>
          </a:p>
          <a:p>
            <a:r>
              <a:rPr lang="en-US" dirty="0" smtClean="0"/>
              <a:t>5 units regular break, dinner, 10 units </a:t>
            </a:r>
            <a:r>
              <a:rPr lang="en-US" dirty="0" err="1" smtClean="0"/>
              <a:t>detemir</a:t>
            </a:r>
            <a:endParaRPr lang="en-US" dirty="0" smtClean="0"/>
          </a:p>
          <a:p>
            <a:r>
              <a:rPr lang="en-US" dirty="0" smtClean="0"/>
              <a:t>10 units </a:t>
            </a:r>
            <a:r>
              <a:rPr lang="en-US" dirty="0" err="1" smtClean="0"/>
              <a:t>aspart</a:t>
            </a:r>
            <a:r>
              <a:rPr lang="en-US" dirty="0" smtClean="0"/>
              <a:t> at meals, 30 Lantus</a:t>
            </a:r>
          </a:p>
          <a:p>
            <a:r>
              <a:rPr lang="en-US" dirty="0" smtClean="0"/>
              <a:t>Carb counts – 1:15 .. Had 75 </a:t>
            </a:r>
            <a:r>
              <a:rPr lang="en-US" dirty="0" err="1" smtClean="0"/>
              <a:t>gms</a:t>
            </a:r>
            <a:endParaRPr lang="en-US" dirty="0" smtClean="0"/>
          </a:p>
          <a:p>
            <a:pPr lvl="1"/>
            <a:r>
              <a:rPr lang="en-US" dirty="0" smtClean="0"/>
              <a:t>Type 1</a:t>
            </a:r>
          </a:p>
          <a:p>
            <a:pPr lvl="1"/>
            <a:r>
              <a:rPr lang="en-US" dirty="0" smtClean="0"/>
              <a:t>Type 2</a:t>
            </a:r>
          </a:p>
          <a:p>
            <a:pPr lvl="1"/>
            <a:r>
              <a:rPr lang="en-US" dirty="0" smtClean="0"/>
              <a:t>BG before meal 67</a:t>
            </a:r>
          </a:p>
          <a:p>
            <a:pPr lvl="1"/>
            <a:r>
              <a:rPr lang="en-US" dirty="0" smtClean="0"/>
              <a:t>BG before meal 170</a:t>
            </a:r>
            <a:endParaRPr lang="en-US" dirty="0"/>
          </a:p>
        </p:txBody>
      </p:sp>
      <p:pic>
        <p:nvPicPr>
          <p:cNvPr id="4" name="Picture 3"/>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241404" y="3688080"/>
            <a:ext cx="3425924" cy="2283057"/>
          </a:xfrm>
          <a:prstGeom prst="rect">
            <a:avLst/>
          </a:prstGeom>
        </p:spPr>
      </p:pic>
      <p:pic>
        <p:nvPicPr>
          <p:cNvPr id="5" name="Picture 4"/>
          <p:cNvPicPr>
            <a:picLocks noChangeAspect="1"/>
          </p:cNvPicPr>
          <p:nvPr/>
        </p:nvPicPr>
        <p:blipFill>
          <a:blip r:embed="rId4"/>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308323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Gingivitis</a:t>
            </a:r>
            <a:endParaRPr lang="en-US" dirty="0"/>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6678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Mild to Severe </a:t>
            </a:r>
            <a:r>
              <a:rPr lang="en-US" dirty="0" err="1" smtClean="0"/>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2971800"/>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6361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Periodontal Disease</a:t>
            </a:r>
            <a:endParaRPr lang="en-US" dirty="0"/>
          </a:p>
        </p:txBody>
      </p:sp>
      <p:pic>
        <p:nvPicPr>
          <p:cNvPr id="169987" name="Picture 6" descr="C:\Documents and Settings\Owner\My Documents\My Documents\Keynote presentations\Oral-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80772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468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smtClean="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481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2" name="Rectangle 2"/>
          <p:cNvSpPr>
            <a:spLocks noGrp="1" noChangeArrowheads="1"/>
          </p:cNvSpPr>
          <p:nvPr>
            <p:ph type="title"/>
          </p:nvPr>
        </p:nvSpPr>
        <p:spPr>
          <a:xfrm>
            <a:off x="511935" y="387999"/>
            <a:ext cx="8229600" cy="920262"/>
          </a:xfrm>
        </p:spPr>
        <p:txBody>
          <a:bodyPr>
            <a:normAutofit/>
          </a:bodyPr>
          <a:lstStyle/>
          <a:p>
            <a:pPr eaLnBrk="1" hangingPunct="1">
              <a:defRPr/>
            </a:pPr>
            <a:r>
              <a:rPr lang="en-US" dirty="0" smtClean="0"/>
              <a:t>Eye Disease and Education</a:t>
            </a:r>
          </a:p>
        </p:txBody>
      </p:sp>
      <p:sp>
        <p:nvSpPr>
          <p:cNvPr id="1771523" name="Rectangle 3"/>
          <p:cNvSpPr>
            <a:spLocks noGrp="1" noChangeArrowheads="1"/>
          </p:cNvSpPr>
          <p:nvPr>
            <p:ph sz="quarter" idx="1"/>
          </p:nvPr>
        </p:nvSpPr>
        <p:spPr>
          <a:xfrm>
            <a:off x="511935" y="1752600"/>
            <a:ext cx="3657600" cy="3947160"/>
          </a:xfrm>
        </p:spPr>
        <p:txBody>
          <a:bodyPr>
            <a:normAutofit fontScale="92500" lnSpcReduction="10000"/>
          </a:bodyPr>
          <a:lstStyle/>
          <a:p>
            <a:pPr eaLnBrk="1" hangingPunct="1"/>
            <a:r>
              <a:rPr lang="en-US" sz="3600" dirty="0" smtClean="0"/>
              <a:t>Diabetes Retinopathy</a:t>
            </a:r>
          </a:p>
          <a:p>
            <a:pPr eaLnBrk="1" hangingPunct="1"/>
            <a:r>
              <a:rPr lang="en-US" sz="3600" dirty="0" smtClean="0"/>
              <a:t>Other Diabetes Eye Complications</a:t>
            </a:r>
          </a:p>
          <a:p>
            <a:pPr eaLnBrk="1" hangingPunct="1"/>
            <a:r>
              <a:rPr lang="en-US" sz="3600" dirty="0" smtClean="0"/>
              <a:t> Prevention and Treatment</a:t>
            </a:r>
          </a:p>
          <a:p>
            <a:pPr eaLnBrk="1" hangingPunct="1"/>
            <a:r>
              <a:rPr lang="en-US" sz="3600" dirty="0" smtClean="0"/>
              <a:t> Promoting Self-Care</a:t>
            </a: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534511"/>
            <a:ext cx="4910070" cy="43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7115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771523">
                                            <p:txEl>
                                              <p:pRg st="0" end="0"/>
                                            </p:txEl>
                                          </p:spTgt>
                                        </p:tgtEl>
                                        <p:attrNameLst>
                                          <p:attrName>style.visibility</p:attrName>
                                        </p:attrNameLst>
                                      </p:cBhvr>
                                      <p:to>
                                        <p:strVal val="visible"/>
                                      </p:to>
                                    </p:set>
                                    <p:anim calcmode="lin" valueType="num">
                                      <p:cBhvr additive="base">
                                        <p:cTn id="7" dur="2000" fill="hold"/>
                                        <p:tgtEl>
                                          <p:spTgt spid="177152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7152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1771523">
                                            <p:txEl>
                                              <p:pRg st="1" end="1"/>
                                            </p:txEl>
                                          </p:spTgt>
                                        </p:tgtEl>
                                        <p:attrNameLst>
                                          <p:attrName>style.visibility</p:attrName>
                                        </p:attrNameLst>
                                      </p:cBhvr>
                                      <p:to>
                                        <p:strVal val="visible"/>
                                      </p:to>
                                    </p:set>
                                    <p:anim calcmode="lin" valueType="num">
                                      <p:cBhvr additive="base">
                                        <p:cTn id="12" dur="2000" fill="hold"/>
                                        <p:tgtEl>
                                          <p:spTgt spid="177152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77152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1771523">
                                            <p:txEl>
                                              <p:pRg st="2" end="2"/>
                                            </p:txEl>
                                          </p:spTgt>
                                        </p:tgtEl>
                                        <p:attrNameLst>
                                          <p:attrName>style.visibility</p:attrName>
                                        </p:attrNameLst>
                                      </p:cBhvr>
                                      <p:to>
                                        <p:strVal val="visible"/>
                                      </p:to>
                                    </p:set>
                                    <p:anim calcmode="lin" valueType="num">
                                      <p:cBhvr additive="base">
                                        <p:cTn id="17" dur="2000" fill="hold"/>
                                        <p:tgtEl>
                                          <p:spTgt spid="177152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77152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0"/>
                                  </p:stCondLst>
                                  <p:childTnLst>
                                    <p:set>
                                      <p:cBhvr>
                                        <p:cTn id="21" dur="1" fill="hold">
                                          <p:stCondLst>
                                            <p:cond delay="0"/>
                                          </p:stCondLst>
                                        </p:cTn>
                                        <p:tgtEl>
                                          <p:spTgt spid="1771523">
                                            <p:txEl>
                                              <p:pRg st="3" end="3"/>
                                            </p:txEl>
                                          </p:spTgt>
                                        </p:tgtEl>
                                        <p:attrNameLst>
                                          <p:attrName>style.visibility</p:attrName>
                                        </p:attrNameLst>
                                      </p:cBhvr>
                                      <p:to>
                                        <p:strVal val="visible"/>
                                      </p:to>
                                    </p:set>
                                    <p:anim calcmode="lin" valueType="num">
                                      <p:cBhvr additive="base">
                                        <p:cTn id="22" dur="2000" fill="hold"/>
                                        <p:tgtEl>
                                          <p:spTgt spid="177152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7715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Fundus Geography</a:t>
            </a:r>
            <a:endParaRPr lang="en-US" dirty="0"/>
          </a:p>
        </p:txBody>
      </p:sp>
      <p:sp>
        <p:nvSpPr>
          <p:cNvPr id="4" name="TextBox 3"/>
          <p:cNvSpPr txBox="1"/>
          <p:nvPr/>
        </p:nvSpPr>
        <p:spPr>
          <a:xfrm>
            <a:off x="5105400" y="3581400"/>
            <a:ext cx="1752600" cy="369332"/>
          </a:xfrm>
          <a:prstGeom prst="rect">
            <a:avLst/>
          </a:prstGeom>
          <a:noFill/>
        </p:spPr>
        <p:txBody>
          <a:bodyPr wrap="square" rtlCol="0">
            <a:spAutoFit/>
          </a:bodyPr>
          <a:lstStyle/>
          <a:p>
            <a:r>
              <a:rPr lang="en-US" dirty="0" smtClean="0"/>
              <a:t>Optic Nerve</a:t>
            </a:r>
            <a:endParaRPr lang="en-US" dirty="0"/>
          </a:p>
        </p:txBody>
      </p:sp>
      <p:sp>
        <p:nvSpPr>
          <p:cNvPr id="6" name="TextBox 5"/>
          <p:cNvSpPr txBox="1"/>
          <p:nvPr/>
        </p:nvSpPr>
        <p:spPr>
          <a:xfrm>
            <a:off x="2819400" y="3987702"/>
            <a:ext cx="1752600" cy="369332"/>
          </a:xfrm>
          <a:prstGeom prst="rect">
            <a:avLst/>
          </a:prstGeom>
          <a:noFill/>
        </p:spPr>
        <p:txBody>
          <a:bodyPr wrap="square" rtlCol="0">
            <a:spAutoFit/>
          </a:bodyPr>
          <a:lstStyle/>
          <a:p>
            <a:r>
              <a:rPr lang="en-US" dirty="0" smtClean="0"/>
              <a:t>Macula</a:t>
            </a:r>
            <a:endParaRPr lang="en-US" dirty="0"/>
          </a:p>
        </p:txBody>
      </p:sp>
      <p:pic>
        <p:nvPicPr>
          <p:cNvPr id="3" name="Picture 2"/>
          <p:cNvPicPr>
            <a:picLocks noChangeAspect="1"/>
          </p:cNvPicPr>
          <p:nvPr/>
        </p:nvPicPr>
        <p:blipFill>
          <a:blip r:embed="rId3"/>
          <a:stretch>
            <a:fillRect/>
          </a:stretch>
        </p:blipFill>
        <p:spPr>
          <a:xfrm>
            <a:off x="457200" y="1075032"/>
            <a:ext cx="6508024" cy="5382068"/>
          </a:xfrm>
          <a:prstGeom prst="rect">
            <a:avLst/>
          </a:prstGeom>
        </p:spPr>
      </p:pic>
      <p:sp>
        <p:nvSpPr>
          <p:cNvPr id="7" name="TextBox 6"/>
          <p:cNvSpPr txBox="1"/>
          <p:nvPr/>
        </p:nvSpPr>
        <p:spPr>
          <a:xfrm>
            <a:off x="7010672" y="1143000"/>
            <a:ext cx="1905000" cy="3970318"/>
          </a:xfrm>
          <a:prstGeom prst="rect">
            <a:avLst/>
          </a:prstGeom>
          <a:noFill/>
        </p:spPr>
        <p:txBody>
          <a:bodyPr wrap="square" rtlCol="0">
            <a:spAutoFit/>
          </a:bodyPr>
          <a:lstStyle/>
          <a:p>
            <a:r>
              <a:rPr lang="en-US" dirty="0" smtClean="0"/>
              <a:t>The </a:t>
            </a:r>
            <a:r>
              <a:rPr lang="en-US" dirty="0"/>
              <a:t>retina is the only portion of the central nervous system visible from the exterior. </a:t>
            </a:r>
            <a:endParaRPr lang="en-US" dirty="0" smtClean="0"/>
          </a:p>
          <a:p>
            <a:r>
              <a:rPr lang="en-US" dirty="0" smtClean="0"/>
              <a:t>Likewise </a:t>
            </a:r>
            <a:r>
              <a:rPr lang="en-US" dirty="0"/>
              <a:t>the fundus is the only location where vasculature can be </a:t>
            </a:r>
            <a:r>
              <a:rPr lang="en-US" dirty="0" smtClean="0"/>
              <a:t>visualized.</a:t>
            </a:r>
          </a:p>
          <a:p>
            <a:endParaRPr lang="en-US" dirty="0"/>
          </a:p>
          <a:p>
            <a:r>
              <a:rPr lang="en-US" dirty="0" err="1" smtClean="0"/>
              <a:t>Fundoscopy</a:t>
            </a:r>
            <a:endParaRPr lang="en-US" dirty="0"/>
          </a:p>
        </p:txBody>
      </p:sp>
    </p:spTree>
    <p:custDataLst>
      <p:tags r:id="rId1"/>
    </p:custDataLst>
    <p:extLst>
      <p:ext uri="{BB962C8B-B14F-4D97-AF65-F5344CB8AC3E}">
        <p14:creationId xmlns:p14="http://schemas.microsoft.com/office/powerpoint/2010/main" val="102573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52399"/>
            <a:ext cx="4491724" cy="613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39698"/>
            <a:ext cx="3200400" cy="4267200"/>
          </a:xfrm>
        </p:spPr>
        <p:txBody>
          <a:bodyPr>
            <a:normAutofit/>
          </a:bodyPr>
          <a:lstStyle/>
          <a:p>
            <a:r>
              <a:rPr lang="en-US" dirty="0" smtClean="0"/>
              <a:t>Dr. Banting and Best with Marjorie at University of Toronto</a:t>
            </a:r>
            <a:endParaRPr lang="en-US" dirty="0"/>
          </a:p>
        </p:txBody>
      </p:sp>
    </p:spTree>
    <p:custDataLst>
      <p:tags r:id="rId1"/>
    </p:custDataLst>
    <p:extLst>
      <p:ext uri="{BB962C8B-B14F-4D97-AF65-F5344CB8AC3E}">
        <p14:creationId xmlns:p14="http://schemas.microsoft.com/office/powerpoint/2010/main" val="125111721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70" name="Rectangle 2"/>
          <p:cNvSpPr>
            <a:spLocks noGrp="1" noChangeArrowheads="1"/>
          </p:cNvSpPr>
          <p:nvPr>
            <p:ph type="title"/>
          </p:nvPr>
        </p:nvSpPr>
        <p:spPr/>
        <p:txBody>
          <a:bodyPr/>
          <a:lstStyle/>
          <a:p>
            <a:pPr eaLnBrk="1" hangingPunct="1">
              <a:defRPr/>
            </a:pPr>
            <a:r>
              <a:rPr lang="en-US" smtClean="0"/>
              <a:t>Eye Disease Overview</a:t>
            </a:r>
          </a:p>
        </p:txBody>
      </p:sp>
      <p:sp>
        <p:nvSpPr>
          <p:cNvPr id="89091" name="Rectangle 3"/>
          <p:cNvSpPr>
            <a:spLocks noGrp="1" noChangeArrowheads="1"/>
          </p:cNvSpPr>
          <p:nvPr>
            <p:ph type="body" idx="1"/>
          </p:nvPr>
        </p:nvSpPr>
        <p:spPr>
          <a:xfrm>
            <a:off x="457200" y="1219200"/>
            <a:ext cx="5867400" cy="4937760"/>
          </a:xfrm>
        </p:spPr>
        <p:txBody>
          <a:bodyPr>
            <a:normAutofit lnSpcReduction="10000"/>
          </a:bodyPr>
          <a:lstStyle/>
          <a:p>
            <a:pPr eaLnBrk="1" hangingPunct="1"/>
            <a:r>
              <a:rPr lang="en-US" dirty="0" smtClean="0"/>
              <a:t>Leading cause of adult blindness  </a:t>
            </a:r>
          </a:p>
          <a:p>
            <a:pPr lvl="1" eaLnBrk="1" hangingPunct="1"/>
            <a:r>
              <a:rPr lang="en-US" dirty="0" smtClean="0"/>
              <a:t>Retinopathy and Diabetic Macular Edema</a:t>
            </a:r>
          </a:p>
          <a:p>
            <a:pPr eaLnBrk="1" hangingPunct="1"/>
            <a:r>
              <a:rPr lang="en-US" dirty="0" smtClean="0"/>
              <a:t>DM = 25x’s risk of ocular complications </a:t>
            </a:r>
          </a:p>
          <a:p>
            <a:pPr lvl="1"/>
            <a:r>
              <a:rPr lang="en-US" dirty="0" smtClean="0"/>
              <a:t>Including cataracts</a:t>
            </a:r>
          </a:p>
          <a:p>
            <a:pPr eaLnBrk="1" hangingPunct="1"/>
            <a:r>
              <a:rPr lang="en-US" dirty="0" smtClean="0"/>
              <a:t>20% of type 2 have retinopathy at diagnosis</a:t>
            </a:r>
          </a:p>
          <a:p>
            <a:pPr eaLnBrk="1" hangingPunct="1"/>
            <a:r>
              <a:rPr lang="en-US" dirty="0" smtClean="0"/>
              <a:t>Only 60% of </a:t>
            </a:r>
            <a:r>
              <a:rPr lang="en-US" dirty="0" err="1" smtClean="0"/>
              <a:t>pt’s</a:t>
            </a:r>
            <a:r>
              <a:rPr lang="en-US" dirty="0" smtClean="0"/>
              <a:t> receive appropriate treatment</a:t>
            </a:r>
          </a:p>
        </p:txBody>
      </p:sp>
      <p:pic>
        <p:nvPicPr>
          <p:cNvPr id="2" name="Picture 1"/>
          <p:cNvPicPr>
            <a:picLocks noChangeAspect="1"/>
          </p:cNvPicPr>
          <p:nvPr/>
        </p:nvPicPr>
        <p:blipFill>
          <a:blip r:embed="rId4"/>
          <a:stretch>
            <a:fillRect/>
          </a:stretch>
        </p:blipFill>
        <p:spPr>
          <a:xfrm>
            <a:off x="6254437" y="1524000"/>
            <a:ext cx="2409825" cy="1895475"/>
          </a:xfrm>
          <a:prstGeom prst="rect">
            <a:avLst/>
          </a:prstGeom>
        </p:spPr>
      </p:pic>
    </p:spTree>
    <p:custDataLst>
      <p:tags r:id="rId1"/>
    </p:custDataLst>
    <p:extLst>
      <p:ext uri="{BB962C8B-B14F-4D97-AF65-F5344CB8AC3E}">
        <p14:creationId xmlns:p14="http://schemas.microsoft.com/office/powerpoint/2010/main" val="367715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026" name="Rectangle 2"/>
          <p:cNvSpPr>
            <a:spLocks noGrp="1" noChangeArrowheads="1"/>
          </p:cNvSpPr>
          <p:nvPr>
            <p:ph type="title"/>
          </p:nvPr>
        </p:nvSpPr>
        <p:spPr>
          <a:xfrm>
            <a:off x="455613" y="273050"/>
            <a:ext cx="8226425" cy="946150"/>
          </a:xfrm>
        </p:spPr>
        <p:txBody>
          <a:bodyPr/>
          <a:lstStyle/>
          <a:p>
            <a:pPr eaLnBrk="1" hangingPunct="1">
              <a:defRPr/>
            </a:pPr>
            <a:r>
              <a:rPr lang="en-US" dirty="0" smtClean="0"/>
              <a:t>Retinopathy Risk Factors  </a:t>
            </a:r>
          </a:p>
        </p:txBody>
      </p:sp>
      <p:sp>
        <p:nvSpPr>
          <p:cNvPr id="105475" name="Rectangle 3"/>
          <p:cNvSpPr>
            <a:spLocks noGrp="1" noChangeArrowheads="1"/>
          </p:cNvSpPr>
          <p:nvPr>
            <p:ph type="body" sz="half" idx="1"/>
          </p:nvPr>
        </p:nvSpPr>
        <p:spPr>
          <a:xfrm>
            <a:off x="457201" y="1371600"/>
            <a:ext cx="5105400" cy="4497388"/>
          </a:xfrm>
        </p:spPr>
        <p:txBody>
          <a:bodyPr>
            <a:normAutofit lnSpcReduction="10000"/>
          </a:bodyPr>
          <a:lstStyle/>
          <a:p>
            <a:pPr eaLnBrk="1" hangingPunct="1"/>
            <a:r>
              <a:rPr lang="en-US" sz="3600" dirty="0" smtClean="0"/>
              <a:t>Duration of diabetes, age at diagnosis, race other genetic factors</a:t>
            </a:r>
          </a:p>
          <a:p>
            <a:pPr eaLnBrk="1" hangingPunct="1"/>
            <a:r>
              <a:rPr lang="en-US" sz="3600" dirty="0" smtClean="0"/>
              <a:t>Glycemic control, hypertension, smoking, hyperlipidemia, proteinuria and renal disease</a:t>
            </a:r>
          </a:p>
          <a:p>
            <a:pPr marL="0" indent="0">
              <a:buNone/>
            </a:pPr>
            <a:endParaRPr lang="en-US" sz="3600" dirty="0" smtClean="0"/>
          </a:p>
          <a:p>
            <a:pPr eaLnBrk="1" hangingPunct="1"/>
            <a:endParaRPr lang="en-US" sz="3600" dirty="0" smtClean="0"/>
          </a:p>
          <a:p>
            <a:pPr eaLnBrk="1" hangingPunct="1">
              <a:buFont typeface="Wingdings" panose="05000000000000000000" pitchFamily="2" charset="2"/>
              <a:buNone/>
            </a:pPr>
            <a:endParaRPr lang="en-US" sz="3600" dirty="0" smtClean="0"/>
          </a:p>
        </p:txBody>
      </p:sp>
      <p:pic>
        <p:nvPicPr>
          <p:cNvPr id="105476" name="Picture 4" descr="g4vto0mu[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629400" y="1600200"/>
            <a:ext cx="1862137" cy="1771650"/>
          </a:xfrm>
          <a:noFill/>
        </p:spPr>
      </p:pic>
    </p:spTree>
    <p:custDataLst>
      <p:tags r:id="rId1"/>
    </p:custDataLst>
    <p:extLst>
      <p:ext uri="{BB962C8B-B14F-4D97-AF65-F5344CB8AC3E}">
        <p14:creationId xmlns:p14="http://schemas.microsoft.com/office/powerpoint/2010/main" val="37686908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a:xfrm>
            <a:off x="466425" y="217769"/>
            <a:ext cx="8227888" cy="921147"/>
          </a:xfrm>
        </p:spPr>
        <p:txBody>
          <a:bodyPr>
            <a:normAutofit/>
          </a:bodyPr>
          <a:lstStyle/>
          <a:p>
            <a:pPr eaLnBrk="1" hangingPunct="1">
              <a:defRPr/>
            </a:pPr>
            <a:r>
              <a:rPr lang="en-US" dirty="0" smtClean="0"/>
              <a:t> Cataracts  </a:t>
            </a:r>
          </a:p>
        </p:txBody>
      </p:sp>
      <p:sp>
        <p:nvSpPr>
          <p:cNvPr id="90115" name="Rectangle 3"/>
          <p:cNvSpPr>
            <a:spLocks noGrp="1" noChangeArrowheads="1"/>
          </p:cNvSpPr>
          <p:nvPr>
            <p:ph type="body" idx="1"/>
          </p:nvPr>
        </p:nvSpPr>
        <p:spPr>
          <a:xfrm>
            <a:off x="466425" y="1109940"/>
            <a:ext cx="6019800" cy="3063689"/>
          </a:xfrm>
        </p:spPr>
        <p:txBody>
          <a:bodyPr>
            <a:normAutofit/>
          </a:bodyPr>
          <a:lstStyle/>
          <a:p>
            <a:pPr eaLnBrk="1" hangingPunct="1"/>
            <a:r>
              <a:rPr lang="en-US" dirty="0" smtClean="0"/>
              <a:t>Cataracts – elevated glucose levels glycosylate lens, decreasing permeability</a:t>
            </a:r>
          </a:p>
          <a:p>
            <a:pPr lvl="1" eaLnBrk="1" hangingPunct="1"/>
            <a:r>
              <a:rPr lang="en-US" dirty="0" smtClean="0"/>
              <a:t>Treatment = surgery </a:t>
            </a:r>
          </a:p>
        </p:txBody>
      </p:sp>
      <p:pic>
        <p:nvPicPr>
          <p:cNvPr id="5" name="Picture 4"/>
          <p:cNvPicPr>
            <a:picLocks noChangeAspect="1"/>
          </p:cNvPicPr>
          <p:nvPr/>
        </p:nvPicPr>
        <p:blipFill>
          <a:blip r:embed="rId4"/>
          <a:stretch>
            <a:fillRect/>
          </a:stretch>
        </p:blipFill>
        <p:spPr>
          <a:xfrm>
            <a:off x="6478842" y="3429000"/>
            <a:ext cx="2425825" cy="2525064"/>
          </a:xfrm>
          <a:prstGeom prst="rect">
            <a:avLst/>
          </a:prstGeom>
        </p:spPr>
      </p:pic>
      <p:pic>
        <p:nvPicPr>
          <p:cNvPr id="6" name="Picture 5"/>
          <p:cNvPicPr>
            <a:picLocks noChangeAspect="1"/>
          </p:cNvPicPr>
          <p:nvPr/>
        </p:nvPicPr>
        <p:blipFill>
          <a:blip r:embed="rId5"/>
          <a:stretch>
            <a:fillRect/>
          </a:stretch>
        </p:blipFill>
        <p:spPr>
          <a:xfrm>
            <a:off x="6552446" y="1138917"/>
            <a:ext cx="2286000" cy="1914525"/>
          </a:xfrm>
          <a:prstGeom prst="rect">
            <a:avLst/>
          </a:prstGeom>
        </p:spPr>
      </p:pic>
      <p:pic>
        <p:nvPicPr>
          <p:cNvPr id="2" name="Picture 1"/>
          <p:cNvPicPr>
            <a:picLocks noChangeAspect="1"/>
          </p:cNvPicPr>
          <p:nvPr/>
        </p:nvPicPr>
        <p:blipFill>
          <a:blip r:embed="rId6"/>
          <a:stretch>
            <a:fillRect/>
          </a:stretch>
        </p:blipFill>
        <p:spPr>
          <a:xfrm>
            <a:off x="511283" y="3510986"/>
            <a:ext cx="5638800" cy="2771775"/>
          </a:xfrm>
          <a:prstGeom prst="rect">
            <a:avLst/>
          </a:prstGeom>
        </p:spPr>
      </p:pic>
    </p:spTree>
    <p:custDataLst>
      <p:tags r:id="rId1"/>
    </p:custDataLst>
    <p:extLst>
      <p:ext uri="{BB962C8B-B14F-4D97-AF65-F5344CB8AC3E}">
        <p14:creationId xmlns:p14="http://schemas.microsoft.com/office/powerpoint/2010/main" val="410215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a:xfrm>
            <a:off x="458912" y="298636"/>
            <a:ext cx="8227888" cy="1143000"/>
          </a:xfrm>
        </p:spPr>
        <p:txBody>
          <a:bodyPr>
            <a:normAutofit/>
          </a:bodyPr>
          <a:lstStyle/>
          <a:p>
            <a:pPr eaLnBrk="1" hangingPunct="1">
              <a:defRPr/>
            </a:pPr>
            <a:r>
              <a:rPr lang="en-US" dirty="0" smtClean="0"/>
              <a:t>Macular Edema</a:t>
            </a:r>
          </a:p>
        </p:txBody>
      </p:sp>
      <p:sp>
        <p:nvSpPr>
          <p:cNvPr id="90115" name="Rectangle 3"/>
          <p:cNvSpPr>
            <a:spLocks noGrp="1" noChangeArrowheads="1"/>
          </p:cNvSpPr>
          <p:nvPr>
            <p:ph type="body" idx="1"/>
          </p:nvPr>
        </p:nvSpPr>
        <p:spPr>
          <a:xfrm>
            <a:off x="382712" y="1600200"/>
            <a:ext cx="8304088" cy="5562600"/>
          </a:xfrm>
        </p:spPr>
        <p:txBody>
          <a:bodyPr>
            <a:normAutofit/>
          </a:bodyPr>
          <a:lstStyle/>
          <a:p>
            <a:pPr eaLnBrk="1" hangingPunct="1"/>
            <a:r>
              <a:rPr lang="en-US" sz="4000" dirty="0" smtClean="0"/>
              <a:t>Macular edema</a:t>
            </a:r>
          </a:p>
          <a:p>
            <a:pPr lvl="1" eaLnBrk="1" hangingPunct="1"/>
            <a:r>
              <a:rPr lang="en-US" sz="3200" dirty="0" smtClean="0"/>
              <a:t>Risk 10-15% for </a:t>
            </a:r>
            <a:r>
              <a:rPr lang="en-US" sz="3200" dirty="0" err="1" smtClean="0"/>
              <a:t>pt’s</a:t>
            </a:r>
            <a:r>
              <a:rPr lang="en-US" sz="3200" dirty="0" smtClean="0"/>
              <a:t> with </a:t>
            </a:r>
            <a:r>
              <a:rPr lang="en-US" sz="3200" dirty="0" err="1" smtClean="0"/>
              <a:t>dm</a:t>
            </a:r>
            <a:r>
              <a:rPr lang="en-US" sz="3200" dirty="0" smtClean="0"/>
              <a:t> 15yrs +</a:t>
            </a:r>
          </a:p>
          <a:p>
            <a:pPr lvl="1" eaLnBrk="1" hangingPunct="1"/>
            <a:r>
              <a:rPr lang="en-US" sz="3200" dirty="0" smtClean="0"/>
              <a:t>macula responsible for central vision</a:t>
            </a:r>
          </a:p>
          <a:p>
            <a:pPr lvl="1" eaLnBrk="1" hangingPunct="1"/>
            <a:r>
              <a:rPr lang="en-US" sz="3200" dirty="0" smtClean="0"/>
              <a:t>retinal thickening w/in 3mm from the macula</a:t>
            </a:r>
          </a:p>
          <a:p>
            <a:pPr lvl="1" eaLnBrk="1" hangingPunct="1"/>
            <a:r>
              <a:rPr lang="en-US" sz="3200" dirty="0" smtClean="0"/>
              <a:t>can impair central vision – causing blurring to blindness</a:t>
            </a:r>
          </a:p>
          <a:p>
            <a:pPr lvl="1" eaLnBrk="1" hangingPunct="1"/>
            <a:r>
              <a:rPr lang="en-US" sz="3200" dirty="0" err="1" smtClean="0"/>
              <a:t>Tx</a:t>
            </a:r>
            <a:r>
              <a:rPr lang="en-US" sz="3200" dirty="0" smtClean="0"/>
              <a:t>: focal laser treatment or</a:t>
            </a:r>
          </a:p>
          <a:p>
            <a:pPr lvl="1"/>
            <a:r>
              <a:rPr lang="en-US" sz="3200" dirty="0" err="1" smtClean="0"/>
              <a:t>Lucentis</a:t>
            </a:r>
            <a:r>
              <a:rPr lang="en-US" sz="3200" dirty="0" smtClean="0"/>
              <a:t>, </a:t>
            </a:r>
            <a:r>
              <a:rPr lang="en-US" sz="3200" dirty="0" err="1"/>
              <a:t>Avastin</a:t>
            </a:r>
            <a:r>
              <a:rPr lang="en-US" sz="3200" dirty="0"/>
              <a:t> or </a:t>
            </a:r>
            <a:r>
              <a:rPr lang="en-US" sz="3200" dirty="0" err="1"/>
              <a:t>Eylea</a:t>
            </a:r>
            <a:r>
              <a:rPr lang="en-US" sz="3200" dirty="0" smtClean="0"/>
              <a:t>, injected into eye</a:t>
            </a:r>
          </a:p>
        </p:txBody>
      </p:sp>
    </p:spTree>
    <p:custDataLst>
      <p:tags r:id="rId1"/>
    </p:custDataLst>
    <p:extLst>
      <p:ext uri="{BB962C8B-B14F-4D97-AF65-F5344CB8AC3E}">
        <p14:creationId xmlns:p14="http://schemas.microsoft.com/office/powerpoint/2010/main" val="274713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8" y="413712"/>
            <a:ext cx="8036167" cy="867426"/>
          </a:xfrm>
        </p:spPr>
        <p:txBody>
          <a:bodyPr/>
          <a:lstStyle/>
          <a:p>
            <a:r>
              <a:rPr lang="en-US" dirty="0" smtClean="0"/>
              <a:t>Macular Edema</a:t>
            </a:r>
            <a:endParaRPr lang="en-US" dirty="0"/>
          </a:p>
        </p:txBody>
      </p:sp>
      <p:pic>
        <p:nvPicPr>
          <p:cNvPr id="4" name="Content Placeholder 3"/>
          <p:cNvPicPr>
            <a:picLocks noGrp="1" noChangeAspect="1"/>
          </p:cNvPicPr>
          <p:nvPr>
            <p:ph idx="1"/>
          </p:nvPr>
        </p:nvPicPr>
        <p:blipFill>
          <a:blip r:embed="rId3"/>
          <a:stretch>
            <a:fillRect/>
          </a:stretch>
        </p:blipFill>
        <p:spPr>
          <a:xfrm>
            <a:off x="762000" y="1286580"/>
            <a:ext cx="7361675" cy="4829259"/>
          </a:xfrm>
          <a:prstGeom prst="rect">
            <a:avLst/>
          </a:prstGeom>
        </p:spPr>
      </p:pic>
      <p:sp>
        <p:nvSpPr>
          <p:cNvPr id="5" name="TextBox 4"/>
          <p:cNvSpPr txBox="1"/>
          <p:nvPr/>
        </p:nvSpPr>
        <p:spPr>
          <a:xfrm>
            <a:off x="921934" y="5029200"/>
            <a:ext cx="7620000" cy="923330"/>
          </a:xfrm>
          <a:prstGeom prst="rect">
            <a:avLst/>
          </a:prstGeom>
          <a:noFill/>
        </p:spPr>
        <p:txBody>
          <a:bodyPr wrap="square" rtlCol="0">
            <a:spAutoFit/>
          </a:bodyPr>
          <a:lstStyle/>
          <a:p>
            <a:r>
              <a:rPr lang="en-US" dirty="0"/>
              <a:t>Macular </a:t>
            </a:r>
            <a:r>
              <a:rPr lang="en-US" dirty="0" smtClean="0"/>
              <a:t>swelling caused </a:t>
            </a:r>
            <a:r>
              <a:rPr lang="en-US" dirty="0"/>
              <a:t>by leaking </a:t>
            </a:r>
            <a:r>
              <a:rPr lang="en-US" dirty="0" err="1" smtClean="0"/>
              <a:t>microaneurisms</a:t>
            </a:r>
            <a:r>
              <a:rPr lang="en-US" dirty="0" smtClean="0"/>
              <a:t> </a:t>
            </a:r>
            <a:r>
              <a:rPr lang="en-US" dirty="0"/>
              <a:t>with exudates (in yellow)</a:t>
            </a:r>
            <a:r>
              <a:rPr lang="en-US" dirty="0" smtClean="0"/>
              <a:t>. Most </a:t>
            </a:r>
            <a:r>
              <a:rPr lang="en-US" dirty="0"/>
              <a:t>common cause of visual loss among </a:t>
            </a:r>
            <a:r>
              <a:rPr lang="en-US" dirty="0" smtClean="0"/>
              <a:t>type 2 diabetes</a:t>
            </a:r>
          </a:p>
          <a:p>
            <a:r>
              <a:rPr lang="en-US" dirty="0"/>
              <a:t>http://www.virginiaretina.org/diabetic_retinopathy.html</a:t>
            </a:r>
          </a:p>
        </p:txBody>
      </p:sp>
      <p:pic>
        <p:nvPicPr>
          <p:cNvPr id="3" name="Picture 2"/>
          <p:cNvPicPr>
            <a:picLocks noChangeAspect="1"/>
          </p:cNvPicPr>
          <p:nvPr/>
        </p:nvPicPr>
        <p:blipFill>
          <a:blip r:embed="rId4"/>
          <a:stretch>
            <a:fillRect/>
          </a:stretch>
        </p:blipFill>
        <p:spPr>
          <a:xfrm>
            <a:off x="4625168" y="304800"/>
            <a:ext cx="4218765" cy="1639646"/>
          </a:xfrm>
          <a:prstGeom prst="rect">
            <a:avLst/>
          </a:prstGeom>
        </p:spPr>
      </p:pic>
    </p:spTree>
    <p:custDataLst>
      <p:tags r:id="rId1"/>
    </p:custDataLst>
    <p:extLst>
      <p:ext uri="{BB962C8B-B14F-4D97-AF65-F5344CB8AC3E}">
        <p14:creationId xmlns:p14="http://schemas.microsoft.com/office/powerpoint/2010/main" val="243378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026" name="Rectangle 2"/>
          <p:cNvSpPr>
            <a:spLocks noGrp="1" noChangeArrowheads="1"/>
          </p:cNvSpPr>
          <p:nvPr>
            <p:ph type="title"/>
          </p:nvPr>
        </p:nvSpPr>
        <p:spPr>
          <a:xfrm>
            <a:off x="455613" y="273049"/>
            <a:ext cx="8226425" cy="1325563"/>
          </a:xfrm>
        </p:spPr>
        <p:txBody>
          <a:bodyPr>
            <a:normAutofit fontScale="90000"/>
          </a:bodyPr>
          <a:lstStyle/>
          <a:p>
            <a:pPr eaLnBrk="1" hangingPunct="1">
              <a:defRPr/>
            </a:pPr>
            <a:r>
              <a:rPr lang="en-US" dirty="0" smtClean="0"/>
              <a:t>New Approved Treatment for Macular Edema</a:t>
            </a:r>
          </a:p>
        </p:txBody>
      </p:sp>
      <p:sp>
        <p:nvSpPr>
          <p:cNvPr id="106499" name="Rectangle 3"/>
          <p:cNvSpPr>
            <a:spLocks noGrp="1" noChangeArrowheads="1"/>
          </p:cNvSpPr>
          <p:nvPr>
            <p:ph type="body" sz="half" idx="1"/>
          </p:nvPr>
        </p:nvSpPr>
        <p:spPr>
          <a:xfrm>
            <a:off x="455613" y="1598613"/>
            <a:ext cx="5183187" cy="4497387"/>
          </a:xfrm>
        </p:spPr>
        <p:txBody>
          <a:bodyPr>
            <a:normAutofit lnSpcReduction="10000"/>
          </a:bodyPr>
          <a:lstStyle/>
          <a:p>
            <a:r>
              <a:rPr lang="en-US" dirty="0" smtClean="0"/>
              <a:t>Anti-vascular endothelial growth factor (VEGF) therapy is indicated for diabetic macular edema</a:t>
            </a:r>
          </a:p>
          <a:p>
            <a:r>
              <a:rPr lang="en-US" dirty="0" smtClean="0"/>
              <a:t> Trials using </a:t>
            </a:r>
            <a:r>
              <a:rPr lang="en-US" dirty="0" err="1" smtClean="0"/>
              <a:t>Ranibizumab</a:t>
            </a:r>
            <a:r>
              <a:rPr lang="en-US" dirty="0" smtClean="0"/>
              <a:t> (</a:t>
            </a:r>
            <a:r>
              <a:rPr lang="en-US" dirty="0" err="1"/>
              <a:t>Lucentis</a:t>
            </a:r>
            <a:r>
              <a:rPr lang="en-US" dirty="0" smtClean="0"/>
              <a:t>) </a:t>
            </a:r>
            <a:r>
              <a:rPr lang="en-US" dirty="0" err="1" smtClean="0"/>
              <a:t>Avastin</a:t>
            </a:r>
            <a:r>
              <a:rPr lang="en-US" dirty="0" smtClean="0"/>
              <a:t> </a:t>
            </a:r>
            <a:r>
              <a:rPr lang="en-US" dirty="0"/>
              <a:t>or </a:t>
            </a:r>
            <a:r>
              <a:rPr lang="en-US" dirty="0" err="1"/>
              <a:t>Eylea</a:t>
            </a:r>
            <a:r>
              <a:rPr lang="en-US" dirty="0"/>
              <a:t> </a:t>
            </a:r>
            <a:r>
              <a:rPr lang="en-US" dirty="0" smtClean="0"/>
              <a:t>demonstrated improved vision with treatment</a:t>
            </a:r>
          </a:p>
          <a:p>
            <a:r>
              <a:rPr lang="en-US" dirty="0" smtClean="0"/>
              <a:t>Once a month injection</a:t>
            </a:r>
          </a:p>
        </p:txBody>
      </p:sp>
      <p:pic>
        <p:nvPicPr>
          <p:cNvPr id="1065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077" y="1905000"/>
            <a:ext cx="30099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987122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Quick question  	</a:t>
            </a:r>
            <a:endParaRPr lang="en-US" dirty="0"/>
          </a:p>
        </p:txBody>
      </p:sp>
      <p:sp>
        <p:nvSpPr>
          <p:cNvPr id="6" name="Content Placeholder 5"/>
          <p:cNvSpPr>
            <a:spLocks noGrp="1"/>
          </p:cNvSpPr>
          <p:nvPr>
            <p:ph sz="quarter" idx="1"/>
          </p:nvPr>
        </p:nvSpPr>
        <p:spPr/>
        <p:txBody>
          <a:bodyPr/>
          <a:lstStyle/>
          <a:p>
            <a:r>
              <a:rPr lang="en-US" dirty="0" smtClean="0"/>
              <a:t>Which of the following describes proliferative retinopathy?</a:t>
            </a:r>
          </a:p>
          <a:p>
            <a:pPr marL="0" indent="0">
              <a:buNone/>
            </a:pPr>
            <a:r>
              <a:rPr lang="en-US" dirty="0" smtClean="0"/>
              <a:t>	A. Cotton wool spot and hemorrhages</a:t>
            </a:r>
          </a:p>
          <a:p>
            <a:pPr marL="0" indent="0">
              <a:buNone/>
            </a:pPr>
            <a:r>
              <a:rPr lang="en-US" dirty="0"/>
              <a:t>	</a:t>
            </a:r>
            <a:r>
              <a:rPr lang="en-US" dirty="0" smtClean="0"/>
              <a:t>B.  Increased lens opacity</a:t>
            </a:r>
          </a:p>
          <a:p>
            <a:pPr marL="0" indent="0">
              <a:buNone/>
            </a:pPr>
            <a:r>
              <a:rPr lang="en-US" dirty="0"/>
              <a:t>	</a:t>
            </a:r>
            <a:r>
              <a:rPr lang="en-US" dirty="0" smtClean="0"/>
              <a:t>C.  Stiffening of the lens</a:t>
            </a:r>
          </a:p>
          <a:p>
            <a:pPr marL="0" indent="0">
              <a:buNone/>
            </a:pPr>
            <a:r>
              <a:rPr lang="en-US" dirty="0"/>
              <a:t>	</a:t>
            </a:r>
            <a:r>
              <a:rPr lang="en-US" dirty="0" smtClean="0"/>
              <a:t>D.  New blood vessel growth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525636"/>
            <a:ext cx="2675965" cy="1600200"/>
          </a:xfrm>
          <a:prstGeom prst="rect">
            <a:avLst/>
          </a:prstGeom>
        </p:spPr>
      </p:pic>
    </p:spTree>
    <p:custDataLst>
      <p:tags r:id="rId1"/>
    </p:custDataLst>
    <p:extLst>
      <p:ext uri="{BB962C8B-B14F-4D97-AF65-F5344CB8AC3E}">
        <p14:creationId xmlns:p14="http://schemas.microsoft.com/office/powerpoint/2010/main" val="97409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618" name="Rectangle 2"/>
          <p:cNvSpPr>
            <a:spLocks noGrp="1" noChangeArrowheads="1"/>
          </p:cNvSpPr>
          <p:nvPr>
            <p:ph type="title"/>
          </p:nvPr>
        </p:nvSpPr>
        <p:spPr/>
        <p:txBody>
          <a:bodyPr/>
          <a:lstStyle/>
          <a:p>
            <a:pPr eaLnBrk="1" hangingPunct="1">
              <a:defRPr/>
            </a:pPr>
            <a:r>
              <a:rPr lang="en-US" smtClean="0"/>
              <a:t>What is Retinopathy?</a:t>
            </a:r>
          </a:p>
        </p:txBody>
      </p:sp>
      <p:sp>
        <p:nvSpPr>
          <p:cNvPr id="91139" name="Rectangle 3"/>
          <p:cNvSpPr>
            <a:spLocks noGrp="1" noChangeArrowheads="1"/>
          </p:cNvSpPr>
          <p:nvPr>
            <p:ph type="body" idx="1"/>
          </p:nvPr>
        </p:nvSpPr>
        <p:spPr>
          <a:xfrm>
            <a:off x="609600" y="1447800"/>
            <a:ext cx="7924800" cy="4800600"/>
          </a:xfrm>
        </p:spPr>
        <p:txBody>
          <a:bodyPr>
            <a:noAutofit/>
          </a:bodyPr>
          <a:lstStyle/>
          <a:p>
            <a:pPr eaLnBrk="1" hangingPunct="1">
              <a:lnSpc>
                <a:spcPct val="90000"/>
              </a:lnSpc>
            </a:pPr>
            <a:r>
              <a:rPr lang="en-US" dirty="0" smtClean="0"/>
              <a:t>Retina – layer of nerve tissue in back of eye responsible for processing images and light </a:t>
            </a:r>
          </a:p>
          <a:p>
            <a:pPr eaLnBrk="1" hangingPunct="1">
              <a:lnSpc>
                <a:spcPct val="90000"/>
              </a:lnSpc>
            </a:pPr>
            <a:r>
              <a:rPr lang="en-US" dirty="0" smtClean="0"/>
              <a:t>Damage to the </a:t>
            </a:r>
            <a:r>
              <a:rPr lang="en-US" dirty="0" err="1" smtClean="0"/>
              <a:t>microvascular</a:t>
            </a:r>
            <a:r>
              <a:rPr lang="en-US" dirty="0" smtClean="0"/>
              <a:t> layer that nourishes the retina</a:t>
            </a:r>
          </a:p>
          <a:p>
            <a:pPr eaLnBrk="1" hangingPunct="1">
              <a:lnSpc>
                <a:spcPct val="90000"/>
              </a:lnSpc>
            </a:pPr>
            <a:r>
              <a:rPr lang="en-US" dirty="0" smtClean="0"/>
              <a:t>Leads to leakage of blood components through vessel walls and creation of unstable blood vessels secondary to hypoxia</a:t>
            </a:r>
          </a:p>
          <a:p>
            <a:pPr eaLnBrk="1" hangingPunct="1">
              <a:lnSpc>
                <a:spcPct val="90000"/>
              </a:lnSpc>
            </a:pPr>
            <a:r>
              <a:rPr lang="en-US" dirty="0" smtClean="0"/>
              <a:t>Disturbance in nerve layer = visual symptoms</a:t>
            </a:r>
          </a:p>
        </p:txBody>
      </p:sp>
    </p:spTree>
    <p:custDataLst>
      <p:tags r:id="rId1"/>
    </p:custDataLst>
    <p:extLst>
      <p:ext uri="{BB962C8B-B14F-4D97-AF65-F5344CB8AC3E}">
        <p14:creationId xmlns:p14="http://schemas.microsoft.com/office/powerpoint/2010/main" val="345210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8690" name="Rectangle 2"/>
          <p:cNvSpPr>
            <a:spLocks noGrp="1" noChangeArrowheads="1"/>
          </p:cNvSpPr>
          <p:nvPr>
            <p:ph type="title"/>
          </p:nvPr>
        </p:nvSpPr>
        <p:spPr>
          <a:xfrm>
            <a:off x="304800" y="533400"/>
            <a:ext cx="8458200" cy="1143000"/>
          </a:xfrm>
        </p:spPr>
        <p:txBody>
          <a:bodyPr>
            <a:normAutofit fontScale="90000"/>
          </a:bodyPr>
          <a:lstStyle/>
          <a:p>
            <a:pPr eaLnBrk="1" hangingPunct="1">
              <a:defRPr/>
            </a:pPr>
            <a:r>
              <a:rPr lang="en-US" smtClean="0"/>
              <a:t>Natural History of Diabetic Retinopathy</a:t>
            </a:r>
          </a:p>
        </p:txBody>
      </p:sp>
      <p:sp>
        <p:nvSpPr>
          <p:cNvPr id="1778691" name="Rectangle 3"/>
          <p:cNvSpPr>
            <a:spLocks noGrp="1" noChangeArrowheads="1"/>
          </p:cNvSpPr>
          <p:nvPr>
            <p:ph type="body" idx="1"/>
          </p:nvPr>
        </p:nvSpPr>
        <p:spPr>
          <a:xfrm>
            <a:off x="1524000" y="1676400"/>
            <a:ext cx="7239000" cy="4953000"/>
          </a:xfrm>
        </p:spPr>
        <p:txBody>
          <a:bodyPr/>
          <a:lstStyle/>
          <a:p>
            <a:pPr eaLnBrk="1" hangingPunct="1"/>
            <a:r>
              <a:rPr lang="en-US" sz="3600" smtClean="0"/>
              <a:t>Mild nonproliferative diabetic retinopathy (NPDR)  </a:t>
            </a:r>
          </a:p>
          <a:p>
            <a:pPr lvl="1" eaLnBrk="1" hangingPunct="1"/>
            <a:r>
              <a:rPr lang="en-US" sz="3200" smtClean="0"/>
              <a:t>Microaneurysms only</a:t>
            </a:r>
          </a:p>
          <a:p>
            <a:pPr lvl="1" eaLnBrk="1" hangingPunct="1"/>
            <a:r>
              <a:rPr lang="en-US" sz="3200" smtClean="0"/>
              <a:t>Reexamined annually</a:t>
            </a:r>
          </a:p>
          <a:p>
            <a:pPr eaLnBrk="1" hangingPunct="1"/>
            <a:r>
              <a:rPr lang="en-US" sz="3600" smtClean="0"/>
              <a:t>Moderate NPDR</a:t>
            </a:r>
          </a:p>
          <a:p>
            <a:pPr lvl="1" eaLnBrk="1" hangingPunct="1"/>
            <a:r>
              <a:rPr lang="en-US" sz="3200" smtClean="0"/>
              <a:t>Microaneurysms plus other abnormalities</a:t>
            </a:r>
          </a:p>
          <a:p>
            <a:pPr lvl="1" eaLnBrk="1" hangingPunct="1"/>
            <a:r>
              <a:rPr lang="en-US" sz="3200" smtClean="0"/>
              <a:t>Reexamined w/in 6-12 months </a:t>
            </a:r>
          </a:p>
        </p:txBody>
      </p:sp>
      <p:sp>
        <p:nvSpPr>
          <p:cNvPr id="93189" name="AutoShape 5"/>
          <p:cNvSpPr>
            <a:spLocks noChangeArrowheads="1"/>
          </p:cNvSpPr>
          <p:nvPr/>
        </p:nvSpPr>
        <p:spPr bwMode="auto">
          <a:xfrm>
            <a:off x="304800" y="1905000"/>
            <a:ext cx="914400" cy="4114800"/>
          </a:xfrm>
          <a:prstGeom prst="downArrow">
            <a:avLst>
              <a:gd name="adj1" fmla="val 50000"/>
              <a:gd name="adj2" fmla="val 112500"/>
            </a:avLst>
          </a:prstGeom>
          <a:gradFill rotWithShape="0">
            <a:gsLst>
              <a:gs pos="0">
                <a:srgbClr val="FF6600"/>
              </a:gs>
              <a:gs pos="100000">
                <a:srgbClr val="762F00"/>
              </a:gs>
            </a:gsLst>
            <a:lin ang="5400000" scaled="1"/>
          </a:gradFill>
          <a:ln w="9525">
            <a:solidFill>
              <a:srgbClr val="FF66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411568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78691">
                                            <p:txEl>
                                              <p:pRg st="0" end="0"/>
                                            </p:txEl>
                                          </p:spTgt>
                                        </p:tgtEl>
                                        <p:attrNameLst>
                                          <p:attrName>style.visibility</p:attrName>
                                        </p:attrNameLst>
                                      </p:cBhvr>
                                      <p:to>
                                        <p:strVal val="visible"/>
                                      </p:to>
                                    </p:set>
                                    <p:animEffect transition="in" filter="wipe(up)">
                                      <p:cBhvr>
                                        <p:cTn id="7" dur="500"/>
                                        <p:tgtEl>
                                          <p:spTgt spid="1778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78691">
                                            <p:txEl>
                                              <p:pRg st="1" end="1"/>
                                            </p:txEl>
                                          </p:spTgt>
                                        </p:tgtEl>
                                        <p:attrNameLst>
                                          <p:attrName>style.visibility</p:attrName>
                                        </p:attrNameLst>
                                      </p:cBhvr>
                                      <p:to>
                                        <p:strVal val="visible"/>
                                      </p:to>
                                    </p:set>
                                    <p:animEffect transition="in" filter="wipe(up)">
                                      <p:cBhvr>
                                        <p:cTn id="10" dur="500"/>
                                        <p:tgtEl>
                                          <p:spTgt spid="1778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78691">
                                            <p:txEl>
                                              <p:pRg st="2" end="2"/>
                                            </p:txEl>
                                          </p:spTgt>
                                        </p:tgtEl>
                                        <p:attrNameLst>
                                          <p:attrName>style.visibility</p:attrName>
                                        </p:attrNameLst>
                                      </p:cBhvr>
                                      <p:to>
                                        <p:strVal val="visible"/>
                                      </p:to>
                                    </p:set>
                                    <p:animEffect transition="in" filter="wipe(up)">
                                      <p:cBhvr>
                                        <p:cTn id="13" dur="500"/>
                                        <p:tgtEl>
                                          <p:spTgt spid="177869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78691">
                                            <p:txEl>
                                              <p:pRg st="3" end="3"/>
                                            </p:txEl>
                                          </p:spTgt>
                                        </p:tgtEl>
                                        <p:attrNameLst>
                                          <p:attrName>style.visibility</p:attrName>
                                        </p:attrNameLst>
                                      </p:cBhvr>
                                      <p:to>
                                        <p:strVal val="visible"/>
                                      </p:to>
                                    </p:set>
                                    <p:animEffect transition="in" filter="wipe(up)">
                                      <p:cBhvr>
                                        <p:cTn id="18" dur="500"/>
                                        <p:tgtEl>
                                          <p:spTgt spid="177869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78691">
                                            <p:txEl>
                                              <p:pRg st="4" end="4"/>
                                            </p:txEl>
                                          </p:spTgt>
                                        </p:tgtEl>
                                        <p:attrNameLst>
                                          <p:attrName>style.visibility</p:attrName>
                                        </p:attrNameLst>
                                      </p:cBhvr>
                                      <p:to>
                                        <p:strVal val="visible"/>
                                      </p:to>
                                    </p:set>
                                    <p:animEffect transition="in" filter="wipe(up)">
                                      <p:cBhvr>
                                        <p:cTn id="21" dur="500"/>
                                        <p:tgtEl>
                                          <p:spTgt spid="177869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78691">
                                            <p:txEl>
                                              <p:pRg st="5" end="5"/>
                                            </p:txEl>
                                          </p:spTgt>
                                        </p:tgtEl>
                                        <p:attrNameLst>
                                          <p:attrName>style.visibility</p:attrName>
                                        </p:attrNameLst>
                                      </p:cBhvr>
                                      <p:to>
                                        <p:strVal val="visible"/>
                                      </p:to>
                                    </p:set>
                                    <p:animEffect transition="in" filter="wipe(up)">
                                      <p:cBhvr>
                                        <p:cTn id="24" dur="500"/>
                                        <p:tgtEl>
                                          <p:spTgt spid="1778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8691"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738" name="Rectangle 2"/>
          <p:cNvSpPr>
            <a:spLocks noGrp="1" noChangeArrowheads="1"/>
          </p:cNvSpPr>
          <p:nvPr>
            <p:ph type="title"/>
          </p:nvPr>
        </p:nvSpPr>
        <p:spPr/>
        <p:txBody>
          <a:bodyPr>
            <a:normAutofit/>
          </a:bodyPr>
          <a:lstStyle/>
          <a:p>
            <a:pPr eaLnBrk="1" hangingPunct="1">
              <a:defRPr/>
            </a:pPr>
            <a:r>
              <a:rPr lang="en-US" sz="4000" smtClean="0"/>
              <a:t>Severe non-proliferative retinopathy</a:t>
            </a:r>
          </a:p>
        </p:txBody>
      </p:sp>
      <p:sp>
        <p:nvSpPr>
          <p:cNvPr id="94211" name="Rectangle 3"/>
          <p:cNvSpPr>
            <a:spLocks noGrp="1" noChangeArrowheads="1"/>
          </p:cNvSpPr>
          <p:nvPr>
            <p:ph type="body" idx="1"/>
          </p:nvPr>
        </p:nvSpPr>
        <p:spPr>
          <a:xfrm>
            <a:off x="1752600" y="1524000"/>
            <a:ext cx="6324600" cy="5609492"/>
          </a:xfrm>
        </p:spPr>
        <p:txBody>
          <a:bodyPr>
            <a:noAutofit/>
          </a:bodyPr>
          <a:lstStyle/>
          <a:p>
            <a:pPr eaLnBrk="1" hangingPunct="1"/>
            <a:r>
              <a:rPr lang="en-US" dirty="0" smtClean="0"/>
              <a:t>Any of the following:</a:t>
            </a:r>
          </a:p>
          <a:p>
            <a:pPr lvl="1" eaLnBrk="1" hangingPunct="1"/>
            <a:r>
              <a:rPr lang="en-US" sz="2800" dirty="0" smtClean="0"/>
              <a:t>20+ </a:t>
            </a:r>
            <a:r>
              <a:rPr lang="en-US" sz="2800" dirty="0" err="1" smtClean="0"/>
              <a:t>intraretinal</a:t>
            </a:r>
            <a:r>
              <a:rPr lang="en-US" sz="2800" dirty="0" smtClean="0"/>
              <a:t> hemorrhages in each 4 quadrants</a:t>
            </a:r>
          </a:p>
          <a:p>
            <a:pPr lvl="1" eaLnBrk="1" hangingPunct="1"/>
            <a:r>
              <a:rPr lang="en-US" sz="2800" dirty="0" smtClean="0"/>
              <a:t>Venous beading in 2 or &gt; quadrants</a:t>
            </a:r>
          </a:p>
          <a:p>
            <a:pPr lvl="1" eaLnBrk="1" hangingPunct="1"/>
            <a:r>
              <a:rPr lang="en-US" sz="2800" dirty="0" smtClean="0"/>
              <a:t>Prominent </a:t>
            </a:r>
            <a:r>
              <a:rPr lang="en-US" sz="2800" dirty="0" err="1" smtClean="0"/>
              <a:t>intraretinal</a:t>
            </a:r>
            <a:r>
              <a:rPr lang="en-US" sz="2800" dirty="0" smtClean="0"/>
              <a:t> microvascular abnormalities in 1 or more quadrant</a:t>
            </a:r>
          </a:p>
          <a:p>
            <a:pPr lvl="1" eaLnBrk="1" hangingPunct="1"/>
            <a:r>
              <a:rPr lang="en-US" sz="2800" dirty="0" smtClean="0"/>
              <a:t>No signs of proliferative disease</a:t>
            </a:r>
          </a:p>
          <a:p>
            <a:pPr eaLnBrk="1" hangingPunct="1"/>
            <a:r>
              <a:rPr lang="en-US" dirty="0" smtClean="0"/>
              <a:t>Reexamination several times a year</a:t>
            </a:r>
          </a:p>
        </p:txBody>
      </p:sp>
      <p:sp>
        <p:nvSpPr>
          <p:cNvPr id="94212" name="AutoShape 4"/>
          <p:cNvSpPr>
            <a:spLocks noChangeArrowheads="1"/>
          </p:cNvSpPr>
          <p:nvPr/>
        </p:nvSpPr>
        <p:spPr bwMode="auto">
          <a:xfrm>
            <a:off x="697523" y="1875692"/>
            <a:ext cx="914400" cy="4114800"/>
          </a:xfrm>
          <a:prstGeom prst="downArrow">
            <a:avLst>
              <a:gd name="adj1" fmla="val 50000"/>
              <a:gd name="adj2" fmla="val 112500"/>
            </a:avLst>
          </a:prstGeom>
          <a:gradFill rotWithShape="0">
            <a:gsLst>
              <a:gs pos="0">
                <a:srgbClr val="FF6600"/>
              </a:gs>
              <a:gs pos="100000">
                <a:srgbClr val="762F00"/>
              </a:gs>
            </a:gsLst>
            <a:lin ang="5400000" scaled="1"/>
          </a:gradFill>
          <a:ln w="9525">
            <a:solidFill>
              <a:srgbClr val="FF66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52467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890798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8229600" cy="670560"/>
          </a:xfrm>
        </p:spPr>
        <p:txBody>
          <a:bodyPr>
            <a:normAutofit fontScale="90000"/>
          </a:bodyPr>
          <a:lstStyle/>
          <a:p>
            <a:r>
              <a:rPr lang="en-US" dirty="0" smtClean="0"/>
              <a:t>Non Proliferative</a:t>
            </a:r>
            <a:endParaRPr lang="en-US" dirty="0"/>
          </a:p>
        </p:txBody>
      </p:sp>
      <p:pic>
        <p:nvPicPr>
          <p:cNvPr id="4" name="Content Placeholder 3"/>
          <p:cNvPicPr>
            <a:picLocks noGrp="1" noChangeAspect="1"/>
          </p:cNvPicPr>
          <p:nvPr>
            <p:ph idx="1"/>
          </p:nvPr>
        </p:nvPicPr>
        <p:blipFill>
          <a:blip r:embed="rId3"/>
          <a:stretch>
            <a:fillRect/>
          </a:stretch>
        </p:blipFill>
        <p:spPr>
          <a:xfrm>
            <a:off x="381000" y="990600"/>
            <a:ext cx="7239000" cy="4748784"/>
          </a:xfrm>
          <a:prstGeom prst="rect">
            <a:avLst/>
          </a:prstGeom>
        </p:spPr>
      </p:pic>
      <p:sp>
        <p:nvSpPr>
          <p:cNvPr id="5" name="TextBox 4"/>
          <p:cNvSpPr txBox="1"/>
          <p:nvPr/>
        </p:nvSpPr>
        <p:spPr>
          <a:xfrm>
            <a:off x="457200" y="5657671"/>
            <a:ext cx="7848600" cy="646331"/>
          </a:xfrm>
          <a:prstGeom prst="rect">
            <a:avLst/>
          </a:prstGeom>
          <a:noFill/>
        </p:spPr>
        <p:txBody>
          <a:bodyPr wrap="square" rtlCol="0">
            <a:spAutoFit/>
          </a:bodyPr>
          <a:lstStyle/>
          <a:p>
            <a:r>
              <a:rPr lang="en-US" dirty="0"/>
              <a:t>D</a:t>
            </a:r>
            <a:r>
              <a:rPr lang="en-US" dirty="0" smtClean="0"/>
              <a:t>ilated </a:t>
            </a:r>
            <a:r>
              <a:rPr lang="en-US" dirty="0"/>
              <a:t>capillaries (</a:t>
            </a:r>
            <a:r>
              <a:rPr lang="en-US" dirty="0" err="1"/>
              <a:t>microaneurisms</a:t>
            </a:r>
            <a:r>
              <a:rPr lang="en-US" dirty="0"/>
              <a:t>) </a:t>
            </a:r>
            <a:r>
              <a:rPr lang="en-US" dirty="0" smtClean="0"/>
              <a:t>leak </a:t>
            </a:r>
            <a:r>
              <a:rPr lang="en-US" dirty="0"/>
              <a:t>red blood cells and plasma into </a:t>
            </a:r>
            <a:r>
              <a:rPr lang="en-US" dirty="0" smtClean="0"/>
              <a:t>retina</a:t>
            </a:r>
            <a:r>
              <a:rPr lang="en-US" dirty="0"/>
              <a:t>. R</a:t>
            </a:r>
            <a:r>
              <a:rPr lang="en-US" dirty="0" smtClean="0"/>
              <a:t>esults </a:t>
            </a:r>
            <a:r>
              <a:rPr lang="en-US" dirty="0"/>
              <a:t>in </a:t>
            </a:r>
            <a:r>
              <a:rPr lang="en-US" dirty="0" smtClean="0"/>
              <a:t>retinal </a:t>
            </a:r>
            <a:r>
              <a:rPr lang="en-US" dirty="0"/>
              <a:t>hemorrhages, </a:t>
            </a:r>
            <a:r>
              <a:rPr lang="en-US" dirty="0" smtClean="0"/>
              <a:t>edema and </a:t>
            </a:r>
            <a:r>
              <a:rPr lang="en-US" dirty="0"/>
              <a:t>deposits (exudates).</a:t>
            </a:r>
          </a:p>
        </p:txBody>
      </p:sp>
    </p:spTree>
    <p:custDataLst>
      <p:tags r:id="rId1"/>
    </p:custDataLst>
    <p:extLst>
      <p:ext uri="{BB962C8B-B14F-4D97-AF65-F5344CB8AC3E}">
        <p14:creationId xmlns:p14="http://schemas.microsoft.com/office/powerpoint/2010/main" val="192816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33400" y="533400"/>
            <a:ext cx="7162800" cy="5686596"/>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smtClean="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21132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19159" y="381000"/>
            <a:ext cx="8382000" cy="1066801"/>
          </a:xfrm>
        </p:spPr>
        <p:txBody>
          <a:bodyPr>
            <a:normAutofit/>
          </a:bodyPr>
          <a:lstStyle/>
          <a:p>
            <a:pPr eaLnBrk="1" hangingPunct="1"/>
            <a:r>
              <a:rPr lang="en-US" sz="4000" dirty="0" smtClean="0">
                <a:effectLst/>
              </a:rPr>
              <a:t>Proliferative Diabetic Retinopathy (PDR)</a:t>
            </a:r>
          </a:p>
        </p:txBody>
      </p:sp>
      <p:sp>
        <p:nvSpPr>
          <p:cNvPr id="98307" name="Rectangle 3"/>
          <p:cNvSpPr>
            <a:spLocks noGrp="1" noChangeArrowheads="1"/>
          </p:cNvSpPr>
          <p:nvPr>
            <p:ph type="body" idx="1"/>
          </p:nvPr>
        </p:nvSpPr>
        <p:spPr>
          <a:xfrm>
            <a:off x="295359" y="1600200"/>
            <a:ext cx="8229600" cy="4648200"/>
          </a:xfrm>
        </p:spPr>
        <p:txBody>
          <a:bodyPr/>
          <a:lstStyle/>
          <a:p>
            <a:pPr eaLnBrk="1" hangingPunct="1"/>
            <a:r>
              <a:rPr lang="en-US" sz="3600" dirty="0" smtClean="0"/>
              <a:t> Clinical Findings</a:t>
            </a:r>
          </a:p>
          <a:p>
            <a:pPr lvl="1" eaLnBrk="1" hangingPunct="1"/>
            <a:r>
              <a:rPr lang="en-US" sz="3200" dirty="0" smtClean="0"/>
              <a:t>Ischemia induced neovascularization</a:t>
            </a:r>
          </a:p>
          <a:p>
            <a:pPr lvl="2" eaLnBrk="1" hangingPunct="1"/>
            <a:r>
              <a:rPr lang="en-US" sz="2800" dirty="0" smtClean="0"/>
              <a:t>at the optic disk (NVD)</a:t>
            </a:r>
          </a:p>
          <a:p>
            <a:pPr lvl="2" eaLnBrk="1" hangingPunct="1"/>
            <a:r>
              <a:rPr lang="en-US" sz="2800" dirty="0" smtClean="0"/>
              <a:t>elsewhere in the retina (NVE)</a:t>
            </a:r>
            <a:endParaRPr lang="en-US" sz="2600" dirty="0" smtClean="0"/>
          </a:p>
          <a:p>
            <a:pPr lvl="1" eaLnBrk="1" hangingPunct="1"/>
            <a:r>
              <a:rPr lang="en-US" sz="3200" dirty="0" smtClean="0"/>
              <a:t>Vitreous hemorrhage</a:t>
            </a:r>
          </a:p>
          <a:p>
            <a:pPr lvl="1" eaLnBrk="1" hangingPunct="1"/>
            <a:r>
              <a:rPr lang="en-US" sz="3200" dirty="0" smtClean="0"/>
              <a:t>Retinal traction, tears, and detachment</a:t>
            </a:r>
          </a:p>
          <a:p>
            <a:pPr lvl="1" eaLnBrk="1" hangingPunct="1"/>
            <a:r>
              <a:rPr lang="en-US" sz="3200" dirty="0" smtClean="0"/>
              <a:t>Diabetes Macular Edema must also be evaluated </a:t>
            </a:r>
          </a:p>
        </p:txBody>
      </p:sp>
    </p:spTree>
    <p:custDataLst>
      <p:tags r:id="rId1"/>
    </p:custDataLst>
    <p:extLst>
      <p:ext uri="{BB962C8B-B14F-4D97-AF65-F5344CB8AC3E}">
        <p14:creationId xmlns:p14="http://schemas.microsoft.com/office/powerpoint/2010/main" val="386314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043" y="320040"/>
            <a:ext cx="8381158" cy="811237"/>
          </a:xfrm>
        </p:spPr>
        <p:txBody>
          <a:bodyPr>
            <a:normAutofit/>
          </a:bodyPr>
          <a:lstStyle/>
          <a:p>
            <a:r>
              <a:rPr lang="en-US" dirty="0" smtClean="0"/>
              <a:t>Proliferative retinopathy</a:t>
            </a:r>
            <a:endParaRPr lang="en-US" dirty="0"/>
          </a:p>
        </p:txBody>
      </p:sp>
      <p:pic>
        <p:nvPicPr>
          <p:cNvPr id="7" name="Content Placeholder 6"/>
          <p:cNvPicPr>
            <a:picLocks noGrp="1" noChangeAspect="1"/>
          </p:cNvPicPr>
          <p:nvPr>
            <p:ph idx="1"/>
          </p:nvPr>
        </p:nvPicPr>
        <p:blipFill>
          <a:blip r:embed="rId3"/>
          <a:stretch>
            <a:fillRect/>
          </a:stretch>
        </p:blipFill>
        <p:spPr>
          <a:xfrm>
            <a:off x="685799" y="1131277"/>
            <a:ext cx="7721505" cy="5065307"/>
          </a:xfrm>
          <a:prstGeom prst="rect">
            <a:avLst/>
          </a:prstGeom>
        </p:spPr>
      </p:pic>
      <p:sp>
        <p:nvSpPr>
          <p:cNvPr id="8" name="TextBox 7"/>
          <p:cNvSpPr txBox="1"/>
          <p:nvPr/>
        </p:nvSpPr>
        <p:spPr>
          <a:xfrm>
            <a:off x="838200" y="1131277"/>
            <a:ext cx="7102928" cy="1477328"/>
          </a:xfrm>
          <a:prstGeom prst="rect">
            <a:avLst/>
          </a:prstGeom>
          <a:noFill/>
        </p:spPr>
        <p:txBody>
          <a:bodyPr wrap="square" rtlCol="0">
            <a:spAutoFit/>
          </a:bodyPr>
          <a:lstStyle/>
          <a:p>
            <a:r>
              <a:rPr lang="en-US" dirty="0" smtClean="0"/>
              <a:t>new </a:t>
            </a:r>
            <a:r>
              <a:rPr lang="en-US" dirty="0"/>
              <a:t>blood vessel formation </a:t>
            </a:r>
            <a:r>
              <a:rPr lang="en-US" dirty="0" smtClean="0"/>
              <a:t>on surface </a:t>
            </a:r>
            <a:r>
              <a:rPr lang="en-US" dirty="0"/>
              <a:t>of </a:t>
            </a:r>
            <a:r>
              <a:rPr lang="en-US" dirty="0" smtClean="0"/>
              <a:t>retina </a:t>
            </a:r>
            <a:r>
              <a:rPr lang="en-US" dirty="0"/>
              <a:t>or the optic nerve. Severe visual loss can occur due to </a:t>
            </a:r>
            <a:r>
              <a:rPr lang="en-US" dirty="0" smtClean="0"/>
              <a:t>vitreous hemorrhage and </a:t>
            </a:r>
            <a:r>
              <a:rPr lang="en-US" dirty="0"/>
              <a:t>retinal detachment. </a:t>
            </a:r>
            <a:r>
              <a:rPr lang="en-US" dirty="0" smtClean="0"/>
              <a:t>Note </a:t>
            </a:r>
            <a:r>
              <a:rPr lang="en-US" dirty="0"/>
              <a:t>fine network of new blood vessels on the surface of the optic nerve</a:t>
            </a:r>
          </a:p>
          <a:p>
            <a:endParaRPr lang="en-US" dirty="0"/>
          </a:p>
        </p:txBody>
      </p:sp>
    </p:spTree>
    <p:custDataLst>
      <p:tags r:id="rId1"/>
    </p:custDataLst>
    <p:extLst>
      <p:ext uri="{BB962C8B-B14F-4D97-AF65-F5344CB8AC3E}">
        <p14:creationId xmlns:p14="http://schemas.microsoft.com/office/powerpoint/2010/main" val="230689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834" name="Rectangle 2"/>
          <p:cNvSpPr>
            <a:spLocks noGrp="1" noChangeArrowheads="1"/>
          </p:cNvSpPr>
          <p:nvPr>
            <p:ph type="title"/>
          </p:nvPr>
        </p:nvSpPr>
        <p:spPr/>
        <p:txBody>
          <a:bodyPr/>
          <a:lstStyle/>
          <a:p>
            <a:pPr eaLnBrk="1" hangingPunct="1">
              <a:defRPr/>
            </a:pPr>
            <a:r>
              <a:rPr lang="en-US" smtClean="0"/>
              <a:t>PDR Signs</a:t>
            </a:r>
          </a:p>
        </p:txBody>
      </p:sp>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90800"/>
            <a:ext cx="41148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2886" y="2590800"/>
            <a:ext cx="41148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5"/>
          <p:cNvSpPr>
            <a:spLocks noChangeArrowheads="1"/>
          </p:cNvSpPr>
          <p:nvPr/>
        </p:nvSpPr>
        <p:spPr bwMode="auto">
          <a:xfrm>
            <a:off x="708025" y="1143000"/>
            <a:ext cx="74231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b="1" dirty="0"/>
              <a:t>Blurred central or side vision (left, blurred side vision) or a blind spot in central vision (right) may indicate diabetic retinopathy</a:t>
            </a:r>
          </a:p>
        </p:txBody>
      </p:sp>
    </p:spTree>
    <p:custDataLst>
      <p:tags r:id="rId1"/>
    </p:custDataLst>
    <p:extLst>
      <p:ext uri="{BB962C8B-B14F-4D97-AF65-F5344CB8AC3E}">
        <p14:creationId xmlns:p14="http://schemas.microsoft.com/office/powerpoint/2010/main" val="307100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smtClean="0"/>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normal vision</a:t>
            </a:r>
            <a:endParaRPr lang="en-US" sz="240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35428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
          <p:cNvSpPr>
            <a:spLocks noGrp="1" noChangeArrowheads="1"/>
          </p:cNvSpPr>
          <p:nvPr>
            <p:ph type="title"/>
          </p:nvPr>
        </p:nvSpPr>
        <p:spPr>
          <a:xfrm>
            <a:off x="457200" y="228600"/>
            <a:ext cx="8001000" cy="1066800"/>
          </a:xfrm>
        </p:spPr>
        <p:txBody>
          <a:bodyPr>
            <a:normAutofit/>
          </a:bodyPr>
          <a:lstStyle/>
          <a:p>
            <a:pPr eaLnBrk="1" hangingPunct="1">
              <a:defRPr/>
            </a:pPr>
            <a:r>
              <a:rPr lang="en-US" smtClean="0"/>
              <a:t>PDR Management </a:t>
            </a:r>
          </a:p>
        </p:txBody>
      </p:sp>
      <p:sp>
        <p:nvSpPr>
          <p:cNvPr id="99331" name="Rectangle 3"/>
          <p:cNvSpPr>
            <a:spLocks noGrp="1" noChangeArrowheads="1"/>
          </p:cNvSpPr>
          <p:nvPr>
            <p:ph type="body" idx="1"/>
          </p:nvPr>
        </p:nvSpPr>
        <p:spPr>
          <a:xfrm>
            <a:off x="685800" y="1295400"/>
            <a:ext cx="7772400" cy="5105400"/>
          </a:xfrm>
        </p:spPr>
        <p:txBody>
          <a:bodyPr/>
          <a:lstStyle/>
          <a:p>
            <a:pPr eaLnBrk="1" hangingPunct="1"/>
            <a:r>
              <a:rPr lang="en-US" sz="3600" dirty="0" smtClean="0"/>
              <a:t>Management/Treatment</a:t>
            </a:r>
          </a:p>
          <a:p>
            <a:pPr lvl="1" eaLnBrk="1" hangingPunct="1"/>
            <a:r>
              <a:rPr lang="en-US" sz="3200" dirty="0" smtClean="0"/>
              <a:t>2-4 month follow-up</a:t>
            </a:r>
          </a:p>
          <a:p>
            <a:pPr lvl="1" eaLnBrk="1" hangingPunct="1"/>
            <a:r>
              <a:rPr lang="en-US" sz="3200" dirty="0" smtClean="0"/>
              <a:t>Color fundus photography</a:t>
            </a:r>
          </a:p>
          <a:p>
            <a:pPr lvl="1" eaLnBrk="1" hangingPunct="1"/>
            <a:r>
              <a:rPr lang="en-US" sz="3200" dirty="0" err="1" smtClean="0"/>
              <a:t>Panretinal</a:t>
            </a:r>
            <a:r>
              <a:rPr lang="en-US" sz="3200" dirty="0" smtClean="0"/>
              <a:t> photocoagulation (3-4 month follow-up)</a:t>
            </a:r>
          </a:p>
          <a:p>
            <a:pPr lvl="1" eaLnBrk="1" hangingPunct="1"/>
            <a:r>
              <a:rPr lang="en-US" sz="3200" dirty="0" err="1" smtClean="0"/>
              <a:t>Vitrectomy</a:t>
            </a:r>
            <a:r>
              <a:rPr lang="en-US" sz="3200" dirty="0" smtClean="0"/>
              <a:t> if bleeding into vitreous</a:t>
            </a:r>
          </a:p>
          <a:p>
            <a:pPr lvl="1"/>
            <a:r>
              <a:rPr lang="en-US" sz="3200" dirty="0" smtClean="0"/>
              <a:t>If macular edema present: </a:t>
            </a:r>
            <a:r>
              <a:rPr lang="en-US" sz="3200" dirty="0"/>
              <a:t>fluorescein </a:t>
            </a:r>
            <a:r>
              <a:rPr lang="en-US" sz="3200" dirty="0" smtClean="0"/>
              <a:t>angiography and injected meds  </a:t>
            </a:r>
          </a:p>
        </p:txBody>
      </p:sp>
    </p:spTree>
    <p:custDataLst>
      <p:tags r:id="rId1"/>
    </p:custDataLst>
    <p:extLst>
      <p:ext uri="{BB962C8B-B14F-4D97-AF65-F5344CB8AC3E}">
        <p14:creationId xmlns:p14="http://schemas.microsoft.com/office/powerpoint/2010/main" val="213366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762000"/>
          </a:xfrm>
        </p:spPr>
        <p:txBody>
          <a:bodyPr>
            <a:normAutofit/>
          </a:bodyPr>
          <a:lstStyle/>
          <a:p>
            <a:r>
              <a:rPr lang="en-US" dirty="0" smtClean="0"/>
              <a:t>Fluorescein Angiogram</a:t>
            </a:r>
            <a:endParaRPr lang="en-US" dirty="0"/>
          </a:p>
        </p:txBody>
      </p:sp>
      <p:pic>
        <p:nvPicPr>
          <p:cNvPr id="4" name="Content Placeholder 3"/>
          <p:cNvPicPr>
            <a:picLocks noGrp="1" noChangeAspect="1"/>
          </p:cNvPicPr>
          <p:nvPr>
            <p:ph idx="1"/>
          </p:nvPr>
        </p:nvPicPr>
        <p:blipFill>
          <a:blip r:embed="rId3"/>
          <a:stretch>
            <a:fillRect/>
          </a:stretch>
        </p:blipFill>
        <p:spPr>
          <a:xfrm>
            <a:off x="457200" y="835214"/>
            <a:ext cx="7239000" cy="4748784"/>
          </a:xfrm>
          <a:prstGeom prst="rect">
            <a:avLst/>
          </a:prstGeom>
        </p:spPr>
      </p:pic>
      <p:sp>
        <p:nvSpPr>
          <p:cNvPr id="5" name="TextBox 4"/>
          <p:cNvSpPr txBox="1"/>
          <p:nvPr/>
        </p:nvSpPr>
        <p:spPr>
          <a:xfrm>
            <a:off x="457200" y="5526210"/>
            <a:ext cx="7924800" cy="923330"/>
          </a:xfrm>
          <a:prstGeom prst="rect">
            <a:avLst/>
          </a:prstGeom>
          <a:noFill/>
        </p:spPr>
        <p:txBody>
          <a:bodyPr wrap="square" rtlCol="0">
            <a:spAutoFit/>
          </a:bodyPr>
          <a:lstStyle/>
          <a:p>
            <a:r>
              <a:rPr lang="en-US" b="1" dirty="0"/>
              <a:t>Fluorescein Angiogram, 5 Minutes After Dye Injection.</a:t>
            </a:r>
          </a:p>
          <a:p>
            <a:r>
              <a:rPr lang="en-US" dirty="0" smtClean="0"/>
              <a:t>Fuzzy </a:t>
            </a:r>
            <a:r>
              <a:rPr lang="en-US" dirty="0"/>
              <a:t>white </a:t>
            </a:r>
            <a:r>
              <a:rPr lang="en-US" dirty="0" smtClean="0"/>
              <a:t>areas represent </a:t>
            </a:r>
            <a:r>
              <a:rPr lang="en-US" dirty="0"/>
              <a:t>dye leaking </a:t>
            </a:r>
            <a:r>
              <a:rPr lang="en-US" dirty="0" smtClean="0"/>
              <a:t>into retina from </a:t>
            </a:r>
            <a:r>
              <a:rPr lang="en-US" dirty="0" err="1" smtClean="0"/>
              <a:t>microaneurisms</a:t>
            </a:r>
            <a:r>
              <a:rPr lang="en-US" dirty="0" smtClean="0"/>
              <a:t>. This </a:t>
            </a:r>
            <a:r>
              <a:rPr lang="en-US" dirty="0"/>
              <a:t>illustrates the mechanism which causes macular edema.</a:t>
            </a:r>
          </a:p>
        </p:txBody>
      </p:sp>
    </p:spTree>
    <p:custDataLst>
      <p:tags r:id="rId1"/>
    </p:custDataLst>
    <p:extLst>
      <p:ext uri="{BB962C8B-B14F-4D97-AF65-F5344CB8AC3E}">
        <p14:creationId xmlns:p14="http://schemas.microsoft.com/office/powerpoint/2010/main" val="139268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Box 3"/>
          <p:cNvSpPr txBox="1">
            <a:spLocks noChangeArrowheads="1"/>
          </p:cNvSpPr>
          <p:nvPr/>
        </p:nvSpPr>
        <p:spPr bwMode="auto">
          <a:xfrm>
            <a:off x="93856" y="4934243"/>
            <a:ext cx="905014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000" dirty="0"/>
              <a:t>Decreases risk of severe vision loss by 50% or more</a:t>
            </a:r>
          </a:p>
          <a:p>
            <a:pPr algn="ctr"/>
            <a:r>
              <a:rPr lang="en-US" sz="2000" dirty="0"/>
              <a:t>Destroys 12% of retina and loss of visual field.</a:t>
            </a:r>
          </a:p>
          <a:p>
            <a:pPr algn="ctr"/>
            <a:r>
              <a:rPr lang="en-US" sz="2000" dirty="0"/>
              <a:t>Once stabilized, can achieve excellent control of PDR </a:t>
            </a:r>
          </a:p>
          <a:p>
            <a:pPr algn="ctr"/>
            <a:r>
              <a:rPr lang="en-US" sz="2000" dirty="0"/>
              <a:t>if B/P and BG well controlled. </a:t>
            </a:r>
          </a:p>
          <a:p>
            <a:endParaRPr lang="en-US" dirty="0"/>
          </a:p>
        </p:txBody>
      </p:sp>
      <p:sp>
        <p:nvSpPr>
          <p:cNvPr id="1787906" name="Rectangle 2"/>
          <p:cNvSpPr>
            <a:spLocks noGrp="1" noChangeArrowheads="1"/>
          </p:cNvSpPr>
          <p:nvPr>
            <p:ph type="title"/>
          </p:nvPr>
        </p:nvSpPr>
        <p:spPr>
          <a:xfrm>
            <a:off x="457200" y="320040"/>
            <a:ext cx="8305800" cy="1143000"/>
          </a:xfrm>
        </p:spPr>
        <p:txBody>
          <a:bodyPr>
            <a:normAutofit/>
          </a:bodyPr>
          <a:lstStyle/>
          <a:p>
            <a:pPr eaLnBrk="1" hangingPunct="1">
              <a:defRPr/>
            </a:pPr>
            <a:r>
              <a:rPr lang="en-US" dirty="0" smtClean="0"/>
              <a:t>Pan Retinal Photocoagulation</a:t>
            </a:r>
          </a:p>
        </p:txBody>
      </p:sp>
      <p:pic>
        <p:nvPicPr>
          <p:cNvPr id="2" name="Picture 1"/>
          <p:cNvPicPr>
            <a:picLocks noChangeAspect="1"/>
          </p:cNvPicPr>
          <p:nvPr/>
        </p:nvPicPr>
        <p:blipFill>
          <a:blip r:embed="rId4"/>
          <a:stretch>
            <a:fillRect/>
          </a:stretch>
        </p:blipFill>
        <p:spPr>
          <a:xfrm>
            <a:off x="1752600" y="1600200"/>
            <a:ext cx="5064512" cy="3322320"/>
          </a:xfrm>
          <a:prstGeom prst="rect">
            <a:avLst/>
          </a:prstGeom>
        </p:spPr>
      </p:pic>
    </p:spTree>
    <p:custDataLst>
      <p:tags r:id="rId1"/>
    </p:custDataLst>
    <p:extLst>
      <p:ext uri="{BB962C8B-B14F-4D97-AF65-F5344CB8AC3E}">
        <p14:creationId xmlns:p14="http://schemas.microsoft.com/office/powerpoint/2010/main" val="107034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smtClean="0"/>
              <a:t>Retinopathy Prevention</a:t>
            </a:r>
          </a:p>
        </p:txBody>
      </p:sp>
      <p:sp>
        <p:nvSpPr>
          <p:cNvPr id="2" name="Content Placeholder 1"/>
          <p:cNvSpPr>
            <a:spLocks noGrp="1"/>
          </p:cNvSpPr>
          <p:nvPr>
            <p:ph sz="half" idx="1"/>
          </p:nvPr>
        </p:nvSpPr>
        <p:spPr>
          <a:xfrm>
            <a:off x="304800" y="1598613"/>
            <a:ext cx="3962400" cy="4497387"/>
          </a:xfrm>
        </p:spPr>
        <p:txBody>
          <a:bodyPr/>
          <a:lstStyle/>
          <a:p>
            <a:pPr>
              <a:defRPr/>
            </a:pPr>
            <a:r>
              <a:rPr lang="en-US" sz="3200" dirty="0"/>
              <a:t>To reduce the risk or slow the progression of retinopathy</a:t>
            </a:r>
          </a:p>
          <a:p>
            <a:pPr lvl="1">
              <a:defRPr/>
            </a:pPr>
            <a:r>
              <a:rPr lang="en-US" sz="3200" dirty="0">
                <a:solidFill>
                  <a:schemeClr val="tx2">
                    <a:lumMod val="50000"/>
                  </a:schemeClr>
                </a:solidFill>
              </a:rPr>
              <a:t>Optimize glycemic control </a:t>
            </a:r>
            <a:r>
              <a:rPr lang="en-US" sz="3200" dirty="0" smtClean="0">
                <a:solidFill>
                  <a:schemeClr val="tx2">
                    <a:lumMod val="50000"/>
                  </a:schemeClr>
                </a:solidFill>
              </a:rPr>
              <a:t> </a:t>
            </a:r>
            <a:endParaRPr lang="en-US" sz="3200" dirty="0">
              <a:solidFill>
                <a:schemeClr val="tx2">
                  <a:lumMod val="50000"/>
                </a:schemeClr>
              </a:solidFill>
            </a:endParaRPr>
          </a:p>
          <a:p>
            <a:pPr lvl="1">
              <a:defRPr/>
            </a:pPr>
            <a:r>
              <a:rPr lang="en-US" sz="3200" dirty="0">
                <a:solidFill>
                  <a:schemeClr val="tx2">
                    <a:lumMod val="50000"/>
                  </a:schemeClr>
                </a:solidFill>
              </a:rPr>
              <a:t>Optimize blood pressure control </a:t>
            </a:r>
            <a:r>
              <a:rPr lang="en-US" sz="3200" dirty="0" smtClean="0">
                <a:solidFill>
                  <a:schemeClr val="tx2">
                    <a:lumMod val="50000"/>
                  </a:schemeClr>
                </a:solidFill>
              </a:rPr>
              <a:t> </a:t>
            </a:r>
            <a:endParaRPr lang="en-US" sz="3200" dirty="0">
              <a:solidFill>
                <a:schemeClr val="tx2">
                  <a:lumMod val="50000"/>
                </a:schemeClr>
              </a:solidFill>
            </a:endParaRP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1735" y="1676400"/>
            <a:ext cx="41036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699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316523" y="275492"/>
            <a:ext cx="8217877" cy="1096108"/>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5300" dirty="0" smtClean="0"/>
              <a:t>Insulin Finally Available - 1922</a:t>
            </a:r>
            <a:endParaRPr lang="en-US" sz="5300" dirty="0" smtClean="0">
              <a:solidFill>
                <a:srgbClr val="F236B8"/>
              </a:solidFill>
            </a:endParaRPr>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923"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2600"/>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1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 	</a:t>
            </a:r>
            <a:endParaRPr lang="en-US" dirty="0"/>
          </a:p>
        </p:txBody>
      </p:sp>
      <p:sp>
        <p:nvSpPr>
          <p:cNvPr id="3" name="Content Placeholder 2"/>
          <p:cNvSpPr>
            <a:spLocks noGrp="1"/>
          </p:cNvSpPr>
          <p:nvPr>
            <p:ph sz="quarter" idx="1"/>
          </p:nvPr>
        </p:nvSpPr>
        <p:spPr/>
        <p:txBody>
          <a:bodyPr/>
          <a:lstStyle/>
          <a:p>
            <a:r>
              <a:rPr lang="en-US" dirty="0" smtClean="0"/>
              <a:t>Which of the following is correct regarding eye screening for people with diabetes?</a:t>
            </a:r>
          </a:p>
          <a:p>
            <a:pPr marL="274320" lvl="1" indent="0">
              <a:buNone/>
            </a:pPr>
            <a:r>
              <a:rPr lang="en-US" dirty="0" smtClean="0"/>
              <a:t>A. All people with diabetes must get a complete eye exam every year</a:t>
            </a:r>
          </a:p>
          <a:p>
            <a:pPr marL="274320" lvl="1" indent="0">
              <a:buNone/>
            </a:pPr>
            <a:r>
              <a:rPr lang="en-US" dirty="0" smtClean="0"/>
              <a:t>B. All people diagnosed with type 1 should receive an immediate eye exam.</a:t>
            </a:r>
          </a:p>
          <a:p>
            <a:pPr marL="274320" lvl="1" indent="0">
              <a:buNone/>
            </a:pPr>
            <a:r>
              <a:rPr lang="en-US" dirty="0" smtClean="0"/>
              <a:t>C. All people diagnosed with type 2 should receive an immediate eye exam.</a:t>
            </a:r>
          </a:p>
          <a:p>
            <a:pPr marL="274320" lvl="1" indent="0">
              <a:buNone/>
            </a:pPr>
            <a:r>
              <a:rPr lang="en-US" dirty="0" smtClean="0"/>
              <a:t>D. People with diabetes over age of 60 should receive an eye exam every 6 months.  </a:t>
            </a:r>
          </a:p>
          <a:p>
            <a:pPr lvl="1"/>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Tree>
    <p:custDataLst>
      <p:tags r:id="rId1"/>
    </p:custDataLst>
    <p:extLst>
      <p:ext uri="{BB962C8B-B14F-4D97-AF65-F5344CB8AC3E}">
        <p14:creationId xmlns:p14="http://schemas.microsoft.com/office/powerpoint/2010/main" val="426912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dirty="0" smtClean="0"/>
              <a:t>Retinopathy Screening</a:t>
            </a:r>
            <a:endParaRPr lang="en-US" dirty="0"/>
          </a:p>
        </p:txBody>
      </p:sp>
      <p:sp>
        <p:nvSpPr>
          <p:cNvPr id="3" name="Content Placeholder 2"/>
          <p:cNvSpPr>
            <a:spLocks noGrp="1"/>
          </p:cNvSpPr>
          <p:nvPr>
            <p:ph sz="quarter" idx="1"/>
          </p:nvPr>
        </p:nvSpPr>
        <p:spPr>
          <a:xfrm>
            <a:off x="304800" y="1219200"/>
            <a:ext cx="7086600" cy="5715000"/>
          </a:xfrm>
        </p:spPr>
        <p:txBody>
          <a:bodyPr>
            <a:normAutofit/>
          </a:bodyPr>
          <a:lstStyle/>
          <a:p>
            <a:pPr lvl="1"/>
            <a:r>
              <a:rPr lang="en-US" sz="2800" dirty="0" smtClean="0"/>
              <a:t>Screen with initial dilated and comprehensive eye exam by ophthalmologist or optometrist </a:t>
            </a:r>
          </a:p>
          <a:p>
            <a:pPr lvl="2"/>
            <a:r>
              <a:rPr lang="en-US" sz="2400" dirty="0" smtClean="0"/>
              <a:t>Type 2 at diagnosis, then every 1 to 2 years</a:t>
            </a:r>
          </a:p>
          <a:p>
            <a:pPr lvl="2"/>
            <a:r>
              <a:rPr lang="en-US" sz="2400" dirty="0" smtClean="0"/>
              <a:t>Type 1 within 5 </a:t>
            </a:r>
            <a:r>
              <a:rPr lang="en-US" sz="2400" dirty="0" err="1" smtClean="0"/>
              <a:t>yrs</a:t>
            </a:r>
            <a:r>
              <a:rPr lang="en-US" sz="2400" dirty="0" smtClean="0"/>
              <a:t> of dx, then every 1-2 years</a:t>
            </a:r>
          </a:p>
          <a:p>
            <a:pPr lvl="1"/>
            <a:r>
              <a:rPr lang="en-US" sz="2800" dirty="0" smtClean="0"/>
              <a:t>Can use high quality fundus photography as screening tool- Initial exam should be done in person</a:t>
            </a:r>
          </a:p>
          <a:p>
            <a:pPr lvl="1"/>
            <a:r>
              <a:rPr lang="en-US" sz="2800" dirty="0" smtClean="0"/>
              <a:t>Promptly refer pts with macular edema, and severe non-proliferative disease to trained specialist</a:t>
            </a:r>
          </a:p>
        </p:txBody>
      </p:sp>
      <p:pic>
        <p:nvPicPr>
          <p:cNvPr id="4" name="Picture 3"/>
          <p:cNvPicPr>
            <a:picLocks noChangeAspect="1"/>
          </p:cNvPicPr>
          <p:nvPr/>
        </p:nvPicPr>
        <p:blipFill>
          <a:blip r:embed="rId3"/>
          <a:stretch>
            <a:fillRect/>
          </a:stretch>
        </p:blipFill>
        <p:spPr>
          <a:xfrm>
            <a:off x="6679746" y="1246414"/>
            <a:ext cx="1990725" cy="1590675"/>
          </a:xfrm>
          <a:prstGeom prst="rect">
            <a:avLst/>
          </a:prstGeom>
        </p:spPr>
      </p:pic>
    </p:spTree>
    <p:custDataLst>
      <p:tags r:id="rId1"/>
    </p:custDataLst>
    <p:extLst>
      <p:ext uri="{BB962C8B-B14F-4D97-AF65-F5344CB8AC3E}">
        <p14:creationId xmlns:p14="http://schemas.microsoft.com/office/powerpoint/2010/main" val="111125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0978" name="Rectangle 2"/>
          <p:cNvSpPr>
            <a:spLocks noGrp="1" noChangeArrowheads="1"/>
          </p:cNvSpPr>
          <p:nvPr>
            <p:ph type="title"/>
          </p:nvPr>
        </p:nvSpPr>
        <p:spPr>
          <a:xfrm>
            <a:off x="539132" y="457200"/>
            <a:ext cx="8305800" cy="1257301"/>
          </a:xfrm>
        </p:spPr>
        <p:txBody>
          <a:bodyPr>
            <a:normAutofit fontScale="90000"/>
          </a:bodyPr>
          <a:lstStyle/>
          <a:p>
            <a:pPr eaLnBrk="1" hangingPunct="1">
              <a:defRPr/>
            </a:pPr>
            <a:r>
              <a:rPr lang="en-US" sz="4000" dirty="0" smtClean="0"/>
              <a:t>High Quality Fundus Photography to Screen for Retinopathy</a:t>
            </a:r>
          </a:p>
        </p:txBody>
      </p:sp>
      <p:sp>
        <p:nvSpPr>
          <p:cNvPr id="1790980" name="Rectangle 4"/>
          <p:cNvSpPr>
            <a:spLocks noGrp="1" noChangeArrowheads="1"/>
          </p:cNvSpPr>
          <p:nvPr>
            <p:ph type="body" sz="half" idx="1"/>
          </p:nvPr>
        </p:nvSpPr>
        <p:spPr>
          <a:xfrm>
            <a:off x="539132" y="1905000"/>
            <a:ext cx="5404468" cy="4686300"/>
          </a:xfrm>
        </p:spPr>
        <p:txBody>
          <a:bodyPr>
            <a:normAutofit fontScale="92500" lnSpcReduction="20000"/>
          </a:bodyPr>
          <a:lstStyle/>
          <a:p>
            <a:pPr marL="57150" indent="0">
              <a:buFont typeface="Wingdings" panose="05000000000000000000" pitchFamily="2" charset="2"/>
              <a:buNone/>
              <a:defRPr/>
            </a:pPr>
            <a:r>
              <a:rPr lang="en-US" dirty="0" smtClean="0"/>
              <a:t>Can detect most clinically significant</a:t>
            </a:r>
            <a:br>
              <a:rPr lang="en-US" dirty="0" smtClean="0"/>
            </a:br>
            <a:r>
              <a:rPr lang="en-US" dirty="0" smtClean="0"/>
              <a:t>diabetic retinopathy  </a:t>
            </a:r>
          </a:p>
          <a:p>
            <a:pPr>
              <a:defRPr/>
            </a:pPr>
            <a:r>
              <a:rPr lang="en-US" dirty="0" smtClean="0"/>
              <a:t>Interpretation of the images</a:t>
            </a:r>
          </a:p>
          <a:p>
            <a:pPr lvl="1">
              <a:defRPr/>
            </a:pPr>
            <a:r>
              <a:rPr lang="en-US" dirty="0" smtClean="0">
                <a:solidFill>
                  <a:schemeClr val="tx1"/>
                </a:solidFill>
              </a:rPr>
              <a:t>Performed by a trained eye care provider  </a:t>
            </a:r>
          </a:p>
          <a:p>
            <a:pPr>
              <a:defRPr/>
            </a:pPr>
            <a:r>
              <a:rPr lang="en-US" sz="2800" dirty="0"/>
              <a:t>M</a:t>
            </a:r>
            <a:r>
              <a:rPr lang="en-US" sz="2800" dirty="0" smtClean="0"/>
              <a:t>ay serve as a screening tool for retinopathy, it is not a substitute for a comprehensive eye exam</a:t>
            </a:r>
            <a:r>
              <a:rPr lang="en-US" dirty="0" smtClean="0"/>
              <a:t> </a:t>
            </a:r>
          </a:p>
          <a:p>
            <a:pPr>
              <a:defRPr/>
            </a:pPr>
            <a:r>
              <a:rPr lang="en-US" sz="2800" dirty="0" smtClean="0"/>
              <a:t>Perform comprehensive eye exam at least initially and at intervals thereafter  </a:t>
            </a:r>
          </a:p>
          <a:p>
            <a:pPr marL="0" indent="0">
              <a:buNone/>
              <a:defRPr/>
            </a:pPr>
            <a:endParaRPr lang="en-US" dirty="0" smtClean="0"/>
          </a:p>
        </p:txBody>
      </p:sp>
      <p:pic>
        <p:nvPicPr>
          <p:cNvPr id="2" name="Picture 1"/>
          <p:cNvPicPr>
            <a:picLocks noChangeAspect="1"/>
          </p:cNvPicPr>
          <p:nvPr/>
        </p:nvPicPr>
        <p:blipFill>
          <a:blip r:embed="rId4"/>
          <a:stretch>
            <a:fillRect/>
          </a:stretch>
        </p:blipFill>
        <p:spPr>
          <a:xfrm>
            <a:off x="6014917" y="1845658"/>
            <a:ext cx="2860360" cy="1905000"/>
          </a:xfrm>
          <a:prstGeom prst="rect">
            <a:avLst/>
          </a:prstGeom>
        </p:spPr>
      </p:pic>
    </p:spTree>
    <p:custDataLst>
      <p:tags r:id="rId1"/>
    </p:custDataLst>
    <p:extLst>
      <p:ext uri="{BB962C8B-B14F-4D97-AF65-F5344CB8AC3E}">
        <p14:creationId xmlns:p14="http://schemas.microsoft.com/office/powerpoint/2010/main" val="2387033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0980">
                                            <p:txEl>
                                              <p:pRg st="0" end="0"/>
                                            </p:txEl>
                                          </p:spTgt>
                                        </p:tgtEl>
                                        <p:attrNameLst>
                                          <p:attrName>style.visibility</p:attrName>
                                        </p:attrNameLst>
                                      </p:cBhvr>
                                      <p:to>
                                        <p:strVal val="visible"/>
                                      </p:to>
                                    </p:set>
                                    <p:animEffect transition="in" filter="wipe(up)">
                                      <p:cBhvr>
                                        <p:cTn id="7" dur="500"/>
                                        <p:tgtEl>
                                          <p:spTgt spid="17909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90980">
                                            <p:txEl>
                                              <p:pRg st="1" end="1"/>
                                            </p:txEl>
                                          </p:spTgt>
                                        </p:tgtEl>
                                        <p:attrNameLst>
                                          <p:attrName>style.visibility</p:attrName>
                                        </p:attrNameLst>
                                      </p:cBhvr>
                                      <p:to>
                                        <p:strVal val="visible"/>
                                      </p:to>
                                    </p:set>
                                    <p:animEffect transition="in" filter="wipe(up)">
                                      <p:cBhvr>
                                        <p:cTn id="12" dur="500"/>
                                        <p:tgtEl>
                                          <p:spTgt spid="1790980">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90980">
                                            <p:txEl>
                                              <p:pRg st="2" end="2"/>
                                            </p:txEl>
                                          </p:spTgt>
                                        </p:tgtEl>
                                        <p:attrNameLst>
                                          <p:attrName>style.visibility</p:attrName>
                                        </p:attrNameLst>
                                      </p:cBhvr>
                                      <p:to>
                                        <p:strVal val="visible"/>
                                      </p:to>
                                    </p:set>
                                    <p:animEffect transition="in" filter="wipe(up)">
                                      <p:cBhvr>
                                        <p:cTn id="15" dur="500"/>
                                        <p:tgtEl>
                                          <p:spTgt spid="179098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90980">
                                            <p:txEl>
                                              <p:pRg st="3" end="3"/>
                                            </p:txEl>
                                          </p:spTgt>
                                        </p:tgtEl>
                                        <p:attrNameLst>
                                          <p:attrName>style.visibility</p:attrName>
                                        </p:attrNameLst>
                                      </p:cBhvr>
                                      <p:to>
                                        <p:strVal val="visible"/>
                                      </p:to>
                                    </p:set>
                                    <p:animEffect transition="in" filter="wipe(up)">
                                      <p:cBhvr>
                                        <p:cTn id="20" dur="500"/>
                                        <p:tgtEl>
                                          <p:spTgt spid="1790980">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90980">
                                            <p:txEl>
                                              <p:pRg st="4" end="4"/>
                                            </p:txEl>
                                          </p:spTgt>
                                        </p:tgtEl>
                                        <p:attrNameLst>
                                          <p:attrName>style.visibility</p:attrName>
                                        </p:attrNameLst>
                                      </p:cBhvr>
                                      <p:to>
                                        <p:strVal val="visible"/>
                                      </p:to>
                                    </p:set>
                                    <p:animEffect transition="in" filter="wipe(up)">
                                      <p:cBhvr>
                                        <p:cTn id="25" dur="500"/>
                                        <p:tgtEl>
                                          <p:spTgt spid="17909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098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0978" name="Rectangle 2"/>
          <p:cNvSpPr>
            <a:spLocks noGrp="1" noChangeArrowheads="1"/>
          </p:cNvSpPr>
          <p:nvPr>
            <p:ph type="title"/>
          </p:nvPr>
        </p:nvSpPr>
        <p:spPr>
          <a:xfrm>
            <a:off x="228600" y="304800"/>
            <a:ext cx="8229600" cy="914400"/>
          </a:xfrm>
        </p:spPr>
        <p:txBody>
          <a:bodyPr>
            <a:normAutofit/>
          </a:bodyPr>
          <a:lstStyle/>
          <a:p>
            <a:pPr eaLnBrk="1" hangingPunct="1">
              <a:defRPr/>
            </a:pPr>
            <a:r>
              <a:rPr lang="en-US" dirty="0" smtClean="0"/>
              <a:t>Retinopathy Screening</a:t>
            </a:r>
          </a:p>
        </p:txBody>
      </p:sp>
      <p:sp>
        <p:nvSpPr>
          <p:cNvPr id="1790980" name="Rectangle 4"/>
          <p:cNvSpPr>
            <a:spLocks noGrp="1" noChangeArrowheads="1"/>
          </p:cNvSpPr>
          <p:nvPr>
            <p:ph type="body" sz="half" idx="1"/>
          </p:nvPr>
        </p:nvSpPr>
        <p:spPr>
          <a:xfrm>
            <a:off x="228600" y="1447800"/>
            <a:ext cx="5791200" cy="4648200"/>
          </a:xfrm>
        </p:spPr>
        <p:txBody>
          <a:bodyPr>
            <a:normAutofit/>
          </a:bodyPr>
          <a:lstStyle/>
          <a:p>
            <a:pPr lvl="1" eaLnBrk="1" hangingPunct="1">
              <a:defRPr/>
            </a:pPr>
            <a:r>
              <a:rPr lang="en-US" sz="3200" dirty="0" smtClean="0">
                <a:solidFill>
                  <a:schemeClr val="tx1"/>
                </a:solidFill>
              </a:rPr>
              <a:t>Women with preexisting diabetes who are planning pregnancy or are pregnant</a:t>
            </a:r>
          </a:p>
          <a:p>
            <a:pPr lvl="2">
              <a:defRPr/>
            </a:pPr>
            <a:r>
              <a:rPr lang="en-US" sz="3200" dirty="0" smtClean="0"/>
              <a:t>Comprehensive eye examination in the first trimester  </a:t>
            </a:r>
          </a:p>
          <a:p>
            <a:pPr lvl="2">
              <a:defRPr/>
            </a:pPr>
            <a:r>
              <a:rPr lang="en-US" sz="3200" dirty="0" smtClean="0"/>
              <a:t>Close follow-up throughout pregnancy and for 1 year postpartum</a:t>
            </a:r>
            <a:endParaRPr lang="en-US" sz="3600"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850" y="1251857"/>
            <a:ext cx="2038350" cy="2971800"/>
          </a:xfrm>
          <a:prstGeom prst="rect">
            <a:avLst/>
          </a:prstGeom>
        </p:spPr>
      </p:pic>
    </p:spTree>
    <p:custDataLst>
      <p:tags r:id="rId1"/>
    </p:custDataLst>
    <p:extLst>
      <p:ext uri="{BB962C8B-B14F-4D97-AF65-F5344CB8AC3E}">
        <p14:creationId xmlns:p14="http://schemas.microsoft.com/office/powerpoint/2010/main" val="242129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0980">
                                            <p:txEl>
                                              <p:pRg st="0" end="0"/>
                                            </p:txEl>
                                          </p:spTgt>
                                        </p:tgtEl>
                                        <p:attrNameLst>
                                          <p:attrName>style.visibility</p:attrName>
                                        </p:attrNameLst>
                                      </p:cBhvr>
                                      <p:to>
                                        <p:strVal val="visible"/>
                                      </p:to>
                                    </p:set>
                                    <p:animEffect transition="in" filter="wipe(up)">
                                      <p:cBhvr>
                                        <p:cTn id="7" dur="500"/>
                                        <p:tgtEl>
                                          <p:spTgt spid="1790980">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90980">
                                            <p:txEl>
                                              <p:pRg st="1" end="1"/>
                                            </p:txEl>
                                          </p:spTgt>
                                        </p:tgtEl>
                                        <p:attrNameLst>
                                          <p:attrName>style.visibility</p:attrName>
                                        </p:attrNameLst>
                                      </p:cBhvr>
                                      <p:to>
                                        <p:strVal val="visible"/>
                                      </p:to>
                                    </p:set>
                                    <p:animEffect transition="in" filter="wipe(up)">
                                      <p:cBhvr>
                                        <p:cTn id="10" dur="500"/>
                                        <p:tgtEl>
                                          <p:spTgt spid="1790980">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90980">
                                            <p:txEl>
                                              <p:pRg st="2" end="2"/>
                                            </p:txEl>
                                          </p:spTgt>
                                        </p:tgtEl>
                                        <p:attrNameLst>
                                          <p:attrName>style.visibility</p:attrName>
                                        </p:attrNameLst>
                                      </p:cBhvr>
                                      <p:to>
                                        <p:strVal val="visible"/>
                                      </p:to>
                                    </p:set>
                                    <p:animEffect transition="in" filter="wipe(up)">
                                      <p:cBhvr>
                                        <p:cTn id="13" dur="500"/>
                                        <p:tgtEl>
                                          <p:spTgt spid="17909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0980"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0978" name="Rectangle 2"/>
          <p:cNvSpPr>
            <a:spLocks noGrp="1" noChangeArrowheads="1"/>
          </p:cNvSpPr>
          <p:nvPr>
            <p:ph type="title"/>
          </p:nvPr>
        </p:nvSpPr>
        <p:spPr>
          <a:xfrm>
            <a:off x="228600" y="457200"/>
            <a:ext cx="8305800" cy="838200"/>
          </a:xfrm>
        </p:spPr>
        <p:txBody>
          <a:bodyPr>
            <a:normAutofit/>
          </a:bodyPr>
          <a:lstStyle/>
          <a:p>
            <a:pPr eaLnBrk="1" hangingPunct="1">
              <a:defRPr/>
            </a:pPr>
            <a:r>
              <a:rPr lang="en-US" dirty="0" smtClean="0"/>
              <a:t>Ongoing Retinopathy Screening</a:t>
            </a:r>
          </a:p>
        </p:txBody>
      </p:sp>
      <p:sp>
        <p:nvSpPr>
          <p:cNvPr id="1790980" name="Rectangle 4"/>
          <p:cNvSpPr>
            <a:spLocks noGrp="1" noChangeArrowheads="1"/>
          </p:cNvSpPr>
          <p:nvPr>
            <p:ph type="body" sz="half" idx="1"/>
          </p:nvPr>
        </p:nvSpPr>
        <p:spPr>
          <a:xfrm>
            <a:off x="228600" y="1600200"/>
            <a:ext cx="4572000" cy="4648200"/>
          </a:xfrm>
        </p:spPr>
        <p:txBody>
          <a:bodyPr>
            <a:normAutofit/>
          </a:bodyPr>
          <a:lstStyle/>
          <a:p>
            <a:pPr marL="57150" indent="0" eaLnBrk="1" hangingPunct="1">
              <a:buFont typeface="Wingdings" panose="05000000000000000000" pitchFamily="2" charset="2"/>
              <a:buNone/>
              <a:defRPr/>
            </a:pPr>
            <a:r>
              <a:rPr lang="en-US" dirty="0" smtClean="0"/>
              <a:t>After initial exam, then…</a:t>
            </a:r>
          </a:p>
          <a:p>
            <a:pPr marL="640080" indent="-457200">
              <a:defRPr/>
            </a:pPr>
            <a:r>
              <a:rPr lang="en-US" sz="2800" dirty="0" smtClean="0">
                <a:solidFill>
                  <a:schemeClr val="tx1"/>
                </a:solidFill>
              </a:rPr>
              <a:t>Annual exam</a:t>
            </a:r>
          </a:p>
          <a:p>
            <a:pPr marL="640080" indent="-457200">
              <a:defRPr/>
            </a:pPr>
            <a:r>
              <a:rPr lang="en-US" sz="2800" dirty="0" smtClean="0">
                <a:solidFill>
                  <a:schemeClr val="tx1"/>
                </a:solidFill>
              </a:rPr>
              <a:t>Less frequent (every 2-3) </a:t>
            </a:r>
            <a:r>
              <a:rPr lang="en-US" sz="2800" dirty="0" err="1" smtClean="0">
                <a:solidFill>
                  <a:schemeClr val="tx1"/>
                </a:solidFill>
              </a:rPr>
              <a:t>yrs</a:t>
            </a:r>
            <a:r>
              <a:rPr lang="en-US" sz="2800" dirty="0" smtClean="0">
                <a:solidFill>
                  <a:schemeClr val="tx1"/>
                </a:solidFill>
              </a:rPr>
              <a:t> can be considered </a:t>
            </a:r>
            <a:r>
              <a:rPr lang="en-US" sz="2800" dirty="0" smtClean="0"/>
              <a:t>if 1 or </a:t>
            </a:r>
            <a:r>
              <a:rPr lang="en-US" sz="2800" dirty="0" smtClean="0">
                <a:solidFill>
                  <a:schemeClr val="tx1"/>
                </a:solidFill>
              </a:rPr>
              <a:t>more normal eye exam</a:t>
            </a:r>
          </a:p>
          <a:p>
            <a:pPr marL="640080" indent="-457200">
              <a:defRPr/>
            </a:pPr>
            <a:r>
              <a:rPr lang="en-US" sz="2800" dirty="0" smtClean="0">
                <a:solidFill>
                  <a:schemeClr val="tx1"/>
                </a:solidFill>
              </a:rPr>
              <a:t>More frequent exams if retinopathy progressing  </a:t>
            </a:r>
            <a:endParaRPr lang="en-US" sz="2800" baseline="30000" dirty="0">
              <a:solidFill>
                <a:schemeClr val="tx1"/>
              </a:solidFill>
            </a:endParaRPr>
          </a:p>
          <a:p>
            <a:pPr eaLnBrk="1" hangingPunct="1">
              <a:defRPr/>
            </a:pPr>
            <a:endParaRPr lang="en-US" dirty="0" smtClean="0"/>
          </a:p>
        </p:txBody>
      </p:sp>
      <p:pic>
        <p:nvPicPr>
          <p:cNvPr id="55298" name="Picture 2" descr="C:\Users\bev_000\AppData\Local\Microsoft\Windows\INetCache\IE\M1L9GQNV\MP90042219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828800"/>
            <a:ext cx="4038600" cy="2691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38095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0980">
                                            <p:txEl>
                                              <p:pRg st="0" end="0"/>
                                            </p:txEl>
                                          </p:spTgt>
                                        </p:tgtEl>
                                        <p:attrNameLst>
                                          <p:attrName>style.visibility</p:attrName>
                                        </p:attrNameLst>
                                      </p:cBhvr>
                                      <p:to>
                                        <p:strVal val="visible"/>
                                      </p:to>
                                    </p:set>
                                    <p:animEffect transition="in" filter="wipe(up)">
                                      <p:cBhvr>
                                        <p:cTn id="7" dur="500"/>
                                        <p:tgtEl>
                                          <p:spTgt spid="17909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90980">
                                            <p:txEl>
                                              <p:pRg st="1" end="1"/>
                                            </p:txEl>
                                          </p:spTgt>
                                        </p:tgtEl>
                                        <p:attrNameLst>
                                          <p:attrName>style.visibility</p:attrName>
                                        </p:attrNameLst>
                                      </p:cBhvr>
                                      <p:to>
                                        <p:strVal val="visible"/>
                                      </p:to>
                                    </p:set>
                                    <p:animEffect transition="in" filter="wipe(up)">
                                      <p:cBhvr>
                                        <p:cTn id="12" dur="500"/>
                                        <p:tgtEl>
                                          <p:spTgt spid="17909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90980">
                                            <p:txEl>
                                              <p:pRg st="2" end="2"/>
                                            </p:txEl>
                                          </p:spTgt>
                                        </p:tgtEl>
                                        <p:attrNameLst>
                                          <p:attrName>style.visibility</p:attrName>
                                        </p:attrNameLst>
                                      </p:cBhvr>
                                      <p:to>
                                        <p:strVal val="visible"/>
                                      </p:to>
                                    </p:set>
                                    <p:animEffect transition="in" filter="wipe(up)">
                                      <p:cBhvr>
                                        <p:cTn id="17" dur="500"/>
                                        <p:tgtEl>
                                          <p:spTgt spid="17909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90980">
                                            <p:txEl>
                                              <p:pRg st="3" end="3"/>
                                            </p:txEl>
                                          </p:spTgt>
                                        </p:tgtEl>
                                        <p:attrNameLst>
                                          <p:attrName>style.visibility</p:attrName>
                                        </p:attrNameLst>
                                      </p:cBhvr>
                                      <p:to>
                                        <p:strVal val="visible"/>
                                      </p:to>
                                    </p:set>
                                    <p:animEffect transition="in" filter="wipe(up)">
                                      <p:cBhvr>
                                        <p:cTn id="22" dur="500"/>
                                        <p:tgtEl>
                                          <p:spTgt spid="17909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0980"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050" name="Rectangle 2"/>
          <p:cNvSpPr>
            <a:spLocks noGrp="1" noChangeArrowheads="1"/>
          </p:cNvSpPr>
          <p:nvPr>
            <p:ph type="title"/>
          </p:nvPr>
        </p:nvSpPr>
        <p:spPr/>
        <p:txBody>
          <a:bodyPr>
            <a:normAutofit/>
          </a:bodyPr>
          <a:lstStyle/>
          <a:p>
            <a:pPr eaLnBrk="1" hangingPunct="1">
              <a:defRPr/>
            </a:pPr>
            <a:r>
              <a:rPr lang="en-US" smtClean="0"/>
              <a:t>Assess adaptation to low vision</a:t>
            </a:r>
          </a:p>
        </p:txBody>
      </p:sp>
      <p:sp>
        <p:nvSpPr>
          <p:cNvPr id="107523" name="Rectangle 3"/>
          <p:cNvSpPr>
            <a:spLocks noGrp="1" noChangeArrowheads="1"/>
          </p:cNvSpPr>
          <p:nvPr>
            <p:ph type="body" idx="1"/>
          </p:nvPr>
        </p:nvSpPr>
        <p:spPr>
          <a:xfrm>
            <a:off x="2668588" y="1295400"/>
            <a:ext cx="6246812" cy="5334000"/>
          </a:xfrm>
        </p:spPr>
        <p:txBody>
          <a:bodyPr/>
          <a:lstStyle/>
          <a:p>
            <a:pPr eaLnBrk="1" hangingPunct="1"/>
            <a:r>
              <a:rPr lang="en-US" dirty="0" smtClean="0"/>
              <a:t>necessary vision to perform self-care skills?</a:t>
            </a:r>
          </a:p>
          <a:p>
            <a:pPr lvl="1" eaLnBrk="1" hangingPunct="1"/>
            <a:r>
              <a:rPr lang="en-US" dirty="0" smtClean="0"/>
              <a:t>insulin</a:t>
            </a:r>
          </a:p>
          <a:p>
            <a:pPr lvl="1" eaLnBrk="1" hangingPunct="1"/>
            <a:r>
              <a:rPr lang="en-US" dirty="0" smtClean="0"/>
              <a:t>BGM</a:t>
            </a:r>
          </a:p>
          <a:p>
            <a:pPr lvl="1" eaLnBrk="1" hangingPunct="1"/>
            <a:r>
              <a:rPr lang="en-US" dirty="0" smtClean="0"/>
              <a:t>read instructions</a:t>
            </a:r>
          </a:p>
          <a:p>
            <a:pPr lvl="1" eaLnBrk="1" hangingPunct="1"/>
            <a:r>
              <a:rPr lang="en-US" dirty="0" smtClean="0"/>
              <a:t>shopping/home safety/transportation</a:t>
            </a:r>
          </a:p>
          <a:p>
            <a:pPr eaLnBrk="1" hangingPunct="1"/>
            <a:r>
              <a:rPr lang="en-US" dirty="0" smtClean="0"/>
              <a:t>refer to rehab education (800-AFBLIND)</a:t>
            </a:r>
          </a:p>
          <a:p>
            <a:pPr eaLnBrk="1" hangingPunct="1"/>
            <a:r>
              <a:rPr lang="en-US" dirty="0" smtClean="0"/>
              <a:t>psychosocial issues</a:t>
            </a:r>
          </a:p>
        </p:txBody>
      </p:sp>
      <p:pic>
        <p:nvPicPr>
          <p:cNvPr id="107524" name="Picture 4" descr="e12melnh[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057400"/>
            <a:ext cx="2211388" cy="220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672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074" name="Rectangle 2"/>
          <p:cNvSpPr>
            <a:spLocks noGrp="1" noChangeArrowheads="1"/>
          </p:cNvSpPr>
          <p:nvPr>
            <p:ph type="title"/>
          </p:nvPr>
        </p:nvSpPr>
        <p:spPr>
          <a:xfrm>
            <a:off x="457200" y="228600"/>
            <a:ext cx="8229600" cy="1447800"/>
          </a:xfrm>
        </p:spPr>
        <p:txBody>
          <a:bodyPr>
            <a:normAutofit/>
          </a:bodyPr>
          <a:lstStyle/>
          <a:p>
            <a:pPr eaLnBrk="1" hangingPunct="1">
              <a:defRPr/>
            </a:pPr>
            <a:r>
              <a:rPr lang="en-US" sz="4000" dirty="0" smtClean="0"/>
              <a:t>Prodigy Voice Meter – A+ Access Award Am Fed Blind</a:t>
            </a:r>
          </a:p>
        </p:txBody>
      </p:sp>
      <p:pic>
        <p:nvPicPr>
          <p:cNvPr id="108547"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468563" y="3841750"/>
            <a:ext cx="9525" cy="9525"/>
          </a:xfrm>
          <a:noFill/>
        </p:spPr>
      </p:pic>
      <p:pic>
        <p:nvPicPr>
          <p:cNvPr id="108548" name="Picture 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952999" y="1752600"/>
            <a:ext cx="3624263" cy="4038083"/>
          </a:xfrm>
        </p:spPr>
      </p:pic>
      <p:sp>
        <p:nvSpPr>
          <p:cNvPr id="108549" name="Text Box 5"/>
          <p:cNvSpPr txBox="1">
            <a:spLocks noChangeArrowheads="1"/>
          </p:cNvSpPr>
          <p:nvPr/>
        </p:nvSpPr>
        <p:spPr bwMode="auto">
          <a:xfrm>
            <a:off x="457200" y="1676400"/>
            <a:ext cx="4114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dirty="0"/>
              <a:t>Prodigy Meter only completely accessible meter for sale in U.S. - independent access for visually impaired -</a:t>
            </a:r>
          </a:p>
          <a:p>
            <a:pPr>
              <a:spcBef>
                <a:spcPct val="50000"/>
              </a:spcBef>
              <a:buFontTx/>
              <a:buChar char="•"/>
            </a:pPr>
            <a:r>
              <a:rPr lang="en-US" dirty="0">
                <a:hlinkClick r:id="rId6"/>
              </a:rPr>
              <a:t>www.prodigymeter.com</a:t>
            </a:r>
            <a:endParaRPr lang="en-US" dirty="0"/>
          </a:p>
          <a:p>
            <a:pPr>
              <a:spcBef>
                <a:spcPct val="50000"/>
              </a:spcBef>
              <a:buFontTx/>
              <a:buChar char="•"/>
            </a:pPr>
            <a:r>
              <a:rPr lang="en-US" dirty="0"/>
              <a:t>800-243-2636</a:t>
            </a:r>
          </a:p>
          <a:p>
            <a:pPr>
              <a:spcBef>
                <a:spcPct val="50000"/>
              </a:spcBef>
              <a:buFontTx/>
              <a:buChar char="•"/>
            </a:pPr>
            <a:r>
              <a:rPr lang="en-US" dirty="0"/>
              <a:t>Independent set up</a:t>
            </a:r>
          </a:p>
          <a:p>
            <a:pPr>
              <a:spcBef>
                <a:spcPct val="50000"/>
              </a:spcBef>
              <a:buFontTx/>
              <a:buChar char="•"/>
            </a:pPr>
            <a:r>
              <a:rPr lang="en-US" dirty="0"/>
              <a:t>Self coding</a:t>
            </a:r>
          </a:p>
          <a:p>
            <a:pPr>
              <a:spcBef>
                <a:spcPct val="50000"/>
              </a:spcBef>
              <a:buFontTx/>
              <a:buChar char="•"/>
            </a:pPr>
            <a:r>
              <a:rPr lang="en-US" dirty="0"/>
              <a:t>Audible Memory</a:t>
            </a:r>
          </a:p>
          <a:p>
            <a:pPr>
              <a:spcBef>
                <a:spcPct val="50000"/>
              </a:spcBef>
              <a:buFontTx/>
              <a:buChar char="•"/>
            </a:pPr>
            <a:r>
              <a:rPr lang="en-US" dirty="0"/>
              <a:t>Audible warning/error</a:t>
            </a:r>
          </a:p>
          <a:p>
            <a:pPr>
              <a:spcBef>
                <a:spcPct val="50000"/>
              </a:spcBef>
              <a:buFontTx/>
              <a:buChar char="•"/>
            </a:pPr>
            <a:r>
              <a:rPr lang="en-US" dirty="0"/>
              <a:t>Cost: $84.95</a:t>
            </a:r>
          </a:p>
          <a:p>
            <a:pPr>
              <a:spcBef>
                <a:spcPct val="50000"/>
              </a:spcBef>
              <a:buFontTx/>
              <a:buChar char="•"/>
            </a:pPr>
            <a:r>
              <a:rPr lang="en-US" dirty="0"/>
              <a:t>50 Strips $34.95</a:t>
            </a:r>
          </a:p>
        </p:txBody>
      </p:sp>
    </p:spTree>
    <p:custDataLst>
      <p:tags r:id="rId1"/>
    </p:custDataLst>
    <p:extLst>
      <p:ext uri="{BB962C8B-B14F-4D97-AF65-F5344CB8AC3E}">
        <p14:creationId xmlns:p14="http://schemas.microsoft.com/office/powerpoint/2010/main" val="259145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194" name="Rectangle 2"/>
          <p:cNvSpPr>
            <a:spLocks noGrp="1" noChangeArrowheads="1"/>
          </p:cNvSpPr>
          <p:nvPr>
            <p:ph type="title"/>
          </p:nvPr>
        </p:nvSpPr>
        <p:spPr/>
        <p:txBody>
          <a:bodyPr/>
          <a:lstStyle/>
          <a:p>
            <a:pPr eaLnBrk="1" hangingPunct="1">
              <a:defRPr/>
            </a:pPr>
            <a:r>
              <a:rPr lang="en-US" smtClean="0"/>
              <a:t>Kidney Physiology</a:t>
            </a:r>
          </a:p>
        </p:txBody>
      </p:sp>
      <p:sp>
        <p:nvSpPr>
          <p:cNvPr id="136195" name="Rectangle 3"/>
          <p:cNvSpPr>
            <a:spLocks noGrp="1" noChangeArrowheads="1"/>
          </p:cNvSpPr>
          <p:nvPr>
            <p:ph type="body" idx="1"/>
          </p:nvPr>
        </p:nvSpPr>
        <p:spPr>
          <a:xfrm>
            <a:off x="457200" y="1371600"/>
            <a:ext cx="8382000" cy="5029200"/>
          </a:xfrm>
        </p:spPr>
        <p:txBody>
          <a:bodyPr>
            <a:normAutofit/>
          </a:bodyPr>
          <a:lstStyle/>
          <a:p>
            <a:pPr eaLnBrk="1" hangingPunct="1"/>
            <a:r>
              <a:rPr lang="en-US" dirty="0"/>
              <a:t>S</a:t>
            </a:r>
            <a:r>
              <a:rPr lang="en-US" dirty="0" smtClean="0"/>
              <a:t>ize and shape of Idaho potato - retroperitoneal</a:t>
            </a:r>
          </a:p>
          <a:p>
            <a:pPr eaLnBrk="1" hangingPunct="1"/>
            <a:r>
              <a:rPr lang="en-US" dirty="0" smtClean="0"/>
              <a:t>Filter entire blood volume every 30 minutes</a:t>
            </a:r>
          </a:p>
          <a:p>
            <a:pPr eaLnBrk="1" hangingPunct="1"/>
            <a:r>
              <a:rPr lang="en-US" dirty="0" smtClean="0"/>
              <a:t>excretory organ:</a:t>
            </a:r>
          </a:p>
          <a:p>
            <a:pPr lvl="1" eaLnBrk="1" hangingPunct="1"/>
            <a:r>
              <a:rPr lang="en-US" dirty="0" smtClean="0"/>
              <a:t>removes water, urea, waste</a:t>
            </a:r>
          </a:p>
          <a:p>
            <a:pPr lvl="1" eaLnBrk="1" hangingPunct="1"/>
            <a:r>
              <a:rPr lang="en-US" dirty="0" smtClean="0"/>
              <a:t>maintains blood volume</a:t>
            </a:r>
          </a:p>
          <a:p>
            <a:pPr lvl="1" eaLnBrk="1" hangingPunct="1"/>
            <a:r>
              <a:rPr lang="en-US" dirty="0" smtClean="0"/>
              <a:t>acid base balance and </a:t>
            </a:r>
            <a:r>
              <a:rPr lang="en-US" dirty="0" err="1" smtClean="0"/>
              <a:t>lytes</a:t>
            </a:r>
            <a:endParaRPr lang="en-US" dirty="0" smtClean="0"/>
          </a:p>
          <a:p>
            <a:pPr lvl="1" eaLnBrk="1" hangingPunct="1"/>
            <a:r>
              <a:rPr lang="en-US" dirty="0" smtClean="0"/>
              <a:t>regulates B/P</a:t>
            </a:r>
          </a:p>
          <a:p>
            <a:pPr lvl="1" eaLnBrk="1" hangingPunct="1"/>
            <a:r>
              <a:rPr lang="en-US" dirty="0" smtClean="0"/>
              <a:t>synthesizes erythropoietin – RBC</a:t>
            </a:r>
          </a:p>
          <a:p>
            <a:pPr lvl="1" eaLnBrk="1" hangingPunct="1"/>
            <a:r>
              <a:rPr lang="en-US" dirty="0" smtClean="0"/>
              <a:t>Maintains calcium /phosphorus levels, activates vitamin D – helps absorb calcium</a:t>
            </a:r>
          </a:p>
        </p:txBody>
      </p:sp>
      <p:pic>
        <p:nvPicPr>
          <p:cNvPr id="1800196" name="Picture 4" descr="mixkn0mm[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971800"/>
            <a:ext cx="172450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192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1800196"/>
                                        </p:tgtEl>
                                        <p:attrNameLst>
                                          <p:attrName>style.color</p:attrName>
                                        </p:attrNameLst>
                                      </p:cBhvr>
                                      <p:to>
                                        <a:schemeClr val="accent2"/>
                                      </p:to>
                                    </p:animClr>
                                    <p:animClr clrSpc="rgb" dir="cw">
                                      <p:cBhvr>
                                        <p:cTn id="7" dur="1900" fill="hold">
                                          <p:stCondLst>
                                            <p:cond delay="100"/>
                                          </p:stCondLst>
                                        </p:cTn>
                                        <p:tgtEl>
                                          <p:spTgt spid="1800196"/>
                                        </p:tgtEl>
                                        <p:attrNameLst>
                                          <p:attrName>fillColor</p:attrName>
                                        </p:attrNameLst>
                                      </p:cBhvr>
                                      <p:to>
                                        <a:schemeClr val="accent2"/>
                                      </p:to>
                                    </p:animClr>
                                    <p:set>
                                      <p:cBhvr>
                                        <p:cTn id="8" dur="1900" fill="hold">
                                          <p:stCondLst>
                                            <p:cond delay="100"/>
                                          </p:stCondLst>
                                        </p:cTn>
                                        <p:tgtEl>
                                          <p:spTgt spid="1800196"/>
                                        </p:tgtEl>
                                        <p:attrNameLst>
                                          <p:attrName>fill.type</p:attrName>
                                        </p:attrNameLst>
                                      </p:cBhvr>
                                      <p:to>
                                        <p:strVal val="solid"/>
                                      </p:to>
                                    </p:set>
                                    <p:set>
                                      <p:cBhvr>
                                        <p:cTn id="9" dur="1900" fill="hold">
                                          <p:stCondLst>
                                            <p:cond delay="100"/>
                                          </p:stCondLst>
                                        </p:cTn>
                                        <p:tgtEl>
                                          <p:spTgt spid="1800196"/>
                                        </p:tgtEl>
                                        <p:attrNameLst>
                                          <p:attrName>fill.on</p:attrName>
                                        </p:attrNameLst>
                                      </p:cBhvr>
                                      <p:to>
                                        <p:strVal val="true"/>
                                      </p:to>
                                    </p:set>
                                    <p:animScale>
                                      <p:cBhvr>
                                        <p:cTn id="10" dur="200" fill="hold">
                                          <p:stCondLst>
                                            <p:cond delay="0"/>
                                          </p:stCondLst>
                                        </p:cTn>
                                        <p:tgtEl>
                                          <p:spTgt spid="1800196"/>
                                        </p:tgtEl>
                                      </p:cBhvr>
                                      <p:from x="100000" y="100000"/>
                                      <p:to x="100000" y="5000"/>
                                    </p:animScale>
                                    <p:animScale>
                                      <p:cBhvr>
                                        <p:cTn id="11" dur="200" fill="hold">
                                          <p:stCondLst>
                                            <p:cond delay="200"/>
                                          </p:stCondLst>
                                        </p:cTn>
                                        <p:tgtEl>
                                          <p:spTgt spid="1800196"/>
                                        </p:tgtEl>
                                      </p:cBhvr>
                                      <p:from x="100000" y="5000"/>
                                      <p:to x="120000" y="150000"/>
                                    </p:animScale>
                                    <p:animScale>
                                      <p:cBhvr>
                                        <p:cTn id="12" dur="600" fill="hold">
                                          <p:stCondLst>
                                            <p:cond delay="1400"/>
                                          </p:stCondLst>
                                        </p:cTn>
                                        <p:tgtEl>
                                          <p:spTgt spid="1800196"/>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of Kidney Disease</a:t>
            </a:r>
            <a:endParaRPr lang="en-US" dirty="0"/>
          </a:p>
        </p:txBody>
      </p:sp>
      <p:sp>
        <p:nvSpPr>
          <p:cNvPr id="3" name="Text Placeholder 2"/>
          <p:cNvSpPr>
            <a:spLocks noGrp="1"/>
          </p:cNvSpPr>
          <p:nvPr>
            <p:ph type="body" sz="half" idx="1"/>
          </p:nvPr>
        </p:nvSpPr>
        <p:spPr/>
        <p:txBody>
          <a:bodyPr/>
          <a:lstStyle/>
          <a:p>
            <a:r>
              <a:rPr lang="en-US" dirty="0" smtClean="0"/>
              <a:t>2 leading risk factors: Hypertension and hyperglycemia </a:t>
            </a:r>
            <a:endParaRPr lang="en-US" dirty="0"/>
          </a:p>
          <a:p>
            <a:r>
              <a:rPr lang="en-US" dirty="0" smtClean="0"/>
              <a:t>Other risk factors:</a:t>
            </a:r>
          </a:p>
          <a:p>
            <a:pPr lvl="1"/>
            <a:r>
              <a:rPr lang="en-US" dirty="0" smtClean="0"/>
              <a:t>Kidney stones, obesity, smoking and CV disease</a:t>
            </a:r>
          </a:p>
          <a:p>
            <a:pPr lvl="1"/>
            <a:r>
              <a:rPr lang="en-US" dirty="0" smtClean="0"/>
              <a:t>Family history of kidney disease and age 60 or older</a:t>
            </a:r>
          </a:p>
        </p:txBody>
      </p:sp>
      <p:sp>
        <p:nvSpPr>
          <p:cNvPr id="4" name="Content Placeholder 3"/>
          <p:cNvSpPr>
            <a:spLocks noGrp="1"/>
          </p:cNvSpPr>
          <p:nvPr>
            <p:ph sz="half" idx="2"/>
          </p:nvPr>
        </p:nvSpPr>
        <p:spPr/>
        <p:txBody>
          <a:bodyPr/>
          <a:lstStyle/>
          <a:p>
            <a:r>
              <a:rPr lang="en-US" dirty="0" smtClean="0"/>
              <a:t>Kidney disease often has no symptoms, can undetected until very late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733800"/>
            <a:ext cx="1762125" cy="2819400"/>
          </a:xfrm>
          <a:prstGeom prst="rect">
            <a:avLst/>
          </a:prstGeom>
        </p:spPr>
      </p:pic>
    </p:spTree>
    <p:custDataLst>
      <p:tags r:id="rId1"/>
    </p:custDataLst>
    <p:extLst>
      <p:ext uri="{BB962C8B-B14F-4D97-AF65-F5344CB8AC3E}">
        <p14:creationId xmlns:p14="http://schemas.microsoft.com/office/powerpoint/2010/main" val="3134325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122" name="Rectangle 2"/>
          <p:cNvSpPr>
            <a:spLocks noGrp="1" noChangeArrowheads="1"/>
          </p:cNvSpPr>
          <p:nvPr>
            <p:ph type="title"/>
          </p:nvPr>
        </p:nvSpPr>
        <p:spPr>
          <a:xfrm>
            <a:off x="533400" y="290513"/>
            <a:ext cx="8153400" cy="838200"/>
          </a:xfrm>
        </p:spPr>
        <p:txBody>
          <a:bodyPr>
            <a:normAutofit/>
          </a:bodyPr>
          <a:lstStyle/>
          <a:p>
            <a:pPr eaLnBrk="1" hangingPunct="1">
              <a:defRPr/>
            </a:pPr>
            <a:r>
              <a:rPr lang="en-US" dirty="0" smtClean="0"/>
              <a:t>Diabetic Nephropathy</a:t>
            </a:r>
            <a:endParaRPr lang="en-US" sz="4000" dirty="0" smtClean="0"/>
          </a:p>
        </p:txBody>
      </p:sp>
      <p:sp>
        <p:nvSpPr>
          <p:cNvPr id="1797124" name="Rectangle 4"/>
          <p:cNvSpPr>
            <a:spLocks noChangeArrowheads="1"/>
          </p:cNvSpPr>
          <p:nvPr/>
        </p:nvSpPr>
        <p:spPr bwMode="auto">
          <a:xfrm>
            <a:off x="304800" y="1295400"/>
            <a:ext cx="4724400" cy="5334000"/>
          </a:xfrm>
          <a:prstGeom prst="rect">
            <a:avLst/>
          </a:prstGeom>
          <a:noFill/>
          <a:ln w="12700">
            <a:noFill/>
            <a:miter lim="800000"/>
            <a:headEnd/>
            <a:tailEnd/>
          </a:ln>
          <a:effectLst/>
        </p:spPr>
        <p:txBody>
          <a:bodyPr/>
          <a:lstStyle/>
          <a:p>
            <a:pPr marL="342900" indent="-342900" eaLnBrk="1" hangingPunct="1">
              <a:spcBef>
                <a:spcPts val="500"/>
              </a:spcBef>
              <a:spcAft>
                <a:spcPts val="500"/>
              </a:spcAft>
              <a:buClr>
                <a:srgbClr val="FFFF00"/>
              </a:buClr>
              <a:buSzPct val="65000"/>
              <a:buFont typeface="Marlett" pitchFamily="2" charset="2"/>
              <a:buChar char="h"/>
              <a:defRPr/>
            </a:pPr>
            <a:r>
              <a:rPr lang="en-US" sz="2400" dirty="0" smtClean="0">
                <a:latin typeface="Arial" charset="0"/>
              </a:rPr>
              <a:t>Most new </a:t>
            </a:r>
            <a:r>
              <a:rPr lang="en-US" sz="2400" dirty="0">
                <a:latin typeface="Arial" charset="0"/>
              </a:rPr>
              <a:t>cases of Chronic Kidney Disease </a:t>
            </a:r>
            <a:r>
              <a:rPr lang="en-US" sz="2400" b="1" dirty="0">
                <a:latin typeface="Arial" charset="0"/>
              </a:rPr>
              <a:t>(CKD)</a:t>
            </a:r>
            <a:r>
              <a:rPr lang="en-US" sz="2400" dirty="0">
                <a:latin typeface="Arial" charset="0"/>
              </a:rPr>
              <a:t> are attributed to diabetes. </a:t>
            </a:r>
          </a:p>
          <a:p>
            <a:pPr marL="342900" indent="-342900" eaLnBrk="1" hangingPunct="1">
              <a:spcBef>
                <a:spcPts val="500"/>
              </a:spcBef>
              <a:spcAft>
                <a:spcPts val="500"/>
              </a:spcAft>
              <a:buClr>
                <a:srgbClr val="FFFF00"/>
              </a:buClr>
              <a:buSzPct val="65000"/>
              <a:buFont typeface="Marlett" pitchFamily="2" charset="2"/>
              <a:buChar char="h"/>
              <a:defRPr/>
            </a:pPr>
            <a:r>
              <a:rPr lang="en-US" sz="2400" dirty="0" smtClean="0">
                <a:latin typeface="Arial" charset="0"/>
              </a:rPr>
              <a:t>220,000 people in US have kidney failure due to diabetes (2013)</a:t>
            </a:r>
            <a:endParaRPr lang="en-US" sz="2400" dirty="0">
              <a:latin typeface="Arial" charset="0"/>
            </a:endParaRPr>
          </a:p>
          <a:p>
            <a:pPr marL="342900" indent="-342900" eaLnBrk="1" hangingPunct="1">
              <a:spcBef>
                <a:spcPct val="20000"/>
              </a:spcBef>
              <a:buClr>
                <a:srgbClr val="FFFF00"/>
              </a:buClr>
              <a:buSzPct val="65000"/>
              <a:buFont typeface="Marlett" pitchFamily="2" charset="2"/>
              <a:buChar char="h"/>
              <a:defRPr/>
            </a:pPr>
            <a:r>
              <a:rPr lang="en-US" sz="2400" dirty="0">
                <a:latin typeface="Arial" charset="0"/>
              </a:rPr>
              <a:t>Minorities experience higher than average rates of nephropathy and kidney disease</a:t>
            </a:r>
            <a:endParaRPr lang="en-US" sz="2400" dirty="0">
              <a:solidFill>
                <a:srgbClr val="000000"/>
              </a:solidFill>
              <a:latin typeface="Arial" charset="0"/>
            </a:endParaRPr>
          </a:p>
          <a:p>
            <a:pPr marL="342900" indent="-342900" eaLnBrk="1" hangingPunct="1">
              <a:spcBef>
                <a:spcPct val="20000"/>
              </a:spcBef>
              <a:buClr>
                <a:schemeClr val="tx2"/>
              </a:buClr>
              <a:buSzPct val="65000"/>
              <a:buFont typeface="Wingdings" pitchFamily="2" charset="2"/>
              <a:buBlip>
                <a:blip r:embed="rId4"/>
              </a:buBlip>
              <a:defRPr/>
            </a:pPr>
            <a:endParaRPr lang="en-US" sz="2400" dirty="0">
              <a:latin typeface="Arial" charset="0"/>
            </a:endParaRPr>
          </a:p>
        </p:txBody>
      </p:sp>
      <p:pic>
        <p:nvPicPr>
          <p:cNvPr id="2" name="Picture 1"/>
          <p:cNvPicPr>
            <a:picLocks noChangeAspect="1"/>
          </p:cNvPicPr>
          <p:nvPr/>
        </p:nvPicPr>
        <p:blipFill>
          <a:blip r:embed="rId5"/>
          <a:stretch>
            <a:fillRect/>
          </a:stretch>
        </p:blipFill>
        <p:spPr>
          <a:xfrm>
            <a:off x="5181600" y="1268083"/>
            <a:ext cx="3380894" cy="4773772"/>
          </a:xfrm>
          <a:prstGeom prst="rect">
            <a:avLst/>
          </a:prstGeom>
        </p:spPr>
      </p:pic>
    </p:spTree>
    <p:custDataLst>
      <p:tags r:id="rId1"/>
    </p:custDataLst>
    <p:extLst>
      <p:ext uri="{BB962C8B-B14F-4D97-AF65-F5344CB8AC3E}">
        <p14:creationId xmlns:p14="http://schemas.microsoft.com/office/powerpoint/2010/main" val="3555398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smtClean="0"/>
              <a:t>Miracle of Insulin</a:t>
            </a:r>
            <a:endParaRPr lang="en-US" sz="5400" dirty="0"/>
          </a:p>
        </p:txBody>
      </p:sp>
    </p:spTree>
    <p:custDataLst>
      <p:tags r:id="rId1"/>
    </p:custDataLst>
    <p:extLst>
      <p:ext uri="{BB962C8B-B14F-4D97-AF65-F5344CB8AC3E}">
        <p14:creationId xmlns:p14="http://schemas.microsoft.com/office/powerpoint/2010/main" val="3299694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170" name="Rectangle 2"/>
          <p:cNvSpPr>
            <a:spLocks noGrp="1" noChangeArrowheads="1"/>
          </p:cNvSpPr>
          <p:nvPr>
            <p:ph type="title"/>
          </p:nvPr>
        </p:nvSpPr>
        <p:spPr>
          <a:xfrm>
            <a:off x="457200" y="152400"/>
            <a:ext cx="8229600" cy="1371600"/>
          </a:xfrm>
        </p:spPr>
        <p:txBody>
          <a:bodyPr>
            <a:normAutofit fontScale="90000"/>
          </a:bodyPr>
          <a:lstStyle/>
          <a:p>
            <a:pPr eaLnBrk="1" hangingPunct="1">
              <a:defRPr/>
            </a:pPr>
            <a:r>
              <a:rPr lang="en-US" dirty="0" smtClean="0"/>
              <a:t>Diabetes and Chronic Kidney Disease (CKD) Considerations</a:t>
            </a:r>
          </a:p>
        </p:txBody>
      </p:sp>
      <p:sp>
        <p:nvSpPr>
          <p:cNvPr id="1799171" name="Rectangle 3"/>
          <p:cNvSpPr>
            <a:spLocks noGrp="1" noChangeArrowheads="1"/>
          </p:cNvSpPr>
          <p:nvPr>
            <p:ph type="body" idx="1"/>
          </p:nvPr>
        </p:nvSpPr>
        <p:spPr>
          <a:xfrm>
            <a:off x="457200" y="1676400"/>
            <a:ext cx="5715000" cy="4572000"/>
          </a:xfrm>
        </p:spPr>
        <p:txBody>
          <a:bodyPr>
            <a:normAutofit lnSpcReduction="10000"/>
          </a:bodyPr>
          <a:lstStyle/>
          <a:p>
            <a:pPr eaLnBrk="1" hangingPunct="1"/>
            <a:r>
              <a:rPr lang="en-US" sz="2800" dirty="0" smtClean="0"/>
              <a:t>CVD leading cause of death in CKD</a:t>
            </a:r>
          </a:p>
          <a:p>
            <a:pPr lvl="1" eaLnBrk="1" hangingPunct="1"/>
            <a:r>
              <a:rPr lang="en-US" sz="2400" dirty="0" err="1" smtClean="0"/>
              <a:t>microalbuminuria</a:t>
            </a:r>
            <a:r>
              <a:rPr lang="en-US" sz="2400" dirty="0" smtClean="0"/>
              <a:t> = increased risk of CVD</a:t>
            </a:r>
          </a:p>
          <a:p>
            <a:pPr eaLnBrk="1" hangingPunct="1"/>
            <a:r>
              <a:rPr lang="en-US" sz="2800" dirty="0" smtClean="0"/>
              <a:t>1/4 to 1/3 of insulin cleared by kidney</a:t>
            </a:r>
          </a:p>
          <a:p>
            <a:pPr eaLnBrk="1" hangingPunct="1"/>
            <a:r>
              <a:rPr lang="en-US" sz="2800" dirty="0" smtClean="0"/>
              <a:t>renal retinal syndrome</a:t>
            </a:r>
          </a:p>
          <a:p>
            <a:pPr eaLnBrk="1" hangingPunct="1"/>
            <a:r>
              <a:rPr lang="en-US" sz="2800" dirty="0" smtClean="0"/>
              <a:t>70 - 80% of people with diabetes DON’T get kidney disease  </a:t>
            </a:r>
          </a:p>
          <a:p>
            <a:pPr eaLnBrk="1" hangingPunct="1"/>
            <a:r>
              <a:rPr lang="en-US" sz="2800" dirty="0"/>
              <a:t>E</a:t>
            </a:r>
            <a:r>
              <a:rPr lang="en-US" sz="2800" dirty="0" smtClean="0"/>
              <a:t>arly and aggressive intervention crucial</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676400"/>
            <a:ext cx="2819400" cy="2114550"/>
          </a:xfrm>
          <a:prstGeom prst="rect">
            <a:avLst/>
          </a:prstGeom>
        </p:spPr>
      </p:pic>
    </p:spTree>
    <p:custDataLst>
      <p:tags r:id="rId1"/>
    </p:custDataLst>
    <p:extLst>
      <p:ext uri="{BB962C8B-B14F-4D97-AF65-F5344CB8AC3E}">
        <p14:creationId xmlns:p14="http://schemas.microsoft.com/office/powerpoint/2010/main" val="297499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1799171">
                                            <p:txEl>
                                              <p:pRg st="2" end="2"/>
                                            </p:txEl>
                                          </p:spTgt>
                                        </p:tgtEl>
                                        <p:attrNameLst>
                                          <p:attrName>style.visibility</p:attrName>
                                        </p:attrNameLst>
                                      </p:cBhvr>
                                      <p:to>
                                        <p:strVal val="visible"/>
                                      </p:to>
                                    </p:set>
                                    <p:anim calcmode="lin" valueType="num">
                                      <p:cBhvr additive="base">
                                        <p:cTn id="7" dur="2000" fill="hold"/>
                                        <p:tgtEl>
                                          <p:spTgt spid="1799171">
                                            <p:txEl>
                                              <p:pRg st="2" end="2"/>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799171">
                                            <p:txEl>
                                              <p:pRg st="2" end="2"/>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9" fill="hold" nodeType="afterEffect">
                                  <p:stCondLst>
                                    <p:cond delay="0"/>
                                  </p:stCondLst>
                                  <p:childTnLst>
                                    <p:set>
                                      <p:cBhvr>
                                        <p:cTn id="11" dur="1" fill="hold">
                                          <p:stCondLst>
                                            <p:cond delay="0"/>
                                          </p:stCondLst>
                                        </p:cTn>
                                        <p:tgtEl>
                                          <p:spTgt spid="1799171">
                                            <p:txEl>
                                              <p:pRg st="0" end="0"/>
                                            </p:txEl>
                                          </p:spTgt>
                                        </p:tgtEl>
                                        <p:attrNameLst>
                                          <p:attrName>style.visibility</p:attrName>
                                        </p:attrNameLst>
                                      </p:cBhvr>
                                      <p:to>
                                        <p:strVal val="visible"/>
                                      </p:to>
                                    </p:set>
                                    <p:anim calcmode="lin" valueType="num">
                                      <p:cBhvr additive="base">
                                        <p:cTn id="12" dur="2000" fill="hold"/>
                                        <p:tgtEl>
                                          <p:spTgt spid="1799171">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1799171">
                                            <p:txEl>
                                              <p:pRg st="0" end="0"/>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4000"/>
                            </p:stCondLst>
                            <p:childTnLst>
                              <p:par>
                                <p:cTn id="15" presetID="2" presetClass="entr" presetSubtype="9" fill="hold" nodeType="afterEffect">
                                  <p:stCondLst>
                                    <p:cond delay="0"/>
                                  </p:stCondLst>
                                  <p:childTnLst>
                                    <p:set>
                                      <p:cBhvr>
                                        <p:cTn id="16" dur="1" fill="hold">
                                          <p:stCondLst>
                                            <p:cond delay="0"/>
                                          </p:stCondLst>
                                        </p:cTn>
                                        <p:tgtEl>
                                          <p:spTgt spid="1799171">
                                            <p:txEl>
                                              <p:pRg st="3" end="3"/>
                                            </p:txEl>
                                          </p:spTgt>
                                        </p:tgtEl>
                                        <p:attrNameLst>
                                          <p:attrName>style.visibility</p:attrName>
                                        </p:attrNameLst>
                                      </p:cBhvr>
                                      <p:to>
                                        <p:strVal val="visible"/>
                                      </p:to>
                                    </p:set>
                                    <p:anim calcmode="lin" valueType="num">
                                      <p:cBhvr additive="base">
                                        <p:cTn id="17" dur="2000" fill="hold"/>
                                        <p:tgtEl>
                                          <p:spTgt spid="1799171">
                                            <p:txEl>
                                              <p:pRg st="3" end="3"/>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1799171">
                                            <p:txEl>
                                              <p:pRg st="3" end="3"/>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6000"/>
                            </p:stCondLst>
                            <p:childTnLst>
                              <p:par>
                                <p:cTn id="20" presetID="2" presetClass="entr" presetSubtype="9" fill="hold" nodeType="afterEffect">
                                  <p:stCondLst>
                                    <p:cond delay="0"/>
                                  </p:stCondLst>
                                  <p:childTnLst>
                                    <p:set>
                                      <p:cBhvr>
                                        <p:cTn id="21" dur="1" fill="hold">
                                          <p:stCondLst>
                                            <p:cond delay="0"/>
                                          </p:stCondLst>
                                        </p:cTn>
                                        <p:tgtEl>
                                          <p:spTgt spid="1799171">
                                            <p:txEl>
                                              <p:pRg st="1" end="1"/>
                                            </p:txEl>
                                          </p:spTgt>
                                        </p:tgtEl>
                                        <p:attrNameLst>
                                          <p:attrName>style.visibility</p:attrName>
                                        </p:attrNameLst>
                                      </p:cBhvr>
                                      <p:to>
                                        <p:strVal val="visible"/>
                                      </p:to>
                                    </p:set>
                                    <p:anim calcmode="lin" valueType="num">
                                      <p:cBhvr additive="base">
                                        <p:cTn id="22" dur="2000" fill="hold"/>
                                        <p:tgtEl>
                                          <p:spTgt spid="1799171">
                                            <p:txEl>
                                              <p:pRg st="1" end="1"/>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1799171">
                                            <p:txEl>
                                              <p:pRg st="1" end="1"/>
                                            </p:txEl>
                                          </p:spTgt>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8000"/>
                            </p:stCondLst>
                            <p:childTnLst>
                              <p:par>
                                <p:cTn id="25" presetID="2" presetClass="entr" presetSubtype="9" fill="hold" nodeType="afterEffect">
                                  <p:stCondLst>
                                    <p:cond delay="0"/>
                                  </p:stCondLst>
                                  <p:childTnLst>
                                    <p:set>
                                      <p:cBhvr>
                                        <p:cTn id="26" dur="1" fill="hold">
                                          <p:stCondLst>
                                            <p:cond delay="0"/>
                                          </p:stCondLst>
                                        </p:cTn>
                                        <p:tgtEl>
                                          <p:spTgt spid="1799171">
                                            <p:txEl>
                                              <p:pRg st="4" end="4"/>
                                            </p:txEl>
                                          </p:spTgt>
                                        </p:tgtEl>
                                        <p:attrNameLst>
                                          <p:attrName>style.visibility</p:attrName>
                                        </p:attrNameLst>
                                      </p:cBhvr>
                                      <p:to>
                                        <p:strVal val="visible"/>
                                      </p:to>
                                    </p:set>
                                    <p:anim calcmode="lin" valueType="num">
                                      <p:cBhvr additive="base">
                                        <p:cTn id="27" dur="2000" fill="hold"/>
                                        <p:tgtEl>
                                          <p:spTgt spid="1799171">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1799171">
                                            <p:txEl>
                                              <p:pRg st="4" end="4"/>
                                            </p:txEl>
                                          </p:spTgt>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10000"/>
                            </p:stCondLst>
                            <p:childTnLst>
                              <p:par>
                                <p:cTn id="30" presetID="2" presetClass="entr" presetSubtype="9" fill="hold" nodeType="afterEffect">
                                  <p:stCondLst>
                                    <p:cond delay="0"/>
                                  </p:stCondLst>
                                  <p:childTnLst>
                                    <p:set>
                                      <p:cBhvr>
                                        <p:cTn id="31" dur="1" fill="hold">
                                          <p:stCondLst>
                                            <p:cond delay="0"/>
                                          </p:stCondLst>
                                        </p:cTn>
                                        <p:tgtEl>
                                          <p:spTgt spid="1799171">
                                            <p:txEl>
                                              <p:pRg st="5" end="5"/>
                                            </p:txEl>
                                          </p:spTgt>
                                        </p:tgtEl>
                                        <p:attrNameLst>
                                          <p:attrName>style.visibility</p:attrName>
                                        </p:attrNameLst>
                                      </p:cBhvr>
                                      <p:to>
                                        <p:strVal val="visible"/>
                                      </p:to>
                                    </p:set>
                                    <p:anim calcmode="lin" valueType="num">
                                      <p:cBhvr additive="base">
                                        <p:cTn id="32" dur="2000" fill="hold"/>
                                        <p:tgtEl>
                                          <p:spTgt spid="1799171">
                                            <p:txEl>
                                              <p:pRg st="5" end="5"/>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1799171">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p:txBody>
          <a:bodyPr>
            <a:normAutofit/>
          </a:bodyPr>
          <a:lstStyle/>
          <a:p>
            <a:pPr eaLnBrk="1" hangingPunct="1">
              <a:defRPr/>
            </a:pPr>
            <a:r>
              <a:rPr lang="en-US" dirty="0" smtClean="0"/>
              <a:t>What is Nephropathy?</a:t>
            </a:r>
          </a:p>
        </p:txBody>
      </p:sp>
      <p:sp>
        <p:nvSpPr>
          <p:cNvPr id="137219" name="Rectangle 3"/>
          <p:cNvSpPr>
            <a:spLocks noGrp="1" noChangeArrowheads="1"/>
          </p:cNvSpPr>
          <p:nvPr>
            <p:ph sz="quarter" idx="1"/>
          </p:nvPr>
        </p:nvSpPr>
        <p:spPr/>
        <p:txBody>
          <a:bodyPr>
            <a:noAutofit/>
          </a:bodyPr>
          <a:lstStyle/>
          <a:p>
            <a:pPr eaLnBrk="1" hangingPunct="1">
              <a:lnSpc>
                <a:spcPct val="90000"/>
              </a:lnSpc>
            </a:pPr>
            <a:r>
              <a:rPr lang="en-US" sz="2400" dirty="0" smtClean="0"/>
              <a:t>Hyperglycemia causes renal </a:t>
            </a:r>
            <a:r>
              <a:rPr lang="en-US" sz="2400" dirty="0" err="1" smtClean="0"/>
              <a:t>hyperfiltration</a:t>
            </a:r>
            <a:r>
              <a:rPr lang="en-US" sz="2400" dirty="0" smtClean="0"/>
              <a:t> and glomerular capillary </a:t>
            </a:r>
            <a:r>
              <a:rPr lang="en-US" sz="2400" dirty="0" err="1" smtClean="0"/>
              <a:t>hyperperfusion</a:t>
            </a:r>
            <a:r>
              <a:rPr lang="en-US" sz="2400" dirty="0" smtClean="0"/>
              <a:t>. </a:t>
            </a:r>
          </a:p>
          <a:p>
            <a:pPr eaLnBrk="1" hangingPunct="1">
              <a:lnSpc>
                <a:spcPct val="90000"/>
              </a:lnSpc>
            </a:pPr>
            <a:r>
              <a:rPr lang="en-US" sz="2400" dirty="0" smtClean="0"/>
              <a:t>Causes functional and structural damage to glomeruli, increasing permeability, proteinuria, </a:t>
            </a:r>
            <a:r>
              <a:rPr lang="en-US" sz="2400" dirty="0" err="1" smtClean="0"/>
              <a:t>mesangial</a:t>
            </a:r>
            <a:r>
              <a:rPr lang="en-US" sz="2400" dirty="0" smtClean="0"/>
              <a:t> expansion and sclerosis… destroys nephrons</a:t>
            </a:r>
          </a:p>
          <a:p>
            <a:pPr eaLnBrk="1" hangingPunct="1">
              <a:lnSpc>
                <a:spcPct val="90000"/>
              </a:lnSpc>
            </a:pPr>
            <a:r>
              <a:rPr lang="en-US" sz="2400" dirty="0" smtClean="0"/>
              <a:t>Due to insufficient insulin, glycosylation, increased growth hormone, glucagon, and vasoactive hormones.</a:t>
            </a:r>
            <a:endParaRPr lang="en-US" sz="3600" dirty="0" smtClean="0"/>
          </a:p>
        </p:txBody>
      </p:sp>
      <p:pic>
        <p:nvPicPr>
          <p:cNvPr id="2" name="Picture 1"/>
          <p:cNvPicPr>
            <a:picLocks noChangeAspect="1"/>
          </p:cNvPicPr>
          <p:nvPr/>
        </p:nvPicPr>
        <p:blipFill>
          <a:blip r:embed="rId4"/>
          <a:stretch>
            <a:fillRect/>
          </a:stretch>
        </p:blipFill>
        <p:spPr>
          <a:xfrm>
            <a:off x="4343400" y="1752600"/>
            <a:ext cx="4676037" cy="3505504"/>
          </a:xfrm>
          <a:prstGeom prst="rect">
            <a:avLst/>
          </a:prstGeom>
        </p:spPr>
      </p:pic>
    </p:spTree>
    <p:custDataLst>
      <p:tags r:id="rId1"/>
    </p:custDataLst>
    <p:extLst>
      <p:ext uri="{BB962C8B-B14F-4D97-AF65-F5344CB8AC3E}">
        <p14:creationId xmlns:p14="http://schemas.microsoft.com/office/powerpoint/2010/main" val="209732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7086600" cy="670560"/>
          </a:xfrm>
        </p:spPr>
        <p:txBody>
          <a:bodyPr>
            <a:normAutofit fontScale="90000"/>
          </a:bodyPr>
          <a:lstStyle/>
          <a:p>
            <a:r>
              <a:rPr lang="en-US" dirty="0" smtClean="0"/>
              <a:t>Nephropathy</a:t>
            </a:r>
            <a:endParaRPr lang="en-US" dirty="0"/>
          </a:p>
        </p:txBody>
      </p:sp>
      <p:pic>
        <p:nvPicPr>
          <p:cNvPr id="4" name="Content Placeholder 3"/>
          <p:cNvPicPr>
            <a:picLocks noGrp="1" noChangeAspect="1"/>
          </p:cNvPicPr>
          <p:nvPr>
            <p:ph idx="1"/>
          </p:nvPr>
        </p:nvPicPr>
        <p:blipFill>
          <a:blip r:embed="rId3"/>
          <a:stretch>
            <a:fillRect/>
          </a:stretch>
        </p:blipFill>
        <p:spPr>
          <a:xfrm>
            <a:off x="609600" y="1086820"/>
            <a:ext cx="6553200" cy="5692366"/>
          </a:xfrm>
          <a:prstGeom prst="rect">
            <a:avLst/>
          </a:prstGeom>
        </p:spPr>
      </p:pic>
    </p:spTree>
    <p:custDataLst>
      <p:tags r:id="rId1"/>
    </p:custDataLst>
    <p:extLst>
      <p:ext uri="{BB962C8B-B14F-4D97-AF65-F5344CB8AC3E}">
        <p14:creationId xmlns:p14="http://schemas.microsoft.com/office/powerpoint/2010/main" val="183307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Keep Kidneys Healthy</a:t>
            </a:r>
            <a:endParaRPr lang="en-US" dirty="0"/>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dirty="0" smtClean="0"/>
              <a:t>To reduce the risk or slow the progression of nephropathy</a:t>
            </a:r>
          </a:p>
          <a:p>
            <a:pPr>
              <a:defRPr/>
            </a:pPr>
            <a:r>
              <a:rPr lang="en-US" dirty="0" smtClean="0"/>
              <a:t>Optimize glucose control (A)</a:t>
            </a:r>
          </a:p>
          <a:p>
            <a:pPr>
              <a:defRPr/>
            </a:pPr>
            <a:r>
              <a:rPr lang="en-US" dirty="0" smtClean="0"/>
              <a:t>Optimize blood pressure control (A)</a:t>
            </a:r>
          </a:p>
          <a:p>
            <a:pPr>
              <a:defRPr/>
            </a:pPr>
            <a:endParaRPr lang="en-US" dirty="0"/>
          </a:p>
        </p:txBody>
      </p:sp>
      <p:pic>
        <p:nvPicPr>
          <p:cNvPr id="60418" name="Picture 2" descr="C:\Users\bev_000\AppData\Local\Microsoft\Windows\INetCache\IE\I78AA3YG\MP90040099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9782" y="3962400"/>
            <a:ext cx="3902075" cy="2600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3184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Screening for Kidney Disease</a:t>
            </a:r>
            <a:endParaRPr lang="en-US" dirty="0"/>
          </a:p>
        </p:txBody>
      </p:sp>
      <p:sp>
        <p:nvSpPr>
          <p:cNvPr id="3" name="Content Placeholder 2"/>
          <p:cNvSpPr>
            <a:spLocks noGrp="1"/>
          </p:cNvSpPr>
          <p:nvPr>
            <p:ph sz="quarter" idx="1"/>
          </p:nvPr>
        </p:nvSpPr>
        <p:spPr>
          <a:xfrm>
            <a:off x="457200" y="1219200"/>
            <a:ext cx="5943600" cy="4937760"/>
          </a:xfrm>
        </p:spPr>
        <p:txBody>
          <a:bodyPr>
            <a:normAutofit lnSpcReduction="10000"/>
          </a:bodyPr>
          <a:lstStyle/>
          <a:p>
            <a:pPr lvl="1"/>
            <a:r>
              <a:rPr lang="en-US" sz="3600" dirty="0" smtClean="0"/>
              <a:t>Screen for:</a:t>
            </a:r>
          </a:p>
          <a:p>
            <a:pPr lvl="2"/>
            <a:r>
              <a:rPr lang="en-US" sz="2800" dirty="0" smtClean="0"/>
              <a:t>Urine Albumin-Creatinine Ratio (UACR) and </a:t>
            </a:r>
          </a:p>
          <a:p>
            <a:pPr lvl="2"/>
            <a:r>
              <a:rPr lang="en-US" sz="2800" dirty="0" smtClean="0"/>
              <a:t>Glomerular Filtration Rate (GFR):</a:t>
            </a:r>
          </a:p>
          <a:p>
            <a:pPr lvl="1"/>
            <a:r>
              <a:rPr lang="en-US" sz="2800" dirty="0" smtClean="0"/>
              <a:t>Type 2 at dx then yearly</a:t>
            </a:r>
          </a:p>
          <a:p>
            <a:pPr lvl="1"/>
            <a:r>
              <a:rPr lang="en-US" sz="2800" dirty="0" smtClean="0"/>
              <a:t>Type 1 with diabetes for 5 years, then yearly</a:t>
            </a:r>
          </a:p>
          <a:p>
            <a:pPr lvl="1"/>
            <a:r>
              <a:rPr lang="en-US" sz="2800" dirty="0" smtClean="0"/>
              <a:t>Measure serum creatinine and GFR yearly</a:t>
            </a:r>
          </a:p>
          <a:p>
            <a:pPr lvl="1"/>
            <a:r>
              <a:rPr lang="en-US" sz="2800" dirty="0" smtClean="0"/>
              <a:t>Treat hypertension and intensify as needed</a:t>
            </a:r>
          </a:p>
        </p:txBody>
      </p:sp>
      <p:pic>
        <p:nvPicPr>
          <p:cNvPr id="4" name="Picture 3"/>
          <p:cNvPicPr>
            <a:picLocks noChangeAspect="1"/>
          </p:cNvPicPr>
          <p:nvPr/>
        </p:nvPicPr>
        <p:blipFill>
          <a:blip r:embed="rId3"/>
          <a:stretch>
            <a:fillRect/>
          </a:stretch>
        </p:blipFill>
        <p:spPr>
          <a:xfrm>
            <a:off x="6441865" y="1295400"/>
            <a:ext cx="2262188" cy="2213418"/>
          </a:xfrm>
          <a:prstGeom prst="rect">
            <a:avLst/>
          </a:prstGeom>
        </p:spPr>
      </p:pic>
    </p:spTree>
    <p:custDataLst>
      <p:tags r:id="rId1"/>
    </p:custDataLst>
    <p:extLst>
      <p:ext uri="{BB962C8B-B14F-4D97-AF65-F5344CB8AC3E}">
        <p14:creationId xmlns:p14="http://schemas.microsoft.com/office/powerpoint/2010/main" val="378010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Rectangle 2"/>
          <p:cNvSpPr>
            <a:spLocks noGrp="1" noChangeArrowheads="1"/>
          </p:cNvSpPr>
          <p:nvPr>
            <p:ph type="title"/>
          </p:nvPr>
        </p:nvSpPr>
        <p:spPr>
          <a:xfrm>
            <a:off x="457200" y="269383"/>
            <a:ext cx="8229600" cy="1143000"/>
          </a:xfrm>
        </p:spPr>
        <p:txBody>
          <a:bodyPr>
            <a:noAutofit/>
          </a:bodyPr>
          <a:lstStyle/>
          <a:p>
            <a:pPr eaLnBrk="1" hangingPunct="1">
              <a:defRPr/>
            </a:pPr>
            <a:r>
              <a:rPr lang="en-US" sz="3200" dirty="0" smtClean="0"/>
              <a:t>Definitions of Abnormalities in Albumin Excretion</a:t>
            </a:r>
          </a:p>
        </p:txBody>
      </p:sp>
      <p:sp>
        <p:nvSpPr>
          <p:cNvPr id="139267" name="Rectangle 3"/>
          <p:cNvSpPr>
            <a:spLocks noGrp="1" noChangeArrowheads="1"/>
          </p:cNvSpPr>
          <p:nvPr>
            <p:ph type="body" idx="1"/>
          </p:nvPr>
        </p:nvSpPr>
        <p:spPr>
          <a:xfrm>
            <a:off x="457200" y="1447800"/>
            <a:ext cx="8229600" cy="5181600"/>
          </a:xfrm>
        </p:spPr>
        <p:txBody>
          <a:bodyPr>
            <a:normAutofit/>
          </a:bodyPr>
          <a:lstStyle/>
          <a:p>
            <a:pPr eaLnBrk="1" hangingPunct="1"/>
            <a:r>
              <a:rPr lang="en-US" dirty="0" smtClean="0"/>
              <a:t>Urine albumin – creatinine ratio (spot collection)</a:t>
            </a:r>
          </a:p>
          <a:p>
            <a:pPr>
              <a:buFont typeface="Wingdings" panose="05000000000000000000" pitchFamily="2" charset="2"/>
              <a:buNone/>
            </a:pPr>
            <a:r>
              <a:rPr lang="en-US" sz="3800" dirty="0" smtClean="0"/>
              <a:t>	</a:t>
            </a:r>
            <a:r>
              <a:rPr lang="en-US" sz="2800" u="sng" dirty="0" smtClean="0"/>
              <a:t>Category					mg/g creatinine</a:t>
            </a:r>
            <a:endParaRPr lang="en-US" sz="2800" dirty="0" smtClean="0"/>
          </a:p>
          <a:p>
            <a:pPr lvl="1"/>
            <a:r>
              <a:rPr lang="en-US" sz="2800" dirty="0" smtClean="0"/>
              <a:t>normal						&lt;30</a:t>
            </a:r>
          </a:p>
          <a:p>
            <a:pPr lvl="1"/>
            <a:r>
              <a:rPr lang="en-US" sz="2800" dirty="0" smtClean="0"/>
              <a:t>Increased urinary albumin excretion	30-299</a:t>
            </a:r>
          </a:p>
          <a:p>
            <a:pPr lvl="2" eaLnBrk="1" hangingPunct="1"/>
            <a:endParaRPr lang="en-US" sz="2800" dirty="0" smtClean="0"/>
          </a:p>
          <a:p>
            <a:pPr lvl="1" eaLnBrk="1" hangingPunct="1"/>
            <a:r>
              <a:rPr lang="en-US" sz="2400" dirty="0" smtClean="0"/>
              <a:t>2</a:t>
            </a:r>
            <a:r>
              <a:rPr lang="en-US" dirty="0" smtClean="0"/>
              <a:t> </a:t>
            </a:r>
            <a:r>
              <a:rPr lang="en-US" sz="2400" dirty="0" smtClean="0"/>
              <a:t>of 3 tests w/in 3-6 mo abnormal to confirm </a:t>
            </a:r>
          </a:p>
          <a:p>
            <a:pPr lvl="1" eaLnBrk="1" hangingPunct="1"/>
            <a:r>
              <a:rPr lang="en-US" sz="2400" dirty="0" smtClean="0"/>
              <a:t>Exercise within 24 h, infection, fever, CHF, marked hyperglycemia, and marked hypertension may elevate urinary excretion over baseline values.</a:t>
            </a:r>
            <a:r>
              <a:rPr lang="en-US" dirty="0" smtClean="0"/>
              <a:t>           </a:t>
            </a:r>
            <a:r>
              <a:rPr lang="en-US" sz="1800" b="1" i="1" dirty="0" smtClean="0"/>
              <a:t>ADA  </a:t>
            </a:r>
          </a:p>
        </p:txBody>
      </p:sp>
    </p:spTree>
    <p:custDataLst>
      <p:tags r:id="rId1"/>
    </p:custDataLst>
    <p:extLst>
      <p:ext uri="{BB962C8B-B14F-4D97-AF65-F5344CB8AC3E}">
        <p14:creationId xmlns:p14="http://schemas.microsoft.com/office/powerpoint/2010/main" val="33973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35341" cy="1066800"/>
          </a:xfrm>
        </p:spPr>
        <p:txBody>
          <a:bodyPr>
            <a:normAutofit/>
          </a:bodyPr>
          <a:lstStyle/>
          <a:p>
            <a:pPr>
              <a:defRPr/>
            </a:pPr>
            <a:r>
              <a:rPr lang="en-US" dirty="0" smtClean="0"/>
              <a:t>Stages of Chronic Kidney Disease</a:t>
            </a:r>
            <a:endParaRPr lang="en-US" dirty="0"/>
          </a:p>
        </p:txBody>
      </p:sp>
      <p:pic>
        <p:nvPicPr>
          <p:cNvPr id="3" name="Picture 2"/>
          <p:cNvPicPr>
            <a:picLocks noChangeAspect="1"/>
          </p:cNvPicPr>
          <p:nvPr/>
        </p:nvPicPr>
        <p:blipFill>
          <a:blip r:embed="rId4"/>
          <a:stretch>
            <a:fillRect/>
          </a:stretch>
        </p:blipFill>
        <p:spPr>
          <a:xfrm>
            <a:off x="381000" y="1676400"/>
            <a:ext cx="8439150" cy="3079392"/>
          </a:xfrm>
          <a:prstGeom prst="rect">
            <a:avLst/>
          </a:prstGeom>
        </p:spPr>
      </p:pic>
    </p:spTree>
    <p:custDataLst>
      <p:tags r:id="rId1"/>
    </p:custDataLst>
    <p:extLst>
      <p:ext uri="{BB962C8B-B14F-4D97-AF65-F5344CB8AC3E}">
        <p14:creationId xmlns:p14="http://schemas.microsoft.com/office/powerpoint/2010/main" val="16001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 Management of CKD</a:t>
            </a:r>
            <a:endParaRPr lang="en-US" dirty="0"/>
          </a:p>
        </p:txBody>
      </p:sp>
      <p:pic>
        <p:nvPicPr>
          <p:cNvPr id="5" name="Content Placeholder 4"/>
          <p:cNvPicPr>
            <a:picLocks noGrp="1" noChangeAspect="1"/>
          </p:cNvPicPr>
          <p:nvPr>
            <p:ph sz="quarter" idx="1"/>
          </p:nvPr>
        </p:nvPicPr>
        <p:blipFill>
          <a:blip r:embed="rId3"/>
          <a:stretch>
            <a:fillRect/>
          </a:stretch>
        </p:blipFill>
        <p:spPr>
          <a:xfrm>
            <a:off x="711061" y="1143000"/>
            <a:ext cx="7721878" cy="5257800"/>
          </a:xfrm>
          <a:prstGeom prst="rect">
            <a:avLst/>
          </a:prstGeom>
        </p:spPr>
      </p:pic>
    </p:spTree>
    <p:custDataLst>
      <p:tags r:id="rId1"/>
    </p:custDataLst>
    <p:extLst>
      <p:ext uri="{BB962C8B-B14F-4D97-AF65-F5344CB8AC3E}">
        <p14:creationId xmlns:p14="http://schemas.microsoft.com/office/powerpoint/2010/main" val="49172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Kidney disease treatment - ADA</a:t>
            </a:r>
            <a:endParaRPr lang="en-US" dirty="0"/>
          </a:p>
        </p:txBody>
      </p:sp>
      <p:sp>
        <p:nvSpPr>
          <p:cNvPr id="3" name="Content Placeholder 2"/>
          <p:cNvSpPr>
            <a:spLocks noGrp="1"/>
          </p:cNvSpPr>
          <p:nvPr>
            <p:ph sz="quarter" idx="1"/>
          </p:nvPr>
        </p:nvSpPr>
        <p:spPr>
          <a:xfrm>
            <a:off x="457200" y="1219200"/>
            <a:ext cx="4978733" cy="4937760"/>
          </a:xfrm>
        </p:spPr>
        <p:txBody>
          <a:bodyPr>
            <a:normAutofit fontScale="92500" lnSpcReduction="10000"/>
          </a:bodyPr>
          <a:lstStyle/>
          <a:p>
            <a:r>
              <a:rPr lang="en-US" sz="2400" dirty="0" smtClean="0"/>
              <a:t>ACE or ARB NOT recommended for prevention of kidney disease if BP normal and urinary albumin excretion (UAE) &lt; 30 mg/g</a:t>
            </a:r>
          </a:p>
          <a:p>
            <a:r>
              <a:rPr lang="en-US" sz="2400" dirty="0" smtClean="0"/>
              <a:t>ACE or ARB if UAE of &gt;30 mg/g</a:t>
            </a:r>
          </a:p>
          <a:p>
            <a:r>
              <a:rPr lang="en-US" sz="2400" dirty="0" smtClean="0"/>
              <a:t>Monitor </a:t>
            </a:r>
            <a:r>
              <a:rPr lang="en-US" sz="2400" dirty="0" err="1" smtClean="0"/>
              <a:t>creat</a:t>
            </a:r>
            <a:r>
              <a:rPr lang="en-US" sz="2400" dirty="0" smtClean="0"/>
              <a:t> and K+ when on ACE or ARB</a:t>
            </a:r>
          </a:p>
          <a:p>
            <a:r>
              <a:rPr lang="en-US" sz="2400" dirty="0" smtClean="0"/>
              <a:t>When GFR &lt; 60, evaluate/manage potential complications of CKD</a:t>
            </a:r>
          </a:p>
          <a:p>
            <a:pPr marL="274320" lvl="1">
              <a:spcBef>
                <a:spcPts val="600"/>
              </a:spcBef>
            </a:pPr>
            <a:r>
              <a:rPr lang="en-US" dirty="0"/>
              <a:t>Consider referral to specialist when management is difficult and kidney disease is </a:t>
            </a:r>
            <a:r>
              <a:rPr lang="en-US" dirty="0" smtClean="0"/>
              <a:t>advanced</a:t>
            </a:r>
          </a:p>
          <a:p>
            <a:pPr marL="274320" lvl="1">
              <a:spcBef>
                <a:spcPts val="600"/>
              </a:spcBef>
            </a:pPr>
            <a:r>
              <a:rPr lang="en-US" dirty="0" smtClean="0"/>
              <a:t>Protein restriction not recommended</a:t>
            </a:r>
            <a:endParaRPr lang="en-US" dirty="0"/>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933" y="1360127"/>
            <a:ext cx="3280833" cy="2362200"/>
          </a:xfrm>
          <a:prstGeom prst="rect">
            <a:avLst/>
          </a:prstGeom>
        </p:spPr>
      </p:pic>
    </p:spTree>
    <p:custDataLst>
      <p:tags r:id="rId1"/>
    </p:custDataLst>
    <p:extLst>
      <p:ext uri="{BB962C8B-B14F-4D97-AF65-F5344CB8AC3E}">
        <p14:creationId xmlns:p14="http://schemas.microsoft.com/office/powerpoint/2010/main" val="26418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2"/>
          <p:cNvSpPr>
            <a:spLocks noGrp="1" noChangeArrowheads="1"/>
          </p:cNvSpPr>
          <p:nvPr>
            <p:ph type="title"/>
          </p:nvPr>
        </p:nvSpPr>
        <p:spPr>
          <a:xfrm>
            <a:off x="455613" y="152400"/>
            <a:ext cx="8226425" cy="1524000"/>
          </a:xfrm>
        </p:spPr>
        <p:txBody>
          <a:bodyPr>
            <a:normAutofit/>
          </a:bodyPr>
          <a:lstStyle/>
          <a:p>
            <a:pPr eaLnBrk="1" hangingPunct="1">
              <a:defRPr/>
            </a:pPr>
            <a:r>
              <a:rPr lang="en-US" dirty="0" smtClean="0"/>
              <a:t>Treatment of Chronic Kidney Disease (CKD)</a:t>
            </a:r>
          </a:p>
        </p:txBody>
      </p:sp>
      <p:sp>
        <p:nvSpPr>
          <p:cNvPr id="144387" name="Rectangle 3"/>
          <p:cNvSpPr>
            <a:spLocks noGrp="1" noChangeArrowheads="1"/>
          </p:cNvSpPr>
          <p:nvPr>
            <p:ph type="body" idx="1"/>
          </p:nvPr>
        </p:nvSpPr>
        <p:spPr>
          <a:xfrm>
            <a:off x="455613" y="1828800"/>
            <a:ext cx="8226425" cy="4419600"/>
          </a:xfrm>
        </p:spPr>
        <p:txBody>
          <a:bodyPr>
            <a:normAutofit fontScale="85000" lnSpcReduction="20000"/>
          </a:bodyPr>
          <a:lstStyle/>
          <a:p>
            <a:pPr eaLnBrk="1" hangingPunct="1">
              <a:spcBef>
                <a:spcPct val="50000"/>
              </a:spcBef>
              <a:buClr>
                <a:srgbClr val="FFFF00"/>
              </a:buClr>
              <a:buFont typeface="Marlett" pitchFamily="2" charset="2"/>
              <a:buNone/>
            </a:pPr>
            <a:r>
              <a:rPr lang="en-US" dirty="0" smtClean="0"/>
              <a:t>There are four primary treatment options for individuals who experience ESRD:</a:t>
            </a:r>
          </a:p>
          <a:p>
            <a:pPr eaLnBrk="1" hangingPunct="1">
              <a:spcBef>
                <a:spcPct val="50000"/>
              </a:spcBef>
              <a:buFont typeface="Wingdings" panose="05000000000000000000" pitchFamily="2" charset="2"/>
              <a:buNone/>
            </a:pPr>
            <a:r>
              <a:rPr lang="en-US" dirty="0" smtClean="0"/>
              <a:t> 	1. Hemodialysis</a:t>
            </a:r>
          </a:p>
          <a:p>
            <a:pPr eaLnBrk="1" hangingPunct="1">
              <a:spcBef>
                <a:spcPct val="50000"/>
              </a:spcBef>
              <a:buFont typeface="Wingdings" panose="05000000000000000000" pitchFamily="2" charset="2"/>
              <a:buNone/>
            </a:pPr>
            <a:r>
              <a:rPr lang="en-US" dirty="0" smtClean="0"/>
              <a:t> 	2. Peritoneal Dialysis</a:t>
            </a:r>
          </a:p>
          <a:p>
            <a:pPr eaLnBrk="1" hangingPunct="1">
              <a:spcBef>
                <a:spcPct val="50000"/>
              </a:spcBef>
              <a:buFont typeface="Wingdings" panose="05000000000000000000" pitchFamily="2" charset="2"/>
              <a:buNone/>
            </a:pPr>
            <a:r>
              <a:rPr lang="en-US" dirty="0" smtClean="0"/>
              <a:t> 	3. Kidney Transplantation</a:t>
            </a:r>
          </a:p>
          <a:p>
            <a:pPr lvl="2">
              <a:spcBef>
                <a:spcPct val="50000"/>
              </a:spcBef>
            </a:pPr>
            <a:r>
              <a:rPr lang="en-US" sz="2800" dirty="0" smtClean="0"/>
              <a:t>120, 000 Americans waiting for kidney</a:t>
            </a:r>
          </a:p>
          <a:p>
            <a:pPr lvl="2">
              <a:spcBef>
                <a:spcPct val="50000"/>
              </a:spcBef>
            </a:pPr>
            <a:r>
              <a:rPr lang="en-US" sz="2800" dirty="0" smtClean="0"/>
              <a:t>Only 17,000 receive one each year</a:t>
            </a:r>
          </a:p>
          <a:p>
            <a:pPr lvl="2">
              <a:spcBef>
                <a:spcPct val="50000"/>
              </a:spcBef>
            </a:pPr>
            <a:r>
              <a:rPr lang="en-US" sz="2800" dirty="0" smtClean="0"/>
              <a:t>Every day, 12 people die waiting for a kidney</a:t>
            </a:r>
          </a:p>
          <a:p>
            <a:pPr eaLnBrk="1" hangingPunct="1">
              <a:spcBef>
                <a:spcPct val="50000"/>
              </a:spcBef>
              <a:buFont typeface="Wingdings" panose="05000000000000000000" pitchFamily="2" charset="2"/>
              <a:buNone/>
            </a:pPr>
            <a:r>
              <a:rPr lang="en-US" dirty="0" smtClean="0"/>
              <a:t>4. No treatment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514600"/>
            <a:ext cx="1917192" cy="2438400"/>
          </a:xfrm>
          <a:prstGeom prst="rect">
            <a:avLst/>
          </a:prstGeom>
        </p:spPr>
      </p:pic>
    </p:spTree>
    <p:custDataLst>
      <p:tags r:id="rId1"/>
    </p:custDataLst>
    <p:extLst>
      <p:ext uri="{BB962C8B-B14F-4D97-AF65-F5344CB8AC3E}">
        <p14:creationId xmlns:p14="http://schemas.microsoft.com/office/powerpoint/2010/main" val="29556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 – Type 1 or 2</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0932" y="1407861"/>
            <a:ext cx="2269300" cy="1659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631216"/>
          </a:xfrm>
          <a:prstGeom prst="rect">
            <a:avLst/>
          </a:prstGeom>
          <a:noFill/>
        </p:spPr>
        <p:txBody>
          <a:bodyPr wrap="square" rtlCol="0">
            <a:spAutoFit/>
          </a:bodyPr>
          <a:lstStyle/>
          <a:p>
            <a:r>
              <a:rPr lang="en-US" sz="2000" b="1" dirty="0" smtClean="0">
                <a:solidFill>
                  <a:srgbClr val="C00000"/>
                </a:solidFill>
              </a:rPr>
              <a:t>Only studied in adults over 18</a:t>
            </a:r>
          </a:p>
          <a:p>
            <a:r>
              <a:rPr lang="en-US" sz="2000" b="1" dirty="0" smtClean="0">
                <a:solidFill>
                  <a:srgbClr val="C00000"/>
                </a:solidFill>
              </a:rPr>
              <a:t>Not indicated for pregnancy, while breastfeeding</a:t>
            </a:r>
            <a:endParaRPr lang="en-US" sz="2000" b="1" dirty="0">
              <a:solidFill>
                <a:srgbClr val="C00000"/>
              </a:solidFill>
            </a:endParaRPr>
          </a:p>
        </p:txBody>
      </p:sp>
      <p:pic>
        <p:nvPicPr>
          <p:cNvPr id="7" name="Picture 6"/>
          <p:cNvPicPr>
            <a:picLocks noChangeAspect="1"/>
          </p:cNvPicPr>
          <p:nvPr/>
        </p:nvPicPr>
        <p:blipFill>
          <a:blip r:embed="rId7"/>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838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82" name="Rectangle 2"/>
          <p:cNvSpPr>
            <a:spLocks noGrp="1" noChangeArrowheads="1"/>
          </p:cNvSpPr>
          <p:nvPr>
            <p:ph type="title"/>
          </p:nvPr>
        </p:nvSpPr>
        <p:spPr>
          <a:xfrm>
            <a:off x="457200" y="428624"/>
            <a:ext cx="8229600" cy="1171575"/>
          </a:xfrm>
        </p:spPr>
        <p:txBody>
          <a:bodyPr>
            <a:normAutofit fontScale="90000"/>
          </a:bodyPr>
          <a:lstStyle/>
          <a:p>
            <a:pPr eaLnBrk="1" hangingPunct="1">
              <a:defRPr/>
            </a:pPr>
            <a:r>
              <a:rPr lang="en-US" dirty="0" smtClean="0"/>
              <a:t>Psychosocial Issues associated with Chronic Kidney Failure</a:t>
            </a:r>
          </a:p>
        </p:txBody>
      </p:sp>
      <p:sp>
        <p:nvSpPr>
          <p:cNvPr id="145411" name="Rectangle 3"/>
          <p:cNvSpPr>
            <a:spLocks noGrp="1" noChangeArrowheads="1"/>
          </p:cNvSpPr>
          <p:nvPr>
            <p:ph type="body" idx="1"/>
          </p:nvPr>
        </p:nvSpPr>
        <p:spPr>
          <a:xfrm>
            <a:off x="4775200" y="1905000"/>
            <a:ext cx="4368800" cy="4171950"/>
          </a:xfrm>
        </p:spPr>
        <p:txBody>
          <a:bodyPr/>
          <a:lstStyle/>
          <a:p>
            <a:pPr eaLnBrk="1" hangingPunct="1"/>
            <a:r>
              <a:rPr lang="en-US" dirty="0" smtClean="0"/>
              <a:t>depression</a:t>
            </a:r>
          </a:p>
          <a:p>
            <a:pPr eaLnBrk="1" hangingPunct="1"/>
            <a:r>
              <a:rPr lang="en-US" dirty="0" smtClean="0"/>
              <a:t>stress</a:t>
            </a:r>
          </a:p>
          <a:p>
            <a:pPr eaLnBrk="1" hangingPunct="1"/>
            <a:r>
              <a:rPr lang="en-US" dirty="0" smtClean="0"/>
              <a:t>anxiety</a:t>
            </a:r>
          </a:p>
          <a:p>
            <a:pPr eaLnBrk="1" hangingPunct="1"/>
            <a:r>
              <a:rPr lang="en-US" dirty="0" smtClean="0"/>
              <a:t>support groups, counseling and coping skills</a:t>
            </a:r>
          </a:p>
          <a:p>
            <a:pPr lvl="1" eaLnBrk="1" hangingPunct="1"/>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057400"/>
            <a:ext cx="3771900" cy="2514600"/>
          </a:xfrm>
          <a:prstGeom prst="rect">
            <a:avLst/>
          </a:prstGeom>
        </p:spPr>
      </p:pic>
    </p:spTree>
    <p:custDataLst>
      <p:tags r:id="rId1"/>
    </p:custDataLst>
    <p:extLst>
      <p:ext uri="{BB962C8B-B14F-4D97-AF65-F5344CB8AC3E}">
        <p14:creationId xmlns:p14="http://schemas.microsoft.com/office/powerpoint/2010/main" val="45366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5334000" cy="1143000"/>
          </a:xfrm>
        </p:spPr>
        <p:txBody>
          <a:bodyPr>
            <a:normAutofit fontScale="90000"/>
          </a:bodyPr>
          <a:lstStyle/>
          <a:p>
            <a:pPr eaLnBrk="1" hangingPunct="1">
              <a:defRPr/>
            </a:pPr>
            <a:r>
              <a:rPr lang="en-US" sz="4000" dirty="0" smtClean="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902200" y="3276600"/>
            <a:ext cx="4038600" cy="3167063"/>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57200" y="1904999"/>
            <a:ext cx="4038600" cy="3167063"/>
          </a:xfrm>
        </p:spPr>
      </p:pic>
      <p:pic>
        <p:nvPicPr>
          <p:cNvPr id="5" name="Content Placeholder 3"/>
          <p:cNvPicPr>
            <a:picLocks noChangeAspect="1"/>
          </p:cNvPicPr>
          <p:nvPr/>
        </p:nvPicPr>
        <p:blipFill>
          <a:blip r:embed="rId6"/>
          <a:stretch>
            <a:fillRect/>
          </a:stretch>
        </p:blipFill>
        <p:spPr>
          <a:xfrm>
            <a:off x="5791200" y="274638"/>
            <a:ext cx="2844800" cy="2133600"/>
          </a:xfrm>
          <a:prstGeom prst="rect">
            <a:avLst/>
          </a:prstGeom>
        </p:spPr>
      </p:pic>
    </p:spTree>
    <p:custDataLst>
      <p:tags r:id="rId1"/>
    </p:custDataLst>
    <p:extLst>
      <p:ext uri="{BB962C8B-B14F-4D97-AF65-F5344CB8AC3E}">
        <p14:creationId xmlns:p14="http://schemas.microsoft.com/office/powerpoint/2010/main" val="26359916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p:txBody>
          <a:bodyPr/>
          <a:lstStyle/>
          <a:p>
            <a:pPr eaLnBrk="1" hangingPunct="1">
              <a:defRPr/>
            </a:pPr>
            <a:r>
              <a:rPr lang="en-US" smtClean="0"/>
              <a:t>3 Types of Neuropathy</a:t>
            </a:r>
          </a:p>
        </p:txBody>
      </p:sp>
      <p:sp>
        <p:nvSpPr>
          <p:cNvPr id="1477635" name="Rectangle 3"/>
          <p:cNvSpPr>
            <a:spLocks noGrp="1" noChangeArrowheads="1"/>
          </p:cNvSpPr>
          <p:nvPr>
            <p:ph type="body" idx="1"/>
          </p:nvPr>
        </p:nvSpPr>
        <p:spPr>
          <a:xfrm>
            <a:off x="533400" y="1447800"/>
            <a:ext cx="5105400" cy="5105400"/>
          </a:xfrm>
        </p:spPr>
        <p:txBody>
          <a:bodyPr/>
          <a:lstStyle/>
          <a:p>
            <a:pPr eaLnBrk="1" hangingPunct="1"/>
            <a:r>
              <a:rPr lang="en-US" dirty="0" smtClean="0"/>
              <a:t>Generalized Symmetrical Polyneuropathy</a:t>
            </a:r>
          </a:p>
          <a:p>
            <a:pPr lvl="1" eaLnBrk="1" hangingPunct="1"/>
            <a:r>
              <a:rPr lang="en-US" dirty="0" smtClean="0"/>
              <a:t>Acute sensory</a:t>
            </a:r>
          </a:p>
          <a:p>
            <a:pPr lvl="1" eaLnBrk="1" hangingPunct="1"/>
            <a:r>
              <a:rPr lang="en-US" dirty="0" smtClean="0"/>
              <a:t>Chronic sensory (distal)</a:t>
            </a:r>
          </a:p>
          <a:p>
            <a:pPr lvl="2" eaLnBrk="1" hangingPunct="1"/>
            <a:r>
              <a:rPr lang="en-US" dirty="0" smtClean="0"/>
              <a:t>Small fiber</a:t>
            </a:r>
          </a:p>
          <a:p>
            <a:pPr lvl="2" eaLnBrk="1" hangingPunct="1"/>
            <a:r>
              <a:rPr lang="en-US" dirty="0" smtClean="0"/>
              <a:t>Large fiber </a:t>
            </a:r>
          </a:p>
          <a:p>
            <a:pPr eaLnBrk="1" hangingPunct="1"/>
            <a:r>
              <a:rPr lang="en-US" dirty="0" smtClean="0"/>
              <a:t> Autonomic Neuropathy</a:t>
            </a:r>
          </a:p>
          <a:p>
            <a:pPr eaLnBrk="1" hangingPunct="1"/>
            <a:r>
              <a:rPr lang="en-US" dirty="0" smtClean="0"/>
              <a:t> Focal and Multifocal Neuropathy  </a:t>
            </a:r>
          </a:p>
          <a:p>
            <a:pPr lvl="1" eaLnBrk="1" hangingPunct="1">
              <a:buSzPct val="50000"/>
              <a:buFont typeface="Monotype Sorts" pitchFamily="2" charset="2"/>
              <a:buBlip>
                <a:blip r:embed="rId4"/>
              </a:buBlip>
            </a:pPr>
            <a:endParaRPr lang="en-US" dirty="0" smtClean="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700" y="1600200"/>
            <a:ext cx="2920202" cy="3886200"/>
          </a:xfrm>
          <a:prstGeom prst="rect">
            <a:avLst/>
          </a:prstGeom>
        </p:spPr>
      </p:pic>
    </p:spTree>
    <p:custDataLst>
      <p:tags r:id="rId1"/>
    </p:custDataLst>
    <p:extLst>
      <p:ext uri="{BB962C8B-B14F-4D97-AF65-F5344CB8AC3E}">
        <p14:creationId xmlns:p14="http://schemas.microsoft.com/office/powerpoint/2010/main" val="8436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77635">
                                            <p:txEl>
                                              <p:pRg st="0" end="0"/>
                                            </p:txEl>
                                          </p:spTgt>
                                        </p:tgtEl>
                                        <p:attrNameLst>
                                          <p:attrName>style.visibility</p:attrName>
                                        </p:attrNameLst>
                                      </p:cBhvr>
                                      <p:to>
                                        <p:strVal val="visible"/>
                                      </p:to>
                                    </p:set>
                                    <p:anim calcmode="lin" valueType="num">
                                      <p:cBhvr additive="base">
                                        <p:cTn id="7" dur="2000" fill="hold"/>
                                        <p:tgtEl>
                                          <p:spTgt spid="147763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77635">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1477635">
                                            <p:txEl>
                                              <p:pRg st="1" end="1"/>
                                            </p:txEl>
                                          </p:spTgt>
                                        </p:tgtEl>
                                        <p:attrNameLst>
                                          <p:attrName>style.visibility</p:attrName>
                                        </p:attrNameLst>
                                      </p:cBhvr>
                                      <p:to>
                                        <p:strVal val="visible"/>
                                      </p:to>
                                    </p:set>
                                    <p:anim calcmode="lin" valueType="num">
                                      <p:cBhvr additive="base">
                                        <p:cTn id="12" dur="2000" fill="hold"/>
                                        <p:tgtEl>
                                          <p:spTgt spid="1477635">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477635">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1477635">
                                            <p:txEl>
                                              <p:pRg st="2" end="2"/>
                                            </p:txEl>
                                          </p:spTgt>
                                        </p:tgtEl>
                                        <p:attrNameLst>
                                          <p:attrName>style.visibility</p:attrName>
                                        </p:attrNameLst>
                                      </p:cBhvr>
                                      <p:to>
                                        <p:strVal val="visible"/>
                                      </p:to>
                                    </p:set>
                                    <p:anim calcmode="lin" valueType="num">
                                      <p:cBhvr additive="base">
                                        <p:cTn id="17" dur="2000" fill="hold"/>
                                        <p:tgtEl>
                                          <p:spTgt spid="1477635">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477635">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0"/>
                                  </p:stCondLst>
                                  <p:childTnLst>
                                    <p:set>
                                      <p:cBhvr>
                                        <p:cTn id="21" dur="1" fill="hold">
                                          <p:stCondLst>
                                            <p:cond delay="0"/>
                                          </p:stCondLst>
                                        </p:cTn>
                                        <p:tgtEl>
                                          <p:spTgt spid="1477635">
                                            <p:txEl>
                                              <p:pRg st="3" end="3"/>
                                            </p:txEl>
                                          </p:spTgt>
                                        </p:tgtEl>
                                        <p:attrNameLst>
                                          <p:attrName>style.visibility</p:attrName>
                                        </p:attrNameLst>
                                      </p:cBhvr>
                                      <p:to>
                                        <p:strVal val="visible"/>
                                      </p:to>
                                    </p:set>
                                    <p:anim calcmode="lin" valueType="num">
                                      <p:cBhvr additive="base">
                                        <p:cTn id="22" dur="2000" fill="hold"/>
                                        <p:tgtEl>
                                          <p:spTgt spid="1477635">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477635">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nodeType="afterEffect">
                                  <p:stCondLst>
                                    <p:cond delay="0"/>
                                  </p:stCondLst>
                                  <p:childTnLst>
                                    <p:set>
                                      <p:cBhvr>
                                        <p:cTn id="26" dur="1" fill="hold">
                                          <p:stCondLst>
                                            <p:cond delay="0"/>
                                          </p:stCondLst>
                                        </p:cTn>
                                        <p:tgtEl>
                                          <p:spTgt spid="1477635">
                                            <p:txEl>
                                              <p:pRg st="4" end="4"/>
                                            </p:txEl>
                                          </p:spTgt>
                                        </p:tgtEl>
                                        <p:attrNameLst>
                                          <p:attrName>style.visibility</p:attrName>
                                        </p:attrNameLst>
                                      </p:cBhvr>
                                      <p:to>
                                        <p:strVal val="visible"/>
                                      </p:to>
                                    </p:set>
                                    <p:anim calcmode="lin" valueType="num">
                                      <p:cBhvr additive="base">
                                        <p:cTn id="27" dur="2000" fill="hold"/>
                                        <p:tgtEl>
                                          <p:spTgt spid="1477635">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477635">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nodeType="afterEffect">
                                  <p:stCondLst>
                                    <p:cond delay="0"/>
                                  </p:stCondLst>
                                  <p:childTnLst>
                                    <p:set>
                                      <p:cBhvr>
                                        <p:cTn id="31" dur="1" fill="hold">
                                          <p:stCondLst>
                                            <p:cond delay="0"/>
                                          </p:stCondLst>
                                        </p:cTn>
                                        <p:tgtEl>
                                          <p:spTgt spid="1477635">
                                            <p:txEl>
                                              <p:pRg st="5" end="5"/>
                                            </p:txEl>
                                          </p:spTgt>
                                        </p:tgtEl>
                                        <p:attrNameLst>
                                          <p:attrName>style.visibility</p:attrName>
                                        </p:attrNameLst>
                                      </p:cBhvr>
                                      <p:to>
                                        <p:strVal val="visible"/>
                                      </p:to>
                                    </p:set>
                                    <p:anim calcmode="lin" valueType="num">
                                      <p:cBhvr additive="base">
                                        <p:cTn id="32" dur="2000" fill="hold"/>
                                        <p:tgtEl>
                                          <p:spTgt spid="1477635">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477635">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nodeType="afterEffect">
                                  <p:stCondLst>
                                    <p:cond delay="0"/>
                                  </p:stCondLst>
                                  <p:childTnLst>
                                    <p:set>
                                      <p:cBhvr>
                                        <p:cTn id="36" dur="1" fill="hold">
                                          <p:stCondLst>
                                            <p:cond delay="0"/>
                                          </p:stCondLst>
                                        </p:cTn>
                                        <p:tgtEl>
                                          <p:spTgt spid="1477635">
                                            <p:txEl>
                                              <p:pRg st="6" end="6"/>
                                            </p:txEl>
                                          </p:spTgt>
                                        </p:tgtEl>
                                        <p:attrNameLst>
                                          <p:attrName>style.visibility</p:attrName>
                                        </p:attrNameLst>
                                      </p:cBhvr>
                                      <p:to>
                                        <p:strVal val="visible"/>
                                      </p:to>
                                    </p:set>
                                    <p:anim calcmode="lin" valueType="num">
                                      <p:cBhvr additive="base">
                                        <p:cTn id="37" dur="2000" fill="hold"/>
                                        <p:tgtEl>
                                          <p:spTgt spid="1477635">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4776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304800" y="0"/>
            <a:ext cx="8226425" cy="1143000"/>
          </a:xfrm>
        </p:spPr>
        <p:txBody>
          <a:bodyPr lIns="90477" tIns="44445" rIns="90477" bIns="44445" anchor="b" anchorCtr="0"/>
          <a:lstStyle/>
          <a:p>
            <a:pPr eaLnBrk="1" hangingPunct="1">
              <a:defRPr/>
            </a:pPr>
            <a:r>
              <a:rPr lang="en-US" smtClean="0"/>
              <a:t>Treating Neuropathy</a:t>
            </a:r>
          </a:p>
        </p:txBody>
      </p:sp>
      <p:sp>
        <p:nvSpPr>
          <p:cNvPr id="126979" name="Rectangle 3"/>
          <p:cNvSpPr>
            <a:spLocks noGrp="1" noChangeArrowheads="1"/>
          </p:cNvSpPr>
          <p:nvPr>
            <p:ph type="body" idx="1"/>
          </p:nvPr>
        </p:nvSpPr>
        <p:spPr>
          <a:xfrm>
            <a:off x="457200" y="1219200"/>
            <a:ext cx="3810000" cy="4876800"/>
          </a:xfrm>
        </p:spPr>
        <p:txBody>
          <a:bodyPr lIns="90477" tIns="44445" rIns="90477" bIns="44445">
            <a:normAutofit lnSpcReduction="10000"/>
          </a:bodyPr>
          <a:lstStyle/>
          <a:p>
            <a:pPr eaLnBrk="1" hangingPunct="1"/>
            <a:r>
              <a:rPr lang="en-US" dirty="0" smtClean="0"/>
              <a:t>Improve glycemic control</a:t>
            </a:r>
          </a:p>
          <a:p>
            <a:pPr eaLnBrk="1" hangingPunct="1"/>
            <a:r>
              <a:rPr lang="en-US" dirty="0" smtClean="0"/>
              <a:t>Control pain</a:t>
            </a:r>
          </a:p>
          <a:p>
            <a:pPr eaLnBrk="1" hangingPunct="1"/>
            <a:r>
              <a:rPr lang="en-US" dirty="0" smtClean="0"/>
              <a:t>Relief from depression from chronic pain</a:t>
            </a:r>
          </a:p>
          <a:p>
            <a:pPr lvl="1" eaLnBrk="1" hangingPunct="1"/>
            <a:r>
              <a:rPr lang="en-US" dirty="0" smtClean="0"/>
              <a:t>Massage, stretching, pain control clinic, TENS, avoiding alcohol, relaxation exercises....</a:t>
            </a:r>
          </a:p>
          <a:p>
            <a:pPr eaLnBrk="1" hangingPunct="1">
              <a:buFont typeface="Wingdings" panose="05000000000000000000" pitchFamily="2" charset="2"/>
              <a:buNone/>
            </a:pPr>
            <a:endParaRPr lang="en-US" dirty="0" smtClean="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505166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Rectangle 2"/>
          <p:cNvSpPr>
            <a:spLocks noGrp="1" noChangeArrowheads="1"/>
          </p:cNvSpPr>
          <p:nvPr>
            <p:ph type="title"/>
          </p:nvPr>
        </p:nvSpPr>
        <p:spPr>
          <a:xfrm>
            <a:off x="440267" y="381000"/>
            <a:ext cx="8686800" cy="762000"/>
          </a:xfrm>
        </p:spPr>
        <p:txBody>
          <a:bodyPr lIns="90477" tIns="44445" rIns="90477" bIns="44445" anchor="b">
            <a:normAutofit/>
          </a:bodyPr>
          <a:lstStyle/>
          <a:p>
            <a:pPr eaLnBrk="1" hangingPunct="1">
              <a:defRPr/>
            </a:pPr>
            <a:r>
              <a:rPr lang="en-US" sz="3200" dirty="0" smtClean="0"/>
              <a:t>Pharmacologic  Therapy for Neuropathy</a:t>
            </a:r>
          </a:p>
        </p:txBody>
      </p:sp>
      <p:sp>
        <p:nvSpPr>
          <p:cNvPr id="1490947" name="Rectangle 3"/>
          <p:cNvSpPr>
            <a:spLocks noGrp="1" noChangeArrowheads="1"/>
          </p:cNvSpPr>
          <p:nvPr>
            <p:ph type="body" idx="1"/>
          </p:nvPr>
        </p:nvSpPr>
        <p:spPr>
          <a:xfrm>
            <a:off x="526551" y="1295400"/>
            <a:ext cx="7626849" cy="5181600"/>
          </a:xfrm>
        </p:spPr>
        <p:txBody>
          <a:bodyPr lIns="90477" tIns="44445" rIns="90477" bIns="44445">
            <a:normAutofit lnSpcReduction="10000"/>
          </a:bodyPr>
          <a:lstStyle/>
          <a:p>
            <a:pPr eaLnBrk="1" hangingPunct="1">
              <a:lnSpc>
                <a:spcPct val="80000"/>
              </a:lnSpc>
              <a:buFont typeface="Wingdings" pitchFamily="2" charset="2"/>
              <a:buNone/>
              <a:defRPr/>
            </a:pPr>
            <a:r>
              <a:rPr lang="en-US" sz="2800" dirty="0" smtClean="0"/>
              <a:t>Try Alpha </a:t>
            </a:r>
            <a:r>
              <a:rPr lang="en-US" sz="2800" dirty="0" err="1" smtClean="0"/>
              <a:t>lipoic</a:t>
            </a:r>
            <a:r>
              <a:rPr lang="en-US" sz="2800" dirty="0" smtClean="0"/>
              <a:t> acid: 600 – 1,800mg /day</a:t>
            </a:r>
          </a:p>
          <a:p>
            <a:pPr eaLnBrk="1" hangingPunct="1">
              <a:lnSpc>
                <a:spcPct val="80000"/>
              </a:lnSpc>
              <a:buFont typeface="Wingdings" pitchFamily="2" charset="2"/>
              <a:buNone/>
              <a:defRPr/>
            </a:pPr>
            <a:r>
              <a:rPr lang="en-US" sz="2800" dirty="0" smtClean="0"/>
              <a:t>Prescription Therapy</a:t>
            </a:r>
          </a:p>
          <a:p>
            <a:pPr eaLnBrk="1" hangingPunct="1">
              <a:lnSpc>
                <a:spcPct val="80000"/>
              </a:lnSpc>
              <a:buFont typeface="Wingdings" pitchFamily="2" charset="2"/>
              <a:buNone/>
              <a:defRPr/>
            </a:pPr>
            <a:r>
              <a:rPr lang="en-US" sz="2800" dirty="0" smtClean="0"/>
              <a:t>1</a:t>
            </a:r>
            <a:r>
              <a:rPr lang="en-US" sz="2800" baseline="30000" dirty="0" smtClean="0"/>
              <a:t>st</a:t>
            </a:r>
            <a:r>
              <a:rPr lang="en-US" sz="2800" dirty="0" smtClean="0"/>
              <a:t> line </a:t>
            </a:r>
          </a:p>
          <a:p>
            <a:pPr lvl="1" eaLnBrk="1" hangingPunct="1">
              <a:lnSpc>
                <a:spcPct val="80000"/>
              </a:lnSpc>
              <a:buFont typeface="Arial" pitchFamily="34" charset="0"/>
              <a:buChar char="•"/>
              <a:defRPr/>
            </a:pPr>
            <a:r>
              <a:rPr lang="en-US" sz="2400" dirty="0" smtClean="0"/>
              <a:t>Tricyclic antidepressants (</a:t>
            </a:r>
            <a:r>
              <a:rPr lang="en-US" sz="2400" dirty="0" err="1" smtClean="0"/>
              <a:t>ie</a:t>
            </a:r>
            <a:r>
              <a:rPr lang="en-US" sz="2400" dirty="0" smtClean="0"/>
              <a:t> amitriptyline, </a:t>
            </a:r>
            <a:r>
              <a:rPr lang="en-US" sz="2400" dirty="0" err="1" smtClean="0"/>
              <a:t>nortriptyline</a:t>
            </a:r>
            <a:endParaRPr lang="en-US" sz="2400" dirty="0" smtClean="0"/>
          </a:p>
          <a:p>
            <a:pPr lvl="1" eaLnBrk="1" hangingPunct="1">
              <a:lnSpc>
                <a:spcPct val="80000"/>
              </a:lnSpc>
              <a:buFont typeface="Arial" pitchFamily="34" charset="0"/>
              <a:buChar char="•"/>
              <a:defRPr/>
            </a:pPr>
            <a:r>
              <a:rPr lang="en-US" sz="2400" dirty="0" smtClean="0"/>
              <a:t>Calcium channel modulators (</a:t>
            </a:r>
            <a:r>
              <a:rPr lang="en-US" sz="2400" dirty="0" err="1" smtClean="0"/>
              <a:t>ie</a:t>
            </a:r>
            <a:r>
              <a:rPr lang="en-US" sz="2400" dirty="0" smtClean="0"/>
              <a:t> </a:t>
            </a:r>
            <a:r>
              <a:rPr lang="en-US" sz="2400" dirty="0" err="1" smtClean="0"/>
              <a:t>gababentin</a:t>
            </a:r>
            <a:r>
              <a:rPr lang="en-US" sz="2400" dirty="0" smtClean="0"/>
              <a:t>, </a:t>
            </a:r>
            <a:r>
              <a:rPr lang="en-US" sz="2400" dirty="0" err="1" smtClean="0"/>
              <a:t>pregabalin</a:t>
            </a:r>
            <a:r>
              <a:rPr lang="en-US" sz="2400" dirty="0" smtClean="0"/>
              <a:t>)</a:t>
            </a:r>
          </a:p>
          <a:p>
            <a:pPr lvl="1" eaLnBrk="1" hangingPunct="1">
              <a:lnSpc>
                <a:spcPct val="80000"/>
              </a:lnSpc>
              <a:buFont typeface="Arial" pitchFamily="34" charset="0"/>
              <a:buChar char="•"/>
              <a:defRPr/>
            </a:pPr>
            <a:r>
              <a:rPr lang="en-US" sz="2400" dirty="0" smtClean="0"/>
              <a:t>Serotonin Norepinephrine Reuptake Inhibitors (SNRI)</a:t>
            </a:r>
          </a:p>
          <a:p>
            <a:pPr marL="0" indent="0" eaLnBrk="1" hangingPunct="1">
              <a:lnSpc>
                <a:spcPct val="80000"/>
              </a:lnSpc>
              <a:buNone/>
              <a:defRPr/>
            </a:pPr>
            <a:r>
              <a:rPr lang="en-US" dirty="0" smtClean="0"/>
              <a:t>2</a:t>
            </a:r>
            <a:r>
              <a:rPr lang="en-US" baseline="30000" dirty="0" smtClean="0"/>
              <a:t>nd</a:t>
            </a:r>
            <a:r>
              <a:rPr lang="en-US" dirty="0" smtClean="0"/>
              <a:t> line</a:t>
            </a:r>
          </a:p>
          <a:p>
            <a:pPr marL="857250" lvl="1" indent="-457200" eaLnBrk="1" hangingPunct="1">
              <a:lnSpc>
                <a:spcPct val="80000"/>
              </a:lnSpc>
              <a:buFont typeface="Arial" pitchFamily="34" charset="0"/>
              <a:buChar char="•"/>
              <a:defRPr/>
            </a:pPr>
            <a:r>
              <a:rPr lang="en-US" dirty="0" smtClean="0"/>
              <a:t>Topical Capsaicin Cream</a:t>
            </a:r>
          </a:p>
          <a:p>
            <a:pPr marL="857250" lvl="1" indent="-457200" eaLnBrk="1" hangingPunct="1">
              <a:lnSpc>
                <a:spcPct val="80000"/>
              </a:lnSpc>
              <a:buFont typeface="Arial" pitchFamily="34" charset="0"/>
              <a:buChar char="•"/>
              <a:defRPr/>
            </a:pPr>
            <a:r>
              <a:rPr lang="en-US" dirty="0" smtClean="0"/>
              <a:t>Opioids (tramadol, oxycodone)</a:t>
            </a:r>
          </a:p>
          <a:p>
            <a:pPr eaLnBrk="1" hangingPunct="1">
              <a:lnSpc>
                <a:spcPct val="80000"/>
              </a:lnSpc>
              <a:buFont typeface="Wingdings" pitchFamily="2" charset="2"/>
              <a:buNone/>
              <a:defRPr/>
            </a:pPr>
            <a:endParaRPr lang="en-US" sz="2800" dirty="0"/>
          </a:p>
          <a:p>
            <a:pPr eaLnBrk="1" hangingPunct="1">
              <a:lnSpc>
                <a:spcPct val="80000"/>
              </a:lnSpc>
              <a:buFont typeface="Wingdings" pitchFamily="2" charset="2"/>
              <a:buNone/>
              <a:defRPr/>
            </a:pPr>
            <a:r>
              <a:rPr lang="en-US" sz="2800" dirty="0" smtClean="0"/>
              <a:t>Reasons for treatment failure:</a:t>
            </a:r>
          </a:p>
          <a:p>
            <a:pPr lvl="1" eaLnBrk="1" hangingPunct="1">
              <a:lnSpc>
                <a:spcPct val="80000"/>
              </a:lnSpc>
              <a:buFont typeface="Arial" pitchFamily="34" charset="0"/>
              <a:buChar char="•"/>
              <a:defRPr/>
            </a:pPr>
            <a:r>
              <a:rPr lang="en-US" sz="2400" dirty="0" smtClean="0"/>
              <a:t>Dose too low, inadequate trial, </a:t>
            </a:r>
            <a:r>
              <a:rPr lang="en-US" sz="2400" dirty="0" err="1" smtClean="0"/>
              <a:t>pt</a:t>
            </a:r>
            <a:r>
              <a:rPr lang="en-US" sz="2400" dirty="0" smtClean="0"/>
              <a:t> expecting elimination of symptoms, not changing class when no response</a:t>
            </a:r>
          </a:p>
          <a:p>
            <a:pPr algn="r" eaLnBrk="1" hangingPunct="1">
              <a:lnSpc>
                <a:spcPct val="80000"/>
              </a:lnSpc>
              <a:buFont typeface="Wingdings" pitchFamily="2" charset="2"/>
              <a:buNone/>
              <a:defRPr/>
            </a:pPr>
            <a:r>
              <a:rPr lang="en-US" sz="1800" i="1" dirty="0" smtClean="0"/>
              <a:t>Ziegler, D Painful diabetic neuropathy. Diabetes Care, 2009</a:t>
            </a:r>
          </a:p>
          <a:p>
            <a:pPr eaLnBrk="1" hangingPunct="1">
              <a:lnSpc>
                <a:spcPct val="80000"/>
              </a:lnSpc>
              <a:buFont typeface="Wingdings" pitchFamily="2" charset="2"/>
              <a:buNone/>
              <a:defRPr/>
            </a:pPr>
            <a:endParaRPr lang="en-US" sz="2400" dirty="0" smtClean="0"/>
          </a:p>
        </p:txBody>
      </p:sp>
    </p:spTree>
    <p:custDataLst>
      <p:tags r:id="rId1"/>
    </p:custDataLst>
    <p:extLst>
      <p:ext uri="{BB962C8B-B14F-4D97-AF65-F5344CB8AC3E}">
        <p14:creationId xmlns:p14="http://schemas.microsoft.com/office/powerpoint/2010/main" val="32744695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a:xfrm>
            <a:off x="381000" y="351693"/>
            <a:ext cx="8229600" cy="1295400"/>
          </a:xfrm>
        </p:spPr>
        <p:txBody>
          <a:bodyPr>
            <a:normAutofit fontScale="90000"/>
          </a:bodyPr>
          <a:lstStyle/>
          <a:p>
            <a:pPr eaLnBrk="1" hangingPunct="1">
              <a:defRPr/>
            </a:pPr>
            <a:r>
              <a:rPr lang="en-US" dirty="0" smtClean="0"/>
              <a:t>“DAN” Diabetic Autonomic Neuropathy  </a:t>
            </a:r>
          </a:p>
        </p:txBody>
      </p:sp>
      <p:sp>
        <p:nvSpPr>
          <p:cNvPr id="1484803" name="Rectangle 3"/>
          <p:cNvSpPr>
            <a:spLocks noGrp="1" noChangeArrowheads="1"/>
          </p:cNvSpPr>
          <p:nvPr>
            <p:ph type="body" idx="1"/>
          </p:nvPr>
        </p:nvSpPr>
        <p:spPr>
          <a:xfrm>
            <a:off x="381000" y="1752600"/>
            <a:ext cx="8178800" cy="4648200"/>
          </a:xfrm>
        </p:spPr>
        <p:txBody>
          <a:bodyPr/>
          <a:lstStyle/>
          <a:p>
            <a:pPr eaLnBrk="1" hangingPunct="1"/>
            <a:r>
              <a:rPr lang="en-US" smtClean="0"/>
              <a:t>50% of pt’s with peripheral neuropathy also have DAN</a:t>
            </a:r>
          </a:p>
          <a:p>
            <a:pPr eaLnBrk="1" hangingPunct="1"/>
            <a:r>
              <a:rPr lang="en-US" smtClean="0"/>
              <a:t>DAN increases M &amp; M rates</a:t>
            </a:r>
          </a:p>
          <a:p>
            <a:pPr lvl="1" eaLnBrk="1" hangingPunct="1"/>
            <a:r>
              <a:rPr lang="en-US" smtClean="0"/>
              <a:t>neurogenic bladder, sexual dysfunction</a:t>
            </a:r>
          </a:p>
          <a:p>
            <a:pPr lvl="1" eaLnBrk="1" hangingPunct="1"/>
            <a:r>
              <a:rPr lang="en-US" smtClean="0"/>
              <a:t>GI related disorders / gastroparesis</a:t>
            </a:r>
          </a:p>
          <a:p>
            <a:pPr lvl="1" eaLnBrk="1" hangingPunct="1"/>
            <a:r>
              <a:rPr lang="en-US" smtClean="0"/>
              <a:t>orthostatic hypotension</a:t>
            </a:r>
          </a:p>
          <a:p>
            <a:pPr lvl="1" eaLnBrk="1" hangingPunct="1"/>
            <a:r>
              <a:rPr lang="en-US" smtClean="0"/>
              <a:t>fixed heart rate, silent MI, sudden death</a:t>
            </a:r>
          </a:p>
          <a:p>
            <a:pPr lvl="1" eaLnBrk="1" hangingPunct="1"/>
            <a:r>
              <a:rPr lang="en-US" smtClean="0"/>
              <a:t>hypoglycemia unawareness</a:t>
            </a:r>
          </a:p>
          <a:p>
            <a:pPr lvl="1" eaLnBrk="1" hangingPunct="1"/>
            <a:r>
              <a:rPr lang="en-US" smtClean="0"/>
              <a:t>sudomotor, pupillary</a:t>
            </a:r>
          </a:p>
        </p:txBody>
      </p:sp>
    </p:spTree>
    <p:custDataLst>
      <p:tags r:id="rId1"/>
    </p:custDataLst>
    <p:extLst>
      <p:ext uri="{BB962C8B-B14F-4D97-AF65-F5344CB8AC3E}">
        <p14:creationId xmlns:p14="http://schemas.microsoft.com/office/powerpoint/2010/main" val="341321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484803">
                                            <p:txEl>
                                              <p:pRg st="2" end="2"/>
                                            </p:txEl>
                                          </p:spTgt>
                                        </p:tgtEl>
                                        <p:attrNameLst>
                                          <p:attrName>style.visibility</p:attrName>
                                        </p:attrNameLst>
                                      </p:cBhvr>
                                      <p:to>
                                        <p:strVal val="visible"/>
                                      </p:to>
                                    </p:set>
                                    <p:animEffect transition="in" filter="checkerboard(across)">
                                      <p:cBhvr>
                                        <p:cTn id="7" dur="1000"/>
                                        <p:tgtEl>
                                          <p:spTgt spid="1484803">
                                            <p:txEl>
                                              <p:pRg st="2" end="2"/>
                                            </p:txEl>
                                          </p:spTgt>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1484803">
                                            <p:txEl>
                                              <p:pRg st="3" end="3"/>
                                            </p:txEl>
                                          </p:spTgt>
                                        </p:tgtEl>
                                        <p:attrNameLst>
                                          <p:attrName>style.visibility</p:attrName>
                                        </p:attrNameLst>
                                      </p:cBhvr>
                                      <p:to>
                                        <p:strVal val="visible"/>
                                      </p:to>
                                    </p:set>
                                    <p:animEffect transition="in" filter="checkerboard(across)">
                                      <p:cBhvr>
                                        <p:cTn id="11" dur="1000"/>
                                        <p:tgtEl>
                                          <p:spTgt spid="1484803">
                                            <p:txEl>
                                              <p:pRg st="3" end="3"/>
                                            </p:txEl>
                                          </p:spTgt>
                                        </p:tgtEl>
                                      </p:cBhvr>
                                    </p:animEffect>
                                  </p:childTnLst>
                                </p:cTn>
                              </p:par>
                            </p:childTnLst>
                          </p:cTn>
                        </p:par>
                        <p:par>
                          <p:cTn id="12" fill="hold" nodeType="afterGroup">
                            <p:stCondLst>
                              <p:cond delay="2000"/>
                            </p:stCondLst>
                            <p:childTnLst>
                              <p:par>
                                <p:cTn id="13" presetID="5" presetClass="entr" presetSubtype="10" fill="hold" nodeType="afterEffect">
                                  <p:stCondLst>
                                    <p:cond delay="0"/>
                                  </p:stCondLst>
                                  <p:childTnLst>
                                    <p:set>
                                      <p:cBhvr>
                                        <p:cTn id="14" dur="1" fill="hold">
                                          <p:stCondLst>
                                            <p:cond delay="0"/>
                                          </p:stCondLst>
                                        </p:cTn>
                                        <p:tgtEl>
                                          <p:spTgt spid="1484803">
                                            <p:txEl>
                                              <p:pRg st="4" end="4"/>
                                            </p:txEl>
                                          </p:spTgt>
                                        </p:tgtEl>
                                        <p:attrNameLst>
                                          <p:attrName>style.visibility</p:attrName>
                                        </p:attrNameLst>
                                      </p:cBhvr>
                                      <p:to>
                                        <p:strVal val="visible"/>
                                      </p:to>
                                    </p:set>
                                    <p:animEffect transition="in" filter="checkerboard(across)">
                                      <p:cBhvr>
                                        <p:cTn id="15" dur="1000"/>
                                        <p:tgtEl>
                                          <p:spTgt spid="1484803">
                                            <p:txEl>
                                              <p:pRg st="4" end="4"/>
                                            </p:txEl>
                                          </p:spTgt>
                                        </p:tgtEl>
                                      </p:cBhvr>
                                    </p:animEffect>
                                  </p:childTnLst>
                                </p:cTn>
                              </p:par>
                            </p:childTnLst>
                          </p:cTn>
                        </p:par>
                        <p:par>
                          <p:cTn id="16" fill="hold" nodeType="afterGroup">
                            <p:stCondLst>
                              <p:cond delay="3000"/>
                            </p:stCondLst>
                            <p:childTnLst>
                              <p:par>
                                <p:cTn id="17" presetID="5" presetClass="entr" presetSubtype="10" fill="hold" nodeType="afterEffect">
                                  <p:stCondLst>
                                    <p:cond delay="0"/>
                                  </p:stCondLst>
                                  <p:childTnLst>
                                    <p:set>
                                      <p:cBhvr>
                                        <p:cTn id="18" dur="1" fill="hold">
                                          <p:stCondLst>
                                            <p:cond delay="0"/>
                                          </p:stCondLst>
                                        </p:cTn>
                                        <p:tgtEl>
                                          <p:spTgt spid="1484803">
                                            <p:txEl>
                                              <p:pRg st="5" end="5"/>
                                            </p:txEl>
                                          </p:spTgt>
                                        </p:tgtEl>
                                        <p:attrNameLst>
                                          <p:attrName>style.visibility</p:attrName>
                                        </p:attrNameLst>
                                      </p:cBhvr>
                                      <p:to>
                                        <p:strVal val="visible"/>
                                      </p:to>
                                    </p:set>
                                    <p:animEffect transition="in" filter="checkerboard(across)">
                                      <p:cBhvr>
                                        <p:cTn id="19" dur="1000"/>
                                        <p:tgtEl>
                                          <p:spTgt spid="1484803">
                                            <p:txEl>
                                              <p:pRg st="5" end="5"/>
                                            </p:txEl>
                                          </p:spTgt>
                                        </p:tgtEl>
                                      </p:cBhvr>
                                    </p:animEffect>
                                  </p:childTnLst>
                                </p:cTn>
                              </p:par>
                            </p:childTnLst>
                          </p:cTn>
                        </p:par>
                        <p:par>
                          <p:cTn id="20" fill="hold" nodeType="afterGroup">
                            <p:stCondLst>
                              <p:cond delay="4000"/>
                            </p:stCondLst>
                            <p:childTnLst>
                              <p:par>
                                <p:cTn id="21" presetID="5" presetClass="entr" presetSubtype="10" fill="hold" nodeType="afterEffect">
                                  <p:stCondLst>
                                    <p:cond delay="0"/>
                                  </p:stCondLst>
                                  <p:childTnLst>
                                    <p:set>
                                      <p:cBhvr>
                                        <p:cTn id="22" dur="1" fill="hold">
                                          <p:stCondLst>
                                            <p:cond delay="0"/>
                                          </p:stCondLst>
                                        </p:cTn>
                                        <p:tgtEl>
                                          <p:spTgt spid="1484803">
                                            <p:txEl>
                                              <p:pRg st="6" end="6"/>
                                            </p:txEl>
                                          </p:spTgt>
                                        </p:tgtEl>
                                        <p:attrNameLst>
                                          <p:attrName>style.visibility</p:attrName>
                                        </p:attrNameLst>
                                      </p:cBhvr>
                                      <p:to>
                                        <p:strVal val="visible"/>
                                      </p:to>
                                    </p:set>
                                    <p:animEffect transition="in" filter="checkerboard(across)">
                                      <p:cBhvr>
                                        <p:cTn id="23" dur="1000"/>
                                        <p:tgtEl>
                                          <p:spTgt spid="1484803">
                                            <p:txEl>
                                              <p:pRg st="6" end="6"/>
                                            </p:txEl>
                                          </p:spTgt>
                                        </p:tgtEl>
                                      </p:cBhvr>
                                    </p:animEffect>
                                  </p:childTnLst>
                                </p:cTn>
                              </p:par>
                            </p:childTnLst>
                          </p:cTn>
                        </p:par>
                        <p:par>
                          <p:cTn id="24" fill="hold" nodeType="afterGroup">
                            <p:stCondLst>
                              <p:cond delay="5000"/>
                            </p:stCondLst>
                            <p:childTnLst>
                              <p:par>
                                <p:cTn id="25" presetID="5" presetClass="entr" presetSubtype="10" fill="hold" nodeType="afterEffect">
                                  <p:stCondLst>
                                    <p:cond delay="0"/>
                                  </p:stCondLst>
                                  <p:childTnLst>
                                    <p:set>
                                      <p:cBhvr>
                                        <p:cTn id="26" dur="1" fill="hold">
                                          <p:stCondLst>
                                            <p:cond delay="0"/>
                                          </p:stCondLst>
                                        </p:cTn>
                                        <p:tgtEl>
                                          <p:spTgt spid="1484803">
                                            <p:txEl>
                                              <p:pRg st="7" end="7"/>
                                            </p:txEl>
                                          </p:spTgt>
                                        </p:tgtEl>
                                        <p:attrNameLst>
                                          <p:attrName>style.visibility</p:attrName>
                                        </p:attrNameLst>
                                      </p:cBhvr>
                                      <p:to>
                                        <p:strVal val="visible"/>
                                      </p:to>
                                    </p:set>
                                    <p:animEffect transition="in" filter="checkerboard(across)">
                                      <p:cBhvr>
                                        <p:cTn id="27" dur="1000"/>
                                        <p:tgtEl>
                                          <p:spTgt spid="14848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381000" y="609600"/>
            <a:ext cx="8305800" cy="1143000"/>
          </a:xfrm>
        </p:spPr>
        <p:txBody>
          <a:bodyPr>
            <a:noAutofit/>
          </a:bodyPr>
          <a:lstStyle/>
          <a:p>
            <a:pPr eaLnBrk="1" hangingPunct="1">
              <a:defRPr/>
            </a:pPr>
            <a:r>
              <a:rPr lang="en-US" sz="4800" dirty="0" smtClean="0"/>
              <a:t>Sexual Functions as We Age</a:t>
            </a:r>
          </a:p>
        </p:txBody>
      </p:sp>
      <p:sp>
        <p:nvSpPr>
          <p:cNvPr id="121859" name="Rectangle 3"/>
          <p:cNvSpPr>
            <a:spLocks noGrp="1" noChangeArrowheads="1"/>
          </p:cNvSpPr>
          <p:nvPr>
            <p:ph type="body" idx="1"/>
          </p:nvPr>
        </p:nvSpPr>
        <p:spPr>
          <a:xfrm>
            <a:off x="457200" y="1981200"/>
            <a:ext cx="8229600" cy="4175760"/>
          </a:xfrm>
        </p:spPr>
        <p:txBody>
          <a:bodyPr/>
          <a:lstStyle/>
          <a:p>
            <a:pPr eaLnBrk="1" hangingPunct="1">
              <a:lnSpc>
                <a:spcPct val="90000"/>
              </a:lnSpc>
            </a:pPr>
            <a:r>
              <a:rPr lang="en-US" sz="2800" dirty="0" smtClean="0"/>
              <a:t>20-30 years             trice daily</a:t>
            </a:r>
          </a:p>
          <a:p>
            <a:pPr eaLnBrk="1" hangingPunct="1">
              <a:lnSpc>
                <a:spcPct val="90000"/>
              </a:lnSpc>
            </a:pPr>
            <a:r>
              <a:rPr lang="en-US" sz="2800" dirty="0" smtClean="0"/>
              <a:t>30-40 years             tri weekly</a:t>
            </a:r>
          </a:p>
          <a:p>
            <a:pPr eaLnBrk="1" hangingPunct="1">
              <a:lnSpc>
                <a:spcPct val="90000"/>
              </a:lnSpc>
            </a:pPr>
            <a:r>
              <a:rPr lang="en-US" sz="2800" dirty="0" smtClean="0"/>
              <a:t>40-50 years             try weekly</a:t>
            </a:r>
          </a:p>
          <a:p>
            <a:pPr eaLnBrk="1" hangingPunct="1">
              <a:lnSpc>
                <a:spcPct val="90000"/>
              </a:lnSpc>
            </a:pPr>
            <a:r>
              <a:rPr lang="en-US" sz="2800" dirty="0" smtClean="0"/>
              <a:t>50-60 years             try weakly</a:t>
            </a:r>
          </a:p>
          <a:p>
            <a:pPr eaLnBrk="1" hangingPunct="1">
              <a:lnSpc>
                <a:spcPct val="90000"/>
              </a:lnSpc>
            </a:pPr>
            <a:r>
              <a:rPr lang="en-US" sz="2800" dirty="0" smtClean="0"/>
              <a:t>60-70 years             try oysters</a:t>
            </a:r>
          </a:p>
          <a:p>
            <a:pPr eaLnBrk="1" hangingPunct="1">
              <a:lnSpc>
                <a:spcPct val="90000"/>
              </a:lnSpc>
            </a:pPr>
            <a:r>
              <a:rPr lang="en-US" sz="2800" dirty="0" smtClean="0"/>
              <a:t>70-80 years             try anything</a:t>
            </a:r>
          </a:p>
          <a:p>
            <a:pPr eaLnBrk="1" hangingPunct="1">
              <a:lnSpc>
                <a:spcPct val="90000"/>
              </a:lnSpc>
            </a:pPr>
            <a:r>
              <a:rPr lang="en-US" sz="2800" dirty="0" smtClean="0"/>
              <a:t>80-90 years             try to remember</a:t>
            </a:r>
          </a:p>
          <a:p>
            <a:pPr eaLnBrk="1" hangingPunct="1">
              <a:lnSpc>
                <a:spcPct val="90000"/>
              </a:lnSpc>
              <a:buFont typeface="Wingdings" panose="05000000000000000000" pitchFamily="2" charset="2"/>
              <a:buNone/>
            </a:pPr>
            <a:r>
              <a:rPr lang="en-US" sz="2800" dirty="0" smtClean="0"/>
              <a:t> </a:t>
            </a:r>
          </a:p>
          <a:p>
            <a:pPr eaLnBrk="1" hangingPunct="1">
              <a:lnSpc>
                <a:spcPct val="90000"/>
              </a:lnSpc>
              <a:buFont typeface="Wingdings" panose="05000000000000000000" pitchFamily="2" charset="2"/>
              <a:buNone/>
            </a:pPr>
            <a:r>
              <a:rPr lang="en-US" sz="1600" dirty="0" smtClean="0"/>
              <a:t>A touch of humor from AADE-New Perspectives on Erectile Dysfunction, 1999</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6243" y="2286000"/>
            <a:ext cx="2452421" cy="1371600"/>
          </a:xfrm>
          <a:prstGeom prst="rect">
            <a:avLst/>
          </a:prstGeom>
        </p:spPr>
      </p:pic>
    </p:spTree>
    <p:custDataLst>
      <p:tags r:id="rId1"/>
    </p:custDataLst>
    <p:extLst>
      <p:ext uri="{BB962C8B-B14F-4D97-AF65-F5344CB8AC3E}">
        <p14:creationId xmlns:p14="http://schemas.microsoft.com/office/powerpoint/2010/main" val="26384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381000" y="304800"/>
            <a:ext cx="5689600" cy="1143000"/>
          </a:xfrm>
        </p:spPr>
        <p:txBody>
          <a:bodyPr>
            <a:normAutofit/>
          </a:bodyPr>
          <a:lstStyle/>
          <a:p>
            <a:pPr eaLnBrk="1" hangingPunct="1">
              <a:defRPr/>
            </a:pPr>
            <a:r>
              <a:rPr lang="en-US" smtClean="0"/>
              <a:t>Erectile Dysfunction</a:t>
            </a:r>
            <a:r>
              <a:rPr lang="en-US" sz="3600" smtClean="0"/>
              <a:t>	</a:t>
            </a:r>
          </a:p>
        </p:txBody>
      </p:sp>
      <p:sp>
        <p:nvSpPr>
          <p:cNvPr id="122883" name="Rectangle 3"/>
          <p:cNvSpPr>
            <a:spLocks noGrp="1" noChangeArrowheads="1"/>
          </p:cNvSpPr>
          <p:nvPr>
            <p:ph type="body" idx="1"/>
          </p:nvPr>
        </p:nvSpPr>
        <p:spPr>
          <a:xfrm>
            <a:off x="304800" y="1676400"/>
            <a:ext cx="8534400" cy="5181600"/>
          </a:xfrm>
        </p:spPr>
        <p:txBody>
          <a:bodyPr/>
          <a:lstStyle/>
          <a:p>
            <a:pPr eaLnBrk="1" hangingPunct="1"/>
            <a:r>
              <a:rPr lang="en-US" sz="2800" smtClean="0"/>
              <a:t>Affects about 50% of men with diabetes </a:t>
            </a:r>
          </a:p>
          <a:p>
            <a:pPr eaLnBrk="1" hangingPunct="1"/>
            <a:r>
              <a:rPr lang="en-US" sz="2800" smtClean="0"/>
              <a:t>Loss of erections sufficient for intercourse </a:t>
            </a:r>
          </a:p>
          <a:p>
            <a:pPr eaLnBrk="1" hangingPunct="1"/>
            <a:r>
              <a:rPr lang="en-US" sz="2800" smtClean="0"/>
              <a:t>Due to combo of vascular and nerve damage </a:t>
            </a:r>
          </a:p>
          <a:p>
            <a:pPr eaLnBrk="1" hangingPunct="1"/>
            <a:r>
              <a:rPr lang="en-US" sz="2800" smtClean="0"/>
              <a:t>Tests: penile tumescence to eval if organic or psychogenic</a:t>
            </a:r>
          </a:p>
          <a:p>
            <a:pPr eaLnBrk="1" hangingPunct="1"/>
            <a:r>
              <a:rPr lang="en-US" sz="2800" smtClean="0"/>
              <a:t>Treatment:</a:t>
            </a:r>
          </a:p>
          <a:p>
            <a:pPr lvl="1" eaLnBrk="1" hangingPunct="1"/>
            <a:r>
              <a:rPr lang="en-US" sz="2400" smtClean="0"/>
              <a:t>Sildenafil (Viagra), Vardenafil (Levitra), Tadalfil (Cialis)</a:t>
            </a:r>
          </a:p>
          <a:p>
            <a:pPr lvl="2" eaLnBrk="1" hangingPunct="1"/>
            <a:r>
              <a:rPr lang="en-US" sz="2000" smtClean="0"/>
              <a:t>Use caution if taking nitrate drugs. Check w/ MD first</a:t>
            </a:r>
          </a:p>
          <a:p>
            <a:pPr lvl="1" eaLnBrk="1" hangingPunct="1"/>
            <a:r>
              <a:rPr lang="en-US" sz="2400" smtClean="0"/>
              <a:t>Other meds, vacuum devices, prosthetics</a:t>
            </a:r>
          </a:p>
          <a:p>
            <a:pPr lvl="1" eaLnBrk="1" hangingPunct="1"/>
            <a:r>
              <a:rPr lang="en-US" sz="2400" smtClean="0"/>
              <a:t>HRT- testosterone gel, patches, injections, pills</a:t>
            </a:r>
            <a:endParaRPr lang="en-US" sz="2000" smtClean="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228600"/>
            <a:ext cx="2286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128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p:txBody>
          <a:bodyPr>
            <a:normAutofit/>
          </a:bodyPr>
          <a:lstStyle/>
          <a:p>
            <a:pPr eaLnBrk="1" hangingPunct="1">
              <a:defRPr/>
            </a:pPr>
            <a:r>
              <a:rPr lang="en-US" dirty="0" smtClean="0"/>
              <a:t>Assistive Devices</a:t>
            </a:r>
          </a:p>
        </p:txBody>
      </p:sp>
      <p:pic>
        <p:nvPicPr>
          <p:cNvPr id="123907" name="Picture 3" descr="SCAN00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0" y="1649535"/>
            <a:ext cx="4021138" cy="4430712"/>
          </a:xfrm>
          <a:noFill/>
        </p:spPr>
      </p:pic>
      <p:pic>
        <p:nvPicPr>
          <p:cNvPr id="1486852" name="Picture 4" descr="scan"/>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62000" y="1582860"/>
            <a:ext cx="3436937" cy="4497387"/>
          </a:xfrm>
          <a:noFill/>
        </p:spPr>
      </p:pic>
    </p:spTree>
    <p:custDataLst>
      <p:tags r:id="rId1"/>
    </p:custDataLst>
    <p:extLst>
      <p:ext uri="{BB962C8B-B14F-4D97-AF65-F5344CB8AC3E}">
        <p14:creationId xmlns:p14="http://schemas.microsoft.com/office/powerpoint/2010/main" val="275640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86852"/>
                                        </p:tgtEl>
                                        <p:attrNameLst>
                                          <p:attrName>style.visibility</p:attrName>
                                        </p:attrNameLst>
                                      </p:cBhvr>
                                      <p:to>
                                        <p:strVal val="visible"/>
                                      </p:to>
                                    </p:set>
                                    <p:anim calcmode="lin" valueType="num">
                                      <p:cBhvr additive="base">
                                        <p:cTn id="7" dur="2000" fill="hold"/>
                                        <p:tgtEl>
                                          <p:spTgt spid="1486852"/>
                                        </p:tgtEl>
                                        <p:attrNameLst>
                                          <p:attrName>ppt_x</p:attrName>
                                        </p:attrNameLst>
                                      </p:cBhvr>
                                      <p:tavLst>
                                        <p:tav tm="0">
                                          <p:val>
                                            <p:strVal val="0-#ppt_w/2"/>
                                          </p:val>
                                        </p:tav>
                                        <p:tav tm="100000">
                                          <p:val>
                                            <p:strVal val="#ppt_x"/>
                                          </p:val>
                                        </p:tav>
                                      </p:tavLst>
                                    </p:anim>
                                    <p:anim calcmode="lin" valueType="num">
                                      <p:cBhvr additive="base">
                                        <p:cTn id="8" dur="2000" fill="hold"/>
                                        <p:tgtEl>
                                          <p:spTgt spid="148685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6" presetClass="emph" presetSubtype="0" fill="hold" nodeType="afterEffect">
                                  <p:stCondLst>
                                    <p:cond delay="0"/>
                                  </p:stCondLst>
                                  <p:childTnLst>
                                    <p:animScale>
                                      <p:cBhvr>
                                        <p:cTn id="11" dur="2000" fill="hold"/>
                                        <p:tgtEl>
                                          <p:spTgt spid="1486852"/>
                                        </p:tgtEl>
                                      </p:cBhvr>
                                      <p:by x="150000" y="150000"/>
                                    </p:animScale>
                                  </p:childTnLst>
                                </p:cTn>
                              </p:par>
                            </p:childTnLst>
                          </p:cTn>
                        </p:par>
                        <p:par>
                          <p:cTn id="12" fill="hold" nodeType="afterGroup">
                            <p:stCondLst>
                              <p:cond delay="4000"/>
                            </p:stCondLst>
                            <p:childTnLst>
                              <p:par>
                                <p:cTn id="13" presetID="8" presetClass="emph" presetSubtype="0" fill="hold" nodeType="afterEffect">
                                  <p:stCondLst>
                                    <p:cond delay="0"/>
                                  </p:stCondLst>
                                  <p:childTnLst>
                                    <p:animRot by="21600000">
                                      <p:cBhvr>
                                        <p:cTn id="14" dur="2000" fill="hold"/>
                                        <p:tgtEl>
                                          <p:spTgt spid="14868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2"/>
          <p:cNvSpPr>
            <a:spLocks noGrp="1" noChangeArrowheads="1"/>
          </p:cNvSpPr>
          <p:nvPr>
            <p:ph type="title"/>
          </p:nvPr>
        </p:nvSpPr>
        <p:spPr>
          <a:xfrm>
            <a:off x="304801" y="273050"/>
            <a:ext cx="8301038" cy="1143000"/>
          </a:xfrm>
        </p:spPr>
        <p:txBody>
          <a:bodyPr>
            <a:normAutofit fontScale="90000"/>
          </a:bodyPr>
          <a:lstStyle/>
          <a:p>
            <a:pPr eaLnBrk="1" hangingPunct="1">
              <a:defRPr/>
            </a:pPr>
            <a:r>
              <a:rPr lang="en-US" sz="4000" b="1" dirty="0" smtClean="0"/>
              <a:t>Take Charge. Talk T.</a:t>
            </a:r>
            <a:br>
              <a:rPr lang="en-US" sz="4000" b="1" dirty="0" smtClean="0"/>
            </a:br>
            <a:r>
              <a:rPr lang="en-US" sz="3200" dirty="0" smtClean="0"/>
              <a:t>www.diabeteseducator.org</a:t>
            </a:r>
          </a:p>
        </p:txBody>
      </p:sp>
      <p:sp>
        <p:nvSpPr>
          <p:cNvPr id="124931" name="Rectangle 3"/>
          <p:cNvSpPr>
            <a:spLocks noGrp="1" noChangeArrowheads="1"/>
          </p:cNvSpPr>
          <p:nvPr>
            <p:ph type="body" idx="1"/>
          </p:nvPr>
        </p:nvSpPr>
        <p:spPr>
          <a:xfrm>
            <a:off x="304800" y="1676400"/>
            <a:ext cx="8686800" cy="5181600"/>
          </a:xfrm>
        </p:spPr>
        <p:txBody>
          <a:bodyPr/>
          <a:lstStyle/>
          <a:p>
            <a:pPr eaLnBrk="1" hangingPunct="1">
              <a:lnSpc>
                <a:spcPct val="90000"/>
              </a:lnSpc>
            </a:pPr>
            <a:r>
              <a:rPr lang="en-US" dirty="0" smtClean="0"/>
              <a:t>Men w/ DM, 2x risk of low testosterone levels</a:t>
            </a:r>
          </a:p>
          <a:p>
            <a:pPr lvl="1" eaLnBrk="1" hangingPunct="1">
              <a:lnSpc>
                <a:spcPct val="90000"/>
              </a:lnSpc>
            </a:pPr>
            <a:r>
              <a:rPr lang="en-US" dirty="0" smtClean="0"/>
              <a:t>Symptoms include low sex drive, ED, depression, lack of energy and vitality</a:t>
            </a:r>
          </a:p>
          <a:p>
            <a:pPr lvl="1" eaLnBrk="1" hangingPunct="1">
              <a:lnSpc>
                <a:spcPct val="90000"/>
              </a:lnSpc>
            </a:pPr>
            <a:r>
              <a:rPr lang="en-US" dirty="0" smtClean="0"/>
              <a:t>Low T easily diagnosed and managed, only 10% of men currently treated</a:t>
            </a:r>
          </a:p>
          <a:p>
            <a:pPr lvl="1" eaLnBrk="1" hangingPunct="1">
              <a:lnSpc>
                <a:spcPct val="90000"/>
              </a:lnSpc>
            </a:pPr>
            <a:r>
              <a:rPr lang="en-US" dirty="0" smtClean="0"/>
              <a:t>Initial Screening:</a:t>
            </a:r>
          </a:p>
          <a:p>
            <a:pPr lvl="2" eaLnBrk="1" hangingPunct="1">
              <a:lnSpc>
                <a:spcPct val="90000"/>
              </a:lnSpc>
            </a:pPr>
            <a:r>
              <a:rPr lang="en-US" dirty="0" smtClean="0"/>
              <a:t>Total testosterone: if &lt; 300 ng/dl = </a:t>
            </a:r>
            <a:r>
              <a:rPr lang="en-US" dirty="0" err="1" smtClean="0"/>
              <a:t>hypogonadal</a:t>
            </a:r>
            <a:r>
              <a:rPr lang="en-US" dirty="0" smtClean="0"/>
              <a:t> </a:t>
            </a:r>
          </a:p>
          <a:p>
            <a:pPr lvl="2" eaLnBrk="1" hangingPunct="1">
              <a:lnSpc>
                <a:spcPct val="90000"/>
              </a:lnSpc>
            </a:pPr>
            <a:r>
              <a:rPr lang="en-US" dirty="0" smtClean="0"/>
              <a:t>am testing preferred, repeat to confirm   </a:t>
            </a:r>
          </a:p>
          <a:p>
            <a:pPr lvl="1" eaLnBrk="1" hangingPunct="1">
              <a:lnSpc>
                <a:spcPct val="90000"/>
              </a:lnSpc>
            </a:pPr>
            <a:r>
              <a:rPr lang="en-US" dirty="0" smtClean="0"/>
              <a:t>Treatment: determine cause, testosterone replacement therapy</a:t>
            </a:r>
          </a:p>
        </p:txBody>
      </p:sp>
    </p:spTree>
    <p:custDataLst>
      <p:tags r:id="rId1"/>
    </p:custDataLst>
    <p:extLst>
      <p:ext uri="{BB962C8B-B14F-4D97-AF65-F5344CB8AC3E}">
        <p14:creationId xmlns:p14="http://schemas.microsoft.com/office/powerpoint/2010/main" val="26362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Cost, Terms</a:t>
            </a:r>
            <a:endParaRPr lang="en-US" dirty="0"/>
          </a:p>
        </p:txBody>
      </p:sp>
      <p:sp>
        <p:nvSpPr>
          <p:cNvPr id="3" name="Content Placeholder 2"/>
          <p:cNvSpPr>
            <a:spLocks noGrp="1"/>
          </p:cNvSpPr>
          <p:nvPr>
            <p:ph sz="quarter" idx="1"/>
          </p:nvPr>
        </p:nvSpPr>
        <p:spPr>
          <a:xfrm>
            <a:off x="457200" y="1219200"/>
            <a:ext cx="5122912" cy="4937760"/>
          </a:xfrm>
        </p:spPr>
        <p:txBody>
          <a:bodyPr>
            <a:normAutofit fontScale="92500"/>
          </a:bodyPr>
          <a:lstStyle/>
          <a:p>
            <a:r>
              <a:rPr lang="en-US" dirty="0" smtClean="0"/>
              <a:t>1</a:t>
            </a:r>
            <a:r>
              <a:rPr lang="en-US" baseline="30000" dirty="0" smtClean="0"/>
              <a:t>st</a:t>
            </a:r>
            <a:r>
              <a:rPr lang="en-US" dirty="0" smtClean="0"/>
              <a:t> step – FDA approved. Will take time to produce, market and distribute</a:t>
            </a:r>
          </a:p>
          <a:p>
            <a:r>
              <a:rPr lang="en-US" dirty="0" smtClean="0"/>
              <a:t>Pricing –similar pricing  as pens </a:t>
            </a:r>
            <a:r>
              <a:rPr lang="en-US" dirty="0"/>
              <a:t>~</a:t>
            </a:r>
            <a:r>
              <a:rPr lang="en-US" dirty="0" smtClean="0"/>
              <a:t> $300 a month</a:t>
            </a:r>
          </a:p>
          <a:p>
            <a:r>
              <a:rPr lang="en-US" dirty="0" err="1" smtClean="0"/>
              <a:t>Afrezza</a:t>
            </a:r>
            <a:r>
              <a:rPr lang="en-US" dirty="0" smtClean="0"/>
              <a:t> is regular human insulin in powder form using </a:t>
            </a:r>
            <a:r>
              <a:rPr lang="en-US" dirty="0" err="1" smtClean="0"/>
              <a:t>Technosphere</a:t>
            </a:r>
            <a:r>
              <a:rPr lang="en-US" dirty="0" smtClean="0"/>
              <a:t> technology. </a:t>
            </a:r>
          </a:p>
          <a:p>
            <a:r>
              <a:rPr lang="en-US" dirty="0" smtClean="0"/>
              <a:t>Referred to as TI in papers – “</a:t>
            </a:r>
            <a:r>
              <a:rPr lang="en-US" dirty="0" err="1" smtClean="0"/>
              <a:t>Technosphere</a:t>
            </a:r>
            <a:r>
              <a:rPr lang="en-US" dirty="0" smtClean="0"/>
              <a:t> Insulin”</a:t>
            </a:r>
          </a:p>
          <a:p>
            <a:endParaRPr lang="en-US" dirty="0"/>
          </a:p>
        </p:txBody>
      </p:sp>
      <p:pic>
        <p:nvPicPr>
          <p:cNvPr id="4" name="Picture 3"/>
          <p:cNvPicPr>
            <a:picLocks noChangeAspect="1"/>
          </p:cNvPicPr>
          <p:nvPr/>
        </p:nvPicPr>
        <p:blipFill>
          <a:blip r:embed="rId3"/>
          <a:stretch>
            <a:fillRect/>
          </a:stretch>
        </p:blipFill>
        <p:spPr>
          <a:xfrm>
            <a:off x="5325664" y="2978264"/>
            <a:ext cx="3361136" cy="3151634"/>
          </a:xfrm>
          <a:prstGeom prst="rect">
            <a:avLst/>
          </a:prstGeom>
        </p:spPr>
      </p:pic>
      <p:pic>
        <p:nvPicPr>
          <p:cNvPr id="5" name="Picture 4"/>
          <p:cNvPicPr>
            <a:picLocks noChangeAspect="1"/>
          </p:cNvPicPr>
          <p:nvPr/>
        </p:nvPicPr>
        <p:blipFill>
          <a:blip r:embed="rId4"/>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348473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2"/>
          <p:cNvSpPr>
            <a:spLocks noGrp="1" noChangeArrowheads="1"/>
          </p:cNvSpPr>
          <p:nvPr>
            <p:ph type="title"/>
          </p:nvPr>
        </p:nvSpPr>
        <p:spPr/>
        <p:txBody>
          <a:bodyPr/>
          <a:lstStyle/>
          <a:p>
            <a:pPr eaLnBrk="1" hangingPunct="1">
              <a:defRPr/>
            </a:pPr>
            <a:endParaRPr lang="en-US" smtClean="0"/>
          </a:p>
        </p:txBody>
      </p:sp>
      <p:pic>
        <p:nvPicPr>
          <p:cNvPr id="125955" name="Picture 3" descr="Scan000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0" y="0"/>
            <a:ext cx="5040313" cy="6858000"/>
          </a:xfrm>
          <a:noFill/>
        </p:spPr>
      </p:pic>
    </p:spTree>
    <p:custDataLst>
      <p:tags r:id="rId1"/>
    </p:custDataLst>
    <p:extLst>
      <p:ext uri="{BB962C8B-B14F-4D97-AF65-F5344CB8AC3E}">
        <p14:creationId xmlns:p14="http://schemas.microsoft.com/office/powerpoint/2010/main" val="205478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pPr eaLnBrk="1" hangingPunct="1">
              <a:defRPr/>
            </a:pPr>
            <a:r>
              <a:rPr lang="en-US" smtClean="0"/>
              <a:t>Focal Neuropathies</a:t>
            </a:r>
          </a:p>
        </p:txBody>
      </p:sp>
      <p:sp>
        <p:nvSpPr>
          <p:cNvPr id="1491971" name="Rectangle 3"/>
          <p:cNvSpPr>
            <a:spLocks noGrp="1" noChangeArrowheads="1"/>
          </p:cNvSpPr>
          <p:nvPr>
            <p:ph type="body" idx="1"/>
          </p:nvPr>
        </p:nvSpPr>
        <p:spPr>
          <a:xfrm>
            <a:off x="457200" y="1371600"/>
            <a:ext cx="8229600" cy="4572000"/>
          </a:xfrm>
        </p:spPr>
        <p:txBody>
          <a:bodyPr/>
          <a:lstStyle/>
          <a:p>
            <a:pPr eaLnBrk="1" hangingPunct="1"/>
            <a:r>
              <a:rPr lang="en-US" smtClean="0"/>
              <a:t>Often occurs in middle aged pt’s or those w/ polyneuropathy</a:t>
            </a:r>
          </a:p>
          <a:p>
            <a:pPr eaLnBrk="1" hangingPunct="1"/>
            <a:r>
              <a:rPr lang="en-US" smtClean="0"/>
              <a:t>4 major focal neuro</a:t>
            </a:r>
          </a:p>
          <a:p>
            <a:pPr lvl="1" eaLnBrk="1" hangingPunct="1"/>
            <a:r>
              <a:rPr lang="en-US" smtClean="0"/>
              <a:t>mono - compression or entrapment </a:t>
            </a:r>
          </a:p>
          <a:p>
            <a:pPr lvl="2" eaLnBrk="1" hangingPunct="1">
              <a:buSzPct val="45000"/>
              <a:buFont typeface="Monotype Sorts" pitchFamily="2" charset="2"/>
              <a:buChar char="V"/>
            </a:pPr>
            <a:r>
              <a:rPr lang="en-US" smtClean="0"/>
              <a:t>carpal tunnel most common</a:t>
            </a:r>
          </a:p>
          <a:p>
            <a:pPr lvl="1" eaLnBrk="1" hangingPunct="1"/>
            <a:r>
              <a:rPr lang="en-US" smtClean="0"/>
              <a:t>plexopathy- femoral neuropathy</a:t>
            </a:r>
          </a:p>
          <a:p>
            <a:pPr lvl="2" eaLnBrk="1" hangingPunct="1">
              <a:buSzPct val="45000"/>
              <a:buFont typeface="Monotype Sorts" pitchFamily="2" charset="2"/>
              <a:buChar char="V"/>
            </a:pPr>
            <a:r>
              <a:rPr lang="en-US" smtClean="0"/>
              <a:t>pain from hip to ant and lat aspects of thigh</a:t>
            </a:r>
          </a:p>
          <a:p>
            <a:pPr lvl="1" eaLnBrk="1" hangingPunct="1"/>
            <a:r>
              <a:rPr lang="en-US" smtClean="0"/>
              <a:t>radioculopathy - intercostal neuropathy</a:t>
            </a:r>
          </a:p>
          <a:p>
            <a:pPr lvl="1" eaLnBrk="1" hangingPunct="1"/>
            <a:r>
              <a:rPr lang="en-US" smtClean="0"/>
              <a:t>cranial - abrupt onset, HA, eye pain</a:t>
            </a:r>
          </a:p>
        </p:txBody>
      </p:sp>
      <p:pic>
        <p:nvPicPr>
          <p:cNvPr id="129028" name="Picture 5" descr="syndrome_carpal-tunne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6246" y="2700337"/>
            <a:ext cx="19812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5101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491971">
                                            <p:txEl>
                                              <p:pRg st="2" end="2"/>
                                            </p:txEl>
                                          </p:spTgt>
                                        </p:tgtEl>
                                        <p:attrNameLst>
                                          <p:attrName>style.visibility</p:attrName>
                                        </p:attrNameLst>
                                      </p:cBhvr>
                                      <p:to>
                                        <p:strVal val="visible"/>
                                      </p:to>
                                    </p:set>
                                    <p:animEffect transition="in" filter="box(in)">
                                      <p:cBhvr>
                                        <p:cTn id="7" dur="2000"/>
                                        <p:tgtEl>
                                          <p:spTgt spid="1491971">
                                            <p:txEl>
                                              <p:pRg st="2" end="2"/>
                                            </p:txEl>
                                          </p:spTgt>
                                        </p:tgtEl>
                                      </p:cBhvr>
                                    </p:animEffect>
                                  </p:childTnLst>
                                </p:cTn>
                              </p:par>
                            </p:childTnLst>
                          </p:cTn>
                        </p:par>
                        <p:par>
                          <p:cTn id="8" fill="hold" nodeType="afterGroup">
                            <p:stCondLst>
                              <p:cond delay="2000"/>
                            </p:stCondLst>
                            <p:childTnLst>
                              <p:par>
                                <p:cTn id="9" presetID="4" presetClass="entr" presetSubtype="16" fill="hold" nodeType="afterEffect">
                                  <p:stCondLst>
                                    <p:cond delay="0"/>
                                  </p:stCondLst>
                                  <p:childTnLst>
                                    <p:set>
                                      <p:cBhvr>
                                        <p:cTn id="10" dur="1" fill="hold">
                                          <p:stCondLst>
                                            <p:cond delay="0"/>
                                          </p:stCondLst>
                                        </p:cTn>
                                        <p:tgtEl>
                                          <p:spTgt spid="1491971">
                                            <p:txEl>
                                              <p:pRg st="3" end="3"/>
                                            </p:txEl>
                                          </p:spTgt>
                                        </p:tgtEl>
                                        <p:attrNameLst>
                                          <p:attrName>style.visibility</p:attrName>
                                        </p:attrNameLst>
                                      </p:cBhvr>
                                      <p:to>
                                        <p:strVal val="visible"/>
                                      </p:to>
                                    </p:set>
                                    <p:animEffect transition="in" filter="box(in)">
                                      <p:cBhvr>
                                        <p:cTn id="11" dur="2000"/>
                                        <p:tgtEl>
                                          <p:spTgt spid="1491971">
                                            <p:txEl>
                                              <p:pRg st="3" end="3"/>
                                            </p:txEl>
                                          </p:spTgt>
                                        </p:tgtEl>
                                      </p:cBhvr>
                                    </p:animEffect>
                                  </p:childTnLst>
                                </p:cTn>
                              </p:par>
                            </p:childTnLst>
                          </p:cTn>
                        </p:par>
                        <p:par>
                          <p:cTn id="12" fill="hold" nodeType="afterGroup">
                            <p:stCondLst>
                              <p:cond delay="4000"/>
                            </p:stCondLst>
                            <p:childTnLst>
                              <p:par>
                                <p:cTn id="13" presetID="4" presetClass="entr" presetSubtype="16" fill="hold" nodeType="afterEffect">
                                  <p:stCondLst>
                                    <p:cond delay="0"/>
                                  </p:stCondLst>
                                  <p:childTnLst>
                                    <p:set>
                                      <p:cBhvr>
                                        <p:cTn id="14" dur="1" fill="hold">
                                          <p:stCondLst>
                                            <p:cond delay="0"/>
                                          </p:stCondLst>
                                        </p:cTn>
                                        <p:tgtEl>
                                          <p:spTgt spid="1491971">
                                            <p:txEl>
                                              <p:pRg st="4" end="4"/>
                                            </p:txEl>
                                          </p:spTgt>
                                        </p:tgtEl>
                                        <p:attrNameLst>
                                          <p:attrName>style.visibility</p:attrName>
                                        </p:attrNameLst>
                                      </p:cBhvr>
                                      <p:to>
                                        <p:strVal val="visible"/>
                                      </p:to>
                                    </p:set>
                                    <p:animEffect transition="in" filter="box(in)">
                                      <p:cBhvr>
                                        <p:cTn id="15" dur="2000"/>
                                        <p:tgtEl>
                                          <p:spTgt spid="1491971">
                                            <p:txEl>
                                              <p:pRg st="4" end="4"/>
                                            </p:txEl>
                                          </p:spTgt>
                                        </p:tgtEl>
                                      </p:cBhvr>
                                    </p:animEffect>
                                  </p:childTnLst>
                                </p:cTn>
                              </p:par>
                            </p:childTnLst>
                          </p:cTn>
                        </p:par>
                        <p:par>
                          <p:cTn id="16" fill="hold" nodeType="afterGroup">
                            <p:stCondLst>
                              <p:cond delay="6000"/>
                            </p:stCondLst>
                            <p:childTnLst>
                              <p:par>
                                <p:cTn id="17" presetID="4" presetClass="entr" presetSubtype="16" fill="hold" nodeType="afterEffect">
                                  <p:stCondLst>
                                    <p:cond delay="0"/>
                                  </p:stCondLst>
                                  <p:childTnLst>
                                    <p:set>
                                      <p:cBhvr>
                                        <p:cTn id="18" dur="1" fill="hold">
                                          <p:stCondLst>
                                            <p:cond delay="0"/>
                                          </p:stCondLst>
                                        </p:cTn>
                                        <p:tgtEl>
                                          <p:spTgt spid="1491971">
                                            <p:txEl>
                                              <p:pRg st="5" end="5"/>
                                            </p:txEl>
                                          </p:spTgt>
                                        </p:tgtEl>
                                        <p:attrNameLst>
                                          <p:attrName>style.visibility</p:attrName>
                                        </p:attrNameLst>
                                      </p:cBhvr>
                                      <p:to>
                                        <p:strVal val="visible"/>
                                      </p:to>
                                    </p:set>
                                    <p:animEffect transition="in" filter="box(in)">
                                      <p:cBhvr>
                                        <p:cTn id="19" dur="2000"/>
                                        <p:tgtEl>
                                          <p:spTgt spid="1491971">
                                            <p:txEl>
                                              <p:pRg st="5" end="5"/>
                                            </p:txEl>
                                          </p:spTgt>
                                        </p:tgtEl>
                                      </p:cBhvr>
                                    </p:animEffect>
                                  </p:childTnLst>
                                </p:cTn>
                              </p:par>
                            </p:childTnLst>
                          </p:cTn>
                        </p:par>
                        <p:par>
                          <p:cTn id="20" fill="hold" nodeType="afterGroup">
                            <p:stCondLst>
                              <p:cond delay="8000"/>
                            </p:stCondLst>
                            <p:childTnLst>
                              <p:par>
                                <p:cTn id="21" presetID="4" presetClass="entr" presetSubtype="16" fill="hold" nodeType="afterEffect">
                                  <p:stCondLst>
                                    <p:cond delay="0"/>
                                  </p:stCondLst>
                                  <p:childTnLst>
                                    <p:set>
                                      <p:cBhvr>
                                        <p:cTn id="22" dur="1" fill="hold">
                                          <p:stCondLst>
                                            <p:cond delay="0"/>
                                          </p:stCondLst>
                                        </p:cTn>
                                        <p:tgtEl>
                                          <p:spTgt spid="1491971">
                                            <p:txEl>
                                              <p:pRg st="6" end="6"/>
                                            </p:txEl>
                                          </p:spTgt>
                                        </p:tgtEl>
                                        <p:attrNameLst>
                                          <p:attrName>style.visibility</p:attrName>
                                        </p:attrNameLst>
                                      </p:cBhvr>
                                      <p:to>
                                        <p:strVal val="visible"/>
                                      </p:to>
                                    </p:set>
                                    <p:animEffect transition="in" filter="box(in)">
                                      <p:cBhvr>
                                        <p:cTn id="23" dur="2000"/>
                                        <p:tgtEl>
                                          <p:spTgt spid="1491971">
                                            <p:txEl>
                                              <p:pRg st="6" end="6"/>
                                            </p:txEl>
                                          </p:spTgt>
                                        </p:tgtEl>
                                      </p:cBhvr>
                                    </p:animEffect>
                                  </p:childTnLst>
                                </p:cTn>
                              </p:par>
                            </p:childTnLst>
                          </p:cTn>
                        </p:par>
                        <p:par>
                          <p:cTn id="24" fill="hold" nodeType="afterGroup">
                            <p:stCondLst>
                              <p:cond delay="10000"/>
                            </p:stCondLst>
                            <p:childTnLst>
                              <p:par>
                                <p:cTn id="25" presetID="4" presetClass="entr" presetSubtype="16" fill="hold" nodeType="afterEffect">
                                  <p:stCondLst>
                                    <p:cond delay="0"/>
                                  </p:stCondLst>
                                  <p:childTnLst>
                                    <p:set>
                                      <p:cBhvr>
                                        <p:cTn id="26" dur="1" fill="hold">
                                          <p:stCondLst>
                                            <p:cond delay="0"/>
                                          </p:stCondLst>
                                        </p:cTn>
                                        <p:tgtEl>
                                          <p:spTgt spid="1491971">
                                            <p:txEl>
                                              <p:pRg st="7" end="7"/>
                                            </p:txEl>
                                          </p:spTgt>
                                        </p:tgtEl>
                                        <p:attrNameLst>
                                          <p:attrName>style.visibility</p:attrName>
                                        </p:attrNameLst>
                                      </p:cBhvr>
                                      <p:to>
                                        <p:strVal val="visible"/>
                                      </p:to>
                                    </p:set>
                                    <p:animEffect transition="in" filter="box(in)">
                                      <p:cBhvr>
                                        <p:cTn id="27" dur="2000"/>
                                        <p:tgtEl>
                                          <p:spTgt spid="14919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normAutofit/>
          </a:bodyPr>
          <a:lstStyle/>
          <a:p>
            <a:pPr eaLnBrk="1" hangingPunct="1">
              <a:defRPr/>
            </a:pPr>
            <a:r>
              <a:rPr lang="en-US" smtClean="0"/>
              <a:t>Neuropathy Key Considerations</a:t>
            </a:r>
          </a:p>
        </p:txBody>
      </p:sp>
      <p:sp>
        <p:nvSpPr>
          <p:cNvPr id="1494019" name="Rectangle 3"/>
          <p:cNvSpPr>
            <a:spLocks noGrp="1" noChangeArrowheads="1"/>
          </p:cNvSpPr>
          <p:nvPr>
            <p:ph type="body" idx="1"/>
          </p:nvPr>
        </p:nvSpPr>
        <p:spPr>
          <a:xfrm>
            <a:off x="457200" y="1219200"/>
            <a:ext cx="6629400" cy="4937760"/>
          </a:xfrm>
        </p:spPr>
        <p:txBody>
          <a:bodyPr>
            <a:normAutofit lnSpcReduction="10000"/>
          </a:bodyPr>
          <a:lstStyle/>
          <a:p>
            <a:pPr eaLnBrk="1" hangingPunct="1"/>
            <a:r>
              <a:rPr lang="en-US" dirty="0" smtClean="0"/>
              <a:t>Very common long-term complication often not recognized and treated</a:t>
            </a:r>
          </a:p>
          <a:p>
            <a:pPr eaLnBrk="1" hangingPunct="1"/>
            <a:r>
              <a:rPr lang="en-US" dirty="0" smtClean="0"/>
              <a:t>Management / treatment complex</a:t>
            </a:r>
          </a:p>
          <a:p>
            <a:pPr eaLnBrk="1" hangingPunct="1"/>
            <a:r>
              <a:rPr lang="en-US" dirty="0" smtClean="0"/>
              <a:t>Thorough history /assessment critical</a:t>
            </a:r>
          </a:p>
          <a:p>
            <a:pPr eaLnBrk="1" hangingPunct="1"/>
            <a:r>
              <a:rPr lang="en-US" dirty="0" smtClean="0"/>
              <a:t>Treatment based on underlying process, presentation, and cost effectiveness</a:t>
            </a:r>
          </a:p>
          <a:p>
            <a:pPr eaLnBrk="1" hangingPunct="1"/>
            <a:r>
              <a:rPr lang="en-US" dirty="0" smtClean="0"/>
              <a:t>Treatable condition with new therapies on horizon.</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4523232"/>
            <a:ext cx="2438400" cy="1633728"/>
          </a:xfrm>
          <a:prstGeom prst="rect">
            <a:avLst/>
          </a:prstGeom>
        </p:spPr>
      </p:pic>
    </p:spTree>
    <p:custDataLst>
      <p:tags r:id="rId1"/>
    </p:custDataLst>
    <p:extLst>
      <p:ext uri="{BB962C8B-B14F-4D97-AF65-F5344CB8AC3E}">
        <p14:creationId xmlns:p14="http://schemas.microsoft.com/office/powerpoint/2010/main" val="2168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94019">
                                            <p:txEl>
                                              <p:pRg st="0" end="0"/>
                                            </p:txEl>
                                          </p:spTgt>
                                        </p:tgtEl>
                                        <p:attrNameLst>
                                          <p:attrName>style.visibility</p:attrName>
                                        </p:attrNameLst>
                                      </p:cBhvr>
                                      <p:to>
                                        <p:strVal val="visible"/>
                                      </p:to>
                                    </p:set>
                                    <p:anim calcmode="lin" valueType="num">
                                      <p:cBhvr additive="base">
                                        <p:cTn id="7" dur="20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940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94019">
                                            <p:txEl>
                                              <p:pRg st="1" end="1"/>
                                            </p:txEl>
                                          </p:spTgt>
                                        </p:tgtEl>
                                        <p:attrNameLst>
                                          <p:attrName>style.visibility</p:attrName>
                                        </p:attrNameLst>
                                      </p:cBhvr>
                                      <p:to>
                                        <p:strVal val="visible"/>
                                      </p:to>
                                    </p:set>
                                    <p:anim calcmode="lin" valueType="num">
                                      <p:cBhvr additive="base">
                                        <p:cTn id="11" dur="20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4940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94019">
                                            <p:txEl>
                                              <p:pRg st="2" end="2"/>
                                            </p:txEl>
                                          </p:spTgt>
                                        </p:tgtEl>
                                        <p:attrNameLst>
                                          <p:attrName>style.visibility</p:attrName>
                                        </p:attrNameLst>
                                      </p:cBhvr>
                                      <p:to>
                                        <p:strVal val="visible"/>
                                      </p:to>
                                    </p:set>
                                    <p:anim calcmode="lin" valueType="num">
                                      <p:cBhvr additive="base">
                                        <p:cTn id="15" dur="20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49401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94019">
                                            <p:txEl>
                                              <p:pRg st="3" end="3"/>
                                            </p:txEl>
                                          </p:spTgt>
                                        </p:tgtEl>
                                        <p:attrNameLst>
                                          <p:attrName>style.visibility</p:attrName>
                                        </p:attrNameLst>
                                      </p:cBhvr>
                                      <p:to>
                                        <p:strVal val="visible"/>
                                      </p:to>
                                    </p:set>
                                    <p:anim calcmode="lin" valueType="num">
                                      <p:cBhvr additive="base">
                                        <p:cTn id="19" dur="2000" fill="hold"/>
                                        <p:tgtEl>
                                          <p:spTgt spid="1494019">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9401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94019">
                                            <p:txEl>
                                              <p:pRg st="4" end="4"/>
                                            </p:txEl>
                                          </p:spTgt>
                                        </p:tgtEl>
                                        <p:attrNameLst>
                                          <p:attrName>style.visibility</p:attrName>
                                        </p:attrNameLst>
                                      </p:cBhvr>
                                      <p:to>
                                        <p:strVal val="visible"/>
                                      </p:to>
                                    </p:set>
                                    <p:anim calcmode="lin" valueType="num">
                                      <p:cBhvr additive="base">
                                        <p:cTn id="23" dur="2000" fill="hold"/>
                                        <p:tgtEl>
                                          <p:spTgt spid="1494019">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4940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a:bodyPr>
          <a:lstStyle/>
          <a:p>
            <a:pPr eaLnBrk="1" hangingPunct="1">
              <a:defRPr/>
            </a:pPr>
            <a:r>
              <a:rPr lang="en-US" dirty="0" smtClean="0">
                <a:solidFill>
                  <a:schemeClr val="accent1">
                    <a:lumMod val="50000"/>
                  </a:schemeClr>
                </a:solidFill>
              </a:rPr>
              <a:t>The ABC’s of Diabetes Control</a:t>
            </a:r>
          </a:p>
        </p:txBody>
      </p:sp>
      <p:sp>
        <p:nvSpPr>
          <p:cNvPr id="146435" name="Rectangle 3"/>
          <p:cNvSpPr>
            <a:spLocks noGrp="1" noChangeArrowheads="1"/>
          </p:cNvSpPr>
          <p:nvPr>
            <p:ph sz="quarter" idx="1"/>
          </p:nvPr>
        </p:nvSpPr>
        <p:spPr>
          <a:xfrm>
            <a:off x="457200" y="1447800"/>
            <a:ext cx="8229600" cy="4709160"/>
          </a:xfrm>
        </p:spPr>
        <p:txBody>
          <a:bodyPr/>
          <a:lstStyle/>
          <a:p>
            <a:pPr marL="0" indent="0" eaLnBrk="1" hangingPunct="1">
              <a:buNone/>
            </a:pPr>
            <a:r>
              <a:rPr lang="en-US" b="1" dirty="0" smtClean="0">
                <a:solidFill>
                  <a:srgbClr val="12D903"/>
                </a:solidFill>
              </a:rPr>
              <a:t>A</a:t>
            </a:r>
            <a:r>
              <a:rPr lang="en-US" dirty="0" smtClean="0"/>
              <a:t> - A1c less than 7%</a:t>
            </a:r>
          </a:p>
          <a:p>
            <a:pPr marL="0" indent="0" eaLnBrk="1" hangingPunct="1">
              <a:buNone/>
            </a:pPr>
            <a:r>
              <a:rPr lang="en-US" b="1" dirty="0" smtClean="0">
                <a:solidFill>
                  <a:srgbClr val="12D903"/>
                </a:solidFill>
              </a:rPr>
              <a:t>B</a:t>
            </a:r>
            <a:r>
              <a:rPr lang="en-US" dirty="0" smtClean="0"/>
              <a:t> - Blood pressure less than 140/90</a:t>
            </a:r>
          </a:p>
          <a:p>
            <a:pPr marL="0" indent="0" eaLnBrk="1" hangingPunct="1">
              <a:buNone/>
            </a:pPr>
            <a:r>
              <a:rPr lang="en-US" b="1" dirty="0" smtClean="0">
                <a:solidFill>
                  <a:srgbClr val="12D903"/>
                </a:solidFill>
              </a:rPr>
              <a:t>C</a:t>
            </a:r>
            <a:r>
              <a:rPr lang="en-US" dirty="0" smtClean="0"/>
              <a:t> - Cholesterol HDL &gt; 40, Triglycerides &lt; 150</a:t>
            </a:r>
          </a:p>
          <a:p>
            <a:pPr marL="0" indent="0" eaLnBrk="1" hangingPunct="1">
              <a:buNone/>
            </a:pPr>
            <a:r>
              <a:rPr lang="en-US" b="1" dirty="0" smtClean="0">
                <a:solidFill>
                  <a:srgbClr val="12D903"/>
                </a:solidFill>
              </a:rPr>
              <a:t>D</a:t>
            </a:r>
            <a:r>
              <a:rPr lang="en-US" dirty="0" smtClean="0"/>
              <a:t> - Drugs- Keep list for emergencies/ MD </a:t>
            </a:r>
          </a:p>
          <a:p>
            <a:pPr marL="0" indent="0" eaLnBrk="1" hangingPunct="1">
              <a:buNone/>
            </a:pPr>
            <a:r>
              <a:rPr lang="en-US" b="1" dirty="0" smtClean="0">
                <a:solidFill>
                  <a:srgbClr val="12D903"/>
                </a:solidFill>
              </a:rPr>
              <a:t>E</a:t>
            </a:r>
            <a:r>
              <a:rPr lang="en-US" dirty="0" smtClean="0"/>
              <a:t> - Exercise and Eyes</a:t>
            </a:r>
          </a:p>
          <a:p>
            <a:pPr marL="0" indent="0" eaLnBrk="1" hangingPunct="1">
              <a:buNone/>
            </a:pPr>
            <a:r>
              <a:rPr lang="en-US" b="1" dirty="0" smtClean="0">
                <a:solidFill>
                  <a:srgbClr val="12D903"/>
                </a:solidFill>
              </a:rPr>
              <a:t>F</a:t>
            </a:r>
            <a:r>
              <a:rPr lang="en-US" dirty="0" smtClean="0"/>
              <a:t> - Food and Feet</a:t>
            </a:r>
          </a:p>
          <a:p>
            <a:pPr marL="0" indent="0" eaLnBrk="1" hangingPunct="1">
              <a:buNone/>
            </a:pPr>
            <a:r>
              <a:rPr lang="en-US" b="1" dirty="0" smtClean="0">
                <a:solidFill>
                  <a:srgbClr val="12D903"/>
                </a:solidFill>
              </a:rPr>
              <a:t>G</a:t>
            </a:r>
            <a:r>
              <a:rPr lang="en-US" dirty="0" smtClean="0">
                <a:solidFill>
                  <a:srgbClr val="12D903"/>
                </a:solidFill>
              </a:rPr>
              <a:t> – </a:t>
            </a:r>
            <a:r>
              <a:rPr lang="en-US" dirty="0" smtClean="0"/>
              <a:t>Glucose checks and goals </a:t>
            </a:r>
          </a:p>
          <a:p>
            <a:pPr marL="0" indent="0" eaLnBrk="1" hangingPunct="1">
              <a:buNone/>
            </a:pPr>
            <a:r>
              <a:rPr lang="en-US" b="1" dirty="0" smtClean="0">
                <a:solidFill>
                  <a:srgbClr val="12D903"/>
                </a:solidFill>
              </a:rPr>
              <a:t>H</a:t>
            </a:r>
            <a:r>
              <a:rPr lang="en-US" dirty="0" smtClean="0"/>
              <a:t>- Healthy Coping - Hoorah for your hard work!</a:t>
            </a:r>
          </a:p>
        </p:txBody>
      </p:sp>
    </p:spTree>
    <p:custDataLst>
      <p:tags r:id="rId1"/>
    </p:custDataLst>
    <p:extLst>
      <p:ext uri="{BB962C8B-B14F-4D97-AF65-F5344CB8AC3E}">
        <p14:creationId xmlns:p14="http://schemas.microsoft.com/office/powerpoint/2010/main" val="240059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rrowheads="1"/>
          </p:cNvSpPr>
          <p:nvPr>
            <p:ph type="title"/>
          </p:nvPr>
        </p:nvSpPr>
        <p:spPr>
          <a:xfrm>
            <a:off x="381000" y="457200"/>
            <a:ext cx="8534400" cy="1295400"/>
          </a:xfrm>
        </p:spPr>
        <p:txBody>
          <a:bodyPr anchor="ctr">
            <a:normAutofit fontScale="90000"/>
          </a:bodyPr>
          <a:lstStyle/>
          <a:p>
            <a:pPr eaLnBrk="1" hangingPunct="1">
              <a:defRPr/>
            </a:pPr>
            <a:r>
              <a:rPr lang="en-US" sz="4000" dirty="0" smtClean="0"/>
              <a:t>Promoting Learning and Behavior Change</a:t>
            </a:r>
            <a:r>
              <a:rPr lang="en-US" dirty="0" smtClean="0"/>
              <a:t/>
            </a:r>
            <a:br>
              <a:rPr lang="en-US" dirty="0" smtClean="0"/>
            </a:br>
            <a:r>
              <a:rPr lang="en-US" dirty="0" smtClean="0"/>
              <a:t>				</a:t>
            </a:r>
          </a:p>
        </p:txBody>
      </p:sp>
      <p:pic>
        <p:nvPicPr>
          <p:cNvPr id="2" name="Picture 1"/>
          <p:cNvPicPr>
            <a:picLocks noChangeAspect="1"/>
          </p:cNvPicPr>
          <p:nvPr/>
        </p:nvPicPr>
        <p:blipFill>
          <a:blip r:embed="rId3"/>
          <a:stretch>
            <a:fillRect/>
          </a:stretch>
        </p:blipFill>
        <p:spPr>
          <a:xfrm>
            <a:off x="1447800" y="1905000"/>
            <a:ext cx="6059824" cy="4017339"/>
          </a:xfrm>
          <a:prstGeom prst="rect">
            <a:avLst/>
          </a:prstGeom>
        </p:spPr>
      </p:pic>
    </p:spTree>
    <p:custDataLst>
      <p:tags r:id="rId1"/>
    </p:custDataLst>
    <p:extLst>
      <p:ext uri="{BB962C8B-B14F-4D97-AF65-F5344CB8AC3E}">
        <p14:creationId xmlns:p14="http://schemas.microsoft.com/office/powerpoint/2010/main" val="99397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457200" y="244475"/>
            <a:ext cx="8229600" cy="898525"/>
          </a:xfrm>
        </p:spPr>
        <p:txBody>
          <a:bodyPr lIns="90477" tIns="44445" rIns="90477" bIns="44445" anchor="ctr">
            <a:normAutofit/>
          </a:bodyPr>
          <a:lstStyle/>
          <a:p>
            <a:pPr eaLnBrk="1" hangingPunct="1">
              <a:defRPr/>
            </a:pPr>
            <a:r>
              <a:rPr lang="en-US" dirty="0" smtClean="0"/>
              <a:t>Promoting Learning…</a:t>
            </a:r>
            <a:r>
              <a:rPr lang="en-US" dirty="0" smtClean="0">
                <a:solidFill>
                  <a:srgbClr val="FF0000"/>
                </a:solidFill>
              </a:rPr>
              <a:t>*</a:t>
            </a:r>
          </a:p>
        </p:txBody>
      </p:sp>
      <p:sp>
        <p:nvSpPr>
          <p:cNvPr id="261123" name="Rectangle 3"/>
          <p:cNvSpPr>
            <a:spLocks noGrp="1" noRot="1" noChangeArrowheads="1"/>
          </p:cNvSpPr>
          <p:nvPr>
            <p:ph type="body" idx="1"/>
          </p:nvPr>
        </p:nvSpPr>
        <p:spPr>
          <a:xfrm>
            <a:off x="457200" y="1371600"/>
            <a:ext cx="8001000" cy="5105400"/>
          </a:xfrm>
        </p:spPr>
        <p:txBody>
          <a:bodyPr lIns="90477" tIns="44445" rIns="90477" bIns="44445"/>
          <a:lstStyle/>
          <a:p>
            <a:pPr marL="609600" indent="-609600" eaLnBrk="1" hangingPunct="1">
              <a:lnSpc>
                <a:spcPct val="90000"/>
              </a:lnSpc>
              <a:buFont typeface="Monotype Sorts" charset="2"/>
              <a:buNone/>
              <a:defRPr/>
            </a:pPr>
            <a:r>
              <a:rPr lang="en-US" dirty="0" smtClean="0"/>
              <a:t>Objectives Summary: state, discuss, describe:</a:t>
            </a:r>
          </a:p>
          <a:p>
            <a:pPr marL="609600" indent="-609600" eaLnBrk="1" hangingPunct="1">
              <a:lnSpc>
                <a:spcPct val="90000"/>
              </a:lnSpc>
              <a:buFont typeface="Monotype Sorts" charset="2"/>
              <a:buAutoNum type="arabicPeriod"/>
              <a:defRPr/>
            </a:pPr>
            <a:r>
              <a:rPr lang="en-US" sz="3200" b="1" dirty="0" smtClean="0">
                <a:solidFill>
                  <a:schemeClr val="tx2">
                    <a:lumMod val="50000"/>
                  </a:schemeClr>
                </a:solidFill>
              </a:rPr>
              <a:t>Strategies</a:t>
            </a:r>
            <a:r>
              <a:rPr lang="en-US" sz="3200" dirty="0" smtClean="0"/>
              <a:t> to promote change.</a:t>
            </a:r>
          </a:p>
          <a:p>
            <a:pPr marL="609600" indent="-609600" eaLnBrk="1" hangingPunct="1">
              <a:lnSpc>
                <a:spcPct val="90000"/>
              </a:lnSpc>
              <a:buFont typeface="Monotype Sorts" charset="2"/>
              <a:buAutoNum type="arabicPeriod"/>
              <a:defRPr/>
            </a:pPr>
            <a:r>
              <a:rPr lang="en-US" sz="3200" b="1" dirty="0" smtClean="0">
                <a:solidFill>
                  <a:schemeClr val="tx2">
                    <a:lumMod val="50000"/>
                  </a:schemeClr>
                </a:solidFill>
              </a:rPr>
              <a:t>Barriers</a:t>
            </a:r>
            <a:r>
              <a:rPr lang="en-US" sz="3200" dirty="0" smtClean="0"/>
              <a:t> to learning and change </a:t>
            </a:r>
          </a:p>
          <a:p>
            <a:pPr marL="609600" indent="-609600" eaLnBrk="1" hangingPunct="1">
              <a:lnSpc>
                <a:spcPct val="90000"/>
              </a:lnSpc>
              <a:buFont typeface="Monotype Sorts" charset="2"/>
              <a:buAutoNum type="arabicPeriod"/>
              <a:defRPr/>
            </a:pPr>
            <a:r>
              <a:rPr lang="en-US" sz="3200" dirty="0" smtClean="0"/>
              <a:t>4 </a:t>
            </a:r>
            <a:r>
              <a:rPr lang="en-US" sz="3200" b="1" dirty="0" smtClean="0">
                <a:solidFill>
                  <a:schemeClr val="tx2">
                    <a:lumMod val="50000"/>
                  </a:schemeClr>
                </a:solidFill>
              </a:rPr>
              <a:t>Learning theories</a:t>
            </a:r>
            <a:r>
              <a:rPr lang="en-US" sz="3200" dirty="0" smtClean="0">
                <a:solidFill>
                  <a:schemeClr val="tx2">
                    <a:lumMod val="50000"/>
                  </a:schemeClr>
                </a:solidFill>
              </a:rPr>
              <a:t>.</a:t>
            </a:r>
          </a:p>
          <a:p>
            <a:pPr marL="609600" indent="-609600" eaLnBrk="1" hangingPunct="1">
              <a:lnSpc>
                <a:spcPct val="90000"/>
              </a:lnSpc>
              <a:buFont typeface="Monotype Sorts" charset="2"/>
              <a:buAutoNum type="arabicPeriod"/>
              <a:defRPr/>
            </a:pPr>
            <a:r>
              <a:rPr lang="en-US" sz="3200" b="1" dirty="0" smtClean="0">
                <a:solidFill>
                  <a:schemeClr val="tx2">
                    <a:lumMod val="50000"/>
                  </a:schemeClr>
                </a:solidFill>
              </a:rPr>
              <a:t>“Stages of readiness”.</a:t>
            </a:r>
          </a:p>
          <a:p>
            <a:pPr marL="609600" indent="-609600" eaLnBrk="1" hangingPunct="1">
              <a:lnSpc>
                <a:spcPct val="90000"/>
              </a:lnSpc>
              <a:buFont typeface="Monotype Sorts" charset="2"/>
              <a:buAutoNum type="arabicPeriod"/>
              <a:defRPr/>
            </a:pPr>
            <a:r>
              <a:rPr lang="en-US" sz="3200" b="1" dirty="0" smtClean="0">
                <a:solidFill>
                  <a:schemeClr val="tx2">
                    <a:lumMod val="50000"/>
                  </a:schemeClr>
                </a:solidFill>
              </a:rPr>
              <a:t>Roles and responsibilities</a:t>
            </a:r>
            <a:endParaRPr lang="en-US" sz="3200" dirty="0" smtClean="0">
              <a:solidFill>
                <a:schemeClr val="tx2">
                  <a:lumMod val="50000"/>
                </a:schemeClr>
              </a:solidFill>
            </a:endParaRPr>
          </a:p>
          <a:p>
            <a:pPr marL="609600" indent="-609600" eaLnBrk="1" hangingPunct="1">
              <a:lnSpc>
                <a:spcPct val="90000"/>
              </a:lnSpc>
              <a:buFont typeface="Monotype Sorts" charset="2"/>
              <a:buAutoNum type="arabicPeriod"/>
              <a:defRPr/>
            </a:pPr>
            <a:r>
              <a:rPr lang="en-US" sz="3200" dirty="0" smtClean="0">
                <a:solidFill>
                  <a:schemeClr val="accent6">
                    <a:lumMod val="75000"/>
                  </a:schemeClr>
                </a:solidFill>
              </a:rPr>
              <a:t>MC, MI, Brief Negotiation, timely tools.</a:t>
            </a:r>
          </a:p>
        </p:txBody>
      </p:sp>
    </p:spTree>
    <p:custDataLst>
      <p:tags r:id="rId1"/>
    </p:custDataLst>
    <p:extLst>
      <p:ext uri="{BB962C8B-B14F-4D97-AF65-F5344CB8AC3E}">
        <p14:creationId xmlns:p14="http://schemas.microsoft.com/office/powerpoint/2010/main" val="3916887165"/>
      </p:ext>
    </p:extLst>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83209" y="1219200"/>
            <a:ext cx="8377582" cy="4574085"/>
          </a:xfrm>
        </p:spPr>
      </p:pic>
    </p:spTree>
    <p:custDataLst>
      <p:tags r:id="rId1"/>
    </p:custDataLst>
    <p:extLst>
      <p:ext uri="{BB962C8B-B14F-4D97-AF65-F5344CB8AC3E}">
        <p14:creationId xmlns:p14="http://schemas.microsoft.com/office/powerpoint/2010/main" val="207708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050925"/>
          </a:xfrm>
        </p:spPr>
        <p:txBody>
          <a:bodyPr anchor="ctr"/>
          <a:lstStyle/>
          <a:p>
            <a:pPr>
              <a:defRPr/>
            </a:pPr>
            <a:r>
              <a:rPr lang="en-US" dirty="0" smtClean="0"/>
              <a:t>Overview- Envision:</a:t>
            </a:r>
          </a:p>
        </p:txBody>
      </p:sp>
      <p:graphicFrame>
        <p:nvGraphicFramePr>
          <p:cNvPr id="4" name="Content Placeholder 3"/>
          <p:cNvGraphicFramePr>
            <a:graphicFrameLocks noGrp="1"/>
          </p:cNvGraphicFramePr>
          <p:nvPr>
            <p:ph idx="1"/>
            <p:extLst/>
          </p:nvPr>
        </p:nvGraphicFramePr>
        <p:xfrm>
          <a:off x="457200" y="14478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81587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Rot="1" noChangeArrowheads="1"/>
          </p:cNvSpPr>
          <p:nvPr>
            <p:ph type="title"/>
          </p:nvPr>
        </p:nvSpPr>
        <p:spPr/>
        <p:txBody>
          <a:bodyPr anchor="ctr"/>
          <a:lstStyle/>
          <a:p>
            <a:pPr eaLnBrk="1" hangingPunct="1">
              <a:defRPr/>
            </a:pPr>
            <a:r>
              <a:rPr lang="en-US" dirty="0"/>
              <a:t>Adult </a:t>
            </a:r>
            <a:r>
              <a:rPr lang="en-US" dirty="0" smtClean="0"/>
              <a:t>Learners</a:t>
            </a:r>
            <a:r>
              <a:rPr lang="en-US" dirty="0" smtClean="0">
                <a:solidFill>
                  <a:srgbClr val="FF0000"/>
                </a:solidFill>
              </a:rPr>
              <a:t> </a:t>
            </a:r>
            <a:endParaRPr lang="en-US" dirty="0">
              <a:solidFill>
                <a:srgbClr val="FF0000"/>
              </a:solidFill>
            </a:endParaRPr>
          </a:p>
        </p:txBody>
      </p:sp>
      <p:sp>
        <p:nvSpPr>
          <p:cNvPr id="246787" name="Rectangle 3"/>
          <p:cNvSpPr>
            <a:spLocks noGrp="1" noRot="1" noChangeArrowheads="1"/>
          </p:cNvSpPr>
          <p:nvPr>
            <p:ph type="body" idx="1"/>
          </p:nvPr>
        </p:nvSpPr>
        <p:spPr>
          <a:xfrm>
            <a:off x="3098800" y="1524000"/>
            <a:ext cx="5588000" cy="4724400"/>
          </a:xfrm>
        </p:spPr>
        <p:txBody>
          <a:bodyPr>
            <a:noAutofit/>
          </a:bodyPr>
          <a:lstStyle/>
          <a:p>
            <a:pPr eaLnBrk="1" hangingPunct="1">
              <a:buFont typeface="Wingdings" charset="2"/>
              <a:buBlip>
                <a:blip r:embed="rId3"/>
              </a:buBlip>
              <a:defRPr/>
            </a:pPr>
            <a:r>
              <a:rPr lang="en-US" sz="3600" dirty="0">
                <a:ea typeface="+mn-ea"/>
                <a:cs typeface="+mn-cs"/>
              </a:rPr>
              <a:t>Self-directed must </a:t>
            </a:r>
            <a:r>
              <a:rPr lang="en-US" sz="3600" b="1" i="1" dirty="0">
                <a:ea typeface="+mn-ea"/>
                <a:cs typeface="+mn-cs"/>
              </a:rPr>
              <a:t>feel need</a:t>
            </a:r>
            <a:r>
              <a:rPr lang="en-US" sz="3600" dirty="0">
                <a:ea typeface="+mn-ea"/>
                <a:cs typeface="+mn-cs"/>
              </a:rPr>
              <a:t> to learn</a:t>
            </a:r>
          </a:p>
          <a:p>
            <a:pPr eaLnBrk="1" hangingPunct="1">
              <a:buFont typeface="Wingdings" charset="2"/>
              <a:buBlip>
                <a:blip r:embed="rId3"/>
              </a:buBlip>
              <a:defRPr/>
            </a:pPr>
            <a:r>
              <a:rPr lang="en-US" sz="3600" b="1" i="1" dirty="0">
                <a:ea typeface="+mn-ea"/>
                <a:cs typeface="+mn-cs"/>
              </a:rPr>
              <a:t>Problem oriented</a:t>
            </a:r>
            <a:r>
              <a:rPr lang="en-US" sz="3600" i="1" dirty="0">
                <a:ea typeface="+mn-ea"/>
                <a:cs typeface="+mn-cs"/>
              </a:rPr>
              <a:t> </a:t>
            </a:r>
            <a:r>
              <a:rPr lang="en-US" sz="3600" dirty="0">
                <a:ea typeface="+mn-ea"/>
                <a:cs typeface="+mn-cs"/>
              </a:rPr>
              <a:t>rather than subject oriented</a:t>
            </a:r>
          </a:p>
          <a:p>
            <a:pPr eaLnBrk="1" hangingPunct="1">
              <a:buFont typeface="Wingdings" charset="2"/>
              <a:buBlip>
                <a:blip r:embed="rId3"/>
              </a:buBlip>
              <a:defRPr/>
            </a:pPr>
            <a:r>
              <a:rPr lang="en-US" sz="3600" dirty="0">
                <a:ea typeface="+mn-ea"/>
                <a:cs typeface="+mn-cs"/>
              </a:rPr>
              <a:t>Learn better when </a:t>
            </a:r>
            <a:r>
              <a:rPr lang="en-US" sz="3600" b="1" i="1" dirty="0">
                <a:ea typeface="+mn-ea"/>
                <a:cs typeface="+mn-cs"/>
              </a:rPr>
              <a:t>own experience</a:t>
            </a:r>
            <a:r>
              <a:rPr lang="en-US" sz="3600" i="1" dirty="0">
                <a:ea typeface="+mn-ea"/>
                <a:cs typeface="+mn-cs"/>
              </a:rPr>
              <a:t> </a:t>
            </a:r>
            <a:r>
              <a:rPr lang="en-US" sz="3600" dirty="0">
                <a:ea typeface="+mn-ea"/>
                <a:cs typeface="+mn-cs"/>
              </a:rPr>
              <a:t>is used</a:t>
            </a:r>
          </a:p>
          <a:p>
            <a:pPr eaLnBrk="1" hangingPunct="1">
              <a:buFont typeface="Wingdings" charset="2"/>
              <a:buBlip>
                <a:blip r:embed="rId3"/>
              </a:buBlip>
              <a:defRPr/>
            </a:pPr>
            <a:r>
              <a:rPr lang="en-US" sz="3600" dirty="0">
                <a:ea typeface="+mn-ea"/>
                <a:cs typeface="+mn-cs"/>
              </a:rPr>
              <a:t>Prefer </a:t>
            </a:r>
            <a:r>
              <a:rPr lang="en-US" sz="3600" b="1" i="1" dirty="0">
                <a:ea typeface="+mn-ea"/>
                <a:cs typeface="+mn-cs"/>
              </a:rPr>
              <a:t>active participation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26" y="1676400"/>
            <a:ext cx="2641600" cy="3962400"/>
          </a:xfrm>
          <a:prstGeom prst="rect">
            <a:avLst/>
          </a:prstGeom>
        </p:spPr>
      </p:pic>
    </p:spTree>
    <p:custDataLst>
      <p:tags r:id="rId1"/>
    </p:custDataLst>
    <p:extLst>
      <p:ext uri="{BB962C8B-B14F-4D97-AF65-F5344CB8AC3E}">
        <p14:creationId xmlns:p14="http://schemas.microsoft.com/office/powerpoint/2010/main" val="18911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85175" cy="838200"/>
          </a:xfrm>
        </p:spPr>
        <p:txBody>
          <a:bodyPr anchor="ctr">
            <a:noAutofit/>
          </a:bodyPr>
          <a:lstStyle/>
          <a:p>
            <a:pPr>
              <a:defRPr/>
            </a:pPr>
            <a:r>
              <a:rPr lang="en-US" sz="4000" dirty="0" smtClean="0">
                <a:solidFill>
                  <a:schemeClr val="accent2">
                    <a:lumMod val="75000"/>
                  </a:schemeClr>
                </a:solidFill>
              </a:rPr>
              <a:t>        </a:t>
            </a:r>
            <a:r>
              <a:rPr lang="en-US" sz="4000" dirty="0" smtClean="0"/>
              <a:t>Readiness determines Approach</a:t>
            </a:r>
            <a:r>
              <a:rPr lang="en-US" sz="4000" dirty="0" smtClean="0">
                <a:solidFill>
                  <a:srgbClr val="FF0000"/>
                </a:solidFill>
              </a:rPr>
              <a:t>*</a:t>
            </a:r>
            <a:endParaRPr lang="en-US" sz="4000" dirty="0" smtClean="0">
              <a:solidFill>
                <a:srgbClr val="B4D5DC"/>
              </a:solidFill>
            </a:endParaRPr>
          </a:p>
        </p:txBody>
      </p:sp>
      <p:sp>
        <p:nvSpPr>
          <p:cNvPr id="3" name="Content Placeholder 2"/>
          <p:cNvSpPr>
            <a:spLocks noGrp="1"/>
          </p:cNvSpPr>
          <p:nvPr>
            <p:ph idx="1"/>
          </p:nvPr>
        </p:nvSpPr>
        <p:spPr>
          <a:xfrm>
            <a:off x="228600" y="3451223"/>
            <a:ext cx="8464550" cy="3048000"/>
          </a:xfrm>
        </p:spPr>
        <p:txBody>
          <a:bodyPr/>
          <a:lstStyle/>
          <a:p>
            <a:pPr>
              <a:buFont typeface="Wingdings" charset="2"/>
              <a:buNone/>
              <a:defRPr/>
            </a:pPr>
            <a:endParaRPr lang="en-US" dirty="0" smtClean="0"/>
          </a:p>
          <a:p>
            <a:pPr>
              <a:buFont typeface="Wingdings" charset="2"/>
              <a:buNone/>
              <a:defRPr/>
            </a:pPr>
            <a:endParaRPr lang="en-US" dirty="0" smtClean="0">
              <a:solidFill>
                <a:srgbClr val="FFFF00"/>
              </a:solidFill>
            </a:endParaRPr>
          </a:p>
          <a:p>
            <a:pPr>
              <a:buFont typeface="Wingdings" charset="2"/>
              <a:buBlip>
                <a:blip r:embed="rId3"/>
              </a:buBlip>
              <a:defRPr/>
            </a:pPr>
            <a:endParaRPr lang="en-US" dirty="0" smtClean="0"/>
          </a:p>
        </p:txBody>
      </p:sp>
      <p:pic>
        <p:nvPicPr>
          <p:cNvPr id="26628" name="Picture 4" descr="won't t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1156431"/>
            <a:ext cx="1330325" cy="204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man%20pond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143000"/>
            <a:ext cx="144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descr="I w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1143000"/>
            <a:ext cx="1676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 descr="NO WAY"/>
          <p:cNvPicPr>
            <a:picLocks noChangeAspect="1" noChangeArrowheads="1"/>
          </p:cNvPicPr>
          <p:nvPr/>
        </p:nvPicPr>
        <p:blipFill>
          <a:blip r:embed="rId7">
            <a:extLst>
              <a:ext uri="{28A0092B-C50C-407E-A947-70E740481C1C}">
                <a14:useLocalDpi xmlns:a14="http://schemas.microsoft.com/office/drawing/2010/main" val="0"/>
              </a:ext>
            </a:extLst>
          </a:blip>
          <a:srcRect b="15384"/>
          <a:stretch>
            <a:fillRect/>
          </a:stretch>
        </p:blipFill>
        <p:spPr bwMode="auto">
          <a:xfrm>
            <a:off x="7010400" y="1143000"/>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5"/>
          <p:cNvSpPr txBox="1">
            <a:spLocks noChangeArrowheads="1"/>
          </p:cNvSpPr>
          <p:nvPr/>
        </p:nvSpPr>
        <p:spPr bwMode="auto">
          <a:xfrm>
            <a:off x="6281738" y="2455863"/>
            <a:ext cx="88106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6633" name="TextBox 16"/>
          <p:cNvSpPr txBox="1">
            <a:spLocks noChangeArrowheads="1"/>
          </p:cNvSpPr>
          <p:nvPr/>
        </p:nvSpPr>
        <p:spPr bwMode="auto">
          <a:xfrm>
            <a:off x="4132263" y="3094038"/>
            <a:ext cx="8794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pic>
        <p:nvPicPr>
          <p:cNvPr id="26634" name="Picture 4" descr="mini-handpla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1143000"/>
            <a:ext cx="1676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TextBox 19"/>
          <p:cNvSpPr txBox="1">
            <a:spLocks noChangeArrowheads="1"/>
          </p:cNvSpPr>
          <p:nvPr/>
        </p:nvSpPr>
        <p:spPr bwMode="auto">
          <a:xfrm>
            <a:off x="381056" y="3390042"/>
            <a:ext cx="1447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dirty="0" err="1">
                <a:solidFill>
                  <a:schemeClr val="tx2">
                    <a:lumMod val="50000"/>
                  </a:schemeClr>
                </a:solidFill>
              </a:rPr>
              <a:t>Precontem-plation</a:t>
            </a:r>
            <a:r>
              <a:rPr lang="en-US" dirty="0">
                <a:solidFill>
                  <a:schemeClr val="tx2">
                    <a:lumMod val="50000"/>
                  </a:schemeClr>
                </a:solidFill>
              </a:rPr>
              <a:t>:</a:t>
            </a:r>
          </a:p>
          <a:p>
            <a:endParaRPr lang="en-US" dirty="0">
              <a:solidFill>
                <a:schemeClr val="tx2">
                  <a:lumMod val="50000"/>
                </a:schemeClr>
              </a:solidFill>
            </a:endParaRPr>
          </a:p>
          <a:p>
            <a:endParaRPr lang="en-US" u="sng" dirty="0">
              <a:solidFill>
                <a:schemeClr val="tx2">
                  <a:lumMod val="50000"/>
                </a:schemeClr>
              </a:solidFill>
            </a:endParaRPr>
          </a:p>
          <a:p>
            <a:endParaRPr lang="en-US" u="sng" dirty="0">
              <a:solidFill>
                <a:schemeClr val="tx2">
                  <a:lumMod val="50000"/>
                </a:schemeClr>
              </a:solidFill>
            </a:endParaRPr>
          </a:p>
          <a:p>
            <a:r>
              <a:rPr lang="en-US" u="sng" dirty="0">
                <a:solidFill>
                  <a:schemeClr val="tx2">
                    <a:lumMod val="50000"/>
                  </a:schemeClr>
                </a:solidFill>
              </a:rPr>
              <a:t>NOPE!</a:t>
            </a:r>
          </a:p>
          <a:p>
            <a:endParaRPr lang="en-US" dirty="0">
              <a:solidFill>
                <a:srgbClr val="FFFF00"/>
              </a:solidFill>
            </a:endParaRPr>
          </a:p>
          <a:p>
            <a:endParaRPr lang="en-US" dirty="0">
              <a:solidFill>
                <a:srgbClr val="FFFF00"/>
              </a:solidFill>
            </a:endParaRPr>
          </a:p>
          <a:p>
            <a:endParaRPr lang="en-US" dirty="0"/>
          </a:p>
        </p:txBody>
      </p:sp>
      <p:sp>
        <p:nvSpPr>
          <p:cNvPr id="26636" name="TextBox 20"/>
          <p:cNvSpPr txBox="1">
            <a:spLocks noChangeArrowheads="1"/>
          </p:cNvSpPr>
          <p:nvPr/>
        </p:nvSpPr>
        <p:spPr bwMode="auto">
          <a:xfrm>
            <a:off x="1915755" y="3369039"/>
            <a:ext cx="1219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u="sng" dirty="0" err="1">
                <a:solidFill>
                  <a:schemeClr val="tx2">
                    <a:lumMod val="50000"/>
                  </a:schemeClr>
                </a:solidFill>
              </a:rPr>
              <a:t>Contem-plation</a:t>
            </a:r>
            <a:r>
              <a:rPr lang="en-US" u="sng" dirty="0">
                <a:solidFill>
                  <a:schemeClr val="tx2">
                    <a:lumMod val="50000"/>
                  </a:schemeClr>
                </a:solidFill>
              </a:rPr>
              <a:t>:</a:t>
            </a:r>
          </a:p>
          <a:p>
            <a:endParaRPr lang="en-US" u="sng" dirty="0">
              <a:solidFill>
                <a:schemeClr val="tx2">
                  <a:lumMod val="50000"/>
                </a:schemeClr>
              </a:solidFill>
            </a:endParaRPr>
          </a:p>
          <a:p>
            <a:endParaRPr lang="en-US" dirty="0">
              <a:solidFill>
                <a:schemeClr val="tx2">
                  <a:lumMod val="50000"/>
                </a:schemeClr>
              </a:solidFill>
            </a:endParaRPr>
          </a:p>
          <a:p>
            <a:endParaRPr lang="en-US" dirty="0">
              <a:solidFill>
                <a:schemeClr val="tx2">
                  <a:lumMod val="50000"/>
                </a:schemeClr>
              </a:solidFill>
            </a:endParaRPr>
          </a:p>
          <a:p>
            <a:r>
              <a:rPr lang="en-US" dirty="0">
                <a:solidFill>
                  <a:schemeClr val="tx2">
                    <a:lumMod val="50000"/>
                  </a:schemeClr>
                </a:solidFill>
              </a:rPr>
              <a:t>Maybe</a:t>
            </a:r>
          </a:p>
        </p:txBody>
      </p:sp>
      <p:sp>
        <p:nvSpPr>
          <p:cNvPr id="26637" name="TextBox 21"/>
          <p:cNvSpPr txBox="1">
            <a:spLocks noChangeArrowheads="1"/>
          </p:cNvSpPr>
          <p:nvPr/>
        </p:nvSpPr>
        <p:spPr bwMode="auto">
          <a:xfrm>
            <a:off x="3200400" y="3429000"/>
            <a:ext cx="4495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b="1" u="sng" dirty="0">
                <a:solidFill>
                  <a:schemeClr val="tx2">
                    <a:lumMod val="50000"/>
                  </a:schemeClr>
                </a:solidFill>
              </a:rPr>
              <a:t>Preparation:</a:t>
            </a:r>
            <a:r>
              <a:rPr lang="en-US" b="1" dirty="0">
                <a:solidFill>
                  <a:schemeClr val="tx2">
                    <a:lumMod val="50000"/>
                  </a:schemeClr>
                </a:solidFill>
              </a:rPr>
              <a:t>        </a:t>
            </a:r>
            <a:r>
              <a:rPr lang="en-US" b="1" u="sng" dirty="0">
                <a:solidFill>
                  <a:schemeClr val="tx2">
                    <a:lumMod val="50000"/>
                  </a:schemeClr>
                </a:solidFill>
              </a:rPr>
              <a:t>Action/Maintenance</a:t>
            </a:r>
            <a:r>
              <a:rPr lang="en-US" dirty="0">
                <a:solidFill>
                  <a:schemeClr val="tx2">
                    <a:lumMod val="50000"/>
                  </a:schemeClr>
                </a:solidFill>
              </a:rPr>
              <a:t>:</a:t>
            </a:r>
          </a:p>
          <a:p>
            <a:r>
              <a:rPr lang="en-US" dirty="0">
                <a:solidFill>
                  <a:schemeClr val="tx2">
                    <a:lumMod val="50000"/>
                  </a:schemeClr>
                </a:solidFill>
              </a:rPr>
              <a:t>        </a:t>
            </a:r>
          </a:p>
          <a:p>
            <a:r>
              <a:rPr lang="en-US" dirty="0">
                <a:solidFill>
                  <a:schemeClr val="tx2">
                    <a:lumMod val="50000"/>
                  </a:schemeClr>
                </a:solidFill>
              </a:rPr>
              <a:t>                     	</a:t>
            </a:r>
            <a:endParaRPr lang="en-US" b="1" dirty="0">
              <a:solidFill>
                <a:schemeClr val="tx2">
                  <a:lumMod val="50000"/>
                </a:schemeClr>
              </a:solidFill>
            </a:endParaRPr>
          </a:p>
          <a:p>
            <a:endParaRPr lang="en-US" b="1" dirty="0">
              <a:solidFill>
                <a:schemeClr val="tx2">
                  <a:lumMod val="50000"/>
                </a:schemeClr>
              </a:solidFill>
            </a:endParaRPr>
          </a:p>
          <a:p>
            <a:endParaRPr lang="en-US" b="1" dirty="0">
              <a:solidFill>
                <a:schemeClr val="tx2">
                  <a:lumMod val="50000"/>
                </a:schemeClr>
              </a:solidFill>
            </a:endParaRPr>
          </a:p>
          <a:p>
            <a:r>
              <a:rPr lang="en-US" b="1" dirty="0">
                <a:solidFill>
                  <a:schemeClr val="tx2">
                    <a:lumMod val="50000"/>
                  </a:schemeClr>
                </a:solidFill>
              </a:rPr>
              <a:t>  </a:t>
            </a:r>
            <a:r>
              <a:rPr lang="en-US" dirty="0">
                <a:solidFill>
                  <a:schemeClr val="tx2">
                    <a:lumMod val="50000"/>
                  </a:schemeClr>
                </a:solidFill>
              </a:rPr>
              <a:t>OK! I want to</a:t>
            </a:r>
            <a:r>
              <a:rPr lang="en-US" b="1" dirty="0">
                <a:solidFill>
                  <a:schemeClr val="tx2">
                    <a:lumMod val="50000"/>
                  </a:schemeClr>
                </a:solidFill>
              </a:rPr>
              <a:t>!    </a:t>
            </a:r>
            <a:r>
              <a:rPr lang="en-US" b="1" dirty="0" smtClean="0">
                <a:solidFill>
                  <a:schemeClr val="tx2">
                    <a:lumMod val="50000"/>
                  </a:schemeClr>
                </a:solidFill>
              </a:rPr>
              <a:t>  I’m  </a:t>
            </a:r>
            <a:r>
              <a:rPr lang="en-US" b="1" dirty="0">
                <a:solidFill>
                  <a:schemeClr val="tx2">
                    <a:lumMod val="50000"/>
                  </a:schemeClr>
                </a:solidFill>
              </a:rPr>
              <a:t>Doing it! -- X 6 Mo</a:t>
            </a:r>
          </a:p>
          <a:p>
            <a:endParaRPr lang="en-US" b="1" u="sng" dirty="0">
              <a:solidFill>
                <a:schemeClr val="tx2">
                  <a:lumMod val="50000"/>
                </a:schemeClr>
              </a:solidFill>
            </a:endParaRPr>
          </a:p>
          <a:p>
            <a:r>
              <a:rPr lang="en-US" b="1" dirty="0">
                <a:solidFill>
                  <a:srgbClr val="008000"/>
                </a:solidFill>
              </a:rPr>
              <a:t> </a:t>
            </a:r>
            <a:r>
              <a:rPr lang="en-US" dirty="0"/>
              <a:t>   </a:t>
            </a:r>
          </a:p>
        </p:txBody>
      </p:sp>
      <p:sp>
        <p:nvSpPr>
          <p:cNvPr id="26638" name="TextBox 22"/>
          <p:cNvSpPr txBox="1">
            <a:spLocks noChangeArrowheads="1"/>
          </p:cNvSpPr>
          <p:nvPr/>
        </p:nvSpPr>
        <p:spPr bwMode="auto">
          <a:xfrm>
            <a:off x="7550150" y="3429000"/>
            <a:ext cx="1676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u="sng" dirty="0" err="1"/>
              <a:t>Relapse:Stuck</a:t>
            </a:r>
            <a:r>
              <a:rPr lang="en-US" u="sng" dirty="0"/>
              <a:t>				</a:t>
            </a:r>
          </a:p>
          <a:p>
            <a:r>
              <a:rPr lang="en-US" u="sng" dirty="0"/>
              <a:t>OOOOPS!</a:t>
            </a:r>
          </a:p>
          <a:p>
            <a:endParaRPr lang="en-US" u="sng" dirty="0"/>
          </a:p>
          <a:p>
            <a:r>
              <a:rPr lang="en-US" u="sng" dirty="0"/>
              <a:t> </a:t>
            </a:r>
          </a:p>
          <a:p>
            <a:endParaRPr lang="en-US" u="sng" dirty="0">
              <a:solidFill>
                <a:srgbClr val="FFFF00"/>
              </a:solidFill>
            </a:endParaRPr>
          </a:p>
          <a:p>
            <a:endParaRPr lang="en-US" u="sng" dirty="0">
              <a:solidFill>
                <a:srgbClr val="FFFF00"/>
              </a:solidFill>
            </a:endParaRPr>
          </a:p>
          <a:p>
            <a:r>
              <a:rPr lang="en-US" u="sng" dirty="0">
                <a:solidFill>
                  <a:srgbClr val="D02020"/>
                </a:solidFill>
              </a:rPr>
              <a:t> </a:t>
            </a:r>
          </a:p>
        </p:txBody>
      </p:sp>
      <p:sp>
        <p:nvSpPr>
          <p:cNvPr id="26639" name="Notched Right Arrow 23"/>
          <p:cNvSpPr>
            <a:spLocks noChangeArrowheads="1"/>
          </p:cNvSpPr>
          <p:nvPr/>
        </p:nvSpPr>
        <p:spPr bwMode="auto">
          <a:xfrm>
            <a:off x="533400" y="6019800"/>
            <a:ext cx="977900" cy="457200"/>
          </a:xfrm>
          <a:prstGeom prst="notchedRightArrow">
            <a:avLst>
              <a:gd name="adj1" fmla="val 50000"/>
              <a:gd name="adj2" fmla="val 49977"/>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solidFill>
                <a:srgbClr val="FFFF00"/>
              </a:solidFill>
            </a:endParaRPr>
          </a:p>
        </p:txBody>
      </p:sp>
      <p:sp>
        <p:nvSpPr>
          <p:cNvPr id="26640" name="Notched Right Arrow 24"/>
          <p:cNvSpPr>
            <a:spLocks noChangeArrowheads="1"/>
          </p:cNvSpPr>
          <p:nvPr/>
        </p:nvSpPr>
        <p:spPr bwMode="auto">
          <a:xfrm>
            <a:off x="2209800" y="6019800"/>
            <a:ext cx="977900" cy="484188"/>
          </a:xfrm>
          <a:prstGeom prst="notchedRightArrow">
            <a:avLst>
              <a:gd name="adj1" fmla="val 50000"/>
              <a:gd name="adj2" fmla="val 50024"/>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6641" name="Notched Right Arrow 25"/>
          <p:cNvSpPr>
            <a:spLocks noChangeArrowheads="1"/>
          </p:cNvSpPr>
          <p:nvPr/>
        </p:nvSpPr>
        <p:spPr bwMode="auto">
          <a:xfrm>
            <a:off x="3886200" y="6019800"/>
            <a:ext cx="977900" cy="484188"/>
          </a:xfrm>
          <a:prstGeom prst="notchedRightArrow">
            <a:avLst>
              <a:gd name="adj1" fmla="val 50000"/>
              <a:gd name="adj2" fmla="val 50024"/>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6642" name="Notched Right Arrow 27"/>
          <p:cNvSpPr>
            <a:spLocks noChangeArrowheads="1"/>
          </p:cNvSpPr>
          <p:nvPr/>
        </p:nvSpPr>
        <p:spPr bwMode="auto">
          <a:xfrm>
            <a:off x="5638800" y="6019800"/>
            <a:ext cx="977900" cy="484188"/>
          </a:xfrm>
          <a:prstGeom prst="notchedRightArrow">
            <a:avLst>
              <a:gd name="adj1" fmla="val 50000"/>
              <a:gd name="adj2" fmla="val 50024"/>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6643" name="Curved Left Arrow 29"/>
          <p:cNvSpPr>
            <a:spLocks noChangeArrowheads="1"/>
          </p:cNvSpPr>
          <p:nvPr/>
        </p:nvSpPr>
        <p:spPr bwMode="auto">
          <a:xfrm>
            <a:off x="8001000" y="5867400"/>
            <a:ext cx="884238" cy="457200"/>
          </a:xfrm>
          <a:prstGeom prst="curvedLeftArrow">
            <a:avLst>
              <a:gd name="adj1" fmla="val 25000"/>
              <a:gd name="adj2" fmla="val 50000"/>
              <a:gd name="adj3" fmla="val 25008"/>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Tree>
    <p:custDataLst>
      <p:tags r:id="rId1"/>
    </p:custDataLst>
    <p:extLst>
      <p:ext uri="{BB962C8B-B14F-4D97-AF65-F5344CB8AC3E}">
        <p14:creationId xmlns:p14="http://schemas.microsoft.com/office/powerpoint/2010/main" val="53089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82296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(FEV1)</a:t>
            </a:r>
          </a:p>
          <a:p>
            <a:pPr lvl="1"/>
            <a:r>
              <a:rPr lang="en-US" dirty="0" smtClean="0"/>
              <a:t>Not for pts w/ chronic lung issues</a:t>
            </a:r>
          </a:p>
          <a:p>
            <a:pPr lvl="2"/>
            <a:r>
              <a:rPr lang="en-US" dirty="0" smtClean="0"/>
              <a:t>Asthma, COPD, history of lung cancer, smokers</a:t>
            </a:r>
          </a:p>
          <a:p>
            <a:pPr lvl="2"/>
            <a:r>
              <a:rPr lang="en-US" dirty="0" smtClean="0"/>
              <a:t>Can cause acute bronchospasm – Black box warning</a:t>
            </a:r>
          </a:p>
          <a:p>
            <a:r>
              <a:rPr lang="en-US" dirty="0" smtClean="0"/>
              <a:t>Side effects: </a:t>
            </a:r>
          </a:p>
          <a:p>
            <a:pPr lvl="1"/>
            <a:r>
              <a:rPr lang="en-US" dirty="0" smtClean="0"/>
              <a:t>Hypoglycemia, sore throat, cough</a:t>
            </a:r>
          </a:p>
          <a:p>
            <a:pPr lvl="1"/>
            <a:r>
              <a:rPr lang="en-US" dirty="0" smtClean="0"/>
              <a:t>Less hypoglycemia than injected insulin</a:t>
            </a:r>
            <a:endParaRPr lang="en-US" dirty="0"/>
          </a:p>
        </p:txBody>
      </p:sp>
      <p:pic>
        <p:nvPicPr>
          <p:cNvPr id="4" name="Picture 3"/>
          <p:cNvPicPr>
            <a:picLocks noChangeAspect="1"/>
          </p:cNvPicPr>
          <p:nvPr/>
        </p:nvPicPr>
        <p:blipFill>
          <a:blip r:embed="rId3"/>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390346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228600"/>
            <a:ext cx="8428038" cy="838200"/>
          </a:xfrm>
        </p:spPr>
        <p:txBody>
          <a:bodyPr anchor="ctr">
            <a:normAutofit/>
          </a:bodyPr>
          <a:lstStyle/>
          <a:p>
            <a:pPr>
              <a:defRPr/>
            </a:pPr>
            <a:r>
              <a:rPr lang="en-US" sz="2800" dirty="0" smtClean="0"/>
              <a:t>    </a:t>
            </a:r>
            <a:r>
              <a:rPr lang="en-US" sz="3200" dirty="0" smtClean="0"/>
              <a:t>Readiness determines Approach</a:t>
            </a:r>
            <a:r>
              <a:rPr lang="en-US" sz="3200" dirty="0" smtClean="0">
                <a:solidFill>
                  <a:srgbClr val="FF0000"/>
                </a:solidFill>
              </a:rPr>
              <a:t>*</a:t>
            </a:r>
            <a:endParaRPr lang="en-US" sz="2800" dirty="0" smtClean="0">
              <a:solidFill>
                <a:srgbClr val="B4D5DC"/>
              </a:solidFill>
            </a:endParaRPr>
          </a:p>
        </p:txBody>
      </p:sp>
      <p:sp>
        <p:nvSpPr>
          <p:cNvPr id="3" name="Content Placeholder 2"/>
          <p:cNvSpPr>
            <a:spLocks noGrp="1"/>
          </p:cNvSpPr>
          <p:nvPr>
            <p:ph idx="1"/>
          </p:nvPr>
        </p:nvSpPr>
        <p:spPr>
          <a:xfrm>
            <a:off x="381000" y="3429000"/>
            <a:ext cx="8464550" cy="3048000"/>
          </a:xfrm>
        </p:spPr>
        <p:txBody>
          <a:bodyPr/>
          <a:lstStyle/>
          <a:p>
            <a:pPr>
              <a:buFont typeface="Wingdings" charset="2"/>
              <a:buNone/>
              <a:defRPr/>
            </a:pPr>
            <a:endParaRPr lang="en-US" dirty="0" smtClean="0"/>
          </a:p>
          <a:p>
            <a:pPr>
              <a:buFont typeface="Wingdings" charset="2"/>
              <a:buBlip>
                <a:blip r:embed="rId3"/>
              </a:buBlip>
              <a:defRPr/>
            </a:pPr>
            <a:endParaRPr lang="en-US" dirty="0" smtClean="0"/>
          </a:p>
        </p:txBody>
      </p:sp>
      <p:pic>
        <p:nvPicPr>
          <p:cNvPr id="29700" name="Picture 4" descr="won't t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43000"/>
            <a:ext cx="1330325"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man%20pond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143000"/>
            <a:ext cx="121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descr="I w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143000"/>
            <a:ext cx="144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4" descr="NO WAY"/>
          <p:cNvPicPr>
            <a:picLocks noChangeAspect="1" noChangeArrowheads="1"/>
          </p:cNvPicPr>
          <p:nvPr/>
        </p:nvPicPr>
        <p:blipFill>
          <a:blip r:embed="rId7">
            <a:extLst>
              <a:ext uri="{28A0092B-C50C-407E-A947-70E740481C1C}">
                <a14:useLocalDpi xmlns:a14="http://schemas.microsoft.com/office/drawing/2010/main" val="0"/>
              </a:ext>
            </a:extLst>
          </a:blip>
          <a:srcRect b="15384"/>
          <a:stretch>
            <a:fillRect/>
          </a:stretch>
        </p:blipFill>
        <p:spPr bwMode="auto">
          <a:xfrm>
            <a:off x="6477000" y="1066800"/>
            <a:ext cx="148347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5"/>
          <p:cNvSpPr txBox="1">
            <a:spLocks noChangeArrowheads="1"/>
          </p:cNvSpPr>
          <p:nvPr/>
        </p:nvSpPr>
        <p:spPr bwMode="auto">
          <a:xfrm>
            <a:off x="6281738" y="2455863"/>
            <a:ext cx="88106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9705" name="TextBox 16"/>
          <p:cNvSpPr txBox="1">
            <a:spLocks noChangeArrowheads="1"/>
          </p:cNvSpPr>
          <p:nvPr/>
        </p:nvSpPr>
        <p:spPr bwMode="auto">
          <a:xfrm>
            <a:off x="4132263" y="3094038"/>
            <a:ext cx="8794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pic>
        <p:nvPicPr>
          <p:cNvPr id="29706" name="Picture 4" descr="mini-handpla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142999"/>
            <a:ext cx="1371600"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Box 19"/>
          <p:cNvSpPr txBox="1">
            <a:spLocks noChangeArrowheads="1"/>
          </p:cNvSpPr>
          <p:nvPr/>
        </p:nvSpPr>
        <p:spPr bwMode="auto">
          <a:xfrm>
            <a:off x="381000" y="3276600"/>
            <a:ext cx="1447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dirty="0" err="1">
                <a:solidFill>
                  <a:schemeClr val="accent1">
                    <a:lumMod val="50000"/>
                  </a:schemeClr>
                </a:solidFill>
              </a:rPr>
              <a:t>Precontem-plation</a:t>
            </a:r>
            <a:r>
              <a:rPr lang="en-US" dirty="0">
                <a:solidFill>
                  <a:schemeClr val="accent1">
                    <a:lumMod val="50000"/>
                  </a:schemeClr>
                </a:solidFill>
              </a:rPr>
              <a:t>:</a:t>
            </a:r>
          </a:p>
          <a:p>
            <a:endParaRPr lang="en-US" dirty="0">
              <a:solidFill>
                <a:schemeClr val="accent1">
                  <a:lumMod val="50000"/>
                </a:schemeClr>
              </a:solidFill>
            </a:endParaRPr>
          </a:p>
          <a:p>
            <a:r>
              <a:rPr lang="en-US" dirty="0">
                <a:solidFill>
                  <a:schemeClr val="accent1">
                    <a:lumMod val="50000"/>
                  </a:schemeClr>
                </a:solidFill>
              </a:rPr>
              <a:t>Raise doubt </a:t>
            </a:r>
          </a:p>
          <a:p>
            <a:r>
              <a:rPr lang="en-US" dirty="0">
                <a:solidFill>
                  <a:schemeClr val="accent1">
                    <a:lumMod val="50000"/>
                  </a:schemeClr>
                </a:solidFill>
              </a:rPr>
              <a:t>Re: status quo.</a:t>
            </a:r>
          </a:p>
          <a:p>
            <a:r>
              <a:rPr lang="en-US" dirty="0">
                <a:solidFill>
                  <a:schemeClr val="accent1">
                    <a:lumMod val="50000"/>
                  </a:schemeClr>
                </a:solidFill>
              </a:rPr>
              <a:t> </a:t>
            </a:r>
          </a:p>
          <a:p>
            <a:r>
              <a:rPr lang="en-US" u="sng" dirty="0">
                <a:solidFill>
                  <a:schemeClr val="accent1">
                    <a:lumMod val="50000"/>
                  </a:schemeClr>
                </a:solidFill>
              </a:rPr>
              <a:t>Info?             </a:t>
            </a:r>
          </a:p>
          <a:p>
            <a:endParaRPr lang="en-US" u="sng" dirty="0" smtClean="0">
              <a:solidFill>
                <a:schemeClr val="accent1">
                  <a:lumMod val="50000"/>
                </a:schemeClr>
              </a:solidFill>
            </a:endParaRPr>
          </a:p>
          <a:p>
            <a:r>
              <a:rPr lang="en-US" u="sng" dirty="0" smtClean="0">
                <a:solidFill>
                  <a:schemeClr val="accent1">
                    <a:lumMod val="50000"/>
                  </a:schemeClr>
                </a:solidFill>
              </a:rPr>
              <a:t>NOPE</a:t>
            </a:r>
            <a:r>
              <a:rPr lang="en-US" u="sng" dirty="0">
                <a:solidFill>
                  <a:schemeClr val="accent1">
                    <a:lumMod val="50000"/>
                  </a:schemeClr>
                </a:solidFill>
              </a:rPr>
              <a:t>!</a:t>
            </a:r>
          </a:p>
          <a:p>
            <a:endParaRPr lang="en-US" u="sng" dirty="0">
              <a:solidFill>
                <a:schemeClr val="accent1">
                  <a:lumMod val="50000"/>
                </a:schemeClr>
              </a:solidFill>
            </a:endParaRPr>
          </a:p>
          <a:p>
            <a:endParaRPr lang="en-US" u="sng" dirty="0">
              <a:solidFill>
                <a:schemeClr val="accent1">
                  <a:lumMod val="50000"/>
                </a:schemeClr>
              </a:solidFill>
            </a:endParaRPr>
          </a:p>
          <a:p>
            <a:endParaRPr lang="en-US" u="sng" dirty="0">
              <a:solidFill>
                <a:schemeClr val="accent1">
                  <a:lumMod val="50000"/>
                </a:schemeClr>
              </a:solidFill>
            </a:endParaRPr>
          </a:p>
          <a:p>
            <a:endParaRPr lang="en-US" dirty="0">
              <a:solidFill>
                <a:srgbClr val="D02020"/>
              </a:solidFill>
            </a:endParaRPr>
          </a:p>
          <a:p>
            <a:endParaRPr lang="en-US" dirty="0">
              <a:solidFill>
                <a:srgbClr val="D02020"/>
              </a:solidFill>
            </a:endParaRPr>
          </a:p>
          <a:p>
            <a:endParaRPr lang="en-US" dirty="0"/>
          </a:p>
        </p:txBody>
      </p:sp>
      <p:sp>
        <p:nvSpPr>
          <p:cNvPr id="29708" name="TextBox 20"/>
          <p:cNvSpPr txBox="1">
            <a:spLocks noChangeArrowheads="1"/>
          </p:cNvSpPr>
          <p:nvPr/>
        </p:nvSpPr>
        <p:spPr bwMode="auto">
          <a:xfrm>
            <a:off x="1981200" y="3276600"/>
            <a:ext cx="1219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u="sng" dirty="0" err="1">
                <a:solidFill>
                  <a:schemeClr val="accent1">
                    <a:lumMod val="50000"/>
                  </a:schemeClr>
                </a:solidFill>
              </a:rPr>
              <a:t>Contem-plation</a:t>
            </a:r>
            <a:r>
              <a:rPr lang="en-US" u="sng" dirty="0">
                <a:solidFill>
                  <a:schemeClr val="accent1">
                    <a:lumMod val="50000"/>
                  </a:schemeClr>
                </a:solidFill>
              </a:rPr>
              <a:t>:</a:t>
            </a:r>
          </a:p>
          <a:p>
            <a:endParaRPr lang="en-US" u="sng" dirty="0">
              <a:solidFill>
                <a:schemeClr val="accent1">
                  <a:lumMod val="50000"/>
                </a:schemeClr>
              </a:solidFill>
            </a:endParaRPr>
          </a:p>
          <a:p>
            <a:r>
              <a:rPr lang="en-US" dirty="0">
                <a:solidFill>
                  <a:schemeClr val="accent1">
                    <a:lumMod val="50000"/>
                  </a:schemeClr>
                </a:solidFill>
              </a:rPr>
              <a:t>Explore + resolve </a:t>
            </a:r>
            <a:r>
              <a:rPr lang="en-US" dirty="0" err="1">
                <a:solidFill>
                  <a:schemeClr val="accent1">
                    <a:lumMod val="50000"/>
                  </a:schemeClr>
                </a:solidFill>
              </a:rPr>
              <a:t>abiva</a:t>
            </a:r>
            <a:r>
              <a:rPr lang="en-US" dirty="0">
                <a:solidFill>
                  <a:schemeClr val="accent1">
                    <a:lumMod val="50000"/>
                  </a:schemeClr>
                </a:solidFill>
              </a:rPr>
              <a:t>-</a:t>
            </a:r>
          </a:p>
          <a:p>
            <a:r>
              <a:rPr lang="en-US" dirty="0" err="1">
                <a:solidFill>
                  <a:schemeClr val="accent1">
                    <a:lumMod val="50000"/>
                  </a:schemeClr>
                </a:solidFill>
              </a:rPr>
              <a:t>Lence</a:t>
            </a:r>
            <a:r>
              <a:rPr lang="en-US" dirty="0">
                <a:solidFill>
                  <a:schemeClr val="accent1">
                    <a:lumMod val="50000"/>
                  </a:schemeClr>
                </a:solidFill>
              </a:rPr>
              <a:t>. </a:t>
            </a:r>
          </a:p>
          <a:p>
            <a:r>
              <a:rPr lang="en-US" u="sng" dirty="0">
                <a:solidFill>
                  <a:schemeClr val="accent1">
                    <a:lumMod val="50000"/>
                  </a:schemeClr>
                </a:solidFill>
              </a:rPr>
              <a:t>+ Gains</a:t>
            </a:r>
            <a:r>
              <a:rPr lang="en-US" u="sng" dirty="0" smtClean="0">
                <a:solidFill>
                  <a:schemeClr val="accent1">
                    <a:lumMod val="50000"/>
                  </a:schemeClr>
                </a:solidFill>
              </a:rPr>
              <a:t>?</a:t>
            </a:r>
            <a:endParaRPr lang="en-US" dirty="0">
              <a:solidFill>
                <a:schemeClr val="accent1">
                  <a:lumMod val="50000"/>
                </a:schemeClr>
              </a:solidFill>
            </a:endParaRPr>
          </a:p>
          <a:p>
            <a:endParaRPr lang="en-US" dirty="0" smtClean="0">
              <a:solidFill>
                <a:schemeClr val="accent1">
                  <a:lumMod val="50000"/>
                </a:schemeClr>
              </a:solidFill>
            </a:endParaRPr>
          </a:p>
          <a:p>
            <a:r>
              <a:rPr lang="en-US" dirty="0" smtClean="0">
                <a:solidFill>
                  <a:schemeClr val="accent1">
                    <a:lumMod val="50000"/>
                  </a:schemeClr>
                </a:solidFill>
              </a:rPr>
              <a:t>   </a:t>
            </a:r>
            <a:r>
              <a:rPr lang="en-US" sz="2000" i="1" dirty="0" smtClean="0">
                <a:solidFill>
                  <a:schemeClr val="accent1">
                    <a:lumMod val="50000"/>
                  </a:schemeClr>
                </a:solidFill>
              </a:rPr>
              <a:t>Maybe</a:t>
            </a:r>
            <a:endParaRPr lang="en-US" sz="2000" i="1" dirty="0">
              <a:solidFill>
                <a:schemeClr val="accent1">
                  <a:lumMod val="50000"/>
                </a:schemeClr>
              </a:solidFill>
            </a:endParaRPr>
          </a:p>
          <a:p>
            <a:endParaRPr lang="en-US" dirty="0">
              <a:solidFill>
                <a:schemeClr val="accent1">
                  <a:lumMod val="50000"/>
                </a:schemeClr>
              </a:solidFill>
            </a:endParaRPr>
          </a:p>
        </p:txBody>
      </p:sp>
      <p:sp>
        <p:nvSpPr>
          <p:cNvPr id="29709" name="TextBox 21"/>
          <p:cNvSpPr txBox="1">
            <a:spLocks noChangeArrowheads="1"/>
          </p:cNvSpPr>
          <p:nvPr/>
        </p:nvSpPr>
        <p:spPr bwMode="auto">
          <a:xfrm>
            <a:off x="3200400" y="3276600"/>
            <a:ext cx="3810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b="1" u="sng" dirty="0">
                <a:solidFill>
                  <a:schemeClr val="accent1">
                    <a:lumMod val="50000"/>
                  </a:schemeClr>
                </a:solidFill>
              </a:rPr>
              <a:t>Preparation:</a:t>
            </a:r>
            <a:r>
              <a:rPr lang="en-US" b="1" dirty="0">
                <a:solidFill>
                  <a:schemeClr val="accent1">
                    <a:lumMod val="50000"/>
                  </a:schemeClr>
                </a:solidFill>
              </a:rPr>
              <a:t>        </a:t>
            </a:r>
            <a:r>
              <a:rPr lang="en-US" b="1" u="sng" dirty="0" smtClean="0">
                <a:solidFill>
                  <a:schemeClr val="accent1">
                    <a:lumMod val="50000"/>
                  </a:schemeClr>
                </a:solidFill>
              </a:rPr>
              <a:t>Action/</a:t>
            </a:r>
            <a:r>
              <a:rPr lang="en-US" b="1" u="sng" dirty="0" err="1" smtClean="0">
                <a:solidFill>
                  <a:schemeClr val="accent1">
                    <a:lumMod val="50000"/>
                  </a:schemeClr>
                </a:solidFill>
              </a:rPr>
              <a:t>Maint</a:t>
            </a:r>
            <a:r>
              <a:rPr lang="en-US" dirty="0" smtClean="0">
                <a:solidFill>
                  <a:schemeClr val="accent1">
                    <a:lumMod val="50000"/>
                  </a:schemeClr>
                </a:solidFill>
              </a:rPr>
              <a:t>:</a:t>
            </a:r>
            <a:endParaRPr lang="en-US" dirty="0">
              <a:solidFill>
                <a:schemeClr val="accent1">
                  <a:lumMod val="50000"/>
                </a:schemeClr>
              </a:solidFill>
            </a:endParaRPr>
          </a:p>
          <a:p>
            <a:r>
              <a:rPr lang="en-US" b="1" dirty="0" smtClean="0">
                <a:solidFill>
                  <a:schemeClr val="accent1">
                    <a:lumMod val="50000"/>
                  </a:schemeClr>
                </a:solidFill>
              </a:rPr>
              <a:t>Committed </a:t>
            </a:r>
            <a:r>
              <a:rPr lang="en-US" b="1" dirty="0">
                <a:solidFill>
                  <a:schemeClr val="accent1">
                    <a:lumMod val="50000"/>
                  </a:schemeClr>
                </a:solidFill>
              </a:rPr>
              <a:t>to </a:t>
            </a:r>
            <a:r>
              <a:rPr lang="en-US" b="1" dirty="0" smtClean="0">
                <a:solidFill>
                  <a:schemeClr val="accent1">
                    <a:lumMod val="50000"/>
                  </a:schemeClr>
                </a:solidFill>
              </a:rPr>
              <a:t>change just </a:t>
            </a:r>
            <a:r>
              <a:rPr lang="en-US" b="1" dirty="0">
                <a:solidFill>
                  <a:schemeClr val="accent1">
                    <a:lumMod val="50000"/>
                  </a:schemeClr>
                </a:solidFill>
              </a:rPr>
              <a:t>needs </a:t>
            </a:r>
            <a:r>
              <a:rPr lang="en-US" b="1" dirty="0" smtClean="0">
                <a:solidFill>
                  <a:schemeClr val="accent1">
                    <a:lumMod val="50000"/>
                  </a:schemeClr>
                </a:solidFill>
              </a:rPr>
              <a:t>to know </a:t>
            </a:r>
            <a:r>
              <a:rPr lang="en-US" b="1" dirty="0">
                <a:solidFill>
                  <a:schemeClr val="accent1">
                    <a:lumMod val="50000"/>
                  </a:schemeClr>
                </a:solidFill>
              </a:rPr>
              <a:t>how! </a:t>
            </a:r>
          </a:p>
          <a:p>
            <a:endParaRPr lang="en-US" b="1" u="sng" dirty="0">
              <a:solidFill>
                <a:schemeClr val="accent1">
                  <a:lumMod val="50000"/>
                </a:schemeClr>
              </a:solidFill>
            </a:endParaRPr>
          </a:p>
          <a:p>
            <a:r>
              <a:rPr lang="en-US" b="1" dirty="0">
                <a:solidFill>
                  <a:schemeClr val="accent1">
                    <a:lumMod val="50000"/>
                  </a:schemeClr>
                </a:solidFill>
              </a:rPr>
              <a:t>		  </a:t>
            </a:r>
            <a:r>
              <a:rPr lang="en-US" b="1" u="sng" dirty="0">
                <a:solidFill>
                  <a:schemeClr val="accent1">
                    <a:lumMod val="50000"/>
                  </a:schemeClr>
                </a:solidFill>
              </a:rPr>
              <a:t>Who-What</a:t>
            </a:r>
            <a:r>
              <a:rPr lang="en-US" b="1" u="sng" dirty="0" smtClean="0">
                <a:solidFill>
                  <a:schemeClr val="accent1">
                    <a:lumMod val="50000"/>
                  </a:schemeClr>
                </a:solidFill>
              </a:rPr>
              <a:t>-</a:t>
            </a:r>
            <a:r>
              <a:rPr lang="en-US" b="1" dirty="0" smtClean="0">
                <a:solidFill>
                  <a:schemeClr val="accent1">
                    <a:lumMod val="50000"/>
                  </a:schemeClr>
                </a:solidFill>
              </a:rPr>
              <a:t>		 </a:t>
            </a:r>
            <a:r>
              <a:rPr lang="en-US" b="1" u="sng" dirty="0" smtClean="0">
                <a:solidFill>
                  <a:schemeClr val="accent1">
                    <a:lumMod val="50000"/>
                  </a:schemeClr>
                </a:solidFill>
              </a:rPr>
              <a:t> Where</a:t>
            </a:r>
            <a:endParaRPr lang="en-US" b="1" u="sng" dirty="0">
              <a:solidFill>
                <a:schemeClr val="accent1">
                  <a:lumMod val="50000"/>
                </a:schemeClr>
              </a:solidFill>
            </a:endParaRPr>
          </a:p>
          <a:p>
            <a:r>
              <a:rPr lang="en-US" b="1" u="sng" dirty="0">
                <a:solidFill>
                  <a:schemeClr val="accent1">
                    <a:lumMod val="50000"/>
                  </a:schemeClr>
                </a:solidFill>
              </a:rPr>
              <a:t> Prepping?</a:t>
            </a:r>
            <a:r>
              <a:rPr lang="en-US" b="1" dirty="0">
                <a:solidFill>
                  <a:schemeClr val="accent1">
                    <a:lumMod val="50000"/>
                  </a:schemeClr>
                </a:solidFill>
              </a:rPr>
              <a:t>           </a:t>
            </a:r>
            <a:r>
              <a:rPr lang="en-US" b="1" u="sng" dirty="0">
                <a:solidFill>
                  <a:schemeClr val="accent1">
                    <a:lumMod val="50000"/>
                  </a:schemeClr>
                </a:solidFill>
              </a:rPr>
              <a:t> Praise</a:t>
            </a:r>
            <a:r>
              <a:rPr lang="en-US" b="1" u="sng" dirty="0" smtClean="0">
                <a:solidFill>
                  <a:schemeClr val="accent1">
                    <a:lumMod val="50000"/>
                  </a:schemeClr>
                </a:solidFill>
              </a:rPr>
              <a:t>-Support</a:t>
            </a:r>
          </a:p>
          <a:p>
            <a:r>
              <a:rPr lang="en-US" b="1" dirty="0" smtClean="0">
                <a:solidFill>
                  <a:srgbClr val="FFFF00"/>
                </a:solidFill>
              </a:rPr>
              <a:t>		  </a:t>
            </a:r>
            <a:r>
              <a:rPr lang="en-US" b="1" u="sng" dirty="0" smtClean="0">
                <a:solidFill>
                  <a:schemeClr val="accent1">
                    <a:lumMod val="50000"/>
                  </a:schemeClr>
                </a:solidFill>
              </a:rPr>
              <a:t>Plan?</a:t>
            </a:r>
            <a:endParaRPr lang="en-US" b="1" dirty="0" smtClean="0">
              <a:solidFill>
                <a:srgbClr val="FFFF00"/>
              </a:solidFill>
            </a:endParaRPr>
          </a:p>
          <a:p>
            <a:r>
              <a:rPr lang="en-US" b="1" dirty="0">
                <a:solidFill>
                  <a:srgbClr val="FFFF00"/>
                </a:solidFill>
              </a:rPr>
              <a:t>   </a:t>
            </a:r>
            <a:r>
              <a:rPr lang="en-US" dirty="0">
                <a:solidFill>
                  <a:srgbClr val="FFFF00"/>
                </a:solidFill>
              </a:rPr>
              <a:t>   </a:t>
            </a:r>
            <a:endParaRPr lang="en-US" dirty="0" smtClean="0">
              <a:solidFill>
                <a:srgbClr val="FFFF00"/>
              </a:solidFill>
            </a:endParaRPr>
          </a:p>
          <a:p>
            <a:r>
              <a:rPr lang="en-US" dirty="0" smtClean="0">
                <a:solidFill>
                  <a:schemeClr val="accent1">
                    <a:lumMod val="50000"/>
                  </a:schemeClr>
                </a:solidFill>
              </a:rPr>
              <a:t>OK</a:t>
            </a:r>
            <a:r>
              <a:rPr lang="en-US" dirty="0">
                <a:solidFill>
                  <a:schemeClr val="accent1">
                    <a:lumMod val="50000"/>
                  </a:schemeClr>
                </a:solidFill>
              </a:rPr>
              <a:t>! I want to</a:t>
            </a:r>
            <a:r>
              <a:rPr lang="en-US" b="1" dirty="0">
                <a:solidFill>
                  <a:schemeClr val="accent1">
                    <a:lumMod val="50000"/>
                  </a:schemeClr>
                </a:solidFill>
              </a:rPr>
              <a:t>!      </a:t>
            </a:r>
            <a:r>
              <a:rPr lang="en-US" b="1" dirty="0" smtClean="0">
                <a:solidFill>
                  <a:schemeClr val="accent1">
                    <a:lumMod val="50000"/>
                  </a:schemeClr>
                </a:solidFill>
              </a:rPr>
              <a:t> I’m </a:t>
            </a:r>
            <a:r>
              <a:rPr lang="en-US" b="1" dirty="0">
                <a:solidFill>
                  <a:schemeClr val="accent1">
                    <a:lumMod val="50000"/>
                  </a:schemeClr>
                </a:solidFill>
              </a:rPr>
              <a:t>Doing </a:t>
            </a:r>
            <a:r>
              <a:rPr lang="en-US" b="1" dirty="0" smtClean="0">
                <a:solidFill>
                  <a:schemeClr val="accent1">
                    <a:lumMod val="50000"/>
                  </a:schemeClr>
                </a:solidFill>
              </a:rPr>
              <a:t>it x6m </a:t>
            </a:r>
          </a:p>
          <a:p>
            <a:r>
              <a:rPr lang="en-US" b="1" dirty="0" smtClean="0">
                <a:solidFill>
                  <a:schemeClr val="accent1">
                    <a:lumMod val="50000"/>
                  </a:schemeClr>
                </a:solidFill>
              </a:rPr>
              <a:t>  			</a:t>
            </a:r>
            <a:endParaRPr lang="en-US" b="1" dirty="0">
              <a:solidFill>
                <a:schemeClr val="accent1">
                  <a:lumMod val="50000"/>
                </a:schemeClr>
              </a:solidFill>
            </a:endParaRPr>
          </a:p>
        </p:txBody>
      </p:sp>
      <p:sp>
        <p:nvSpPr>
          <p:cNvPr id="29710" name="TextBox 22"/>
          <p:cNvSpPr txBox="1">
            <a:spLocks noChangeArrowheads="1"/>
          </p:cNvSpPr>
          <p:nvPr/>
        </p:nvSpPr>
        <p:spPr bwMode="auto">
          <a:xfrm>
            <a:off x="6972300" y="3160713"/>
            <a:ext cx="1447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u="sng" dirty="0"/>
              <a:t>Relapse  Stuck			</a:t>
            </a:r>
          </a:p>
          <a:p>
            <a:endParaRPr lang="en-US" u="sng" dirty="0"/>
          </a:p>
          <a:p>
            <a:endParaRPr lang="en-US" u="sng" dirty="0"/>
          </a:p>
          <a:p>
            <a:r>
              <a:rPr lang="en-US" u="sng" dirty="0"/>
              <a:t> Support-plan-               </a:t>
            </a:r>
            <a:r>
              <a:rPr lang="en-US" u="sng" dirty="0" smtClean="0"/>
              <a:t>reframe??</a:t>
            </a:r>
            <a:endParaRPr lang="en-US" u="sng" dirty="0"/>
          </a:p>
          <a:p>
            <a:endParaRPr lang="en-US" u="sng" dirty="0">
              <a:solidFill>
                <a:schemeClr val="accent3"/>
              </a:solidFill>
            </a:endParaRPr>
          </a:p>
          <a:p>
            <a:r>
              <a:rPr lang="en-US" u="sng" dirty="0"/>
              <a:t>OOOOP</a:t>
            </a:r>
            <a:r>
              <a:rPr lang="en-US" u="sng" dirty="0">
                <a:solidFill>
                  <a:schemeClr val="accent3"/>
                </a:solidFill>
              </a:rPr>
              <a:t>S! </a:t>
            </a:r>
          </a:p>
        </p:txBody>
      </p:sp>
      <p:sp>
        <p:nvSpPr>
          <p:cNvPr id="29711" name="Notched Right Arrow 23"/>
          <p:cNvSpPr>
            <a:spLocks noChangeArrowheads="1"/>
          </p:cNvSpPr>
          <p:nvPr/>
        </p:nvSpPr>
        <p:spPr bwMode="auto">
          <a:xfrm>
            <a:off x="533400" y="6019800"/>
            <a:ext cx="977900" cy="228600"/>
          </a:xfrm>
          <a:prstGeom prst="notchedRightArrow">
            <a:avLst>
              <a:gd name="adj1" fmla="val 50000"/>
              <a:gd name="adj2" fmla="val 49987"/>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solidFill>
                <a:srgbClr val="FFFF00"/>
              </a:solidFill>
            </a:endParaRPr>
          </a:p>
        </p:txBody>
      </p:sp>
      <p:sp>
        <p:nvSpPr>
          <p:cNvPr id="29712" name="Notched Right Arrow 24"/>
          <p:cNvSpPr>
            <a:spLocks noChangeArrowheads="1"/>
          </p:cNvSpPr>
          <p:nvPr/>
        </p:nvSpPr>
        <p:spPr bwMode="auto">
          <a:xfrm>
            <a:off x="2209800" y="6019800"/>
            <a:ext cx="977900" cy="228600"/>
          </a:xfrm>
          <a:prstGeom prst="notchedRightArrow">
            <a:avLst>
              <a:gd name="adj1" fmla="val 50000"/>
              <a:gd name="adj2" fmla="val 50026"/>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9713" name="Notched Right Arrow 25"/>
          <p:cNvSpPr>
            <a:spLocks noChangeArrowheads="1"/>
          </p:cNvSpPr>
          <p:nvPr/>
        </p:nvSpPr>
        <p:spPr bwMode="auto">
          <a:xfrm>
            <a:off x="3886200" y="6019800"/>
            <a:ext cx="977900" cy="228600"/>
          </a:xfrm>
          <a:prstGeom prst="notchedRightArrow">
            <a:avLst>
              <a:gd name="adj1" fmla="val 50000"/>
              <a:gd name="adj2" fmla="val 50026"/>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9714" name="Notched Right Arrow 27"/>
          <p:cNvSpPr>
            <a:spLocks noChangeArrowheads="1"/>
          </p:cNvSpPr>
          <p:nvPr/>
        </p:nvSpPr>
        <p:spPr bwMode="auto">
          <a:xfrm>
            <a:off x="5638800" y="6019800"/>
            <a:ext cx="977900" cy="228600"/>
          </a:xfrm>
          <a:prstGeom prst="notchedRightArrow">
            <a:avLst>
              <a:gd name="adj1" fmla="val 50000"/>
              <a:gd name="adj2" fmla="val 50026"/>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9715" name="Curved Left Arrow 29"/>
          <p:cNvSpPr>
            <a:spLocks noChangeArrowheads="1"/>
          </p:cNvSpPr>
          <p:nvPr/>
        </p:nvSpPr>
        <p:spPr bwMode="auto">
          <a:xfrm>
            <a:off x="7924800" y="5867400"/>
            <a:ext cx="884238" cy="457200"/>
          </a:xfrm>
          <a:prstGeom prst="curvedLeftArrow">
            <a:avLst>
              <a:gd name="adj1" fmla="val 25000"/>
              <a:gd name="adj2" fmla="val 50000"/>
              <a:gd name="adj3" fmla="val 25008"/>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Tree>
    <p:custDataLst>
      <p:tags r:id="rId1"/>
    </p:custDataLst>
    <p:extLst>
      <p:ext uri="{BB962C8B-B14F-4D97-AF65-F5344CB8AC3E}">
        <p14:creationId xmlns:p14="http://schemas.microsoft.com/office/powerpoint/2010/main" val="189508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5175" cy="2209800"/>
          </a:xfrm>
        </p:spPr>
        <p:txBody>
          <a:bodyPr anchor="ctr"/>
          <a:lstStyle/>
          <a:p>
            <a:pPr>
              <a:defRPr/>
            </a:pPr>
            <a:r>
              <a:rPr lang="en-US" dirty="0" smtClean="0"/>
              <a:t>Is your patient truly ready to change</a:t>
            </a:r>
            <a:r>
              <a:rPr lang="en-US" u="sng" dirty="0" smtClean="0"/>
              <a:t>?  </a:t>
            </a:r>
            <a:r>
              <a:rPr lang="en-US" sz="3200" u="sng" dirty="0" smtClean="0"/>
              <a:t>Most are unsure re:  change … they need to prepare first!</a:t>
            </a:r>
          </a:p>
        </p:txBody>
      </p:sp>
      <p:graphicFrame>
        <p:nvGraphicFramePr>
          <p:cNvPr id="4" name="Content Placeholder 3"/>
          <p:cNvGraphicFramePr>
            <a:graphicFrameLocks noGrp="1"/>
          </p:cNvGraphicFramePr>
          <p:nvPr>
            <p:ph idx="1"/>
            <p:extLst/>
          </p:nvPr>
        </p:nvGraphicFramePr>
        <p:xfrm>
          <a:off x="457200" y="2209800"/>
          <a:ext cx="800735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2" name="Action Button: Custom 4">
            <a:hlinkClick r:id="" action="ppaction://noaction" highlightClick="1"/>
          </p:cNvPr>
          <p:cNvSpPr>
            <a:spLocks noChangeArrowheads="1"/>
          </p:cNvSpPr>
          <p:nvPr/>
        </p:nvSpPr>
        <p:spPr bwMode="auto">
          <a:xfrm>
            <a:off x="10134600" y="3733800"/>
            <a:ext cx="1042988" cy="1042988"/>
          </a:xfrm>
          <a:prstGeom prst="actionButtonBlank">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Tree>
    <p:custDataLst>
      <p:tags r:id="rId1"/>
    </p:custDataLst>
    <p:extLst>
      <p:ext uri="{BB962C8B-B14F-4D97-AF65-F5344CB8AC3E}">
        <p14:creationId xmlns:p14="http://schemas.microsoft.com/office/powerpoint/2010/main" val="297454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ppt_x</p:attrName>
                                        </p:attrNameLst>
                                      </p:cBhvr>
                                      <p:tavLst>
                                        <p:tav tm="0">
                                          <p:val>
                                            <p:strVal val="#ppt_x"/>
                                          </p:val>
                                        </p:tav>
                                        <p:tav tm="100000">
                                          <p:val>
                                            <p:strVal val="#ppt_x"/>
                                          </p:val>
                                        </p:tav>
                                      </p:tavLst>
                                    </p:anim>
                                    <p:anim calcmode="lin" valueType="num">
                                      <p:cBhvr>
                                        <p:cTn id="15" dur="1800" decel="100000" fill="hold"/>
                                        <p:tgtEl>
                                          <p:spTgt spid="2"/>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pPr algn="ctr">
              <a:defRPr/>
            </a:pPr>
            <a:r>
              <a:rPr lang="en-US" smtClean="0"/>
              <a:t>    Central Concept Patient Centered Counseling</a:t>
            </a:r>
          </a:p>
        </p:txBody>
      </p:sp>
      <p:sp>
        <p:nvSpPr>
          <p:cNvPr id="3" name="Content Placeholder 2"/>
          <p:cNvSpPr>
            <a:spLocks noGrp="1"/>
          </p:cNvSpPr>
          <p:nvPr>
            <p:ph idx="1"/>
          </p:nvPr>
        </p:nvSpPr>
        <p:spPr>
          <a:xfrm>
            <a:off x="457200" y="1447800"/>
            <a:ext cx="8388350" cy="5410200"/>
          </a:xfrm>
        </p:spPr>
        <p:txBody>
          <a:bodyPr/>
          <a:lstStyle/>
          <a:p>
            <a:pPr>
              <a:buClr>
                <a:srgbClr val="FFFF00"/>
              </a:buClr>
              <a:buFont typeface="Arial" charset="0"/>
              <a:buChar char="•"/>
              <a:defRPr/>
            </a:pPr>
            <a:r>
              <a:rPr lang="en-US" dirty="0" smtClean="0"/>
              <a:t>You can raise a person’s hope JUST by</a:t>
            </a:r>
          </a:p>
          <a:p>
            <a:pPr>
              <a:buClr>
                <a:srgbClr val="FFFF00"/>
              </a:buClr>
              <a:buFont typeface="Wingdings" charset="2"/>
              <a:buNone/>
              <a:defRPr/>
            </a:pPr>
            <a:r>
              <a:rPr lang="en-US" dirty="0" smtClean="0"/>
              <a:t>               lending them YOURS…</a:t>
            </a:r>
          </a:p>
          <a:p>
            <a:pPr>
              <a:buClr>
                <a:srgbClr val="FFFF00"/>
              </a:buClr>
              <a:buFont typeface="Wingdings" charset="2"/>
              <a:buNone/>
              <a:defRPr/>
            </a:pPr>
            <a:endParaRPr lang="en-US" dirty="0" smtClean="0"/>
          </a:p>
          <a:p>
            <a:pPr>
              <a:buClr>
                <a:srgbClr val="FFFF00"/>
              </a:buClr>
              <a:buFont typeface="Wingdings" charset="2"/>
              <a:buNone/>
              <a:defRPr/>
            </a:pPr>
            <a:endParaRPr lang="en-US" dirty="0" smtClean="0"/>
          </a:p>
          <a:p>
            <a:pPr>
              <a:buClr>
                <a:srgbClr val="FFFF00"/>
              </a:buClr>
              <a:buFont typeface="Wingdings" charset="2"/>
              <a:buNone/>
              <a:defRPr/>
            </a:pPr>
            <a:endParaRPr lang="en-US" dirty="0" smtClean="0"/>
          </a:p>
          <a:p>
            <a:pPr>
              <a:buClr>
                <a:srgbClr val="FFFF00"/>
              </a:buClr>
              <a:buFont typeface="Wingdings" charset="2"/>
              <a:buNone/>
              <a:defRPr/>
            </a:pPr>
            <a:endParaRPr lang="en-US" dirty="0" smtClean="0"/>
          </a:p>
          <a:p>
            <a:pPr>
              <a:buClr>
                <a:srgbClr val="FFFF00"/>
              </a:buClr>
              <a:buFont typeface="Wingdings" charset="2"/>
              <a:buNone/>
              <a:defRPr/>
            </a:pPr>
            <a:endParaRPr lang="en-US" dirty="0" smtClean="0"/>
          </a:p>
          <a:p>
            <a:pPr algn="ctr">
              <a:buClr>
                <a:srgbClr val="FFFF00"/>
              </a:buClr>
              <a:buFont typeface="Wingdings" charset="2"/>
              <a:buNone/>
              <a:defRPr/>
            </a:pPr>
            <a:r>
              <a:rPr lang="en-US" sz="2400" dirty="0" smtClean="0"/>
              <a:t>(+ using a systematic, structured and mindful coaching approach</a:t>
            </a:r>
            <a:r>
              <a:rPr lang="en-US" dirty="0" smtClean="0"/>
              <a:t>!)</a:t>
            </a:r>
          </a:p>
        </p:txBody>
      </p:sp>
      <p:pic>
        <p:nvPicPr>
          <p:cNvPr id="4" name="Picture 3" descr="HeartPeo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667000"/>
            <a:ext cx="45688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6133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2895600"/>
            <a:ext cx="4635246" cy="3258312"/>
          </a:xfrm>
        </p:spPr>
        <p:txBody>
          <a:bodyPr/>
          <a:lstStyle/>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1311998"/>
            <a:ext cx="4302034" cy="1371600"/>
          </a:xfrm>
          <a:prstGeom prst="rect">
            <a:avLst/>
          </a:prstGeom>
        </p:spPr>
      </p:pic>
    </p:spTree>
    <p:custDataLst>
      <p:tags r:id="rId1"/>
    </p:custDataLst>
    <p:extLst>
      <p:ext uri="{BB962C8B-B14F-4D97-AF65-F5344CB8AC3E}">
        <p14:creationId xmlns:p14="http://schemas.microsoft.com/office/powerpoint/2010/main" val="49234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177853"/>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131547" y="5486754"/>
            <a:ext cx="4543023" cy="830997"/>
          </a:xfrm>
          <a:prstGeom prst="rect">
            <a:avLst/>
          </a:prstGeom>
          <a:noFill/>
        </p:spPr>
        <p:txBody>
          <a:bodyPr wrap="square" rtlCol="0">
            <a:spAutoFit/>
          </a:bodyPr>
          <a:lstStyle/>
          <a:p>
            <a:r>
              <a:rPr lang="en-US" sz="2400" dirty="0" smtClean="0">
                <a:solidFill>
                  <a:srgbClr val="C00000"/>
                </a:solidFill>
              </a:rPr>
              <a:t>Replace inhaler every 15 days –Do not wash</a:t>
            </a:r>
            <a:endParaRPr lang="en-US" sz="2400" dirty="0">
              <a:solidFill>
                <a:srgbClr val="C00000"/>
              </a:solidFill>
            </a:endParaRPr>
          </a:p>
        </p:txBody>
      </p:sp>
      <p:pic>
        <p:nvPicPr>
          <p:cNvPr id="7" name="Picture 6"/>
          <p:cNvPicPr>
            <a:picLocks noChangeAspect="1"/>
          </p:cNvPicPr>
          <p:nvPr/>
        </p:nvPicPr>
        <p:blipFill>
          <a:blip r:embed="rId6"/>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77489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17615</TotalTime>
  <Pages>98</Pages>
  <Words>4380</Words>
  <Application>Microsoft Office PowerPoint</Application>
  <PresentationFormat>Letter Paper (8.5x11 in)</PresentationFormat>
  <Paragraphs>592</Paragraphs>
  <Slides>83</Slides>
  <Notes>47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83</vt:i4>
      </vt:variant>
    </vt:vector>
  </HeadingPairs>
  <TitlesOfParts>
    <vt:vector size="95" baseType="lpstr">
      <vt:lpstr>ＭＳ Ｐゴシック</vt:lpstr>
      <vt:lpstr>Arial</vt:lpstr>
      <vt:lpstr>Arial Black</vt:lpstr>
      <vt:lpstr>Calibri</vt:lpstr>
      <vt:lpstr>Gill Sans MT</vt:lpstr>
      <vt:lpstr>Marlett</vt:lpstr>
      <vt:lpstr>Monotype Sorts</vt:lpstr>
      <vt:lpstr>Times New Roman</vt:lpstr>
      <vt:lpstr>Wingdings</vt:lpstr>
      <vt:lpstr>Wingdings 3</vt:lpstr>
      <vt:lpstr>1_Origin</vt:lpstr>
      <vt:lpstr>Origin</vt:lpstr>
      <vt:lpstr>Recycle/ relapse  (being stuck)  is part of the cycle!</vt:lpstr>
      <vt:lpstr>Dr. Banting and Best with Marjorie at University of Toronto</vt:lpstr>
      <vt:lpstr>PowerPoint Presentation</vt:lpstr>
      <vt:lpstr>     Insulin Finally Available - 1922</vt:lpstr>
      <vt:lpstr>Miracle of Insulin</vt:lpstr>
      <vt:lpstr>Afrezza – Inhaled Insulin –  Approved 2014 – Type 1 or 2</vt:lpstr>
      <vt:lpstr>Steps, Cost, Terms</vt:lpstr>
      <vt:lpstr>Afrezza Dosing and Considerations</vt:lpstr>
      <vt:lpstr>Afrezza Inhaler</vt:lpstr>
      <vt:lpstr>Afrezza – Strengths </vt:lpstr>
      <vt:lpstr>Afrezza – Loading Cartridge into device</vt:lpstr>
      <vt:lpstr>Afrezza – Proper Inhale Technique</vt:lpstr>
      <vt:lpstr>Sample situations -  Pt on….   </vt:lpstr>
      <vt:lpstr>Gingivitis</vt:lpstr>
      <vt:lpstr>Mild to Severe Periodontitis</vt:lpstr>
      <vt:lpstr>Periodontal Disease</vt:lpstr>
      <vt:lpstr>Periodontal disease and Heart Disease</vt:lpstr>
      <vt:lpstr>Eye Disease and Education</vt:lpstr>
      <vt:lpstr>Fundus Geography</vt:lpstr>
      <vt:lpstr>Eye Disease Overview</vt:lpstr>
      <vt:lpstr>Retinopathy Risk Factors  </vt:lpstr>
      <vt:lpstr> Cataracts  </vt:lpstr>
      <vt:lpstr>Macular Edema</vt:lpstr>
      <vt:lpstr>Macular Edema</vt:lpstr>
      <vt:lpstr>New Approved Treatment for Macular Edema</vt:lpstr>
      <vt:lpstr>Quick question   </vt:lpstr>
      <vt:lpstr>What is Retinopathy?</vt:lpstr>
      <vt:lpstr>Natural History of Diabetic Retinopathy</vt:lpstr>
      <vt:lpstr>Severe non-proliferative retinopathy</vt:lpstr>
      <vt:lpstr>Non Proliferative</vt:lpstr>
      <vt:lpstr>Non - Proliferative to Proliferative Diabetic Retinopathy</vt:lpstr>
      <vt:lpstr>Proliferative Diabetic Retinopathy (PDR)</vt:lpstr>
      <vt:lpstr>Proliferative retinopathy</vt:lpstr>
      <vt:lpstr>PDR Signs</vt:lpstr>
      <vt:lpstr>Retinopathy Changes How We See</vt:lpstr>
      <vt:lpstr>PDR Management </vt:lpstr>
      <vt:lpstr>Fluorescein Angiogram</vt:lpstr>
      <vt:lpstr>Pan Retinal Photocoagulation</vt:lpstr>
      <vt:lpstr>Retinopathy Prevention</vt:lpstr>
      <vt:lpstr>Quick Question  </vt:lpstr>
      <vt:lpstr>Retinopathy Screening</vt:lpstr>
      <vt:lpstr>High Quality Fundus Photography to Screen for Retinopathy</vt:lpstr>
      <vt:lpstr>Retinopathy Screening</vt:lpstr>
      <vt:lpstr>Ongoing Retinopathy Screening</vt:lpstr>
      <vt:lpstr>Assess adaptation to low vision</vt:lpstr>
      <vt:lpstr>Prodigy Voice Meter – A+ Access Award Am Fed Blind</vt:lpstr>
      <vt:lpstr>Kidney Physiology</vt:lpstr>
      <vt:lpstr>Risk Factors of Kidney Disease</vt:lpstr>
      <vt:lpstr>Diabetic Nephropathy</vt:lpstr>
      <vt:lpstr>Diabetes and Chronic Kidney Disease (CKD) Considerations</vt:lpstr>
      <vt:lpstr>What is Nephropathy?</vt:lpstr>
      <vt:lpstr>Nephropathy</vt:lpstr>
      <vt:lpstr>Keep Kidneys Healthy</vt:lpstr>
      <vt:lpstr>Screening for Kidney Disease</vt:lpstr>
      <vt:lpstr>Definitions of Abnormalities in Albumin Excretion</vt:lpstr>
      <vt:lpstr>Stages of Chronic Kidney Disease</vt:lpstr>
      <vt:lpstr>ADA Management of CKD</vt:lpstr>
      <vt:lpstr>Kidney disease treatment - ADA</vt:lpstr>
      <vt:lpstr>Treatment of Chronic Kidney Disease (CKD)</vt:lpstr>
      <vt:lpstr>Psychosocial Issues associated with Chronic Kidney Failure</vt:lpstr>
      <vt:lpstr>Skin Biopsy to Assess Neuropathy</vt:lpstr>
      <vt:lpstr>3 Types of Neuropathy</vt:lpstr>
      <vt:lpstr>Treating Neuropathy</vt:lpstr>
      <vt:lpstr>Pharmacologic  Therapy for Neuropathy</vt:lpstr>
      <vt:lpstr>“DAN” Diabetic Autonomic Neuropathy  </vt:lpstr>
      <vt:lpstr>Sexual Functions as We Age</vt:lpstr>
      <vt:lpstr>Erectile Dysfunction </vt:lpstr>
      <vt:lpstr>Assistive Devices</vt:lpstr>
      <vt:lpstr>Take Charge. Talk T. www.diabeteseducator.org</vt:lpstr>
      <vt:lpstr>PowerPoint Presentation</vt:lpstr>
      <vt:lpstr>Focal Neuropathies</vt:lpstr>
      <vt:lpstr>Neuropathy Key Considerations</vt:lpstr>
      <vt:lpstr>The ABC’s of Diabetes Control</vt:lpstr>
      <vt:lpstr>Promoting Learning and Behavior Change     </vt:lpstr>
      <vt:lpstr>Promoting Learning…*</vt:lpstr>
      <vt:lpstr>PowerPoint Presentation</vt:lpstr>
      <vt:lpstr>Overview- Envision:</vt:lpstr>
      <vt:lpstr>Adult Learners </vt:lpstr>
      <vt:lpstr>        Readiness determines Approach*</vt:lpstr>
      <vt:lpstr>    Readiness determines Approach*</vt:lpstr>
      <vt:lpstr>Is your patient truly ready to change?  Most are unsure re:  change … they need to prepare first!</vt:lpstr>
      <vt:lpstr>    Central Concept Patient Centered Counseling</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bev@diabetesed.net</cp:lastModifiedBy>
  <cp:revision>781</cp:revision>
  <cp:lastPrinted>2015-03-22T21:19:45Z</cp:lastPrinted>
  <dcterms:created xsi:type="dcterms:W3CDTF">1998-04-16T17:55:30Z</dcterms:created>
  <dcterms:modified xsi:type="dcterms:W3CDTF">2015-05-26T16:59:59Z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73FE6081-FB99-4CC2-9789-BA747083CDDE</vt:lpwstr>
  </property>
  <property fmtid="{D5CDD505-2E9C-101B-9397-08002B2CF9AE}" pid="5" name="ArticulateProjectFull">
    <vt:lpwstr>C:\Users\bev_000\Dropbox\A DES Admin Folder\feather river\complications 2015.ppta</vt:lpwstr>
  </property>
</Properties>
</file>