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10" r:id="rId1"/>
    <p:sldMasterId id="2147484122" r:id="rId2"/>
  </p:sldMasterIdLst>
  <p:notesMasterIdLst>
    <p:notesMasterId r:id="rId8"/>
  </p:notesMasterIdLst>
  <p:handoutMasterIdLst>
    <p:handoutMasterId r:id="rId9"/>
  </p:handoutMasterIdLst>
  <p:sldIdLst>
    <p:sldId id="2171" r:id="rId3"/>
    <p:sldId id="2178" r:id="rId4"/>
    <p:sldId id="2179" r:id="rId5"/>
    <p:sldId id="2180" r:id="rId6"/>
    <p:sldId id="2181" r:id="rId7"/>
  </p:sldIdLst>
  <p:sldSz cx="9144000" cy="6858000" type="letter"/>
  <p:notesSz cx="7010400" cy="9296400"/>
  <p:custDataLst>
    <p:tags r:id="rId10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C0023"/>
    <a:srgbClr val="790015"/>
    <a:srgbClr val="FFCC00"/>
    <a:srgbClr val="00FF00"/>
    <a:srgbClr val="33CC33"/>
    <a:srgbClr val="000665"/>
    <a:srgbClr val="28004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0" autoAdjust="0"/>
    <p:restoredTop sz="79181" autoAdjust="0"/>
  </p:normalViewPr>
  <p:slideViewPr>
    <p:cSldViewPr>
      <p:cViewPr>
        <p:scale>
          <a:sx n="75" d="100"/>
          <a:sy n="75" d="100"/>
        </p:scale>
        <p:origin x="182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4056" y="46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444927" y="8575499"/>
            <a:ext cx="1112109" cy="2758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879" tIns="45134" rIns="91879" bIns="45134">
            <a:spAutoFit/>
          </a:bodyPr>
          <a:lstStyle/>
          <a:p>
            <a:pPr>
              <a:defRPr/>
            </a:pPr>
            <a:r>
              <a:rPr lang="en-US" sz="1200" b="1" dirty="0"/>
              <a:t>Page </a:t>
            </a:r>
            <a:fld id="{B66B78B2-30B6-478B-B638-63EED3E235F9}" type="slidenum">
              <a:rPr lang="en-US" sz="1200" b="1"/>
              <a:pPr>
                <a:defRPr/>
              </a:pPr>
              <a:t>‹#›</a:t>
            </a:fld>
            <a:endParaRPr lang="en-US" sz="1200" b="1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5178" y="8575500"/>
            <a:ext cx="5531644" cy="2784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846" tIns="46422" rIns="92846" bIns="4642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i="1" dirty="0"/>
              <a:t>Diabetes Educational Services</a:t>
            </a:r>
            <a:r>
              <a:rPr lang="en-US" sz="1200" i="1" baseline="30000" dirty="0"/>
              <a:t>©      </a:t>
            </a:r>
            <a:r>
              <a:rPr lang="en-US" sz="1200" b="1" dirty="0" smtClean="0"/>
              <a:t>www.DiabetesEd.net</a:t>
            </a:r>
            <a:endParaRPr lang="en-US" sz="12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22278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26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846" tIns="46422" rIns="92846" bIns="4642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0"/>
            <a:ext cx="3038144" cy="4626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846" tIns="46422" rIns="92846" bIns="4642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388430"/>
            <a:ext cx="5142177" cy="42362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846" tIns="46422" rIns="92846" bIns="46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252"/>
            <a:ext cx="3038145" cy="462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846" tIns="46422" rIns="92846" bIns="4642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Diabetes Educational Services© (530) 893 - 8635 </a:t>
            </a:r>
          </a:p>
        </p:txBody>
      </p:sp>
      <p:sp>
        <p:nvSpPr>
          <p:cNvPr id="72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55252"/>
            <a:ext cx="3038144" cy="462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846" tIns="46422" rIns="92846" bIns="4642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233B0E3-6876-4E53-9EE0-6ED1EFDF6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68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Diabetes Educational Services© (530) 893 - 8635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33B0E3-6876-4E53-9EE0-6ED1EFDF674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8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5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5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257" indent="-30202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61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323" indent="-24161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559" indent="-24161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7795" indent="-2416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029" indent="-2416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265" indent="-2416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7501" indent="-2416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671EE1-CB21-4938-9FD8-9CB14D5FC84F}" type="slidenum">
              <a:rPr lang="en-US" sz="1300"/>
              <a:pPr eaLnBrk="1" hangingPunct="1"/>
              <a:t>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70756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6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6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257" indent="-30202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61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323" indent="-24161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559" indent="-24161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7795" indent="-2416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029" indent="-2416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265" indent="-2416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7501" indent="-2416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62F1F5-C0C5-4468-A368-402A2E3CA2A7}" type="slidenum">
              <a:rPr lang="en-US" sz="1300"/>
              <a:pPr eaLnBrk="1" hangingPunct="1"/>
              <a:t>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64618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7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7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257" indent="-30202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61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323" indent="-24161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559" indent="-24161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7795" indent="-2416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029" indent="-2416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265" indent="-2416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7501" indent="-24161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D18A8D-4CB8-4216-8806-4EFCBDE2DB7F}" type="slidenum">
              <a:rPr lang="en-US" sz="1300"/>
              <a:pPr eaLnBrk="1" hangingPunct="1"/>
              <a:t>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75043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3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352800"/>
            <a:ext cx="6858000" cy="1524000"/>
          </a:xfrm>
          <a:noFill/>
        </p:spPr>
        <p:txBody>
          <a:bodyPr anchor="t" anchorCtr="0">
            <a:norm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276600"/>
            <a:ext cx="7315200" cy="1651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276600"/>
            <a:ext cx="228600" cy="1651635"/>
          </a:xfrm>
          <a:prstGeom prst="rect">
            <a:avLst/>
          </a:prstGeom>
          <a:solidFill>
            <a:srgbClr val="5E3886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B1D45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0" y="6291778"/>
            <a:ext cx="8205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6276823"/>
            <a:ext cx="1371602" cy="5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25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17348" y="2963339"/>
            <a:ext cx="585314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0350" y="495150"/>
            <a:ext cx="1371602" cy="5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2698" y="4961024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352800"/>
            <a:ext cx="6858000" cy="1524000"/>
          </a:xfrm>
          <a:noFill/>
        </p:spPr>
        <p:txBody>
          <a:bodyPr anchor="t" anchorCtr="0">
            <a:norm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276600"/>
            <a:ext cx="7315200" cy="1655064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276600"/>
            <a:ext cx="228600" cy="1651635"/>
          </a:xfrm>
          <a:prstGeom prst="rect">
            <a:avLst/>
          </a:prstGeom>
          <a:solidFill>
            <a:srgbClr val="B1D45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5E3886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05550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4416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05550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4416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3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>
            <a:normAutofit/>
          </a:bodyPr>
          <a:lstStyle>
            <a:lvl1pPr algn="r"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267200"/>
            <a:ext cx="73152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rgbClr val="5E3886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ubtitle 8"/>
          <p:cNvSpPr txBox="1">
            <a:spLocks/>
          </p:cNvSpPr>
          <p:nvPr userDrawn="1"/>
        </p:nvSpPr>
        <p:spPr>
          <a:xfrm>
            <a:off x="1219200" y="4572000"/>
            <a:ext cx="68580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rgbClr val="5E3886"/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rgbClr val="5E3886"/>
              </a:buClr>
              <a:buSzPct val="76000"/>
              <a:buFont typeface="Wingdings 3"/>
              <a:buNone/>
              <a:defRPr kumimoji="0"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5E3886"/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5E3886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rgbClr val="5E3886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ysClr val="windowText" lastClr="000000"/>
                </a:solidFill>
              </a:rPr>
              <a:t>Click to edit Master subtitle style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05550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4416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73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05550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4416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66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429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05550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4416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2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05550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4416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200"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819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>
            <a:noAutofit/>
          </a:bodyPr>
          <a:lstStyle>
            <a:lvl1pPr algn="r">
              <a:buNone/>
              <a:defRPr sz="4400" b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rgbClr val="5E3886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05550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4416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60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900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94473" y="2957775"/>
            <a:ext cx="58642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911" y="432965"/>
            <a:ext cx="745466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3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420C02-EC2B-47E0-B1FB-668F484959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3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>
            <a:normAutofit/>
          </a:bodyPr>
          <a:lstStyle>
            <a:lvl1pPr algn="r">
              <a:buNone/>
              <a:defRPr sz="4400" b="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rgbClr val="B1D45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0" y="6291778"/>
            <a:ext cx="8205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6276823"/>
            <a:ext cx="1371602" cy="5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4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16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459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47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0" y="6291778"/>
            <a:ext cx="8205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6276823"/>
            <a:ext cx="1371602" cy="5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0" y="6291778"/>
            <a:ext cx="8205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6276823"/>
            <a:ext cx="1371602" cy="5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>
            <a:noAutofit/>
          </a:bodyPr>
          <a:lstStyle>
            <a:lvl1pPr algn="r">
              <a:buNone/>
              <a:defRPr sz="4400" b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rgbClr val="B1D45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0" y="6291778"/>
            <a:ext cx="8205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6276823"/>
            <a:ext cx="1371602" cy="5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8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solidFill>
            <a:srgbClr val="5E3886"/>
          </a:solidFill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1" y="422961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0" y="6291778"/>
            <a:ext cx="8205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6276823"/>
            <a:ext cx="1371602" cy="5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86AA2C"/>
        </a:buClr>
        <a:buSzPct val="76000"/>
        <a:buFont typeface="Wingdings 3"/>
        <a:buChar char="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86AA2C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86AA2C"/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86AA2C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86AA2C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solidFill>
            <a:srgbClr val="B1D45A"/>
          </a:solidFill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05550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" y="6344160"/>
            <a:ext cx="1046148" cy="4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6109000"/>
            <a:ext cx="2212848" cy="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2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5E3886"/>
        </a:buClr>
        <a:buSzPct val="76000"/>
        <a:buFont typeface="Wingdings 3"/>
        <a:buChar char="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5E3886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5E3886"/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5E3886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5E3886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Insulin </a:t>
            </a:r>
            <a:r>
              <a:rPr lang="en-US" sz="4400" dirty="0" smtClean="0"/>
              <a:t>Historical Slides</a:t>
            </a:r>
            <a:endParaRPr lang="en-US" sz="44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400" dirty="0" smtClean="0"/>
              <a:t>Beverly </a:t>
            </a:r>
            <a:r>
              <a:rPr lang="en-US" sz="2400" dirty="0"/>
              <a:t>Thomassian, RN, MPH, BC-ADM, CDE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400" dirty="0"/>
              <a:t>President, Diabetes Education Services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400" dirty="0" smtClean="0"/>
              <a:t>www.DiabetesEd.net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543839"/>
            <a:ext cx="5765800" cy="1894561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999334" cy="13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8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399"/>
            <a:ext cx="4491724" cy="613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698"/>
            <a:ext cx="32004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Dr. Banting and Best with Marjorie at University of Toronto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117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mother and child typ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8907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316523" y="275492"/>
            <a:ext cx="8217877" cy="1096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Insulin Finally Available - 1922</a:t>
            </a:r>
            <a:endParaRPr lang="en-US" sz="5300" dirty="0" smtClean="0">
              <a:solidFill>
                <a:srgbClr val="F236B8"/>
              </a:solidFill>
            </a:endParaRPr>
          </a:p>
        </p:txBody>
      </p:sp>
      <p:pic>
        <p:nvPicPr>
          <p:cNvPr id="118787" name="Picture 11" descr="http://link.library.utoronto.ca/insulin/images/home-bott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23" y="1752600"/>
            <a:ext cx="32289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6" descr="http://api.ning.com/files/9dfKN-UvtVMDTD8DuK*gl6R54bmdDF2b5pYYjXyAhuUHdMG6YuzDegACL373dn-BKViNoFR07AeVML7som0PMr4*fKHCCbds/hommedia3.png?width=4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2819400" cy="417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81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J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752600"/>
            <a:ext cx="396240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3667" name="Picture 3" descr="J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1752600"/>
            <a:ext cx="25257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22275" y="533400"/>
            <a:ext cx="719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3600" dirty="0">
                <a:latin typeface="Arial" charset="0"/>
              </a:rPr>
              <a:t>The Miracle of Insulin</a:t>
            </a:r>
            <a:endParaRPr lang="en-US" sz="3600" dirty="0">
              <a:latin typeface="Arial" charset="0"/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703263" y="54102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000" b="1" dirty="0">
                <a:latin typeface="Arial" charset="0"/>
              </a:rPr>
              <a:t>Patient J.L., December 15, 1922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5316126" y="5410200"/>
            <a:ext cx="23503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a-DK" sz="2000" b="1" dirty="0">
                <a:latin typeface="Arial" charset="0"/>
              </a:rPr>
              <a:t>February 15, 1923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Miracle of Insulin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694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9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9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15318</TotalTime>
  <Pages>98</Pages>
  <Words>62</Words>
  <Application>Microsoft Office PowerPoint</Application>
  <PresentationFormat>Letter Paper (8.5x11 in)</PresentationFormat>
  <Paragraphs>15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Wingdings</vt:lpstr>
      <vt:lpstr>Wingdings 3</vt:lpstr>
      <vt:lpstr>1_Origin</vt:lpstr>
      <vt:lpstr>Origin</vt:lpstr>
      <vt:lpstr>Insulin Historical Slides</vt:lpstr>
      <vt:lpstr>Dr. Banting and Best with Marjorie at University of Toronto</vt:lpstr>
      <vt:lpstr>PowerPoint Presentation</vt:lpstr>
      <vt:lpstr>     Insulin Finally Available - 1922</vt:lpstr>
      <vt:lpstr>Miracle of Insulin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Diabetes, tools and tips of the trade</dc:title>
  <dc:creator>IMT</dc:creator>
  <cp:lastModifiedBy>Beverly Thomassian</cp:lastModifiedBy>
  <cp:revision>677</cp:revision>
  <cp:lastPrinted>2013-12-20T01:15:01Z</cp:lastPrinted>
  <dcterms:created xsi:type="dcterms:W3CDTF">1998-04-16T17:55:30Z</dcterms:created>
  <dcterms:modified xsi:type="dcterms:W3CDTF">2014-08-06T15:14:57Z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slide day 1, BAE 2014</vt:lpwstr>
  </property>
  <property fmtid="{D5CDD505-2E9C-101B-9397-08002B2CF9AE}" pid="4" name="ArticulateGUID">
    <vt:lpwstr>227E0B81-0C2B-4154-A8E8-8D4DF210254E</vt:lpwstr>
  </property>
  <property fmtid="{D5CDD505-2E9C-101B-9397-08002B2CF9AE}" pid="5" name="ArticulateProjectFull">
    <vt:lpwstr>C:\Users\bev\Dropbox\A DES Admin Folder\newsletter\August newsletter\insulin historical slides.ppta</vt:lpwstr>
  </property>
</Properties>
</file>