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heme/themeOverride1.xml" ContentType="application/vnd.openxmlformats-officedocument.themeOverr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heme/themeOverride2.xml" ContentType="application/vnd.openxmlformats-officedocument.themeOverr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notesSlides/notesSlide3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1.xml" ContentType="application/vnd.openxmlformats-officedocument.presentationml.notesSlide+xml"/>
  <Override PartName="/ppt/tags/tag70.xml" ContentType="application/vnd.openxmlformats-officedocument.presentationml.tags+xml"/>
  <Override PartName="/ppt/notesSlides/notesSlide42.xml" ContentType="application/vnd.openxmlformats-officedocument.presentationml.notesSlide+xml"/>
  <Override PartName="/ppt/tags/tag71.xml" ContentType="application/vnd.openxmlformats-officedocument.presentationml.tags+xml"/>
  <Override PartName="/ppt/notesSlides/notesSlide43.xml" ContentType="application/vnd.openxmlformats-officedocument.presentationml.notesSlide+xml"/>
  <Override PartName="/ppt/tags/tag72.xml" ContentType="application/vnd.openxmlformats-officedocument.presentationml.tags+xml"/>
  <Override PartName="/ppt/notesSlides/notesSlide44.xml" ContentType="application/vnd.openxmlformats-officedocument.presentationml.notesSlide+xml"/>
  <Override PartName="/ppt/tags/tag73.xml" ContentType="application/vnd.openxmlformats-officedocument.presentationml.tags+xml"/>
  <Override PartName="/ppt/notesSlides/notesSlide45.xml" ContentType="application/vnd.openxmlformats-officedocument.presentationml.notesSlide+xml"/>
  <Override PartName="/ppt/tags/tag74.xml" ContentType="application/vnd.openxmlformats-officedocument.presentationml.tags+xml"/>
  <Override PartName="/ppt/notesSlides/notesSlide46.xml" ContentType="application/vnd.openxmlformats-officedocument.presentationml.notesSlide+xml"/>
  <Override PartName="/ppt/tags/tag75.xml" ContentType="application/vnd.openxmlformats-officedocument.presentationml.tags+xml"/>
  <Override PartName="/ppt/notesSlides/notesSlide47.xml" ContentType="application/vnd.openxmlformats-officedocument.presentationml.notesSlide+xml"/>
  <Override PartName="/ppt/tags/tag76.xml" ContentType="application/vnd.openxmlformats-officedocument.presentationml.tags+xml"/>
  <Override PartName="/ppt/notesSlides/notesSlide4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6.xml" ContentType="application/vnd.openxmlformats-officedocument.presentationml.notesSlide+xml"/>
  <Override PartName="/ppt/tags/tag92.xml" ContentType="application/vnd.openxmlformats-officedocument.presentationml.tags+xml"/>
  <Override PartName="/ppt/notesSlides/notesSlide57.xml" ContentType="application/vnd.openxmlformats-officedocument.presentationml.notesSlide+xml"/>
  <Override PartName="/ppt/tags/tag93.xml" ContentType="application/vnd.openxmlformats-officedocument.presentationml.tags+xml"/>
  <Override PartName="/ppt/notesSlides/notesSlide5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9.xml" ContentType="application/vnd.openxmlformats-officedocument.presentationml.notesSlide+xml"/>
  <Override PartName="/ppt/tags/tag99.xml" ContentType="application/vnd.openxmlformats-officedocument.presentationml.tags+xml"/>
  <Override PartName="/ppt/notesSlides/notesSlide60.xml" ContentType="application/vnd.openxmlformats-officedocument.presentationml.notesSlide+xml"/>
  <Override PartName="/ppt/tags/tag100.xml" ContentType="application/vnd.openxmlformats-officedocument.presentationml.tags+xml"/>
  <Override PartName="/ppt/notesSlides/notesSlide61.xml" ContentType="application/vnd.openxmlformats-officedocument.presentationml.notesSlide+xml"/>
  <Override PartName="/ppt/tags/tag101.xml" ContentType="application/vnd.openxmlformats-officedocument.presentationml.tags+xml"/>
  <Override PartName="/ppt/notesSlides/notesSlide62.xml" ContentType="application/vnd.openxmlformats-officedocument.presentationml.notesSlide+xml"/>
  <Override PartName="/ppt/tags/tag102.xml" ContentType="application/vnd.openxmlformats-officedocument.presentationml.tags+xml"/>
  <Override PartName="/ppt/notesSlides/notesSlide63.xml" ContentType="application/vnd.openxmlformats-officedocument.presentationml.notesSlide+xml"/>
  <Override PartName="/ppt/tags/tag103.xml" ContentType="application/vnd.openxmlformats-officedocument.presentationml.tags+xml"/>
  <Override PartName="/ppt/notesSlides/notesSlide64.xml" ContentType="application/vnd.openxmlformats-officedocument.presentationml.notesSlide+xml"/>
  <Override PartName="/ppt/tags/tag104.xml" ContentType="application/vnd.openxmlformats-officedocument.presentationml.tags+xml"/>
  <Override PartName="/ppt/notesSlides/notesSlide65.xml" ContentType="application/vnd.openxmlformats-officedocument.presentationml.notesSlide+xml"/>
  <Override PartName="/ppt/tags/tag105.xml" ContentType="application/vnd.openxmlformats-officedocument.presentationml.tags+xml"/>
  <Override PartName="/ppt/notesSlides/notesSlide66.xml" ContentType="application/vnd.openxmlformats-officedocument.presentationml.notesSlide+xml"/>
  <Override PartName="/ppt/tags/tag106.xml" ContentType="application/vnd.openxmlformats-officedocument.presentationml.tags+xml"/>
  <Override PartName="/ppt/notesSlides/notesSlide67.xml" ContentType="application/vnd.openxmlformats-officedocument.presentationml.notesSlide+xml"/>
  <Override PartName="/ppt/tags/tag107.xml" ContentType="application/vnd.openxmlformats-officedocument.presentationml.tags+xml"/>
  <Override PartName="/ppt/notesSlides/notesSlide68.xml" ContentType="application/vnd.openxmlformats-officedocument.presentationml.notesSlide+xml"/>
  <Override PartName="/ppt/tags/tag108.xml" ContentType="application/vnd.openxmlformats-officedocument.presentationml.tags+xml"/>
  <Override PartName="/ppt/notesSlides/notesSlide69.xml" ContentType="application/vnd.openxmlformats-officedocument.presentationml.notesSlide+xml"/>
  <Override PartName="/ppt/tags/tag109.xml" ContentType="application/vnd.openxmlformats-officedocument.presentationml.tags+xml"/>
  <Override PartName="/ppt/notesSlides/notesSlide70.xml" ContentType="application/vnd.openxmlformats-officedocument.presentationml.notesSlide+xml"/>
  <Override PartName="/ppt/tags/tag110.xml" ContentType="application/vnd.openxmlformats-officedocument.presentationml.tags+xml"/>
  <Override PartName="/ppt/notesSlides/notesSlide71.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7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3.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74.xml" ContentType="application/vnd.openxmlformats-officedocument.presentationml.notesSlide+xml"/>
  <Override PartName="/ppt/tags/tag142.xml" ContentType="application/vnd.openxmlformats-officedocument.presentationml.tags+xml"/>
  <Override PartName="/ppt/notesSlides/notesSlide75.xml" ContentType="application/vnd.openxmlformats-officedocument.presentationml.notesSlide+xml"/>
  <Override PartName="/ppt/tags/tag143.xml" ContentType="application/vnd.openxmlformats-officedocument.presentationml.tags+xml"/>
  <Override PartName="/ppt/notesSlides/notesSlide76.xml" ContentType="application/vnd.openxmlformats-officedocument.presentationml.notesSlide+xml"/>
  <Override PartName="/ppt/tags/tag144.xml" ContentType="application/vnd.openxmlformats-officedocument.presentationml.tags+xml"/>
  <Override PartName="/ppt/notesSlides/notesSlide77.xml" ContentType="application/vnd.openxmlformats-officedocument.presentationml.notesSlide+xml"/>
  <Override PartName="/ppt/tags/tag145.xml" ContentType="application/vnd.openxmlformats-officedocument.presentationml.tags+xml"/>
  <Override PartName="/ppt/notesSlides/notesSlide78.xml" ContentType="application/vnd.openxmlformats-officedocument.presentationml.notesSlide+xml"/>
  <Override PartName="/ppt/tags/tag146.xml" ContentType="application/vnd.openxmlformats-officedocument.presentationml.tags+xml"/>
  <Override PartName="/ppt/notesSlides/notesSlide79.xml" ContentType="application/vnd.openxmlformats-officedocument.presentationml.notesSlide+xml"/>
  <Override PartName="/ppt/tags/tag147.xml" ContentType="application/vnd.openxmlformats-officedocument.presentationml.tags+xml"/>
  <Override PartName="/ppt/notesSlides/notesSlide80.xml" ContentType="application/vnd.openxmlformats-officedocument.presentationml.notesSlide+xml"/>
  <Override PartName="/ppt/tags/tag148.xml" ContentType="application/vnd.openxmlformats-officedocument.presentationml.tags+xml"/>
  <Override PartName="/ppt/notesSlides/notesSlide81.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82.xml" ContentType="application/vnd.openxmlformats-officedocument.presentationml.notesSlide+xml"/>
  <Override PartName="/ppt/tags/tag151.xml" ContentType="application/vnd.openxmlformats-officedocument.presentationml.tags+xml"/>
  <Override PartName="/ppt/notesSlides/notesSlide83.xml" ContentType="application/vnd.openxmlformats-officedocument.presentationml.notesSlide+xml"/>
  <Override PartName="/ppt/tags/tag152.xml" ContentType="application/vnd.openxmlformats-officedocument.presentationml.tags+xml"/>
  <Override PartName="/ppt/notesSlides/notesSlide84.xml" ContentType="application/vnd.openxmlformats-officedocument.presentationml.notesSlide+xml"/>
  <Override PartName="/ppt/tags/tag153.xml" ContentType="application/vnd.openxmlformats-officedocument.presentationml.tags+xml"/>
  <Override PartName="/ppt/notesSlides/notesSlide85.xml" ContentType="application/vnd.openxmlformats-officedocument.presentationml.notesSlide+xml"/>
  <Override PartName="/ppt/tags/tag154.xml" ContentType="application/vnd.openxmlformats-officedocument.presentationml.tags+xml"/>
  <Override PartName="/ppt/notesSlides/notesSlide86.xml" ContentType="application/vnd.openxmlformats-officedocument.presentationml.notesSlide+xml"/>
  <Override PartName="/ppt/tags/tag155.xml" ContentType="application/vnd.openxmlformats-officedocument.presentationml.tags+xml"/>
  <Override PartName="/ppt/notesSlides/notesSlide87.xml" ContentType="application/vnd.openxmlformats-officedocument.presentationml.notesSlide+xml"/>
  <Override PartName="/ppt/tags/tag156.xml" ContentType="application/vnd.openxmlformats-officedocument.presentationml.tags+xml"/>
  <Override PartName="/ppt/notesSlides/notesSlide8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89.xml" ContentType="application/vnd.openxmlformats-officedocument.presentationml.notesSlide+xml"/>
  <Override PartName="/ppt/tags/tag159.xml" ContentType="application/vnd.openxmlformats-officedocument.presentationml.tags+xml"/>
  <Override PartName="/ppt/notesSlides/notesSlide90.xml" ContentType="application/vnd.openxmlformats-officedocument.presentationml.notesSlide+xml"/>
  <Override PartName="/ppt/tags/tag160.xml" ContentType="application/vnd.openxmlformats-officedocument.presentationml.tags+xml"/>
  <Override PartName="/ppt/notesSlides/notesSlide91.xml" ContentType="application/vnd.openxmlformats-officedocument.presentationml.notesSlide+xml"/>
  <Override PartName="/ppt/tags/tag161.xml" ContentType="application/vnd.openxmlformats-officedocument.presentationml.tags+xml"/>
  <Override PartName="/ppt/notesSlides/notesSlide92.xml" ContentType="application/vnd.openxmlformats-officedocument.presentationml.notesSlide+xml"/>
  <Override PartName="/ppt/tags/tag162.xml" ContentType="application/vnd.openxmlformats-officedocument.presentationml.tags+xml"/>
  <Override PartName="/ppt/notesSlides/notesSlide93.xml" ContentType="application/vnd.openxmlformats-officedocument.presentationml.notesSlide+xml"/>
  <Override PartName="/ppt/tags/tag163.xml" ContentType="application/vnd.openxmlformats-officedocument.presentationml.tags+xml"/>
  <Override PartName="/ppt/notesSlides/notesSlide94.xml" ContentType="application/vnd.openxmlformats-officedocument.presentationml.notesSlide+xml"/>
  <Override PartName="/ppt/tags/tag164.xml" ContentType="application/vnd.openxmlformats-officedocument.presentationml.tags+xml"/>
  <Override PartName="/ppt/notesSlides/notesSlide95.xml" ContentType="application/vnd.openxmlformats-officedocument.presentationml.notesSlide+xml"/>
  <Override PartName="/ppt/tags/tag165.xml" ContentType="application/vnd.openxmlformats-officedocument.presentationml.tags+xml"/>
  <Override PartName="/ppt/notesSlides/notesSlide96.xml" ContentType="application/vnd.openxmlformats-officedocument.presentationml.notesSlide+xml"/>
  <Override PartName="/ppt/tags/tag166.xml" ContentType="application/vnd.openxmlformats-officedocument.presentationml.tags+xml"/>
  <Override PartName="/ppt/notesSlides/notesSlide97.xml" ContentType="application/vnd.openxmlformats-officedocument.presentationml.notesSlide+xml"/>
  <Override PartName="/ppt/tags/tag167.xml" ContentType="application/vnd.openxmlformats-officedocument.presentationml.tags+xml"/>
  <Override PartName="/ppt/notesSlides/notesSlide98.xml" ContentType="application/vnd.openxmlformats-officedocument.presentationml.notesSlide+xml"/>
  <Override PartName="/ppt/tags/tag168.xml" ContentType="application/vnd.openxmlformats-officedocument.presentationml.tags+xml"/>
  <Override PartName="/ppt/notesSlides/notesSlide99.xml" ContentType="application/vnd.openxmlformats-officedocument.presentationml.notesSlide+xml"/>
  <Override PartName="/ppt/tags/tag169.xml" ContentType="application/vnd.openxmlformats-officedocument.presentationml.tags+xml"/>
  <Override PartName="/ppt/notesSlides/notesSlide100.xml" ContentType="application/vnd.openxmlformats-officedocument.presentationml.notesSlide+xml"/>
  <Override PartName="/ppt/tags/tag170.xml" ContentType="application/vnd.openxmlformats-officedocument.presentationml.tags+xml"/>
  <Override PartName="/ppt/notesSlides/notesSlide101.xml" ContentType="application/vnd.openxmlformats-officedocument.presentationml.notesSlide+xml"/>
  <Override PartName="/ppt/tags/tag171.xml" ContentType="application/vnd.openxmlformats-officedocument.presentationml.tags+xml"/>
  <Override PartName="/ppt/notesSlides/notesSlide102.xml" ContentType="application/vnd.openxmlformats-officedocument.presentationml.notesSlide+xml"/>
  <Override PartName="/ppt/tags/tag172.xml" ContentType="application/vnd.openxmlformats-officedocument.presentationml.tags+xml"/>
  <Override PartName="/ppt/notesSlides/notesSlide103.xml" ContentType="application/vnd.openxmlformats-officedocument.presentationml.notesSlide+xml"/>
  <Override PartName="/ppt/tags/tag173.xml" ContentType="application/vnd.openxmlformats-officedocument.presentationml.tags+xml"/>
  <Override PartName="/ppt/notesSlides/notesSlide104.xml" ContentType="application/vnd.openxmlformats-officedocument.presentationml.notesSlide+xml"/>
  <Override PartName="/ppt/tags/tag174.xml" ContentType="application/vnd.openxmlformats-officedocument.presentationml.tags+xml"/>
  <Override PartName="/ppt/notesSlides/notesSlide105.xml" ContentType="application/vnd.openxmlformats-officedocument.presentationml.notesSlide+xml"/>
  <Override PartName="/ppt/tags/tag175.xml" ContentType="application/vnd.openxmlformats-officedocument.presentationml.tags+xml"/>
  <Override PartName="/ppt/notesSlides/notesSlide106.xml" ContentType="application/vnd.openxmlformats-officedocument.presentationml.notesSlide+xml"/>
  <Override PartName="/ppt/tags/tag176.xml" ContentType="application/vnd.openxmlformats-officedocument.presentationml.tags+xml"/>
  <Override PartName="/ppt/notesSlides/notesSlide107.xml" ContentType="application/vnd.openxmlformats-officedocument.presentationml.notesSlide+xml"/>
  <Override PartName="/ppt/tags/tag177.xml" ContentType="application/vnd.openxmlformats-officedocument.presentationml.tags+xml"/>
  <Override PartName="/ppt/notesSlides/notesSlide108.xml" ContentType="application/vnd.openxmlformats-officedocument.presentationml.notesSlide+xml"/>
  <Override PartName="/ppt/tags/tag178.xml" ContentType="application/vnd.openxmlformats-officedocument.presentationml.tags+xml"/>
  <Override PartName="/ppt/notesSlides/notesSlide109.xml" ContentType="application/vnd.openxmlformats-officedocument.presentationml.notesSlide+xml"/>
  <Override PartName="/ppt/tags/tag179.xml" ContentType="application/vnd.openxmlformats-officedocument.presentationml.tags+xml"/>
  <Override PartName="/ppt/notesSlides/notesSlide110.xml" ContentType="application/vnd.openxmlformats-officedocument.presentationml.notesSlide+xml"/>
  <Override PartName="/ppt/tags/tag180.xml" ContentType="application/vnd.openxmlformats-officedocument.presentationml.tags+xml"/>
  <Override PartName="/ppt/notesSlides/notesSlide111.xml" ContentType="application/vnd.openxmlformats-officedocument.presentationml.notesSlide+xml"/>
  <Override PartName="/ppt/tags/tag181.xml" ContentType="application/vnd.openxmlformats-officedocument.presentationml.tags+xml"/>
  <Override PartName="/ppt/notesSlides/notesSlide112.xml" ContentType="application/vnd.openxmlformats-officedocument.presentationml.notesSlide+xml"/>
  <Override PartName="/ppt/tags/tag182.xml" ContentType="application/vnd.openxmlformats-officedocument.presentationml.tags+xml"/>
  <Override PartName="/ppt/notesSlides/notesSlide113.xml" ContentType="application/vnd.openxmlformats-officedocument.presentationml.notesSlide+xml"/>
  <Override PartName="/ppt/tags/tag183.xml" ContentType="application/vnd.openxmlformats-officedocument.presentationml.tags+xml"/>
  <Override PartName="/ppt/notesSlides/notesSlide114.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115.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116.xml" ContentType="application/vnd.openxmlformats-officedocument.presentationml.notesSlide+xml"/>
  <Override PartName="/ppt/tags/tag188.xml" ContentType="application/vnd.openxmlformats-officedocument.presentationml.tags+xml"/>
  <Override PartName="/ppt/notesSlides/notesSlide117.xml" ContentType="application/vnd.openxmlformats-officedocument.presentationml.notesSlide+xml"/>
  <Override PartName="/ppt/tags/tag189.xml" ContentType="application/vnd.openxmlformats-officedocument.presentationml.tags+xml"/>
  <Override PartName="/ppt/notesSlides/notesSlide118.xml" ContentType="application/vnd.openxmlformats-officedocument.presentationml.notesSlide+xml"/>
  <Override PartName="/ppt/tags/tag190.xml" ContentType="application/vnd.openxmlformats-officedocument.presentationml.tags+xml"/>
  <Override PartName="/ppt/notesSlides/notesSlide119.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120.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121.xml" ContentType="application/vnd.openxmlformats-officedocument.presentationml.notesSlide+xml"/>
  <Override PartName="/ppt/tags/tag195.xml" ContentType="application/vnd.openxmlformats-officedocument.presentationml.tags+xml"/>
  <Override PartName="/ppt/notesSlides/notesSlide122.xml" ContentType="application/vnd.openxmlformats-officedocument.presentationml.notesSlide+xml"/>
  <Override PartName="/ppt/tags/tag196.xml" ContentType="application/vnd.openxmlformats-officedocument.presentationml.tags+xml"/>
  <Override PartName="/ppt/notesSlides/notesSlide123.xml" ContentType="application/vnd.openxmlformats-officedocument.presentationml.notesSlide+xml"/>
  <Override PartName="/ppt/tags/tag197.xml" ContentType="application/vnd.openxmlformats-officedocument.presentationml.tags+xml"/>
  <Override PartName="/ppt/notesSlides/notesSlide124.xml" ContentType="application/vnd.openxmlformats-officedocument.presentationml.notesSlide+xml"/>
  <Override PartName="/ppt/tags/tag198.xml" ContentType="application/vnd.openxmlformats-officedocument.presentationml.tags+xml"/>
  <Override PartName="/ppt/notesSlides/notesSlide125.xml" ContentType="application/vnd.openxmlformats-officedocument.presentationml.notesSlide+xml"/>
  <Override PartName="/ppt/tags/tag199.xml" ContentType="application/vnd.openxmlformats-officedocument.presentationml.tags+xml"/>
  <Override PartName="/ppt/notesSlides/notesSlide126.xml" ContentType="application/vnd.openxmlformats-officedocument.presentationml.notesSlide+xml"/>
  <Override PartName="/ppt/tags/tag200.xml" ContentType="application/vnd.openxmlformats-officedocument.presentationml.tags+xml"/>
  <Override PartName="/ppt/notesSlides/notesSlide127.xml" ContentType="application/vnd.openxmlformats-officedocument.presentationml.notesSlide+xml"/>
  <Override PartName="/ppt/tags/tag201.xml" ContentType="application/vnd.openxmlformats-officedocument.presentationml.tags+xml"/>
  <Override PartName="/ppt/notesSlides/notesSlide128.xml" ContentType="application/vnd.openxmlformats-officedocument.presentationml.notesSlide+xml"/>
  <Override PartName="/ppt/tags/tag202.xml" ContentType="application/vnd.openxmlformats-officedocument.presentationml.tags+xml"/>
  <Override PartName="/ppt/notesSlides/notesSlide129.xml" ContentType="application/vnd.openxmlformats-officedocument.presentationml.notesSlide+xml"/>
  <Override PartName="/ppt/tags/tag203.xml" ContentType="application/vnd.openxmlformats-officedocument.presentationml.tags+xml"/>
  <Override PartName="/ppt/notesSlides/notesSlide130.xml" ContentType="application/vnd.openxmlformats-officedocument.presentationml.notesSlide+xml"/>
  <Override PartName="/ppt/tags/tag204.xml" ContentType="application/vnd.openxmlformats-officedocument.presentationml.tags+xml"/>
  <Override PartName="/ppt/notesSlides/notesSlide131.xml" ContentType="application/vnd.openxmlformats-officedocument.presentationml.notesSlide+xml"/>
  <Override PartName="/ppt/tags/tag205.xml" ContentType="application/vnd.openxmlformats-officedocument.presentationml.tags+xml"/>
  <Override PartName="/ppt/notesSlides/notesSlide132.xml" ContentType="application/vnd.openxmlformats-officedocument.presentationml.notesSlide+xml"/>
  <Override PartName="/ppt/tags/tag206.xml" ContentType="application/vnd.openxmlformats-officedocument.presentationml.tags+xml"/>
  <Override PartName="/ppt/notesSlides/notesSlide133.xml" ContentType="application/vnd.openxmlformats-officedocument.presentationml.notesSlide+xml"/>
  <Override PartName="/ppt/tags/tag207.xml" ContentType="application/vnd.openxmlformats-officedocument.presentationml.tags+xml"/>
  <Override PartName="/ppt/notesSlides/notesSlide134.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135.xml" ContentType="application/vnd.openxmlformats-officedocument.presentationml.notesSlide+xml"/>
  <Override PartName="/ppt/tags/tag210.xml" ContentType="application/vnd.openxmlformats-officedocument.presentationml.tags+xml"/>
  <Override PartName="/ppt/notesSlides/notesSlide136.xml" ContentType="application/vnd.openxmlformats-officedocument.presentationml.notesSlide+xml"/>
  <Override PartName="/ppt/tags/tag211.xml" ContentType="application/vnd.openxmlformats-officedocument.presentationml.tags+xml"/>
  <Override PartName="/ppt/notesSlides/notesSlide137.xml" ContentType="application/vnd.openxmlformats-officedocument.presentationml.notesSlide+xml"/>
  <Override PartName="/ppt/tags/tag212.xml" ContentType="application/vnd.openxmlformats-officedocument.presentationml.tags+xml"/>
  <Override PartName="/ppt/notesSlides/notesSlide138.xml" ContentType="application/vnd.openxmlformats-officedocument.presentationml.notesSlide+xml"/>
  <Override PartName="/ppt/tags/tag213.xml" ContentType="application/vnd.openxmlformats-officedocument.presentationml.tags+xml"/>
  <Override PartName="/ppt/notesSlides/notesSlide139.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140.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141.xml" ContentType="application/vnd.openxmlformats-officedocument.presentationml.notesSlide+xml"/>
  <Override PartName="/ppt/tags/tag218.xml" ContentType="application/vnd.openxmlformats-officedocument.presentationml.tags+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4"/>
  </p:notesMasterIdLst>
  <p:sldIdLst>
    <p:sldId id="259" r:id="rId3"/>
    <p:sldId id="474" r:id="rId4"/>
    <p:sldId id="475" r:id="rId5"/>
    <p:sldId id="476" r:id="rId6"/>
    <p:sldId id="477" r:id="rId7"/>
    <p:sldId id="270" r:id="rId8"/>
    <p:sldId id="271" r:id="rId9"/>
    <p:sldId id="478" r:id="rId10"/>
    <p:sldId id="274" r:id="rId11"/>
    <p:sldId id="275" r:id="rId12"/>
    <p:sldId id="479" r:id="rId13"/>
    <p:sldId id="276" r:id="rId14"/>
    <p:sldId id="277" r:id="rId15"/>
    <p:sldId id="278" r:id="rId16"/>
    <p:sldId id="280" r:id="rId17"/>
    <p:sldId id="480" r:id="rId18"/>
    <p:sldId id="281" r:id="rId19"/>
    <p:sldId id="282" r:id="rId20"/>
    <p:sldId id="283" r:id="rId21"/>
    <p:sldId id="285" r:id="rId22"/>
    <p:sldId id="286" r:id="rId23"/>
    <p:sldId id="287" r:id="rId24"/>
    <p:sldId id="288" r:id="rId25"/>
    <p:sldId id="481" r:id="rId26"/>
    <p:sldId id="289" r:id="rId27"/>
    <p:sldId id="290" r:id="rId28"/>
    <p:sldId id="291" r:id="rId29"/>
    <p:sldId id="292" r:id="rId30"/>
    <p:sldId id="484" r:id="rId31"/>
    <p:sldId id="483" r:id="rId32"/>
    <p:sldId id="294" r:id="rId33"/>
    <p:sldId id="295" r:id="rId34"/>
    <p:sldId id="296" r:id="rId35"/>
    <p:sldId id="297" r:id="rId36"/>
    <p:sldId id="485" r:id="rId37"/>
    <p:sldId id="299" r:id="rId38"/>
    <p:sldId id="300" r:id="rId39"/>
    <p:sldId id="301" r:id="rId40"/>
    <p:sldId id="302" r:id="rId41"/>
    <p:sldId id="303" r:id="rId42"/>
    <p:sldId id="482" r:id="rId43"/>
    <p:sldId id="305" r:id="rId44"/>
    <p:sldId id="486" r:id="rId45"/>
    <p:sldId id="487" r:id="rId46"/>
    <p:sldId id="308" r:id="rId47"/>
    <p:sldId id="309" r:id="rId48"/>
    <p:sldId id="310" r:id="rId49"/>
    <p:sldId id="311" r:id="rId50"/>
    <p:sldId id="488" r:id="rId51"/>
    <p:sldId id="312" r:id="rId52"/>
    <p:sldId id="489" r:id="rId53"/>
    <p:sldId id="490" r:id="rId54"/>
    <p:sldId id="491" r:id="rId55"/>
    <p:sldId id="492" r:id="rId56"/>
    <p:sldId id="493" r:id="rId57"/>
    <p:sldId id="494" r:id="rId58"/>
    <p:sldId id="318" r:id="rId59"/>
    <p:sldId id="320" r:id="rId60"/>
    <p:sldId id="321" r:id="rId61"/>
    <p:sldId id="495" r:id="rId62"/>
    <p:sldId id="323" r:id="rId63"/>
    <p:sldId id="324" r:id="rId64"/>
    <p:sldId id="325" r:id="rId65"/>
    <p:sldId id="496" r:id="rId66"/>
    <p:sldId id="327" r:id="rId67"/>
    <p:sldId id="497" r:id="rId68"/>
    <p:sldId id="329" r:id="rId69"/>
    <p:sldId id="330" r:id="rId70"/>
    <p:sldId id="331" r:id="rId71"/>
    <p:sldId id="332" r:id="rId72"/>
    <p:sldId id="333" r:id="rId73"/>
    <p:sldId id="334" r:id="rId74"/>
    <p:sldId id="335" r:id="rId75"/>
    <p:sldId id="336" r:id="rId76"/>
    <p:sldId id="337" r:id="rId77"/>
    <p:sldId id="498" r:id="rId78"/>
    <p:sldId id="499" r:id="rId79"/>
    <p:sldId id="500" r:id="rId80"/>
    <p:sldId id="340" r:id="rId81"/>
    <p:sldId id="341" r:id="rId82"/>
    <p:sldId id="501" r:id="rId83"/>
    <p:sldId id="342" r:id="rId84"/>
    <p:sldId id="502" r:id="rId85"/>
    <p:sldId id="344" r:id="rId86"/>
    <p:sldId id="345" r:id="rId87"/>
    <p:sldId id="346" r:id="rId88"/>
    <p:sldId id="347" r:id="rId89"/>
    <p:sldId id="348" r:id="rId90"/>
    <p:sldId id="503" r:id="rId91"/>
    <p:sldId id="351"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504" r:id="rId113"/>
    <p:sldId id="505" r:id="rId114"/>
    <p:sldId id="506" r:id="rId115"/>
    <p:sldId id="374" r:id="rId116"/>
    <p:sldId id="375" r:id="rId117"/>
    <p:sldId id="376" r:id="rId118"/>
    <p:sldId id="377" r:id="rId119"/>
    <p:sldId id="378" r:id="rId120"/>
    <p:sldId id="379" r:id="rId121"/>
    <p:sldId id="380" r:id="rId122"/>
    <p:sldId id="381" r:id="rId123"/>
    <p:sldId id="382" r:id="rId124"/>
    <p:sldId id="513" r:id="rId125"/>
    <p:sldId id="514"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1" r:id="rId144"/>
    <p:sldId id="402" r:id="rId145"/>
    <p:sldId id="403" r:id="rId146"/>
    <p:sldId id="404" r:id="rId147"/>
    <p:sldId id="405" r:id="rId148"/>
    <p:sldId id="406" r:id="rId149"/>
    <p:sldId id="407" r:id="rId150"/>
    <p:sldId id="408" r:id="rId151"/>
    <p:sldId id="409" r:id="rId152"/>
    <p:sldId id="410" r:id="rId153"/>
    <p:sldId id="411" r:id="rId154"/>
    <p:sldId id="412" r:id="rId155"/>
    <p:sldId id="519" r:id="rId156"/>
    <p:sldId id="413" r:id="rId157"/>
    <p:sldId id="414" r:id="rId158"/>
    <p:sldId id="415" r:id="rId159"/>
    <p:sldId id="416" r:id="rId160"/>
    <p:sldId id="417" r:id="rId161"/>
    <p:sldId id="418" r:id="rId162"/>
    <p:sldId id="419" r:id="rId163"/>
    <p:sldId id="420" r:id="rId164"/>
    <p:sldId id="421" r:id="rId165"/>
    <p:sldId id="423" r:id="rId166"/>
    <p:sldId id="424" r:id="rId167"/>
    <p:sldId id="425" r:id="rId168"/>
    <p:sldId id="426" r:id="rId169"/>
    <p:sldId id="427" r:id="rId170"/>
    <p:sldId id="428" r:id="rId171"/>
    <p:sldId id="429" r:id="rId172"/>
    <p:sldId id="430" r:id="rId173"/>
    <p:sldId id="431" r:id="rId174"/>
    <p:sldId id="432" r:id="rId175"/>
    <p:sldId id="433" r:id="rId176"/>
    <p:sldId id="434" r:id="rId177"/>
    <p:sldId id="435" r:id="rId178"/>
    <p:sldId id="436" r:id="rId179"/>
    <p:sldId id="437" r:id="rId180"/>
    <p:sldId id="438" r:id="rId181"/>
    <p:sldId id="439" r:id="rId182"/>
    <p:sldId id="440" r:id="rId183"/>
    <p:sldId id="441" r:id="rId184"/>
    <p:sldId id="516" r:id="rId185"/>
    <p:sldId id="442" r:id="rId186"/>
    <p:sldId id="517" r:id="rId187"/>
    <p:sldId id="518" r:id="rId188"/>
    <p:sldId id="446" r:id="rId189"/>
    <p:sldId id="447" r:id="rId190"/>
    <p:sldId id="448" r:id="rId191"/>
    <p:sldId id="449" r:id="rId192"/>
    <p:sldId id="450" r:id="rId193"/>
    <p:sldId id="451" r:id="rId194"/>
    <p:sldId id="452" r:id="rId195"/>
    <p:sldId id="453" r:id="rId196"/>
    <p:sldId id="454" r:id="rId197"/>
    <p:sldId id="455" r:id="rId198"/>
    <p:sldId id="456" r:id="rId199"/>
    <p:sldId id="457" r:id="rId200"/>
    <p:sldId id="460" r:id="rId201"/>
    <p:sldId id="461" r:id="rId202"/>
    <p:sldId id="462" r:id="rId203"/>
    <p:sldId id="463" r:id="rId204"/>
    <p:sldId id="464" r:id="rId205"/>
    <p:sldId id="465" r:id="rId206"/>
    <p:sldId id="466" r:id="rId207"/>
    <p:sldId id="467" r:id="rId208"/>
    <p:sldId id="468" r:id="rId209"/>
    <p:sldId id="471" r:id="rId210"/>
    <p:sldId id="472" r:id="rId211"/>
    <p:sldId id="473" r:id="rId212"/>
    <p:sldId id="264" r:id="rId213"/>
  </p:sldIdLst>
  <p:sldSz cx="9144000" cy="6858000" type="screen4x3"/>
  <p:notesSz cx="6858000" cy="9144000"/>
  <p:custDataLst>
    <p:tags r:id="rId2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111" d="100"/>
          <a:sy n="111" d="100"/>
        </p:scale>
        <p:origin x="1212" y="114"/>
      </p:cViewPr>
      <p:guideLst>
        <p:guide orient="horz" pos="2160"/>
        <p:guide pos="2880"/>
      </p:guideLst>
    </p:cSldViewPr>
  </p:slideViewPr>
  <p:notesTextViewPr>
    <p:cViewPr>
      <p:scale>
        <a:sx n="1" d="1"/>
        <a:sy n="1" d="1"/>
      </p:scale>
      <p:origin x="0" y="0"/>
    </p:cViewPr>
  </p:notesTextViewPr>
  <p:sorterViewPr>
    <p:cViewPr varScale="1">
      <p:scale>
        <a:sx n="1" d="1"/>
        <a:sy n="1" d="1"/>
      </p:scale>
      <p:origin x="0" y="-4514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presProps" Target="presProps.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tableStyles" Target="tableStyles.xml"/><Relationship Id="rId3" Type="http://schemas.openxmlformats.org/officeDocument/2006/relationships/slide" Target="slides/slide1.xml"/><Relationship Id="rId214" Type="http://schemas.openxmlformats.org/officeDocument/2006/relationships/notesMaster" Target="notesMasters/notes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tags" Target="tags/tag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9F26229F-1FC4-476A-A7FD-B16E1578B86D}" srcId="{5B5B7744-917A-4FD6-AA16-3CB0263912D1}" destId="{53A7C8F1-6573-416B-BAD0-E203C790D54C}" srcOrd="2" destOrd="0" parTransId="{D9354FAC-CB2C-4D5E-AC16-2B482560F86D}" sibTransId="{886A07C9-7549-4FDD-82D5-820D0D3FDA16}"/>
    <dgm:cxn modelId="{E3C023B4-9E20-448E-B59E-9B78081CE126}" type="presOf" srcId="{DAFD5B8F-7307-420F-8AA9-469750D54466}" destId="{4C98858D-9DCD-4D61-A6D2-9C95CB504251}" srcOrd="0" destOrd="0" presId="urn:microsoft.com/office/officeart/2005/8/layout/hList7#1"/>
    <dgm:cxn modelId="{C2F2F991-F427-4758-BE71-DD987A0941E0}" type="presOf" srcId="{714289C4-44BF-4423-B73A-D36C7D29CD8B}" destId="{3325B67F-1C1F-4C7F-87F7-63A9F5F04916}" srcOrd="0" destOrd="0" presId="urn:microsoft.com/office/officeart/2005/8/layout/hList7#1"/>
    <dgm:cxn modelId="{A1AF22C0-67B8-4CC3-850F-7E103DCE34E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625FEBF0-B502-4DF8-A7D9-C0D2BDA4F678}" type="presOf" srcId="{BDA7D873-F110-416A-8950-D7A412F1A1A1}" destId="{6FCB4B09-5AE8-4BCF-9C2E-5DB02F534E9D}" srcOrd="0" destOrd="0" presId="urn:microsoft.com/office/officeart/2005/8/layout/hList7#1"/>
    <dgm:cxn modelId="{C309549D-1833-4E68-9F32-660ECEF75424}" type="presOf" srcId="{DAFD5B8F-7307-420F-8AA9-469750D54466}" destId="{1DFC81E9-AEE7-4738-A0AB-51EC388659CE}" srcOrd="1" destOrd="0" presId="urn:microsoft.com/office/officeart/2005/8/layout/hList7#1"/>
    <dgm:cxn modelId="{27822867-8DB3-494D-B36C-196CA96A5056}"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D8E4C81-CDBD-4D5F-86BC-C6985C051C8F}" type="presOf" srcId="{53A7C8F1-6573-416B-BAD0-E203C790D54C}" destId="{80C2ACF9-BD38-4248-9C5A-D57702DCA3FA}" srcOrd="1" destOrd="0" presId="urn:microsoft.com/office/officeart/2005/8/layout/hList7#1"/>
    <dgm:cxn modelId="{A3819BDC-5370-4C8F-AEA3-97DED6E9E99A}" type="presOf" srcId="{714289C4-44BF-4423-B73A-D36C7D29CD8B}" destId="{5A6B1BA2-8CEC-4075-979B-58B751678363}" srcOrd="1" destOrd="0" presId="urn:microsoft.com/office/officeart/2005/8/layout/hList7#1"/>
    <dgm:cxn modelId="{C3CEB96F-0678-48F2-A409-8652F56E7EBF}" type="presOf" srcId="{5B5B7744-917A-4FD6-AA16-3CB0263912D1}" destId="{21B2BCE8-470C-4505-93DC-36DDE14B2DFF}" srcOrd="0" destOrd="0" presId="urn:microsoft.com/office/officeart/2005/8/layout/hList7#1"/>
    <dgm:cxn modelId="{6A9F6AEF-05BE-45B2-9082-B2A777A77E39}" type="presParOf" srcId="{21B2BCE8-470C-4505-93DC-36DDE14B2DFF}" destId="{D737B785-468C-4A0C-9BAF-B33CE9B38ADA}" srcOrd="0" destOrd="0" presId="urn:microsoft.com/office/officeart/2005/8/layout/hList7#1"/>
    <dgm:cxn modelId="{BB57862E-461C-4078-9730-15CE535C003B}" type="presParOf" srcId="{21B2BCE8-470C-4505-93DC-36DDE14B2DFF}" destId="{E3446D0B-132A-4581-B805-7D509ABBE1A9}" srcOrd="1" destOrd="0" presId="urn:microsoft.com/office/officeart/2005/8/layout/hList7#1"/>
    <dgm:cxn modelId="{E93ADA6B-8149-4E24-B51C-B41B1F00AC09}" type="presParOf" srcId="{E3446D0B-132A-4581-B805-7D509ABBE1A9}" destId="{F0280A93-2598-4B79-BCF2-5A74016DDAA6}" srcOrd="0" destOrd="0" presId="urn:microsoft.com/office/officeart/2005/8/layout/hList7#1"/>
    <dgm:cxn modelId="{5B987F7B-F442-4B4C-B81D-797111D6A4E3}" type="presParOf" srcId="{F0280A93-2598-4B79-BCF2-5A74016DDAA6}" destId="{3325B67F-1C1F-4C7F-87F7-63A9F5F04916}" srcOrd="0" destOrd="0" presId="urn:microsoft.com/office/officeart/2005/8/layout/hList7#1"/>
    <dgm:cxn modelId="{D60A849D-C57D-4746-AAD6-7D4AE579DE56}" type="presParOf" srcId="{F0280A93-2598-4B79-BCF2-5A74016DDAA6}" destId="{5A6B1BA2-8CEC-4075-979B-58B751678363}" srcOrd="1" destOrd="0" presId="urn:microsoft.com/office/officeart/2005/8/layout/hList7#1"/>
    <dgm:cxn modelId="{503790E0-6D0A-4C72-810F-E6584DA1BBAB}" type="presParOf" srcId="{F0280A93-2598-4B79-BCF2-5A74016DDAA6}" destId="{E679BF5D-7D68-48F1-9595-1ED90F266B6A}" srcOrd="2" destOrd="0" presId="urn:microsoft.com/office/officeart/2005/8/layout/hList7#1"/>
    <dgm:cxn modelId="{45B0CE41-83E8-4E28-8429-EF3EF233735F}" type="presParOf" srcId="{F0280A93-2598-4B79-BCF2-5A74016DDAA6}" destId="{1B13010B-D7B8-48A4-9EA8-0FF90A870D10}" srcOrd="3" destOrd="0" presId="urn:microsoft.com/office/officeart/2005/8/layout/hList7#1"/>
    <dgm:cxn modelId="{73847F4F-C5A1-457C-B105-CAD65167A17C}" type="presParOf" srcId="{E3446D0B-132A-4581-B805-7D509ABBE1A9}" destId="{A40BD255-8246-4A86-AC24-6E13AC11D8D0}" srcOrd="1" destOrd="0" presId="urn:microsoft.com/office/officeart/2005/8/layout/hList7#1"/>
    <dgm:cxn modelId="{21F1D9D1-3C8C-4F9A-81B6-06C775635F38}" type="presParOf" srcId="{E3446D0B-132A-4581-B805-7D509ABBE1A9}" destId="{B4EC43FF-F280-4D81-B573-0BBE26119323}" srcOrd="2" destOrd="0" presId="urn:microsoft.com/office/officeart/2005/8/layout/hList7#1"/>
    <dgm:cxn modelId="{D8EE23E2-0125-4417-B4D0-275CEA9DF40E}" type="presParOf" srcId="{B4EC43FF-F280-4D81-B573-0BBE26119323}" destId="{4C98858D-9DCD-4D61-A6D2-9C95CB504251}" srcOrd="0" destOrd="0" presId="urn:microsoft.com/office/officeart/2005/8/layout/hList7#1"/>
    <dgm:cxn modelId="{E0940A2B-52CD-4587-A066-9FB00362F3E5}" type="presParOf" srcId="{B4EC43FF-F280-4D81-B573-0BBE26119323}" destId="{1DFC81E9-AEE7-4738-A0AB-51EC388659CE}" srcOrd="1" destOrd="0" presId="urn:microsoft.com/office/officeart/2005/8/layout/hList7#1"/>
    <dgm:cxn modelId="{9931A8A5-B462-47DB-BE45-02F23BA40AA1}" type="presParOf" srcId="{B4EC43FF-F280-4D81-B573-0BBE26119323}" destId="{5642C667-2035-465B-88FA-BD5286D1ED4A}" srcOrd="2" destOrd="0" presId="urn:microsoft.com/office/officeart/2005/8/layout/hList7#1"/>
    <dgm:cxn modelId="{881392F2-F646-474B-A967-3CAE8B4A162E}" type="presParOf" srcId="{B4EC43FF-F280-4D81-B573-0BBE26119323}" destId="{3606B1B6-912D-4BB2-940E-606747701328}" srcOrd="3" destOrd="0" presId="urn:microsoft.com/office/officeart/2005/8/layout/hList7#1"/>
    <dgm:cxn modelId="{CE546A95-4050-49F3-8F42-1CBABCC6E64C}" type="presParOf" srcId="{E3446D0B-132A-4581-B805-7D509ABBE1A9}" destId="{6FCB4B09-5AE8-4BCF-9C2E-5DB02F534E9D}" srcOrd="3" destOrd="0" presId="urn:microsoft.com/office/officeart/2005/8/layout/hList7#1"/>
    <dgm:cxn modelId="{D2B4AC2F-CDF9-47EB-B454-2C0BF88AC762}" type="presParOf" srcId="{E3446D0B-132A-4581-B805-7D509ABBE1A9}" destId="{552AA70C-A20B-4D1F-9285-6CFC3143FB01}" srcOrd="4" destOrd="0" presId="urn:microsoft.com/office/officeart/2005/8/layout/hList7#1"/>
    <dgm:cxn modelId="{3530CAC8-1C29-459D-A232-2F5DE900C1E4}" type="presParOf" srcId="{552AA70C-A20B-4D1F-9285-6CFC3143FB01}" destId="{84406800-1B15-4073-9BE5-7AED3F8CD968}" srcOrd="0" destOrd="0" presId="urn:microsoft.com/office/officeart/2005/8/layout/hList7#1"/>
    <dgm:cxn modelId="{0453FD76-B69F-4486-8D4F-7B72DD03998C}" type="presParOf" srcId="{552AA70C-A20B-4D1F-9285-6CFC3143FB01}" destId="{80C2ACF9-BD38-4248-9C5A-D57702DCA3FA}" srcOrd="1" destOrd="0" presId="urn:microsoft.com/office/officeart/2005/8/layout/hList7#1"/>
    <dgm:cxn modelId="{A7595BE3-CEB4-4322-BF7A-D3381AC43464}" type="presParOf" srcId="{552AA70C-A20B-4D1F-9285-6CFC3143FB01}" destId="{A550690B-CD28-43E2-88E8-918DBD12128C}" srcOrd="2" destOrd="0" presId="urn:microsoft.com/office/officeart/2005/8/layout/hList7#1"/>
    <dgm:cxn modelId="{C8A226D5-D260-4ED4-AEA9-21518CF77342}"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image" Target="../media/image24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image" Target="../media/image1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8/21/2014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84.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86.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1960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18</a:t>
            </a:fld>
            <a:endParaRPr lang="en-US" sz="1300" smtClean="0"/>
          </a:p>
        </p:txBody>
      </p:sp>
    </p:spTree>
    <p:extLst>
      <p:ext uri="{BB962C8B-B14F-4D97-AF65-F5344CB8AC3E}">
        <p14:creationId xmlns:p14="http://schemas.microsoft.com/office/powerpoint/2010/main" val="30870825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1AD9EF-6A25-4A2C-A353-B11F7E3A0C2A}" type="slidenum">
              <a:rPr lang="en-US" sz="1300" smtClean="0"/>
              <a:pPr>
                <a:spcBef>
                  <a:spcPct val="0"/>
                </a:spcBef>
              </a:pPr>
              <a:t>166</a:t>
            </a:fld>
            <a:endParaRPr lang="en-US" sz="1300" smtClean="0"/>
          </a:p>
        </p:txBody>
      </p:sp>
    </p:spTree>
    <p:extLst>
      <p:ext uri="{BB962C8B-B14F-4D97-AF65-F5344CB8AC3E}">
        <p14:creationId xmlns:p14="http://schemas.microsoft.com/office/powerpoint/2010/main" val="41837448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D011FB-6AC0-48DA-8FAE-F255E9427175}" type="slidenum">
              <a:rPr lang="en-US" sz="1300" smtClean="0"/>
              <a:pPr>
                <a:spcBef>
                  <a:spcPct val="0"/>
                </a:spcBef>
              </a:pPr>
              <a:t>167</a:t>
            </a:fld>
            <a:endParaRPr lang="en-US" sz="1300" smtClean="0"/>
          </a:p>
        </p:txBody>
      </p:sp>
    </p:spTree>
    <p:extLst>
      <p:ext uri="{BB962C8B-B14F-4D97-AF65-F5344CB8AC3E}">
        <p14:creationId xmlns:p14="http://schemas.microsoft.com/office/powerpoint/2010/main" val="2831634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23117B-3722-49F8-B329-51489BEB944C}" type="slidenum">
              <a:rPr lang="en-US" sz="1300" smtClean="0"/>
              <a:pPr>
                <a:spcBef>
                  <a:spcPct val="0"/>
                </a:spcBef>
              </a:pPr>
              <a:t>168</a:t>
            </a:fld>
            <a:endParaRPr lang="en-US" sz="1300" smtClean="0"/>
          </a:p>
        </p:txBody>
      </p:sp>
    </p:spTree>
    <p:extLst>
      <p:ext uri="{BB962C8B-B14F-4D97-AF65-F5344CB8AC3E}">
        <p14:creationId xmlns:p14="http://schemas.microsoft.com/office/powerpoint/2010/main" val="24247785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261887-389A-4E0C-A3A0-0A9321E62188}" type="slidenum">
              <a:rPr lang="en-US" sz="1300" smtClean="0"/>
              <a:pPr>
                <a:spcBef>
                  <a:spcPct val="0"/>
                </a:spcBef>
              </a:pPr>
              <a:t>169</a:t>
            </a:fld>
            <a:endParaRPr lang="en-US" sz="1300" smtClean="0"/>
          </a:p>
        </p:txBody>
      </p:sp>
    </p:spTree>
    <p:extLst>
      <p:ext uri="{BB962C8B-B14F-4D97-AF65-F5344CB8AC3E}">
        <p14:creationId xmlns:p14="http://schemas.microsoft.com/office/powerpoint/2010/main" val="18680429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7A4B2F-A5B8-41FC-9953-358B4427A910}" type="slidenum">
              <a:rPr lang="en-US" sz="1300" smtClean="0"/>
              <a:pPr>
                <a:spcBef>
                  <a:spcPct val="0"/>
                </a:spcBef>
              </a:pPr>
              <a:t>170</a:t>
            </a:fld>
            <a:endParaRPr lang="en-US" sz="1300" smtClean="0"/>
          </a:p>
        </p:txBody>
      </p:sp>
    </p:spTree>
    <p:extLst>
      <p:ext uri="{BB962C8B-B14F-4D97-AF65-F5344CB8AC3E}">
        <p14:creationId xmlns:p14="http://schemas.microsoft.com/office/powerpoint/2010/main" val="33664311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59CC4F-9627-4B87-835B-245B037D747E}" type="slidenum">
              <a:rPr lang="en-US" sz="1300" smtClean="0"/>
              <a:pPr>
                <a:spcBef>
                  <a:spcPct val="0"/>
                </a:spcBef>
              </a:pPr>
              <a:t>171</a:t>
            </a:fld>
            <a:endParaRPr lang="en-US" sz="1300" smtClean="0"/>
          </a:p>
        </p:txBody>
      </p:sp>
    </p:spTree>
    <p:extLst>
      <p:ext uri="{BB962C8B-B14F-4D97-AF65-F5344CB8AC3E}">
        <p14:creationId xmlns:p14="http://schemas.microsoft.com/office/powerpoint/2010/main" val="19926160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67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67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C475AC-703B-4E59-9186-8DB7BA6CB92D}" type="slidenum">
              <a:rPr lang="en-US" sz="1300" smtClean="0"/>
              <a:pPr>
                <a:spcBef>
                  <a:spcPct val="0"/>
                </a:spcBef>
              </a:pPr>
              <a:t>172</a:t>
            </a:fld>
            <a:endParaRPr lang="en-US" sz="1300" smtClean="0"/>
          </a:p>
        </p:txBody>
      </p:sp>
    </p:spTree>
    <p:extLst>
      <p:ext uri="{BB962C8B-B14F-4D97-AF65-F5344CB8AC3E}">
        <p14:creationId xmlns:p14="http://schemas.microsoft.com/office/powerpoint/2010/main" val="41750419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88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88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A38B4E-01F7-4475-9231-5AD6AF767C03}" type="slidenum">
              <a:rPr lang="en-US" sz="1300" smtClean="0"/>
              <a:pPr>
                <a:spcBef>
                  <a:spcPct val="0"/>
                </a:spcBef>
              </a:pPr>
              <a:t>173</a:t>
            </a:fld>
            <a:endParaRPr lang="en-US" sz="1300" smtClean="0"/>
          </a:p>
        </p:txBody>
      </p:sp>
    </p:spTree>
    <p:extLst>
      <p:ext uri="{BB962C8B-B14F-4D97-AF65-F5344CB8AC3E}">
        <p14:creationId xmlns:p14="http://schemas.microsoft.com/office/powerpoint/2010/main" val="8466511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97508F-F201-4360-9605-9647391A9EA7}" type="slidenum">
              <a:rPr lang="en-US" sz="1300" smtClean="0"/>
              <a:pPr>
                <a:spcBef>
                  <a:spcPct val="0"/>
                </a:spcBef>
              </a:pPr>
              <a:t>174</a:t>
            </a:fld>
            <a:endParaRPr lang="en-US" sz="1300" smtClean="0"/>
          </a:p>
        </p:txBody>
      </p:sp>
    </p:spTree>
    <p:extLst>
      <p:ext uri="{BB962C8B-B14F-4D97-AF65-F5344CB8AC3E}">
        <p14:creationId xmlns:p14="http://schemas.microsoft.com/office/powerpoint/2010/main" val="16293569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4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C0A791-FF2F-4CC8-BA91-FDB2EFBCF46A}" type="slidenum">
              <a:rPr lang="en-US" sz="1300" smtClean="0"/>
              <a:pPr>
                <a:spcBef>
                  <a:spcPct val="0"/>
                </a:spcBef>
              </a:pPr>
              <a:t>175</a:t>
            </a:fld>
            <a:endParaRPr lang="en-US" sz="1300" smtClean="0"/>
          </a:p>
        </p:txBody>
      </p:sp>
    </p:spTree>
    <p:extLst>
      <p:ext uri="{BB962C8B-B14F-4D97-AF65-F5344CB8AC3E}">
        <p14:creationId xmlns:p14="http://schemas.microsoft.com/office/powerpoint/2010/main" val="260512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09AC02-6AA0-4FFC-A20C-B4C2FCF6E7BA}" type="slidenum">
              <a:rPr lang="en-US" sz="1300" smtClean="0"/>
              <a:pPr>
                <a:spcBef>
                  <a:spcPct val="0"/>
                </a:spcBef>
              </a:pPr>
              <a:t>176</a:t>
            </a:fld>
            <a:endParaRPr lang="en-US" sz="1300" smtClean="0"/>
          </a:p>
        </p:txBody>
      </p:sp>
    </p:spTree>
    <p:extLst>
      <p:ext uri="{BB962C8B-B14F-4D97-AF65-F5344CB8AC3E}">
        <p14:creationId xmlns:p14="http://schemas.microsoft.com/office/powerpoint/2010/main" val="28478317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177</a:t>
            </a:fld>
            <a:endParaRPr lang="en-US" sz="1300" smtClean="0"/>
          </a:p>
        </p:txBody>
      </p:sp>
    </p:spTree>
    <p:extLst>
      <p:ext uri="{BB962C8B-B14F-4D97-AF65-F5344CB8AC3E}">
        <p14:creationId xmlns:p14="http://schemas.microsoft.com/office/powerpoint/2010/main" val="909173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178</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95D4E8-9684-4861-8FB1-37AF15F5A6C7}" type="slidenum">
              <a:rPr lang="en-US" sz="1300" smtClean="0"/>
              <a:pPr>
                <a:spcBef>
                  <a:spcPct val="0"/>
                </a:spcBef>
              </a:pPr>
              <a:t>179</a:t>
            </a:fld>
            <a:endParaRPr lang="en-US" sz="1300" smtClean="0"/>
          </a:p>
        </p:txBody>
      </p:sp>
      <p:sp>
        <p:nvSpPr>
          <p:cNvPr id="26317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D0DB56-331B-4E9A-807D-1D23B0614CFA}" type="slidenum">
              <a:rPr lang="en-US"/>
              <a:pPr algn="r" eaLnBrk="1" hangingPunct="1">
                <a:spcBef>
                  <a:spcPct val="0"/>
                </a:spcBef>
              </a:pPr>
              <a:t>179</a:t>
            </a:fld>
            <a:endParaRPr lang="en-US"/>
          </a:p>
        </p:txBody>
      </p:sp>
      <p:sp>
        <p:nvSpPr>
          <p:cNvPr id="263172" name="Slide Image Placeholder 1"/>
          <p:cNvSpPr>
            <a:spLocks noGrp="1" noRot="1" noChangeAspect="1" noTextEdit="1"/>
          </p:cNvSpPr>
          <p:nvPr>
            <p:ph type="sldImg"/>
          </p:nvPr>
        </p:nvSpPr>
        <p:spPr>
          <a:ln/>
        </p:spPr>
      </p:sp>
      <p:sp>
        <p:nvSpPr>
          <p:cNvPr id="26317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317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317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76A245D-064D-4B8C-A167-2F15ABD04D54}" type="slidenum">
              <a:rPr lang="en-US"/>
              <a:pPr algn="r" eaLnBrk="1" hangingPunct="1">
                <a:spcBef>
                  <a:spcPct val="0"/>
                </a:spcBef>
              </a:pPr>
              <a:t>179</a:t>
            </a:fld>
            <a:endParaRPr lang="en-US"/>
          </a:p>
        </p:txBody>
      </p:sp>
    </p:spTree>
    <p:extLst>
      <p:ext uri="{BB962C8B-B14F-4D97-AF65-F5344CB8AC3E}">
        <p14:creationId xmlns:p14="http://schemas.microsoft.com/office/powerpoint/2010/main" val="1736039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solidFill>
                  <a:srgbClr val="000000"/>
                </a:solidFill>
                <a:latin typeface="Times New Roman" panose="02020603050405020304" pitchFamily="18" charset="0"/>
              </a:rPr>
              <a:pPr/>
              <a:t>180</a:t>
            </a:fld>
            <a:endParaRPr lang="en-US">
              <a:solidFill>
                <a:srgbClr val="000000"/>
              </a:solidFill>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solidFill>
                  <a:srgbClr val="000000"/>
                </a:solidFill>
                <a:latin typeface="Times New Roman" panose="02020603050405020304" pitchFamily="18" charset="0"/>
              </a:rPr>
              <a:pPr algn="r"/>
              <a:t>180</a:t>
            </a:fld>
            <a:endParaRPr lang="en-US" sz="1300">
              <a:solidFill>
                <a:srgbClr val="000000"/>
              </a:solidFill>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srgbClr val="000000"/>
                </a:solidFill>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solidFill>
                  <a:srgbClr val="000000"/>
                </a:solidFill>
                <a:latin typeface="Times New Roman" panose="02020603050405020304" pitchFamily="18" charset="0"/>
              </a:rPr>
              <a:pPr algn="r"/>
              <a:t>180</a:t>
            </a:fld>
            <a:endParaRPr lang="en-US" sz="1300">
              <a:solidFill>
                <a:srgbClr val="000000"/>
              </a:solidFill>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6185621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1389063" y="754063"/>
            <a:ext cx="5024437" cy="3767137"/>
          </a:xfrm>
          <a:ln/>
        </p:spPr>
      </p:sp>
      <p:sp>
        <p:nvSpPr>
          <p:cNvPr id="26726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Depiction of the elements of decision-making used to determine appropriate efforts to achieve glycaemic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Ismail-Beigi et al [ref 20]</a:t>
            </a:r>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CA2FB0-988F-4FE8-88AB-A2F89A6E6704}" type="slidenum">
              <a:rPr lang="en-US" sz="1300" smtClean="0"/>
              <a:pPr/>
              <a:t>181</a:t>
            </a:fld>
            <a:endParaRPr lang="en-US" sz="1300" smtClean="0"/>
          </a:p>
        </p:txBody>
      </p:sp>
    </p:spTree>
    <p:extLst>
      <p:ext uri="{BB962C8B-B14F-4D97-AF65-F5344CB8AC3E}">
        <p14:creationId xmlns:p14="http://schemas.microsoft.com/office/powerpoint/2010/main" val="399919634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C6B644-78E1-454E-84F3-2965AF379E6E}" type="slidenum">
              <a:rPr lang="en-US" sz="1300" smtClean="0"/>
              <a:pPr>
                <a:spcBef>
                  <a:spcPct val="0"/>
                </a:spcBef>
              </a:pPr>
              <a:t>182</a:t>
            </a:fld>
            <a:endParaRPr lang="en-US" sz="1300" smtClean="0"/>
          </a:p>
        </p:txBody>
      </p:sp>
      <p:sp>
        <p:nvSpPr>
          <p:cNvPr id="2693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74B831F-1A41-49C9-B554-8E552E6A9E19}" type="slidenum">
              <a:rPr lang="en-US"/>
              <a:pPr algn="r" eaLnBrk="1" hangingPunct="1">
                <a:spcBef>
                  <a:spcPct val="0"/>
                </a:spcBef>
              </a:pPr>
              <a:t>182</a:t>
            </a:fld>
            <a:endParaRPr lang="en-US"/>
          </a:p>
        </p:txBody>
      </p:sp>
      <p:sp>
        <p:nvSpPr>
          <p:cNvPr id="269316" name="Slide Image Placeholder 1"/>
          <p:cNvSpPr>
            <a:spLocks noGrp="1" noRot="1" noChangeAspect="1" noTextEdit="1"/>
          </p:cNvSpPr>
          <p:nvPr>
            <p:ph type="sldImg"/>
          </p:nvPr>
        </p:nvSpPr>
        <p:spPr>
          <a:ln/>
        </p:spPr>
      </p:sp>
      <p:sp>
        <p:nvSpPr>
          <p:cNvPr id="26931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931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931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A30B769-D3D4-412F-B17F-04C2E9CEB901}" type="slidenum">
              <a:rPr lang="en-US"/>
              <a:pPr algn="r" eaLnBrk="1" hangingPunct="1">
                <a:spcBef>
                  <a:spcPct val="0"/>
                </a:spcBef>
              </a:pPr>
              <a:t>182</a:t>
            </a:fld>
            <a:endParaRPr lang="en-US"/>
          </a:p>
        </p:txBody>
      </p:sp>
    </p:spTree>
    <p:extLst>
      <p:ext uri="{BB962C8B-B14F-4D97-AF65-F5344CB8AC3E}">
        <p14:creationId xmlns:p14="http://schemas.microsoft.com/office/powerpoint/2010/main" val="23250644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183</a:t>
            </a:fld>
            <a:endParaRPr lang="en-US"/>
          </a:p>
        </p:txBody>
      </p:sp>
    </p:spTree>
    <p:extLst>
      <p:ext uri="{BB962C8B-B14F-4D97-AF65-F5344CB8AC3E}">
        <p14:creationId xmlns:p14="http://schemas.microsoft.com/office/powerpoint/2010/main" val="6776217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713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 Copyright 1999-2013, Diabetes Educational Services, All Rights Reserved© Copyright 1999-2013, Diabetes Educational ServicesDiabetes Educational Services© (530) 893 - 8635 </a:t>
            </a:r>
          </a:p>
        </p:txBody>
      </p:sp>
      <p:sp>
        <p:nvSpPr>
          <p:cNvPr id="2713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BF4DC9-AC52-48AD-9CB9-14634B128794}" type="slidenum">
              <a:rPr lang="en-US" sz="1300" smtClean="0"/>
              <a:pPr>
                <a:spcBef>
                  <a:spcPct val="0"/>
                </a:spcBef>
              </a:pPr>
              <a:t>184</a:t>
            </a:fld>
            <a:endParaRPr lang="en-US" sz="1300" smtClean="0"/>
          </a:p>
        </p:txBody>
      </p:sp>
    </p:spTree>
    <p:extLst>
      <p:ext uri="{BB962C8B-B14F-4D97-AF65-F5344CB8AC3E}">
        <p14:creationId xmlns:p14="http://schemas.microsoft.com/office/powerpoint/2010/main" val="24393423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185</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185</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185</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70596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35A6A1-10DF-4FB1-B33C-F86E94796A99}" type="slidenum">
              <a:rPr lang="en-US" sz="1300" smtClean="0"/>
              <a:pPr>
                <a:spcBef>
                  <a:spcPct val="0"/>
                </a:spcBef>
              </a:pPr>
              <a:t>21</a:t>
            </a:fld>
            <a:endParaRPr lang="en-US" sz="1300" smtClean="0"/>
          </a:p>
        </p:txBody>
      </p:sp>
    </p:spTree>
    <p:extLst>
      <p:ext uri="{BB962C8B-B14F-4D97-AF65-F5344CB8AC3E}">
        <p14:creationId xmlns:p14="http://schemas.microsoft.com/office/powerpoint/2010/main" val="22542796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186</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186</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186</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2338121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0E392D-94A6-4530-B439-5489080D8736}" type="slidenum">
              <a:rPr lang="en-US" sz="1300" smtClean="0"/>
              <a:pPr>
                <a:spcBef>
                  <a:spcPct val="0"/>
                </a:spcBef>
              </a:pPr>
              <a:t>187</a:t>
            </a:fld>
            <a:endParaRPr lang="en-US" sz="1300" smtClean="0"/>
          </a:p>
        </p:txBody>
      </p:sp>
      <p:sp>
        <p:nvSpPr>
          <p:cNvPr id="27955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5902650-F18C-4BAD-9DA5-EB378A30E86D}" type="slidenum">
              <a:rPr lang="en-US"/>
              <a:pPr algn="r" eaLnBrk="1" hangingPunct="1">
                <a:spcBef>
                  <a:spcPct val="0"/>
                </a:spcBef>
              </a:pPr>
              <a:t>187</a:t>
            </a:fld>
            <a:endParaRPr lang="en-US"/>
          </a:p>
        </p:txBody>
      </p:sp>
      <p:sp>
        <p:nvSpPr>
          <p:cNvPr id="279556" name="Slide Image Placeholder 1"/>
          <p:cNvSpPr>
            <a:spLocks noGrp="1" noRot="1" noChangeAspect="1" noTextEdit="1"/>
          </p:cNvSpPr>
          <p:nvPr>
            <p:ph type="sldImg"/>
          </p:nvPr>
        </p:nvSpPr>
        <p:spPr>
          <a:ln/>
        </p:spPr>
      </p:sp>
      <p:sp>
        <p:nvSpPr>
          <p:cNvPr id="27955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955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955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294F1D5-0D92-4AC8-BFF2-5F8D7A1A60D9}" type="slidenum">
              <a:rPr lang="en-US"/>
              <a:pPr algn="r" eaLnBrk="1" hangingPunct="1">
                <a:spcBef>
                  <a:spcPct val="0"/>
                </a:spcBef>
              </a:pPr>
              <a:t>187</a:t>
            </a:fld>
            <a:endParaRPr lang="en-US"/>
          </a:p>
        </p:txBody>
      </p:sp>
    </p:spTree>
    <p:extLst>
      <p:ext uri="{BB962C8B-B14F-4D97-AF65-F5344CB8AC3E}">
        <p14:creationId xmlns:p14="http://schemas.microsoft.com/office/powerpoint/2010/main" val="39266879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3D56AB-5DB3-4E5C-AE87-6C4A2E4082FA}" type="slidenum">
              <a:rPr lang="en-US" sz="1300" smtClean="0"/>
              <a:pPr>
                <a:spcBef>
                  <a:spcPct val="0"/>
                </a:spcBef>
              </a:pPr>
              <a:t>188</a:t>
            </a:fld>
            <a:endParaRPr lang="en-US" sz="1300" smtClean="0"/>
          </a:p>
        </p:txBody>
      </p:sp>
      <p:sp>
        <p:nvSpPr>
          <p:cNvPr id="28160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DF4A97-FFF3-4A4B-A026-B4615157A17E}" type="slidenum">
              <a:rPr lang="en-US"/>
              <a:pPr algn="r" eaLnBrk="1" hangingPunct="1">
                <a:spcBef>
                  <a:spcPct val="0"/>
                </a:spcBef>
              </a:pPr>
              <a:t>188</a:t>
            </a:fld>
            <a:endParaRPr lang="en-US"/>
          </a:p>
        </p:txBody>
      </p:sp>
      <p:sp>
        <p:nvSpPr>
          <p:cNvPr id="281604" name="Slide Image Placeholder 1"/>
          <p:cNvSpPr>
            <a:spLocks noGrp="1" noRot="1" noChangeAspect="1" noTextEdit="1"/>
          </p:cNvSpPr>
          <p:nvPr>
            <p:ph type="sldImg"/>
          </p:nvPr>
        </p:nvSpPr>
        <p:spPr>
          <a:ln/>
        </p:spPr>
      </p:sp>
      <p:sp>
        <p:nvSpPr>
          <p:cNvPr id="28160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160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160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96C53C-A667-473E-A860-A74F2A343892}" type="slidenum">
              <a:rPr lang="en-US"/>
              <a:pPr algn="r" eaLnBrk="1" hangingPunct="1">
                <a:spcBef>
                  <a:spcPct val="0"/>
                </a:spcBef>
              </a:pPr>
              <a:t>188</a:t>
            </a:fld>
            <a:endParaRPr lang="en-US"/>
          </a:p>
        </p:txBody>
      </p:sp>
    </p:spTree>
    <p:extLst>
      <p:ext uri="{BB962C8B-B14F-4D97-AF65-F5344CB8AC3E}">
        <p14:creationId xmlns:p14="http://schemas.microsoft.com/office/powerpoint/2010/main" val="24470071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DBF70D-1A2F-41E9-A2A0-E6DFFB6121CE}" type="slidenum">
              <a:rPr lang="en-US" sz="1300" smtClean="0"/>
              <a:pPr>
                <a:spcBef>
                  <a:spcPct val="0"/>
                </a:spcBef>
              </a:pPr>
              <a:t>189</a:t>
            </a:fld>
            <a:endParaRPr lang="en-US" sz="1300" smtClean="0"/>
          </a:p>
        </p:txBody>
      </p:sp>
      <p:sp>
        <p:nvSpPr>
          <p:cNvPr id="2836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DB40DF-DD81-4F75-85CF-6970451A427F}" type="slidenum">
              <a:rPr lang="en-US"/>
              <a:pPr algn="r" eaLnBrk="1" hangingPunct="1">
                <a:spcBef>
                  <a:spcPct val="0"/>
                </a:spcBef>
              </a:pPr>
              <a:t>189</a:t>
            </a:fld>
            <a:endParaRPr lang="en-US"/>
          </a:p>
        </p:txBody>
      </p:sp>
      <p:sp>
        <p:nvSpPr>
          <p:cNvPr id="2836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365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A121BC8-D17A-4A2A-B042-1C5DF9709888}" type="slidenum">
              <a:rPr lang="en-US"/>
              <a:pPr algn="r" eaLnBrk="1" hangingPunct="1">
                <a:spcBef>
                  <a:spcPct val="0"/>
                </a:spcBef>
              </a:pPr>
              <a:t>189</a:t>
            </a:fld>
            <a:endParaRPr lang="en-US"/>
          </a:p>
        </p:txBody>
      </p:sp>
      <p:sp>
        <p:nvSpPr>
          <p:cNvPr id="283654" name="Rectangle 2"/>
          <p:cNvSpPr>
            <a:spLocks noGrp="1" noRot="1" noChangeAspect="1" noChangeArrowheads="1" noTextEdit="1"/>
          </p:cNvSpPr>
          <p:nvPr>
            <p:ph type="sldImg"/>
          </p:nvPr>
        </p:nvSpPr>
        <p:spPr>
          <a:xfrm>
            <a:off x="1274763" y="717550"/>
            <a:ext cx="4768850" cy="3576638"/>
          </a:xfrm>
          <a:ln/>
        </p:spPr>
      </p:sp>
      <p:sp>
        <p:nvSpPr>
          <p:cNvPr id="2836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5639895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6D24C0-A305-4AC7-89F4-900B9F3A30AD}" type="slidenum">
              <a:rPr lang="en-US" sz="1300" smtClean="0"/>
              <a:pPr>
                <a:spcBef>
                  <a:spcPct val="0"/>
                </a:spcBef>
              </a:pPr>
              <a:t>190</a:t>
            </a:fld>
            <a:endParaRPr lang="en-US" sz="1300" smtClean="0"/>
          </a:p>
        </p:txBody>
      </p:sp>
      <p:sp>
        <p:nvSpPr>
          <p:cNvPr id="2856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4411596-8BC4-449F-8AC2-4841341CBEE0}" type="slidenum">
              <a:rPr lang="en-US"/>
              <a:pPr algn="r" eaLnBrk="1" hangingPunct="1">
                <a:spcBef>
                  <a:spcPct val="0"/>
                </a:spcBef>
              </a:pPr>
              <a:t>190</a:t>
            </a:fld>
            <a:endParaRPr lang="en-US"/>
          </a:p>
        </p:txBody>
      </p:sp>
      <p:sp>
        <p:nvSpPr>
          <p:cNvPr id="285700" name="Slide Image Placeholder 1"/>
          <p:cNvSpPr>
            <a:spLocks noGrp="1" noRot="1" noChangeAspect="1" noTextEdit="1"/>
          </p:cNvSpPr>
          <p:nvPr>
            <p:ph type="sldImg"/>
          </p:nvPr>
        </p:nvSpPr>
        <p:spPr>
          <a:ln/>
        </p:spPr>
      </p:sp>
      <p:sp>
        <p:nvSpPr>
          <p:cNvPr id="2857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57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57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976A7FA-4904-42F6-B947-E7898CC58CAF}" type="slidenum">
              <a:rPr lang="en-US"/>
              <a:pPr algn="r" eaLnBrk="1" hangingPunct="1">
                <a:spcBef>
                  <a:spcPct val="0"/>
                </a:spcBef>
              </a:pPr>
              <a:t>190</a:t>
            </a:fld>
            <a:endParaRPr lang="en-US"/>
          </a:p>
        </p:txBody>
      </p:sp>
    </p:spTree>
    <p:extLst>
      <p:ext uri="{BB962C8B-B14F-4D97-AF65-F5344CB8AC3E}">
        <p14:creationId xmlns:p14="http://schemas.microsoft.com/office/powerpoint/2010/main" val="26477549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48F2AE-79C1-41F9-85A2-91478221B59D}" type="slidenum">
              <a:rPr lang="en-US" sz="1300" smtClean="0"/>
              <a:pPr>
                <a:spcBef>
                  <a:spcPct val="0"/>
                </a:spcBef>
              </a:pPr>
              <a:t>191</a:t>
            </a:fld>
            <a:endParaRPr lang="en-US" sz="1300" smtClean="0"/>
          </a:p>
        </p:txBody>
      </p:sp>
      <p:sp>
        <p:nvSpPr>
          <p:cNvPr id="2877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14D7C4C-C9A7-49B6-ABC4-3B755AA78EDD}" type="slidenum">
              <a:rPr lang="en-US"/>
              <a:pPr algn="r" eaLnBrk="1" hangingPunct="1">
                <a:spcBef>
                  <a:spcPct val="0"/>
                </a:spcBef>
              </a:pPr>
              <a:t>191</a:t>
            </a:fld>
            <a:endParaRPr lang="en-US"/>
          </a:p>
        </p:txBody>
      </p:sp>
      <p:sp>
        <p:nvSpPr>
          <p:cNvPr id="2877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774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E6E9612-6AE6-43EC-ADC8-1F97526CE829}" type="slidenum">
              <a:rPr lang="en-US"/>
              <a:pPr algn="r" eaLnBrk="1" hangingPunct="1">
                <a:spcBef>
                  <a:spcPct val="0"/>
                </a:spcBef>
              </a:pPr>
              <a:t>191</a:t>
            </a:fld>
            <a:endParaRPr lang="en-US"/>
          </a:p>
        </p:txBody>
      </p:sp>
      <p:sp>
        <p:nvSpPr>
          <p:cNvPr id="287750" name="Rectangle 2"/>
          <p:cNvSpPr>
            <a:spLocks noGrp="1" noRot="1" noChangeAspect="1" noChangeArrowheads="1" noTextEdit="1"/>
          </p:cNvSpPr>
          <p:nvPr>
            <p:ph type="sldImg"/>
          </p:nvPr>
        </p:nvSpPr>
        <p:spPr>
          <a:xfrm>
            <a:off x="1274763" y="717550"/>
            <a:ext cx="4768850" cy="3576638"/>
          </a:xfrm>
          <a:ln/>
        </p:spPr>
      </p:sp>
      <p:sp>
        <p:nvSpPr>
          <p:cNvPr id="2877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945100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B909B8-2659-4879-BC22-B2F66304DFDF}" type="slidenum">
              <a:rPr lang="en-US" sz="1300" smtClean="0"/>
              <a:pPr>
                <a:spcBef>
                  <a:spcPct val="0"/>
                </a:spcBef>
              </a:pPr>
              <a:t>192</a:t>
            </a:fld>
            <a:endParaRPr lang="en-US" sz="1300" smtClean="0"/>
          </a:p>
        </p:txBody>
      </p:sp>
    </p:spTree>
    <p:extLst>
      <p:ext uri="{BB962C8B-B14F-4D97-AF65-F5344CB8AC3E}">
        <p14:creationId xmlns:p14="http://schemas.microsoft.com/office/powerpoint/2010/main" val="6205757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CA2271-04AB-4883-9B94-D331920B34E6}" type="slidenum">
              <a:rPr lang="en-US" sz="1300" smtClean="0"/>
              <a:pPr>
                <a:spcBef>
                  <a:spcPct val="0"/>
                </a:spcBef>
              </a:pPr>
              <a:t>193</a:t>
            </a:fld>
            <a:endParaRPr lang="en-US" sz="1300" smtClean="0"/>
          </a:p>
        </p:txBody>
      </p:sp>
    </p:spTree>
    <p:extLst>
      <p:ext uri="{BB962C8B-B14F-4D97-AF65-F5344CB8AC3E}">
        <p14:creationId xmlns:p14="http://schemas.microsoft.com/office/powerpoint/2010/main" val="2641731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182E5-5EA3-4662-A229-99C3CEDB86C5}" type="slidenum">
              <a:rPr lang="en-US" sz="1300" smtClean="0"/>
              <a:pPr>
                <a:spcBef>
                  <a:spcPct val="0"/>
                </a:spcBef>
              </a:pPr>
              <a:t>194</a:t>
            </a:fld>
            <a:endParaRPr lang="en-US" sz="1300" smtClean="0"/>
          </a:p>
        </p:txBody>
      </p:sp>
    </p:spTree>
    <p:extLst>
      <p:ext uri="{BB962C8B-B14F-4D97-AF65-F5344CB8AC3E}">
        <p14:creationId xmlns:p14="http://schemas.microsoft.com/office/powerpoint/2010/main" val="34107928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D9651C-65FE-4CB1-90BD-1BF01FD334AA}" type="slidenum">
              <a:rPr lang="en-US" sz="1300" smtClean="0"/>
              <a:pPr>
                <a:spcBef>
                  <a:spcPct val="0"/>
                </a:spcBef>
              </a:pPr>
              <a:t>195</a:t>
            </a:fld>
            <a:endParaRPr lang="en-US" sz="1300" smtClean="0"/>
          </a:p>
        </p:txBody>
      </p:sp>
    </p:spTree>
    <p:extLst>
      <p:ext uri="{BB962C8B-B14F-4D97-AF65-F5344CB8AC3E}">
        <p14:creationId xmlns:p14="http://schemas.microsoft.com/office/powerpoint/2010/main" val="275691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22</a:t>
            </a:fld>
            <a:endParaRPr lang="en-US" sz="1300" smtClean="0"/>
          </a:p>
        </p:txBody>
      </p:sp>
    </p:spTree>
    <p:extLst>
      <p:ext uri="{BB962C8B-B14F-4D97-AF65-F5344CB8AC3E}">
        <p14:creationId xmlns:p14="http://schemas.microsoft.com/office/powerpoint/2010/main" val="15132053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196</a:t>
            </a:fld>
            <a:endParaRPr lang="en-US" sz="1300" smtClean="0"/>
          </a:p>
        </p:txBody>
      </p:sp>
    </p:spTree>
    <p:extLst>
      <p:ext uri="{BB962C8B-B14F-4D97-AF65-F5344CB8AC3E}">
        <p14:creationId xmlns:p14="http://schemas.microsoft.com/office/powerpoint/2010/main" val="39790317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AA88E8-F17E-4B56-8751-8767672277BE}" type="slidenum">
              <a:rPr lang="en-US" sz="1300" smtClean="0"/>
              <a:pPr>
                <a:spcBef>
                  <a:spcPct val="0"/>
                </a:spcBef>
              </a:pPr>
              <a:t>197</a:t>
            </a:fld>
            <a:endParaRPr lang="en-US" sz="1300" smtClean="0"/>
          </a:p>
        </p:txBody>
      </p:sp>
      <p:sp>
        <p:nvSpPr>
          <p:cNvPr id="30003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B899AD0-5795-4FE0-8431-D4C8A560F354}" type="slidenum">
              <a:rPr lang="en-US"/>
              <a:pPr algn="r" eaLnBrk="1" hangingPunct="1">
                <a:spcBef>
                  <a:spcPct val="0"/>
                </a:spcBef>
              </a:pPr>
              <a:t>197</a:t>
            </a:fld>
            <a:endParaRPr lang="en-US"/>
          </a:p>
        </p:txBody>
      </p:sp>
      <p:sp>
        <p:nvSpPr>
          <p:cNvPr id="300036" name="Slide Image Placeholder 1"/>
          <p:cNvSpPr>
            <a:spLocks noGrp="1" noRot="1" noChangeAspect="1" noTextEdit="1"/>
          </p:cNvSpPr>
          <p:nvPr>
            <p:ph type="sldImg"/>
          </p:nvPr>
        </p:nvSpPr>
        <p:spPr>
          <a:ln/>
        </p:spPr>
      </p:sp>
      <p:sp>
        <p:nvSpPr>
          <p:cNvPr id="30003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003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003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058BC39-56DA-43DE-9ED0-36B7F6380130}" type="slidenum">
              <a:rPr lang="en-US"/>
              <a:pPr algn="r" eaLnBrk="1" hangingPunct="1">
                <a:spcBef>
                  <a:spcPct val="0"/>
                </a:spcBef>
              </a:pPr>
              <a:t>197</a:t>
            </a:fld>
            <a:endParaRPr lang="en-US"/>
          </a:p>
        </p:txBody>
      </p:sp>
    </p:spTree>
    <p:extLst>
      <p:ext uri="{BB962C8B-B14F-4D97-AF65-F5344CB8AC3E}">
        <p14:creationId xmlns:p14="http://schemas.microsoft.com/office/powerpoint/2010/main" val="1758913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6BB97D-95A8-446C-9DB5-3CA1336E3A8D}" type="slidenum">
              <a:rPr lang="en-US" sz="1300" smtClean="0"/>
              <a:pPr>
                <a:spcBef>
                  <a:spcPct val="0"/>
                </a:spcBef>
              </a:pPr>
              <a:t>198</a:t>
            </a:fld>
            <a:endParaRPr lang="en-US" sz="1300" smtClean="0"/>
          </a:p>
        </p:txBody>
      </p:sp>
      <p:sp>
        <p:nvSpPr>
          <p:cNvPr id="30208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86C7E77-018D-4141-8722-C6068CCB2684}" type="slidenum">
              <a:rPr lang="en-US"/>
              <a:pPr algn="r" eaLnBrk="1" hangingPunct="1">
                <a:spcBef>
                  <a:spcPct val="0"/>
                </a:spcBef>
              </a:pPr>
              <a:t>198</a:t>
            </a:fld>
            <a:endParaRPr lang="en-US"/>
          </a:p>
        </p:txBody>
      </p:sp>
      <p:sp>
        <p:nvSpPr>
          <p:cNvPr id="3020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208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6032C30-E1E5-487C-AFE1-5F9FB9225804}" type="slidenum">
              <a:rPr lang="en-US"/>
              <a:pPr algn="r" eaLnBrk="1" hangingPunct="1">
                <a:spcBef>
                  <a:spcPct val="0"/>
                </a:spcBef>
              </a:pPr>
              <a:t>198</a:t>
            </a:fld>
            <a:endParaRPr lang="en-US"/>
          </a:p>
        </p:txBody>
      </p:sp>
      <p:sp>
        <p:nvSpPr>
          <p:cNvPr id="302086" name="Rectangle 2"/>
          <p:cNvSpPr>
            <a:spLocks noGrp="1" noRot="1" noChangeAspect="1" noChangeArrowheads="1" noTextEdit="1"/>
          </p:cNvSpPr>
          <p:nvPr>
            <p:ph type="sldImg"/>
          </p:nvPr>
        </p:nvSpPr>
        <p:spPr>
          <a:xfrm>
            <a:off x="1274763" y="717550"/>
            <a:ext cx="4768850" cy="3576638"/>
          </a:xfrm>
          <a:ln/>
        </p:spPr>
      </p:sp>
      <p:sp>
        <p:nvSpPr>
          <p:cNvPr id="3020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9356455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DEF57D-49B1-4E53-ABC9-EF157D690A14}" type="slidenum">
              <a:rPr lang="en-US" sz="1300" smtClean="0"/>
              <a:pPr>
                <a:spcBef>
                  <a:spcPct val="0"/>
                </a:spcBef>
              </a:pPr>
              <a:t>199</a:t>
            </a:fld>
            <a:endParaRPr lang="en-US" sz="1300" smtClean="0"/>
          </a:p>
        </p:txBody>
      </p:sp>
      <p:sp>
        <p:nvSpPr>
          <p:cNvPr id="30617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7D05C88-CB73-44AB-8BE0-0C7B67A7F6D3}" type="slidenum">
              <a:rPr lang="en-US"/>
              <a:pPr algn="r" eaLnBrk="1" hangingPunct="1">
                <a:spcBef>
                  <a:spcPct val="0"/>
                </a:spcBef>
              </a:pPr>
              <a:t>199</a:t>
            </a:fld>
            <a:endParaRPr lang="en-US"/>
          </a:p>
        </p:txBody>
      </p:sp>
      <p:sp>
        <p:nvSpPr>
          <p:cNvPr id="306180" name="Slide Image Placeholder 1"/>
          <p:cNvSpPr>
            <a:spLocks noGrp="1" noRot="1" noChangeAspect="1" noTextEdit="1"/>
          </p:cNvSpPr>
          <p:nvPr>
            <p:ph type="sldImg"/>
          </p:nvPr>
        </p:nvSpPr>
        <p:spPr>
          <a:ln/>
        </p:spPr>
      </p:sp>
      <p:sp>
        <p:nvSpPr>
          <p:cNvPr id="30618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0618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618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42DCA78-7B8F-4B84-A7FD-72764DB85D1D}" type="slidenum">
              <a:rPr lang="en-US"/>
              <a:pPr algn="r" eaLnBrk="1" hangingPunct="1">
                <a:spcBef>
                  <a:spcPct val="0"/>
                </a:spcBef>
              </a:pPr>
              <a:t>199</a:t>
            </a:fld>
            <a:endParaRPr lang="en-US"/>
          </a:p>
        </p:txBody>
      </p:sp>
    </p:spTree>
    <p:extLst>
      <p:ext uri="{BB962C8B-B14F-4D97-AF65-F5344CB8AC3E}">
        <p14:creationId xmlns:p14="http://schemas.microsoft.com/office/powerpoint/2010/main" val="8031923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EE01EE-730C-4E2A-91AF-367A8BBE443F}" type="slidenum">
              <a:rPr lang="en-US" sz="1300" smtClean="0"/>
              <a:pPr>
                <a:spcBef>
                  <a:spcPct val="0"/>
                </a:spcBef>
              </a:pPr>
              <a:t>200</a:t>
            </a:fld>
            <a:endParaRPr lang="en-US" sz="1300" smtClean="0"/>
          </a:p>
        </p:txBody>
      </p:sp>
      <p:sp>
        <p:nvSpPr>
          <p:cNvPr id="389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73F9A4B-7135-4811-A3B4-9492A931F0CF}" type="slidenum">
              <a:rPr lang="en-US"/>
              <a:pPr algn="r" eaLnBrk="1" hangingPunct="1">
                <a:spcBef>
                  <a:spcPct val="0"/>
                </a:spcBef>
              </a:pPr>
              <a:t>200</a:t>
            </a:fld>
            <a:endParaRPr lang="en-US"/>
          </a:p>
        </p:txBody>
      </p:sp>
      <p:sp>
        <p:nvSpPr>
          <p:cNvPr id="389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891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E99273A-C8A1-406C-AC59-70F76B4BE8AE}" type="slidenum">
              <a:rPr lang="en-US"/>
              <a:pPr algn="r" eaLnBrk="1" hangingPunct="1">
                <a:spcBef>
                  <a:spcPct val="0"/>
                </a:spcBef>
              </a:pPr>
              <a:t>200</a:t>
            </a:fld>
            <a:endParaRPr lang="en-US"/>
          </a:p>
        </p:txBody>
      </p:sp>
      <p:sp>
        <p:nvSpPr>
          <p:cNvPr id="38918" name="Rectangle 2"/>
          <p:cNvSpPr>
            <a:spLocks noGrp="1" noRot="1" noChangeAspect="1" noChangeArrowheads="1" noTextEdit="1"/>
          </p:cNvSpPr>
          <p:nvPr>
            <p:ph type="sldImg"/>
          </p:nvPr>
        </p:nvSpPr>
        <p:spPr>
          <a:xfrm>
            <a:off x="409575" y="400050"/>
            <a:ext cx="3733800" cy="2800350"/>
          </a:xfrm>
          <a:ln/>
        </p:spPr>
      </p:sp>
      <p:sp>
        <p:nvSpPr>
          <p:cNvPr id="38919" name="Rectangle 3"/>
          <p:cNvSpPr>
            <a:spLocks noGrp="1" noChangeArrowheads="1"/>
          </p:cNvSpPr>
          <p:nvPr>
            <p:ph type="body" idx="1"/>
          </p:nvPr>
        </p:nvSpPr>
        <p:spPr>
          <a:xfrm>
            <a:off x="406400" y="3359150"/>
            <a:ext cx="6502400" cy="592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4420737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D41F8-3CE7-460F-B39E-DF0B339A71A8}" type="slidenum">
              <a:rPr lang="en-US" sz="1300" smtClean="0"/>
              <a:pPr>
                <a:spcBef>
                  <a:spcPct val="0"/>
                </a:spcBef>
              </a:pPr>
              <a:t>202</a:t>
            </a:fld>
            <a:endParaRPr lang="en-US" sz="1300" smtClean="0"/>
          </a:p>
        </p:txBody>
      </p:sp>
      <p:sp>
        <p:nvSpPr>
          <p:cNvPr id="3092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E644723-BB14-4D65-871A-8E03933DF27B}" type="slidenum">
              <a:rPr lang="en-US"/>
              <a:pPr algn="r" eaLnBrk="1" hangingPunct="1">
                <a:spcBef>
                  <a:spcPct val="0"/>
                </a:spcBef>
              </a:pPr>
              <a:t>202</a:t>
            </a:fld>
            <a:endParaRPr lang="en-US"/>
          </a:p>
        </p:txBody>
      </p:sp>
      <p:sp>
        <p:nvSpPr>
          <p:cNvPr id="309252" name="Slide Image Placeholder 1"/>
          <p:cNvSpPr>
            <a:spLocks noGrp="1" noRot="1" noChangeAspect="1" noTextEdit="1"/>
          </p:cNvSpPr>
          <p:nvPr>
            <p:ph type="sldImg"/>
          </p:nvPr>
        </p:nvSpPr>
        <p:spPr>
          <a:ln/>
        </p:spPr>
      </p:sp>
      <p:sp>
        <p:nvSpPr>
          <p:cNvPr id="30925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925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925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409419B-6A07-4E79-8AF2-6E3CA1CEE49B}" type="slidenum">
              <a:rPr lang="en-US"/>
              <a:pPr algn="r" eaLnBrk="1" hangingPunct="1">
                <a:spcBef>
                  <a:spcPct val="0"/>
                </a:spcBef>
              </a:pPr>
              <a:t>202</a:t>
            </a:fld>
            <a:endParaRPr lang="en-US"/>
          </a:p>
        </p:txBody>
      </p:sp>
    </p:spTree>
    <p:extLst>
      <p:ext uri="{BB962C8B-B14F-4D97-AF65-F5344CB8AC3E}">
        <p14:creationId xmlns:p14="http://schemas.microsoft.com/office/powerpoint/2010/main" val="7467116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3FDDD4-2426-4300-918F-9E159B787695}" type="slidenum">
              <a:rPr lang="en-US" sz="1300" smtClean="0"/>
              <a:pPr>
                <a:spcBef>
                  <a:spcPct val="0"/>
                </a:spcBef>
              </a:pPr>
              <a:t>203</a:t>
            </a:fld>
            <a:endParaRPr lang="en-US" sz="1300" smtClean="0"/>
          </a:p>
        </p:txBody>
      </p:sp>
      <p:sp>
        <p:nvSpPr>
          <p:cNvPr id="3112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861D56E-8E31-4ADB-8A87-DC57DB5E3E00}" type="slidenum">
              <a:rPr lang="en-US"/>
              <a:pPr algn="r" eaLnBrk="1" hangingPunct="1">
                <a:spcBef>
                  <a:spcPct val="0"/>
                </a:spcBef>
              </a:pPr>
              <a:t>203</a:t>
            </a:fld>
            <a:endParaRPr lang="en-US"/>
          </a:p>
        </p:txBody>
      </p:sp>
      <p:sp>
        <p:nvSpPr>
          <p:cNvPr id="311300" name="Slide Image Placeholder 1"/>
          <p:cNvSpPr>
            <a:spLocks noGrp="1" noRot="1" noChangeAspect="1" noTextEdit="1"/>
          </p:cNvSpPr>
          <p:nvPr>
            <p:ph type="sldImg"/>
          </p:nvPr>
        </p:nvSpPr>
        <p:spPr>
          <a:ln/>
        </p:spPr>
      </p:sp>
      <p:sp>
        <p:nvSpPr>
          <p:cNvPr id="3113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13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13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1A4CE71-8FE2-46F1-AD49-231FBE08840F}" type="slidenum">
              <a:rPr lang="en-US"/>
              <a:pPr algn="r" eaLnBrk="1" hangingPunct="1">
                <a:spcBef>
                  <a:spcPct val="0"/>
                </a:spcBef>
              </a:pPr>
              <a:t>203</a:t>
            </a:fld>
            <a:endParaRPr lang="en-US"/>
          </a:p>
        </p:txBody>
      </p:sp>
    </p:spTree>
    <p:extLst>
      <p:ext uri="{BB962C8B-B14F-4D97-AF65-F5344CB8AC3E}">
        <p14:creationId xmlns:p14="http://schemas.microsoft.com/office/powerpoint/2010/main" val="184031736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E6BF55-7B9B-4FA6-A98C-C62057E8BEDD}" type="slidenum">
              <a:rPr lang="en-US" sz="1300" smtClean="0"/>
              <a:pPr>
                <a:spcBef>
                  <a:spcPct val="0"/>
                </a:spcBef>
              </a:pPr>
              <a:t>204</a:t>
            </a:fld>
            <a:endParaRPr lang="en-US" sz="1300" smtClean="0"/>
          </a:p>
        </p:txBody>
      </p:sp>
      <p:sp>
        <p:nvSpPr>
          <p:cNvPr id="3133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A3BE18D-C89D-4B28-8175-AF00237DD6E8}" type="slidenum">
              <a:rPr lang="en-US"/>
              <a:pPr algn="r" eaLnBrk="1" hangingPunct="1">
                <a:spcBef>
                  <a:spcPct val="0"/>
                </a:spcBef>
              </a:pPr>
              <a:t>204</a:t>
            </a:fld>
            <a:endParaRPr lang="en-US"/>
          </a:p>
        </p:txBody>
      </p:sp>
      <p:sp>
        <p:nvSpPr>
          <p:cNvPr id="313348" name="Slide Image Placeholder 1"/>
          <p:cNvSpPr>
            <a:spLocks noGrp="1" noRot="1" noChangeAspect="1" noTextEdit="1"/>
          </p:cNvSpPr>
          <p:nvPr>
            <p:ph type="sldImg"/>
          </p:nvPr>
        </p:nvSpPr>
        <p:spPr>
          <a:ln/>
        </p:spPr>
      </p:sp>
      <p:sp>
        <p:nvSpPr>
          <p:cNvPr id="3133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33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3351"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CCCD1AA-B7E8-4012-BCBC-BC553FE97295}" type="slidenum">
              <a:rPr lang="en-US"/>
              <a:pPr algn="r" eaLnBrk="1" hangingPunct="1">
                <a:spcBef>
                  <a:spcPct val="0"/>
                </a:spcBef>
              </a:pPr>
              <a:t>204</a:t>
            </a:fld>
            <a:endParaRPr lang="en-US"/>
          </a:p>
        </p:txBody>
      </p:sp>
    </p:spTree>
    <p:extLst>
      <p:ext uri="{BB962C8B-B14F-4D97-AF65-F5344CB8AC3E}">
        <p14:creationId xmlns:p14="http://schemas.microsoft.com/office/powerpoint/2010/main" val="5356984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A7ED03-D144-4B1F-A2DB-9C2D87016746}" type="slidenum">
              <a:rPr lang="en-US" sz="1300" smtClean="0"/>
              <a:pPr>
                <a:spcBef>
                  <a:spcPct val="0"/>
                </a:spcBef>
              </a:pPr>
              <a:t>205</a:t>
            </a:fld>
            <a:endParaRPr lang="en-US" sz="1300" smtClean="0"/>
          </a:p>
        </p:txBody>
      </p:sp>
      <p:sp>
        <p:nvSpPr>
          <p:cNvPr id="31539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5BFC64F-585A-4AF1-86C9-64ED60ABF24F}" type="slidenum">
              <a:rPr lang="en-US"/>
              <a:pPr algn="r" eaLnBrk="1" hangingPunct="1">
                <a:spcBef>
                  <a:spcPct val="0"/>
                </a:spcBef>
              </a:pPr>
              <a:t>205</a:t>
            </a:fld>
            <a:endParaRPr lang="en-US"/>
          </a:p>
        </p:txBody>
      </p:sp>
      <p:sp>
        <p:nvSpPr>
          <p:cNvPr id="315396" name="Slide Image Placeholder 1"/>
          <p:cNvSpPr>
            <a:spLocks noGrp="1" noRot="1" noChangeAspect="1" noTextEdit="1"/>
          </p:cNvSpPr>
          <p:nvPr>
            <p:ph type="sldImg"/>
          </p:nvPr>
        </p:nvSpPr>
        <p:spPr>
          <a:ln/>
        </p:spPr>
      </p:sp>
      <p:sp>
        <p:nvSpPr>
          <p:cNvPr id="31539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539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539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8D80A9-5AF3-4819-8F8F-5AAE15378228}" type="slidenum">
              <a:rPr lang="en-US"/>
              <a:pPr algn="r" eaLnBrk="1" hangingPunct="1">
                <a:spcBef>
                  <a:spcPct val="0"/>
                </a:spcBef>
              </a:pPr>
              <a:t>205</a:t>
            </a:fld>
            <a:endParaRPr lang="en-US"/>
          </a:p>
        </p:txBody>
      </p:sp>
    </p:spTree>
    <p:extLst>
      <p:ext uri="{BB962C8B-B14F-4D97-AF65-F5344CB8AC3E}">
        <p14:creationId xmlns:p14="http://schemas.microsoft.com/office/powerpoint/2010/main" val="11835932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EE45EC-9E5A-4931-8BA8-BC9B3AE12E11}" type="slidenum">
              <a:rPr lang="en-US" sz="1300" smtClean="0"/>
              <a:pPr>
                <a:spcBef>
                  <a:spcPct val="0"/>
                </a:spcBef>
              </a:pPr>
              <a:t>206</a:t>
            </a:fld>
            <a:endParaRPr lang="en-US" sz="1300" smtClean="0"/>
          </a:p>
        </p:txBody>
      </p:sp>
      <p:sp>
        <p:nvSpPr>
          <p:cNvPr id="31744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E915E7A-40B3-44D7-BD95-05A07522F524}" type="slidenum">
              <a:rPr lang="en-US"/>
              <a:pPr algn="r" eaLnBrk="1" hangingPunct="1">
                <a:spcBef>
                  <a:spcPct val="0"/>
                </a:spcBef>
              </a:pPr>
              <a:t>206</a:t>
            </a:fld>
            <a:endParaRPr lang="en-US"/>
          </a:p>
        </p:txBody>
      </p:sp>
      <p:sp>
        <p:nvSpPr>
          <p:cNvPr id="317444" name="Slide Image Placeholder 1"/>
          <p:cNvSpPr>
            <a:spLocks noGrp="1" noRot="1" noChangeAspect="1" noTextEdit="1"/>
          </p:cNvSpPr>
          <p:nvPr>
            <p:ph type="sldImg"/>
          </p:nvPr>
        </p:nvSpPr>
        <p:spPr>
          <a:ln/>
        </p:spPr>
      </p:sp>
      <p:sp>
        <p:nvSpPr>
          <p:cNvPr id="31744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744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744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DFBC33F-B8A5-4DDF-AEF9-6A1E8630E948}" type="slidenum">
              <a:rPr lang="en-US"/>
              <a:pPr algn="r" eaLnBrk="1" hangingPunct="1">
                <a:spcBef>
                  <a:spcPct val="0"/>
                </a:spcBef>
              </a:pPr>
              <a:t>206</a:t>
            </a:fld>
            <a:endParaRPr lang="en-US"/>
          </a:p>
        </p:txBody>
      </p:sp>
    </p:spTree>
    <p:extLst>
      <p:ext uri="{BB962C8B-B14F-4D97-AF65-F5344CB8AC3E}">
        <p14:creationId xmlns:p14="http://schemas.microsoft.com/office/powerpoint/2010/main" val="1627132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23</a:t>
            </a:fld>
            <a:endParaRPr lang="en-US" sz="1300" smtClean="0"/>
          </a:p>
        </p:txBody>
      </p:sp>
    </p:spTree>
    <p:extLst>
      <p:ext uri="{BB962C8B-B14F-4D97-AF65-F5344CB8AC3E}">
        <p14:creationId xmlns:p14="http://schemas.microsoft.com/office/powerpoint/2010/main" val="28412079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6E1037-0A07-445D-9063-6B3C46FBB711}" type="slidenum">
              <a:rPr lang="en-US" sz="1300" smtClean="0"/>
              <a:pPr>
                <a:spcBef>
                  <a:spcPct val="0"/>
                </a:spcBef>
              </a:pPr>
              <a:t>208</a:t>
            </a:fld>
            <a:endParaRPr lang="en-US" sz="1300" smtClean="0"/>
          </a:p>
        </p:txBody>
      </p:sp>
    </p:spTree>
    <p:extLst>
      <p:ext uri="{BB962C8B-B14F-4D97-AF65-F5344CB8AC3E}">
        <p14:creationId xmlns:p14="http://schemas.microsoft.com/office/powerpoint/2010/main" val="10481565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0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FCA6FE-D144-4CC1-B507-57CC2445A25C}" type="slidenum">
              <a:rPr lang="en-US" sz="1300" smtClean="0"/>
              <a:pPr>
                <a:spcBef>
                  <a:spcPct val="0"/>
                </a:spcBef>
              </a:pPr>
              <a:t>210</a:t>
            </a:fld>
            <a:endParaRPr lang="en-US" sz="1300" smtClean="0"/>
          </a:p>
        </p:txBody>
      </p:sp>
    </p:spTree>
    <p:extLst>
      <p:ext uri="{BB962C8B-B14F-4D97-AF65-F5344CB8AC3E}">
        <p14:creationId xmlns:p14="http://schemas.microsoft.com/office/powerpoint/2010/main" val="178812020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211</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25</a:t>
            </a:fld>
            <a:endParaRPr lang="en-US" sz="1300" smtClean="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26</a:t>
            </a:fld>
            <a:endParaRPr lang="en-US" sz="1300" smtClean="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27</a:t>
            </a:fld>
            <a:endParaRPr lang="en-US" sz="1300" smtClean="0"/>
          </a:p>
        </p:txBody>
      </p:sp>
    </p:spTree>
    <p:extLst>
      <p:ext uri="{BB962C8B-B14F-4D97-AF65-F5344CB8AC3E}">
        <p14:creationId xmlns:p14="http://schemas.microsoft.com/office/powerpoint/2010/main" val="59298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0D1B46-C662-44DA-9008-A2CCE7AAE844}" type="slidenum">
              <a:rPr lang="en-US" sz="1300" smtClean="0"/>
              <a:pPr>
                <a:spcBef>
                  <a:spcPct val="0"/>
                </a:spcBef>
              </a:pPr>
              <a:t>28</a:t>
            </a:fld>
            <a:endParaRPr lang="en-US" sz="1300" smtClean="0"/>
          </a:p>
        </p:txBody>
      </p:sp>
    </p:spTree>
    <p:extLst>
      <p:ext uri="{BB962C8B-B14F-4D97-AF65-F5344CB8AC3E}">
        <p14:creationId xmlns:p14="http://schemas.microsoft.com/office/powerpoint/2010/main" val="227291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30</a:t>
            </a:fld>
            <a:endParaRPr lang="en-US" sz="1200" smtClean="0"/>
          </a:p>
        </p:txBody>
      </p:sp>
    </p:spTree>
    <p:extLst>
      <p:ext uri="{BB962C8B-B14F-4D97-AF65-F5344CB8AC3E}">
        <p14:creationId xmlns:p14="http://schemas.microsoft.com/office/powerpoint/2010/main" val="23668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211516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32</a:t>
            </a:fld>
            <a:endParaRPr lang="en-US" sz="1300" smtClean="0"/>
          </a:p>
        </p:txBody>
      </p:sp>
    </p:spTree>
    <p:extLst>
      <p:ext uri="{BB962C8B-B14F-4D97-AF65-F5344CB8AC3E}">
        <p14:creationId xmlns:p14="http://schemas.microsoft.com/office/powerpoint/2010/main" val="76651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12DAFB-F35D-4E6D-8B58-8EA25A61BD14}" type="slidenum">
              <a:rPr lang="en-US" sz="1300" smtClean="0"/>
              <a:pPr>
                <a:spcBef>
                  <a:spcPct val="0"/>
                </a:spcBef>
              </a:pPr>
              <a:t>33</a:t>
            </a:fld>
            <a:endParaRPr lang="en-US" sz="1300" smtClean="0"/>
          </a:p>
        </p:txBody>
      </p:sp>
    </p:spTree>
    <p:extLst>
      <p:ext uri="{BB962C8B-B14F-4D97-AF65-F5344CB8AC3E}">
        <p14:creationId xmlns:p14="http://schemas.microsoft.com/office/powerpoint/2010/main" val="183287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34</a:t>
            </a:fld>
            <a:endParaRPr lang="en-US" sz="1300" smtClean="0"/>
          </a:p>
        </p:txBody>
      </p:sp>
    </p:spTree>
    <p:extLst>
      <p:ext uri="{BB962C8B-B14F-4D97-AF65-F5344CB8AC3E}">
        <p14:creationId xmlns:p14="http://schemas.microsoft.com/office/powerpoint/2010/main" val="40102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35</a:t>
            </a:fld>
            <a:endParaRPr lang="en-US" smtClean="0">
              <a:solidFill>
                <a:prstClr val="black"/>
              </a:solidFill>
            </a:endParaRPr>
          </a:p>
        </p:txBody>
      </p:sp>
    </p:spTree>
    <p:extLst>
      <p:ext uri="{BB962C8B-B14F-4D97-AF65-F5344CB8AC3E}">
        <p14:creationId xmlns:p14="http://schemas.microsoft.com/office/powerpoint/2010/main" val="1298252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36</a:t>
            </a:fld>
            <a:endParaRPr lang="en-US" sz="1300" smtClean="0"/>
          </a:p>
        </p:txBody>
      </p:sp>
    </p:spTree>
    <p:extLst>
      <p:ext uri="{BB962C8B-B14F-4D97-AF65-F5344CB8AC3E}">
        <p14:creationId xmlns:p14="http://schemas.microsoft.com/office/powerpoint/2010/main" val="293783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38</a:t>
            </a:fld>
            <a:endParaRPr lang="en-US" sz="1300" smtClean="0"/>
          </a:p>
        </p:txBody>
      </p:sp>
    </p:spTree>
    <p:extLst>
      <p:ext uri="{BB962C8B-B14F-4D97-AF65-F5344CB8AC3E}">
        <p14:creationId xmlns:p14="http://schemas.microsoft.com/office/powerpoint/2010/main" val="932208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40</a:t>
            </a:fld>
            <a:endParaRPr lang="en-US" sz="1300" smtClean="0"/>
          </a:p>
        </p:txBody>
      </p:sp>
    </p:spTree>
    <p:extLst>
      <p:ext uri="{BB962C8B-B14F-4D97-AF65-F5344CB8AC3E}">
        <p14:creationId xmlns:p14="http://schemas.microsoft.com/office/powerpoint/2010/main" val="3201579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41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752345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B16584-2236-4106-A218-E2C7DDC54E17}" type="slidenum">
              <a:rPr lang="en-US" sz="1300" smtClean="0"/>
              <a:pPr>
                <a:spcBef>
                  <a:spcPct val="0"/>
                </a:spcBef>
              </a:pPr>
              <a:t>42</a:t>
            </a:fld>
            <a:endParaRPr lang="en-US" sz="1300" smtClean="0"/>
          </a:p>
        </p:txBody>
      </p:sp>
    </p:spTree>
    <p:extLst>
      <p:ext uri="{BB962C8B-B14F-4D97-AF65-F5344CB8AC3E}">
        <p14:creationId xmlns:p14="http://schemas.microsoft.com/office/powerpoint/2010/main" val="2691081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45</a:t>
            </a:fld>
            <a:endParaRPr lang="en-US" sz="1300" smtClean="0"/>
          </a:p>
        </p:txBody>
      </p:sp>
    </p:spTree>
    <p:extLst>
      <p:ext uri="{BB962C8B-B14F-4D97-AF65-F5344CB8AC3E}">
        <p14:creationId xmlns:p14="http://schemas.microsoft.com/office/powerpoint/2010/main" val="429213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6</a:t>
            </a:fld>
            <a:endParaRPr lang="en-US" sz="1300" smtClean="0"/>
          </a:p>
        </p:txBody>
      </p:sp>
    </p:spTree>
    <p:extLst>
      <p:ext uri="{BB962C8B-B14F-4D97-AF65-F5344CB8AC3E}">
        <p14:creationId xmlns:p14="http://schemas.microsoft.com/office/powerpoint/2010/main" val="323658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46</a:t>
            </a:fld>
            <a:endParaRPr lang="en-US" sz="1300" smtClean="0"/>
          </a:p>
        </p:txBody>
      </p:sp>
    </p:spTree>
    <p:extLst>
      <p:ext uri="{BB962C8B-B14F-4D97-AF65-F5344CB8AC3E}">
        <p14:creationId xmlns:p14="http://schemas.microsoft.com/office/powerpoint/2010/main" val="1863329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smtClean="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47</a:t>
            </a:fld>
            <a:endParaRPr lang="en-US" sz="1400" smtClean="0"/>
          </a:p>
        </p:txBody>
      </p:sp>
    </p:spTree>
    <p:extLst>
      <p:ext uri="{BB962C8B-B14F-4D97-AF65-F5344CB8AC3E}">
        <p14:creationId xmlns:p14="http://schemas.microsoft.com/office/powerpoint/2010/main" val="2289935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48</a:t>
            </a:fld>
            <a:endParaRPr lang="en-US" sz="1300" smtClean="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48</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48</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49</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53</a:t>
            </a:fld>
            <a:endParaRPr lang="en-US" sz="1200">
              <a:solidFill>
                <a:prstClr val="black"/>
              </a:solidFill>
            </a:endParaRPr>
          </a:p>
        </p:txBody>
      </p:sp>
    </p:spTree>
    <p:extLst>
      <p:ext uri="{BB962C8B-B14F-4D97-AF65-F5344CB8AC3E}">
        <p14:creationId xmlns:p14="http://schemas.microsoft.com/office/powerpoint/2010/main" val="528161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55</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58</a:t>
            </a:fld>
            <a:endParaRPr lang="en-US" sz="1300" smtClean="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59</a:t>
            </a:fld>
            <a:endParaRPr lang="en-US" sz="1200" smtClean="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60</a:t>
            </a:fld>
            <a:endParaRPr lang="en-US" smtClean="0"/>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61</a:t>
            </a:fld>
            <a:endParaRPr lang="en-US" sz="1400" smtClean="0"/>
          </a:p>
        </p:txBody>
      </p:sp>
    </p:spTree>
    <p:extLst>
      <p:ext uri="{BB962C8B-B14F-4D97-AF65-F5344CB8AC3E}">
        <p14:creationId xmlns:p14="http://schemas.microsoft.com/office/powerpoint/2010/main" val="108337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8</a:t>
            </a:fld>
            <a:endParaRPr lang="en-US" sz="1200" smtClean="0"/>
          </a:p>
        </p:txBody>
      </p:sp>
    </p:spTree>
    <p:extLst>
      <p:ext uri="{BB962C8B-B14F-4D97-AF65-F5344CB8AC3E}">
        <p14:creationId xmlns:p14="http://schemas.microsoft.com/office/powerpoint/2010/main" val="235202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62</a:t>
            </a:fld>
            <a:endParaRPr lang="en-US" sz="1300" smtClean="0"/>
          </a:p>
        </p:txBody>
      </p:sp>
    </p:spTree>
    <p:extLst>
      <p:ext uri="{BB962C8B-B14F-4D97-AF65-F5344CB8AC3E}">
        <p14:creationId xmlns:p14="http://schemas.microsoft.com/office/powerpoint/2010/main" val="1883592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66</a:t>
            </a:fld>
            <a:endParaRPr lang="en-US" sz="1200" smtClean="0"/>
          </a:p>
        </p:txBody>
      </p:sp>
    </p:spTree>
    <p:extLst>
      <p:ext uri="{BB962C8B-B14F-4D97-AF65-F5344CB8AC3E}">
        <p14:creationId xmlns:p14="http://schemas.microsoft.com/office/powerpoint/2010/main" val="3267521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DF069D-24B9-4BC2-B289-E9C9E2778F46}" type="slidenum">
              <a:rPr lang="en-US" sz="1300" smtClean="0"/>
              <a:pPr>
                <a:spcBef>
                  <a:spcPct val="0"/>
                </a:spcBef>
              </a:pPr>
              <a:t>67</a:t>
            </a:fld>
            <a:endParaRPr lang="en-US" sz="1300" smtClean="0"/>
          </a:p>
        </p:txBody>
      </p:sp>
    </p:spTree>
    <p:extLst>
      <p:ext uri="{BB962C8B-B14F-4D97-AF65-F5344CB8AC3E}">
        <p14:creationId xmlns:p14="http://schemas.microsoft.com/office/powerpoint/2010/main" val="2044980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68</a:t>
            </a:fld>
            <a:endParaRPr lang="en-US" sz="1300" smtClean="0"/>
          </a:p>
        </p:txBody>
      </p:sp>
    </p:spTree>
    <p:extLst>
      <p:ext uri="{BB962C8B-B14F-4D97-AF65-F5344CB8AC3E}">
        <p14:creationId xmlns:p14="http://schemas.microsoft.com/office/powerpoint/2010/main" val="876467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69</a:t>
            </a:fld>
            <a:endParaRPr lang="en-US" sz="1300" smtClean="0"/>
          </a:p>
        </p:txBody>
      </p:sp>
    </p:spTree>
    <p:extLst>
      <p:ext uri="{BB962C8B-B14F-4D97-AF65-F5344CB8AC3E}">
        <p14:creationId xmlns:p14="http://schemas.microsoft.com/office/powerpoint/2010/main" val="1573914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70</a:t>
            </a:fld>
            <a:endParaRPr lang="en-US" sz="1300" smtClean="0"/>
          </a:p>
        </p:txBody>
      </p:sp>
    </p:spTree>
    <p:extLst>
      <p:ext uri="{BB962C8B-B14F-4D97-AF65-F5344CB8AC3E}">
        <p14:creationId xmlns:p14="http://schemas.microsoft.com/office/powerpoint/2010/main" val="1218685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71</a:t>
            </a:fld>
            <a:endParaRPr lang="en-US" sz="1300" smtClean="0"/>
          </a:p>
        </p:txBody>
      </p:sp>
    </p:spTree>
    <p:extLst>
      <p:ext uri="{BB962C8B-B14F-4D97-AF65-F5344CB8AC3E}">
        <p14:creationId xmlns:p14="http://schemas.microsoft.com/office/powerpoint/2010/main" val="456226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72</a:t>
            </a:fld>
            <a:endParaRPr lang="en-US" sz="1300" smtClean="0"/>
          </a:p>
        </p:txBody>
      </p:sp>
    </p:spTree>
    <p:extLst>
      <p:ext uri="{BB962C8B-B14F-4D97-AF65-F5344CB8AC3E}">
        <p14:creationId xmlns:p14="http://schemas.microsoft.com/office/powerpoint/2010/main" val="3047728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73</a:t>
            </a:fld>
            <a:endParaRPr lang="en-US" sz="1300" smtClean="0"/>
          </a:p>
        </p:txBody>
      </p:sp>
    </p:spTree>
    <p:extLst>
      <p:ext uri="{BB962C8B-B14F-4D97-AF65-F5344CB8AC3E}">
        <p14:creationId xmlns:p14="http://schemas.microsoft.com/office/powerpoint/2010/main" val="2556551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75</a:t>
            </a:fld>
            <a:endParaRPr lang="en-US"/>
          </a:p>
        </p:txBody>
      </p:sp>
    </p:spTree>
    <p:extLst>
      <p:ext uri="{BB962C8B-B14F-4D97-AF65-F5344CB8AC3E}">
        <p14:creationId xmlns:p14="http://schemas.microsoft.com/office/powerpoint/2010/main" val="275326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2D2B6D-C181-49E8-871F-0D26EF786FDD}" type="slidenum">
              <a:rPr lang="en-US" sz="1300" smtClean="0"/>
              <a:pPr>
                <a:spcBef>
                  <a:spcPct val="0"/>
                </a:spcBef>
              </a:pPr>
              <a:t>10</a:t>
            </a:fld>
            <a:endParaRPr lang="en-US" sz="1300" smtClean="0"/>
          </a:p>
        </p:txBody>
      </p:sp>
    </p:spTree>
    <p:extLst>
      <p:ext uri="{BB962C8B-B14F-4D97-AF65-F5344CB8AC3E}">
        <p14:creationId xmlns:p14="http://schemas.microsoft.com/office/powerpoint/2010/main" val="330610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80</a:t>
            </a:fld>
            <a:endParaRPr lang="en-US" sz="1300" smtClean="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08FE4C-0A61-4E40-91F7-0CD294DB161C}" type="slidenum">
              <a:rPr lang="en-US" sz="1300" smtClean="0"/>
              <a:pPr>
                <a:spcBef>
                  <a:spcPct val="0"/>
                </a:spcBef>
              </a:pPr>
              <a:t>82</a:t>
            </a:fld>
            <a:endParaRPr lang="en-US" sz="1300" smtClean="0"/>
          </a:p>
        </p:txBody>
      </p:sp>
    </p:spTree>
    <p:extLst>
      <p:ext uri="{BB962C8B-B14F-4D97-AF65-F5344CB8AC3E}">
        <p14:creationId xmlns:p14="http://schemas.microsoft.com/office/powerpoint/2010/main" val="3933370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83</a:t>
            </a:fld>
            <a:endParaRPr lang="en-US" sz="1200" smtClean="0"/>
          </a:p>
        </p:txBody>
      </p:sp>
    </p:spTree>
    <p:extLst>
      <p:ext uri="{BB962C8B-B14F-4D97-AF65-F5344CB8AC3E}">
        <p14:creationId xmlns:p14="http://schemas.microsoft.com/office/powerpoint/2010/main" val="3891975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DFFD53-2F91-4D60-AED1-06B7AB1E0D0D}" type="slidenum">
              <a:rPr lang="en-US" sz="1300" smtClean="0"/>
              <a:pPr>
                <a:spcBef>
                  <a:spcPct val="0"/>
                </a:spcBef>
              </a:pPr>
              <a:t>84</a:t>
            </a:fld>
            <a:endParaRPr lang="en-US" sz="1300" smtClean="0"/>
          </a:p>
        </p:txBody>
      </p:sp>
    </p:spTree>
    <p:extLst>
      <p:ext uri="{BB962C8B-B14F-4D97-AF65-F5344CB8AC3E}">
        <p14:creationId xmlns:p14="http://schemas.microsoft.com/office/powerpoint/2010/main" val="3901842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C52A5C-4859-45AC-9319-FDC5A6F80810}" type="slidenum">
              <a:rPr lang="en-US" sz="1300" smtClean="0"/>
              <a:pPr>
                <a:spcBef>
                  <a:spcPct val="0"/>
                </a:spcBef>
              </a:pPr>
              <a:t>85</a:t>
            </a:fld>
            <a:endParaRPr lang="en-US" sz="1300" smtClean="0"/>
          </a:p>
        </p:txBody>
      </p:sp>
    </p:spTree>
    <p:extLst>
      <p:ext uri="{BB962C8B-B14F-4D97-AF65-F5344CB8AC3E}">
        <p14:creationId xmlns:p14="http://schemas.microsoft.com/office/powerpoint/2010/main" val="534914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2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2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5890D6-530F-4F92-877B-A30800048C28}" type="slidenum">
              <a:rPr lang="en-US" sz="1300" smtClean="0"/>
              <a:pPr>
                <a:spcBef>
                  <a:spcPct val="0"/>
                </a:spcBef>
              </a:pPr>
              <a:t>86</a:t>
            </a:fld>
            <a:endParaRPr lang="en-US" sz="1300" smtClean="0"/>
          </a:p>
        </p:txBody>
      </p:sp>
    </p:spTree>
    <p:extLst>
      <p:ext uri="{BB962C8B-B14F-4D97-AF65-F5344CB8AC3E}">
        <p14:creationId xmlns:p14="http://schemas.microsoft.com/office/powerpoint/2010/main" val="3955556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CFF85-6BCC-4F21-BA9A-577E212E5DAE}" type="slidenum">
              <a:rPr lang="en-US" sz="1300" smtClean="0"/>
              <a:pPr>
                <a:spcBef>
                  <a:spcPct val="0"/>
                </a:spcBef>
              </a:pPr>
              <a:t>88</a:t>
            </a:fld>
            <a:endParaRPr lang="en-US" sz="1300" smtClean="0"/>
          </a:p>
        </p:txBody>
      </p:sp>
    </p:spTree>
    <p:extLst>
      <p:ext uri="{BB962C8B-B14F-4D97-AF65-F5344CB8AC3E}">
        <p14:creationId xmlns:p14="http://schemas.microsoft.com/office/powerpoint/2010/main" val="4127485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89</a:t>
            </a:fld>
            <a:endParaRPr lang="en-US" sz="1200" smtClean="0"/>
          </a:p>
        </p:txBody>
      </p:sp>
    </p:spTree>
    <p:extLst>
      <p:ext uri="{BB962C8B-B14F-4D97-AF65-F5344CB8AC3E}">
        <p14:creationId xmlns:p14="http://schemas.microsoft.com/office/powerpoint/2010/main" val="2575926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EBCA3-E797-45E9-9705-737B92DA90BA}" type="slidenum">
              <a:rPr lang="en-US" sz="1300" smtClean="0"/>
              <a:pPr>
                <a:spcBef>
                  <a:spcPct val="0"/>
                </a:spcBef>
              </a:pPr>
              <a:t>90</a:t>
            </a:fld>
            <a:endParaRPr lang="en-US" sz="1300" smtClean="0"/>
          </a:p>
        </p:txBody>
      </p:sp>
    </p:spTree>
    <p:extLst>
      <p:ext uri="{BB962C8B-B14F-4D97-AF65-F5344CB8AC3E}">
        <p14:creationId xmlns:p14="http://schemas.microsoft.com/office/powerpoint/2010/main" val="2094290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79463" indent="-300038">
              <a:defRPr sz="2400">
                <a:solidFill>
                  <a:schemeClr val="tx1"/>
                </a:solidFill>
                <a:latin typeface="Times New Roman" panose="02020603050405020304" pitchFamily="18" charset="0"/>
              </a:defRPr>
            </a:lvl2pPr>
            <a:lvl3pPr marL="1200150" indent="-239713">
              <a:defRPr sz="2400">
                <a:solidFill>
                  <a:schemeClr val="tx1"/>
                </a:solidFill>
                <a:latin typeface="Times New Roman" panose="02020603050405020304" pitchFamily="18" charset="0"/>
              </a:defRPr>
            </a:lvl3pPr>
            <a:lvl4pPr marL="1681163" indent="-239713">
              <a:defRPr sz="2400">
                <a:solidFill>
                  <a:schemeClr val="tx1"/>
                </a:solidFill>
                <a:latin typeface="Times New Roman" panose="02020603050405020304" pitchFamily="18" charset="0"/>
              </a:defRPr>
            </a:lvl4pPr>
            <a:lvl5pPr marL="2162175" indent="-239713">
              <a:defRPr sz="2400">
                <a:solidFill>
                  <a:schemeClr val="tx1"/>
                </a:solidFill>
                <a:latin typeface="Times New Roman" panose="02020603050405020304" pitchFamily="18" charset="0"/>
              </a:defRPr>
            </a:lvl5pPr>
            <a:lvl6pPr marL="2619375" indent="-239713" eaLnBrk="0" fontAlgn="base" hangingPunct="0">
              <a:spcBef>
                <a:spcPct val="0"/>
              </a:spcBef>
              <a:spcAft>
                <a:spcPct val="0"/>
              </a:spcAft>
              <a:defRPr sz="2400">
                <a:solidFill>
                  <a:schemeClr val="tx1"/>
                </a:solidFill>
                <a:latin typeface="Times New Roman" panose="02020603050405020304" pitchFamily="18" charset="0"/>
              </a:defRPr>
            </a:lvl6pPr>
            <a:lvl7pPr marL="3076575" indent="-239713" eaLnBrk="0" fontAlgn="base" hangingPunct="0">
              <a:spcBef>
                <a:spcPct val="0"/>
              </a:spcBef>
              <a:spcAft>
                <a:spcPct val="0"/>
              </a:spcAft>
              <a:defRPr sz="2400">
                <a:solidFill>
                  <a:schemeClr val="tx1"/>
                </a:solidFill>
                <a:latin typeface="Times New Roman" panose="02020603050405020304" pitchFamily="18" charset="0"/>
              </a:defRPr>
            </a:lvl7pPr>
            <a:lvl8pPr marL="3533775" indent="-239713" eaLnBrk="0" fontAlgn="base" hangingPunct="0">
              <a:spcBef>
                <a:spcPct val="0"/>
              </a:spcBef>
              <a:spcAft>
                <a:spcPct val="0"/>
              </a:spcAft>
              <a:defRPr sz="2400">
                <a:solidFill>
                  <a:schemeClr val="tx1"/>
                </a:solidFill>
                <a:latin typeface="Times New Roman" panose="02020603050405020304" pitchFamily="18" charset="0"/>
              </a:defRPr>
            </a:lvl8pPr>
            <a:lvl9pPr marL="3990975"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BB54A762-CA7A-484D-A338-8E888C3D564A}" type="slidenum">
              <a:rPr lang="en-US" sz="1300" smtClean="0"/>
              <a:pPr/>
              <a:t>95</a:t>
            </a:fld>
            <a:endParaRPr lang="en-US" sz="1300" smtClean="0"/>
          </a:p>
        </p:txBody>
      </p:sp>
    </p:spTree>
    <p:extLst>
      <p:ext uri="{BB962C8B-B14F-4D97-AF65-F5344CB8AC3E}">
        <p14:creationId xmlns:p14="http://schemas.microsoft.com/office/powerpoint/2010/main" val="185848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7D6384-FEAA-46D7-832D-BC2A53A249A4}" type="slidenum">
              <a:rPr lang="en-US" sz="1300" smtClean="0"/>
              <a:pPr>
                <a:spcBef>
                  <a:spcPct val="0"/>
                </a:spcBef>
              </a:pPr>
              <a:t>12</a:t>
            </a:fld>
            <a:endParaRPr lang="en-US" sz="1300" smtClean="0"/>
          </a:p>
        </p:txBody>
      </p:sp>
    </p:spTree>
    <p:extLst>
      <p:ext uri="{BB962C8B-B14F-4D97-AF65-F5344CB8AC3E}">
        <p14:creationId xmlns:p14="http://schemas.microsoft.com/office/powerpoint/2010/main" val="820163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96</a:t>
            </a:fld>
            <a:endParaRPr lang="en-US" sz="1300" smtClean="0"/>
          </a:p>
        </p:txBody>
      </p:sp>
    </p:spTree>
    <p:extLst>
      <p:ext uri="{BB962C8B-B14F-4D97-AF65-F5344CB8AC3E}">
        <p14:creationId xmlns:p14="http://schemas.microsoft.com/office/powerpoint/2010/main" val="3495316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97</a:t>
            </a:fld>
            <a:endParaRPr lang="en-US" sz="1200" smtClean="0"/>
          </a:p>
        </p:txBody>
      </p:sp>
    </p:spTree>
    <p:extLst>
      <p:ext uri="{BB962C8B-B14F-4D97-AF65-F5344CB8AC3E}">
        <p14:creationId xmlns:p14="http://schemas.microsoft.com/office/powerpoint/2010/main" val="3676878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AB79AD-9CCC-4383-A2D8-A3C3C35B21FE}" type="slidenum">
              <a:rPr lang="en-US" sz="1300" smtClean="0"/>
              <a:pPr>
                <a:spcBef>
                  <a:spcPct val="0"/>
                </a:spcBef>
              </a:pPr>
              <a:t>98</a:t>
            </a:fld>
            <a:endParaRPr lang="en-US" sz="1300" smtClean="0"/>
          </a:p>
        </p:txBody>
      </p:sp>
    </p:spTree>
    <p:extLst>
      <p:ext uri="{BB962C8B-B14F-4D97-AF65-F5344CB8AC3E}">
        <p14:creationId xmlns:p14="http://schemas.microsoft.com/office/powerpoint/2010/main" val="1041930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A5F273-7429-4D7C-AA11-426F1DC81558}" type="slidenum">
              <a:rPr lang="en-US" sz="1300" smtClean="0"/>
              <a:pPr>
                <a:spcBef>
                  <a:spcPct val="0"/>
                </a:spcBef>
              </a:pPr>
              <a:t>99</a:t>
            </a:fld>
            <a:endParaRPr lang="en-US" sz="1300" smtClean="0"/>
          </a:p>
        </p:txBody>
      </p:sp>
    </p:spTree>
    <p:extLst>
      <p:ext uri="{BB962C8B-B14F-4D97-AF65-F5344CB8AC3E}">
        <p14:creationId xmlns:p14="http://schemas.microsoft.com/office/powerpoint/2010/main" val="29889572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100</a:t>
            </a:fld>
            <a:endParaRPr lang="en-US" sz="1300" smtClean="0"/>
          </a:p>
        </p:txBody>
      </p:sp>
    </p:spTree>
    <p:extLst>
      <p:ext uri="{BB962C8B-B14F-4D97-AF65-F5344CB8AC3E}">
        <p14:creationId xmlns:p14="http://schemas.microsoft.com/office/powerpoint/2010/main" val="1267416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101</a:t>
            </a:fld>
            <a:endParaRPr lang="en-US" sz="1300" smtClean="0"/>
          </a:p>
        </p:txBody>
      </p:sp>
    </p:spTree>
    <p:extLst>
      <p:ext uri="{BB962C8B-B14F-4D97-AF65-F5344CB8AC3E}">
        <p14:creationId xmlns:p14="http://schemas.microsoft.com/office/powerpoint/2010/main" val="3283999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102</a:t>
            </a:fld>
            <a:endParaRPr lang="en-US" sz="1300" smtClean="0"/>
          </a:p>
        </p:txBody>
      </p:sp>
    </p:spTree>
    <p:extLst>
      <p:ext uri="{BB962C8B-B14F-4D97-AF65-F5344CB8AC3E}">
        <p14:creationId xmlns:p14="http://schemas.microsoft.com/office/powerpoint/2010/main" val="37279072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103</a:t>
            </a:fld>
            <a:endParaRPr lang="en-US" sz="1300" smtClean="0"/>
          </a:p>
        </p:txBody>
      </p:sp>
    </p:spTree>
    <p:extLst>
      <p:ext uri="{BB962C8B-B14F-4D97-AF65-F5344CB8AC3E}">
        <p14:creationId xmlns:p14="http://schemas.microsoft.com/office/powerpoint/2010/main" val="3554957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104</a:t>
            </a:fld>
            <a:endParaRPr lang="en-US" sz="1300" smtClean="0"/>
          </a:p>
        </p:txBody>
      </p:sp>
    </p:spTree>
    <p:extLst>
      <p:ext uri="{BB962C8B-B14F-4D97-AF65-F5344CB8AC3E}">
        <p14:creationId xmlns:p14="http://schemas.microsoft.com/office/powerpoint/2010/main" val="16166098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E6992D-38F1-4846-B83D-D3B8CAADB548}" type="slidenum">
              <a:rPr lang="en-US" sz="1300" smtClean="0"/>
              <a:pPr>
                <a:spcBef>
                  <a:spcPct val="0"/>
                </a:spcBef>
              </a:pPr>
              <a:t>105</a:t>
            </a:fld>
            <a:endParaRPr lang="en-US" sz="1300" smtClean="0"/>
          </a:p>
        </p:txBody>
      </p:sp>
    </p:spTree>
    <p:extLst>
      <p:ext uri="{BB962C8B-B14F-4D97-AF65-F5344CB8AC3E}">
        <p14:creationId xmlns:p14="http://schemas.microsoft.com/office/powerpoint/2010/main" val="117998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5E67E-7F37-4394-A543-E0403EA16B0D}" type="slidenum">
              <a:rPr lang="en-US" sz="1300" smtClean="0"/>
              <a:pPr>
                <a:spcBef>
                  <a:spcPct val="0"/>
                </a:spcBef>
              </a:pPr>
              <a:t>14</a:t>
            </a:fld>
            <a:endParaRPr lang="en-US" sz="1300" smtClean="0"/>
          </a:p>
        </p:txBody>
      </p:sp>
    </p:spTree>
    <p:extLst>
      <p:ext uri="{BB962C8B-B14F-4D97-AF65-F5344CB8AC3E}">
        <p14:creationId xmlns:p14="http://schemas.microsoft.com/office/powerpoint/2010/main" val="6571868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106</a:t>
            </a:fld>
            <a:endParaRPr lang="en-US"/>
          </a:p>
        </p:txBody>
      </p:sp>
    </p:spTree>
    <p:extLst>
      <p:ext uri="{BB962C8B-B14F-4D97-AF65-F5344CB8AC3E}">
        <p14:creationId xmlns:p14="http://schemas.microsoft.com/office/powerpoint/2010/main" val="464279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107</a:t>
            </a:fld>
            <a:endParaRPr lang="en-US" sz="1200" smtClean="0"/>
          </a:p>
        </p:txBody>
      </p:sp>
    </p:spTree>
    <p:extLst>
      <p:ext uri="{BB962C8B-B14F-4D97-AF65-F5344CB8AC3E}">
        <p14:creationId xmlns:p14="http://schemas.microsoft.com/office/powerpoint/2010/main" val="41865845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121</a:t>
            </a:fld>
            <a:endParaRPr lang="en-US" sz="1300" smtClean="0"/>
          </a:p>
        </p:txBody>
      </p:sp>
    </p:spTree>
    <p:extLst>
      <p:ext uri="{BB962C8B-B14F-4D97-AF65-F5344CB8AC3E}">
        <p14:creationId xmlns:p14="http://schemas.microsoft.com/office/powerpoint/2010/main" val="130764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136</a:t>
            </a:fld>
            <a:endParaRPr lang="en-US" sz="1300" smtClean="0"/>
          </a:p>
        </p:txBody>
      </p:sp>
    </p:spTree>
    <p:extLst>
      <p:ext uri="{BB962C8B-B14F-4D97-AF65-F5344CB8AC3E}">
        <p14:creationId xmlns:p14="http://schemas.microsoft.com/office/powerpoint/2010/main" val="558213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138</a:t>
            </a:fld>
            <a:endParaRPr lang="en-US" sz="1300" smtClean="0"/>
          </a:p>
        </p:txBody>
      </p:sp>
    </p:spTree>
    <p:extLst>
      <p:ext uri="{BB962C8B-B14F-4D97-AF65-F5344CB8AC3E}">
        <p14:creationId xmlns:p14="http://schemas.microsoft.com/office/powerpoint/2010/main" val="34844556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139</a:t>
            </a:fld>
            <a:endParaRPr lang="en-US" sz="1300" smtClean="0"/>
          </a:p>
        </p:txBody>
      </p:sp>
    </p:spTree>
    <p:extLst>
      <p:ext uri="{BB962C8B-B14F-4D97-AF65-F5344CB8AC3E}">
        <p14:creationId xmlns:p14="http://schemas.microsoft.com/office/powerpoint/2010/main" val="873149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140</a:t>
            </a:fld>
            <a:endParaRPr lang="en-US" sz="1300" smtClean="0"/>
          </a:p>
        </p:txBody>
      </p:sp>
    </p:spTree>
    <p:extLst>
      <p:ext uri="{BB962C8B-B14F-4D97-AF65-F5344CB8AC3E}">
        <p14:creationId xmlns:p14="http://schemas.microsoft.com/office/powerpoint/2010/main" val="2399422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141</a:t>
            </a:fld>
            <a:endParaRPr lang="en-US" sz="1300" smtClean="0"/>
          </a:p>
        </p:txBody>
      </p:sp>
    </p:spTree>
    <p:extLst>
      <p:ext uri="{BB962C8B-B14F-4D97-AF65-F5344CB8AC3E}">
        <p14:creationId xmlns:p14="http://schemas.microsoft.com/office/powerpoint/2010/main" val="26951235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142</a:t>
            </a:fld>
            <a:endParaRPr lang="en-US" sz="1300" smtClean="0"/>
          </a:p>
        </p:txBody>
      </p:sp>
    </p:spTree>
    <p:extLst>
      <p:ext uri="{BB962C8B-B14F-4D97-AF65-F5344CB8AC3E}">
        <p14:creationId xmlns:p14="http://schemas.microsoft.com/office/powerpoint/2010/main" val="35158669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143</a:t>
            </a:fld>
            <a:endParaRPr lang="en-US" sz="1300" smtClean="0"/>
          </a:p>
        </p:txBody>
      </p:sp>
    </p:spTree>
    <p:extLst>
      <p:ext uri="{BB962C8B-B14F-4D97-AF65-F5344CB8AC3E}">
        <p14:creationId xmlns:p14="http://schemas.microsoft.com/office/powerpoint/2010/main" val="287359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5EDB98-A66D-4D75-BE19-27B1ADE2B332}" type="slidenum">
              <a:rPr lang="en-US" sz="1300" smtClean="0"/>
              <a:pPr>
                <a:spcBef>
                  <a:spcPct val="0"/>
                </a:spcBef>
              </a:pPr>
              <a:t>15</a:t>
            </a:fld>
            <a:endParaRPr lang="en-US" sz="1300" smtClean="0"/>
          </a:p>
        </p:txBody>
      </p:sp>
    </p:spTree>
    <p:extLst>
      <p:ext uri="{BB962C8B-B14F-4D97-AF65-F5344CB8AC3E}">
        <p14:creationId xmlns:p14="http://schemas.microsoft.com/office/powerpoint/2010/main" val="24863742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144</a:t>
            </a:fld>
            <a:endParaRPr lang="en-US" sz="1300" smtClean="0"/>
          </a:p>
        </p:txBody>
      </p:sp>
    </p:spTree>
    <p:extLst>
      <p:ext uri="{BB962C8B-B14F-4D97-AF65-F5344CB8AC3E}">
        <p14:creationId xmlns:p14="http://schemas.microsoft.com/office/powerpoint/2010/main" val="276021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145</a:t>
            </a:fld>
            <a:endParaRPr lang="en-US" sz="1300" smtClean="0"/>
          </a:p>
        </p:txBody>
      </p:sp>
    </p:spTree>
    <p:extLst>
      <p:ext uri="{BB962C8B-B14F-4D97-AF65-F5344CB8AC3E}">
        <p14:creationId xmlns:p14="http://schemas.microsoft.com/office/powerpoint/2010/main" val="198205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147</a:t>
            </a:fld>
            <a:endParaRPr lang="en-US" sz="1300" smtClean="0"/>
          </a:p>
        </p:txBody>
      </p:sp>
    </p:spTree>
    <p:extLst>
      <p:ext uri="{BB962C8B-B14F-4D97-AF65-F5344CB8AC3E}">
        <p14:creationId xmlns:p14="http://schemas.microsoft.com/office/powerpoint/2010/main" val="17774215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B5D612-D946-444F-B781-9C9DEFD4E9A9}" type="slidenum">
              <a:rPr lang="en-US" sz="1300" smtClean="0"/>
              <a:pPr>
                <a:spcBef>
                  <a:spcPct val="0"/>
                </a:spcBef>
              </a:pPr>
              <a:t>148</a:t>
            </a:fld>
            <a:endParaRPr lang="en-US" sz="1300" smtClean="0"/>
          </a:p>
        </p:txBody>
      </p:sp>
    </p:spTree>
    <p:extLst>
      <p:ext uri="{BB962C8B-B14F-4D97-AF65-F5344CB8AC3E}">
        <p14:creationId xmlns:p14="http://schemas.microsoft.com/office/powerpoint/2010/main" val="38439935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F6A326-EE70-4660-BEBF-E96D93C81885}" type="slidenum">
              <a:rPr lang="en-US" sz="1300" smtClean="0"/>
              <a:pPr>
                <a:spcBef>
                  <a:spcPct val="0"/>
                </a:spcBef>
              </a:pPr>
              <a:t>149</a:t>
            </a:fld>
            <a:endParaRPr lang="en-US" sz="1300" smtClean="0"/>
          </a:p>
        </p:txBody>
      </p:sp>
    </p:spTree>
    <p:extLst>
      <p:ext uri="{BB962C8B-B14F-4D97-AF65-F5344CB8AC3E}">
        <p14:creationId xmlns:p14="http://schemas.microsoft.com/office/powerpoint/2010/main" val="31678070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150</a:t>
            </a:fld>
            <a:endParaRPr lang="en-US" sz="1300" smtClean="0"/>
          </a:p>
        </p:txBody>
      </p:sp>
    </p:spTree>
    <p:extLst>
      <p:ext uri="{BB962C8B-B14F-4D97-AF65-F5344CB8AC3E}">
        <p14:creationId xmlns:p14="http://schemas.microsoft.com/office/powerpoint/2010/main" val="12555546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151</a:t>
            </a:fld>
            <a:endParaRPr lang="en-US" sz="1300" smtClean="0"/>
          </a:p>
        </p:txBody>
      </p:sp>
    </p:spTree>
    <p:extLst>
      <p:ext uri="{BB962C8B-B14F-4D97-AF65-F5344CB8AC3E}">
        <p14:creationId xmlns:p14="http://schemas.microsoft.com/office/powerpoint/2010/main" val="3001323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152</a:t>
            </a:fld>
            <a:endParaRPr lang="en-US" sz="1300" smtClean="0"/>
          </a:p>
        </p:txBody>
      </p:sp>
    </p:spTree>
    <p:extLst>
      <p:ext uri="{BB962C8B-B14F-4D97-AF65-F5344CB8AC3E}">
        <p14:creationId xmlns:p14="http://schemas.microsoft.com/office/powerpoint/2010/main" val="42512431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153</a:t>
            </a:fld>
            <a:endParaRPr lang="en-US" sz="1300"/>
          </a:p>
        </p:txBody>
      </p:sp>
    </p:spTree>
    <p:extLst>
      <p:ext uri="{BB962C8B-B14F-4D97-AF65-F5344CB8AC3E}">
        <p14:creationId xmlns:p14="http://schemas.microsoft.com/office/powerpoint/2010/main" val="36140402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F8132-899A-47D4-96E8-362F7857ED1D}" type="slidenum">
              <a:rPr lang="en-US" sz="1300" smtClean="0"/>
              <a:pPr>
                <a:spcBef>
                  <a:spcPct val="0"/>
                </a:spcBef>
              </a:pPr>
              <a:t>155</a:t>
            </a:fld>
            <a:endParaRPr lang="en-US" sz="1300" smtClean="0"/>
          </a:p>
        </p:txBody>
      </p:sp>
    </p:spTree>
    <p:extLst>
      <p:ext uri="{BB962C8B-B14F-4D97-AF65-F5344CB8AC3E}">
        <p14:creationId xmlns:p14="http://schemas.microsoft.com/office/powerpoint/2010/main" val="313707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17</a:t>
            </a:fld>
            <a:endParaRPr lang="en-US" sz="1300" smtClean="0"/>
          </a:p>
        </p:txBody>
      </p:sp>
    </p:spTree>
    <p:extLst>
      <p:ext uri="{BB962C8B-B14F-4D97-AF65-F5344CB8AC3E}">
        <p14:creationId xmlns:p14="http://schemas.microsoft.com/office/powerpoint/2010/main" val="98218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AA7C0C-9079-4844-9082-7691039931F8}" type="slidenum">
              <a:rPr lang="en-US" sz="1300" smtClean="0"/>
              <a:pPr>
                <a:spcBef>
                  <a:spcPct val="0"/>
                </a:spcBef>
              </a:pPr>
              <a:t>156</a:t>
            </a:fld>
            <a:endParaRPr lang="en-US" sz="1300" smtClean="0"/>
          </a:p>
        </p:txBody>
      </p:sp>
    </p:spTree>
    <p:extLst>
      <p:ext uri="{BB962C8B-B14F-4D97-AF65-F5344CB8AC3E}">
        <p14:creationId xmlns:p14="http://schemas.microsoft.com/office/powerpoint/2010/main" val="611817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8D23A6-5D62-48FA-A055-CE4D6C4E2864}" type="slidenum">
              <a:rPr lang="en-US" sz="1300" smtClean="0"/>
              <a:pPr>
                <a:spcBef>
                  <a:spcPct val="0"/>
                </a:spcBef>
              </a:pPr>
              <a:t>157</a:t>
            </a:fld>
            <a:endParaRPr lang="en-US" sz="1300" smtClean="0"/>
          </a:p>
        </p:txBody>
      </p:sp>
    </p:spTree>
    <p:extLst>
      <p:ext uri="{BB962C8B-B14F-4D97-AF65-F5344CB8AC3E}">
        <p14:creationId xmlns:p14="http://schemas.microsoft.com/office/powerpoint/2010/main" val="10857266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1F8147-827B-4172-8286-9E264C2CA20F}" type="slidenum">
              <a:rPr lang="en-US" sz="1300" smtClean="0"/>
              <a:pPr>
                <a:spcBef>
                  <a:spcPct val="0"/>
                </a:spcBef>
              </a:pPr>
              <a:t>158</a:t>
            </a:fld>
            <a:endParaRPr lang="en-US" sz="1300" smtClean="0"/>
          </a:p>
        </p:txBody>
      </p:sp>
    </p:spTree>
    <p:extLst>
      <p:ext uri="{BB962C8B-B14F-4D97-AF65-F5344CB8AC3E}">
        <p14:creationId xmlns:p14="http://schemas.microsoft.com/office/powerpoint/2010/main" val="42336775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75991B-213E-4DA7-88A6-AD6DA03D5C41}" type="slidenum">
              <a:rPr lang="en-US" sz="1300" smtClean="0"/>
              <a:pPr>
                <a:spcBef>
                  <a:spcPct val="0"/>
                </a:spcBef>
              </a:pPr>
              <a:t>159</a:t>
            </a:fld>
            <a:endParaRPr lang="en-US" sz="1300" smtClean="0"/>
          </a:p>
        </p:txBody>
      </p:sp>
    </p:spTree>
    <p:extLst>
      <p:ext uri="{BB962C8B-B14F-4D97-AF65-F5344CB8AC3E}">
        <p14:creationId xmlns:p14="http://schemas.microsoft.com/office/powerpoint/2010/main" val="40921277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AFB1DB-D0D8-443C-BEC2-BEED0DFA33EE}" type="slidenum">
              <a:rPr lang="en-US" sz="1300" smtClean="0"/>
              <a:pPr>
                <a:spcBef>
                  <a:spcPct val="0"/>
                </a:spcBef>
              </a:pPr>
              <a:t>160</a:t>
            </a:fld>
            <a:endParaRPr lang="en-US" sz="1300" smtClean="0"/>
          </a:p>
        </p:txBody>
      </p:sp>
    </p:spTree>
    <p:extLst>
      <p:ext uri="{BB962C8B-B14F-4D97-AF65-F5344CB8AC3E}">
        <p14:creationId xmlns:p14="http://schemas.microsoft.com/office/powerpoint/2010/main" val="5010601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2319EA-F54F-48A2-91C8-7230460ACF56}" type="slidenum">
              <a:rPr lang="en-US" sz="1300" smtClean="0"/>
              <a:pPr>
                <a:spcBef>
                  <a:spcPct val="0"/>
                </a:spcBef>
              </a:pPr>
              <a:t>161</a:t>
            </a:fld>
            <a:endParaRPr lang="en-US" sz="1300" smtClean="0"/>
          </a:p>
        </p:txBody>
      </p:sp>
    </p:spTree>
    <p:extLst>
      <p:ext uri="{BB962C8B-B14F-4D97-AF65-F5344CB8AC3E}">
        <p14:creationId xmlns:p14="http://schemas.microsoft.com/office/powerpoint/2010/main" val="10280282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031A44-F3F9-4668-8AFD-9D6AD6F93F7C}" type="slidenum">
              <a:rPr lang="en-US" sz="1300" smtClean="0"/>
              <a:pPr>
                <a:spcBef>
                  <a:spcPct val="0"/>
                </a:spcBef>
              </a:pPr>
              <a:t>162</a:t>
            </a:fld>
            <a:endParaRPr lang="en-US" sz="1300" smtClean="0"/>
          </a:p>
        </p:txBody>
      </p:sp>
    </p:spTree>
    <p:extLst>
      <p:ext uri="{BB962C8B-B14F-4D97-AF65-F5344CB8AC3E}">
        <p14:creationId xmlns:p14="http://schemas.microsoft.com/office/powerpoint/2010/main" val="19952286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EE8178-568F-450F-9042-A91E1B6B82B6}" type="slidenum">
              <a:rPr lang="en-US" sz="1300" smtClean="0"/>
              <a:pPr>
                <a:spcBef>
                  <a:spcPct val="0"/>
                </a:spcBef>
              </a:pPr>
              <a:t>163</a:t>
            </a:fld>
            <a:endParaRPr lang="en-US" sz="1300" smtClean="0"/>
          </a:p>
        </p:txBody>
      </p:sp>
    </p:spTree>
    <p:extLst>
      <p:ext uri="{BB962C8B-B14F-4D97-AF65-F5344CB8AC3E}">
        <p14:creationId xmlns:p14="http://schemas.microsoft.com/office/powerpoint/2010/main" val="21187490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2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015BE3-29F8-4548-8FAE-1A04D998E3FE}" type="slidenum">
              <a:rPr lang="en-US" sz="1300" smtClean="0"/>
              <a:pPr>
                <a:spcBef>
                  <a:spcPct val="0"/>
                </a:spcBef>
              </a:pPr>
              <a:t>164</a:t>
            </a:fld>
            <a:endParaRPr lang="en-US" sz="1300" smtClean="0"/>
          </a:p>
        </p:txBody>
      </p:sp>
    </p:spTree>
    <p:extLst>
      <p:ext uri="{BB962C8B-B14F-4D97-AF65-F5344CB8AC3E}">
        <p14:creationId xmlns:p14="http://schemas.microsoft.com/office/powerpoint/2010/main" val="21581622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EFBBA4-48FF-4788-A59A-C1CA66A48D60}" type="slidenum">
              <a:rPr lang="en-US" sz="1300" smtClean="0"/>
              <a:pPr>
                <a:spcBef>
                  <a:spcPct val="0"/>
                </a:spcBef>
              </a:pPr>
              <a:t>165</a:t>
            </a:fld>
            <a:endParaRPr lang="en-US" sz="1300" smtClean="0"/>
          </a:p>
        </p:txBody>
      </p:sp>
    </p:spTree>
    <p:extLst>
      <p:ext uri="{BB962C8B-B14F-4D97-AF65-F5344CB8AC3E}">
        <p14:creationId xmlns:p14="http://schemas.microsoft.com/office/powerpoint/2010/main" val="2752910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100232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1.xml"/><Relationship Id="rId16"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6.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1"/>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tags" Target="../tags/tag13.xml"/><Relationship Id="rId1" Type="http://schemas.openxmlformats.org/officeDocument/2006/relationships/themeOverride" Target="../theme/themeOverride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103.xml"/><Relationship Id="rId4" Type="http://schemas.openxmlformats.org/officeDocument/2006/relationships/image" Target="../media/image118.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4.bin"/><Relationship Id="rId4" Type="http://schemas.openxmlformats.org/officeDocument/2006/relationships/notesSlide" Target="../notesSlides/notesSlide66.xml"/></Relationships>
</file>

<file path=ppt/slides/_rels/slide10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7.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10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vmlDrawing" Target="../drawings/vmlDrawing4.vml"/><Relationship Id="rId6" Type="http://schemas.openxmlformats.org/officeDocument/2006/relationships/image" Target="../media/image121.wmf"/><Relationship Id="rId5" Type="http://schemas.openxmlformats.org/officeDocument/2006/relationships/oleObject" Target="../embeddings/oleObject5.bin"/><Relationship Id="rId4" Type="http://schemas.openxmlformats.org/officeDocument/2006/relationships/notesSlide" Target="../notesSlides/notesSlide69.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23.wmf"/></Relationships>
</file>

<file path=ppt/slides/_rels/slide1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6.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4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image" Target="../media/image145.wmf"/><Relationship Id="rId4" Type="http://schemas.openxmlformats.org/officeDocument/2006/relationships/image" Target="../media/image144.wmf"/></Relationships>
</file>

<file path=ppt/slides/_rels/slide121.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slideLayout" Target="../slideLayouts/slideLayout15.xml"/><Relationship Id="rId7" Type="http://schemas.openxmlformats.org/officeDocument/2006/relationships/oleObject" Target="../embeddings/oleObject7.bin"/><Relationship Id="rId2" Type="http://schemas.openxmlformats.org/officeDocument/2006/relationships/tags" Target="../tags/tag124.xml"/><Relationship Id="rId1" Type="http://schemas.openxmlformats.org/officeDocument/2006/relationships/vmlDrawing" Target="../drawings/vmlDrawing5.vml"/><Relationship Id="rId6" Type="http://schemas.openxmlformats.org/officeDocument/2006/relationships/image" Target="../media/image146.wmf"/><Relationship Id="rId5" Type="http://schemas.openxmlformats.org/officeDocument/2006/relationships/oleObject" Target="../embeddings/oleObject6.bin"/><Relationship Id="rId4" Type="http://schemas.openxmlformats.org/officeDocument/2006/relationships/notesSlide" Target="../notesSlides/notesSlide72.xml"/><Relationship Id="rId9" Type="http://schemas.openxmlformats.org/officeDocument/2006/relationships/image" Target="../media/image14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7.xml"/><Relationship Id="rId1" Type="http://schemas.openxmlformats.org/officeDocument/2006/relationships/tags" Target="../tags/tag129.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7.xml"/><Relationship Id="rId1" Type="http://schemas.openxmlformats.org/officeDocument/2006/relationships/tags" Target="../tags/tag130.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xml"/><Relationship Id="rId1" Type="http://schemas.openxmlformats.org/officeDocument/2006/relationships/tags" Target="../tags/tag131.xml"/><Relationship Id="rId4" Type="http://schemas.microsoft.com/office/2007/relationships/hdphoto" Target="../media/hdphoto4.wdp"/></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vmlDrawing" Target="../drawings/vmlDrawing6.vml"/><Relationship Id="rId5" Type="http://schemas.openxmlformats.org/officeDocument/2006/relationships/image" Target="../media/image154.w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jpeg"/><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png"/><Relationship Id="rId10" Type="http://schemas.openxmlformats.org/officeDocument/2006/relationships/image" Target="../media/image162.jpeg"/><Relationship Id="rId4" Type="http://schemas.openxmlformats.org/officeDocument/2006/relationships/image" Target="../media/image156.png"/><Relationship Id="rId9" Type="http://schemas.openxmlformats.org/officeDocument/2006/relationships/image" Target="../media/image161.jpeg"/></Relationships>
</file>

<file path=ppt/slides/_rels/slide131.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56.png"/><Relationship Id="rId7" Type="http://schemas.openxmlformats.org/officeDocument/2006/relationships/image" Target="../media/image168.jpeg"/><Relationship Id="rId12" Type="http://schemas.openxmlformats.org/officeDocument/2006/relationships/image" Target="../media/image173.png"/><Relationship Id="rId2" Type="http://schemas.openxmlformats.org/officeDocument/2006/relationships/slideLayout" Target="../slideLayouts/slideLayout7.xml"/><Relationship Id="rId1" Type="http://schemas.openxmlformats.org/officeDocument/2006/relationships/tags" Target="../tags/tag134.xml"/><Relationship Id="rId6" Type="http://schemas.openxmlformats.org/officeDocument/2006/relationships/image" Target="../media/image167.jpeg"/><Relationship Id="rId11" Type="http://schemas.openxmlformats.org/officeDocument/2006/relationships/image" Target="../media/image172.png"/><Relationship Id="rId5" Type="http://schemas.openxmlformats.org/officeDocument/2006/relationships/image" Target="../media/image166.jpeg"/><Relationship Id="rId10" Type="http://schemas.openxmlformats.org/officeDocument/2006/relationships/image" Target="../media/image171.png"/><Relationship Id="rId4" Type="http://schemas.openxmlformats.org/officeDocument/2006/relationships/image" Target="../media/image165.jpeg"/><Relationship Id="rId9" Type="http://schemas.openxmlformats.org/officeDocument/2006/relationships/image" Target="../media/image170.jpeg"/></Relationships>
</file>

<file path=ppt/slides/_rels/slide13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slideLayout" Target="../slideLayouts/slideLayout7.xml"/><Relationship Id="rId1" Type="http://schemas.openxmlformats.org/officeDocument/2006/relationships/tags" Target="../tags/tag135.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 Id="rId9" Type="http://schemas.openxmlformats.org/officeDocument/2006/relationships/image" Target="../media/image180.jpeg"/></Relationships>
</file>

<file path=ppt/slides/_rels/slide133.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56.png"/><Relationship Id="rId7" Type="http://schemas.openxmlformats.org/officeDocument/2006/relationships/image" Target="../media/image184.jpeg"/><Relationship Id="rId12" Type="http://schemas.openxmlformats.org/officeDocument/2006/relationships/image" Target="../media/image189.png"/><Relationship Id="rId2" Type="http://schemas.openxmlformats.org/officeDocument/2006/relationships/slideLayout" Target="../slideLayouts/slideLayout7.xml"/><Relationship Id="rId1" Type="http://schemas.openxmlformats.org/officeDocument/2006/relationships/tags" Target="../tags/tag136.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pn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7.xml"/><Relationship Id="rId1" Type="http://schemas.openxmlformats.org/officeDocument/2006/relationships/tags" Target="../tags/tag137.xml"/><Relationship Id="rId4" Type="http://schemas.openxmlformats.org/officeDocument/2006/relationships/image" Target="../media/image191.jpeg"/></Relationships>
</file>

<file path=ppt/slides/_rels/slide135.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slideLayout" Target="../slideLayouts/slideLayout7.xml"/><Relationship Id="rId1" Type="http://schemas.openxmlformats.org/officeDocument/2006/relationships/tags" Target="../tags/tag138.xml"/><Relationship Id="rId4" Type="http://schemas.openxmlformats.org/officeDocument/2006/relationships/image" Target="../media/image193.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194.emf"/></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vmlDrawing" Target="../drawings/vmlDrawing7.vml"/><Relationship Id="rId5" Type="http://schemas.openxmlformats.org/officeDocument/2006/relationships/image" Target="../media/image195.emf"/><Relationship Id="rId4" Type="http://schemas.openxmlformats.org/officeDocument/2006/relationships/oleObject" Target="../embeddings/Microsoft_Word_97_-_2003_Document1.doc"/></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xml"/><Relationship Id="rId1" Type="http://schemas.openxmlformats.org/officeDocument/2006/relationships/tags" Target="../tags/tag141.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42.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wmf"/></Relationships>
</file>

<file path=ppt/slides/_rels/slide140.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notesSlide" Target="../notesSlides/notesSlide76.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4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image" Target="../media/image197.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145.xml"/><Relationship Id="rId4" Type="http://schemas.openxmlformats.org/officeDocument/2006/relationships/image" Target="../media/image39.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199.png"/><Relationship Id="rId4" Type="http://schemas.openxmlformats.org/officeDocument/2006/relationships/image" Target="../media/image198.png"/></Relationships>
</file>

<file path=ppt/slides/_rels/slide1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0.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47.xml"/><Relationship Id="rId6" Type="http://schemas.openxmlformats.org/officeDocument/2006/relationships/image" Target="../media/image19.pn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2.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8.xml"/><Relationship Id="rId5" Type="http://schemas.openxmlformats.org/officeDocument/2006/relationships/image" Target="../media/image202.png"/><Relationship Id="rId4" Type="http://schemas.openxmlformats.org/officeDocument/2006/relationships/notesSlide" Target="../notesSlides/notesSlide81.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51.xml"/><Relationship Id="rId5" Type="http://schemas.openxmlformats.org/officeDocument/2006/relationships/image" Target="../media/image204.wmf"/><Relationship Id="rId4" Type="http://schemas.openxmlformats.org/officeDocument/2006/relationships/image" Target="../media/image203.wm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tags" Target="../tags/tag153.xml"/><Relationship Id="rId4" Type="http://schemas.openxmlformats.org/officeDocument/2006/relationships/image" Target="../media/image204.wm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155.xml"/><Relationship Id="rId4" Type="http://schemas.openxmlformats.org/officeDocument/2006/relationships/image" Target="../media/image205.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56.xml"/><Relationship Id="rId5" Type="http://schemas.openxmlformats.org/officeDocument/2006/relationships/image" Target="../media/image207.png"/><Relationship Id="rId4" Type="http://schemas.openxmlformats.org/officeDocument/2006/relationships/image" Target="../media/image206.jpeg"/></Relationships>
</file>

<file path=ppt/slides/_rels/slide1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157.xml"/><Relationship Id="rId5" Type="http://schemas.openxmlformats.org/officeDocument/2006/relationships/image" Target="../media/image210.png"/><Relationship Id="rId4" Type="http://schemas.openxmlformats.org/officeDocument/2006/relationships/image" Target="../media/image209.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8.xml"/><Relationship Id="rId1" Type="http://schemas.openxmlformats.org/officeDocument/2006/relationships/vmlDrawing" Target="../drawings/vmlDrawing8.vml"/><Relationship Id="rId6" Type="http://schemas.openxmlformats.org/officeDocument/2006/relationships/image" Target="../media/image211.emf"/><Relationship Id="rId5" Type="http://schemas.openxmlformats.org/officeDocument/2006/relationships/oleObject" Target="../embeddings/Microsoft_Word_97_-_2003_Document2.doc"/><Relationship Id="rId4" Type="http://schemas.openxmlformats.org/officeDocument/2006/relationships/notesSlide" Target="../notesSlides/notesSlide8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160.xml"/><Relationship Id="rId4" Type="http://schemas.openxmlformats.org/officeDocument/2006/relationships/image" Target="../media/image203.wmf"/></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61.xml"/><Relationship Id="rId1" Type="http://schemas.openxmlformats.org/officeDocument/2006/relationships/vmlDrawing" Target="../drawings/vmlDrawing9.vml"/><Relationship Id="rId6" Type="http://schemas.openxmlformats.org/officeDocument/2006/relationships/image" Target="../media/image212.emf"/><Relationship Id="rId5" Type="http://schemas.openxmlformats.org/officeDocument/2006/relationships/oleObject" Target="../embeddings/Microsoft_Word_97_-_2003_Document3.doc"/><Relationship Id="rId4" Type="http://schemas.openxmlformats.org/officeDocument/2006/relationships/notesSlide" Target="../notesSlides/notesSlide92.xml"/></Relationships>
</file>

<file path=ppt/slides/_rels/slide15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3.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6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3.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vmlDrawing" Target="../drawings/vmlDrawing10.vml"/><Relationship Id="rId6" Type="http://schemas.openxmlformats.org/officeDocument/2006/relationships/image" Target="../media/image214.emf"/><Relationship Id="rId5" Type="http://schemas.openxmlformats.org/officeDocument/2006/relationships/oleObject" Target="../embeddings/Microsoft_Word_97_-_2003_Document4.doc"/><Relationship Id="rId4" Type="http://schemas.openxmlformats.org/officeDocument/2006/relationships/notesSlide" Target="../notesSlides/notesSlide94.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vmlDrawing" Target="../drawings/vmlDrawing11.vml"/><Relationship Id="rId6" Type="http://schemas.openxmlformats.org/officeDocument/2006/relationships/image" Target="../media/image215.emf"/><Relationship Id="rId5" Type="http://schemas.openxmlformats.org/officeDocument/2006/relationships/oleObject" Target="../embeddings/Microsoft_Word_97_-_2003_Document5.doc"/><Relationship Id="rId4" Type="http://schemas.openxmlformats.org/officeDocument/2006/relationships/notesSlide" Target="../notesSlides/notesSlide95.xml"/></Relationships>
</file>

<file path=ppt/slides/_rels/slide162.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notesSlide" Target="../notesSlides/notesSlide9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6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217.wmf"/></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vmlDrawing" Target="../drawings/vmlDrawing12.vml"/><Relationship Id="rId6" Type="http://schemas.openxmlformats.org/officeDocument/2006/relationships/image" Target="../media/image218.emf"/><Relationship Id="rId5" Type="http://schemas.openxmlformats.org/officeDocument/2006/relationships/oleObject" Target="../embeddings/Microsoft_Word_97_-_2003_Document6.doc"/><Relationship Id="rId4" Type="http://schemas.openxmlformats.org/officeDocument/2006/relationships/notesSlide" Target="../notesSlides/notesSlide98.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vmlDrawing" Target="../drawings/vmlDrawing13.vml"/><Relationship Id="rId6" Type="http://schemas.openxmlformats.org/officeDocument/2006/relationships/image" Target="../media/image219.emf"/><Relationship Id="rId5" Type="http://schemas.openxmlformats.org/officeDocument/2006/relationships/oleObject" Target="../embeddings/Microsoft_Word_97_-_2003_Document7.doc"/><Relationship Id="rId4" Type="http://schemas.openxmlformats.org/officeDocument/2006/relationships/notesSlide" Target="../notesSlides/notesSlide99.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vmlDrawing" Target="../drawings/vmlDrawing14.vml"/><Relationship Id="rId6" Type="http://schemas.openxmlformats.org/officeDocument/2006/relationships/image" Target="../media/image220.emf"/><Relationship Id="rId5" Type="http://schemas.openxmlformats.org/officeDocument/2006/relationships/oleObject" Target="../embeddings/Microsoft_Word_97_-_2003_Document8.doc"/><Relationship Id="rId4" Type="http://schemas.openxmlformats.org/officeDocument/2006/relationships/notesSlide" Target="../notesSlides/notesSlide100.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xml"/><Relationship Id="rId1" Type="http://schemas.openxmlformats.org/officeDocument/2006/relationships/tags" Target="../tags/tag170.xml"/><Relationship Id="rId4" Type="http://schemas.openxmlformats.org/officeDocument/2006/relationships/image" Target="../media/image221.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171.xml"/><Relationship Id="rId4" Type="http://schemas.openxmlformats.org/officeDocument/2006/relationships/image" Target="../media/image221.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vmlDrawing" Target="../drawings/vmlDrawing15.vml"/><Relationship Id="rId6" Type="http://schemas.openxmlformats.org/officeDocument/2006/relationships/image" Target="../media/image222.emf"/><Relationship Id="rId5" Type="http://schemas.openxmlformats.org/officeDocument/2006/relationships/oleObject" Target="../embeddings/Microsoft_Word_97_-_2003_Document9.doc"/><Relationship Id="rId4" Type="http://schemas.openxmlformats.org/officeDocument/2006/relationships/notesSlide" Target="../notesSlides/notesSlide10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0.xml"/><Relationship Id="rId1" Type="http://schemas.openxmlformats.org/officeDocument/2006/relationships/themeOverride" Target="../theme/themeOverride2.xml"/><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LDY0MYHP\MPj04034660000%5b1%5d.jpg" TargetMode="External"/><Relationship Id="rId1" Type="http://schemas.openxmlformats.org/officeDocument/2006/relationships/tags" Target="../tags/tag173.xml"/><Relationship Id="rId5" Type="http://schemas.openxmlformats.org/officeDocument/2006/relationships/image" Target="../media/image223.jpeg"/><Relationship Id="rId4" Type="http://schemas.openxmlformats.org/officeDocument/2006/relationships/notesSlide" Target="../notesSlides/notesSlide104.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xml"/><Relationship Id="rId1" Type="http://schemas.openxmlformats.org/officeDocument/2006/relationships/tags" Target="../tags/tag174.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224.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xml"/><Relationship Id="rId1" Type="http://schemas.openxmlformats.org/officeDocument/2006/relationships/tags" Target="../tags/tag177.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79.xml"/><Relationship Id="rId5" Type="http://schemas.openxmlformats.org/officeDocument/2006/relationships/image" Target="../media/image225.jpeg"/><Relationship Id="rId4" Type="http://schemas.openxmlformats.org/officeDocument/2006/relationships/hyperlink" Target="http://www.ciwmb.ca.gov/HHW/HealthCare/Collection/" TargetMode="Externa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86.wmf"/></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79.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notesSlide" Target="../notesSlides/notesSlide113.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8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32.jpeg"/><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xml"/><Relationship Id="rId1" Type="http://schemas.openxmlformats.org/officeDocument/2006/relationships/tags" Target="../tags/tag18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xml"/><Relationship Id="rId1" Type="http://schemas.openxmlformats.org/officeDocument/2006/relationships/tags" Target="../tags/tag185.xml"/><Relationship Id="rId4" Type="http://schemas.openxmlformats.org/officeDocument/2006/relationships/image" Target="../media/image227.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1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8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228.wmf"/></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229.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90.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xml"/><Relationship Id="rId1" Type="http://schemas.openxmlformats.org/officeDocument/2006/relationships/tags" Target="../tags/tag195.xml"/><Relationship Id="rId5" Type="http://schemas.openxmlformats.org/officeDocument/2006/relationships/image" Target="../media/image231.wmf"/><Relationship Id="rId4" Type="http://schemas.openxmlformats.org/officeDocument/2006/relationships/image" Target="../media/image230.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9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6.xml"/><Relationship Id="rId1" Type="http://schemas.openxmlformats.org/officeDocument/2006/relationships/tags" Target="../tags/tag199.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6.xml"/><Relationship Id="rId1" Type="http://schemas.openxmlformats.org/officeDocument/2006/relationships/tags" Target="../tags/tag200.xml"/><Relationship Id="rId6" Type="http://schemas.openxmlformats.org/officeDocument/2006/relationships/image" Target="../media/image232.jpeg"/><Relationship Id="rId5" Type="http://schemas.openxmlformats.org/officeDocument/2006/relationships/image" Target="../media/image20.png"/><Relationship Id="rId4" Type="http://schemas.openxmlformats.org/officeDocument/2006/relationships/image" Target="../media/image19.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201.xml"/><Relationship Id="rId4" Type="http://schemas.openxmlformats.org/officeDocument/2006/relationships/image" Target="../media/image233.png"/></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34.wmf"/><Relationship Id="rId2" Type="http://schemas.openxmlformats.org/officeDocument/2006/relationships/tags" Target="../tags/tag202.xml"/><Relationship Id="rId1" Type="http://schemas.openxmlformats.org/officeDocument/2006/relationships/vmlDrawing" Target="../drawings/vmlDrawing16.vml"/><Relationship Id="rId6" Type="http://schemas.openxmlformats.org/officeDocument/2006/relationships/oleObject" Target="../embeddings/oleObject9.bin"/><Relationship Id="rId5" Type="http://schemas.openxmlformats.org/officeDocument/2006/relationships/image" Target="../media/image233.png"/><Relationship Id="rId4" Type="http://schemas.openxmlformats.org/officeDocument/2006/relationships/notesSlide" Target="../notesSlides/notesSlide129.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203.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6.xml"/><Relationship Id="rId1" Type="http://schemas.openxmlformats.org/officeDocument/2006/relationships/tags" Target="../tags/tag204.xml"/><Relationship Id="rId4" Type="http://schemas.openxmlformats.org/officeDocument/2006/relationships/image" Target="../media/image238.wm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23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4.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20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40.png"/></Relationships>
</file>

<file path=ppt/slides/_rels/slide201.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20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slideLayout" Target="../slideLayouts/slideLayout2.xml"/><Relationship Id="rId7" Type="http://schemas.openxmlformats.org/officeDocument/2006/relationships/oleObject" Target="../embeddings/oleObject11.bin"/><Relationship Id="rId2" Type="http://schemas.openxmlformats.org/officeDocument/2006/relationships/tags" Target="../tags/tag209.xml"/><Relationship Id="rId1" Type="http://schemas.openxmlformats.org/officeDocument/2006/relationships/vmlDrawing" Target="../drawings/vmlDrawing17.vml"/><Relationship Id="rId6" Type="http://schemas.openxmlformats.org/officeDocument/2006/relationships/image" Target="../media/image242.png"/><Relationship Id="rId5" Type="http://schemas.openxmlformats.org/officeDocument/2006/relationships/oleObject" Target="../embeddings/oleObject10.bin"/><Relationship Id="rId4" Type="http://schemas.openxmlformats.org/officeDocument/2006/relationships/notesSlide" Target="../notesSlides/notesSlide135.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tags" Target="../tags/tag211.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3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4.png"/><Relationship Id="rId2" Type="http://schemas.openxmlformats.org/officeDocument/2006/relationships/slideLayout" Target="../slideLayouts/slideLayout6.xml"/><Relationship Id="rId1" Type="http://schemas.openxmlformats.org/officeDocument/2006/relationships/tags" Target="../tags/tag2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6.xml"/><Relationship Id="rId1" Type="http://schemas.openxmlformats.org/officeDocument/2006/relationships/tags" Target="../tags/tag215.xml"/><Relationship Id="rId4" Type="http://schemas.openxmlformats.org/officeDocument/2006/relationships/image" Target="../media/image86.wmf"/></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34.png"/></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5.wmf"/><Relationship Id="rId2" Type="http://schemas.openxmlformats.org/officeDocument/2006/relationships/tags" Target="../tags/tag217.xml"/><Relationship Id="rId1" Type="http://schemas.openxmlformats.org/officeDocument/2006/relationships/vmlDrawing" Target="../drawings/vmlDrawing18.vml"/><Relationship Id="rId6" Type="http://schemas.openxmlformats.org/officeDocument/2006/relationships/oleObject" Target="../embeddings/oleObject12.bin"/><Relationship Id="rId5" Type="http://schemas.openxmlformats.org/officeDocument/2006/relationships/image" Target="../media/image246.png"/><Relationship Id="rId4" Type="http://schemas.openxmlformats.org/officeDocument/2006/relationships/notesSlide" Target="../notesSlides/notesSlide14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4.xml"/><Relationship Id="rId1" Type="http://schemas.openxmlformats.org/officeDocument/2006/relationships/tags" Target="../tags/tag218.xml"/><Relationship Id="rId5" Type="http://schemas.openxmlformats.org/officeDocument/2006/relationships/image" Target="../media/image248.tif"/><Relationship Id="rId4" Type="http://schemas.openxmlformats.org/officeDocument/2006/relationships/image" Target="../media/image24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9.jpeg"/><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52.jpeg"/><Relationship Id="rId11" Type="http://schemas.openxmlformats.org/officeDocument/2006/relationships/image" Target="../media/image53.jpeg"/><Relationship Id="rId5" Type="http://schemas.openxmlformats.org/officeDocument/2006/relationships/image" Target="../media/image51.jpeg"/><Relationship Id="rId10" Type="http://schemas.openxmlformats.org/officeDocument/2006/relationships/image" Target="../media/image22.png"/><Relationship Id="rId4" Type="http://schemas.openxmlformats.org/officeDocument/2006/relationships/image" Target="../media/image50.jpe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39.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oleObject" Target="../embeddings/oleObject1.bin"/><Relationship Id="rId4" Type="http://schemas.openxmlformats.org/officeDocument/2006/relationships/notesSlide" Target="../notesSlides/notesSlide24.xml"/><Relationship Id="rId9"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1.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7.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4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4.png"/><Relationship Id="rId9" Type="http://schemas.microsoft.com/office/2007/relationships/diagramDrawing" Target="../diagrams/drawing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9.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image" Target="../media/image76.wmf"/><Relationship Id="rId3" Type="http://schemas.openxmlformats.org/officeDocument/2006/relationships/slideLayout" Target="../slideLayouts/slideLayout14.xml"/><Relationship Id="rId7" Type="http://schemas.openxmlformats.org/officeDocument/2006/relationships/image" Target="../media/image74.wmf"/><Relationship Id="rId12" Type="http://schemas.openxmlformats.org/officeDocument/2006/relationships/image" Target="../media/image22.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1.xml"/><Relationship Id="rId6" Type="http://schemas.openxmlformats.org/officeDocument/2006/relationships/image" Target="../media/image73.wmf"/><Relationship Id="rId11" Type="http://schemas.openxmlformats.org/officeDocument/2006/relationships/image" Target="../media/image21.png"/><Relationship Id="rId5" Type="http://schemas.openxmlformats.org/officeDocument/2006/relationships/image" Target="../media/image72.wmf"/><Relationship Id="rId15" Type="http://schemas.openxmlformats.org/officeDocument/2006/relationships/image" Target="../media/image78.jpeg"/><Relationship Id="rId10" Type="http://schemas.openxmlformats.org/officeDocument/2006/relationships/image" Target="../media/image20.png"/><Relationship Id="rId4" Type="http://schemas.openxmlformats.org/officeDocument/2006/relationships/notesSlide" Target="../notesSlides/notesSlide32.xml"/><Relationship Id="rId9" Type="http://schemas.openxmlformats.org/officeDocument/2006/relationships/image" Target="../media/image19.png"/><Relationship Id="rId14" Type="http://schemas.openxmlformats.org/officeDocument/2006/relationships/image" Target="../media/image77.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79.w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84.WMF"/></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1.xml"/><Relationship Id="rId4" Type="http://schemas.openxmlformats.org/officeDocument/2006/relationships/image" Target="../media/image86.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3.jpeg"/><Relationship Id="rId4" Type="http://schemas.openxmlformats.org/officeDocument/2006/relationships/hyperlink" Target="http://www.worlddiabetesday.org/node/4494"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88.wmf"/></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5.xml"/><Relationship Id="rId1" Type="http://schemas.openxmlformats.org/officeDocument/2006/relationships/tags" Target="../tags/tag66.xml"/></Relationships>
</file>

<file path=ppt/slides/_rels/slide6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91.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92.WMF"/><Relationship Id="rId5" Type="http://schemas.openxmlformats.org/officeDocument/2006/relationships/image" Target="../media/image20.pn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vmlDrawing" Target="../drawings/vmlDrawing2.vml"/><Relationship Id="rId6" Type="http://schemas.openxmlformats.org/officeDocument/2006/relationships/image" Target="../media/image93.wmf"/><Relationship Id="rId5" Type="http://schemas.openxmlformats.org/officeDocument/2006/relationships/oleObject" Target="../embeddings/oleObject3.bin"/><Relationship Id="rId4"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94.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G"/></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0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8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hyperlink" Target="http://professional.diabetes.org/GlucoseCalculator.aspx" TargetMode="Externa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111.jpeg"/></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9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113.wmf"/><Relationship Id="rId4" Type="http://schemas.openxmlformats.org/officeDocument/2006/relationships/image" Target="../media/image41.pn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96.xml"/></Relationships>
</file>

<file path=ppt/slides/_rels/slide9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98.xml"/><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99.xml"/><Relationship Id="rId4" Type="http://schemas.openxmlformats.org/officeDocument/2006/relationships/image" Target="../media/image86.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10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02.xml"/><Relationship Id="rId4" Type="http://schemas.openxmlformats.org/officeDocument/2006/relationships/image" Target="../media/image1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smtClean="0"/>
              <a:t>www.DiabetesEd.net</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Welcome to </a:t>
            </a:r>
            <a:br>
              <a:rPr lang="en-US" dirty="0" smtClean="0"/>
            </a:br>
            <a:r>
              <a:rPr lang="en-US" dirty="0" smtClean="0"/>
              <a:t>Diabetes in 21</a:t>
            </a:r>
            <a:r>
              <a:rPr lang="en-US" baseline="30000" dirty="0" smtClean="0"/>
              <a:t>st</a:t>
            </a:r>
            <a:r>
              <a:rPr lang="en-US" dirty="0" smtClean="0"/>
              <a:t> Century</a:t>
            </a:r>
            <a:endParaRPr lang="en-US"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856413" y="6381750"/>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endParaRPr lang="fr-FR" sz="800" i="1">
              <a:latin typeface="Verdana" panose="020B0604030504040204" pitchFamily="34" charset="0"/>
            </a:endParaRPr>
          </a:p>
        </p:txBody>
      </p:sp>
      <p:sp>
        <p:nvSpPr>
          <p:cNvPr id="20483" name="Rectangle 3"/>
          <p:cNvSpPr>
            <a:spLocks noChangeArrowheads="1"/>
          </p:cNvSpPr>
          <p:nvPr/>
        </p:nvSpPr>
        <p:spPr bwMode="auto">
          <a:xfrm>
            <a:off x="1630363" y="5876925"/>
            <a:ext cx="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endParaRPr lang="fr-FR" sz="1000">
              <a:latin typeface="Verdana" panose="020B0604030504040204" pitchFamily="34" charset="0"/>
            </a:endParaRPr>
          </a:p>
        </p:txBody>
      </p:sp>
      <p:sp>
        <p:nvSpPr>
          <p:cNvPr id="20484" name="Rectangle 4"/>
          <p:cNvSpPr>
            <a:spLocks noChangeArrowheads="1"/>
          </p:cNvSpPr>
          <p:nvPr/>
        </p:nvSpPr>
        <p:spPr bwMode="auto">
          <a:xfrm>
            <a:off x="6532563" y="8493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700">
                <a:solidFill>
                  <a:srgbClr val="000000"/>
                </a:solidFill>
                <a:latin typeface="Times New Roman" panose="02020603050405020304" pitchFamily="18" charset="0"/>
              </a:rPr>
              <a:t> </a:t>
            </a:r>
            <a:endParaRPr lang="en-US" sz="1800">
              <a:solidFill>
                <a:srgbClr val="000000"/>
              </a:solidFill>
              <a:latin typeface="Verdana" panose="020B0604030504040204" pitchFamily="34" charset="0"/>
            </a:endParaRPr>
          </a:p>
        </p:txBody>
      </p:sp>
      <p:grpSp>
        <p:nvGrpSpPr>
          <p:cNvPr id="20485" name="Group 5"/>
          <p:cNvGrpSpPr>
            <a:grpSpLocks/>
          </p:cNvGrpSpPr>
          <p:nvPr/>
        </p:nvGrpSpPr>
        <p:grpSpPr bwMode="auto">
          <a:xfrm>
            <a:off x="1040873" y="1438275"/>
            <a:ext cx="6552140" cy="4733925"/>
            <a:chOff x="601" y="970"/>
            <a:chExt cx="4591" cy="2888"/>
          </a:xfrm>
        </p:grpSpPr>
        <p:sp>
          <p:nvSpPr>
            <p:cNvPr id="20487" name="Freeform 6"/>
            <p:cNvSpPr>
              <a:spLocks/>
            </p:cNvSpPr>
            <p:nvPr/>
          </p:nvSpPr>
          <p:spPr bwMode="auto">
            <a:xfrm>
              <a:off x="1250" y="1135"/>
              <a:ext cx="3755" cy="2111"/>
            </a:xfrm>
            <a:custGeom>
              <a:avLst/>
              <a:gdLst>
                <a:gd name="T0" fmla="*/ 624251 w 3216"/>
                <a:gd name="T1" fmla="*/ 350777 h 1808"/>
                <a:gd name="T2" fmla="*/ 0 w 3216"/>
                <a:gd name="T3" fmla="*/ 350777 h 1808"/>
                <a:gd name="T4" fmla="*/ 0 w 3216"/>
                <a:gd name="T5" fmla="*/ 0 h 1808"/>
                <a:gd name="T6" fmla="*/ 0 60000 65536"/>
                <a:gd name="T7" fmla="*/ 0 60000 65536"/>
                <a:gd name="T8" fmla="*/ 0 60000 65536"/>
                <a:gd name="T9" fmla="*/ 0 w 3216"/>
                <a:gd name="T10" fmla="*/ 0 h 1808"/>
                <a:gd name="T11" fmla="*/ 3216 w 3216"/>
                <a:gd name="T12" fmla="*/ 1808 h 1808"/>
              </a:gdLst>
              <a:ahLst/>
              <a:cxnLst>
                <a:cxn ang="T6">
                  <a:pos x="T0" y="T1"/>
                </a:cxn>
                <a:cxn ang="T7">
                  <a:pos x="T2" y="T3"/>
                </a:cxn>
                <a:cxn ang="T8">
                  <a:pos x="T4" y="T5"/>
                </a:cxn>
              </a:cxnLst>
              <a:rect l="T9" t="T10" r="T11" b="T12"/>
              <a:pathLst>
                <a:path w="3216" h="1808">
                  <a:moveTo>
                    <a:pt x="3216" y="1808"/>
                  </a:moveTo>
                  <a:lnTo>
                    <a:pt x="0" y="1808"/>
                  </a:lnTo>
                  <a:lnTo>
                    <a:pt x="0" y="0"/>
                  </a:lnTo>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Line 7"/>
            <p:cNvSpPr>
              <a:spLocks noChangeShapeType="1"/>
            </p:cNvSpPr>
            <p:nvPr/>
          </p:nvSpPr>
          <p:spPr bwMode="auto">
            <a:xfrm>
              <a:off x="1199" y="3246"/>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1193" y="2738"/>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9"/>
            <p:cNvSpPr>
              <a:spLocks noChangeShapeType="1"/>
            </p:cNvSpPr>
            <p:nvPr/>
          </p:nvSpPr>
          <p:spPr bwMode="auto">
            <a:xfrm>
              <a:off x="1199" y="2034"/>
              <a:ext cx="104" cy="7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Rectangle 10"/>
            <p:cNvSpPr>
              <a:spLocks noChangeArrowheads="1"/>
            </p:cNvSpPr>
            <p:nvPr/>
          </p:nvSpPr>
          <p:spPr bwMode="auto">
            <a:xfrm>
              <a:off x="1048" y="2626"/>
              <a:ext cx="8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5</a:t>
              </a:r>
              <a:endParaRPr lang="en-US" sz="2000">
                <a:latin typeface="Verdana" panose="020B0604030504040204" pitchFamily="34" charset="0"/>
              </a:endParaRPr>
            </a:p>
          </p:txBody>
        </p:sp>
        <p:sp>
          <p:nvSpPr>
            <p:cNvPr id="20492" name="Rectangle 11"/>
            <p:cNvSpPr>
              <a:spLocks noChangeArrowheads="1"/>
            </p:cNvSpPr>
            <p:nvPr/>
          </p:nvSpPr>
          <p:spPr bwMode="auto">
            <a:xfrm>
              <a:off x="1408" y="2947"/>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3" name="Rectangle 12"/>
            <p:cNvSpPr>
              <a:spLocks noChangeArrowheads="1"/>
            </p:cNvSpPr>
            <p:nvPr/>
          </p:nvSpPr>
          <p:spPr bwMode="auto">
            <a:xfrm>
              <a:off x="1804"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4" name="Rectangle 13"/>
            <p:cNvSpPr>
              <a:spLocks noChangeArrowheads="1"/>
            </p:cNvSpPr>
            <p:nvPr/>
          </p:nvSpPr>
          <p:spPr bwMode="auto">
            <a:xfrm>
              <a:off x="2209"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5" name="Rectangle 14"/>
            <p:cNvSpPr>
              <a:spLocks noChangeArrowheads="1"/>
            </p:cNvSpPr>
            <p:nvPr/>
          </p:nvSpPr>
          <p:spPr bwMode="auto">
            <a:xfrm>
              <a:off x="2626" y="2899"/>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a:t>
              </a:r>
              <a:endParaRPr lang="en-US" sz="2000">
                <a:latin typeface="Verdana" panose="020B0604030504040204" pitchFamily="34" charset="0"/>
              </a:endParaRPr>
            </a:p>
          </p:txBody>
        </p:sp>
        <p:sp>
          <p:nvSpPr>
            <p:cNvPr id="20496" name="Rectangle 15"/>
            <p:cNvSpPr>
              <a:spLocks noChangeArrowheads="1"/>
            </p:cNvSpPr>
            <p:nvPr/>
          </p:nvSpPr>
          <p:spPr bwMode="auto">
            <a:xfrm>
              <a:off x="3459" y="257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4.4</a:t>
              </a:r>
              <a:endParaRPr lang="en-US" sz="2000">
                <a:latin typeface="Verdana" panose="020B0604030504040204" pitchFamily="34" charset="0"/>
              </a:endParaRPr>
            </a:p>
          </p:txBody>
        </p:sp>
        <p:sp>
          <p:nvSpPr>
            <p:cNvPr id="20497" name="Rectangle 16"/>
            <p:cNvSpPr>
              <a:spLocks noChangeArrowheads="1"/>
            </p:cNvSpPr>
            <p:nvPr/>
          </p:nvSpPr>
          <p:spPr bwMode="auto">
            <a:xfrm>
              <a:off x="3863" y="232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6.7</a:t>
              </a:r>
              <a:endParaRPr lang="en-US" sz="2000">
                <a:latin typeface="Verdana" panose="020B0604030504040204" pitchFamily="34" charset="0"/>
              </a:endParaRPr>
            </a:p>
          </p:txBody>
        </p:sp>
        <p:sp>
          <p:nvSpPr>
            <p:cNvPr id="20498" name="Rectangle 17"/>
            <p:cNvSpPr>
              <a:spLocks noChangeArrowheads="1"/>
            </p:cNvSpPr>
            <p:nvPr/>
          </p:nvSpPr>
          <p:spPr bwMode="auto">
            <a:xfrm>
              <a:off x="4216" y="1947"/>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11.6</a:t>
              </a:r>
              <a:endParaRPr lang="en-US" sz="2000">
                <a:latin typeface="Verdana" panose="020B0604030504040204" pitchFamily="34" charset="0"/>
              </a:endParaRPr>
            </a:p>
          </p:txBody>
        </p:sp>
        <p:sp>
          <p:nvSpPr>
            <p:cNvPr id="20499" name="Rectangle 18"/>
            <p:cNvSpPr>
              <a:spLocks noChangeArrowheads="1"/>
            </p:cNvSpPr>
            <p:nvPr/>
          </p:nvSpPr>
          <p:spPr bwMode="auto">
            <a:xfrm>
              <a:off x="4581" y="1830"/>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21.3</a:t>
              </a:r>
              <a:endParaRPr lang="en-US" sz="2000">
                <a:latin typeface="Verdana" panose="020B0604030504040204" pitchFamily="34" charset="0"/>
              </a:endParaRPr>
            </a:p>
          </p:txBody>
        </p:sp>
        <p:sp>
          <p:nvSpPr>
            <p:cNvPr id="20500" name="Rectangle 19"/>
            <p:cNvSpPr>
              <a:spLocks noChangeArrowheads="1"/>
            </p:cNvSpPr>
            <p:nvPr/>
          </p:nvSpPr>
          <p:spPr bwMode="auto">
            <a:xfrm>
              <a:off x="4933"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42.1</a:t>
              </a:r>
              <a:endParaRPr lang="en-US" sz="2000">
                <a:latin typeface="Verdana" panose="020B0604030504040204" pitchFamily="34" charset="0"/>
              </a:endParaRPr>
            </a:p>
          </p:txBody>
        </p:sp>
        <p:sp>
          <p:nvSpPr>
            <p:cNvPr id="20501" name="Rectangle 20"/>
            <p:cNvSpPr>
              <a:spLocks noChangeArrowheads="1"/>
            </p:cNvSpPr>
            <p:nvPr/>
          </p:nvSpPr>
          <p:spPr bwMode="auto">
            <a:xfrm>
              <a:off x="2899" y="282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2.2</a:t>
              </a:r>
              <a:endParaRPr lang="en-US" sz="2000">
                <a:latin typeface="Verdana" panose="020B0604030504040204" pitchFamily="34" charset="0"/>
              </a:endParaRPr>
            </a:p>
          </p:txBody>
        </p:sp>
        <p:sp>
          <p:nvSpPr>
            <p:cNvPr id="20502" name="Rectangle 21"/>
            <p:cNvSpPr>
              <a:spLocks noChangeArrowheads="1"/>
            </p:cNvSpPr>
            <p:nvPr/>
          </p:nvSpPr>
          <p:spPr bwMode="auto">
            <a:xfrm>
              <a:off x="1799" y="273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2.9</a:t>
              </a:r>
              <a:endParaRPr lang="en-US" sz="2000">
                <a:latin typeface="Verdana" panose="020B0604030504040204" pitchFamily="34" charset="0"/>
              </a:endParaRPr>
            </a:p>
          </p:txBody>
        </p:sp>
        <p:sp>
          <p:nvSpPr>
            <p:cNvPr id="20503" name="Rectangle 22"/>
            <p:cNvSpPr>
              <a:spLocks noChangeArrowheads="1"/>
            </p:cNvSpPr>
            <p:nvPr/>
          </p:nvSpPr>
          <p:spPr bwMode="auto">
            <a:xfrm>
              <a:off x="2234" y="258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4.3</a:t>
              </a:r>
              <a:endParaRPr lang="en-US" sz="2000">
                <a:latin typeface="Verdana" panose="020B0604030504040204" pitchFamily="34" charset="0"/>
              </a:endParaRPr>
            </a:p>
          </p:txBody>
        </p:sp>
        <p:sp>
          <p:nvSpPr>
            <p:cNvPr id="20504" name="Rectangle 23"/>
            <p:cNvSpPr>
              <a:spLocks noChangeArrowheads="1"/>
            </p:cNvSpPr>
            <p:nvPr/>
          </p:nvSpPr>
          <p:spPr bwMode="auto">
            <a:xfrm>
              <a:off x="2651" y="2522"/>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5.0</a:t>
              </a:r>
              <a:endParaRPr lang="en-US" sz="2000">
                <a:latin typeface="Verdana" panose="020B0604030504040204" pitchFamily="34" charset="0"/>
              </a:endParaRPr>
            </a:p>
          </p:txBody>
        </p:sp>
        <p:sp>
          <p:nvSpPr>
            <p:cNvPr id="20505" name="Rectangle 24"/>
            <p:cNvSpPr>
              <a:spLocks noChangeArrowheads="1"/>
            </p:cNvSpPr>
            <p:nvPr/>
          </p:nvSpPr>
          <p:spPr bwMode="auto">
            <a:xfrm>
              <a:off x="3433" y="1869"/>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15.8</a:t>
              </a:r>
              <a:endParaRPr lang="en-US" sz="2000">
                <a:latin typeface="Verdana" panose="020B0604030504040204" pitchFamily="34" charset="0"/>
              </a:endParaRPr>
            </a:p>
          </p:txBody>
        </p:sp>
        <p:sp>
          <p:nvSpPr>
            <p:cNvPr id="20506" name="Rectangle 25"/>
            <p:cNvSpPr>
              <a:spLocks noChangeArrowheads="1"/>
            </p:cNvSpPr>
            <p:nvPr/>
          </p:nvSpPr>
          <p:spPr bwMode="auto">
            <a:xfrm>
              <a:off x="3837" y="1765"/>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27.6</a:t>
              </a:r>
              <a:endParaRPr lang="en-US" sz="2000">
                <a:latin typeface="Verdana" panose="020B0604030504040204" pitchFamily="34" charset="0"/>
              </a:endParaRPr>
            </a:p>
          </p:txBody>
        </p:sp>
        <p:sp>
          <p:nvSpPr>
            <p:cNvPr id="20507" name="Rectangle 26"/>
            <p:cNvSpPr>
              <a:spLocks noChangeArrowheads="1"/>
            </p:cNvSpPr>
            <p:nvPr/>
          </p:nvSpPr>
          <p:spPr bwMode="auto">
            <a:xfrm>
              <a:off x="4254"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40.3</a:t>
              </a:r>
              <a:endParaRPr lang="en-US" sz="2000">
                <a:latin typeface="Verdana" panose="020B0604030504040204" pitchFamily="34" charset="0"/>
              </a:endParaRPr>
            </a:p>
          </p:txBody>
        </p:sp>
        <p:sp>
          <p:nvSpPr>
            <p:cNvPr id="20508" name="Rectangle 27"/>
            <p:cNvSpPr>
              <a:spLocks noChangeArrowheads="1"/>
            </p:cNvSpPr>
            <p:nvPr/>
          </p:nvSpPr>
          <p:spPr bwMode="auto">
            <a:xfrm>
              <a:off x="4581" y="1344"/>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54.0</a:t>
              </a:r>
              <a:endParaRPr lang="en-US" sz="2000">
                <a:latin typeface="Verdana" panose="020B0604030504040204" pitchFamily="34" charset="0"/>
              </a:endParaRPr>
            </a:p>
          </p:txBody>
        </p:sp>
        <p:sp>
          <p:nvSpPr>
            <p:cNvPr id="20509" name="Rectangle 28"/>
            <p:cNvSpPr>
              <a:spLocks noChangeArrowheads="1"/>
            </p:cNvSpPr>
            <p:nvPr/>
          </p:nvSpPr>
          <p:spPr bwMode="auto">
            <a:xfrm>
              <a:off x="4920" y="970"/>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93.2</a:t>
              </a:r>
              <a:endParaRPr lang="en-US" sz="2000">
                <a:latin typeface="Verdana" panose="020B0604030504040204" pitchFamily="34" charset="0"/>
              </a:endParaRPr>
            </a:p>
          </p:txBody>
        </p:sp>
        <p:sp>
          <p:nvSpPr>
            <p:cNvPr id="20510" name="Rectangle 29"/>
            <p:cNvSpPr>
              <a:spLocks noChangeArrowheads="1"/>
            </p:cNvSpPr>
            <p:nvPr/>
          </p:nvSpPr>
          <p:spPr bwMode="auto">
            <a:xfrm>
              <a:off x="2930" y="2180"/>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8.1</a:t>
              </a:r>
              <a:endParaRPr lang="en-US" sz="2000">
                <a:latin typeface="Verdana" panose="020B0604030504040204" pitchFamily="34" charset="0"/>
              </a:endParaRPr>
            </a:p>
          </p:txBody>
        </p:sp>
        <p:sp>
          <p:nvSpPr>
            <p:cNvPr id="20511" name="Rectangle 30"/>
            <p:cNvSpPr>
              <a:spLocks noChangeArrowheads="1"/>
            </p:cNvSpPr>
            <p:nvPr/>
          </p:nvSpPr>
          <p:spPr bwMode="auto">
            <a:xfrm>
              <a:off x="970" y="2118"/>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10</a:t>
              </a:r>
              <a:endParaRPr lang="en-US" sz="2000">
                <a:latin typeface="Verdana" panose="020B0604030504040204" pitchFamily="34" charset="0"/>
              </a:endParaRPr>
            </a:p>
          </p:txBody>
        </p:sp>
        <p:sp>
          <p:nvSpPr>
            <p:cNvPr id="20512" name="Rectangle 31"/>
            <p:cNvSpPr>
              <a:spLocks noChangeArrowheads="1"/>
            </p:cNvSpPr>
            <p:nvPr/>
          </p:nvSpPr>
          <p:spPr bwMode="auto">
            <a:xfrm>
              <a:off x="1947" y="1179"/>
              <a:ext cx="57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Women</a:t>
              </a:r>
              <a:endParaRPr lang="en-US" sz="2000">
                <a:solidFill>
                  <a:schemeClr val="bg1"/>
                </a:solidFill>
                <a:latin typeface="Verdana" panose="020B0604030504040204" pitchFamily="34" charset="0"/>
              </a:endParaRPr>
            </a:p>
          </p:txBody>
        </p:sp>
        <p:sp>
          <p:nvSpPr>
            <p:cNvPr id="20513" name="Rectangle 32"/>
            <p:cNvSpPr>
              <a:spLocks noChangeArrowheads="1"/>
            </p:cNvSpPr>
            <p:nvPr/>
          </p:nvSpPr>
          <p:spPr bwMode="auto">
            <a:xfrm>
              <a:off x="1947" y="1432"/>
              <a:ext cx="31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Men</a:t>
              </a:r>
              <a:endParaRPr lang="en-US" sz="2000">
                <a:solidFill>
                  <a:schemeClr val="bg1"/>
                </a:solidFill>
                <a:latin typeface="Verdana" panose="020B0604030504040204" pitchFamily="34" charset="0"/>
              </a:endParaRPr>
            </a:p>
          </p:txBody>
        </p:sp>
        <p:sp>
          <p:nvSpPr>
            <p:cNvPr id="20514" name="Rectangle 33"/>
            <p:cNvSpPr>
              <a:spLocks noChangeArrowheads="1"/>
            </p:cNvSpPr>
            <p:nvPr/>
          </p:nvSpPr>
          <p:spPr bwMode="auto">
            <a:xfrm>
              <a:off x="970" y="1765"/>
              <a:ext cx="17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40</a:t>
              </a:r>
              <a:endParaRPr lang="en-US" sz="2000">
                <a:latin typeface="Verdana" panose="020B0604030504040204" pitchFamily="34" charset="0"/>
              </a:endParaRPr>
            </a:p>
          </p:txBody>
        </p:sp>
        <p:sp>
          <p:nvSpPr>
            <p:cNvPr id="20515" name="Rectangle 34"/>
            <p:cNvSpPr>
              <a:spLocks noChangeArrowheads="1"/>
            </p:cNvSpPr>
            <p:nvPr/>
          </p:nvSpPr>
          <p:spPr bwMode="auto">
            <a:xfrm>
              <a:off x="970" y="1414"/>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70</a:t>
              </a:r>
              <a:endParaRPr lang="en-US" sz="2000">
                <a:latin typeface="Verdana" panose="020B0604030504040204" pitchFamily="34" charset="0"/>
              </a:endParaRPr>
            </a:p>
          </p:txBody>
        </p:sp>
        <p:sp>
          <p:nvSpPr>
            <p:cNvPr id="20516" name="Rectangle 35"/>
            <p:cNvSpPr>
              <a:spLocks noChangeArrowheads="1"/>
            </p:cNvSpPr>
            <p:nvPr/>
          </p:nvSpPr>
          <p:spPr bwMode="auto">
            <a:xfrm>
              <a:off x="892" y="1062"/>
              <a:ext cx="2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100</a:t>
              </a:r>
              <a:endParaRPr lang="en-US" sz="2000">
                <a:solidFill>
                  <a:schemeClr val="bg1"/>
                </a:solidFill>
                <a:latin typeface="Verdana" panose="020B0604030504040204" pitchFamily="34" charset="0"/>
              </a:endParaRPr>
            </a:p>
          </p:txBody>
        </p:sp>
        <p:sp>
          <p:nvSpPr>
            <p:cNvPr id="20517" name="Rectangle 36"/>
            <p:cNvSpPr>
              <a:spLocks noChangeArrowheads="1"/>
            </p:cNvSpPr>
            <p:nvPr/>
          </p:nvSpPr>
          <p:spPr bwMode="auto">
            <a:xfrm>
              <a:off x="1048" y="3135"/>
              <a:ext cx="8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0</a:t>
              </a:r>
              <a:endParaRPr lang="en-US" sz="2000">
                <a:solidFill>
                  <a:schemeClr val="bg1"/>
                </a:solidFill>
                <a:latin typeface="Verdana" panose="020B0604030504040204" pitchFamily="34" charset="0"/>
              </a:endParaRPr>
            </a:p>
          </p:txBody>
        </p:sp>
        <p:sp>
          <p:nvSpPr>
            <p:cNvPr id="20518" name="Rectangle 37"/>
            <p:cNvSpPr>
              <a:spLocks noChangeArrowheads="1"/>
            </p:cNvSpPr>
            <p:nvPr/>
          </p:nvSpPr>
          <p:spPr bwMode="auto">
            <a:xfrm>
              <a:off x="1389"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&lt;22</a:t>
              </a:r>
            </a:p>
          </p:txBody>
        </p:sp>
        <p:sp>
          <p:nvSpPr>
            <p:cNvPr id="20519" name="Rectangle 38"/>
            <p:cNvSpPr>
              <a:spLocks noChangeArrowheads="1"/>
            </p:cNvSpPr>
            <p:nvPr/>
          </p:nvSpPr>
          <p:spPr bwMode="auto">
            <a:xfrm>
              <a:off x="1790"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&lt;23</a:t>
              </a:r>
            </a:p>
          </p:txBody>
        </p:sp>
        <p:sp>
          <p:nvSpPr>
            <p:cNvPr id="20520" name="Rectangle 39"/>
            <p:cNvSpPr>
              <a:spLocks noChangeArrowheads="1"/>
            </p:cNvSpPr>
            <p:nvPr/>
          </p:nvSpPr>
          <p:spPr bwMode="auto">
            <a:xfrm>
              <a:off x="2234"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23-</a:t>
              </a:r>
            </a:p>
          </p:txBody>
        </p:sp>
        <p:sp>
          <p:nvSpPr>
            <p:cNvPr id="20521" name="Rectangle 40"/>
            <p:cNvSpPr>
              <a:spLocks noChangeArrowheads="1"/>
            </p:cNvSpPr>
            <p:nvPr/>
          </p:nvSpPr>
          <p:spPr bwMode="auto">
            <a:xfrm>
              <a:off x="2195"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23.9</a:t>
              </a:r>
            </a:p>
          </p:txBody>
        </p:sp>
        <p:sp>
          <p:nvSpPr>
            <p:cNvPr id="20522" name="Rectangle 41"/>
            <p:cNvSpPr>
              <a:spLocks noChangeArrowheads="1"/>
            </p:cNvSpPr>
            <p:nvPr/>
          </p:nvSpPr>
          <p:spPr bwMode="auto">
            <a:xfrm>
              <a:off x="2266" y="3708"/>
              <a:ext cx="208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Verdana" panose="020B0604030504040204" pitchFamily="34" charset="0"/>
                </a:rPr>
                <a:t>Body mass index (kg/m</a:t>
              </a:r>
              <a:r>
                <a:rPr lang="en-US" sz="1800" b="1" baseline="30000">
                  <a:latin typeface="Verdana" panose="020B0604030504040204" pitchFamily="34" charset="0"/>
                </a:rPr>
                <a:t>2</a:t>
              </a:r>
              <a:r>
                <a:rPr lang="en-US" sz="1800" b="1">
                  <a:solidFill>
                    <a:schemeClr val="bg1"/>
                  </a:solidFill>
                  <a:latin typeface="Verdana" panose="020B0604030504040204" pitchFamily="34" charset="0"/>
                </a:rPr>
                <a:t>)</a:t>
              </a:r>
            </a:p>
          </p:txBody>
        </p:sp>
        <p:sp>
          <p:nvSpPr>
            <p:cNvPr id="20523" name="Rectangle 42"/>
            <p:cNvSpPr>
              <a:spLocks noChangeArrowheads="1"/>
            </p:cNvSpPr>
            <p:nvPr/>
          </p:nvSpPr>
          <p:spPr bwMode="auto">
            <a:xfrm>
              <a:off x="25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24.9</a:t>
              </a:r>
            </a:p>
          </p:txBody>
        </p:sp>
        <p:sp>
          <p:nvSpPr>
            <p:cNvPr id="20524" name="Rectangle 43"/>
            <p:cNvSpPr>
              <a:spLocks noChangeArrowheads="1"/>
            </p:cNvSpPr>
            <p:nvPr/>
          </p:nvSpPr>
          <p:spPr bwMode="auto">
            <a:xfrm>
              <a:off x="2977"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26.9</a:t>
              </a:r>
            </a:p>
          </p:txBody>
        </p:sp>
        <p:sp>
          <p:nvSpPr>
            <p:cNvPr id="20525" name="Rectangle 44"/>
            <p:cNvSpPr>
              <a:spLocks noChangeArrowheads="1"/>
            </p:cNvSpPr>
            <p:nvPr/>
          </p:nvSpPr>
          <p:spPr bwMode="auto">
            <a:xfrm>
              <a:off x="3368"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28.9</a:t>
              </a:r>
            </a:p>
          </p:txBody>
        </p:sp>
        <p:sp>
          <p:nvSpPr>
            <p:cNvPr id="20526" name="Rectangle 45"/>
            <p:cNvSpPr>
              <a:spLocks noChangeArrowheads="1"/>
            </p:cNvSpPr>
            <p:nvPr/>
          </p:nvSpPr>
          <p:spPr bwMode="auto">
            <a:xfrm>
              <a:off x="3759"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30.9</a:t>
              </a:r>
            </a:p>
          </p:txBody>
        </p:sp>
        <p:sp>
          <p:nvSpPr>
            <p:cNvPr id="20527" name="Rectangle 46"/>
            <p:cNvSpPr>
              <a:spLocks noChangeArrowheads="1"/>
            </p:cNvSpPr>
            <p:nvPr/>
          </p:nvSpPr>
          <p:spPr bwMode="auto">
            <a:xfrm>
              <a:off x="41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32.9</a:t>
              </a:r>
            </a:p>
          </p:txBody>
        </p:sp>
        <p:sp>
          <p:nvSpPr>
            <p:cNvPr id="20528" name="Rectangle 47"/>
            <p:cNvSpPr>
              <a:spLocks noChangeArrowheads="1"/>
            </p:cNvSpPr>
            <p:nvPr/>
          </p:nvSpPr>
          <p:spPr bwMode="auto">
            <a:xfrm>
              <a:off x="4613"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34.9</a:t>
              </a:r>
            </a:p>
          </p:txBody>
        </p:sp>
        <p:sp>
          <p:nvSpPr>
            <p:cNvPr id="20529" name="Rectangle 48"/>
            <p:cNvSpPr>
              <a:spLocks noChangeArrowheads="1"/>
            </p:cNvSpPr>
            <p:nvPr/>
          </p:nvSpPr>
          <p:spPr bwMode="auto">
            <a:xfrm>
              <a:off x="26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24-</a:t>
              </a:r>
            </a:p>
          </p:txBody>
        </p:sp>
        <p:sp>
          <p:nvSpPr>
            <p:cNvPr id="20530" name="Rectangle 49"/>
            <p:cNvSpPr>
              <a:spLocks noChangeArrowheads="1"/>
            </p:cNvSpPr>
            <p:nvPr/>
          </p:nvSpPr>
          <p:spPr bwMode="auto">
            <a:xfrm>
              <a:off x="30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25-</a:t>
              </a:r>
            </a:p>
          </p:txBody>
        </p:sp>
        <p:sp>
          <p:nvSpPr>
            <p:cNvPr id="20531" name="Rectangle 50"/>
            <p:cNvSpPr>
              <a:spLocks noChangeArrowheads="1"/>
            </p:cNvSpPr>
            <p:nvPr/>
          </p:nvSpPr>
          <p:spPr bwMode="auto">
            <a:xfrm>
              <a:off x="34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27-</a:t>
              </a:r>
            </a:p>
          </p:txBody>
        </p:sp>
        <p:sp>
          <p:nvSpPr>
            <p:cNvPr id="20532" name="Rectangle 51"/>
            <p:cNvSpPr>
              <a:spLocks noChangeArrowheads="1"/>
            </p:cNvSpPr>
            <p:nvPr/>
          </p:nvSpPr>
          <p:spPr bwMode="auto">
            <a:xfrm>
              <a:off x="38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29-</a:t>
              </a:r>
            </a:p>
          </p:txBody>
        </p:sp>
        <p:sp>
          <p:nvSpPr>
            <p:cNvPr id="20533" name="Rectangle 52"/>
            <p:cNvSpPr>
              <a:spLocks noChangeArrowheads="1"/>
            </p:cNvSpPr>
            <p:nvPr/>
          </p:nvSpPr>
          <p:spPr bwMode="auto">
            <a:xfrm>
              <a:off x="424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31-</a:t>
              </a:r>
            </a:p>
          </p:txBody>
        </p:sp>
        <p:sp>
          <p:nvSpPr>
            <p:cNvPr id="20534" name="Rectangle 53"/>
            <p:cNvSpPr>
              <a:spLocks noChangeArrowheads="1"/>
            </p:cNvSpPr>
            <p:nvPr/>
          </p:nvSpPr>
          <p:spPr bwMode="auto">
            <a:xfrm>
              <a:off x="4618"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33-</a:t>
              </a:r>
            </a:p>
          </p:txBody>
        </p:sp>
        <p:sp>
          <p:nvSpPr>
            <p:cNvPr id="20535" name="Rectangle 54"/>
            <p:cNvSpPr>
              <a:spLocks noChangeArrowheads="1"/>
            </p:cNvSpPr>
            <p:nvPr/>
          </p:nvSpPr>
          <p:spPr bwMode="auto">
            <a:xfrm>
              <a:off x="4958" y="3277"/>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latin typeface="Verdana" panose="020B0604030504040204" pitchFamily="34" charset="0"/>
                </a:rPr>
                <a:t>35+</a:t>
              </a:r>
            </a:p>
          </p:txBody>
        </p:sp>
        <p:sp>
          <p:nvSpPr>
            <p:cNvPr id="20536" name="Line 55"/>
            <p:cNvSpPr>
              <a:spLocks noChangeShapeType="1"/>
            </p:cNvSpPr>
            <p:nvPr/>
          </p:nvSpPr>
          <p:spPr bwMode="auto">
            <a:xfrm>
              <a:off x="3115" y="1139"/>
              <a:ext cx="1" cy="209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7" name="Freeform 56"/>
            <p:cNvSpPr>
              <a:spLocks/>
            </p:cNvSpPr>
            <p:nvPr/>
          </p:nvSpPr>
          <p:spPr bwMode="auto">
            <a:xfrm>
              <a:off x="1485" y="1173"/>
              <a:ext cx="3533" cy="1981"/>
            </a:xfrm>
            <a:custGeom>
              <a:avLst/>
              <a:gdLst>
                <a:gd name="T0" fmla="*/ 0 w 3026"/>
                <a:gd name="T1" fmla="*/ 327157 h 1697"/>
                <a:gd name="T2" fmla="*/ 64900 w 3026"/>
                <a:gd name="T3" fmla="*/ 292560 h 1697"/>
                <a:gd name="T4" fmla="*/ 134330 w 3026"/>
                <a:gd name="T5" fmla="*/ 266676 h 1697"/>
                <a:gd name="T6" fmla="*/ 205654 w 3026"/>
                <a:gd name="T7" fmla="*/ 255829 h 1697"/>
                <a:gd name="T8" fmla="*/ 270611 w 3026"/>
                <a:gd name="T9" fmla="*/ 197939 h 1697"/>
                <a:gd name="T10" fmla="*/ 339683 w 3026"/>
                <a:gd name="T11" fmla="*/ 150540 h 1697"/>
                <a:gd name="T12" fmla="*/ 406867 w 3026"/>
                <a:gd name="T13" fmla="*/ 131239 h 1697"/>
                <a:gd name="T14" fmla="*/ 476229 w 3026"/>
                <a:gd name="T15" fmla="*/ 103407 h 1697"/>
                <a:gd name="T16" fmla="*/ 534625 w 3026"/>
                <a:gd name="T17" fmla="*/ 73228 h 1697"/>
                <a:gd name="T18" fmla="*/ 586369 w 3026"/>
                <a:gd name="T19" fmla="*/ 0 h 1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6"/>
                <a:gd name="T31" fmla="*/ 0 h 1697"/>
                <a:gd name="T32" fmla="*/ 3026 w 3026"/>
                <a:gd name="T33" fmla="*/ 1697 h 1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6" h="1697">
                  <a:moveTo>
                    <a:pt x="0" y="1697"/>
                  </a:moveTo>
                  <a:lnTo>
                    <a:pt x="335" y="1518"/>
                  </a:lnTo>
                  <a:lnTo>
                    <a:pt x="693" y="1384"/>
                  </a:lnTo>
                  <a:lnTo>
                    <a:pt x="1061" y="1328"/>
                  </a:lnTo>
                  <a:lnTo>
                    <a:pt x="1396" y="1027"/>
                  </a:lnTo>
                  <a:lnTo>
                    <a:pt x="1753" y="781"/>
                  </a:lnTo>
                  <a:lnTo>
                    <a:pt x="2099" y="681"/>
                  </a:lnTo>
                  <a:lnTo>
                    <a:pt x="2457" y="536"/>
                  </a:lnTo>
                  <a:lnTo>
                    <a:pt x="2758" y="380"/>
                  </a:lnTo>
                  <a:lnTo>
                    <a:pt x="3026" y="0"/>
                  </a:lnTo>
                </a:path>
              </a:pathLst>
            </a:custGeom>
            <a:noFill/>
            <a:ln w="17463">
              <a:solidFill>
                <a:srgbClr val="FB0F0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8" name="Freeform 57"/>
            <p:cNvSpPr>
              <a:spLocks/>
            </p:cNvSpPr>
            <p:nvPr/>
          </p:nvSpPr>
          <p:spPr bwMode="auto">
            <a:xfrm>
              <a:off x="1863" y="1773"/>
              <a:ext cx="3155" cy="1381"/>
            </a:xfrm>
            <a:custGeom>
              <a:avLst/>
              <a:gdLst>
                <a:gd name="T0" fmla="*/ 0 w 2702"/>
                <a:gd name="T1" fmla="*/ 228061 h 1183"/>
                <a:gd name="T2" fmla="*/ 67273 w 2702"/>
                <a:gd name="T3" fmla="*/ 225848 h 1183"/>
                <a:gd name="T4" fmla="*/ 134492 w 2702"/>
                <a:gd name="T5" fmla="*/ 217208 h 1183"/>
                <a:gd name="T6" fmla="*/ 208418 w 2702"/>
                <a:gd name="T7" fmla="*/ 202274 h 1183"/>
                <a:gd name="T8" fmla="*/ 278035 w 2702"/>
                <a:gd name="T9" fmla="*/ 163515 h 1183"/>
                <a:gd name="T10" fmla="*/ 342901 w 2702"/>
                <a:gd name="T11" fmla="*/ 124582 h 1183"/>
                <a:gd name="T12" fmla="*/ 408016 w 2702"/>
                <a:gd name="T13" fmla="*/ 62277 h 1183"/>
                <a:gd name="T14" fmla="*/ 468926 w 2702"/>
                <a:gd name="T15" fmla="*/ 42977 h 1183"/>
                <a:gd name="T16" fmla="*/ 525246 w 2702"/>
                <a:gd name="T17" fmla="*/ 0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2"/>
                <a:gd name="T28" fmla="*/ 0 h 1183"/>
                <a:gd name="T29" fmla="*/ 2702 w 2702"/>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2" h="1183">
                  <a:moveTo>
                    <a:pt x="0" y="1183"/>
                  </a:moveTo>
                  <a:lnTo>
                    <a:pt x="346" y="1172"/>
                  </a:lnTo>
                  <a:lnTo>
                    <a:pt x="692" y="1127"/>
                  </a:lnTo>
                  <a:lnTo>
                    <a:pt x="1072" y="1049"/>
                  </a:lnTo>
                  <a:lnTo>
                    <a:pt x="1429" y="848"/>
                  </a:lnTo>
                  <a:lnTo>
                    <a:pt x="1764" y="647"/>
                  </a:lnTo>
                  <a:lnTo>
                    <a:pt x="2099" y="323"/>
                  </a:lnTo>
                  <a:lnTo>
                    <a:pt x="2412" y="223"/>
                  </a:lnTo>
                  <a:lnTo>
                    <a:pt x="2702" y="0"/>
                  </a:lnTo>
                </a:path>
              </a:pathLst>
            </a:custGeom>
            <a:noFill/>
            <a:ln w="17463">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9" name="Rectangle 58"/>
            <p:cNvSpPr>
              <a:spLocks noChangeArrowheads="1"/>
            </p:cNvSpPr>
            <p:nvPr/>
          </p:nvSpPr>
          <p:spPr bwMode="auto">
            <a:xfrm>
              <a:off x="1838" y="3115"/>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0" name="Rectangle 59"/>
            <p:cNvSpPr>
              <a:spLocks noChangeArrowheads="1"/>
            </p:cNvSpPr>
            <p:nvPr/>
          </p:nvSpPr>
          <p:spPr bwMode="auto">
            <a:xfrm>
              <a:off x="2254" y="3115"/>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1" name="Rectangle 60"/>
            <p:cNvSpPr>
              <a:spLocks noChangeArrowheads="1"/>
            </p:cNvSpPr>
            <p:nvPr/>
          </p:nvSpPr>
          <p:spPr bwMode="auto">
            <a:xfrm>
              <a:off x="2658" y="3063"/>
              <a:ext cx="66"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2" name="Rectangle 61"/>
            <p:cNvSpPr>
              <a:spLocks noChangeArrowheads="1"/>
            </p:cNvSpPr>
            <p:nvPr/>
          </p:nvSpPr>
          <p:spPr bwMode="auto">
            <a:xfrm>
              <a:off x="3075" y="2972"/>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3" name="Rectangle 62"/>
            <p:cNvSpPr>
              <a:spLocks noChangeArrowheads="1"/>
            </p:cNvSpPr>
            <p:nvPr/>
          </p:nvSpPr>
          <p:spPr bwMode="auto">
            <a:xfrm>
              <a:off x="3493" y="2738"/>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4" name="Rectangle 63"/>
            <p:cNvSpPr>
              <a:spLocks noChangeArrowheads="1"/>
            </p:cNvSpPr>
            <p:nvPr/>
          </p:nvSpPr>
          <p:spPr bwMode="auto">
            <a:xfrm>
              <a:off x="3897" y="2490"/>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5" name="Rectangle 64"/>
            <p:cNvSpPr>
              <a:spLocks noChangeArrowheads="1"/>
            </p:cNvSpPr>
            <p:nvPr/>
          </p:nvSpPr>
          <p:spPr bwMode="auto">
            <a:xfrm>
              <a:off x="4992" y="1746"/>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6" name="Rectangle 65"/>
            <p:cNvSpPr>
              <a:spLocks noChangeArrowheads="1"/>
            </p:cNvSpPr>
            <p:nvPr/>
          </p:nvSpPr>
          <p:spPr bwMode="auto">
            <a:xfrm>
              <a:off x="1616" y="1460"/>
              <a:ext cx="116" cy="10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7" name="Line 66"/>
            <p:cNvSpPr>
              <a:spLocks noChangeShapeType="1"/>
            </p:cNvSpPr>
            <p:nvPr/>
          </p:nvSpPr>
          <p:spPr bwMode="auto">
            <a:xfrm>
              <a:off x="4132" y="2216"/>
              <a:ext cx="116" cy="91"/>
            </a:xfrm>
            <a:prstGeom prst="line">
              <a:avLst/>
            </a:prstGeom>
            <a:noFill/>
            <a:ln w="17463">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8" name="Line 67"/>
            <p:cNvSpPr>
              <a:spLocks noChangeShapeType="1"/>
            </p:cNvSpPr>
            <p:nvPr/>
          </p:nvSpPr>
          <p:spPr bwMode="auto">
            <a:xfrm>
              <a:off x="3337" y="2138"/>
              <a:ext cx="116" cy="91"/>
            </a:xfrm>
            <a:prstGeom prst="line">
              <a:avLst/>
            </a:prstGeom>
            <a:noFill/>
            <a:ln w="17463">
              <a:solidFill>
                <a:srgbClr val="FB0F0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Rectangle 68"/>
            <p:cNvSpPr>
              <a:spLocks noChangeArrowheads="1"/>
            </p:cNvSpPr>
            <p:nvPr/>
          </p:nvSpPr>
          <p:spPr bwMode="auto">
            <a:xfrm rot="-5400000">
              <a:off x="-237" y="1965"/>
              <a:ext cx="18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Verdana" panose="020B0604030504040204" pitchFamily="34" charset="0"/>
                </a:rPr>
                <a:t>Risk of type 2 diabetes</a:t>
              </a:r>
            </a:p>
          </p:txBody>
        </p:sp>
        <p:sp>
          <p:nvSpPr>
            <p:cNvPr id="20550" name="Oval 69"/>
            <p:cNvSpPr>
              <a:spLocks noChangeArrowheads="1"/>
            </p:cNvSpPr>
            <p:nvPr/>
          </p:nvSpPr>
          <p:spPr bwMode="auto">
            <a:xfrm>
              <a:off x="1615" y="1197"/>
              <a:ext cx="123" cy="13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1" name="Oval 70"/>
            <p:cNvSpPr>
              <a:spLocks noChangeArrowheads="1"/>
            </p:cNvSpPr>
            <p:nvPr/>
          </p:nvSpPr>
          <p:spPr bwMode="auto">
            <a:xfrm>
              <a:off x="1448" y="3097"/>
              <a:ext cx="95"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2" name="Oval 71"/>
            <p:cNvSpPr>
              <a:spLocks noChangeArrowheads="1"/>
            </p:cNvSpPr>
            <p:nvPr/>
          </p:nvSpPr>
          <p:spPr bwMode="auto">
            <a:xfrm>
              <a:off x="1832" y="287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3" name="Oval 72"/>
            <p:cNvSpPr>
              <a:spLocks noChangeArrowheads="1"/>
            </p:cNvSpPr>
            <p:nvPr/>
          </p:nvSpPr>
          <p:spPr bwMode="auto">
            <a:xfrm>
              <a:off x="2247" y="2733"/>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4" name="Oval 73"/>
            <p:cNvSpPr>
              <a:spLocks noChangeArrowheads="1"/>
            </p:cNvSpPr>
            <p:nvPr/>
          </p:nvSpPr>
          <p:spPr bwMode="auto">
            <a:xfrm>
              <a:off x="2672" y="267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5" name="Oval 74"/>
            <p:cNvSpPr>
              <a:spLocks noChangeArrowheads="1"/>
            </p:cNvSpPr>
            <p:nvPr/>
          </p:nvSpPr>
          <p:spPr bwMode="auto">
            <a:xfrm>
              <a:off x="3061" y="2328"/>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6" name="Oval 75"/>
            <p:cNvSpPr>
              <a:spLocks noChangeArrowheads="1"/>
            </p:cNvSpPr>
            <p:nvPr/>
          </p:nvSpPr>
          <p:spPr bwMode="auto">
            <a:xfrm>
              <a:off x="3484" y="202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7" name="Oval 76"/>
            <p:cNvSpPr>
              <a:spLocks noChangeArrowheads="1"/>
            </p:cNvSpPr>
            <p:nvPr/>
          </p:nvSpPr>
          <p:spPr bwMode="auto">
            <a:xfrm>
              <a:off x="3885" y="1920"/>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8" name="Oval 77"/>
            <p:cNvSpPr>
              <a:spLocks noChangeArrowheads="1"/>
            </p:cNvSpPr>
            <p:nvPr/>
          </p:nvSpPr>
          <p:spPr bwMode="auto">
            <a:xfrm>
              <a:off x="4295" y="175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9" name="Oval 78"/>
            <p:cNvSpPr>
              <a:spLocks noChangeArrowheads="1"/>
            </p:cNvSpPr>
            <p:nvPr/>
          </p:nvSpPr>
          <p:spPr bwMode="auto">
            <a:xfrm>
              <a:off x="4660" y="1561"/>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0" name="Oval 79"/>
            <p:cNvSpPr>
              <a:spLocks noChangeArrowheads="1"/>
            </p:cNvSpPr>
            <p:nvPr/>
          </p:nvSpPr>
          <p:spPr bwMode="auto">
            <a:xfrm>
              <a:off x="4978" y="1126"/>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1" name="Rectangle 80"/>
            <p:cNvSpPr>
              <a:spLocks noChangeArrowheads="1"/>
            </p:cNvSpPr>
            <p:nvPr/>
          </p:nvSpPr>
          <p:spPr bwMode="auto">
            <a:xfrm>
              <a:off x="4306" y="2115"/>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2" name="Rectangle 81"/>
            <p:cNvSpPr>
              <a:spLocks noChangeArrowheads="1"/>
            </p:cNvSpPr>
            <p:nvPr/>
          </p:nvSpPr>
          <p:spPr bwMode="auto">
            <a:xfrm>
              <a:off x="4665" y="1994"/>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grpSp>
      <p:sp>
        <p:nvSpPr>
          <p:cNvPr id="20486" name="Rectangle 82"/>
          <p:cNvSpPr>
            <a:spLocks noGrp="1" noChangeArrowheads="1"/>
          </p:cNvSpPr>
          <p:nvPr>
            <p:ph type="title"/>
          </p:nvPr>
        </p:nvSpPr>
        <p:spPr>
          <a:xfrm>
            <a:off x="457200" y="228600"/>
            <a:ext cx="8229600" cy="1056596"/>
          </a:xfrm>
          <a:solidFill>
            <a:srgbClr val="B1D45A"/>
          </a:solidFill>
        </p:spPr>
        <p:txBody>
          <a:bodyPr lIns="91440" tIns="45720" rIns="91440" bIns="45720" anchor="t">
            <a:noAutofit/>
          </a:bodyPr>
          <a:lstStyle/>
          <a:p>
            <a:pPr eaLnBrk="1" hangingPunct="1"/>
            <a:r>
              <a:rPr lang="en-US" sz="3200" dirty="0" smtClean="0"/>
              <a:t>The relationship between BMI and </a:t>
            </a:r>
            <a:br>
              <a:rPr lang="en-US" sz="3200" dirty="0" smtClean="0"/>
            </a:br>
            <a:r>
              <a:rPr lang="en-US" sz="3200" dirty="0" smtClean="0"/>
              <a:t>the risk of developing type 2 diabetes</a:t>
            </a:r>
          </a:p>
        </p:txBody>
      </p:sp>
    </p:spTree>
    <p:custDataLst>
      <p:tags r:id="rId2"/>
    </p:custDataLst>
    <p:extLst>
      <p:ext uri="{BB962C8B-B14F-4D97-AF65-F5344CB8AC3E}">
        <p14:creationId xmlns:p14="http://schemas.microsoft.com/office/powerpoint/2010/main" val="185196555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smtClean="0"/>
              <a:t>Foot </a:t>
            </a:r>
            <a:r>
              <a:rPr lang="en-US" dirty="0" smtClean="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smtClean="0"/>
              <a:t>Lift the sheets and look at the </a:t>
            </a:r>
            <a:r>
              <a:rPr lang="en-US" sz="8800" dirty="0" err="1" smtClean="0"/>
              <a:t>Feets</a:t>
            </a:r>
            <a:r>
              <a:rPr lang="en-US" sz="8800" dirty="0" smtClean="0"/>
              <a:t>!</a:t>
            </a:r>
          </a:p>
        </p:txBody>
      </p:sp>
    </p:spTree>
    <p:custDataLst>
      <p:tags r:id="rId1"/>
    </p:custDataLst>
    <p:extLst>
      <p:ext uri="{BB962C8B-B14F-4D97-AF65-F5344CB8AC3E}">
        <p14:creationId xmlns:p14="http://schemas.microsoft.com/office/powerpoint/2010/main" val="3640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5144"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514493985"/>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smtClean="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a:t>
            </a:r>
            <a:r>
              <a:rPr lang="en-US" sz="2400" b="1" dirty="0" smtClean="0">
                <a:latin typeface="Arial" panose="020B0604020202020204" pitchFamily="34" charset="0"/>
              </a:rPr>
              <a:t>www.hrsa.gov/leap</a:t>
            </a:r>
            <a:r>
              <a:rPr lang="en-US" sz="2400" b="1" dirty="0">
                <a:latin typeface="Arial" panose="020B0604020202020204" pitchFamily="34" charset="0"/>
              </a:rPr>
              <a:t>/</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152400"/>
            <a:ext cx="8229600" cy="1143000"/>
          </a:xfrm>
          <a:solidFill>
            <a:srgbClr val="B1D45A"/>
          </a:solidFill>
        </p:spPr>
        <p:txBody>
          <a:bodyPr lIns="90477" tIns="44445" rIns="90477" bIns="44445" anchor="b">
            <a:normAutofit fontScale="90000"/>
          </a:bodyPr>
          <a:lstStyle/>
          <a:p>
            <a:pPr eaLnBrk="1" hangingPunct="1"/>
            <a:r>
              <a:rPr lang="en-US" dirty="0" smtClean="0"/>
              <a:t>Three Most Important </a:t>
            </a:r>
            <a:br>
              <a:rPr lang="en-US" dirty="0" smtClean="0"/>
            </a:br>
            <a:r>
              <a:rPr lang="en-US" dirty="0" smtClean="0"/>
              <a:t>Foot Care Tips</a:t>
            </a:r>
            <a:endParaRPr lang="en-US" sz="3200" dirty="0" smtClean="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smtClean="0"/>
              <a:t>Inspect and apply lotion to your feet every night before you go to bed.</a:t>
            </a:r>
          </a:p>
          <a:p>
            <a:pPr eaLnBrk="1" hangingPunct="1">
              <a:buFont typeface="Wingdings" panose="05000000000000000000" pitchFamily="2" charset="2"/>
              <a:buNone/>
            </a:pPr>
            <a:endParaRPr lang="en-US" dirty="0" smtClean="0"/>
          </a:p>
          <a:p>
            <a:pPr eaLnBrk="1" hangingPunct="1"/>
            <a:r>
              <a:rPr lang="en-US" dirty="0" smtClean="0"/>
              <a:t>Do NOT go barefoot, even in your house.  Always wear shoes!</a:t>
            </a:r>
          </a:p>
          <a:p>
            <a:pPr eaLnBrk="1" hangingPunct="1">
              <a:buFont typeface="Wingdings" panose="05000000000000000000" pitchFamily="2" charset="2"/>
              <a:buNone/>
            </a:pPr>
            <a:endParaRPr lang="en-US" dirty="0" smtClean="0"/>
          </a:p>
          <a:p>
            <a:pPr eaLnBrk="1" hangingPunct="1"/>
            <a:r>
              <a:rPr lang="en-US" dirty="0" smtClean="0"/>
              <a:t>Every time you see your doctor, take off your shoes and show your feet.</a:t>
            </a:r>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268418753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solidFill>
            <a:srgbClr val="B1D45A"/>
          </a:solidFill>
        </p:spPr>
        <p:txBody>
          <a:bodyPr lIns="90477" tIns="44445" rIns="90477" bIns="44445" anchor="b">
            <a:normAutofit/>
          </a:bodyPr>
          <a:lstStyle/>
          <a:p>
            <a:pPr eaLnBrk="1" hangingPunct="1"/>
            <a:r>
              <a:rPr lang="en-US" dirty="0" smtClean="0"/>
              <a:t>Diabetes Self-Management</a:t>
            </a:r>
          </a:p>
        </p:txBody>
      </p:sp>
      <p:sp>
        <p:nvSpPr>
          <p:cNvPr id="181251" name="Rectangle 3"/>
          <p:cNvSpPr>
            <a:spLocks noGrp="1" noChangeArrowheads="1"/>
          </p:cNvSpPr>
          <p:nvPr>
            <p:ph type="body" idx="1"/>
          </p:nvPr>
        </p:nvSpPr>
        <p:spPr/>
        <p:txBody>
          <a:bodyPr lIns="90477" tIns="44445" rIns="90477" bIns="44445"/>
          <a:lstStyle/>
          <a:p>
            <a:pPr eaLnBrk="1" hangingPunct="1"/>
            <a:r>
              <a:rPr lang="en-US" smtClean="0"/>
              <a:t>Self Monitor Blood Glucose</a:t>
            </a:r>
          </a:p>
          <a:p>
            <a:pPr eaLnBrk="1" hangingPunct="1"/>
            <a:r>
              <a:rPr lang="en-US" smtClean="0"/>
              <a:t>Meal Plan</a:t>
            </a:r>
          </a:p>
          <a:p>
            <a:pPr eaLnBrk="1" hangingPunct="1"/>
            <a:r>
              <a:rPr lang="en-US" smtClean="0"/>
              <a:t>Exercise / Activity</a:t>
            </a:r>
          </a:p>
          <a:p>
            <a:pPr eaLnBrk="1" hangingPunct="1"/>
            <a:r>
              <a:rPr lang="en-US" smtClean="0"/>
              <a:t>Medications</a:t>
            </a:r>
          </a:p>
        </p:txBody>
      </p:sp>
      <p:graphicFrame>
        <p:nvGraphicFramePr>
          <p:cNvPr id="181252" name="Object 1024"/>
          <p:cNvGraphicFramePr>
            <a:graphicFrameLocks noChangeAspect="1"/>
          </p:cNvGraphicFramePr>
          <p:nvPr>
            <p:extLst>
              <p:ext uri="{D42A27DB-BD31-4B8C-83A1-F6EECF244321}">
                <p14:modId xmlns:p14="http://schemas.microsoft.com/office/powerpoint/2010/main" val="2860230556"/>
              </p:ext>
            </p:extLst>
          </p:nvPr>
        </p:nvGraphicFramePr>
        <p:xfrm>
          <a:off x="5334000" y="2005647"/>
          <a:ext cx="3179762" cy="4151313"/>
        </p:xfrm>
        <a:graphic>
          <a:graphicData uri="http://schemas.openxmlformats.org/presentationml/2006/ole">
            <mc:AlternateContent xmlns:mc="http://schemas.openxmlformats.org/markup-compatibility/2006">
              <mc:Choice xmlns:v="urn:schemas-microsoft-com:vml" Requires="v">
                <p:oleObj spid="_x0000_s6167"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005647"/>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79875115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0056" y="457200"/>
            <a:ext cx="8236744" cy="1226820"/>
          </a:xfrm>
        </p:spPr>
        <p:txBody>
          <a:bodyPr>
            <a:normAutofit fontScale="90000"/>
          </a:bodyPr>
          <a:lstStyle/>
          <a:p>
            <a:r>
              <a:rPr lang="en-US" sz="4400" dirty="0" smtClean="0"/>
              <a:t>Medical Nutrition Therapy – ADA 2014 Updates</a:t>
            </a:r>
          </a:p>
        </p:txBody>
      </p:sp>
      <p:pic>
        <p:nvPicPr>
          <p:cNvPr id="166916" name="Picture 8" descr="C:\Users\Beverly\AppData\Local\Microsoft\Windows\Temporary Internet Files\Content.IE5\Z2J1B3R6\MP90040754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 y="1684020"/>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0056" y="5124271"/>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157173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4" name="Rectangle 4"/>
          <p:cNvSpPr>
            <a:spLocks noGrp="1" noChangeArrowheads="1"/>
          </p:cNvSpPr>
          <p:nvPr>
            <p:ph type="title"/>
          </p:nvPr>
        </p:nvSpPr>
        <p:spPr>
          <a:xfrm>
            <a:off x="431800" y="228600"/>
            <a:ext cx="8483600" cy="1143000"/>
          </a:xfrm>
          <a:solidFill>
            <a:srgbClr val="B1D45A"/>
          </a:solidFill>
        </p:spPr>
        <p:txBody>
          <a:bodyPr lIns="90477" tIns="44445" rIns="90477" bIns="44445" anchor="b">
            <a:normAutofit fontScale="90000"/>
          </a:bodyPr>
          <a:lstStyle/>
          <a:p>
            <a:pPr eaLnBrk="1" hangingPunct="1"/>
            <a:r>
              <a:rPr lang="en-US" dirty="0" smtClean="0"/>
              <a:t>Medical Nutrition Therapy</a:t>
            </a:r>
            <a:br>
              <a:rPr lang="en-US" dirty="0" smtClean="0"/>
            </a:br>
            <a:r>
              <a:rPr lang="en-US" dirty="0" smtClean="0"/>
              <a:t>2014 - ADA </a:t>
            </a:r>
          </a:p>
        </p:txBody>
      </p:sp>
      <p:sp>
        <p:nvSpPr>
          <p:cNvPr id="1847301" name="Rectangle 5"/>
          <p:cNvSpPr>
            <a:spLocks noGrp="1" noChangeArrowheads="1"/>
          </p:cNvSpPr>
          <p:nvPr>
            <p:ph type="body" idx="1"/>
          </p:nvPr>
        </p:nvSpPr>
        <p:spPr>
          <a:xfrm>
            <a:off x="431800" y="1371600"/>
            <a:ext cx="6019800" cy="487680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877" y="1219200"/>
            <a:ext cx="2514601" cy="31459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061108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a:bodyPr>
          <a:lstStyle/>
          <a:p>
            <a:r>
              <a:rPr lang="en-US" dirty="0" smtClean="0"/>
              <a:t>Approach Depends on Patient</a:t>
            </a:r>
            <a:endParaRPr lang="en-US" dirty="0"/>
          </a:p>
        </p:txBody>
      </p:sp>
      <p:sp>
        <p:nvSpPr>
          <p:cNvPr id="3" name="Content Placeholder 2"/>
          <p:cNvSpPr>
            <a:spLocks noGrp="1"/>
          </p:cNvSpPr>
          <p:nvPr>
            <p:ph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640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381000" y="304800"/>
            <a:ext cx="8350399" cy="1371600"/>
          </a:xfrm>
        </p:spPr>
        <p:txBody>
          <a:bodyPr>
            <a:normAutofit fontScale="90000"/>
          </a:bodyPr>
          <a:lstStyle/>
          <a:p>
            <a:pPr algn="ctr" eaLnBrk="1" hangingPunct="1"/>
            <a:r>
              <a:rPr lang="en-US" sz="4000" dirty="0" smtClean="0"/>
              <a:t>Losing 2-8kg Early in diagnosis Type 2 Helpful</a:t>
            </a:r>
            <a:r>
              <a:rPr lang="en-US" sz="4400" dirty="0" smtClean="0"/>
              <a:t>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type="body" idx="1"/>
          </p:nvPr>
        </p:nvSpPr>
        <p:spPr>
          <a:xfrm>
            <a:off x="381000" y="1828800"/>
            <a:ext cx="7239000" cy="4664076"/>
          </a:xfrm>
        </p:spPr>
        <p:txBody>
          <a:bodyPr>
            <a:normAutofit fontScale="850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9812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371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17835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09326372"/>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129289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1816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321569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1143000"/>
          </a:xfrm>
        </p:spPr>
        <p:txBody>
          <a:bodyPr>
            <a:normAutofit fontScale="90000"/>
          </a:bodyPr>
          <a:lstStyle/>
          <a:p>
            <a:r>
              <a:rPr lang="en-US" dirty="0"/>
              <a:t>Successful weight loss strategies include</a:t>
            </a:r>
          </a:p>
        </p:txBody>
      </p:sp>
      <p:sp>
        <p:nvSpPr>
          <p:cNvPr id="3" name="Content Placeholder 2"/>
          <p:cNvSpPr>
            <a:spLocks noGrp="1"/>
          </p:cNvSpPr>
          <p:nvPr>
            <p:ph idx="1"/>
          </p:nvPr>
        </p:nvSpPr>
        <p:spPr>
          <a:xfrm>
            <a:off x="457200" y="1447800"/>
            <a:ext cx="7239000" cy="4550736"/>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73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2192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idx="1"/>
          </p:nvPr>
        </p:nvPicPr>
        <p:blipFill>
          <a:blip r:embed="rId3"/>
          <a:stretch>
            <a:fillRect/>
          </a:stretch>
        </p:blipFill>
        <p:spPr>
          <a:xfrm>
            <a:off x="381000" y="1549021"/>
            <a:ext cx="8119110" cy="3430910"/>
          </a:xfrm>
          <a:prstGeom prst="rect">
            <a:avLst/>
          </a:prstGeom>
        </p:spPr>
      </p:pic>
      <p:sp>
        <p:nvSpPr>
          <p:cNvPr id="5" name="Rectangle 4"/>
          <p:cNvSpPr/>
          <p:nvPr/>
        </p:nvSpPr>
        <p:spPr>
          <a:xfrm>
            <a:off x="396922" y="56388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68735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 y="220980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0756" y="4191000"/>
            <a:ext cx="1985144" cy="2512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ev_000\AppData\Local\Microsoft\Windows\Temporary Internet Files\Content.IE5\LVC98H3G\MP90043878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9347" y="7937"/>
            <a:ext cx="2656553" cy="1778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9223" y="678438"/>
            <a:ext cx="7915275" cy="743194"/>
          </a:xfrm>
        </p:spPr>
        <p:txBody>
          <a:bodyPr>
            <a:normAutofit/>
          </a:bodyPr>
          <a:lstStyle/>
          <a:p>
            <a:r>
              <a:rPr lang="en-US" sz="4000" dirty="0" smtClean="0"/>
              <a:t>Move toward the Tomato</a:t>
            </a:r>
            <a:endParaRPr lang="en-US" sz="4000" dirty="0"/>
          </a:p>
        </p:txBody>
      </p:sp>
      <p:pic>
        <p:nvPicPr>
          <p:cNvPr id="214020" name="Picture 4" descr="C:\Users\bev_000\AppData\Local\Microsoft\Windows\Temporary Internet Files\Content.IE5\EVED0Q0B\MP90042282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598" y="1647336"/>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257800" y="4724400"/>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spTree>
    <p:custDataLst>
      <p:tags r:id="rId1"/>
    </p:custDataLst>
    <p:extLst>
      <p:ext uri="{BB962C8B-B14F-4D97-AF65-F5344CB8AC3E}">
        <p14:creationId xmlns:p14="http://schemas.microsoft.com/office/powerpoint/2010/main" val="347810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fontScale="90000"/>
          </a:bodyPr>
          <a:lstStyle/>
          <a:p>
            <a:r>
              <a:rPr lang="en-US" dirty="0" smtClean="0"/>
              <a:t>Health  Campaigns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828800"/>
            <a:ext cx="8776979" cy="4269881"/>
          </a:xfrm>
        </p:spPr>
      </p:pic>
    </p:spTree>
    <p:custDataLst>
      <p:tags r:id="rId1"/>
    </p:custDataLst>
    <p:extLst>
      <p:ext uri="{BB962C8B-B14F-4D97-AF65-F5344CB8AC3E}">
        <p14:creationId xmlns:p14="http://schemas.microsoft.com/office/powerpoint/2010/main" val="165364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8305800" cy="1206375"/>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idx="1"/>
          </p:nvPr>
        </p:nvSpPr>
        <p:spPr>
          <a:xfrm>
            <a:off x="609600" y="2011680"/>
            <a:ext cx="7467600" cy="484632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253" y="1523857"/>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86200"/>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855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half" idx="4294967295"/>
          </p:nvPr>
        </p:nvSpPr>
        <p:spPr>
          <a:xfrm>
            <a:off x="452651" y="1236663"/>
            <a:ext cx="4038600" cy="4533900"/>
          </a:xfrm>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4917626" y="1217732"/>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1951" y="3886200"/>
            <a:ext cx="2445675" cy="2568282"/>
          </a:xfrm>
          <a:prstGeom prst="rect">
            <a:avLst/>
          </a:prstGeom>
        </p:spPr>
      </p:pic>
    </p:spTree>
    <p:custDataLst>
      <p:tags r:id="rId1"/>
    </p:custDataLst>
    <p:extLst>
      <p:ext uri="{BB962C8B-B14F-4D97-AF65-F5344CB8AC3E}">
        <p14:creationId xmlns:p14="http://schemas.microsoft.com/office/powerpoint/2010/main" val="8635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9144000" cy="7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5179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457200" y="457200"/>
            <a:ext cx="8229600" cy="685800"/>
          </a:xfrm>
        </p:spPr>
        <p:txBody>
          <a:bodyPr lIns="91440" tIns="45720" rIns="91440" bIns="45720" anchor="b">
            <a:normAutofit fontScale="90000"/>
          </a:bodyPr>
          <a:lstStyle/>
          <a:p>
            <a:pPr eaLnBrk="1" hangingPunct="1"/>
            <a:r>
              <a:rPr lang="en-US" sz="4000" dirty="0" smtClean="0"/>
              <a:t>How nutrients affect blood sugar</a:t>
            </a:r>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505200"/>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5287963"/>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829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5613" y="685800"/>
            <a:ext cx="8226425" cy="730250"/>
          </a:xfrm>
        </p:spPr>
        <p:txBody>
          <a:bodyPr/>
          <a:lstStyle/>
          <a:p>
            <a:pPr eaLnBrk="1" hangingPunct="1"/>
            <a:r>
              <a:rPr lang="en-US" sz="3600" dirty="0" smtClean="0"/>
              <a:t>Teaching About Eating Healthy</a:t>
            </a:r>
          </a:p>
        </p:txBody>
      </p:sp>
      <p:sp>
        <p:nvSpPr>
          <p:cNvPr id="378883" name="Rectangle 3"/>
          <p:cNvSpPr>
            <a:spLocks noGrp="1" noChangeArrowheads="1"/>
          </p:cNvSpPr>
          <p:nvPr>
            <p:ph type="body" sz="half" idx="1"/>
          </p:nvPr>
        </p:nvSpPr>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4" name="Object 4"/>
          <p:cNvGraphicFramePr>
            <a:graphicFrameLocks noGrp="1" noChangeAspect="1"/>
          </p:cNvGraphicFramePr>
          <p:nvPr>
            <p:ph sz="quarter" idx="2"/>
          </p:nvPr>
        </p:nvGraphicFramePr>
        <p:xfrm>
          <a:off x="4648200" y="1447800"/>
          <a:ext cx="1136650" cy="1295400"/>
        </p:xfrm>
        <a:graphic>
          <a:graphicData uri="http://schemas.openxmlformats.org/presentationml/2006/ole">
            <mc:AlternateContent xmlns:mc="http://schemas.openxmlformats.org/markup-compatibility/2006">
              <mc:Choice xmlns:v="urn:schemas-microsoft-com:vml" Requires="v">
                <p:oleObj spid="_x0000_s7212"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447800"/>
                        <a:ext cx="1136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8885" name="Object 5"/>
          <p:cNvGraphicFramePr>
            <a:graphicFrameLocks noGrp="1" noChangeAspect="1"/>
          </p:cNvGraphicFramePr>
          <p:nvPr>
            <p:ph sz="quarter" idx="3"/>
          </p:nvPr>
        </p:nvGraphicFramePr>
        <p:xfrm>
          <a:off x="4919663" y="4876800"/>
          <a:ext cx="1050925" cy="1143000"/>
        </p:xfrm>
        <a:graphic>
          <a:graphicData uri="http://schemas.openxmlformats.org/presentationml/2006/ole">
            <mc:AlternateContent xmlns:mc="http://schemas.openxmlformats.org/markup-compatibility/2006">
              <mc:Choice xmlns:v="urn:schemas-microsoft-com:vml" Requires="v">
                <p:oleObj spid="_x0000_s7213"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9663"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4238" y="2133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9220547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22642" y="152400"/>
            <a:ext cx="8610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idx="1"/>
          </p:nvPr>
        </p:nvSpPr>
        <p:spPr>
          <a:xfrm>
            <a:off x="322642" y="1371600"/>
            <a:ext cx="7924800" cy="5105400"/>
          </a:xfrm>
        </p:spPr>
        <p:txBody>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366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274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97654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609600" y="159197"/>
            <a:ext cx="8077200" cy="637249"/>
          </a:xfrm>
        </p:spPr>
        <p:txBody>
          <a:bodyPr lIns="91440" tIns="45720" rIns="91440" bIns="45720" anchor="b">
            <a:noAutofit/>
          </a:bodyPr>
          <a:lstStyle/>
          <a:p>
            <a:pPr eaLnBrk="1" hangingPunct="1"/>
            <a:r>
              <a:rPr lang="en-US" sz="4000" dirty="0" smtClean="0">
                <a:latin typeface="Tahoma" pitchFamily="34" charset="0"/>
              </a:rPr>
              <a:t>Label Lessons</a:t>
            </a:r>
          </a:p>
        </p:txBody>
      </p:sp>
      <p:grpSp>
        <p:nvGrpSpPr>
          <p:cNvPr id="179203" name="Group 4"/>
          <p:cNvGrpSpPr>
            <a:grpSpLocks/>
          </p:cNvGrpSpPr>
          <p:nvPr/>
        </p:nvGrpSpPr>
        <p:grpSpPr bwMode="auto">
          <a:xfrm>
            <a:off x="2895600" y="817681"/>
            <a:ext cx="2906150" cy="5380037"/>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a:solidFill>
                    <a:schemeClr val="tx2"/>
                  </a:solidFill>
                  <a:latin typeface="Arial" charset="0"/>
                </a:rPr>
                <a:t>Nutrition Facts</a:t>
              </a:r>
            </a:p>
            <a:p>
              <a:pPr eaLnBrk="1" hangingPunct="1"/>
              <a:r>
                <a:rPr kumimoji="1" lang="en-US" sz="1200" b="1">
                  <a:latin typeface="Arial" charset="0"/>
                </a:rPr>
                <a:t>Serving Size 1/2 cup (114</a:t>
              </a:r>
              <a:r>
                <a:rPr kumimoji="1" lang="en-US" sz="1200" b="1">
                  <a:solidFill>
                    <a:schemeClr val="tx2"/>
                  </a:solidFill>
                  <a:latin typeface="Arial" charset="0"/>
                </a:rPr>
                <a:t> g)</a:t>
              </a:r>
            </a:p>
            <a:p>
              <a:pPr eaLnBrk="1" hangingPunct="1"/>
              <a:r>
                <a:rPr kumimoji="1" lang="en-US" sz="1200" b="1">
                  <a:solidFill>
                    <a:schemeClr val="tx2"/>
                  </a:solidFill>
                  <a:latin typeface="Arial" charset="0"/>
                </a:rPr>
                <a:t>Servings Per Container 4</a:t>
              </a:r>
              <a:endParaRPr kumimoji="1" lang="en-US" sz="1200" b="1">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Calories   90</a:t>
              </a:r>
              <a:r>
                <a:rPr lang="en-US" sz="1200">
                  <a:solidFill>
                    <a:schemeClr val="tx2"/>
                  </a:solidFill>
                  <a:latin typeface="Arial" charset="0"/>
                </a:rPr>
                <a:t>          Calories from Fat 30</a:t>
              </a:r>
              <a:endParaRPr lang="en-US" sz="900" b="1">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Dietary Fiber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743200" y="3216275"/>
            <a:ext cx="22098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3276600" y="854075"/>
            <a:ext cx="20574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custDataLst>
      <p:tags r:id="rId1"/>
    </p:custDataLst>
    <p:extLst>
      <p:ext uri="{BB962C8B-B14F-4D97-AF65-F5344CB8AC3E}">
        <p14:creationId xmlns:p14="http://schemas.microsoft.com/office/powerpoint/2010/main" val="2170356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a:xfrm>
            <a:off x="460612" y="529519"/>
            <a:ext cx="8229600" cy="685800"/>
          </a:xfrm>
        </p:spPr>
        <p:txBody>
          <a:bodyPr lIns="91440" tIns="45720" rIns="91440" bIns="45720" anchor="b">
            <a:normAutofit fontScale="90000"/>
          </a:bodyPr>
          <a:lstStyle/>
          <a:p>
            <a:pPr eaLnBrk="1" hangingPunct="1"/>
            <a:r>
              <a:rPr lang="en-US" dirty="0" smtClean="0"/>
              <a:t>Carbs affect Post meal Blood Glucose</a:t>
            </a:r>
          </a:p>
        </p:txBody>
      </p:sp>
      <p:sp>
        <p:nvSpPr>
          <p:cNvPr id="1853443" name="Content Placeholder 2"/>
          <p:cNvSpPr>
            <a:spLocks noGrp="1"/>
          </p:cNvSpPr>
          <p:nvPr>
            <p:ph idx="4294967295"/>
          </p:nvPr>
        </p:nvSpPr>
        <p:spPr>
          <a:xfrm>
            <a:off x="544394" y="2057400"/>
            <a:ext cx="8178800" cy="417195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269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152400" y="441325"/>
            <a:ext cx="8610600" cy="777875"/>
          </a:xfrm>
        </p:spPr>
        <p:txBody>
          <a:bodyPr lIns="91440" tIns="45720" rIns="91440" bIns="45720" anchor="b">
            <a:normAutofit/>
          </a:bodyPr>
          <a:lstStyle/>
          <a:p>
            <a:pPr algn="ctr" eaLnBrk="1" hangingPunct="1">
              <a:defRPr/>
            </a:pPr>
            <a:r>
              <a:rPr lang="en-US" sz="4000" dirty="0" smtClean="0"/>
              <a:t>Carbohydrate Needs for Most Adults</a:t>
            </a:r>
          </a:p>
        </p:txBody>
      </p:sp>
      <p:sp>
        <p:nvSpPr>
          <p:cNvPr id="1855491" name="Rectangle 3"/>
          <p:cNvSpPr>
            <a:spLocks noGrp="1" noChangeArrowheads="1"/>
          </p:cNvSpPr>
          <p:nvPr>
            <p:ph type="body" idx="4294967295"/>
          </p:nvPr>
        </p:nvSpPr>
        <p:spPr>
          <a:xfrm>
            <a:off x="457200" y="1905000"/>
            <a:ext cx="8305800" cy="495300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09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idx="4294967295"/>
          </p:nvPr>
        </p:nvSpPr>
        <p:spPr>
          <a:xfrm>
            <a:off x="457200" y="381000"/>
            <a:ext cx="8305800" cy="609600"/>
          </a:xfrm>
        </p:spPr>
        <p:txBody>
          <a:bodyPr lIns="91440" tIns="45720" rIns="91440" bIns="45720" anchor="b">
            <a:normAutofit fontScale="90000"/>
          </a:bodyPr>
          <a:lstStyle/>
          <a:p>
            <a:pPr eaLnBrk="1" hangingPunct="1"/>
            <a:r>
              <a:rPr lang="en-US" sz="4000" dirty="0" smtClean="0"/>
              <a:t>Choose Healthy Carbs</a:t>
            </a:r>
          </a:p>
        </p:txBody>
      </p:sp>
      <p:sp>
        <p:nvSpPr>
          <p:cNvPr id="1854468" name="Rectangle 3"/>
          <p:cNvSpPr>
            <a:spLocks noGrp="1" noChangeArrowheads="1"/>
          </p:cNvSpPr>
          <p:nvPr>
            <p:ph type="body" idx="4294967295"/>
          </p:nvPr>
        </p:nvSpPr>
        <p:spPr>
          <a:xfrm>
            <a:off x="533400" y="1447800"/>
            <a:ext cx="5181600" cy="3962400"/>
          </a:xfrm>
        </p:spPr>
        <p:txBody>
          <a:bodyPr>
            <a:normAutofit lnSpcReduction="10000"/>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54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457200"/>
            <a:ext cx="8229600" cy="685800"/>
          </a:xfrm>
        </p:spPr>
        <p:txBody>
          <a:bodyPr>
            <a:normAutofit fontScale="90000"/>
          </a:bodyPr>
          <a:lstStyle/>
          <a:p>
            <a:pPr eaLnBrk="1" hangingPunct="1"/>
            <a:r>
              <a:rPr lang="en-US" sz="4000" dirty="0" smtClean="0"/>
              <a:t>Handy Meal Plan</a:t>
            </a:r>
            <a:r>
              <a:rPr lang="en-US" sz="3600" dirty="0" smtClean="0"/>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8215"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41127875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5029200"/>
            <a:ext cx="6705600" cy="1219200"/>
          </a:xfrm>
        </p:spPr>
        <p:txBody>
          <a:bodyPr>
            <a:normAutofit lnSpcReduction="10000"/>
          </a:bodyPr>
          <a:lstStyle/>
          <a:p>
            <a:pPr>
              <a:buFont typeface="Arial" panose="020B0604020202020204" pitchFamily="34" charset="0"/>
              <a:buChar char="•"/>
            </a:pPr>
            <a:r>
              <a:rPr lang="en-US" sz="2200" dirty="0" smtClean="0"/>
              <a:t>34% BMI 30 +,  34% BMI 25-29</a:t>
            </a:r>
          </a:p>
          <a:p>
            <a:pPr>
              <a:buFont typeface="Arial" panose="020B0604020202020204" pitchFamily="34" charset="0"/>
              <a:buChar char="•"/>
            </a:pPr>
            <a:r>
              <a:rPr lang="en-US" sz="2200" dirty="0" smtClean="0"/>
              <a:t>We burn 100 </a:t>
            </a:r>
            <a:r>
              <a:rPr lang="en-US" sz="2200" dirty="0" err="1" smtClean="0"/>
              <a:t>cals</a:t>
            </a:r>
            <a:r>
              <a:rPr lang="en-US" sz="2200" dirty="0" smtClean="0"/>
              <a:t> less a day at work</a:t>
            </a:r>
          </a:p>
          <a:p>
            <a:pPr>
              <a:buFont typeface="Arial" panose="020B0604020202020204" pitchFamily="34" charset="0"/>
              <a:buChar char="•"/>
            </a:pPr>
            <a:r>
              <a:rPr lang="en-US" sz="2200" dirty="0" smtClean="0"/>
              <a:t>1/3 of all </a:t>
            </a:r>
            <a:r>
              <a:rPr lang="en-US" sz="2200" dirty="0" err="1" smtClean="0"/>
              <a:t>overwt</a:t>
            </a:r>
            <a:r>
              <a:rPr lang="en-US" sz="2200" dirty="0" smtClean="0"/>
              <a:t> people don’t get diabetes</a:t>
            </a:r>
          </a:p>
        </p:txBody>
      </p:sp>
      <p:pic>
        <p:nvPicPr>
          <p:cNvPr id="24579" name="Picture 2" descr="\\SHARED\SharedDocs\bevs stuff\cde 2011 crit assess\obesity in 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
            <a:ext cx="6705600" cy="471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52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Arial" charset="0"/>
                <a:cs typeface="Times New Roman" pitchFamily="18" charset="0"/>
              </a:rPr>
              <a:t>1 small ear of corn or 1/2 cup corn</a:t>
            </a:r>
            <a:endParaRPr lang="en-US" sz="1400" dirty="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5-6 small crackers</a:t>
            </a:r>
            <a:endParaRPr lang="en-US" sz="1400">
              <a:latin typeface="Tahoma" pitchFamily="34" charset="0"/>
            </a:endParaRPr>
          </a:p>
          <a:p>
            <a:pPr eaLnBrk="1" hangingPunct="1"/>
            <a:endParaRPr lang="en-US" sz="140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4" name="Text Box 11"/>
          <p:cNvSpPr txBox="1">
            <a:spLocks noChangeArrowheads="1"/>
          </p:cNvSpPr>
          <p:nvPr/>
        </p:nvSpPr>
        <p:spPr bwMode="auto">
          <a:xfrm>
            <a:off x="228600" y="685800"/>
            <a:ext cx="5943600"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chemeClr val="tx2"/>
                </a:solidFill>
                <a:latin typeface="Tahoma" pitchFamily="34" charset="0"/>
                <a:cs typeface="Times New Roman" pitchFamily="18" charset="0"/>
              </a:rPr>
              <a:t>Carb counting- starch</a:t>
            </a:r>
            <a:endParaRPr lang="en-US" sz="4000" dirty="0">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85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58" name="Text Box 11"/>
          <p:cNvSpPr txBox="1">
            <a:spLocks noChangeArrowheads="1"/>
          </p:cNvSpPr>
          <p:nvPr/>
        </p:nvSpPr>
        <p:spPr bwMode="auto">
          <a:xfrm>
            <a:off x="228600" y="685800"/>
            <a:ext cx="5943600"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chemeClr val="tx2"/>
                </a:solidFill>
                <a:latin typeface="Tahoma" pitchFamily="34" charset="0"/>
                <a:cs typeface="Times New Roman" pitchFamily="18" charset="0"/>
              </a:rPr>
              <a:t>Carb counting- fruit</a:t>
            </a:r>
            <a:endParaRPr lang="en-US" sz="4000" dirty="0">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008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soy milk</a:t>
            </a:r>
            <a:endParaRPr lang="en-US" sz="1400">
              <a:latin typeface="Tahoma" pitchFamily="34" charset="0"/>
            </a:endParaRPr>
          </a:p>
          <a:p>
            <a:pPr eaLnBrk="1" hangingPunct="1"/>
            <a:endParaRPr lang="en-US" sz="140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79" name="Text Box 11"/>
          <p:cNvSpPr txBox="1">
            <a:spLocks noChangeArrowheads="1"/>
          </p:cNvSpPr>
          <p:nvPr/>
        </p:nvSpPr>
        <p:spPr bwMode="auto">
          <a:xfrm>
            <a:off x="228600" y="685800"/>
            <a:ext cx="5943600"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chemeClr val="tx2"/>
                </a:solidFill>
                <a:latin typeface="Tahoma" pitchFamily="34" charset="0"/>
                <a:cs typeface="Times New Roman" pitchFamily="18" charset="0"/>
              </a:rPr>
              <a:t>Carb counting- milk</a:t>
            </a:r>
            <a:endParaRPr lang="en-US" sz="4000" dirty="0">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734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sherbet</a:t>
            </a:r>
            <a:endParaRPr lang="en-US" sz="1400">
              <a:latin typeface="Tahoma" pitchFamily="34" charset="0"/>
            </a:endParaRPr>
          </a:p>
          <a:p>
            <a:pPr eaLnBrk="1" hangingPunct="1"/>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6" name="Text Box 11"/>
          <p:cNvSpPr txBox="1">
            <a:spLocks noChangeArrowheads="1"/>
          </p:cNvSpPr>
          <p:nvPr/>
        </p:nvSpPr>
        <p:spPr bwMode="auto">
          <a:xfrm>
            <a:off x="228600" y="305938"/>
            <a:ext cx="6431636"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latin typeface="Tahoma" pitchFamily="34" charset="0"/>
                <a:cs typeface="Times New Roman" pitchFamily="18" charset="0"/>
              </a:rPr>
              <a:t>Carb counting - sweets</a:t>
            </a:r>
            <a:endParaRPr lang="en-US" sz="4000" dirty="0">
              <a:latin typeface="Tahoma" pitchFamily="34" charset="0"/>
            </a:endParaRPr>
          </a:p>
        </p:txBody>
      </p:sp>
      <p:sp>
        <p:nvSpPr>
          <p:cNvPr id="183307" name="Text Box 12"/>
          <p:cNvSpPr txBox="1">
            <a:spLocks noChangeArrowheads="1"/>
          </p:cNvSpPr>
          <p:nvPr/>
        </p:nvSpPr>
        <p:spPr bwMode="auto">
          <a:xfrm>
            <a:off x="6660236" y="246364"/>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85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423862" y="381001"/>
            <a:ext cx="8186737" cy="658812"/>
          </a:xfrm>
        </p:spPr>
        <p:txBody>
          <a:bodyPr lIns="91440" tIns="45720" rIns="91440" bIns="45720" anchor="b">
            <a:normAutofit fontScale="90000"/>
          </a:bodyPr>
          <a:lstStyle/>
          <a:p>
            <a:pPr eaLnBrk="1" hangingPunct="1"/>
            <a:r>
              <a:rPr lang="en-US" dirty="0" smtClean="0"/>
              <a:t>Go Lean with Protein</a:t>
            </a:r>
          </a:p>
        </p:txBody>
      </p:sp>
      <p:sp>
        <p:nvSpPr>
          <p:cNvPr id="1868803" name="Rectangle 3"/>
          <p:cNvSpPr>
            <a:spLocks noGrp="1" noChangeArrowheads="1"/>
          </p:cNvSpPr>
          <p:nvPr>
            <p:ph type="body" idx="4294967295"/>
          </p:nvPr>
        </p:nvSpPr>
        <p:spPr>
          <a:xfrm>
            <a:off x="423863" y="1268412"/>
            <a:ext cx="8382000" cy="5257800"/>
          </a:xfrm>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169" y="31242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20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381000" y="457200"/>
            <a:ext cx="8331200" cy="685800"/>
          </a:xfrm>
        </p:spPr>
        <p:txBody>
          <a:bodyPr lIns="91440" tIns="45720" rIns="91440" bIns="45720" anchor="b">
            <a:normAutofit fontScale="90000"/>
          </a:bodyPr>
          <a:lstStyle/>
          <a:p>
            <a:pPr eaLnBrk="1" hangingPunct="1"/>
            <a:r>
              <a:rPr lang="en-US" dirty="0" smtClean="0"/>
              <a:t>Fats- Aim for heart health</a:t>
            </a:r>
          </a:p>
        </p:txBody>
      </p:sp>
      <p:sp>
        <p:nvSpPr>
          <p:cNvPr id="1869827" name="Content Placeholder 2"/>
          <p:cNvSpPr>
            <a:spLocks noGrp="1"/>
          </p:cNvSpPr>
          <p:nvPr>
            <p:ph sz="half" idx="4294967295"/>
          </p:nvPr>
        </p:nvSpPr>
        <p:spPr>
          <a:xfrm>
            <a:off x="381000" y="1371600"/>
            <a:ext cx="4495800" cy="510540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600" b="1" dirty="0">
                <a:solidFill>
                  <a:schemeClr val="tx1"/>
                </a:solidFill>
              </a:rPr>
              <a:t>Solid</a:t>
            </a:r>
          </a:p>
          <a:p>
            <a:pPr lvl="1">
              <a:lnSpc>
                <a:spcPct val="70000"/>
              </a:lnSpc>
              <a:buFont typeface="Courier New" pitchFamily="49" charset="0"/>
              <a:buChar char="o"/>
              <a:defRPr/>
            </a:pPr>
            <a:r>
              <a:rPr lang="en-US" sz="2600" b="1" dirty="0">
                <a:solidFill>
                  <a:schemeClr val="tx1"/>
                </a:solidFill>
              </a:rPr>
              <a:t>Animal  </a:t>
            </a:r>
          </a:p>
          <a:p>
            <a:pPr lvl="1">
              <a:lnSpc>
                <a:spcPct val="70000"/>
              </a:lnSpc>
              <a:buFont typeface="Courier New" pitchFamily="49" charset="0"/>
              <a:buChar char="o"/>
              <a:defRPr/>
            </a:pPr>
            <a:r>
              <a:rPr lang="en-US" sz="2600" b="1" dirty="0">
                <a:solidFill>
                  <a:schemeClr val="tx1"/>
                </a:solidFill>
              </a:rPr>
              <a:t>Tropical (palm, coconut)</a:t>
            </a:r>
          </a:p>
          <a:p>
            <a:pPr lvl="1">
              <a:lnSpc>
                <a:spcPct val="70000"/>
              </a:lnSpc>
              <a:buFont typeface="Courier New" pitchFamily="49" charset="0"/>
              <a:buChar char="o"/>
              <a:defRPr/>
            </a:pPr>
            <a:r>
              <a:rPr lang="en-US" sz="2600" b="1" dirty="0">
                <a:solidFill>
                  <a:schemeClr val="tx1"/>
                </a:solidFill>
              </a:rPr>
              <a:t>Trans fats (deep </a:t>
            </a:r>
            <a:r>
              <a:rPr lang="en-US" sz="2600" b="1" dirty="0" smtClean="0">
                <a:solidFill>
                  <a:schemeClr val="tx1"/>
                </a:solidFill>
              </a:rPr>
              <a:t>fried)</a:t>
            </a:r>
          </a:p>
          <a:p>
            <a:pPr lvl="1">
              <a:lnSpc>
                <a:spcPct val="70000"/>
              </a:lnSpc>
              <a:buFont typeface="Courier New" pitchFamily="49" charset="0"/>
              <a:buChar char="o"/>
              <a:defRPr/>
            </a:pPr>
            <a:endParaRPr lang="en-US" sz="2600" dirty="0">
              <a:solidFill>
                <a:schemeClr val="folHlink"/>
              </a:solidFill>
            </a:endParaRPr>
          </a:p>
          <a:p>
            <a:pPr>
              <a:lnSpc>
                <a:spcPct val="70000"/>
              </a:lnSpc>
              <a:buFont typeface="Courier New" pitchFamily="49" charset="0"/>
              <a:buChar char="o"/>
              <a:defRPr/>
            </a:pPr>
            <a:r>
              <a:rPr lang="en-US" sz="24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000" dirty="0" smtClean="0">
                <a:solidFill>
                  <a:schemeClr val="folHlink"/>
                </a:solidFill>
              </a:rPr>
              <a:t>Polyunsaturated</a:t>
            </a:r>
          </a:p>
          <a:p>
            <a:pPr lvl="1" eaLnBrk="1" hangingPunct="1">
              <a:spcBef>
                <a:spcPct val="0"/>
              </a:spcBef>
              <a:buClrTx/>
              <a:buSzTx/>
              <a:buFontTx/>
              <a:buNone/>
              <a:defRPr/>
            </a:pPr>
            <a:r>
              <a:rPr lang="en-US" sz="2000" dirty="0" err="1" smtClean="0"/>
              <a:t>veg</a:t>
            </a:r>
            <a:r>
              <a:rPr lang="en-US" sz="2000" dirty="0" smtClean="0"/>
              <a:t>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105400" y="1828800"/>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417483"/>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268383"/>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5255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288725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400" dirty="0" smtClean="0"/>
              <a:t>Ms. Gonzales’ General Diet Pattern</a:t>
            </a:r>
            <a:endParaRPr lang="en-US" dirty="0" smtClean="0"/>
          </a:p>
        </p:txBody>
      </p:sp>
      <p:graphicFrame>
        <p:nvGraphicFramePr>
          <p:cNvPr id="190467" name="Object 3"/>
          <p:cNvGraphicFramePr>
            <a:graphicFrameLocks noGrp="1" noChangeAspect="1"/>
          </p:cNvGraphicFramePr>
          <p:nvPr>
            <p:ph type="body" idx="1"/>
            <p:extLst>
              <p:ext uri="{D42A27DB-BD31-4B8C-83A1-F6EECF244321}">
                <p14:modId xmlns:p14="http://schemas.microsoft.com/office/powerpoint/2010/main" val="721081908"/>
              </p:ext>
            </p:extLst>
          </p:nvPr>
        </p:nvGraphicFramePr>
        <p:xfrm>
          <a:off x="457200" y="1371600"/>
          <a:ext cx="8060234" cy="5334000"/>
        </p:xfrm>
        <a:graphic>
          <a:graphicData uri="http://schemas.openxmlformats.org/presentationml/2006/ole">
            <mc:AlternateContent xmlns:mc="http://schemas.openxmlformats.org/markup-compatibility/2006">
              <mc:Choice xmlns:v="urn:schemas-microsoft-com:vml" Requires="v">
                <p:oleObj spid="_x0000_s9239"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457200" y="1371600"/>
                        <a:ext cx="8060234" cy="53340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641701907"/>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533400" y="457200"/>
            <a:ext cx="8077200" cy="685800"/>
          </a:xfrm>
        </p:spPr>
        <p:txBody>
          <a:bodyPr>
            <a:normAutofit fontScale="90000"/>
          </a:bodyPr>
          <a:lstStyle/>
          <a:p>
            <a:pPr eaLnBrk="1" hangingPunct="1"/>
            <a:r>
              <a:rPr lang="en-US" dirty="0" smtClean="0"/>
              <a:t>Resources</a:t>
            </a:r>
          </a:p>
        </p:txBody>
      </p:sp>
      <p:sp>
        <p:nvSpPr>
          <p:cNvPr id="380931" name="Rectangle 3"/>
          <p:cNvSpPr>
            <a:spLocks noGrp="1" noChangeArrowheads="1"/>
          </p:cNvSpPr>
          <p:nvPr>
            <p:ph type="body" idx="1"/>
          </p:nvPr>
        </p:nvSpPr>
        <p:spPr>
          <a:xfrm>
            <a:off x="536812" y="1340893"/>
            <a:ext cx="7772400" cy="5486400"/>
          </a:xfrm>
        </p:spPr>
        <p:txBody>
          <a:bodyPr>
            <a:normAutofit/>
          </a:bodyPr>
          <a:lstStyle/>
          <a:p>
            <a:pPr eaLnBrk="1" hangingPunct="1">
              <a:lnSpc>
                <a:spcPct val="90000"/>
              </a:lnSpc>
            </a:pPr>
            <a:r>
              <a:rPr lang="en-US" sz="2800" dirty="0" smtClean="0">
                <a:hlinkClick r:id="rId4"/>
              </a:rPr>
              <a:t>www.eatright.org</a:t>
            </a:r>
            <a:r>
              <a:rPr lang="en-US" sz="2800" dirty="0" smtClean="0"/>
              <a:t> American Dietetic Association website for nutrition information, resources, and access to Registered Dietitians</a:t>
            </a:r>
          </a:p>
          <a:p>
            <a:pPr eaLnBrk="1" hangingPunct="1">
              <a:lnSpc>
                <a:spcPct val="90000"/>
              </a:lnSpc>
            </a:pPr>
            <a:r>
              <a:rPr lang="en-US" sz="2800" dirty="0" smtClean="0">
                <a:hlinkClick r:id="rId5"/>
              </a:rPr>
              <a:t>www.diabetes.org</a:t>
            </a:r>
            <a:r>
              <a:rPr lang="en-US" sz="2800" dirty="0" smtClean="0"/>
              <a:t> American Diabetes Association website, advocates to prevent, cure and improve the lives of all people affected diabetes</a:t>
            </a:r>
          </a:p>
          <a:p>
            <a:pPr eaLnBrk="1" hangingPunct="1">
              <a:lnSpc>
                <a:spcPct val="90000"/>
              </a:lnSpc>
            </a:pPr>
            <a:r>
              <a:rPr lang="en-US" sz="2800" dirty="0" smtClean="0">
                <a:hlinkClick r:id="rId6"/>
              </a:rPr>
              <a:t>www.americanheart.org</a:t>
            </a:r>
            <a:r>
              <a:rPr lang="en-US" sz="2800" dirty="0" smtClean="0"/>
              <a:t> American Heart Association website; resources, recipes and tips; learn about  efforts to reduce death caused by cardiovascular disease</a:t>
            </a:r>
          </a:p>
          <a:p>
            <a:pPr eaLnBrk="1" hangingPunct="1">
              <a:lnSpc>
                <a:spcPct val="90000"/>
              </a:lnSpc>
            </a:pPr>
            <a:r>
              <a:rPr lang="en-US" sz="2800" dirty="0" smtClean="0">
                <a:hlinkClick r:id="rId7"/>
              </a:rPr>
              <a:t>www.dce.org/publications/education-handouts/</a:t>
            </a: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p:txBody>
      </p:sp>
    </p:spTree>
    <p:custDataLst>
      <p:tags r:id="rId1"/>
    </p:custDataLst>
    <p:extLst>
      <p:ext uri="{BB962C8B-B14F-4D97-AF65-F5344CB8AC3E}">
        <p14:creationId xmlns:p14="http://schemas.microsoft.com/office/powerpoint/2010/main" val="39154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dirty="0" smtClean="0"/>
              <a:t>Resources</a:t>
            </a:r>
          </a:p>
        </p:txBody>
      </p:sp>
      <p:sp>
        <p:nvSpPr>
          <p:cNvPr id="382979" name="Rectangle 3"/>
          <p:cNvSpPr>
            <a:spLocks noGrp="1" noChangeArrowheads="1"/>
          </p:cNvSpPr>
          <p:nvPr>
            <p:ph type="body" idx="1"/>
          </p:nvPr>
        </p:nvSpPr>
        <p:spPr/>
        <p:txBody>
          <a:bodyPr/>
          <a:lstStyle/>
          <a:p>
            <a:pPr eaLnBrk="1" hangingPunct="1"/>
            <a:r>
              <a:rPr lang="en-US" dirty="0" smtClean="0">
                <a:hlinkClick r:id="rId4"/>
              </a:rPr>
              <a:t>www.nhlbi.nih.gov</a:t>
            </a:r>
            <a:r>
              <a:rPr lang="en-US" dirty="0" smtClean="0"/>
              <a:t>  contains information for professionals and the general public about heart and vascular diseases, lung diseases, blood diseases.</a:t>
            </a:r>
          </a:p>
          <a:p>
            <a:pPr eaLnBrk="1" hangingPunct="1"/>
            <a:r>
              <a:rPr lang="en-US" dirty="0" smtClean="0">
                <a:hlinkClick r:id="rId5"/>
              </a:rPr>
              <a:t>www.niddk.nih.gov</a:t>
            </a:r>
            <a:r>
              <a:rPr lang="en-US" dirty="0" smtClean="0"/>
              <a:t>  National Institute of Diabetes and Digestive and Kidney</a:t>
            </a:r>
            <a:r>
              <a:rPr lang="en-US" b="1" dirty="0" smtClean="0"/>
              <a:t> </a:t>
            </a:r>
            <a:r>
              <a:rPr lang="en-US" dirty="0" smtClean="0"/>
              <a:t>Diseases (NIDDK) information and resources clearinghouse.</a:t>
            </a:r>
          </a:p>
          <a:p>
            <a:pPr eaLnBrk="1" hangingPunct="1"/>
            <a:endParaRPr lang="en-US" dirty="0" smtClean="0"/>
          </a:p>
        </p:txBody>
      </p:sp>
    </p:spTree>
    <p:custDataLst>
      <p:tags r:id="rId1"/>
    </p:custDataLst>
    <p:extLst>
      <p:ext uri="{BB962C8B-B14F-4D97-AF65-F5344CB8AC3E}">
        <p14:creationId xmlns:p14="http://schemas.microsoft.com/office/powerpoint/2010/main" val="344880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t>Thoughts on Diabetes, Weight, Social Change</a:t>
            </a:r>
            <a:endParaRPr lang="en-US" dirty="0"/>
          </a:p>
        </p:txBody>
      </p:sp>
      <p:sp>
        <p:nvSpPr>
          <p:cNvPr id="25603" name="Content Placeholder 2"/>
          <p:cNvSpPr>
            <a:spLocks noGrp="1"/>
          </p:cNvSpPr>
          <p:nvPr>
            <p:ph idx="1"/>
          </p:nvPr>
        </p:nvSpPr>
        <p:spPr>
          <a:xfrm>
            <a:off x="304800" y="1752600"/>
            <a:ext cx="8382000" cy="4419600"/>
          </a:xfrm>
        </p:spPr>
        <p:txBody>
          <a:bodyPr/>
          <a:lstStyle/>
          <a:p>
            <a:pPr eaLnBrk="1" hangingPunct="1"/>
            <a:r>
              <a:rPr lang="en-US" dirty="0" smtClean="0"/>
              <a:t>“The only way on a societal basis to reduce the prevalence of obesity is through community action” – </a:t>
            </a:r>
            <a:r>
              <a:rPr lang="en-US" sz="2400" dirty="0" smtClean="0"/>
              <a:t>Dr. </a:t>
            </a:r>
            <a:r>
              <a:rPr lang="en-US" sz="2400" dirty="0" err="1" smtClean="0"/>
              <a:t>Frieden</a:t>
            </a:r>
            <a:r>
              <a:rPr lang="en-US" sz="2400" dirty="0" smtClean="0"/>
              <a:t>, CDC</a:t>
            </a:r>
            <a:endParaRPr lang="en-US" dirty="0" smtClean="0"/>
          </a:p>
          <a:p>
            <a:pPr eaLnBrk="1" hangingPunct="1"/>
            <a:r>
              <a:rPr lang="en-US" dirty="0" smtClean="0"/>
              <a:t>In the past 20 </a:t>
            </a:r>
            <a:r>
              <a:rPr lang="en-US" dirty="0" err="1" smtClean="0"/>
              <a:t>yrs</a:t>
            </a:r>
            <a:r>
              <a:rPr lang="en-US" dirty="0" smtClean="0"/>
              <a:t>:  </a:t>
            </a:r>
          </a:p>
          <a:p>
            <a:pPr lvl="1" eaLnBrk="1" hangingPunct="1"/>
            <a:r>
              <a:rPr lang="en-US" dirty="0" smtClean="0"/>
              <a:t>the price of soda has gone up 20%</a:t>
            </a:r>
          </a:p>
          <a:p>
            <a:pPr lvl="1" eaLnBrk="1" hangingPunct="1"/>
            <a:r>
              <a:rPr lang="en-US" dirty="0" smtClean="0"/>
              <a:t>Fruits and vegetables have gone up 100+%</a:t>
            </a:r>
          </a:p>
          <a:p>
            <a:pPr eaLnBrk="1" hangingPunct="1"/>
            <a:r>
              <a:rPr lang="en-US" dirty="0" smtClean="0"/>
              <a:t>Obesity (BMI 30+) prevalence 22% to 40%</a:t>
            </a:r>
          </a:p>
          <a:p>
            <a:pPr eaLnBrk="1" hangingPunct="1"/>
            <a:r>
              <a:rPr lang="en-US" dirty="0" smtClean="0"/>
              <a:t>Poverty, Obesity, Diabetes inter-related</a:t>
            </a:r>
          </a:p>
          <a:p>
            <a:pPr eaLnBrk="1" hangingPunct="1"/>
            <a:endParaRPr lang="en-US" dirty="0" smtClean="0"/>
          </a:p>
        </p:txBody>
      </p:sp>
      <p:pic>
        <p:nvPicPr>
          <p:cNvPr id="25604"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6931025" y="2663825"/>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3048000"/>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30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smtClean="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6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728620"/>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7666989"/>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smtClean="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6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40402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smtClean="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smtClean="0"/>
              <a:t>50% of providers in study threatened pts “with the needle”.</a:t>
            </a:r>
          </a:p>
          <a:p>
            <a:pPr eaLnBrk="1" hangingPunct="1"/>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r>
              <a:rPr lang="en-US" sz="2800" dirty="0" smtClean="0"/>
              <a:t>Most pts don’t believe that insulin would “better help them manage their diabetes”.</a:t>
            </a:r>
          </a:p>
          <a:p>
            <a:pPr eaLnBrk="1" hangingPunct="1"/>
            <a:r>
              <a:rPr lang="en-US" sz="2800" dirty="0" smtClean="0"/>
              <a:t>Solutions: Find the root of PIR and address </a:t>
            </a:r>
          </a:p>
          <a:p>
            <a:pPr eaLnBrk="1" hangingPunct="1"/>
            <a:endParaRPr lang="en-US" sz="2800" dirty="0" smtClean="0"/>
          </a:p>
          <a:p>
            <a:pPr algn="r" eaLnBrk="1" hangingPunct="1">
              <a:buFont typeface="Wingdings" panose="05000000000000000000" pitchFamily="2" charset="2"/>
              <a:buNone/>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8935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74260" y="234287"/>
            <a:ext cx="8229600" cy="1219200"/>
          </a:xfrm>
        </p:spPr>
        <p:txBody>
          <a:bodyPr>
            <a:normAutofit fontScale="90000"/>
          </a:bodyPr>
          <a:lstStyle/>
          <a:p>
            <a:r>
              <a:rPr lang="en-US" dirty="0" smtClean="0"/>
              <a:t>Needle Size often a Barrier</a:t>
            </a:r>
            <a:br>
              <a:rPr lang="en-US" dirty="0" smtClean="0"/>
            </a:br>
            <a:r>
              <a:rPr lang="en-US" dirty="0" smtClean="0"/>
              <a:t>Size </a:t>
            </a:r>
            <a:r>
              <a:rPr lang="en-US" i="1" dirty="0" smtClean="0"/>
              <a:t>Does</a:t>
            </a:r>
            <a:r>
              <a:rPr lang="en-US" dirty="0" smtClean="0"/>
              <a:t> Matter</a:t>
            </a:r>
          </a:p>
        </p:txBody>
      </p:sp>
      <p:sp>
        <p:nvSpPr>
          <p:cNvPr id="197635" name="Text Placeholder 2"/>
          <p:cNvSpPr>
            <a:spLocks noGrp="1"/>
          </p:cNvSpPr>
          <p:nvPr>
            <p:ph sz="half" idx="1"/>
          </p:nvPr>
        </p:nvSpPr>
        <p:spPr>
          <a:xfrm>
            <a:off x="489045" y="1676400"/>
            <a:ext cx="7010400" cy="4800600"/>
          </a:xfrm>
        </p:spPr>
        <p:txBody>
          <a:bodyPr>
            <a:normAutofit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custDataLst>
      <p:tags r:id="rId1"/>
    </p:custDataLst>
    <p:extLst>
      <p:ext uri="{BB962C8B-B14F-4D97-AF65-F5344CB8AC3E}">
        <p14:creationId xmlns:p14="http://schemas.microsoft.com/office/powerpoint/2010/main" val="23267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smtClean="0"/>
              <a:t>Physiologic Insulin Secretion:   </a:t>
            </a:r>
            <a:br>
              <a:rPr lang="en-US" sz="4000" dirty="0" smtClean="0"/>
            </a:br>
            <a:r>
              <a:rPr lang="en-US" sz="4000" dirty="0" smtClean="0"/>
              <a:t>24-Hour Profile </a:t>
            </a:r>
            <a:endParaRPr lang="en-US" sz="4800" dirty="0"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425973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457200" y="433386"/>
            <a:ext cx="8153400" cy="709613"/>
          </a:xfrm>
        </p:spPr>
        <p:txBody>
          <a:bodyPr>
            <a:normAutofit fontScale="90000"/>
          </a:bodyPr>
          <a:lstStyle/>
          <a:p>
            <a:pPr eaLnBrk="1" hangingPunct="1"/>
            <a:r>
              <a:rPr lang="en-US" dirty="0" smtClean="0"/>
              <a:t>Insulin Action Teams</a:t>
            </a:r>
          </a:p>
        </p:txBody>
      </p:sp>
      <p:sp>
        <p:nvSpPr>
          <p:cNvPr id="1396739" name="Rectangle 3"/>
          <p:cNvSpPr>
            <a:spLocks noGrp="1" noChangeArrowheads="1"/>
          </p:cNvSpPr>
          <p:nvPr>
            <p:ph type="body" idx="1"/>
          </p:nvPr>
        </p:nvSpPr>
        <p:spPr>
          <a:xfrm>
            <a:off x="457200" y="1295400"/>
            <a:ext cx="8474075" cy="5067300"/>
          </a:xfrm>
        </p:spPr>
        <p:txBody>
          <a:bodyPr/>
          <a:lstStyle/>
          <a:p>
            <a:pPr eaLnBrk="1" hangingPunct="1">
              <a:lnSpc>
                <a:spcPct val="90000"/>
              </a:lnSpc>
            </a:pPr>
            <a:r>
              <a:rPr lang="en-US" sz="2800" u="sng" dirty="0" smtClean="0">
                <a:solidFill>
                  <a:schemeClr val="accent1">
                    <a:lumMod val="50000"/>
                  </a:schemeClr>
                </a:solidFill>
              </a:rPr>
              <a:t>Bolus: lowers after meal glucose levels</a:t>
            </a:r>
          </a:p>
          <a:p>
            <a:pPr lvl="1" eaLnBrk="1" hangingPunct="1">
              <a:lnSpc>
                <a:spcPct val="90000"/>
              </a:lnSpc>
            </a:pPr>
            <a:r>
              <a:rPr lang="en-US" sz="2800" dirty="0" smtClean="0"/>
              <a:t>Rapid Acting </a:t>
            </a:r>
          </a:p>
          <a:p>
            <a:pPr lvl="2" eaLnBrk="1" hangingPunct="1">
              <a:lnSpc>
                <a:spcPct val="90000"/>
              </a:lnSpc>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pPr>
            <a:r>
              <a:rPr lang="en-US" sz="2800" dirty="0" smtClean="0"/>
              <a:t>Short Acting</a:t>
            </a:r>
          </a:p>
          <a:p>
            <a:pPr lvl="2" eaLnBrk="1" hangingPunct="1">
              <a:lnSpc>
                <a:spcPct val="90000"/>
              </a:lnSpc>
            </a:pPr>
            <a:r>
              <a:rPr lang="en-US" sz="2800" dirty="0" smtClean="0"/>
              <a:t>Regular</a:t>
            </a:r>
          </a:p>
          <a:p>
            <a:pPr eaLnBrk="1" hangingPunct="1">
              <a:lnSpc>
                <a:spcPct val="90000"/>
              </a:lnSpc>
            </a:pPr>
            <a:r>
              <a:rPr lang="en-US" sz="2800" u="sng" dirty="0" smtClean="0">
                <a:solidFill>
                  <a:schemeClr val="accent1">
                    <a:lumMod val="50000"/>
                  </a:schemeClr>
                </a:solidFill>
              </a:rPr>
              <a:t>Basal: controls glucose between meals, </a:t>
            </a:r>
            <a:r>
              <a:rPr lang="en-US" sz="2800" u="sng" dirty="0" err="1" smtClean="0">
                <a:solidFill>
                  <a:schemeClr val="accent1">
                    <a:lumMod val="50000"/>
                  </a:schemeClr>
                </a:solidFill>
              </a:rPr>
              <a:t>hs</a:t>
            </a:r>
            <a:endParaRPr lang="en-US" sz="2800" u="sng" dirty="0" smtClean="0">
              <a:solidFill>
                <a:schemeClr val="accent1">
                  <a:lumMod val="50000"/>
                </a:schemeClr>
              </a:solidFill>
            </a:endParaRPr>
          </a:p>
          <a:p>
            <a:pPr lvl="1" eaLnBrk="1" hangingPunct="1">
              <a:lnSpc>
                <a:spcPct val="90000"/>
              </a:lnSpc>
            </a:pPr>
            <a:r>
              <a:rPr lang="en-US" sz="2800" dirty="0" smtClean="0"/>
              <a:t>Intermediate  </a:t>
            </a:r>
          </a:p>
          <a:p>
            <a:pPr lvl="2" eaLnBrk="1" hangingPunct="1">
              <a:lnSpc>
                <a:spcPct val="90000"/>
              </a:lnSpc>
            </a:pPr>
            <a:r>
              <a:rPr lang="en-US" sz="2800" dirty="0" smtClean="0"/>
              <a:t>NPH</a:t>
            </a:r>
          </a:p>
          <a:p>
            <a:pPr lvl="1" eaLnBrk="1" hangingPunct="1">
              <a:lnSpc>
                <a:spcPct val="90000"/>
              </a:lnSpc>
            </a:pPr>
            <a:r>
              <a:rPr lang="en-US" sz="2800" dirty="0" smtClean="0"/>
              <a:t>Long Acting  </a:t>
            </a:r>
          </a:p>
          <a:p>
            <a:pPr lvl="2" eaLnBrk="1" hangingPunct="1">
              <a:lnSpc>
                <a:spcPct val="90000"/>
              </a:lnSpc>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16002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981846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animBg="1"/>
      <p:bldP spid="1396739"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152400"/>
            <a:ext cx="8229600" cy="1143000"/>
          </a:xfrm>
        </p:spPr>
        <p:txBody>
          <a:bodyPr>
            <a:normAutofit fontScale="90000"/>
          </a:bodyPr>
          <a:lstStyle/>
          <a:p>
            <a:pPr eaLnBrk="1" hangingPunct="1"/>
            <a:r>
              <a:rPr lang="en-US" dirty="0" smtClean="0"/>
              <a:t>Bolus </a:t>
            </a:r>
            <a:r>
              <a:rPr lang="en-US" dirty="0" err="1" smtClean="0"/>
              <a:t>Insulins</a:t>
            </a:r>
            <a:r>
              <a:rPr lang="en-US" dirty="0" smtClean="0"/>
              <a:t>  </a:t>
            </a:r>
            <a:r>
              <a:rPr lang="en-US" sz="3600" dirty="0" smtClean="0"/>
              <a:t/>
            </a:r>
            <a:br>
              <a:rPr lang="en-US" sz="3600" dirty="0" smtClean="0"/>
            </a:br>
            <a:r>
              <a:rPr lang="en-US" sz="3600" dirty="0" smtClean="0"/>
              <a:t>(½ of total daily dose ÷ meals)</a:t>
            </a:r>
          </a:p>
        </p:txBody>
      </p:sp>
      <p:sp>
        <p:nvSpPr>
          <p:cNvPr id="202755" name="Rectangle 3"/>
          <p:cNvSpPr>
            <a:spLocks noGrp="1" noChangeArrowheads="1"/>
          </p:cNvSpPr>
          <p:nvPr>
            <p:ph type="body" idx="1"/>
          </p:nvPr>
        </p:nvSpPr>
        <p:spPr>
          <a:xfrm>
            <a:off x="228600" y="1752600"/>
            <a:ext cx="8915400" cy="4876800"/>
          </a:xfrm>
        </p:spPr>
        <p:txBody>
          <a:bodyPr/>
          <a:lstStyle/>
          <a:p>
            <a:pPr eaLnBrk="1" hangingPunct="1">
              <a:buFont typeface="Wingdings" panose="05000000000000000000" pitchFamily="2" charset="2"/>
              <a:buNone/>
            </a:pPr>
            <a:r>
              <a:rPr lang="en-US" u="sng" dirty="0" smtClean="0">
                <a:solidFill>
                  <a:schemeClr val="accent1">
                    <a:lumMod val="50000"/>
                  </a:schemeClr>
                </a:solidFill>
              </a:rPr>
              <a:t>Name			  Onset		Peak Action</a:t>
            </a:r>
          </a:p>
          <a:p>
            <a:pPr eaLnBrk="1" hangingPunct="1"/>
            <a:r>
              <a:rPr lang="en-US" dirty="0" err="1" smtClean="0"/>
              <a:t>Lispro</a:t>
            </a:r>
            <a:r>
              <a:rPr lang="en-US" dirty="0" smtClean="0"/>
              <a:t> (Humalog)	  15-30 min	1-1.5 </a:t>
            </a:r>
            <a:r>
              <a:rPr lang="en-US" dirty="0" err="1" smtClean="0"/>
              <a:t>hrs</a:t>
            </a:r>
            <a:endParaRPr lang="en-US" dirty="0" smtClean="0"/>
          </a:p>
          <a:p>
            <a:pPr eaLnBrk="1" hangingPunct="1"/>
            <a:r>
              <a:rPr lang="en-US" dirty="0" err="1" smtClean="0"/>
              <a:t>Aspart</a:t>
            </a:r>
            <a:r>
              <a:rPr lang="en-US" dirty="0" smtClean="0"/>
              <a:t> (</a:t>
            </a:r>
            <a:r>
              <a:rPr lang="en-US" dirty="0" err="1" smtClean="0"/>
              <a:t>NovoLog</a:t>
            </a:r>
            <a:r>
              <a:rPr lang="en-US" dirty="0" smtClean="0"/>
              <a:t>)</a:t>
            </a:r>
          </a:p>
          <a:p>
            <a:pPr eaLnBrk="1" hangingPunct="1"/>
            <a:r>
              <a:rPr lang="en-US" dirty="0" err="1" smtClean="0"/>
              <a:t>Glulisine</a:t>
            </a:r>
            <a:r>
              <a:rPr lang="en-US" dirty="0" smtClean="0"/>
              <a:t> (</a:t>
            </a:r>
            <a:r>
              <a:rPr lang="en-US" dirty="0" err="1" smtClean="0"/>
              <a:t>Apidra</a:t>
            </a:r>
            <a:r>
              <a:rPr lang="en-US" dirty="0" smtClean="0"/>
              <a:t>)</a:t>
            </a:r>
          </a:p>
          <a:p>
            <a:pPr eaLnBrk="1" hangingPunct="1"/>
            <a:endParaRPr lang="en-US" dirty="0" smtClean="0"/>
          </a:p>
          <a:p>
            <a:pPr eaLnBrk="1" hangingPunct="1"/>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Tree>
    <p:custDataLst>
      <p:tags r:id="rId1"/>
    </p:custDataLst>
    <p:extLst>
      <p:ext uri="{BB962C8B-B14F-4D97-AF65-F5344CB8AC3E}">
        <p14:creationId xmlns:p14="http://schemas.microsoft.com/office/powerpoint/2010/main" val="347219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52400"/>
            <a:ext cx="8229600" cy="1219200"/>
          </a:xfrm>
        </p:spPr>
        <p:txBody>
          <a:bodyPr>
            <a:normAutofit fontScale="90000"/>
          </a:bodyPr>
          <a:lstStyle/>
          <a:p>
            <a:r>
              <a:rPr lang="en-US" dirty="0" smtClean="0"/>
              <a:t>New and Early Research on Gut Bacteria</a:t>
            </a:r>
          </a:p>
        </p:txBody>
      </p:sp>
      <p:sp>
        <p:nvSpPr>
          <p:cNvPr id="3" name="Content Placeholder 2"/>
          <p:cNvSpPr>
            <a:spLocks noGrp="1"/>
          </p:cNvSpPr>
          <p:nvPr>
            <p:ph idx="1"/>
          </p:nvPr>
        </p:nvSpPr>
        <p:spPr>
          <a:xfrm>
            <a:off x="609600" y="1600200"/>
            <a:ext cx="7772400" cy="4800600"/>
          </a:xfrm>
        </p:spPr>
        <p:txBody>
          <a:bodyPr/>
          <a:lstStyle/>
          <a:p>
            <a:pPr>
              <a:defRPr/>
            </a:pPr>
            <a:r>
              <a:rPr lang="en-US" dirty="0" smtClean="0"/>
              <a:t>Leaner people appear to have higher proportion of </a:t>
            </a:r>
            <a:r>
              <a:rPr lang="en-US" dirty="0" err="1" smtClean="0">
                <a:solidFill>
                  <a:srgbClr val="92D050"/>
                </a:solidFill>
              </a:rPr>
              <a:t>bacteroidetes</a:t>
            </a:r>
            <a:r>
              <a:rPr lang="en-US" dirty="0" smtClean="0"/>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rgbClr val="92D050"/>
                </a:solidFill>
              </a:rPr>
              <a:t>firmicutes</a:t>
            </a:r>
            <a:endParaRPr lang="en-US" dirty="0" smtClean="0">
              <a:solidFill>
                <a:srgbClr val="92D050"/>
              </a:solidFill>
            </a:endParaRPr>
          </a:p>
          <a:p>
            <a:pPr lvl="1">
              <a:defRPr/>
            </a:pPr>
            <a:r>
              <a:rPr lang="en-US" dirty="0" smtClean="0"/>
              <a:t>Gut bacteria very efficient at calorie extraction</a:t>
            </a:r>
          </a:p>
          <a:p>
            <a:pPr>
              <a:defRPr/>
            </a:pPr>
            <a:r>
              <a:rPr lang="en-US" dirty="0" smtClean="0"/>
              <a:t>Bacteria tend to run in families</a:t>
            </a:r>
          </a:p>
          <a:p>
            <a:pPr>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1341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smtClean="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r>
              <a:rPr lang="en-US" dirty="0" smtClean="0"/>
              <a:t>Starts working fast (15-30 </a:t>
            </a:r>
            <a:r>
              <a:rPr lang="en-US" dirty="0" err="1" smtClean="0"/>
              <a:t>mins</a:t>
            </a:r>
            <a:r>
              <a:rPr lang="en-US" dirty="0" smtClean="0"/>
              <a:t>)</a:t>
            </a:r>
          </a:p>
          <a:p>
            <a:pPr eaLnBrk="1" hangingPunct="1"/>
            <a:r>
              <a:rPr lang="en-US" dirty="0" smtClean="0"/>
              <a:t>Gets out fast (3-6 hours)</a:t>
            </a:r>
          </a:p>
          <a:p>
            <a:pPr eaLnBrk="1" hangingPunct="1"/>
            <a:r>
              <a:rPr lang="en-US" dirty="0" smtClean="0"/>
              <a:t>Post meal BG reflects effectiveness</a:t>
            </a:r>
          </a:p>
          <a:p>
            <a:pPr eaLnBrk="1" hangingPunct="1"/>
            <a:r>
              <a:rPr lang="en-US" dirty="0" smtClean="0"/>
              <a:t>Should comprise about ½ total daily dose</a:t>
            </a:r>
          </a:p>
          <a:p>
            <a:pPr eaLnBrk="1" hangingPunct="1"/>
            <a:r>
              <a:rPr lang="en-US" dirty="0" smtClean="0"/>
              <a:t>Covers food or hyperglycemia.</a:t>
            </a:r>
          </a:p>
          <a:p>
            <a:pPr eaLnBrk="1" hangingPunct="1"/>
            <a:r>
              <a:rPr lang="en-US" dirty="0" smtClean="0"/>
              <a:t>1 unit </a:t>
            </a:r>
          </a:p>
          <a:p>
            <a:pPr lvl="1" eaLnBrk="1" hangingPunct="1"/>
            <a:r>
              <a:rPr lang="en-US" dirty="0" smtClean="0"/>
              <a:t>Covers ≈ 10 -15 </a:t>
            </a:r>
            <a:r>
              <a:rPr lang="en-US" dirty="0" err="1" smtClean="0"/>
              <a:t>gms</a:t>
            </a:r>
            <a:r>
              <a:rPr lang="en-US" dirty="0" smtClean="0"/>
              <a:t> of carb</a:t>
            </a:r>
          </a:p>
          <a:p>
            <a:pPr lvl="1" eaLnBrk="1" hangingPunct="1"/>
            <a:r>
              <a:rPr lang="en-US" dirty="0" smtClean="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44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smtClean="0"/>
              <a:t>How is the effectiveness of bolus insulin determined?</a:t>
            </a:r>
          </a:p>
          <a:p>
            <a:pPr lvl="1" eaLnBrk="1" hangingPunct="1">
              <a:lnSpc>
                <a:spcPct val="90000"/>
              </a:lnSpc>
            </a:pPr>
            <a:r>
              <a:rPr lang="en-US" dirty="0" smtClean="0"/>
              <a:t>2 hour post meal (if you can get it)</a:t>
            </a:r>
          </a:p>
          <a:p>
            <a:pPr lvl="1" eaLnBrk="1" hangingPunct="1">
              <a:lnSpc>
                <a:spcPct val="90000"/>
              </a:lnSpc>
            </a:pPr>
            <a:r>
              <a:rPr lang="en-US" dirty="0" smtClean="0"/>
              <a:t>Before next meal blood glucose</a:t>
            </a:r>
          </a:p>
          <a:p>
            <a:pPr lvl="1" eaLnBrk="1" hangingPunct="1">
              <a:lnSpc>
                <a:spcPct val="90000"/>
              </a:lnSpc>
              <a:buFont typeface="Wingdings" panose="05000000000000000000" pitchFamily="2" charset="2"/>
              <a:buNone/>
            </a:pPr>
            <a:endParaRPr lang="en-US" dirty="0" smtClean="0"/>
          </a:p>
          <a:p>
            <a:pPr eaLnBrk="1" hangingPunct="1">
              <a:lnSpc>
                <a:spcPct val="90000"/>
              </a:lnSpc>
            </a:pPr>
            <a:r>
              <a:rPr lang="en-US" dirty="0" smtClean="0"/>
              <a:t>Glucose goals (ADA) – may be modified by provider/</a:t>
            </a:r>
            <a:r>
              <a:rPr lang="en-US" dirty="0" err="1" smtClean="0"/>
              <a:t>pt</a:t>
            </a:r>
            <a:endParaRPr lang="en-US" dirty="0" smtClean="0"/>
          </a:p>
          <a:p>
            <a:pPr lvl="1" eaLnBrk="1" hangingPunct="1">
              <a:lnSpc>
                <a:spcPct val="90000"/>
              </a:lnSpc>
            </a:pPr>
            <a:r>
              <a:rPr lang="en-US" dirty="0" smtClean="0"/>
              <a:t>1-2 hours post meal  &lt;180</a:t>
            </a:r>
          </a:p>
          <a:p>
            <a:pPr lvl="1" eaLnBrk="1" hangingPunct="1">
              <a:lnSpc>
                <a:spcPct val="90000"/>
              </a:lnSpc>
            </a:pPr>
            <a:r>
              <a:rPr lang="en-US" dirty="0" smtClean="0"/>
              <a:t>Before next meal – 70 - 130</a:t>
            </a:r>
          </a:p>
        </p:txBody>
      </p:sp>
    </p:spTree>
    <p:custDataLst>
      <p:tags r:id="rId1"/>
    </p:custDataLst>
    <p:extLst>
      <p:ext uri="{BB962C8B-B14F-4D97-AF65-F5344CB8AC3E}">
        <p14:creationId xmlns:p14="http://schemas.microsoft.com/office/powerpoint/2010/main" val="27569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904255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mannkindcorp.com/Collateral/Images/English-US/afrezzalogo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19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838200" y="2571750"/>
            <a:ext cx="4140006" cy="2590800"/>
          </a:xfrm>
          <a:prstGeom prst="rect">
            <a:avLst/>
          </a:prstGeom>
        </p:spPr>
      </p:pic>
      <p:sp>
        <p:nvSpPr>
          <p:cNvPr id="4" name="Title 3"/>
          <p:cNvSpPr>
            <a:spLocks noGrp="1"/>
          </p:cNvSpPr>
          <p:nvPr>
            <p:ph type="title"/>
          </p:nvPr>
        </p:nvSpPr>
        <p:spPr>
          <a:xfrm>
            <a:off x="381000" y="426926"/>
            <a:ext cx="8229600" cy="1219200"/>
          </a:xfrm>
        </p:spPr>
        <p:txBody>
          <a:bodyPr>
            <a:normAutofit/>
          </a:bodyPr>
          <a:lstStyle/>
          <a:p>
            <a:r>
              <a:rPr lang="en-US" dirty="0" smtClean="0"/>
              <a:t>Inhaled insulin – Approved 2014 </a:t>
            </a:r>
            <a:endParaRPr lang="en-US" dirty="0"/>
          </a:p>
        </p:txBody>
      </p:sp>
    </p:spTree>
    <p:custDataLst>
      <p:tags r:id="rId1"/>
    </p:custDataLst>
    <p:extLst>
      <p:ext uri="{BB962C8B-B14F-4D97-AF65-F5344CB8AC3E}">
        <p14:creationId xmlns:p14="http://schemas.microsoft.com/office/powerpoint/2010/main" val="147367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a:t>
            </a:r>
            <a:r>
              <a:rPr lang="en-US" dirty="0" smtClean="0"/>
              <a:t>Inhaler – Bolus Regular Ins</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53786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normAutofit fontScale="90000"/>
          </a:bodyPr>
          <a:lstStyle/>
          <a:p>
            <a:pPr eaLnBrk="1" hangingPunct="1"/>
            <a:r>
              <a:rPr lang="en-US" sz="4000" dirty="0" smtClean="0"/>
              <a:t>Bolus – </a:t>
            </a:r>
            <a:r>
              <a:rPr lang="en-US" sz="4000" dirty="0" err="1" smtClean="0"/>
              <a:t>Reg</a:t>
            </a:r>
            <a:r>
              <a:rPr lang="en-US" sz="4000" dirty="0" smtClean="0"/>
              <a:t> Insulin Sliding Scale</a:t>
            </a:r>
            <a:r>
              <a:rPr lang="en-US" sz="3600" dirty="0" smtClean="0"/>
              <a:t/>
            </a:r>
            <a:br>
              <a:rPr lang="en-US" sz="3600" dirty="0" smtClean="0"/>
            </a:br>
            <a:r>
              <a:rPr lang="en-US" sz="2800" dirty="0" smtClean="0"/>
              <a:t> Starts at 150, 2 units for every 50 </a:t>
            </a:r>
            <a:r>
              <a:rPr lang="en-US" sz="2400" dirty="0" smtClean="0"/>
              <a:t>mg/dl</a:t>
            </a:r>
            <a:r>
              <a:rPr lang="en-US" sz="2800" dirty="0" smtClean="0"/>
              <a:t> &gt;150</a:t>
            </a:r>
          </a:p>
        </p:txBody>
      </p:sp>
      <p:graphicFrame>
        <p:nvGraphicFramePr>
          <p:cNvPr id="210947" name="Object 1024"/>
          <p:cNvGraphicFramePr>
            <a:graphicFrameLocks noGrp="1" noChangeAspect="1"/>
          </p:cNvGraphicFramePr>
          <p:nvPr>
            <p:ph type="tbl" idx="4294967295"/>
            <p:extLst>
              <p:ext uri="{D42A27DB-BD31-4B8C-83A1-F6EECF244321}">
                <p14:modId xmlns:p14="http://schemas.microsoft.com/office/powerpoint/2010/main" val="2922455845"/>
              </p:ext>
            </p:extLst>
          </p:nvPr>
        </p:nvGraphicFramePr>
        <p:xfrm>
          <a:off x="457200" y="1447800"/>
          <a:ext cx="7851775" cy="5189537"/>
        </p:xfrm>
        <a:graphic>
          <a:graphicData uri="http://schemas.openxmlformats.org/presentationml/2006/ole">
            <mc:AlternateContent xmlns:mc="http://schemas.openxmlformats.org/markup-compatibility/2006">
              <mc:Choice xmlns:v="urn:schemas-microsoft-com:vml" Requires="v">
                <p:oleObj spid="_x0000_s10263" name="Document" r:id="rId5" imgW="8250796" imgH="5450139" progId="Word.Document.8">
                  <p:embed/>
                </p:oleObj>
              </mc:Choice>
              <mc:Fallback>
                <p:oleObj name="Document" r:id="rId5" imgW="8250796" imgH="5450139" progId="Word.Document.8">
                  <p:embed/>
                  <p:pic>
                    <p:nvPicPr>
                      <p:cNvPr id="0" name=""/>
                      <p:cNvPicPr>
                        <a:picLocks noChangeAspect="1" noChangeArrowheads="1"/>
                      </p:cNvPicPr>
                      <p:nvPr/>
                    </p:nvPicPr>
                    <p:blipFill>
                      <a:blip r:embed="rId6"/>
                      <a:srcRect/>
                      <a:stretch>
                        <a:fillRect/>
                      </a:stretch>
                    </p:blipFill>
                    <p:spPr bwMode="auto">
                      <a:xfrm>
                        <a:off x="457200" y="1447800"/>
                        <a:ext cx="7851775" cy="5189537"/>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55661439"/>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152400"/>
            <a:ext cx="8229600" cy="1066800"/>
          </a:xfrm>
        </p:spPr>
        <p:txBody>
          <a:bodyPr>
            <a:normAutofit fontScale="90000"/>
          </a:bodyPr>
          <a:lstStyle/>
          <a:p>
            <a:pPr eaLnBrk="1" hangingPunct="1"/>
            <a:r>
              <a:rPr lang="en-US" dirty="0" smtClean="0"/>
              <a:t>Basal </a:t>
            </a:r>
            <a:r>
              <a:rPr lang="en-US" dirty="0" err="1" smtClean="0"/>
              <a:t>Insulins</a:t>
            </a:r>
            <a:r>
              <a:rPr lang="en-US" dirty="0" smtClean="0"/>
              <a:t> </a:t>
            </a:r>
            <a:r>
              <a:rPr lang="en-US" sz="3600" dirty="0" smtClean="0"/>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type="body" idx="1"/>
          </p:nvPr>
        </p:nvSpPr>
        <p:spPr>
          <a:xfrm>
            <a:off x="442415" y="1447800"/>
            <a:ext cx="8168185" cy="4648200"/>
          </a:xfrm>
        </p:spPr>
        <p:txBody>
          <a:bodyPr>
            <a:normAutofit lnSpcReduction="10000"/>
          </a:bodyPr>
          <a:lstStyle/>
          <a:p>
            <a:pPr eaLnBrk="1" hangingPunct="1">
              <a:buFont typeface="Wingdings" panose="05000000000000000000" pitchFamily="2" charset="2"/>
              <a:buNone/>
            </a:pPr>
            <a:r>
              <a:rPr lang="en-US" u="sng" dirty="0" smtClean="0">
                <a:solidFill>
                  <a:schemeClr val="accent2">
                    <a:lumMod val="50000"/>
                  </a:schemeClr>
                </a:solidFill>
              </a:rPr>
              <a:t>Intermediate Acting	  Peak Action  	Duration</a:t>
            </a:r>
          </a:p>
          <a:p>
            <a:pPr eaLnBrk="1" hangingPunct="1"/>
            <a:r>
              <a:rPr lang="en-US" dirty="0" smtClean="0"/>
              <a:t>NPH	  		  4-12 </a:t>
            </a:r>
            <a:r>
              <a:rPr lang="en-US" dirty="0" err="1" smtClean="0"/>
              <a:t>hrs</a:t>
            </a:r>
            <a:r>
              <a:rPr lang="en-US" dirty="0" smtClean="0"/>
              <a:t>		12-24</a:t>
            </a:r>
          </a:p>
          <a:p>
            <a:pPr eaLnBrk="1" hangingPunct="1"/>
            <a:endParaRPr lang="en-US" dirty="0" smtClean="0"/>
          </a:p>
          <a:p>
            <a:pPr eaLnBrk="1" hangingPunct="1">
              <a:buFont typeface="Wingdings" panose="05000000000000000000" pitchFamily="2" charset="2"/>
              <a:buNone/>
            </a:pPr>
            <a:r>
              <a:rPr lang="en-US" u="sng" dirty="0" smtClean="0">
                <a:solidFill>
                  <a:schemeClr val="accent2">
                    <a:lumMod val="50000"/>
                  </a:schemeClr>
                </a:solidFill>
              </a:rPr>
              <a:t>Long Acting	  	Peak Action   		Duration</a:t>
            </a:r>
          </a:p>
          <a:p>
            <a:pPr eaLnBrk="1" hangingPunct="1"/>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r>
              <a:rPr lang="en-US" dirty="0" err="1" smtClean="0"/>
              <a:t>Glargine</a:t>
            </a:r>
            <a:r>
              <a:rPr lang="en-US" dirty="0" smtClean="0"/>
              <a:t> (Lantus)	  No peak		24 </a:t>
            </a:r>
            <a:r>
              <a:rPr lang="en-US" dirty="0" err="1" smtClean="0"/>
              <a:t>hrs</a:t>
            </a:r>
            <a:endParaRPr lang="en-US" dirty="0" smtClean="0"/>
          </a:p>
          <a:p>
            <a:pPr eaLnBrk="1" hangingPunct="1"/>
            <a:endParaRPr lang="en-US" dirty="0" smtClean="0"/>
          </a:p>
          <a:p>
            <a:pPr eaLnBrk="1" hangingPunct="1">
              <a:buFont typeface="Wingdings" panose="05000000000000000000" pitchFamily="2" charset="2"/>
              <a:buNone/>
            </a:pPr>
            <a:r>
              <a:rPr lang="en-US" i="1" dirty="0" smtClean="0"/>
              <a:t>Fasting BG reflects efficacy of basal</a:t>
            </a:r>
          </a:p>
        </p:txBody>
      </p:sp>
    </p:spTree>
    <p:custDataLst>
      <p:tags r:id="rId1"/>
    </p:custDataLst>
    <p:extLst>
      <p:ext uri="{BB962C8B-B14F-4D97-AF65-F5344CB8AC3E}">
        <p14:creationId xmlns:p14="http://schemas.microsoft.com/office/powerpoint/2010/main" val="3886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533400"/>
            <a:ext cx="8229600" cy="609600"/>
          </a:xfrm>
        </p:spPr>
        <p:txBody>
          <a:bodyPr>
            <a:noAutofit/>
          </a:bodyPr>
          <a:lstStyle/>
          <a:p>
            <a:pPr eaLnBrk="1" hangingPunct="1"/>
            <a:r>
              <a:rPr lang="en-US" sz="4000" dirty="0" smtClean="0"/>
              <a:t>Basal Insulin Summary</a:t>
            </a:r>
          </a:p>
        </p:txBody>
      </p:sp>
      <p:sp>
        <p:nvSpPr>
          <p:cNvPr id="215043" name="Rectangle 3"/>
          <p:cNvSpPr>
            <a:spLocks noGrp="1" noChangeArrowheads="1"/>
          </p:cNvSpPr>
          <p:nvPr>
            <p:ph type="body" sz="half" idx="4294967295"/>
          </p:nvPr>
        </p:nvSpPr>
        <p:spPr>
          <a:xfrm>
            <a:off x="435429" y="1447800"/>
            <a:ext cx="8001000" cy="4953000"/>
          </a:xfrm>
        </p:spPr>
        <p:txBody>
          <a:bodyPr/>
          <a:lstStyle/>
          <a:p>
            <a:pPr eaLnBrk="1" hangingPunct="1"/>
            <a:r>
              <a:rPr lang="en-US" dirty="0" smtClean="0"/>
              <a:t>NPH, </a:t>
            </a:r>
            <a:r>
              <a:rPr lang="en-US" dirty="0" err="1" smtClean="0"/>
              <a:t>Levemir</a:t>
            </a:r>
            <a:r>
              <a:rPr lang="en-US" dirty="0" smtClean="0"/>
              <a:t>, Lantus</a:t>
            </a:r>
          </a:p>
          <a:p>
            <a:pPr eaLnBrk="1" hangingPunct="1"/>
            <a:r>
              <a:rPr lang="en-US" dirty="0" smtClean="0"/>
              <a:t>Covers in between meals, through night</a:t>
            </a:r>
          </a:p>
          <a:p>
            <a:pPr eaLnBrk="1" hangingPunct="1"/>
            <a:r>
              <a:rPr lang="en-US" dirty="0" smtClean="0"/>
              <a:t>Starts working slow (4 hours)</a:t>
            </a:r>
          </a:p>
          <a:p>
            <a:pPr eaLnBrk="1" hangingPunct="1"/>
            <a:r>
              <a:rPr lang="en-US" dirty="0" smtClean="0"/>
              <a:t>Stays in long (12-24 hours)</a:t>
            </a:r>
          </a:p>
          <a:p>
            <a:pPr lvl="1" eaLnBrk="1" hangingPunct="1"/>
            <a:r>
              <a:rPr lang="en-US" dirty="0" smtClean="0"/>
              <a:t>NPH/ Lente 12 </a:t>
            </a:r>
            <a:r>
              <a:rPr lang="en-US" dirty="0" err="1" smtClean="0"/>
              <a:t>hrs</a:t>
            </a:r>
            <a:endParaRPr lang="en-US" dirty="0" smtClean="0"/>
          </a:p>
          <a:p>
            <a:pPr lvl="1" eaLnBrk="1" hangingPunct="1"/>
            <a:r>
              <a:rPr lang="en-US" dirty="0" err="1" smtClean="0"/>
              <a:t>Levemir</a:t>
            </a:r>
            <a:r>
              <a:rPr lang="en-US" dirty="0" smtClean="0"/>
              <a:t>, Lantus 20-24 </a:t>
            </a:r>
            <a:r>
              <a:rPr lang="en-US" dirty="0" err="1" smtClean="0"/>
              <a:t>hrs</a:t>
            </a:r>
            <a:endParaRPr lang="en-US" dirty="0" smtClean="0"/>
          </a:p>
          <a:p>
            <a:pPr eaLnBrk="1" hangingPunct="1"/>
            <a:r>
              <a:rPr lang="en-US" dirty="0" smtClean="0">
                <a:solidFill>
                  <a:schemeClr val="accent1">
                    <a:lumMod val="50000"/>
                  </a:schemeClr>
                </a:solidFill>
              </a:rPr>
              <a:t>Fasting blood glucose reflects effectiveness</a:t>
            </a:r>
          </a:p>
        </p:txBody>
      </p:sp>
      <p:pic>
        <p:nvPicPr>
          <p:cNvPr id="215044" name="Picture 4" descr="MCAN03906_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5856515" y="2743200"/>
            <a:ext cx="2590800" cy="1955800"/>
          </a:xfrm>
          <a:noFill/>
        </p:spPr>
      </p:pic>
    </p:spTree>
    <p:custDataLst>
      <p:tags r:id="rId1"/>
    </p:custDataLst>
    <p:extLst>
      <p:ext uri="{BB962C8B-B14F-4D97-AF65-F5344CB8AC3E}">
        <p14:creationId xmlns:p14="http://schemas.microsoft.com/office/powerpoint/2010/main" val="327978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228600"/>
            <a:ext cx="8229600" cy="990600"/>
          </a:xfrm>
        </p:spPr>
        <p:txBody>
          <a:bodyPr>
            <a:normAutofit fontScale="90000"/>
          </a:bodyPr>
          <a:lstStyle/>
          <a:p>
            <a:pPr eaLnBrk="1" hangingPunct="1"/>
            <a:r>
              <a:rPr lang="en-US" dirty="0" smtClean="0"/>
              <a:t>Basal Only  </a:t>
            </a:r>
            <a:r>
              <a:rPr lang="en-US" sz="3600" dirty="0" smtClean="0"/>
              <a:t/>
            </a:r>
            <a:br>
              <a:rPr lang="en-US" sz="3600" dirty="0" smtClean="0"/>
            </a:br>
            <a:r>
              <a:rPr lang="en-US" sz="3100" dirty="0" smtClean="0"/>
              <a:t>Type 2, 60kg</a:t>
            </a:r>
          </a:p>
        </p:txBody>
      </p:sp>
      <p:graphicFrame>
        <p:nvGraphicFramePr>
          <p:cNvPr id="217091" name="Object 1024"/>
          <p:cNvGraphicFramePr>
            <a:graphicFrameLocks noGrp="1" noChangeAspect="1"/>
          </p:cNvGraphicFramePr>
          <p:nvPr>
            <p:ph type="tbl" idx="4294967295"/>
            <p:extLst>
              <p:ext uri="{D42A27DB-BD31-4B8C-83A1-F6EECF244321}">
                <p14:modId xmlns:p14="http://schemas.microsoft.com/office/powerpoint/2010/main" val="2544813086"/>
              </p:ext>
            </p:extLst>
          </p:nvPr>
        </p:nvGraphicFramePr>
        <p:xfrm>
          <a:off x="457200" y="1600200"/>
          <a:ext cx="7712075" cy="4887913"/>
        </p:xfrm>
        <a:graphic>
          <a:graphicData uri="http://schemas.openxmlformats.org/presentationml/2006/ole">
            <mc:AlternateContent xmlns:mc="http://schemas.openxmlformats.org/markup-compatibility/2006">
              <mc:Choice xmlns:v="urn:schemas-microsoft-com:vml" Requires="v">
                <p:oleObj spid="_x0000_s11287" name="Document" r:id="rId5" imgW="8812490" imgH="5585466" progId="Word.Document.8">
                  <p:embed/>
                </p:oleObj>
              </mc:Choice>
              <mc:Fallback>
                <p:oleObj name="Document" r:id="rId5" imgW="8812490" imgH="5585466" progId="Word.Document.8">
                  <p:embed/>
                  <p:pic>
                    <p:nvPicPr>
                      <p:cNvPr id="0" name=""/>
                      <p:cNvPicPr>
                        <a:picLocks noChangeAspect="1" noChangeArrowheads="1"/>
                      </p:cNvPicPr>
                      <p:nvPr/>
                    </p:nvPicPr>
                    <p:blipFill>
                      <a:blip r:embed="rId6"/>
                      <a:srcRect/>
                      <a:stretch>
                        <a:fillRect/>
                      </a:stretch>
                    </p:blipFill>
                    <p:spPr bwMode="auto">
                      <a:xfrm>
                        <a:off x="457200" y="1600200"/>
                        <a:ext cx="7712075" cy="48879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55244548"/>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5"/>
              </a:buBlip>
              <a:tabLst>
                <a:tab pos="3441700" algn="l"/>
              </a:tabLst>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tabLst>
                <a:tab pos="3441700" algn="l"/>
              </a:tabLst>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tabLst>
                <a:tab pos="3441700" algn="l"/>
              </a:tabLst>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tabLst>
                <a:tab pos="3441700" algn="l"/>
              </a:tabLst>
              <a:defRPr sz="3200">
                <a:solidFill>
                  <a:schemeClr val="tx1"/>
                </a:solidFill>
                <a:latin typeface="Tahoma" panose="020B0604030504040204" pitchFamily="34" charset="0"/>
              </a:defRPr>
            </a:lvl4pPr>
            <a:lvl5pPr marL="2057400" indent="-228600">
              <a:spcBef>
                <a:spcPct val="20000"/>
              </a:spcBef>
              <a:buClr>
                <a:schemeClr val="tx1"/>
              </a:buClr>
              <a:buBlip>
                <a:blip r:embed="rId8"/>
              </a:buBlip>
              <a:tabLst>
                <a:tab pos="3441700" algn="l"/>
              </a:tabLst>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9pPr>
          </a:lstStyle>
          <a:p>
            <a:pPr>
              <a:spcBef>
                <a:spcPct val="0"/>
              </a:spcBef>
              <a:buClrTx/>
              <a:buSzTx/>
              <a:buFontTx/>
              <a:buNone/>
            </a:pPr>
            <a:r>
              <a:rPr lang="en-US" sz="1800" b="1">
                <a:latin typeface="Arial" panose="020B0604020202020204" pitchFamily="34" charset="0"/>
              </a:rPr>
              <a:t>Diabetes Care</a:t>
            </a:r>
            <a:r>
              <a:rPr lang="en-US" sz="1800">
                <a:latin typeface="Arial" panose="020B0604020202020204" pitchFamily="34" charset="0"/>
              </a:rPr>
              <a:t> 32:193-203, 2009</a:t>
            </a:r>
          </a:p>
        </p:txBody>
      </p:sp>
    </p:spTree>
    <p:custDataLst>
      <p:tags r:id="rId1"/>
    </p:custDataLst>
    <p:extLst>
      <p:ext uri="{BB962C8B-B14F-4D97-AF65-F5344CB8AC3E}">
        <p14:creationId xmlns:p14="http://schemas.microsoft.com/office/powerpoint/2010/main" val="36850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27657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457200"/>
            <a:ext cx="8229600" cy="685800"/>
          </a:xfrm>
          <a:solidFill>
            <a:srgbClr val="B1D45A"/>
          </a:solidFill>
        </p:spPr>
        <p:txBody>
          <a:bodyPr lIns="90488" tIns="44450" rIns="90488" bIns="44450" anchor="b">
            <a:noAutofit/>
          </a:bodyPr>
          <a:lstStyle/>
          <a:p>
            <a:pPr eaLnBrk="1" hangingPunct="1"/>
            <a:r>
              <a:rPr lang="en-US" sz="4000" dirty="0" smtClean="0"/>
              <a:t>Combination SQ Insulin</a:t>
            </a:r>
            <a:endParaRPr lang="en-US" sz="4000" dirty="0" smtClean="0">
              <a:sym typeface="Monotype Sorts" pitchFamily="2" charset="2"/>
            </a:endParaRPr>
          </a:p>
        </p:txBody>
      </p:sp>
      <p:graphicFrame>
        <p:nvGraphicFramePr>
          <p:cNvPr id="221187" name="Object 1024">
            <a:hlinkClick r:id="" action="ppaction://ole?verb=0"/>
          </p:cNvPr>
          <p:cNvGraphicFramePr>
            <a:graphicFrameLocks/>
          </p:cNvGraphicFramePr>
          <p:nvPr>
            <p:extLst>
              <p:ext uri="{D42A27DB-BD31-4B8C-83A1-F6EECF244321}">
                <p14:modId xmlns:p14="http://schemas.microsoft.com/office/powerpoint/2010/main" val="893289393"/>
              </p:ext>
            </p:extLst>
          </p:nvPr>
        </p:nvGraphicFramePr>
        <p:xfrm>
          <a:off x="457200" y="1295400"/>
          <a:ext cx="8377238" cy="5851525"/>
        </p:xfrm>
        <a:graphic>
          <a:graphicData uri="http://schemas.openxmlformats.org/presentationml/2006/ole">
            <mc:AlternateContent xmlns:mc="http://schemas.openxmlformats.org/markup-compatibility/2006">
              <mc:Choice xmlns:v="urn:schemas-microsoft-com:vml" Requires="v">
                <p:oleObj spid="_x0000_s12311"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295400"/>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155398194"/>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304800"/>
            <a:ext cx="8229600" cy="1066800"/>
          </a:xfrm>
        </p:spPr>
        <p:txBody>
          <a:bodyPr>
            <a:noAutofit/>
          </a:bodyPr>
          <a:lstStyle/>
          <a:p>
            <a:pPr eaLnBrk="1" hangingPunct="1"/>
            <a:r>
              <a:rPr lang="en-US" sz="4000" dirty="0" smtClean="0"/>
              <a:t>10u 70/30 BID </a:t>
            </a:r>
            <a:br>
              <a:rPr lang="en-US" sz="4000" dirty="0" smtClean="0"/>
            </a:br>
            <a:r>
              <a:rPr lang="en-US" sz="3200" dirty="0" smtClean="0"/>
              <a:t>Patterns? Changes needed?</a:t>
            </a:r>
            <a:endParaRPr lang="en-US" sz="4000" dirty="0" smtClean="0"/>
          </a:p>
        </p:txBody>
      </p:sp>
      <p:graphicFrame>
        <p:nvGraphicFramePr>
          <p:cNvPr id="223235" name="Object 1024"/>
          <p:cNvGraphicFramePr>
            <a:graphicFrameLocks noGrp="1" noChangeAspect="1"/>
          </p:cNvGraphicFramePr>
          <p:nvPr>
            <p:ph sz="quarter" idx="1"/>
            <p:extLst>
              <p:ext uri="{D42A27DB-BD31-4B8C-83A1-F6EECF244321}">
                <p14:modId xmlns:p14="http://schemas.microsoft.com/office/powerpoint/2010/main" val="3714755659"/>
              </p:ext>
            </p:extLst>
          </p:nvPr>
        </p:nvGraphicFramePr>
        <p:xfrm>
          <a:off x="833438" y="1539875"/>
          <a:ext cx="7475537" cy="4937125"/>
        </p:xfrm>
        <a:graphic>
          <a:graphicData uri="http://schemas.openxmlformats.org/presentationml/2006/ole">
            <mc:AlternateContent xmlns:mc="http://schemas.openxmlformats.org/markup-compatibility/2006">
              <mc:Choice xmlns:v="urn:schemas-microsoft-com:vml" Requires="v">
                <p:oleObj spid="_x0000_s13335" name="Document" r:id="rId5" imgW="8250796" imgH="5448699" progId="Word.Document.8">
                  <p:embed/>
                </p:oleObj>
              </mc:Choice>
              <mc:Fallback>
                <p:oleObj name="Document" r:id="rId5" imgW="8250796" imgH="5448699" progId="Word.Document.8">
                  <p:embed/>
                  <p:pic>
                    <p:nvPicPr>
                      <p:cNvPr id="0" name=""/>
                      <p:cNvPicPr>
                        <a:picLocks noChangeAspect="1" noChangeArrowheads="1"/>
                      </p:cNvPicPr>
                      <p:nvPr/>
                    </p:nvPicPr>
                    <p:blipFill>
                      <a:blip r:embed="rId6"/>
                      <a:srcRect/>
                      <a:stretch>
                        <a:fillRect/>
                      </a:stretch>
                    </p:blipFill>
                    <p:spPr bwMode="auto">
                      <a:xfrm>
                        <a:off x="833438" y="1539875"/>
                        <a:ext cx="7475537" cy="49371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53706601"/>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solidFill>
                  <a:schemeClr val="tx1"/>
                </a:solidFill>
              </a:rPr>
              <a:t>Pattern Management    </a:t>
            </a:r>
            <a:endParaRPr lang="en-US" sz="4000" dirty="0" smtClean="0"/>
          </a:p>
        </p:txBody>
      </p:sp>
      <p:sp>
        <p:nvSpPr>
          <p:cNvPr id="225283" name="Rectangle 3"/>
          <p:cNvSpPr>
            <a:spLocks noGrp="1" noChangeArrowheads="1"/>
          </p:cNvSpPr>
          <p:nvPr>
            <p:ph sz="quarter" idx="1"/>
          </p:nvPr>
        </p:nvSpPr>
        <p:spPr/>
        <p:txBody>
          <a:bodyPr/>
          <a:lstStyle/>
          <a:p>
            <a:pPr algn="r" eaLnBrk="1" hangingPunct="1"/>
            <a:endParaRPr lang="en-US" sz="1800" smtClean="0"/>
          </a:p>
          <a:p>
            <a:pPr algn="r" eaLnBrk="1" hangingPunct="1"/>
            <a:endParaRPr lang="en-US" sz="2400" smtClean="0"/>
          </a:p>
        </p:txBody>
      </p:sp>
      <p:sp>
        <p:nvSpPr>
          <p:cNvPr id="225284"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pic>
        <p:nvPicPr>
          <p:cNvPr id="1425413" name="Picture 5" descr="j0149396[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642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57200" y="457200"/>
            <a:ext cx="8229600" cy="685800"/>
          </a:xfrm>
        </p:spPr>
        <p:txBody>
          <a:bodyPr>
            <a:normAutofit fontScale="90000"/>
          </a:bodyPr>
          <a:lstStyle/>
          <a:p>
            <a:pPr eaLnBrk="1" hangingPunct="1"/>
            <a:r>
              <a:rPr lang="en-US" sz="4000" dirty="0" smtClean="0"/>
              <a:t>Pattern Management</a:t>
            </a:r>
          </a:p>
        </p:txBody>
      </p:sp>
      <p:sp>
        <p:nvSpPr>
          <p:cNvPr id="1427459" name="Rectangle 3"/>
          <p:cNvSpPr>
            <a:spLocks noGrp="1" noChangeArrowheads="1"/>
          </p:cNvSpPr>
          <p:nvPr>
            <p:ph type="body" idx="1"/>
          </p:nvPr>
        </p:nvSpPr>
        <p:spPr>
          <a:xfrm>
            <a:off x="470848" y="1371600"/>
            <a:ext cx="7950200" cy="4876800"/>
          </a:xfrm>
        </p:spPr>
        <p:txBody>
          <a:bodyPr/>
          <a:lstStyle/>
          <a:p>
            <a:pPr eaLnBrk="1" hangingPunct="1"/>
            <a:r>
              <a:rPr lang="en-US" dirty="0" smtClean="0"/>
              <a:t>Safety 1st!! - Evaluate 3 day patterns</a:t>
            </a:r>
          </a:p>
          <a:p>
            <a:pPr eaLnBrk="1" hangingPunct="1"/>
            <a:r>
              <a:rPr lang="en-US" b="1" dirty="0" smtClean="0"/>
              <a:t>Hypo</a:t>
            </a:r>
            <a:r>
              <a:rPr lang="en-US" dirty="0" smtClean="0"/>
              <a:t> </a:t>
            </a:r>
            <a:r>
              <a:rPr lang="en-US" dirty="0" err="1" smtClean="0"/>
              <a:t>eval</a:t>
            </a:r>
            <a:r>
              <a:rPr lang="en-US" dirty="0" smtClean="0"/>
              <a:t> 1st and fix: </a:t>
            </a:r>
          </a:p>
          <a:p>
            <a:pPr lvl="1" eaLnBrk="1" hangingPunct="1"/>
            <a:r>
              <a:rPr lang="en-US" dirty="0" smtClean="0"/>
              <a:t>If possible, decrease medication dose</a:t>
            </a:r>
          </a:p>
          <a:p>
            <a:pPr lvl="1" eaLnBrk="1" hangingPunct="1"/>
            <a:r>
              <a:rPr lang="en-US" dirty="0" smtClean="0"/>
              <a:t>Timing of meals, exercise, medications</a:t>
            </a:r>
          </a:p>
          <a:p>
            <a:pPr eaLnBrk="1" hangingPunct="1"/>
            <a:r>
              <a:rPr lang="en-US" b="1" dirty="0" smtClean="0"/>
              <a:t>Hyperglycemia: </a:t>
            </a:r>
            <a:r>
              <a:rPr lang="en-US" dirty="0" smtClean="0"/>
              <a:t>evaluate 2nd</a:t>
            </a:r>
            <a:endParaRPr lang="en-US" sz="2000" dirty="0" smtClean="0">
              <a:solidFill>
                <a:srgbClr val="DC0081"/>
              </a:solidFill>
            </a:endParaRPr>
          </a:p>
          <a:p>
            <a:pPr lvl="1" eaLnBrk="1" hangingPunct="1"/>
            <a:r>
              <a:rPr lang="en-US" dirty="0" smtClean="0"/>
              <a:t>Identify patterns:</a:t>
            </a:r>
          </a:p>
          <a:p>
            <a:pPr lvl="1" eaLnBrk="1" hangingPunct="1"/>
            <a:r>
              <a:rPr lang="en-US" dirty="0" smtClean="0"/>
              <a:t>fix fasting first, r/o </a:t>
            </a:r>
            <a:r>
              <a:rPr lang="en-US" dirty="0" err="1" smtClean="0"/>
              <a:t>Somogyi</a:t>
            </a:r>
            <a:r>
              <a:rPr lang="en-US" dirty="0" smtClean="0"/>
              <a:t> (check 3am BG)</a:t>
            </a:r>
          </a:p>
          <a:p>
            <a:pPr eaLnBrk="1" hangingPunct="1"/>
            <a:r>
              <a:rPr lang="en-US" dirty="0" smtClean="0"/>
              <a:t>QA: check meter, insulin, meds</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275" y="49530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02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27459">
                                            <p:txEl>
                                              <p:pRg st="7" end="7"/>
                                            </p:txEl>
                                          </p:spTgt>
                                        </p:tgtEl>
                                        <p:attrNameLst>
                                          <p:attrName>style.visibility</p:attrName>
                                        </p:attrNameLst>
                                      </p:cBhvr>
                                      <p:to>
                                        <p:strVal val="visible"/>
                                      </p:to>
                                    </p:set>
                                    <p:anim calcmode="lin" valueType="num">
                                      <p:cBhvr additive="base">
                                        <p:cTn id="41" dur="500" fill="hold"/>
                                        <p:tgtEl>
                                          <p:spTgt spid="142745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27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427460"/>
                                        </p:tgtEl>
                                        <p:attrNameLst>
                                          <p:attrName>style.visibility</p:attrName>
                                        </p:attrNameLst>
                                      </p:cBhvr>
                                      <p:to>
                                        <p:strVal val="visible"/>
                                      </p:to>
                                    </p:set>
                                    <p:anim calcmode="lin" valueType="num">
                                      <p:cBhvr additive="base">
                                        <p:cTn id="47" dur="500" fill="hold"/>
                                        <p:tgtEl>
                                          <p:spTgt spid="1427460"/>
                                        </p:tgtEl>
                                        <p:attrNameLst>
                                          <p:attrName>ppt_x</p:attrName>
                                        </p:attrNameLst>
                                      </p:cBhvr>
                                      <p:tavLst>
                                        <p:tav tm="0">
                                          <p:val>
                                            <p:strVal val="#ppt_x"/>
                                          </p:val>
                                        </p:tav>
                                        <p:tav tm="100000">
                                          <p:val>
                                            <p:strVal val="#ppt_x"/>
                                          </p:val>
                                        </p:tav>
                                      </p:tavLst>
                                    </p:anim>
                                    <p:anim calcmode="lin" valueType="num">
                                      <p:cBhvr additive="base">
                                        <p:cTn id="48"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normAutofit fontScale="90000"/>
          </a:bodyPr>
          <a:lstStyle/>
          <a:p>
            <a:pPr eaLnBrk="1" hangingPunct="1"/>
            <a:r>
              <a:rPr lang="en-US" sz="3600" dirty="0" smtClean="0"/>
              <a:t>Type 2 – New diagnosis – No meds  Patterns? Questions</a:t>
            </a:r>
          </a:p>
        </p:txBody>
      </p:sp>
      <p:graphicFrame>
        <p:nvGraphicFramePr>
          <p:cNvPr id="231427" name="Object 1024"/>
          <p:cNvGraphicFramePr>
            <a:graphicFrameLocks noGrp="1" noChangeAspect="1"/>
          </p:cNvGraphicFramePr>
          <p:nvPr>
            <p:ph sz="quarter" idx="1"/>
            <p:extLst>
              <p:ext uri="{D42A27DB-BD31-4B8C-83A1-F6EECF244321}">
                <p14:modId xmlns:p14="http://schemas.microsoft.com/office/powerpoint/2010/main" val="3490091914"/>
              </p:ext>
            </p:extLst>
          </p:nvPr>
        </p:nvGraphicFramePr>
        <p:xfrm>
          <a:off x="785812" y="1524000"/>
          <a:ext cx="7572375" cy="4937125"/>
        </p:xfrm>
        <a:graphic>
          <a:graphicData uri="http://schemas.openxmlformats.org/presentationml/2006/ole">
            <mc:AlternateContent xmlns:mc="http://schemas.openxmlformats.org/markup-compatibility/2006">
              <mc:Choice xmlns:v="urn:schemas-microsoft-com:vml" Requires="v">
                <p:oleObj spid="_x0000_s14359" name="Document" r:id="rId5" imgW="8359383" imgH="5450499" progId="Word.Document.8">
                  <p:embed/>
                </p:oleObj>
              </mc:Choice>
              <mc:Fallback>
                <p:oleObj name="Document" r:id="rId5" imgW="8359383" imgH="5450499" progId="Word.Document.8">
                  <p:embed/>
                  <p:pic>
                    <p:nvPicPr>
                      <p:cNvPr id="0" name=""/>
                      <p:cNvPicPr>
                        <a:picLocks noChangeAspect="1" noChangeArrowheads="1"/>
                      </p:cNvPicPr>
                      <p:nvPr/>
                    </p:nvPicPr>
                    <p:blipFill>
                      <a:blip r:embed="rId6"/>
                      <a:srcRect/>
                      <a:stretch>
                        <a:fillRect/>
                      </a:stretch>
                    </p:blipFill>
                    <p:spPr bwMode="auto">
                      <a:xfrm>
                        <a:off x="785812" y="1524000"/>
                        <a:ext cx="7572375" cy="49371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842998870"/>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304800"/>
            <a:ext cx="8229600" cy="1219200"/>
          </a:xfrm>
        </p:spPr>
        <p:txBody>
          <a:bodyPr>
            <a:noAutofit/>
          </a:bodyPr>
          <a:lstStyle/>
          <a:p>
            <a:pPr eaLnBrk="1" hangingPunct="1"/>
            <a:r>
              <a:rPr lang="en-US" sz="4000" dirty="0" smtClean="0"/>
              <a:t>Type 2 – Glucotrol 20mg AM, </a:t>
            </a:r>
            <a:br>
              <a:rPr lang="en-US" sz="4000" dirty="0" smtClean="0"/>
            </a:br>
            <a:r>
              <a:rPr lang="en-US" sz="4000" dirty="0" smtClean="0"/>
              <a:t>10u NPH pm</a:t>
            </a:r>
          </a:p>
        </p:txBody>
      </p:sp>
      <p:graphicFrame>
        <p:nvGraphicFramePr>
          <p:cNvPr id="233475" name="Object 1024"/>
          <p:cNvGraphicFramePr>
            <a:graphicFrameLocks noGrp="1" noChangeAspect="1"/>
          </p:cNvGraphicFramePr>
          <p:nvPr>
            <p:ph sz="quarter" idx="1"/>
            <p:extLst>
              <p:ext uri="{D42A27DB-BD31-4B8C-83A1-F6EECF244321}">
                <p14:modId xmlns:p14="http://schemas.microsoft.com/office/powerpoint/2010/main" val="1241562258"/>
              </p:ext>
            </p:extLst>
          </p:nvPr>
        </p:nvGraphicFramePr>
        <p:xfrm>
          <a:off x="549275" y="1752600"/>
          <a:ext cx="8045450" cy="4935538"/>
        </p:xfrm>
        <a:graphic>
          <a:graphicData uri="http://schemas.openxmlformats.org/presentationml/2006/ole">
            <mc:AlternateContent xmlns:mc="http://schemas.openxmlformats.org/markup-compatibility/2006">
              <mc:Choice xmlns:v="urn:schemas-microsoft-com:vml" Requires="v">
                <p:oleObj spid="_x0000_s15384" name="Document" r:id="rId5" imgW="9066460" imgH="5562071" progId="Word.Document.8">
                  <p:embed/>
                </p:oleObj>
              </mc:Choice>
              <mc:Fallback>
                <p:oleObj name="Document" r:id="rId5" imgW="9066460" imgH="5562071" progId="Word.Document.8">
                  <p:embed/>
                  <p:pic>
                    <p:nvPicPr>
                      <p:cNvPr id="0" name=""/>
                      <p:cNvPicPr>
                        <a:picLocks noChangeAspect="1" noChangeArrowheads="1"/>
                      </p:cNvPicPr>
                      <p:nvPr/>
                    </p:nvPicPr>
                    <p:blipFill>
                      <a:blip r:embed="rId6"/>
                      <a:srcRect/>
                      <a:stretch>
                        <a:fillRect/>
                      </a:stretch>
                    </p:blipFill>
                    <p:spPr bwMode="auto">
                      <a:xfrm>
                        <a:off x="549275" y="1752600"/>
                        <a:ext cx="8045450" cy="49355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66866909"/>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199" y="304800"/>
            <a:ext cx="8229600" cy="12192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235523" name="Object 1024"/>
          <p:cNvGraphicFramePr>
            <a:graphicFrameLocks noGrp="1" noChangeAspect="1"/>
          </p:cNvGraphicFramePr>
          <p:nvPr>
            <p:ph sz="quarter" idx="1"/>
            <p:extLst>
              <p:ext uri="{D42A27DB-BD31-4B8C-83A1-F6EECF244321}">
                <p14:modId xmlns:p14="http://schemas.microsoft.com/office/powerpoint/2010/main" val="32523199"/>
              </p:ext>
            </p:extLst>
          </p:nvPr>
        </p:nvGraphicFramePr>
        <p:xfrm>
          <a:off x="541337" y="1676400"/>
          <a:ext cx="8061325" cy="4937125"/>
        </p:xfrm>
        <a:graphic>
          <a:graphicData uri="http://schemas.openxmlformats.org/presentationml/2006/ole">
            <mc:AlternateContent xmlns:mc="http://schemas.openxmlformats.org/markup-compatibility/2006">
              <mc:Choice xmlns:v="urn:schemas-microsoft-com:vml" Requires="v">
                <p:oleObj spid="_x0000_s16407" name="Document" r:id="rId5" imgW="8916387" imgH="5461296" progId="Word.Document.8">
                  <p:embed/>
                </p:oleObj>
              </mc:Choice>
              <mc:Fallback>
                <p:oleObj name="Document" r:id="rId5" imgW="8916387" imgH="5461296" progId="Word.Document.8">
                  <p:embed/>
                  <p:pic>
                    <p:nvPicPr>
                      <p:cNvPr id="0" name=""/>
                      <p:cNvPicPr>
                        <a:picLocks noChangeAspect="1" noChangeArrowheads="1"/>
                      </p:cNvPicPr>
                      <p:nvPr/>
                    </p:nvPicPr>
                    <p:blipFill>
                      <a:blip r:embed="rId6"/>
                      <a:srcRect/>
                      <a:stretch>
                        <a:fillRect/>
                      </a:stretch>
                    </p:blipFill>
                    <p:spPr bwMode="auto">
                      <a:xfrm>
                        <a:off x="541337" y="1676400"/>
                        <a:ext cx="8061325" cy="49371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72072227"/>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457200" y="228600"/>
            <a:ext cx="8229600" cy="1219200"/>
          </a:xfrm>
        </p:spPr>
        <p:txBody>
          <a:bodyPr>
            <a:normAutofit fontScale="90000"/>
          </a:bodyPr>
          <a:lstStyle/>
          <a:p>
            <a:pPr eaLnBrk="1" hangingPunct="1"/>
            <a:r>
              <a:rPr lang="en-US" dirty="0" smtClean="0"/>
              <a:t>Intensive Diabetes Therapy</a:t>
            </a:r>
            <a:r>
              <a:rPr lang="en-US" sz="3600" dirty="0" smtClean="0"/>
              <a:t/>
            </a:r>
            <a:br>
              <a:rPr lang="en-US" sz="3600" dirty="0" smtClean="0"/>
            </a:br>
            <a:r>
              <a:rPr lang="en-US" sz="3600" dirty="0" smtClean="0"/>
              <a:t>Insulin Dosing Strategy</a:t>
            </a:r>
            <a:r>
              <a:rPr lang="en-US" dirty="0" smtClean="0"/>
              <a:t>	</a:t>
            </a:r>
          </a:p>
        </p:txBody>
      </p:sp>
      <p:sp>
        <p:nvSpPr>
          <p:cNvPr id="237571" name="Rectangle 3"/>
          <p:cNvSpPr>
            <a:spLocks noGrp="1" noChangeArrowheads="1"/>
          </p:cNvSpPr>
          <p:nvPr>
            <p:ph type="body" sz="half" idx="1"/>
          </p:nvPr>
        </p:nvSpPr>
        <p:spPr>
          <a:xfrm>
            <a:off x="457200" y="1676400"/>
            <a:ext cx="3962400" cy="4800600"/>
          </a:xfrm>
        </p:spPr>
        <p:txBody>
          <a:bodyPr/>
          <a:lstStyle/>
          <a:p>
            <a:pPr eaLnBrk="1" hangingPunct="1">
              <a:buFont typeface="Wingdings" panose="05000000000000000000" pitchFamily="2" charset="2"/>
              <a:buNone/>
            </a:pPr>
            <a:r>
              <a:rPr lang="en-US" b="1" smtClean="0"/>
              <a:t>50/50 Rule</a:t>
            </a:r>
          </a:p>
          <a:p>
            <a:pPr eaLnBrk="1" hangingPunct="1"/>
            <a:r>
              <a:rPr lang="en-US" smtClean="0"/>
              <a:t>0.5-1.0 units/kg day</a:t>
            </a:r>
          </a:p>
          <a:p>
            <a:pPr eaLnBrk="1" hangingPunct="1"/>
            <a:endParaRPr lang="en-US" sz="1400" smtClean="0"/>
          </a:p>
          <a:p>
            <a:pPr eaLnBrk="1" hangingPunct="1"/>
            <a:endParaRPr lang="en-US" sz="1400" smtClean="0"/>
          </a:p>
          <a:p>
            <a:pPr eaLnBrk="1" hangingPunct="1"/>
            <a:r>
              <a:rPr lang="en-US" smtClean="0"/>
              <a:t>Basal = 50% of total  </a:t>
            </a:r>
            <a:endParaRPr lang="en-US" sz="3200" smtClean="0"/>
          </a:p>
          <a:p>
            <a:pPr eaLnBrk="1" hangingPunct="1">
              <a:buFont typeface="Monotype Sorts" pitchFamily="2" charset="2"/>
              <a:buBlip>
                <a:blip r:embed="rId4"/>
              </a:buBlip>
            </a:pPr>
            <a:endParaRPr lang="en-US" sz="1000" smtClean="0"/>
          </a:p>
          <a:p>
            <a:pPr eaLnBrk="1" hangingPunct="1">
              <a:buFont typeface="Monotype Sorts" pitchFamily="2" charset="2"/>
              <a:buNone/>
            </a:pPr>
            <a:endParaRPr lang="en-US" sz="2000" smtClean="0"/>
          </a:p>
          <a:p>
            <a:pPr eaLnBrk="1" hangingPunct="1">
              <a:buFont typeface="Monotype Sorts" pitchFamily="2" charset="2"/>
              <a:buBlip>
                <a:blip r:embed="rId4"/>
              </a:buBlip>
            </a:pPr>
            <a:r>
              <a:rPr lang="en-US" smtClean="0"/>
              <a:t>Bolus = 50% of total</a:t>
            </a:r>
          </a:p>
          <a:p>
            <a:pPr lvl="1" eaLnBrk="1" hangingPunct="1">
              <a:buFont typeface="Monotype Sorts" pitchFamily="2" charset="2"/>
              <a:buBlip>
                <a:blip r:embed="rId4"/>
              </a:buBlip>
            </a:pPr>
            <a:r>
              <a:rPr lang="en-US" sz="2800" smtClean="0"/>
              <a:t>Divided into 3 meals</a:t>
            </a:r>
          </a:p>
        </p:txBody>
      </p:sp>
      <p:sp>
        <p:nvSpPr>
          <p:cNvPr id="1752068" name="Rectangle 4"/>
          <p:cNvSpPr>
            <a:spLocks noGrp="1" noChangeArrowheads="1"/>
          </p:cNvSpPr>
          <p:nvPr>
            <p:ph type="body" sz="half" idx="2"/>
          </p:nvPr>
        </p:nvSpPr>
        <p:spPr>
          <a:xfrm>
            <a:off x="4572000" y="1676400"/>
            <a:ext cx="4267200" cy="4876800"/>
          </a:xfrm>
        </p:spPr>
        <p:txBody>
          <a:bodyPr/>
          <a:lstStyle/>
          <a:p>
            <a:pPr eaLnBrk="1" hangingPunct="1">
              <a:buFont typeface="Wingdings" panose="05000000000000000000" pitchFamily="2" charset="2"/>
              <a:buNone/>
            </a:pPr>
            <a:r>
              <a:rPr lang="en-US" b="1" smtClean="0"/>
              <a:t>Example </a:t>
            </a:r>
          </a:p>
          <a:p>
            <a:pPr eaLnBrk="1" hangingPunct="1"/>
            <a:r>
              <a:rPr lang="en-US" smtClean="0"/>
              <a:t>Wt 50kg x 0.5 = 25 units of insulin/day</a:t>
            </a:r>
          </a:p>
          <a:p>
            <a:pPr eaLnBrk="1" hangingPunct="1"/>
            <a:endParaRPr lang="en-US" sz="900" smtClean="0"/>
          </a:p>
          <a:p>
            <a:pPr eaLnBrk="1" hangingPunct="1"/>
            <a:r>
              <a:rPr lang="en-US" smtClean="0"/>
              <a:t>Basal dose:  13 units</a:t>
            </a:r>
          </a:p>
          <a:p>
            <a:pPr eaLnBrk="1" hangingPunct="1">
              <a:buFont typeface="Wingdings" panose="05000000000000000000" pitchFamily="2" charset="2"/>
              <a:buNone/>
            </a:pPr>
            <a:endParaRPr lang="en-US" smtClean="0"/>
          </a:p>
          <a:p>
            <a:pPr eaLnBrk="1" hangingPunct="1"/>
            <a:r>
              <a:rPr lang="en-US" smtClean="0"/>
              <a:t>Bolus dose: 12 units</a:t>
            </a:r>
          </a:p>
          <a:p>
            <a:pPr lvl="1" eaLnBrk="1" hangingPunct="1"/>
            <a:r>
              <a:rPr lang="en-US" sz="2800" smtClean="0"/>
              <a:t>4 units at each meal</a:t>
            </a:r>
          </a:p>
          <a:p>
            <a:pPr eaLnBrk="1" hangingPunct="1">
              <a:buFont typeface="Wingdings" panose="05000000000000000000" pitchFamily="2" charset="2"/>
              <a:buNone/>
            </a:pPr>
            <a:endParaRPr lang="en-US" sz="2200" smtClean="0"/>
          </a:p>
        </p:txBody>
      </p:sp>
    </p:spTree>
    <p:custDataLst>
      <p:tags r:id="rId1"/>
    </p:custDataLst>
    <p:extLst>
      <p:ext uri="{BB962C8B-B14F-4D97-AF65-F5344CB8AC3E}">
        <p14:creationId xmlns:p14="http://schemas.microsoft.com/office/powerpoint/2010/main" val="337342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52068">
                                            <p:txEl>
                                              <p:pRg st="5" end="5"/>
                                            </p:txEl>
                                          </p:spTgt>
                                        </p:tgtEl>
                                        <p:attrNameLst>
                                          <p:attrName>style.visibility</p:attrName>
                                        </p:attrNameLst>
                                      </p:cBhvr>
                                      <p:to>
                                        <p:strVal val="visible"/>
                                      </p:to>
                                    </p:set>
                                    <p:anim calcmode="lin" valueType="num">
                                      <p:cBhvr additive="base">
                                        <p:cTn id="25"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206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52068">
                                            <p:txEl>
                                              <p:pRg st="6" end="6"/>
                                            </p:txEl>
                                          </p:spTgt>
                                        </p:tgtEl>
                                        <p:attrNameLst>
                                          <p:attrName>style.visibility</p:attrName>
                                        </p:attrNameLst>
                                      </p:cBhvr>
                                      <p:to>
                                        <p:strVal val="visible"/>
                                      </p:to>
                                    </p:set>
                                    <p:anim calcmode="lin" valueType="num">
                                      <p:cBhvr additive="base">
                                        <p:cTn id="29" dur="500" fill="hold"/>
                                        <p:tgtEl>
                                          <p:spTgt spid="175206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520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228600"/>
            <a:ext cx="8229600" cy="1143000"/>
          </a:xfrm>
        </p:spPr>
        <p:txBody>
          <a:bodyPr>
            <a:normAutofit fontScale="90000"/>
          </a:bodyPr>
          <a:lstStyle/>
          <a:p>
            <a:pPr eaLnBrk="1" hangingPunct="1"/>
            <a:r>
              <a:rPr lang="en-US" dirty="0" smtClean="0"/>
              <a:t>Intensive Diabetes Therapy</a:t>
            </a:r>
            <a:r>
              <a:rPr lang="en-US" sz="3600" dirty="0" smtClean="0"/>
              <a:t/>
            </a:r>
            <a:br>
              <a:rPr lang="en-US" sz="3600" dirty="0" smtClean="0"/>
            </a:br>
            <a:r>
              <a:rPr lang="en-US" sz="3600" dirty="0" smtClean="0"/>
              <a:t>Insulin Dosing Strategy	</a:t>
            </a:r>
          </a:p>
        </p:txBody>
      </p:sp>
      <p:sp>
        <p:nvSpPr>
          <p:cNvPr id="239619" name="Rectangle 3"/>
          <p:cNvSpPr>
            <a:spLocks noGrp="1" noChangeArrowheads="1"/>
          </p:cNvSpPr>
          <p:nvPr>
            <p:ph type="body" sz="half" idx="1"/>
          </p:nvPr>
        </p:nvSpPr>
        <p:spPr>
          <a:xfrm>
            <a:off x="475397" y="1600200"/>
            <a:ext cx="4343400" cy="4953000"/>
          </a:xfrm>
        </p:spPr>
        <p:txBody>
          <a:bodyPr/>
          <a:lstStyle/>
          <a:p>
            <a:pPr eaLnBrk="1" hangingPunct="1">
              <a:buFont typeface="Wingdings" panose="05000000000000000000" pitchFamily="2" charset="2"/>
              <a:buNone/>
            </a:pPr>
            <a:r>
              <a:rPr lang="en-US" b="1" dirty="0" smtClean="0"/>
              <a:t>50/50 Rule</a:t>
            </a:r>
          </a:p>
          <a:p>
            <a:pPr eaLnBrk="1" hangingPunct="1"/>
            <a:r>
              <a:rPr lang="en-US" dirty="0" smtClean="0"/>
              <a:t>0.5-1.0 units/kg day</a:t>
            </a:r>
          </a:p>
          <a:p>
            <a:pPr eaLnBrk="1" hangingPunct="1"/>
            <a:endParaRPr lang="en-US" dirty="0" smtClean="0"/>
          </a:p>
          <a:p>
            <a:pPr eaLnBrk="1" hangingPunct="1">
              <a:buFont typeface="Wingdings" panose="05000000000000000000" pitchFamily="2" charset="2"/>
              <a:buNone/>
            </a:pPr>
            <a:endParaRPr lang="en-US" sz="1400" dirty="0" smtClean="0"/>
          </a:p>
          <a:p>
            <a:pPr eaLnBrk="1" hangingPunct="1"/>
            <a:r>
              <a:rPr lang="en-US" dirty="0" smtClean="0"/>
              <a:t>Basal = 50% of total  </a:t>
            </a:r>
          </a:p>
          <a:p>
            <a:pPr eaLnBrk="1" hangingPunct="1">
              <a:buFont typeface="Monotype Sorts" pitchFamily="2" charset="2"/>
              <a:buBlip>
                <a:blip r:embed="rId4"/>
              </a:buBlip>
            </a:pPr>
            <a:endParaRPr lang="en-US" dirty="0" smtClean="0"/>
          </a:p>
          <a:p>
            <a:pPr eaLnBrk="1" hangingPunct="1">
              <a:buFont typeface="Monotype Sorts" pitchFamily="2" charset="2"/>
              <a:buBlip>
                <a:blip r:embed="rId4"/>
              </a:buBlip>
            </a:pPr>
            <a:r>
              <a:rPr lang="en-US" dirty="0" smtClean="0"/>
              <a:t>Bolus = 50% of total divided into 3 meals</a:t>
            </a:r>
          </a:p>
        </p:txBody>
      </p:sp>
      <p:sp>
        <p:nvSpPr>
          <p:cNvPr id="239620" name="Rectangle 4"/>
          <p:cNvSpPr>
            <a:spLocks noGrp="1" noChangeArrowheads="1"/>
          </p:cNvSpPr>
          <p:nvPr>
            <p:ph type="body" sz="half" idx="2"/>
          </p:nvPr>
        </p:nvSpPr>
        <p:spPr>
          <a:xfrm>
            <a:off x="4419600" y="1638300"/>
            <a:ext cx="4419600" cy="4876800"/>
          </a:xfrm>
        </p:spPr>
        <p:txBody>
          <a:bodyPr/>
          <a:lstStyle/>
          <a:p>
            <a:pPr eaLnBrk="1" hangingPunct="1">
              <a:buFont typeface="Wingdings" panose="05000000000000000000" pitchFamily="2" charset="2"/>
              <a:buNone/>
            </a:pPr>
            <a:r>
              <a:rPr lang="en-US" b="1" dirty="0" smtClean="0"/>
              <a:t>Example – You Try</a:t>
            </a:r>
          </a:p>
          <a:p>
            <a:pPr eaLnBrk="1" hangingPunct="1"/>
            <a:r>
              <a:rPr lang="en-US" dirty="0" err="1" smtClean="0"/>
              <a:t>Wt</a:t>
            </a:r>
            <a:r>
              <a:rPr lang="en-US" dirty="0" smtClean="0"/>
              <a:t> 60 kg x 0.5 = ___ units of insulin/day</a:t>
            </a:r>
          </a:p>
          <a:p>
            <a:pPr eaLnBrk="1" hangingPunct="1"/>
            <a:endParaRPr lang="en-US" sz="900" dirty="0" smtClean="0"/>
          </a:p>
          <a:p>
            <a:pPr eaLnBrk="1" hangingPunct="1"/>
            <a:r>
              <a:rPr lang="en-US" dirty="0" smtClean="0"/>
              <a:t>Basal dose: ____ units</a:t>
            </a:r>
          </a:p>
          <a:p>
            <a:pPr lvl="1" eaLnBrk="1" hangingPunct="1">
              <a:buFont typeface="Wingdings" panose="05000000000000000000" pitchFamily="2" charset="2"/>
              <a:buNone/>
            </a:pPr>
            <a:endParaRPr lang="en-US" dirty="0" smtClean="0"/>
          </a:p>
          <a:p>
            <a:pPr eaLnBrk="1" hangingPunct="1"/>
            <a:r>
              <a:rPr lang="en-US" dirty="0" smtClean="0"/>
              <a:t>Bolus dose: ____ units</a:t>
            </a:r>
          </a:p>
          <a:p>
            <a:pPr lvl="1">
              <a:spcBef>
                <a:spcPct val="0"/>
              </a:spcBef>
              <a:buClrTx/>
              <a:buSzTx/>
              <a:buFont typeface="Arial" panose="020B0604020202020204" pitchFamily="34" charset="0"/>
              <a:buChar char="•"/>
            </a:pPr>
            <a:r>
              <a:rPr lang="en-US" sz="2800" dirty="0" smtClean="0"/>
              <a:t>at each meal</a:t>
            </a:r>
          </a:p>
        </p:txBody>
      </p:sp>
    </p:spTree>
    <p:custDataLst>
      <p:tags r:id="rId1"/>
    </p:custDataLst>
    <p:extLst>
      <p:ext uri="{BB962C8B-B14F-4D97-AF65-F5344CB8AC3E}">
        <p14:creationId xmlns:p14="http://schemas.microsoft.com/office/powerpoint/2010/main" val="3715685339"/>
      </p:ext>
    </p:extLst>
  </p:cSld>
  <p:clrMapOvr>
    <a:masterClrMapping/>
  </p:clrMapOvr>
  <p:transition>
    <p:random/>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sz="4000" dirty="0" smtClean="0"/>
              <a:t>Pt weighs 80kg  A = </a:t>
            </a:r>
            <a:r>
              <a:rPr lang="en-US" sz="4000" dirty="0" err="1" smtClean="0"/>
              <a:t>Aspart</a:t>
            </a:r>
            <a:endParaRPr lang="en-US" sz="4000" dirty="0" smtClean="0"/>
          </a:p>
        </p:txBody>
      </p:sp>
      <p:graphicFrame>
        <p:nvGraphicFramePr>
          <p:cNvPr id="241667" name="Object 1024"/>
          <p:cNvGraphicFramePr>
            <a:graphicFrameLocks noGrp="1" noChangeAspect="1"/>
          </p:cNvGraphicFramePr>
          <p:nvPr>
            <p:ph sz="quarter" idx="1"/>
            <p:extLst>
              <p:ext uri="{D42A27DB-BD31-4B8C-83A1-F6EECF244321}">
                <p14:modId xmlns:p14="http://schemas.microsoft.com/office/powerpoint/2010/main" val="4173722190"/>
              </p:ext>
            </p:extLst>
          </p:nvPr>
        </p:nvGraphicFramePr>
        <p:xfrm>
          <a:off x="631031" y="1447800"/>
          <a:ext cx="7881937" cy="4937125"/>
        </p:xfrm>
        <a:graphic>
          <a:graphicData uri="http://schemas.openxmlformats.org/presentationml/2006/ole">
            <mc:AlternateContent xmlns:mc="http://schemas.openxmlformats.org/markup-compatibility/2006">
              <mc:Choice xmlns:v="urn:schemas-microsoft-com:vml" Requires="v">
                <p:oleObj spid="_x0000_s17431" name="Document" r:id="rId5" imgW="8990702" imgH="5630814" progId="Word.Document.8">
                  <p:embed/>
                </p:oleObj>
              </mc:Choice>
              <mc:Fallback>
                <p:oleObj name="Document" r:id="rId5" imgW="8990702" imgH="5630814" progId="Word.Document.8">
                  <p:embed/>
                  <p:pic>
                    <p:nvPicPr>
                      <p:cNvPr id="0" name=""/>
                      <p:cNvPicPr>
                        <a:picLocks noChangeAspect="1" noChangeArrowheads="1"/>
                      </p:cNvPicPr>
                      <p:nvPr/>
                    </p:nvPicPr>
                    <p:blipFill>
                      <a:blip r:embed="rId6"/>
                      <a:srcRect/>
                      <a:stretch>
                        <a:fillRect/>
                      </a:stretch>
                    </p:blipFill>
                    <p:spPr bwMode="auto">
                      <a:xfrm>
                        <a:off x="631031" y="1447800"/>
                        <a:ext cx="7881937"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65377815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smtClean="0"/>
              <a:t>Role of the Pancreas</a:t>
            </a:r>
            <a:br>
              <a:rPr lang="en-US" sz="4000" dirty="0" smtClean="0"/>
            </a:br>
            <a:r>
              <a:rPr lang="en-US" sz="4000" dirty="0" smtClean="0"/>
              <a:t>Endocrine Functions</a:t>
            </a:r>
            <a:endParaRPr lang="en-US" sz="4000" dirty="0" smtClean="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Title 1"/>
          <p:cNvSpPr>
            <a:spLocks noGrp="1"/>
          </p:cNvSpPr>
          <p:nvPr>
            <p:ph type="title"/>
          </p:nvPr>
        </p:nvSpPr>
        <p:spPr>
          <a:xfrm>
            <a:off x="457200" y="533400"/>
            <a:ext cx="8229600" cy="609600"/>
          </a:xfrm>
        </p:spPr>
        <p:txBody>
          <a:bodyPr>
            <a:noAutofit/>
          </a:bodyPr>
          <a:lstStyle/>
          <a:p>
            <a:r>
              <a:rPr lang="en-US" sz="4000" dirty="0" smtClean="0"/>
              <a:t>Type 1 and a Teen</a:t>
            </a:r>
          </a:p>
        </p:txBody>
      </p:sp>
      <p:sp>
        <p:nvSpPr>
          <p:cNvPr id="243714" name="Rectangle 1027"/>
          <p:cNvSpPr>
            <a:spLocks noGrp="1" noChangeArrowheads="1"/>
          </p:cNvSpPr>
          <p:nvPr>
            <p:ph type="body" sz="half" idx="4294967295"/>
          </p:nvPr>
        </p:nvSpPr>
        <p:spPr>
          <a:xfrm>
            <a:off x="3124200" y="1295400"/>
            <a:ext cx="6019800" cy="5562600"/>
          </a:xfrm>
        </p:spPr>
        <p:txBody>
          <a:bodyPr/>
          <a:lstStyle/>
          <a:p>
            <a:pPr eaLnBrk="1" hangingPunct="1"/>
            <a:r>
              <a:rPr lang="en-US" sz="2800" dirty="0" smtClean="0"/>
              <a:t>Cindy is trying to carb count and adjust her insulin, but is still having trouble. She weighs 60kg. </a:t>
            </a:r>
          </a:p>
          <a:p>
            <a:pPr eaLnBrk="1" hangingPunct="1"/>
            <a:r>
              <a:rPr lang="en-US" sz="2800" dirty="0" smtClean="0"/>
              <a:t>What is her daily dose of insulin?</a:t>
            </a:r>
          </a:p>
          <a:p>
            <a:pPr eaLnBrk="1" hangingPunct="1"/>
            <a:r>
              <a:rPr lang="en-US" sz="2800" dirty="0" smtClean="0"/>
              <a:t>What is her basal dose?</a:t>
            </a:r>
          </a:p>
          <a:p>
            <a:pPr eaLnBrk="1" hangingPunct="1">
              <a:buFont typeface="Wingdings" panose="05000000000000000000" pitchFamily="2" charset="2"/>
              <a:buNone/>
            </a:pPr>
            <a:r>
              <a:rPr lang="en-US" sz="2800" dirty="0" smtClean="0"/>
              <a:t>1. Pre meal target BG is 120 </a:t>
            </a:r>
          </a:p>
          <a:p>
            <a:pPr eaLnBrk="1" hangingPunct="1">
              <a:buFont typeface="Wingdings" panose="05000000000000000000" pitchFamily="2" charset="2"/>
              <a:buNone/>
            </a:pPr>
            <a:r>
              <a:rPr lang="en-US" sz="2800" dirty="0" smtClean="0"/>
              <a:t>2. Post meal goal &lt; 180. </a:t>
            </a:r>
          </a:p>
          <a:p>
            <a:pPr eaLnBrk="1" hangingPunct="1">
              <a:buFont typeface="Wingdings" panose="05000000000000000000" pitchFamily="2" charset="2"/>
              <a:buNone/>
            </a:pPr>
            <a:r>
              <a:rPr lang="en-US" sz="2800" dirty="0" smtClean="0"/>
              <a:t>3. Carb ratio: 1 unit for every 15 </a:t>
            </a:r>
            <a:r>
              <a:rPr lang="en-US" sz="2800" dirty="0" err="1" smtClean="0"/>
              <a:t>gms</a:t>
            </a:r>
            <a:endParaRPr lang="en-US" sz="2800" dirty="0" smtClean="0"/>
          </a:p>
          <a:p>
            <a:pPr eaLnBrk="1" hangingPunct="1">
              <a:buFont typeface="Wingdings" panose="05000000000000000000" pitchFamily="2" charset="2"/>
              <a:buNone/>
            </a:pPr>
            <a:r>
              <a:rPr lang="en-US" sz="2800" dirty="0" smtClean="0"/>
              <a:t>4. Hyperglycemic correction factor is one unit for every 50 above goal  </a:t>
            </a:r>
          </a:p>
        </p:txBody>
      </p:sp>
      <p:pic>
        <p:nvPicPr>
          <p:cNvPr id="1786884" name="MPj0403466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304578" y="1600200"/>
            <a:ext cx="2314797" cy="2895600"/>
          </a:xfrm>
        </p:spPr>
      </p:pic>
    </p:spTree>
    <p:custDataLst>
      <p:tags r:id="rId1"/>
    </p:custDataLst>
    <p:extLst>
      <p:ext uri="{BB962C8B-B14F-4D97-AF65-F5344CB8AC3E}">
        <p14:creationId xmlns:p14="http://schemas.microsoft.com/office/powerpoint/2010/main" val="90283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86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86884"/>
                                        </p:tgtEl>
                                      </p:cBhvr>
                                    </p:cmd>
                                  </p:childTnLst>
                                </p:cTn>
                              </p:par>
                            </p:childTnLst>
                          </p:cTn>
                        </p:par>
                      </p:childTnLst>
                    </p:cTn>
                  </p:par>
                </p:childTnLst>
              </p:cTn>
              <p:nextCondLst>
                <p:cond evt="onClick" delay="0">
                  <p:tgtEl>
                    <p:spTgt spid="1786884"/>
                  </p:tgtEl>
                </p:cond>
              </p:nextCondLst>
            </p:seq>
            <p:video>
              <p:cMediaNode>
                <p:cTn id="7" fill="hold" display="0">
                  <p:stCondLst>
                    <p:cond delay="indefinite"/>
                  </p:stCondLst>
                  <p:endCondLst>
                    <p:cond evt="onNext" delay="0">
                      <p:tgtEl>
                        <p:sldTgt/>
                      </p:tgtEl>
                    </p:cond>
                    <p:cond evt="onPrev" delay="0">
                      <p:tgtEl>
                        <p:sldTgt/>
                      </p:tgtEl>
                    </p:cond>
                  </p:endCondLst>
                </p:cTn>
                <p:tgtEl>
                  <p:spTgt spid="1786884"/>
                </p:tgtEl>
              </p:cMediaNode>
            </p:vide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7200" y="228600"/>
            <a:ext cx="8229600" cy="1219200"/>
          </a:xfrm>
        </p:spPr>
        <p:txBody>
          <a:bodyPr>
            <a:normAutofit fontScale="90000"/>
          </a:bodyPr>
          <a:lstStyle/>
          <a:p>
            <a:pPr eaLnBrk="1" hangingPunct="1"/>
            <a:r>
              <a:rPr lang="en-US" dirty="0" smtClean="0"/>
              <a:t>Correction Bolus – Add to mealtime insulin                    </a:t>
            </a:r>
            <a:r>
              <a:rPr lang="en-US" sz="1800" dirty="0" smtClean="0"/>
              <a:t>Rapid/Fast Acting Insulin  (1 unit:50 mg/dl&gt;120)</a:t>
            </a:r>
            <a:endParaRPr lang="en-US" dirty="0" smtClean="0"/>
          </a:p>
        </p:txBody>
      </p:sp>
      <p:graphicFrame>
        <p:nvGraphicFramePr>
          <p:cNvPr id="1776666" name="Rectangle 26"/>
          <p:cNvGraphicFramePr>
            <a:graphicFrameLocks noGrp="1"/>
          </p:cNvGraphicFramePr>
          <p:nvPr>
            <p:ph idx="4294967295"/>
            <p:extLst>
              <p:ext uri="{D42A27DB-BD31-4B8C-83A1-F6EECF244321}">
                <p14:modId xmlns:p14="http://schemas.microsoft.com/office/powerpoint/2010/main" val="1969272099"/>
              </p:ext>
            </p:extLst>
          </p:nvPr>
        </p:nvGraphicFramePr>
        <p:xfrm>
          <a:off x="609600" y="1524000"/>
          <a:ext cx="7772400" cy="4114800"/>
        </p:xfrm>
        <a:graphic>
          <a:graphicData uri="http://schemas.openxmlformats.org/drawingml/2006/table">
            <a:tbl>
              <a:tblPr/>
              <a:tblGrid>
                <a:gridCol w="3886200"/>
                <a:gridCol w="3886200"/>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  70-120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121-170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171-220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221-270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271-320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321-400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89197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Grams of Carb per meal?</a:t>
            </a:r>
          </a:p>
        </p:txBody>
      </p:sp>
      <p:sp>
        <p:nvSpPr>
          <p:cNvPr id="245763" name="Rectangle 3"/>
          <p:cNvSpPr>
            <a:spLocks noGrp="1" noChangeArrowheads="1"/>
          </p:cNvSpPr>
          <p:nvPr>
            <p:ph sz="quarter" idx="1"/>
          </p:nvPr>
        </p:nvSpPr>
        <p:spPr>
          <a:xfrm>
            <a:off x="457200" y="1219200"/>
            <a:ext cx="6553200" cy="4937760"/>
          </a:xfrm>
        </p:spPr>
        <p:txBody>
          <a:bodyPr>
            <a:normAutofit/>
          </a:bodyPr>
          <a:lstStyle/>
          <a:p>
            <a:pPr eaLnBrk="1" hangingPunct="1"/>
            <a:r>
              <a:rPr lang="en-US" sz="2800" dirty="0" smtClean="0"/>
              <a:t>Morning - BG 173 </a:t>
            </a:r>
          </a:p>
          <a:p>
            <a:pPr lvl="1" eaLnBrk="1" hangingPunct="1"/>
            <a:r>
              <a:rPr lang="en-US" sz="2400" dirty="0" smtClean="0"/>
              <a:t>Breakfast – slice cold pizza, ½ c. juice</a:t>
            </a:r>
          </a:p>
          <a:p>
            <a:pPr eaLnBrk="1" hangingPunct="1"/>
            <a:r>
              <a:rPr lang="en-US" sz="2800" dirty="0" smtClean="0"/>
              <a:t>Lunch BG 69  </a:t>
            </a:r>
          </a:p>
          <a:p>
            <a:pPr lvl="1" eaLnBrk="1" hangingPunct="1"/>
            <a:r>
              <a:rPr lang="en-US" sz="2400" dirty="0" smtClean="0"/>
              <a:t>Menu- ham sandwich, pear, diet 7-up,  mini snickers bar. </a:t>
            </a:r>
          </a:p>
          <a:p>
            <a:pPr eaLnBrk="1" hangingPunct="1"/>
            <a:r>
              <a:rPr lang="en-US" sz="2800" dirty="0" smtClean="0"/>
              <a:t>2 </a:t>
            </a:r>
            <a:r>
              <a:rPr lang="en-US" sz="2800" dirty="0" err="1" smtClean="0"/>
              <a:t>hrs</a:t>
            </a:r>
            <a:r>
              <a:rPr lang="en-US" sz="2800" dirty="0" smtClean="0"/>
              <a:t> after lunch, BG 148  - ran track</a:t>
            </a:r>
          </a:p>
          <a:p>
            <a:pPr eaLnBrk="1" hangingPunct="1"/>
            <a:r>
              <a:rPr lang="en-US" sz="2800" dirty="0" smtClean="0"/>
              <a:t>Before dinner - BG 98 </a:t>
            </a:r>
          </a:p>
          <a:p>
            <a:pPr lvl="1" eaLnBrk="1" hangingPunct="1"/>
            <a:r>
              <a:rPr lang="en-US" sz="2400" dirty="0" smtClean="0"/>
              <a:t>Cheeseburger, small fries, chocolate chip cookie</a:t>
            </a:r>
          </a:p>
          <a:p>
            <a:pPr eaLnBrk="1" hangingPunct="1"/>
            <a:r>
              <a:rPr lang="en-US" sz="2800" dirty="0" smtClean="0"/>
              <a:t>At bedtime, BG 173</a:t>
            </a:r>
          </a:p>
          <a:p>
            <a:pPr eaLnBrk="1" hangingPunct="1"/>
            <a:endParaRPr lang="en-US" sz="2800" dirty="0" smtClean="0"/>
          </a:p>
        </p:txBody>
      </p:sp>
      <p:pic>
        <p:nvPicPr>
          <p:cNvPr id="245764" name="Picture 3" descr="C:\Users\Beverly\AppData\Local\Microsoft\Windows\Temporary Internet Files\Content.IE5\DJWH7WCO\MP9004006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24" y="1752600"/>
            <a:ext cx="19510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240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t>Carbs?  How much Insulin?</a:t>
            </a:r>
          </a:p>
        </p:txBody>
      </p:sp>
      <p:sp>
        <p:nvSpPr>
          <p:cNvPr id="1634307" name="Rectangle 3"/>
          <p:cNvSpPr>
            <a:spLocks noGrp="1" noChangeArrowheads="1"/>
          </p:cNvSpPr>
          <p:nvPr>
            <p:ph sz="quarter" idx="1"/>
          </p:nvPr>
        </p:nvSpPr>
        <p:spPr/>
        <p:txBody>
          <a:bodyPr>
            <a:normAutofit lnSpcReduction="10000"/>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lvl="1" eaLnBrk="1" hangingPunct="1">
              <a:defRPr/>
            </a:pPr>
            <a:r>
              <a:rPr lang="en-US" sz="2400" dirty="0" smtClean="0">
                <a:solidFill>
                  <a:schemeClr val="tx2">
                    <a:lumMod val="75000"/>
                  </a:schemeClr>
                </a:solidFill>
              </a:rPr>
              <a:t>45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solidFill>
                <a:schemeClr val="tx2">
                  <a:lumMod val="75000"/>
                </a:schemeClr>
              </a:solidFill>
            </a:endParaRPr>
          </a:p>
          <a:p>
            <a:pPr eaLnBrk="1" hangingPunct="1">
              <a:defRPr/>
            </a:pPr>
            <a:r>
              <a:rPr lang="en-US" dirty="0" smtClean="0"/>
              <a:t>Lunch BG 69  </a:t>
            </a:r>
            <a:endParaRPr lang="en-US" dirty="0"/>
          </a:p>
          <a:p>
            <a:pPr lvl="1" eaLnBrk="1" hangingPunct="1">
              <a:defRPr/>
            </a:pPr>
            <a:r>
              <a:rPr lang="en-US" sz="2400" dirty="0" smtClean="0"/>
              <a:t>Menu- ham sandwich, pear, diet 7-up, mini snickers </a:t>
            </a:r>
            <a:endParaRPr lang="en-US" sz="2400" dirty="0"/>
          </a:p>
          <a:p>
            <a:pPr lvl="1" eaLnBrk="1" hangingPunct="1">
              <a:defRPr/>
            </a:pPr>
            <a:r>
              <a:rPr lang="en-US" sz="2400" dirty="0" smtClean="0">
                <a:solidFill>
                  <a:schemeClr val="tx2">
                    <a:lumMod val="75000"/>
                  </a:schemeClr>
                </a:solidFill>
              </a:rPr>
              <a:t>60 </a:t>
            </a:r>
            <a:r>
              <a:rPr lang="en-US" sz="2400" dirty="0" err="1" smtClean="0">
                <a:solidFill>
                  <a:schemeClr val="tx2">
                    <a:lumMod val="75000"/>
                  </a:schemeClr>
                </a:solidFill>
              </a:rPr>
              <a:t>gms</a:t>
            </a:r>
            <a:r>
              <a:rPr lang="en-US" sz="2400" dirty="0">
                <a:solidFill>
                  <a:schemeClr val="tx2">
                    <a:lumMod val="75000"/>
                  </a:schemeClr>
                </a:solidFill>
              </a:rPr>
              <a:t> </a:t>
            </a:r>
            <a:endParaRPr lang="en-US" sz="2400" dirty="0" smtClean="0">
              <a:solidFill>
                <a:schemeClr val="tx2">
                  <a:lumMod val="75000"/>
                </a:schemeClr>
              </a:solidFill>
            </a:endParaRPr>
          </a:p>
          <a:p>
            <a:pPr eaLnBrk="1" hangingPunct="1">
              <a:defRPr/>
            </a:pPr>
            <a:r>
              <a:rPr lang="en-US"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p>
          <a:p>
            <a:pPr lvl="1" eaLnBrk="1" hangingPunct="1">
              <a:defRPr/>
            </a:pPr>
            <a:r>
              <a:rPr lang="en-US" sz="2400" dirty="0" smtClean="0">
                <a:solidFill>
                  <a:schemeClr val="tx2">
                    <a:lumMod val="75000"/>
                  </a:schemeClr>
                </a:solidFill>
              </a:rPr>
              <a:t>75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p>
          <a:p>
            <a:pPr eaLnBrk="1" hangingPunct="1">
              <a:defRPr/>
            </a:pPr>
            <a:r>
              <a:rPr lang="en-US" sz="2800" dirty="0" smtClean="0"/>
              <a:t>At bedtime, BG 173 – </a:t>
            </a:r>
            <a:r>
              <a:rPr lang="en-US" sz="2800" dirty="0" smtClean="0">
                <a:solidFill>
                  <a:schemeClr val="tx2">
                    <a:lumMod val="75000"/>
                  </a:schemeClr>
                </a:solidFill>
              </a:rPr>
              <a:t>15 unit Lantus</a:t>
            </a:r>
          </a:p>
        </p:txBody>
      </p:sp>
    </p:spTree>
    <p:custDataLst>
      <p:tags r:id="rId1"/>
    </p:custDataLst>
    <p:extLst>
      <p:ext uri="{BB962C8B-B14F-4D97-AF65-F5344CB8AC3E}">
        <p14:creationId xmlns:p14="http://schemas.microsoft.com/office/powerpoint/2010/main" val="115040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457200"/>
            <a:ext cx="8305800" cy="762000"/>
          </a:xfrm>
          <a:solidFill>
            <a:srgbClr val="B1D45A"/>
          </a:solidFill>
        </p:spPr>
        <p:txBody>
          <a:bodyPr lIns="90488" tIns="44450" rIns="90488" bIns="44450" anchor="b">
            <a:normAutofit/>
          </a:bodyPr>
          <a:lstStyle/>
          <a:p>
            <a:pPr eaLnBrk="1" hangingPunct="1"/>
            <a:r>
              <a:rPr lang="en-US" sz="4000" dirty="0" smtClean="0"/>
              <a:t>Insulin Teaching Keys</a:t>
            </a:r>
          </a:p>
        </p:txBody>
      </p:sp>
      <p:sp>
        <p:nvSpPr>
          <p:cNvPr id="251907" name="Rectangle 3"/>
          <p:cNvSpPr>
            <a:spLocks noGrp="1" noChangeArrowheads="1"/>
          </p:cNvSpPr>
          <p:nvPr>
            <p:ph type="body" sz="half" idx="1"/>
          </p:nvPr>
        </p:nvSpPr>
        <p:spPr>
          <a:xfrm>
            <a:off x="419100" y="1524000"/>
            <a:ext cx="4191000" cy="4343400"/>
          </a:xfrm>
        </p:spPr>
        <p:txBody>
          <a:bodyPr lIns="90488" tIns="44450" rIns="90488" bIns="44450"/>
          <a:lstStyle/>
          <a:p>
            <a:pPr eaLnBrk="1" hangingPunct="1"/>
            <a:r>
              <a:rPr lang="en-US" sz="2400" dirty="0" smtClean="0"/>
              <a:t>Bolus insulin with meals</a:t>
            </a:r>
          </a:p>
          <a:p>
            <a:pPr eaLnBrk="1" hangingPunct="1"/>
            <a:r>
              <a:rPr lang="en-US" sz="2400" dirty="0" smtClean="0"/>
              <a:t>Basal 1-2xs daily</a:t>
            </a:r>
          </a:p>
          <a:p>
            <a:pPr eaLnBrk="1" hangingPunct="1"/>
            <a:r>
              <a:rPr lang="en-US" sz="2400" dirty="0" smtClean="0"/>
              <a:t>Can’t mix </a:t>
            </a:r>
            <a:r>
              <a:rPr lang="en-US" sz="2400" dirty="0" err="1" smtClean="0"/>
              <a:t>Glargine</a:t>
            </a:r>
            <a:r>
              <a:rPr lang="en-US" sz="2400" dirty="0" smtClean="0"/>
              <a:t> or </a:t>
            </a:r>
            <a:r>
              <a:rPr lang="en-US" sz="2400" dirty="0" err="1" smtClean="0"/>
              <a:t>Detemir</a:t>
            </a:r>
            <a:r>
              <a:rPr lang="en-US" sz="2400" dirty="0" smtClean="0"/>
              <a:t> with other </a:t>
            </a:r>
            <a:r>
              <a:rPr lang="en-US" sz="2400" dirty="0" err="1" smtClean="0"/>
              <a:t>insulins</a:t>
            </a:r>
            <a:endParaRPr lang="en-US" sz="2400" dirty="0" smtClean="0"/>
          </a:p>
          <a:p>
            <a:pPr eaLnBrk="1" hangingPunct="1"/>
            <a:r>
              <a:rPr lang="en-US" sz="2400" dirty="0" smtClean="0"/>
              <a:t>Abdomen preferred injection site</a:t>
            </a:r>
          </a:p>
          <a:p>
            <a:pPr eaLnBrk="1" hangingPunct="1"/>
            <a:r>
              <a:rPr lang="en-US" sz="2400" dirty="0" smtClean="0"/>
              <a:t>Stay 1” away from previous site</a:t>
            </a:r>
          </a:p>
          <a:p>
            <a:pPr eaLnBrk="1" hangingPunct="1"/>
            <a:r>
              <a:rPr lang="en-US" sz="2400" dirty="0" smtClean="0"/>
              <a:t>Don’t re-use ultra fine syringes</a:t>
            </a:r>
          </a:p>
        </p:txBody>
      </p:sp>
      <p:sp>
        <p:nvSpPr>
          <p:cNvPr id="1419268" name="Rectangle 4"/>
          <p:cNvSpPr>
            <a:spLocks noGrp="1" noChangeArrowheads="1"/>
          </p:cNvSpPr>
          <p:nvPr>
            <p:ph type="body" sz="half" idx="2"/>
          </p:nvPr>
        </p:nvSpPr>
        <p:spPr>
          <a:xfrm>
            <a:off x="4953000" y="1676400"/>
            <a:ext cx="3810000" cy="4648200"/>
          </a:xfrm>
        </p:spPr>
        <p:txBody>
          <a:bodyPr lIns="90488" tIns="44450" rIns="90488" bIns="44450"/>
          <a:lstStyle/>
          <a:p>
            <a:pPr eaLnBrk="1" hangingPunct="1">
              <a:lnSpc>
                <a:spcPct val="90000"/>
              </a:lnSpc>
            </a:pPr>
            <a:r>
              <a:rPr lang="en-US" sz="2400" dirty="0" smtClean="0"/>
              <a:t>Keep unopened insulin in refrigerator</a:t>
            </a:r>
          </a:p>
          <a:p>
            <a:pPr eaLnBrk="1" hangingPunct="1">
              <a:lnSpc>
                <a:spcPct val="90000"/>
              </a:lnSpc>
            </a:pPr>
            <a:r>
              <a:rPr lang="en-US" sz="2400" dirty="0" smtClean="0">
                <a:solidFill>
                  <a:schemeClr val="folHlink"/>
                </a:solidFill>
              </a:rPr>
              <a:t>Toss opened insulin vial after 28 days</a:t>
            </a:r>
          </a:p>
          <a:p>
            <a:pPr eaLnBrk="1" hangingPunct="1">
              <a:lnSpc>
                <a:spcPct val="90000"/>
              </a:lnSpc>
            </a:pPr>
            <a:r>
              <a:rPr lang="en-US" sz="2400" dirty="0" smtClean="0">
                <a:solidFill>
                  <a:schemeClr val="folHlink"/>
                </a:solidFill>
              </a:rPr>
              <a:t>Proper disposal</a:t>
            </a:r>
          </a:p>
          <a:p>
            <a:pPr eaLnBrk="1" hangingPunct="1">
              <a:lnSpc>
                <a:spcPct val="90000"/>
              </a:lnSpc>
            </a:pPr>
            <a:r>
              <a:rPr lang="en-US" sz="2400" dirty="0" smtClean="0"/>
              <a:t>Review patients ability to withdraw and inject.</a:t>
            </a:r>
          </a:p>
          <a:p>
            <a:pPr eaLnBrk="1" hangingPunct="1">
              <a:lnSpc>
                <a:spcPct val="90000"/>
              </a:lnSpc>
            </a:pPr>
            <a:r>
              <a:rPr lang="en-US" sz="2400" dirty="0" smtClean="0"/>
              <a:t>Side effects include hypoglycemia/</a:t>
            </a:r>
            <a:r>
              <a:rPr lang="en-US" sz="2400" dirty="0" err="1" smtClean="0"/>
              <a:t>wt</a:t>
            </a:r>
            <a:r>
              <a:rPr lang="en-US" sz="2400" dirty="0" smtClean="0"/>
              <a:t> gain</a:t>
            </a:r>
          </a:p>
          <a:p>
            <a:pPr eaLnBrk="1" hangingPunct="1">
              <a:lnSpc>
                <a:spcPct val="90000"/>
              </a:lnSpc>
            </a:pPr>
            <a:endParaRPr lang="en-US" sz="2400" dirty="0" smtClean="0"/>
          </a:p>
        </p:txBody>
      </p:sp>
    </p:spTree>
    <p:custDataLst>
      <p:tags r:id="rId1"/>
    </p:custDataLst>
    <p:extLst>
      <p:ext uri="{BB962C8B-B14F-4D97-AF65-F5344CB8AC3E}">
        <p14:creationId xmlns:p14="http://schemas.microsoft.com/office/powerpoint/2010/main" val="28330220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mph" presetSubtype="0" fill="hold" nodeType="clickEffect">
                                  <p:stCondLst>
                                    <p:cond delay="0"/>
                                  </p:stCondLst>
                                  <p:childTnLst>
                                    <p:animRot by="21600000">
                                      <p:cBhvr>
                                        <p:cTn id="36" dur="2000" fill="hold"/>
                                        <p:tgtEl>
                                          <p:spTgt spid="1419268">
                                            <p:txEl>
                                              <p:pRg st="1" end="1"/>
                                            </p:txEl>
                                          </p:spTgt>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1419268">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57200" y="304800"/>
            <a:ext cx="8229600" cy="1219200"/>
          </a:xfrm>
        </p:spPr>
        <p:txBody>
          <a:bodyPr>
            <a:noAutofit/>
          </a:bodyPr>
          <a:lstStyle/>
          <a:p>
            <a:pPr eaLnBrk="1" hangingPunct="1"/>
            <a:r>
              <a:rPr lang="en-US" sz="4000" dirty="0" smtClean="0"/>
              <a:t>Medical Waste Management Act Effective Sept 1, 2008</a:t>
            </a:r>
          </a:p>
        </p:txBody>
      </p:sp>
      <p:sp>
        <p:nvSpPr>
          <p:cNvPr id="253955" name="Rectangle 3"/>
          <p:cNvSpPr>
            <a:spLocks noGrp="1" noChangeArrowheads="1"/>
          </p:cNvSpPr>
          <p:nvPr>
            <p:ph type="body" idx="1"/>
          </p:nvPr>
        </p:nvSpPr>
        <p:spPr>
          <a:xfrm>
            <a:off x="457200" y="1676400"/>
            <a:ext cx="7239000" cy="4779336"/>
          </a:xfrm>
        </p:spPr>
        <p:txBody>
          <a:bodyPr/>
          <a:lstStyle/>
          <a:p>
            <a:pPr eaLnBrk="1" hangingPunct="1"/>
            <a:r>
              <a:rPr lang="en-US" dirty="0" smtClean="0"/>
              <a:t>CA Senate Bill 1305 </a:t>
            </a:r>
          </a:p>
          <a:p>
            <a:pPr eaLnBrk="1" hangingPunct="1"/>
            <a:r>
              <a:rPr lang="en-US" dirty="0" smtClean="0"/>
              <a:t>New law requires proper disposal of home generated syringes, needles, lancets</a:t>
            </a:r>
          </a:p>
          <a:p>
            <a:pPr eaLnBrk="1" hangingPunct="1"/>
            <a:r>
              <a:rPr lang="en-US" dirty="0" smtClean="0"/>
              <a:t>Disposal in solid waste containers no longer permitted</a:t>
            </a:r>
          </a:p>
          <a:p>
            <a:pPr eaLnBrk="1" hangingPunct="1"/>
            <a:r>
              <a:rPr lang="en-US" dirty="0" smtClean="0"/>
              <a:t>EPA in 2004 also discourages sharps disposal in trash.</a:t>
            </a:r>
          </a:p>
          <a:p>
            <a:pPr eaLnBrk="1" hangingPunct="1"/>
            <a:endParaRPr lang="en-US" dirty="0" smtClean="0"/>
          </a:p>
        </p:txBody>
      </p:sp>
    </p:spTree>
    <p:custDataLst>
      <p:tags r:id="rId1"/>
    </p:custDataLst>
    <p:extLst>
      <p:ext uri="{BB962C8B-B14F-4D97-AF65-F5344CB8AC3E}">
        <p14:creationId xmlns:p14="http://schemas.microsoft.com/office/powerpoint/2010/main" val="42634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t>Sharps Disposal: Product and Info</a:t>
            </a:r>
          </a:p>
        </p:txBody>
      </p:sp>
      <p:sp>
        <p:nvSpPr>
          <p:cNvPr id="256003" name="Rectangle 3"/>
          <p:cNvSpPr>
            <a:spLocks noGrp="1" noChangeArrowheads="1"/>
          </p:cNvSpPr>
          <p:nvPr>
            <p:ph type="body" idx="1"/>
          </p:nvPr>
        </p:nvSpPr>
        <p:spPr>
          <a:xfrm>
            <a:off x="4419600" y="1447800"/>
            <a:ext cx="4038600" cy="4800600"/>
          </a:xfrm>
        </p:spPr>
        <p:txBody>
          <a:bodyPr>
            <a:normAutofit fontScale="92500" lnSpcReduction="10000"/>
          </a:bodyPr>
          <a:lstStyle/>
          <a:p>
            <a:r>
              <a:rPr lang="en-US" sz="2400" dirty="0" smtClean="0"/>
              <a:t>Look in the Government section white pages for a household hazardous waste listing for your city or county. </a:t>
            </a:r>
          </a:p>
          <a:p>
            <a:r>
              <a:rPr lang="en-US" sz="2400" dirty="0" smtClean="0"/>
              <a:t>Call 1-800-CLEANUP (1-800-253-2687) </a:t>
            </a:r>
          </a:p>
          <a:p>
            <a:r>
              <a:rPr lang="en-US" sz="2400" dirty="0" smtClean="0"/>
              <a:t>Search for collection centers on the California Integrated Waste Management Board (CIWMB) Web site: </a:t>
            </a:r>
            <a:r>
              <a:rPr lang="en-US" sz="2400" u="sng" dirty="0" smtClean="0">
                <a:hlinkClick r:id="rId4"/>
              </a:rPr>
              <a:t>http://www.ciwmb.ca.gov/HHW/HealthCare/Collection/</a:t>
            </a:r>
            <a:endParaRPr lang="en-US" sz="2400" dirty="0" smtClean="0"/>
          </a:p>
          <a:p>
            <a:pPr marL="0" indent="0">
              <a:buNone/>
            </a:pPr>
            <a:r>
              <a:rPr lang="en-US" sz="2400" dirty="0" smtClean="0"/>
              <a:t/>
            </a:r>
            <a:br>
              <a:rPr lang="en-US" sz="2400" dirty="0" smtClean="0"/>
            </a:br>
            <a:endParaRPr lang="en-US" dirty="0" smtClean="0"/>
          </a:p>
        </p:txBody>
      </p:sp>
      <p:pic>
        <p:nvPicPr>
          <p:cNvPr id="256004"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12954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8663207"/>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33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smtClean="0">
                <a:solidFill>
                  <a:schemeClr val="tx2">
                    <a:lumMod val="75000"/>
                  </a:schemeClr>
                </a:solidFill>
              </a:rPr>
              <a:t>DiaBingo</a:t>
            </a:r>
            <a:r>
              <a:rPr lang="en-US" sz="4000" dirty="0" smtClean="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t>
            </a:r>
            <a:r>
              <a:rPr lang="en-US" sz="2000" dirty="0" smtClean="0">
                <a:solidFill>
                  <a:srgbClr val="AC66BB">
                    <a:lumMod val="50000"/>
                  </a:srgbClr>
                </a:solidFill>
              </a:rPr>
              <a:t>amylin			</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endParaRPr lang="en-US" sz="2000" dirty="0" smtClean="0">
              <a:solidFill>
                <a:srgbClr val="AC66BB">
                  <a:lumMod val="50000"/>
                </a:srgbClr>
              </a:solidFill>
            </a:endParaRP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Breakdown of glycogen into </a:t>
            </a:r>
            <a:r>
              <a:rPr lang="en-US" sz="2000" dirty="0" smtClean="0">
                <a:solidFill>
                  <a:srgbClr val="AC66BB">
                    <a:lumMod val="50000"/>
                  </a:srgbClr>
                </a:solidFill>
              </a:rPr>
              <a:t>glucose</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Anabolic </a:t>
            </a:r>
            <a:r>
              <a:rPr lang="en-US" sz="2000" dirty="0" smtClean="0">
                <a:solidFill>
                  <a:srgbClr val="AC66BB">
                    <a:lumMod val="50000"/>
                  </a:srgbClr>
                </a:solidFill>
              </a:rPr>
              <a:t>hormone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Insulin is released when glucose levels are low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Once opened, insulin vials are good for one _____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Elevated post-prandial glucose indicate need for pre-</a:t>
            </a:r>
            <a:r>
              <a:rPr lang="en-US" sz="2000" dirty="0" err="1" smtClean="0">
                <a:solidFill>
                  <a:srgbClr val="AC66BB">
                    <a:lumMod val="50000"/>
                  </a:srgbClr>
                </a:solidFill>
              </a:rPr>
              <a:t>mea</a:t>
            </a:r>
            <a:r>
              <a:rPr lang="en-US" sz="2000" b="1" dirty="0" err="1" smtClean="0">
                <a:solidFill>
                  <a:srgbClr val="AC66BB">
                    <a:lumMod val="50000"/>
                  </a:srgbClr>
                </a:solidFill>
              </a:rPr>
              <a:t>I</a:t>
            </a:r>
            <a:endParaRPr lang="en-US" sz="2000" b="1" dirty="0" smtClean="0">
              <a:solidFill>
                <a:srgbClr val="AC66BB">
                  <a:lumMod val="50000"/>
                </a:srgbClr>
              </a:solidFill>
            </a:endParaRP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Epinephrine increases insulin resistance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Creation of glucose from amino acids and lactate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Decreasing renal function for people on insulin can cause	</a:t>
            </a:r>
          </a:p>
          <a:p>
            <a:pPr>
              <a:spcAft>
                <a:spcPts val="600"/>
              </a:spcAft>
              <a:defRPr/>
            </a:pPr>
            <a:r>
              <a:rPr lang="da-DK" sz="2000" b="1" dirty="0" smtClean="0">
                <a:solidFill>
                  <a:srgbClr val="AC66BB">
                    <a:lumMod val="50000"/>
                  </a:srgbClr>
                </a:solidFill>
              </a:rPr>
              <a:t>I </a:t>
            </a:r>
            <a:r>
              <a:rPr lang="da-DK" sz="2000" dirty="0" smtClean="0">
                <a:solidFill>
                  <a:srgbClr val="AC66BB">
                    <a:lumMod val="50000"/>
                  </a:srgbClr>
                </a:solidFill>
              </a:rPr>
              <a:t>Bolus insulins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 hormone that increases blood glucose </a:t>
            </a:r>
            <a:r>
              <a:rPr lang="en-US" sz="2000" dirty="0" smtClean="0">
                <a:solidFill>
                  <a:prstClr val="white"/>
                </a:solidFill>
              </a:rPr>
              <a:t>levels</a:t>
            </a:r>
            <a:endParaRPr lang="en-US" sz="2000" dirty="0">
              <a:solidFill>
                <a:prstClr val="white"/>
              </a:solidFill>
            </a:endParaRPr>
          </a:p>
        </p:txBody>
      </p:sp>
    </p:spTree>
    <p:custDataLst>
      <p:tags r:id="rId1"/>
    </p:custDataLst>
    <p:extLst>
      <p:ext uri="{BB962C8B-B14F-4D97-AF65-F5344CB8AC3E}">
        <p14:creationId xmlns:p14="http://schemas.microsoft.com/office/powerpoint/2010/main" val="2024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609600" y="762000"/>
            <a:ext cx="8001000" cy="1143000"/>
          </a:xfrm>
        </p:spPr>
        <p:txBody>
          <a:bodyPr>
            <a:normAutofit fontScale="90000"/>
          </a:bodyPr>
          <a:lstStyle/>
          <a:p>
            <a:pPr eaLnBrk="1" hangingPunct="1"/>
            <a:r>
              <a:rPr lang="en-US" sz="4000" dirty="0" smtClean="0">
                <a:latin typeface="Tahoma" panose="020B0604030504040204" pitchFamily="34" charset="0"/>
              </a:rPr>
              <a:t>Diabetes Meds for</a:t>
            </a:r>
            <a:r>
              <a:rPr lang="en-US" sz="4400" dirty="0" smtClean="0">
                <a:latin typeface="Tahoma" panose="020B0604030504040204" pitchFamily="34" charset="0"/>
              </a:rPr>
              <a:t> </a:t>
            </a:r>
            <a:r>
              <a:rPr lang="en-US" sz="4000" dirty="0" smtClean="0">
                <a:latin typeface="Tahoma" panose="020B0604030504040204" pitchFamily="34" charset="0"/>
              </a:rPr>
              <a:t>Type 2: </a:t>
            </a:r>
            <a:br>
              <a:rPr lang="en-US" sz="4000" dirty="0" smtClean="0">
                <a:latin typeface="Tahoma" panose="020B0604030504040204" pitchFamily="34" charset="0"/>
              </a:rPr>
            </a:br>
            <a:r>
              <a:rPr lang="en-US" sz="4000" dirty="0" smtClean="0">
                <a:latin typeface="Tahoma" panose="020B0604030504040204" pitchFamily="34" charset="0"/>
              </a:rPr>
              <a:t>Objectives</a:t>
            </a:r>
            <a:endParaRPr lang="en-US" sz="2800" dirty="0" smtClean="0"/>
          </a:p>
        </p:txBody>
      </p:sp>
      <p:sp>
        <p:nvSpPr>
          <p:cNvPr id="262147" name="Rectangle 3"/>
          <p:cNvSpPr>
            <a:spLocks noGrp="1" noChangeArrowheads="1"/>
          </p:cNvSpPr>
          <p:nvPr>
            <p:ph type="subTitle" idx="1"/>
          </p:nvPr>
        </p:nvSpPr>
        <p:spPr>
          <a:xfrm>
            <a:off x="3276600" y="1752600"/>
            <a:ext cx="5486400" cy="3352800"/>
          </a:xfrm>
        </p:spPr>
        <p:txBody>
          <a:bodyPr/>
          <a:lstStyle/>
          <a:p>
            <a:pPr algn="r" eaLnBrk="1" hangingPunct="1"/>
            <a:endParaRPr lang="en-US" sz="1800" dirty="0" smtClean="0"/>
          </a:p>
          <a:p>
            <a:pPr algn="r" eaLnBrk="1" hangingPunct="1"/>
            <a:endParaRPr lang="en-US" sz="2400" dirty="0" smtClean="0"/>
          </a:p>
        </p:txBody>
      </p:sp>
      <p:sp>
        <p:nvSpPr>
          <p:cNvPr id="262148"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solidFill>
                  <a:schemeClr val="bg1"/>
                </a:solidFill>
                <a:cs typeface="Tahoma" panose="020B0604030504040204" pitchFamily="34" charset="0"/>
              </a:rPr>
              <a:t>1. Describe the main action of the 5 different categories of type 2 diabetes medications. </a:t>
            </a:r>
          </a:p>
          <a:p>
            <a:pPr eaLnBrk="1" hangingPunct="1">
              <a:spcBef>
                <a:spcPct val="0"/>
              </a:spcBef>
              <a:buClrTx/>
              <a:buSzTx/>
              <a:buFontTx/>
              <a:buNone/>
            </a:pPr>
            <a:r>
              <a:rPr lang="en-US" sz="2400" dirty="0">
                <a:solidFill>
                  <a:schemeClr val="bg1"/>
                </a:solidFill>
                <a:cs typeface="Tahoma" panose="020B0604030504040204" pitchFamily="34" charset="0"/>
              </a:rPr>
              <a:t>2. Discuss strategies to determine the right medication for the right patient. </a:t>
            </a:r>
          </a:p>
          <a:p>
            <a:pPr eaLnBrk="1" hangingPunct="1">
              <a:spcBef>
                <a:spcPct val="0"/>
              </a:spcBef>
              <a:buClrTx/>
              <a:buSzTx/>
              <a:buFontTx/>
              <a:buNone/>
            </a:pPr>
            <a:r>
              <a:rPr lang="en-US" sz="2400" dirty="0">
                <a:solidFill>
                  <a:schemeClr val="bg1"/>
                </a:solidFill>
                <a:cs typeface="Tahoma" panose="020B0604030504040204" pitchFamily="34" charset="0"/>
              </a:rPr>
              <a:t>3. List the side effects and clinical considerations of each category of medication. </a:t>
            </a:r>
          </a:p>
          <a:p>
            <a:pPr eaLnBrk="1" hangingPunct="1">
              <a:spcBef>
                <a:spcPct val="0"/>
              </a:spcBef>
              <a:buClrTx/>
              <a:buSzTx/>
              <a:buFontTx/>
              <a:buNone/>
            </a:pPr>
            <a:r>
              <a:rPr lang="en-US" sz="2400" dirty="0">
                <a:latin typeface="Times New Roman" panose="02020603050405020304" pitchFamily="18" charset="0"/>
              </a:rPr>
              <a:t/>
            </a:r>
            <a:br>
              <a:rPr lang="en-US" sz="2400" dirty="0">
                <a:latin typeface="Times New Roman" panose="02020603050405020304" pitchFamily="18" charset="0"/>
              </a:rPr>
            </a:br>
            <a:r>
              <a:rPr lang="en-US" sz="2800" dirty="0">
                <a:latin typeface="Times New Roman" panose="02020603050405020304" pitchFamily="18" charset="0"/>
              </a:rPr>
              <a:t/>
            </a:r>
            <a:br>
              <a:rPr lang="en-US" sz="2800" dirty="0">
                <a:latin typeface="Times New Roman" panose="02020603050405020304" pitchFamily="18" charset="0"/>
              </a:rPr>
            </a:br>
            <a:endParaRPr lang="en-US" sz="2400" dirty="0">
              <a:latin typeface="Times New Roman" panose="02020603050405020304" pitchFamily="18" charset="0"/>
            </a:endParaRPr>
          </a:p>
        </p:txBody>
      </p:sp>
      <p:pic>
        <p:nvPicPr>
          <p:cNvPr id="262149" name="Picture 7" descr="C:\Documents and Settings\Owner\Local Settings\Temporary Internet Files\Content.IE5\M5Q1JLMY\MPj039052300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181045"/>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82148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smtClean="0"/>
              <a:t>Role of the Pancreas</a:t>
            </a:r>
            <a:br>
              <a:rPr lang="en-US" sz="3700" dirty="0" smtClean="0"/>
            </a:br>
            <a:r>
              <a:rPr lang="en-US" sz="3700" dirty="0" smtClean="0"/>
              <a:t>Endocrine Functions</a:t>
            </a:r>
            <a:endParaRPr lang="en-US" sz="3700" dirty="0" smtClean="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4"/>
              </a:buBlip>
            </a:pPr>
            <a:r>
              <a:rPr lang="en-US" sz="2800" smtClean="0"/>
              <a:t>stimulated in response to low glucose levels</a:t>
            </a:r>
          </a:p>
          <a:p>
            <a:pPr lvl="1" eaLnBrk="1" hangingPunct="1">
              <a:buSzPct val="75000"/>
              <a:buFont typeface="Monotype Sorts" pitchFamily="2" charset="2"/>
              <a:buBlip>
                <a:blip r:embed="rId4"/>
              </a:buBlip>
            </a:pPr>
            <a:r>
              <a:rPr lang="en-US" sz="2800" smtClean="0"/>
              <a:t>stimulates liver to convert glycogen to glucose</a:t>
            </a:r>
          </a:p>
          <a:p>
            <a:pPr lvl="1" eaLnBrk="1" hangingPunct="1">
              <a:buSzPct val="75000"/>
              <a:buFont typeface="Monotype Sorts" pitchFamily="2" charset="2"/>
              <a:buBlip>
                <a:blip r:embed="rId4"/>
              </a:buBlip>
            </a:pPr>
            <a:r>
              <a:rPr lang="en-US" sz="2800" smtClean="0"/>
              <a:t>inhibits liver from glucose uptake</a:t>
            </a:r>
          </a:p>
          <a:p>
            <a:pPr lvl="1" eaLnBrk="1" hangingPunct="1">
              <a:buSzPct val="75000"/>
              <a:buFont typeface="Monotype Sorts" pitchFamily="2" charset="2"/>
              <a:buBlip>
                <a:blip r:embed="rId4"/>
              </a:buBlip>
            </a:pPr>
            <a:r>
              <a:rPr lang="en-US" sz="2800" smtClean="0"/>
              <a:t>causes hyperglycemia</a:t>
            </a:r>
            <a:endParaRPr lang="en-US" sz="2400" smtClean="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576963" name="Rectangle 3"/>
          <p:cNvSpPr>
            <a:spLocks noGrp="1" noChangeArrowheads="1"/>
          </p:cNvSpPr>
          <p:nvPr>
            <p:ph type="title"/>
          </p:nvPr>
        </p:nvSpPr>
        <p:spPr>
          <a:xfrm>
            <a:off x="685800" y="218988"/>
            <a:ext cx="7545660" cy="698503"/>
          </a:xfrm>
        </p:spPr>
        <p:txBody>
          <a:bodyPr>
            <a:noAutofit/>
          </a:bodyPr>
          <a:lstStyle/>
          <a:p>
            <a:pPr eaLnBrk="1" hangingPunct="1">
              <a:defRPr/>
            </a:pPr>
            <a:r>
              <a:rPr lang="en-US" sz="40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Tree>
    <p:custDataLst>
      <p:tags r:id="rId1"/>
    </p:custDataLst>
    <p:extLst>
      <p:ext uri="{BB962C8B-B14F-4D97-AF65-F5344CB8AC3E}">
        <p14:creationId xmlns:p14="http://schemas.microsoft.com/office/powerpoint/2010/main" val="33067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38" descr="Draft 7.7_All Figuresnolegend_29 Feb 2012_Part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914400"/>
            <a:ext cx="10479088" cy="877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5"/>
          <p:cNvSpPr txBox="1">
            <a:spLocks noChangeArrowheads="1"/>
          </p:cNvSpPr>
          <p:nvPr/>
        </p:nvSpPr>
        <p:spPr bwMode="auto">
          <a:xfrm>
            <a:off x="34925" y="6400800"/>
            <a:ext cx="10302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000" b="1">
                <a:latin typeface="Calibri" panose="020F0502020204030204" pitchFamily="34" charset="0"/>
                <a:ea typeface="Times" panose="02020603050405020304" pitchFamily="18" charset="0"/>
                <a:cs typeface="Calibri" panose="020F0502020204030204" pitchFamily="34" charset="0"/>
              </a:rPr>
              <a:t>Figure 1</a:t>
            </a:r>
          </a:p>
        </p:txBody>
      </p:sp>
      <p:sp>
        <p:nvSpPr>
          <p:cNvPr id="266244" name="TextBox 21"/>
          <p:cNvSpPr txBox="1">
            <a:spLocks noChangeArrowheads="1"/>
          </p:cNvSpPr>
          <p:nvPr/>
        </p:nvSpPr>
        <p:spPr bwMode="auto">
          <a:xfrm>
            <a:off x="3665538" y="6248400"/>
            <a:ext cx="551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sz="1200" b="1" i="1">
                <a:cs typeface="Times New Roman" panose="02020603050405020304" pitchFamily="18" charset="0"/>
              </a:rPr>
              <a:t>Diabetes Care</a:t>
            </a:r>
            <a:r>
              <a:rPr lang="en-US" sz="1200" b="1">
                <a:cs typeface="Times New Roman" panose="02020603050405020304" pitchFamily="18" charset="0"/>
              </a:rPr>
              <a:t> 2012;35:1364–1379</a:t>
            </a:r>
          </a:p>
          <a:p>
            <a:pPr algn="r"/>
            <a:r>
              <a:rPr lang="en-US" sz="1200" b="1">
                <a:cs typeface="Times New Roman" panose="02020603050405020304" pitchFamily="18" charset="0"/>
              </a:rPr>
              <a:t>		</a:t>
            </a:r>
            <a:r>
              <a:rPr lang="en-US" sz="1200" b="1" i="1">
                <a:cs typeface="Times New Roman" panose="02020603050405020304" pitchFamily="18" charset="0"/>
              </a:rPr>
              <a:t>Diabetologia</a:t>
            </a:r>
            <a:r>
              <a:rPr lang="en-US" sz="1200" b="1">
                <a:cs typeface="Times New Roman" panose="02020603050405020304" pitchFamily="18" charset="0"/>
              </a:rPr>
              <a:t> 2012;55:1577–1596</a:t>
            </a:r>
          </a:p>
          <a:p>
            <a:pPr algn="r"/>
            <a:r>
              <a:rPr lang="en-US" sz="1200" b="1">
                <a:latin typeface="Times" panose="02020603050405020304" pitchFamily="18" charset="0"/>
              </a:rPr>
              <a:t>(Adapted with permission from: Ismail-Beigi et al. </a:t>
            </a:r>
            <a:r>
              <a:rPr lang="en-US" sz="1200" b="1" i="1">
                <a:latin typeface="Times" panose="02020603050405020304" pitchFamily="18" charset="0"/>
              </a:rPr>
              <a:t>Ann Intern Med</a:t>
            </a:r>
            <a:r>
              <a:rPr lang="en-US" sz="1200" b="1">
                <a:latin typeface="Times" panose="02020603050405020304" pitchFamily="18" charset="0"/>
              </a:rPr>
              <a:t> 2011;154:554)</a:t>
            </a:r>
          </a:p>
          <a:p>
            <a:pPr algn="r"/>
            <a:endParaRPr lang="en-US" sz="1200" b="1">
              <a:latin typeface="Times" panose="02020603050405020304" pitchFamily="18" charset="0"/>
            </a:endParaRPr>
          </a:p>
          <a:p>
            <a:pPr algn="r"/>
            <a:endParaRPr lang="en-US" sz="1200" b="1">
              <a:latin typeface="Times" panose="02020603050405020304" pitchFamily="18" charset="0"/>
            </a:endParaRPr>
          </a:p>
        </p:txBody>
      </p:sp>
    </p:spTree>
    <p:custDataLst>
      <p:tags r:id="rId1"/>
    </p:custDataLst>
    <p:extLst>
      <p:ext uri="{BB962C8B-B14F-4D97-AF65-F5344CB8AC3E}">
        <p14:creationId xmlns:p14="http://schemas.microsoft.com/office/powerpoint/2010/main" val="426600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a:xfrm>
            <a:off x="457200" y="533400"/>
            <a:ext cx="8229600" cy="609600"/>
          </a:xfrm>
        </p:spPr>
        <p:txBody>
          <a:bodyPr>
            <a:noAutofit/>
          </a:bodyPr>
          <a:lstStyle/>
          <a:p>
            <a:pPr eaLnBrk="1" hangingPunct="1">
              <a:defRPr/>
            </a:pPr>
            <a:r>
              <a:rPr lang="en-US" sz="4000" dirty="0" smtClean="0"/>
              <a:t>Diabetes Agents Considerations</a:t>
            </a:r>
          </a:p>
        </p:txBody>
      </p:sp>
      <p:sp>
        <p:nvSpPr>
          <p:cNvPr id="268291" name="Rectangle 3"/>
          <p:cNvSpPr>
            <a:spLocks noGrp="1" noChangeArrowheads="1"/>
          </p:cNvSpPr>
          <p:nvPr>
            <p:ph type="body" idx="1"/>
          </p:nvPr>
        </p:nvSpPr>
        <p:spPr/>
        <p:txBody>
          <a:bodyPr/>
          <a:lstStyle/>
          <a:p>
            <a:pPr eaLnBrk="1" hangingPunct="1"/>
            <a:r>
              <a:rPr lang="en-US" dirty="0" smtClean="0"/>
              <a:t>Diabetes medications can be used as monotherapy, in combo or with insulin</a:t>
            </a:r>
          </a:p>
          <a:p>
            <a:pPr eaLnBrk="1" hangingPunct="1"/>
            <a:r>
              <a:rPr lang="en-US" dirty="0" smtClean="0"/>
              <a:t>Combining agents from different classes has additive effect</a:t>
            </a:r>
          </a:p>
          <a:p>
            <a:pPr eaLnBrk="1" hangingPunct="1"/>
            <a:r>
              <a:rPr lang="en-US" dirty="0" smtClean="0"/>
              <a:t>Most reduce A1c 0.5 – 2.0%</a:t>
            </a:r>
          </a:p>
          <a:p>
            <a:pPr eaLnBrk="1" hangingPunct="1"/>
            <a:r>
              <a:rPr lang="en-US" dirty="0" smtClean="0"/>
              <a:t>Not to be used during preconception, pregnancy or when breastfeeding</a:t>
            </a:r>
          </a:p>
          <a:p>
            <a:pPr eaLnBrk="1" hangingPunct="1"/>
            <a:endParaRPr lang="en-US" dirty="0" smtClean="0"/>
          </a:p>
        </p:txBody>
      </p:sp>
      <p:sp>
        <p:nvSpPr>
          <p:cNvPr id="268292" name="Text Box 5"/>
          <p:cNvSpPr txBox="1">
            <a:spLocks noChangeArrowheads="1"/>
          </p:cNvSpPr>
          <p:nvPr/>
        </p:nvSpPr>
        <p:spPr bwMode="auto">
          <a:xfrm>
            <a:off x="2327275" y="5715000"/>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Arial" panose="020B0604020202020204" pitchFamily="34" charset="0"/>
              </a:rPr>
              <a:t>© Copyright 1999-2013, Diabetes Educational Services, All Rights Reserved.</a:t>
            </a:r>
          </a:p>
        </p:txBody>
      </p:sp>
    </p:spTree>
    <p:custDataLst>
      <p:tags r:id="rId1"/>
    </p:custDataLst>
    <p:extLst>
      <p:ext uri="{BB962C8B-B14F-4D97-AF65-F5344CB8AC3E}">
        <p14:creationId xmlns:p14="http://schemas.microsoft.com/office/powerpoint/2010/main" val="326756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165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457200" y="609600"/>
            <a:ext cx="8305800" cy="731838"/>
          </a:xfrm>
        </p:spPr>
        <p:txBody>
          <a:bodyPr>
            <a:normAutofit fontScale="90000"/>
          </a:bodyPr>
          <a:lstStyle/>
          <a:p>
            <a:r>
              <a:rPr lang="en-US" dirty="0" smtClean="0"/>
              <a:t>Ideal Diabetes Medication -  </a:t>
            </a:r>
          </a:p>
        </p:txBody>
      </p:sp>
      <p:sp>
        <p:nvSpPr>
          <p:cNvPr id="270339" name="Content Placeholder 2"/>
          <p:cNvSpPr>
            <a:spLocks noGrp="1"/>
          </p:cNvSpPr>
          <p:nvPr>
            <p:ph idx="1"/>
          </p:nvPr>
        </p:nvSpPr>
        <p:spPr>
          <a:xfrm>
            <a:off x="2743200" y="1981200"/>
            <a:ext cx="6172200" cy="4152900"/>
          </a:xfrm>
        </p:spPr>
        <p:txBody>
          <a:bodyPr/>
          <a:lstStyle/>
          <a:p>
            <a:r>
              <a:rPr lang="en-US" smtClean="0"/>
              <a:t>No hypoglycemia</a:t>
            </a:r>
          </a:p>
          <a:p>
            <a:r>
              <a:rPr lang="en-US" smtClean="0"/>
              <a:t>No weight gain</a:t>
            </a:r>
          </a:p>
          <a:p>
            <a:r>
              <a:rPr lang="en-US" smtClean="0"/>
              <a:t>Affordable</a:t>
            </a:r>
          </a:p>
          <a:p>
            <a:r>
              <a:rPr lang="en-US" smtClean="0"/>
              <a:t>Lowers CV risk</a:t>
            </a:r>
          </a:p>
          <a:p>
            <a:r>
              <a:rPr lang="en-US" smtClean="0"/>
              <a:t>Most people can tolerate /use </a:t>
            </a:r>
          </a:p>
        </p:txBody>
      </p:sp>
      <p:pic>
        <p:nvPicPr>
          <p:cNvPr id="270340" name="Picture 5" descr="C:\Users\Beverly\AppData\Local\Microsoft\Windows\Temporary Internet Files\Content.IE5\R3N6ZB24\MC90038363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828800"/>
            <a:ext cx="2368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25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402577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315287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06400" y="381000"/>
            <a:ext cx="8356600" cy="1143000"/>
          </a:xfrm>
        </p:spPr>
        <p:txBody>
          <a:bodyPr>
            <a:noAutofit/>
          </a:bodyPr>
          <a:lstStyle/>
          <a:p>
            <a:pPr eaLnBrk="1" hangingPunct="1"/>
            <a:r>
              <a:rPr lang="en-US" sz="4000" dirty="0" smtClean="0"/>
              <a:t>Considerations</a:t>
            </a:r>
            <a:br>
              <a:rPr lang="en-US" sz="4000" dirty="0" smtClean="0"/>
            </a:br>
            <a:r>
              <a:rPr lang="en-US" sz="4000" dirty="0" err="1" smtClean="0"/>
              <a:t>Biguanide</a:t>
            </a:r>
            <a:r>
              <a:rPr lang="en-US" sz="4000" dirty="0" smtClean="0"/>
              <a:t> - Metformin (Glucophage</a:t>
            </a:r>
            <a:r>
              <a:rPr lang="en-US" sz="4000" baseline="30000" dirty="0" smtClean="0"/>
              <a:t>®</a:t>
            </a:r>
            <a:r>
              <a:rPr lang="en-US" sz="4000" dirty="0" smtClean="0"/>
              <a:t>)</a:t>
            </a:r>
          </a:p>
        </p:txBody>
      </p:sp>
      <p:sp>
        <p:nvSpPr>
          <p:cNvPr id="1518595" name="Rectangle 3"/>
          <p:cNvSpPr>
            <a:spLocks noGrp="1" noChangeArrowheads="1"/>
          </p:cNvSpPr>
          <p:nvPr>
            <p:ph type="body" idx="1"/>
          </p:nvPr>
        </p:nvSpPr>
        <p:spPr>
          <a:xfrm>
            <a:off x="381000" y="1905000"/>
            <a:ext cx="8382000" cy="4953000"/>
          </a:xfrm>
        </p:spPr>
        <p:txBody>
          <a:bodyPr/>
          <a:lstStyle/>
          <a:p>
            <a:pPr eaLnBrk="1" hangingPunct="1"/>
            <a:r>
              <a:rPr lang="en-US" dirty="0" smtClean="0"/>
              <a:t>Contraindications due to lactic acidosis:</a:t>
            </a:r>
          </a:p>
          <a:p>
            <a:pPr lvl="1" eaLnBrk="1" hangingPunct="1"/>
            <a:r>
              <a:rPr lang="en-US" dirty="0" smtClean="0"/>
              <a:t>creatinine &gt;1.4 females, &gt;1.5  males </a:t>
            </a:r>
          </a:p>
          <a:p>
            <a:pPr lvl="1" eaLnBrk="1" hangingPunct="1"/>
            <a:r>
              <a:rPr lang="en-US" dirty="0" smtClean="0"/>
              <a:t>liver disease</a:t>
            </a:r>
          </a:p>
          <a:p>
            <a:pPr lvl="1" eaLnBrk="1" hangingPunct="1"/>
            <a:r>
              <a:rPr lang="en-US" dirty="0" smtClean="0"/>
              <a:t>alcohol abuse </a:t>
            </a:r>
          </a:p>
          <a:p>
            <a:pPr lvl="1" eaLnBrk="1" hangingPunct="1"/>
            <a:r>
              <a:rPr lang="en-US" dirty="0" smtClean="0"/>
              <a:t>over 80 years old</a:t>
            </a:r>
          </a:p>
          <a:p>
            <a:pPr lvl="1" eaLnBrk="1" hangingPunct="1"/>
            <a:r>
              <a:rPr lang="en-US" dirty="0" smtClean="0"/>
              <a:t>risk of acidosis</a:t>
            </a:r>
          </a:p>
          <a:p>
            <a:pPr lvl="1" eaLnBrk="1" hangingPunct="1"/>
            <a:r>
              <a:rPr lang="en-US" dirty="0" smtClean="0"/>
              <a:t>during IV dye study</a:t>
            </a:r>
          </a:p>
          <a:p>
            <a:pPr lvl="1" eaLnBrk="1" hangingPunct="1"/>
            <a:r>
              <a:rPr lang="en-US" dirty="0" smtClean="0"/>
              <a:t>CHF requiring meds </a:t>
            </a:r>
          </a:p>
        </p:txBody>
      </p:sp>
    </p:spTree>
    <p:custDataLst>
      <p:tags r:id="rId1"/>
    </p:custDataLst>
    <p:extLst>
      <p:ext uri="{BB962C8B-B14F-4D97-AF65-F5344CB8AC3E}">
        <p14:creationId xmlns:p14="http://schemas.microsoft.com/office/powerpoint/2010/main" val="234492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noAutofit/>
          </a:bodyPr>
          <a:lstStyle/>
          <a:p>
            <a:pPr eaLnBrk="1" hangingPunct="1">
              <a:defRPr/>
            </a:pPr>
            <a:r>
              <a:rPr lang="en-US" sz="4000" dirty="0" smtClean="0">
                <a:solidFill>
                  <a:schemeClr val="tx1"/>
                </a:solidFill>
              </a:rPr>
              <a:t/>
            </a:r>
            <a:br>
              <a:rPr lang="en-US" sz="4000" dirty="0" smtClean="0">
                <a:solidFill>
                  <a:schemeClr val="tx1"/>
                </a:solidFill>
              </a:rPr>
            </a:br>
            <a:r>
              <a:rPr lang="en-US" sz="4000" dirty="0" smtClean="0"/>
              <a:t>Sulfonylureas – </a:t>
            </a:r>
          </a:p>
        </p:txBody>
      </p:sp>
      <p:sp>
        <p:nvSpPr>
          <p:cNvPr id="1494019" name="Rectangle 3"/>
          <p:cNvSpPr>
            <a:spLocks noGrp="1" noChangeArrowheads="1"/>
          </p:cNvSpPr>
          <p:nvPr>
            <p:ph type="body" sz="half" idx="4294967295"/>
          </p:nvPr>
        </p:nvSpPr>
        <p:spPr>
          <a:xfrm>
            <a:off x="433316" y="1404866"/>
            <a:ext cx="4038600" cy="4610100"/>
          </a:xfrm>
        </p:spPr>
        <p:txBody>
          <a:bodyPr/>
          <a:lstStyle/>
          <a:p>
            <a:pPr eaLnBrk="1" hangingPunct="1"/>
            <a:r>
              <a:rPr lang="en-US" dirty="0" smtClean="0">
                <a:solidFill>
                  <a:schemeClr val="folHlink"/>
                </a:solidFill>
              </a:rPr>
              <a:t>Action:</a:t>
            </a:r>
            <a:r>
              <a:rPr lang="en-US" dirty="0" smtClean="0"/>
              <a:t> tells pancreas to squirt insulin all day</a:t>
            </a:r>
          </a:p>
          <a:p>
            <a:pPr eaLnBrk="1" hangingPunct="1"/>
            <a:r>
              <a:rPr lang="en-US" dirty="0" smtClean="0">
                <a:solidFill>
                  <a:schemeClr val="folHlink"/>
                </a:solidFill>
              </a:rPr>
              <a:t>Who?</a:t>
            </a:r>
            <a:r>
              <a:rPr lang="en-US" dirty="0" smtClean="0"/>
              <a:t> </a:t>
            </a:r>
          </a:p>
          <a:p>
            <a:pPr lvl="1" eaLnBrk="1" hangingPunct="1"/>
            <a:r>
              <a:rPr lang="en-US" dirty="0" smtClean="0"/>
              <a:t>Lean type 2</a:t>
            </a:r>
          </a:p>
        </p:txBody>
      </p:sp>
      <p:pic>
        <p:nvPicPr>
          <p:cNvPr id="280580" name="Picture 5" descr="bcap_squirt_earrings"/>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276600" y="3048000"/>
            <a:ext cx="3124200" cy="3124200"/>
          </a:xfrm>
          <a:noFill/>
        </p:spPr>
      </p:pic>
      <p:pic>
        <p:nvPicPr>
          <p:cNvPr id="280581" name="Picture 4" descr="PE01812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9238" y="1245394"/>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28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533400" y="304800"/>
            <a:ext cx="8153400" cy="914400"/>
          </a:xfrm>
        </p:spPr>
        <p:txBody>
          <a:bodyPr>
            <a:normAutofit/>
          </a:bodyPr>
          <a:lstStyle/>
          <a:p>
            <a:pPr eaLnBrk="1" hangingPunct="1">
              <a:defRPr/>
            </a:pPr>
            <a:r>
              <a:rPr lang="en-US" dirty="0" smtClean="0"/>
              <a:t>Sulfonylureas - Squirts</a:t>
            </a:r>
          </a:p>
        </p:txBody>
      </p:sp>
      <p:sp>
        <p:nvSpPr>
          <p:cNvPr id="1495043" name="Rectangle 3"/>
          <p:cNvSpPr>
            <a:spLocks noGrp="1" noChangeArrowheads="1"/>
          </p:cNvSpPr>
          <p:nvPr>
            <p:ph type="body" idx="1"/>
          </p:nvPr>
        </p:nvSpPr>
        <p:spPr>
          <a:xfrm>
            <a:off x="533400" y="1295400"/>
            <a:ext cx="8153400" cy="5257800"/>
          </a:xfrm>
        </p:spPr>
        <p:txBody>
          <a:bodyPr/>
          <a:lstStyle/>
          <a:p>
            <a:pPr eaLnBrk="1" hangingPunct="1"/>
            <a:r>
              <a:rPr lang="en-US" sz="2800" dirty="0" smtClean="0"/>
              <a:t>Action: Increase endogenous insulin secretion</a:t>
            </a:r>
          </a:p>
          <a:p>
            <a:pPr eaLnBrk="1" hangingPunct="1"/>
            <a:r>
              <a:rPr lang="en-US" sz="2800" dirty="0" smtClean="0"/>
              <a:t>Efficacy:</a:t>
            </a:r>
          </a:p>
          <a:p>
            <a:pPr lvl="1" eaLnBrk="1" hangingPunct="1"/>
            <a:r>
              <a:rPr lang="en-US" sz="2400" dirty="0" smtClean="0"/>
              <a:t>Decrease FPG 60-70 mg/dl </a:t>
            </a:r>
          </a:p>
          <a:p>
            <a:pPr lvl="1" eaLnBrk="1" hangingPunct="1"/>
            <a:r>
              <a:rPr lang="en-US" sz="2400" dirty="0" smtClean="0"/>
              <a:t>Reduce A1C by 1.0-2.0%</a:t>
            </a:r>
          </a:p>
          <a:p>
            <a:pPr eaLnBrk="1" hangingPunct="1"/>
            <a:r>
              <a:rPr lang="en-US" sz="2800" dirty="0" smtClean="0"/>
              <a:t>Primary failures: about 20% no response</a:t>
            </a:r>
          </a:p>
          <a:p>
            <a:pPr lvl="1" eaLnBrk="1" hangingPunct="1"/>
            <a:r>
              <a:rPr lang="en-US" sz="2400" dirty="0" smtClean="0"/>
              <a:t>R/O glucose toxicity or low beta cell function</a:t>
            </a:r>
          </a:p>
          <a:p>
            <a:pPr eaLnBrk="1" hangingPunct="1"/>
            <a:r>
              <a:rPr lang="en-US" sz="2800" dirty="0" smtClean="0"/>
              <a:t>Secondary failures: 5-10% shortly after initial response, many more later</a:t>
            </a:r>
          </a:p>
          <a:p>
            <a:pPr lvl="1" eaLnBrk="1" hangingPunct="1"/>
            <a:r>
              <a:rPr lang="en-US" sz="2400" dirty="0" smtClean="0"/>
              <a:t>Usually after 5 or more years of therapy due to natural history of DM 2</a:t>
            </a:r>
          </a:p>
          <a:p>
            <a:pPr lvl="1" eaLnBrk="1" hangingPunct="1"/>
            <a:endParaRPr lang="en-US" sz="2400" dirty="0" smtClean="0">
              <a:solidFill>
                <a:srgbClr val="FFFFFF"/>
              </a:solidFill>
            </a:endParaRPr>
          </a:p>
        </p:txBody>
      </p:sp>
    </p:spTree>
    <p:custDataLst>
      <p:tags r:id="rId1"/>
    </p:custDataLst>
    <p:extLst>
      <p:ext uri="{BB962C8B-B14F-4D97-AF65-F5344CB8AC3E}">
        <p14:creationId xmlns:p14="http://schemas.microsoft.com/office/powerpoint/2010/main" val="263014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normAutofit fontScale="92500" lnSpcReduction="10000"/>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381000" y="533400"/>
            <a:ext cx="8305800" cy="990600"/>
          </a:xfrm>
        </p:spPr>
        <p:txBody>
          <a:bodyPr>
            <a:normAutofit/>
          </a:bodyPr>
          <a:lstStyle/>
          <a:p>
            <a:pPr eaLnBrk="1" hangingPunct="1"/>
            <a:r>
              <a:rPr lang="en-US" dirty="0" smtClean="0">
                <a:solidFill>
                  <a:schemeClr val="tx1"/>
                </a:solidFill>
              </a:rPr>
              <a:t>Sulfonylureas:  2nd Generation</a:t>
            </a:r>
          </a:p>
        </p:txBody>
      </p:sp>
      <p:sp>
        <p:nvSpPr>
          <p:cNvPr id="284675" name="Rectangle 3"/>
          <p:cNvSpPr>
            <a:spLocks noGrp="1" noChangeArrowheads="1"/>
          </p:cNvSpPr>
          <p:nvPr>
            <p:ph type="body" sz="half" idx="2"/>
          </p:nvPr>
        </p:nvSpPr>
        <p:spPr>
          <a:xfrm>
            <a:off x="152400" y="1739106"/>
            <a:ext cx="8763000" cy="4572000"/>
          </a:xfrm>
        </p:spPr>
        <p:txBody>
          <a:bodyPr/>
          <a:lstStyle/>
          <a:p>
            <a:pPr eaLnBrk="1" hangingPunct="1">
              <a:lnSpc>
                <a:spcPct val="90000"/>
              </a:lnSpc>
              <a:buFont typeface="Wingdings" panose="05000000000000000000" pitchFamily="2" charset="2"/>
              <a:buNone/>
            </a:pPr>
            <a:endParaRPr lang="en-US" sz="2400" dirty="0" smtClean="0"/>
          </a:p>
          <a:p>
            <a:pPr eaLnBrk="1" hangingPunct="1">
              <a:lnSpc>
                <a:spcPct val="90000"/>
              </a:lnSpc>
              <a:buFont typeface="Wingdings" panose="05000000000000000000" pitchFamily="2" charset="2"/>
              <a:buNone/>
            </a:pPr>
            <a:r>
              <a:rPr lang="en-US" sz="2400" dirty="0" smtClean="0"/>
              <a:t>	</a:t>
            </a:r>
            <a:r>
              <a:rPr lang="en-US" u="sng" dirty="0" smtClean="0"/>
              <a:t>Generic		Trade	 		Duration</a:t>
            </a:r>
          </a:p>
          <a:p>
            <a:pPr lvl="1" eaLnBrk="1" hangingPunct="1">
              <a:lnSpc>
                <a:spcPct val="90000"/>
              </a:lnSpc>
            </a:pPr>
            <a:r>
              <a:rPr lang="en-US" dirty="0" smtClean="0"/>
              <a:t>Glyburide	</a:t>
            </a:r>
            <a:r>
              <a:rPr lang="en-US" dirty="0" err="1" smtClean="0"/>
              <a:t>Diabeta</a:t>
            </a:r>
            <a:r>
              <a:rPr lang="en-US" dirty="0" smtClean="0"/>
              <a:t>, </a:t>
            </a:r>
            <a:r>
              <a:rPr lang="en-US" dirty="0" err="1" smtClean="0"/>
              <a:t>Micronase</a:t>
            </a:r>
            <a:r>
              <a:rPr lang="en-US" dirty="0" smtClean="0"/>
              <a:t>,		12-24 </a:t>
            </a:r>
            <a:r>
              <a:rPr lang="en-US" dirty="0" err="1" smtClean="0"/>
              <a:t>hrs</a:t>
            </a:r>
            <a:endParaRPr lang="en-US" dirty="0" smtClean="0"/>
          </a:p>
          <a:p>
            <a:pPr lvl="4" eaLnBrk="1" hangingPunct="1">
              <a:lnSpc>
                <a:spcPct val="90000"/>
              </a:lnSpc>
              <a:buFont typeface="Wingdings" panose="05000000000000000000" pitchFamily="2" charset="2"/>
              <a:buNone/>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anose="05000000000000000000" pitchFamily="2" charset="2"/>
              <a:buNone/>
            </a:pPr>
            <a:endParaRPr lang="en-US" sz="2400" dirty="0" smtClean="0"/>
          </a:p>
          <a:p>
            <a:pPr lvl="1" eaLnBrk="1" hangingPunct="1">
              <a:lnSpc>
                <a:spcPct val="90000"/>
              </a:lnSpc>
            </a:pPr>
            <a:r>
              <a:rPr lang="en-US" dirty="0" smtClean="0"/>
              <a:t>Glipizide*	</a:t>
            </a:r>
            <a:r>
              <a:rPr lang="en-US" dirty="0" smtClean="0"/>
              <a:t>Glucotrol</a:t>
            </a:r>
            <a:r>
              <a:rPr lang="en-US" dirty="0" smtClean="0"/>
              <a:t>, Glucotrol Xl	12-24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pPr>
            <a:r>
              <a:rPr lang="en-US" dirty="0" smtClean="0"/>
              <a:t>Glimepiride	Amaryl			16-24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buFont typeface="Wingdings" panose="05000000000000000000" pitchFamily="2" charset="2"/>
              <a:buNone/>
            </a:pPr>
            <a:r>
              <a:rPr lang="en-US" sz="2000" dirty="0" smtClean="0"/>
              <a:t>*</a:t>
            </a:r>
            <a:r>
              <a:rPr lang="en-US" sz="1800" dirty="0" smtClean="0"/>
              <a:t>take short acting product on empty stomach</a:t>
            </a:r>
            <a:endParaRPr lang="en-US" sz="2000" dirty="0" smtClean="0"/>
          </a:p>
        </p:txBody>
      </p:sp>
      <p:sp>
        <p:nvSpPr>
          <p:cNvPr id="284676"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86798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457200" y="272955"/>
            <a:ext cx="8001000" cy="946245"/>
          </a:xfrm>
        </p:spPr>
        <p:txBody>
          <a:bodyPr>
            <a:normAutofit/>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295400"/>
            <a:ext cx="7315200" cy="5257800"/>
          </a:xfrm>
        </p:spPr>
        <p:txBody>
          <a:bodyPr/>
          <a:lstStyle/>
          <a:p>
            <a:pPr eaLnBrk="1" hangingPunct="1"/>
            <a:r>
              <a:rPr lang="en-US" sz="3600" dirty="0" smtClean="0"/>
              <a:t>Other Effects</a:t>
            </a:r>
          </a:p>
          <a:p>
            <a:pPr lvl="1" eaLnBrk="1" hangingPunct="1"/>
            <a:r>
              <a:rPr lang="en-US" sz="3000" dirty="0" smtClean="0"/>
              <a:t>Hypoglycemia </a:t>
            </a:r>
          </a:p>
          <a:p>
            <a:pPr lvl="1" eaLnBrk="1" hangingPunct="1"/>
            <a:r>
              <a:rPr lang="en-US" sz="3000" dirty="0" smtClean="0"/>
              <a:t>Weight gain </a:t>
            </a:r>
          </a:p>
          <a:p>
            <a:pPr lvl="1" eaLnBrk="1" hangingPunct="1"/>
            <a:r>
              <a:rPr lang="en-US" sz="3000" dirty="0" smtClean="0"/>
              <a:t>Cleared by kidney, use caution for </a:t>
            </a:r>
            <a:r>
              <a:rPr lang="en-US" sz="3000" dirty="0" err="1" smtClean="0"/>
              <a:t>pts</a:t>
            </a:r>
            <a:r>
              <a:rPr lang="en-US" sz="3000" dirty="0" smtClean="0"/>
              <a:t> with kidney problems</a:t>
            </a:r>
          </a:p>
          <a:p>
            <a:pPr lvl="1" eaLnBrk="1" hangingPunct="1"/>
            <a:r>
              <a:rPr lang="en-US" sz="3000" dirty="0" smtClean="0"/>
              <a:t>Generally the least expensive class of medication</a:t>
            </a:r>
          </a:p>
        </p:txBody>
      </p:sp>
    </p:spTree>
    <p:custDataLst>
      <p:tags r:id="rId1"/>
    </p:custDataLst>
    <p:extLst>
      <p:ext uri="{BB962C8B-B14F-4D97-AF65-F5344CB8AC3E}">
        <p14:creationId xmlns:p14="http://schemas.microsoft.com/office/powerpoint/2010/main" val="279918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57200"/>
            <a:ext cx="8229600" cy="685800"/>
          </a:xfrm>
          <a:solidFill>
            <a:srgbClr val="B1D45A"/>
          </a:solidFill>
        </p:spPr>
        <p:txBody>
          <a:bodyPr lIns="90477" tIns="44445" rIns="90477" bIns="44445" anchor="b">
            <a:noAutofit/>
          </a:bodyPr>
          <a:lstStyle/>
          <a:p>
            <a:pPr eaLnBrk="1" hangingPunct="1"/>
            <a:r>
              <a:rPr lang="en-US" sz="4000" dirty="0" smtClean="0"/>
              <a:t>Hypoglycemia – “Limiting Factor”</a:t>
            </a:r>
          </a:p>
        </p:txBody>
      </p:sp>
      <p:sp>
        <p:nvSpPr>
          <p:cNvPr id="1517571" name="Rectangle 3"/>
          <p:cNvSpPr>
            <a:spLocks noGrp="1" noChangeArrowheads="1"/>
          </p:cNvSpPr>
          <p:nvPr>
            <p:ph type="body" idx="4294967295"/>
          </p:nvPr>
        </p:nvSpPr>
        <p:spPr>
          <a:xfrm>
            <a:off x="457200" y="1447800"/>
            <a:ext cx="8001000" cy="4800600"/>
          </a:xfrm>
        </p:spPr>
        <p:txBody>
          <a:bodyPr lIns="90477" tIns="44445" rIns="90477" bIns="44445"/>
          <a:lstStyle/>
          <a:p>
            <a:pPr eaLnBrk="1" hangingPunct="1"/>
            <a:r>
              <a:rPr lang="en-US" dirty="0" smtClean="0"/>
              <a:t>Defined as glucose of 70</a:t>
            </a:r>
            <a:r>
              <a:rPr lang="en-US" sz="2400" dirty="0" smtClean="0"/>
              <a:t>mg/dl </a:t>
            </a:r>
            <a:r>
              <a:rPr lang="en-US" dirty="0" smtClean="0"/>
              <a:t>or below  </a:t>
            </a:r>
          </a:p>
          <a:p>
            <a:pPr eaLnBrk="1" hangingPunct="1"/>
            <a:r>
              <a:rPr lang="en-US" dirty="0" smtClean="0"/>
              <a:t>50% of episodes occur during the night</a:t>
            </a:r>
          </a:p>
          <a:p>
            <a:pPr eaLnBrk="1" hangingPunct="1"/>
            <a:r>
              <a:rPr lang="en-US" dirty="0" smtClean="0"/>
              <a:t>Higher mortality rate with severe hypoglycemia secondary to sulfonylureas</a:t>
            </a:r>
          </a:p>
          <a:p>
            <a:pPr lvl="1" eaLnBrk="1" hangingPunct="1"/>
            <a:r>
              <a:rPr lang="en-US" dirty="0" smtClean="0"/>
              <a:t>Especially (</a:t>
            </a:r>
            <a:r>
              <a:rPr lang="en-US" dirty="0" err="1" smtClean="0"/>
              <a:t>chlorpropamide</a:t>
            </a:r>
            <a:r>
              <a:rPr lang="en-US" dirty="0" smtClean="0"/>
              <a:t>) </a:t>
            </a:r>
            <a:r>
              <a:rPr lang="en-US" dirty="0" err="1" smtClean="0"/>
              <a:t>Diabenese</a:t>
            </a:r>
            <a:r>
              <a:rPr lang="en-US" sz="2000" baseline="30000" dirty="0" smtClean="0"/>
              <a:t>®</a:t>
            </a:r>
            <a:r>
              <a:rPr lang="en-US" dirty="0" smtClean="0"/>
              <a:t>  and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r>
              <a:rPr lang="en-US" dirty="0" smtClean="0"/>
              <a:t>Blood glucose levels don’t describe severity, response is individual</a:t>
            </a:r>
          </a:p>
        </p:txBody>
      </p:sp>
    </p:spTree>
    <p:custDataLst>
      <p:tags r:id="rId1"/>
    </p:custDataLst>
    <p:extLst>
      <p:ext uri="{BB962C8B-B14F-4D97-AF65-F5344CB8AC3E}">
        <p14:creationId xmlns:p14="http://schemas.microsoft.com/office/powerpoint/2010/main" val="35537612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a:solidFill>
            <a:srgbClr val="B1D45A"/>
          </a:solidFill>
        </p:spPr>
        <p:txBody>
          <a:bodyPr lIns="90477" tIns="44445" rIns="90477" bIns="44445" anchor="b"/>
          <a:lstStyle/>
          <a:p>
            <a:pPr eaLnBrk="1" hangingPunct="1"/>
            <a:r>
              <a:rPr lang="en-US" dirty="0" smtClean="0"/>
              <a:t>Hypoglycemia Symptoms</a:t>
            </a:r>
          </a:p>
        </p:txBody>
      </p:sp>
      <p:sp>
        <p:nvSpPr>
          <p:cNvPr id="290819" name="Rectangle 1027"/>
          <p:cNvSpPr>
            <a:spLocks noGrp="1" noChangeArrowheads="1"/>
          </p:cNvSpPr>
          <p:nvPr>
            <p:ph type="body" sz="half" idx="4294967295"/>
          </p:nvPr>
        </p:nvSpPr>
        <p:spPr>
          <a:xfrm>
            <a:off x="457200" y="1371600"/>
            <a:ext cx="3429000" cy="4525963"/>
          </a:xfrm>
        </p:spPr>
        <p:txBody>
          <a:bodyPr/>
          <a:lstStyle/>
          <a:p>
            <a:pPr eaLnBrk="1" hangingPunct="1"/>
            <a:r>
              <a:rPr lang="en-US" dirty="0" smtClean="0">
                <a:solidFill>
                  <a:srgbClr val="C00000"/>
                </a:solidFill>
              </a:rPr>
              <a:t>Autonomic</a:t>
            </a:r>
          </a:p>
          <a:p>
            <a:pPr lvl="1" eaLnBrk="1" hangingPunct="1"/>
            <a:r>
              <a:rPr lang="en-US" sz="3200" dirty="0" smtClean="0"/>
              <a:t>Anxiety</a:t>
            </a:r>
          </a:p>
          <a:p>
            <a:pPr lvl="1" eaLnBrk="1" hangingPunct="1"/>
            <a:r>
              <a:rPr lang="en-US" sz="3200" dirty="0" smtClean="0"/>
              <a:t>Palpitations</a:t>
            </a:r>
          </a:p>
          <a:p>
            <a:pPr lvl="1" eaLnBrk="1" hangingPunct="1"/>
            <a:r>
              <a:rPr lang="en-US" sz="3200" dirty="0" smtClean="0"/>
              <a:t>Sweating</a:t>
            </a:r>
          </a:p>
          <a:p>
            <a:pPr lvl="1" eaLnBrk="1" hangingPunct="1"/>
            <a:r>
              <a:rPr lang="en-US" sz="3200" dirty="0" smtClean="0"/>
              <a:t>Tingling</a:t>
            </a:r>
          </a:p>
          <a:p>
            <a:pPr lvl="1" eaLnBrk="1" hangingPunct="1"/>
            <a:r>
              <a:rPr lang="en-US" sz="3200" dirty="0" smtClean="0"/>
              <a:t>Trembling</a:t>
            </a:r>
          </a:p>
          <a:p>
            <a:pPr lvl="1" eaLnBrk="1" hangingPunct="1"/>
            <a:r>
              <a:rPr lang="en-US" sz="3200" dirty="0" smtClean="0"/>
              <a:t>Hypoglycemic Unawareness</a:t>
            </a:r>
          </a:p>
          <a:p>
            <a:pPr lvl="1" eaLnBrk="1" hangingPunct="1"/>
            <a:endParaRPr lang="en-US" sz="2800" dirty="0" smtClean="0"/>
          </a:p>
        </p:txBody>
      </p:sp>
      <p:sp>
        <p:nvSpPr>
          <p:cNvPr id="1519620" name="Rectangle 1028"/>
          <p:cNvSpPr>
            <a:spLocks noChangeArrowheads="1"/>
          </p:cNvSpPr>
          <p:nvPr/>
        </p:nvSpPr>
        <p:spPr bwMode="auto">
          <a:xfrm>
            <a:off x="5257800" y="1371600"/>
            <a:ext cx="3200400" cy="4525963"/>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4"/>
              </a:buBlip>
              <a:defRPr/>
            </a:pPr>
            <a:r>
              <a:rPr lang="en-US" sz="2800" dirty="0" err="1">
                <a:solidFill>
                  <a:srgbClr val="92D050"/>
                </a:solidFill>
                <a:latin typeface="Tahoma" pitchFamily="34" charset="0"/>
              </a:rPr>
              <a:t>Neuroglycopenia</a:t>
            </a:r>
            <a:endParaRPr lang="en-US" sz="2800" dirty="0">
              <a:solidFill>
                <a:srgbClr val="92D050"/>
              </a:solidFill>
              <a:latin typeface="Tahoma" pitchFamily="34" charset="0"/>
            </a:endParaRP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eaLnBrk="1" hangingPunct="1">
              <a:spcBef>
                <a:spcPct val="20000"/>
              </a:spcBef>
              <a:buClr>
                <a:schemeClr val="folHlink"/>
              </a:buClr>
              <a:buSzPct val="55000"/>
              <a:buFont typeface="Wingdings" pitchFamily="2" charset="2"/>
              <a:buBlip>
                <a:blip r:embed="rId5"/>
              </a:buBlip>
              <a:defRPr/>
            </a:pPr>
            <a:endParaRPr lang="en-US" sz="2800" dirty="0">
              <a:effectLst>
                <a:outerShdw blurRad="38100" dist="38100" dir="2700000" algn="tl">
                  <a:srgbClr val="000000"/>
                </a:outerShdw>
              </a:effectLst>
              <a:latin typeface="Tahoma" pitchFamily="34" charset="0"/>
            </a:endParaRPr>
          </a:p>
        </p:txBody>
      </p:sp>
      <p:pic>
        <p:nvPicPr>
          <p:cNvPr id="290821"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9812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0694865"/>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533400" y="457200"/>
            <a:ext cx="8610600" cy="763588"/>
          </a:xfrm>
          <a:solidFill>
            <a:srgbClr val="B1D45A"/>
          </a:solidFill>
        </p:spPr>
        <p:txBody>
          <a:bodyPr lIns="90477" tIns="44445" rIns="90477" bIns="44445" anchor="b">
            <a:normAutofit/>
          </a:bodyPr>
          <a:lstStyle/>
          <a:p>
            <a:pPr eaLnBrk="1" hangingPunct="1"/>
            <a:r>
              <a:rPr lang="en-US" sz="4000" dirty="0" smtClean="0"/>
              <a:t>Treatment of Hypoglycemia</a:t>
            </a:r>
            <a:endParaRPr lang="en-US" sz="4000" dirty="0" smtClean="0">
              <a:sym typeface="Monotype Sorts" pitchFamily="2" charset="2"/>
            </a:endParaRPr>
          </a:p>
        </p:txBody>
      </p:sp>
      <p:sp>
        <p:nvSpPr>
          <p:cNvPr id="1320963" name="Rectangle 3"/>
          <p:cNvSpPr>
            <a:spLocks noGrp="1" noChangeArrowheads="1"/>
          </p:cNvSpPr>
          <p:nvPr>
            <p:ph type="body" idx="1"/>
          </p:nvPr>
        </p:nvSpPr>
        <p:spPr>
          <a:xfrm>
            <a:off x="457200" y="1524000"/>
            <a:ext cx="8305800" cy="4572000"/>
          </a:xfrm>
        </p:spPr>
        <p:txBody>
          <a:bodyPr lIns="90477" tIns="44445" rIns="90477" bIns="44445"/>
          <a:lstStyle/>
          <a:p>
            <a:pPr eaLnBrk="1" hangingPunct="1"/>
            <a:r>
              <a:rPr lang="en-US" dirty="0" smtClean="0"/>
              <a:t>If blood glucose </a:t>
            </a:r>
            <a:r>
              <a:rPr lang="en-US" b="1" dirty="0" smtClean="0"/>
              <a:t>70</a:t>
            </a:r>
            <a:r>
              <a:rPr lang="en-US" sz="2800" dirty="0" smtClean="0"/>
              <a:t>mg/dl</a:t>
            </a:r>
            <a:r>
              <a:rPr lang="en-US" dirty="0" smtClean="0"/>
              <a:t> or below:</a:t>
            </a:r>
          </a:p>
          <a:p>
            <a:pPr lvl="1">
              <a:buSzPct val="75000"/>
            </a:pPr>
            <a:r>
              <a:rPr lang="en-US" sz="3200" dirty="0" smtClean="0"/>
              <a:t>10-15 </a:t>
            </a:r>
            <a:r>
              <a:rPr lang="en-US" sz="3200" dirty="0" err="1" smtClean="0"/>
              <a:t>gms</a:t>
            </a:r>
            <a:r>
              <a:rPr lang="en-US" sz="3200" dirty="0" smtClean="0"/>
              <a:t> of carb to raise BG 30 - 45</a:t>
            </a:r>
            <a:r>
              <a:rPr lang="en-US" sz="3600" dirty="0" smtClean="0"/>
              <a:t>mg/dl</a:t>
            </a:r>
            <a:endParaRPr lang="en-US" sz="3200" dirty="0" smtClean="0"/>
          </a:p>
          <a:p>
            <a:pPr lvl="1">
              <a:buFont typeface="Monotype Sorts" pitchFamily="2" charset="2"/>
              <a:buBlip>
                <a:blip r:embed="rId4"/>
              </a:buBlip>
            </a:pPr>
            <a:r>
              <a:rPr lang="en-US" sz="3200" dirty="0" smtClean="0"/>
              <a:t>Retest in 15 minutes, if still low, treat again, even without symptoms</a:t>
            </a:r>
          </a:p>
          <a:p>
            <a:pPr lvl="1">
              <a:buFont typeface="Monotype Sorts" pitchFamily="2" charset="2"/>
              <a:buBlip>
                <a:blip r:embed="rId4"/>
              </a:buBlip>
            </a:pPr>
            <a:r>
              <a:rPr lang="en-US" sz="3200" dirty="0" smtClean="0"/>
              <a:t>Follow with usual meal or snack</a:t>
            </a:r>
          </a:p>
          <a:p>
            <a:pPr lvl="1">
              <a:buFont typeface="Monotype Sorts" pitchFamily="2" charset="2"/>
              <a:buBlip>
                <a:blip r:embed="rId4"/>
              </a:buBlip>
            </a:pPr>
            <a:r>
              <a:rPr lang="en-US" sz="3200" dirty="0" smtClean="0"/>
              <a:t>If BG less than 40, allow recovery time</a:t>
            </a:r>
          </a:p>
          <a:p>
            <a:pPr eaLnBrk="1" hangingPunct="1">
              <a:buFont typeface="Monotype Sorts" pitchFamily="2" charset="2"/>
              <a:buNone/>
            </a:pPr>
            <a:endParaRPr lang="en-US" dirty="0" smtClean="0"/>
          </a:p>
        </p:txBody>
      </p:sp>
    </p:spTree>
    <p:custDataLst>
      <p:tags r:id="rId1"/>
    </p:custDataLst>
    <p:extLst>
      <p:ext uri="{BB962C8B-B14F-4D97-AF65-F5344CB8AC3E}">
        <p14:creationId xmlns:p14="http://schemas.microsoft.com/office/powerpoint/2010/main" val="1912083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20963">
                                            <p:txEl>
                                              <p:pRg st="2" end="2"/>
                                            </p:txEl>
                                          </p:spTgt>
                                        </p:tgtEl>
                                        <p:attrNameLst>
                                          <p:attrName>style.visibility</p:attrName>
                                        </p:attrNameLst>
                                      </p:cBhvr>
                                      <p:to>
                                        <p:strVal val="visible"/>
                                      </p:to>
                                    </p:set>
                                    <p:anim calcmode="lin" valueType="num">
                                      <p:cBhvr additive="base">
                                        <p:cTn id="7" dur="2000" fill="hold"/>
                                        <p:tgtEl>
                                          <p:spTgt spid="132096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320963">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20963">
                                            <p:txEl>
                                              <p:pRg st="3" end="3"/>
                                            </p:txEl>
                                          </p:spTgt>
                                        </p:tgtEl>
                                        <p:attrNameLst>
                                          <p:attrName>style.visibility</p:attrName>
                                        </p:attrNameLst>
                                      </p:cBhvr>
                                      <p:to>
                                        <p:strVal val="visible"/>
                                      </p:to>
                                    </p:set>
                                    <p:anim calcmode="lin" valueType="num">
                                      <p:cBhvr additive="base">
                                        <p:cTn id="11" dur="2000" fill="hold"/>
                                        <p:tgtEl>
                                          <p:spTgt spid="132096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32096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20963">
                                            <p:txEl>
                                              <p:pRg st="4" end="4"/>
                                            </p:txEl>
                                          </p:spTgt>
                                        </p:tgtEl>
                                        <p:attrNameLst>
                                          <p:attrName>style.visibility</p:attrName>
                                        </p:attrNameLst>
                                      </p:cBhvr>
                                      <p:to>
                                        <p:strVal val="visible"/>
                                      </p:to>
                                    </p:set>
                                    <p:anim calcmode="lin" valueType="num">
                                      <p:cBhvr additive="base">
                                        <p:cTn id="15" dur="2000" fill="hold"/>
                                        <p:tgtEl>
                                          <p:spTgt spid="132096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32096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1" y="533400"/>
            <a:ext cx="8194674" cy="762000"/>
          </a:xfrm>
        </p:spPr>
        <p:txBody>
          <a:bodyPr>
            <a:normAutofit/>
          </a:bodyPr>
          <a:lstStyle/>
          <a:p>
            <a:pPr eaLnBrk="1" hangingPunct="1"/>
            <a:r>
              <a:rPr lang="en-US" sz="4000" dirty="0" smtClean="0"/>
              <a:t>15 - 20 </a:t>
            </a:r>
            <a:r>
              <a:rPr lang="en-US" sz="4000" dirty="0" err="1" smtClean="0"/>
              <a:t>Gms</a:t>
            </a:r>
            <a:r>
              <a:rPr lang="en-US" sz="4000" dirty="0" smtClean="0"/>
              <a:t> Carb Sources</a:t>
            </a:r>
          </a:p>
        </p:txBody>
      </p:sp>
      <p:sp>
        <p:nvSpPr>
          <p:cNvPr id="294915" name="Rectangle 3"/>
          <p:cNvSpPr>
            <a:spLocks noGrp="1" noChangeArrowheads="1"/>
          </p:cNvSpPr>
          <p:nvPr>
            <p:ph type="body" sz="half" idx="1"/>
          </p:nvPr>
        </p:nvSpPr>
        <p:spPr>
          <a:xfrm>
            <a:off x="483359" y="1676400"/>
            <a:ext cx="4648200" cy="4495800"/>
          </a:xfrm>
        </p:spPr>
        <p:txBody>
          <a:bodyPr/>
          <a:lstStyle/>
          <a:p>
            <a:pPr eaLnBrk="1" hangingPunct="1">
              <a:buFont typeface="Wingdings" panose="05000000000000000000" pitchFamily="2" charset="2"/>
              <a:buBlip>
                <a:blip r:embed="rId5"/>
              </a:buBlip>
            </a:pPr>
            <a:r>
              <a:rPr lang="en-US" sz="2800" dirty="0" smtClean="0"/>
              <a:t>3 - 4 Glucose Tablets</a:t>
            </a:r>
          </a:p>
          <a:p>
            <a:pPr eaLnBrk="1" hangingPunct="1">
              <a:buFont typeface="Wingdings" panose="05000000000000000000" pitchFamily="2" charset="2"/>
              <a:buBlip>
                <a:blip r:embed="rId5"/>
              </a:buBlip>
            </a:pPr>
            <a:r>
              <a:rPr lang="en-US" sz="2800" dirty="0" smtClean="0"/>
              <a:t>8 - 10 Lifesavers candy</a:t>
            </a:r>
          </a:p>
          <a:p>
            <a:pPr eaLnBrk="1" hangingPunct="1">
              <a:buFont typeface="Wingdings" panose="05000000000000000000" pitchFamily="2" charset="2"/>
              <a:buBlip>
                <a:blip r:embed="rId5"/>
              </a:buBlip>
            </a:pPr>
            <a:r>
              <a:rPr lang="en-US" sz="2800" dirty="0" smtClean="0"/>
              <a:t>8 - 10 Hard candies</a:t>
            </a:r>
          </a:p>
          <a:p>
            <a:pPr eaLnBrk="1" hangingPunct="1">
              <a:buFont typeface="Wingdings" panose="05000000000000000000" pitchFamily="2" charset="2"/>
              <a:buBlip>
                <a:blip r:embed="rId5"/>
              </a:buBlip>
            </a:pPr>
            <a:r>
              <a:rPr lang="en-US" sz="2800" dirty="0" smtClean="0"/>
              <a:t>2 Tablespoons Raisins</a:t>
            </a:r>
          </a:p>
          <a:p>
            <a:pPr eaLnBrk="1" hangingPunct="1">
              <a:buFont typeface="Wingdings" panose="05000000000000000000" pitchFamily="2" charset="2"/>
              <a:buBlip>
                <a:blip r:embed="rId5"/>
              </a:buBlip>
            </a:pPr>
            <a:r>
              <a:rPr lang="en-US" sz="2800" dirty="0" smtClean="0"/>
              <a:t>4 - 6 </a:t>
            </a:r>
            <a:r>
              <a:rPr lang="en-US" sz="2800" dirty="0" err="1" smtClean="0"/>
              <a:t>oz’s</a:t>
            </a:r>
            <a:r>
              <a:rPr lang="en-US" sz="2800" dirty="0" smtClean="0"/>
              <a:t> </a:t>
            </a:r>
            <a:r>
              <a:rPr lang="en-US" sz="2800" dirty="0" err="1" smtClean="0"/>
              <a:t>Nondiet</a:t>
            </a:r>
            <a:r>
              <a:rPr lang="en-US" sz="2800" dirty="0" smtClean="0"/>
              <a:t> soda</a:t>
            </a:r>
          </a:p>
          <a:p>
            <a:pPr eaLnBrk="1" hangingPunct="1">
              <a:buFont typeface="Wingdings" panose="05000000000000000000" pitchFamily="2" charset="2"/>
              <a:buBlip>
                <a:blip r:embed="rId5"/>
              </a:buBlip>
            </a:pPr>
            <a:r>
              <a:rPr lang="en-US" sz="2800" dirty="0" smtClean="0"/>
              <a:t>4 - 6 </a:t>
            </a:r>
            <a:r>
              <a:rPr lang="en-US" sz="2800" dirty="0" err="1" smtClean="0"/>
              <a:t>oz’s</a:t>
            </a:r>
            <a:r>
              <a:rPr lang="en-US" sz="2800" dirty="0" smtClean="0"/>
              <a:t> Fruit Juice</a:t>
            </a:r>
          </a:p>
          <a:p>
            <a:pPr eaLnBrk="1" hangingPunct="1">
              <a:buFont typeface="Wingdings" panose="05000000000000000000" pitchFamily="2" charset="2"/>
              <a:buBlip>
                <a:blip r:embed="rId5"/>
              </a:buBlip>
            </a:pPr>
            <a:r>
              <a:rPr lang="en-US" sz="2800" dirty="0" smtClean="0"/>
              <a:t>8 </a:t>
            </a:r>
            <a:r>
              <a:rPr lang="en-US" sz="2800" dirty="0" err="1" smtClean="0"/>
              <a:t>oz</a:t>
            </a:r>
            <a:r>
              <a:rPr lang="en-US" sz="2800" dirty="0" smtClean="0"/>
              <a:t>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18455" name="Clip" r:id="rId6" imgW="2622260" imgH="2598524" progId="MS_ClipArt_Gallery.5">
                  <p:embed/>
                </p:oleObj>
              </mc:Choice>
              <mc:Fallback>
                <p:oleObj name="Clip" r:id="rId6" imgW="2622260" imgH="2598524"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5133011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350"/>
            <a:ext cx="45243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31242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836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normAutofit fontScale="90000"/>
          </a:bodyPr>
          <a:lstStyle/>
          <a:p>
            <a:pPr eaLnBrk="1" hangingPunct="1"/>
            <a:r>
              <a:rPr lang="en-US" sz="4000" dirty="0" smtClean="0"/>
              <a:t>Indications for Insulin Sensitizers </a:t>
            </a:r>
            <a:r>
              <a:rPr lang="en-US" sz="4000" dirty="0" smtClean="0"/>
              <a:t/>
            </a:r>
            <a:br>
              <a:rPr lang="en-US" sz="4000" dirty="0" smtClean="0"/>
            </a:br>
            <a:r>
              <a:rPr lang="en-US" sz="2400" dirty="0" smtClean="0"/>
              <a:t>Rosiglitazone </a:t>
            </a:r>
            <a:r>
              <a:rPr lang="en-US" sz="2400" dirty="0" smtClean="0"/>
              <a:t>(Avandia</a:t>
            </a:r>
            <a:r>
              <a:rPr lang="en-US" sz="2400" baseline="30000" dirty="0" smtClean="0"/>
              <a:t>®</a:t>
            </a:r>
            <a:r>
              <a:rPr lang="en-US" sz="2400" dirty="0" smtClean="0"/>
              <a:t>), Pioglitazone (</a:t>
            </a:r>
            <a:r>
              <a:rPr lang="en-US" sz="2400" dirty="0" err="1" smtClean="0"/>
              <a:t>Actos</a:t>
            </a:r>
            <a:r>
              <a:rPr lang="en-US" sz="2400" baseline="30000" dirty="0" smtClean="0"/>
              <a:t>®</a:t>
            </a:r>
            <a:r>
              <a:rPr lang="en-US" sz="2400" dirty="0" smtClean="0"/>
              <a:t>)</a:t>
            </a:r>
            <a:endParaRPr lang="en-US" sz="2800" dirty="0" smtClean="0"/>
          </a:p>
        </p:txBody>
      </p:sp>
      <p:sp>
        <p:nvSpPr>
          <p:cNvPr id="1582083" name="Rectangle 3"/>
          <p:cNvSpPr>
            <a:spLocks noGrp="1" noChangeArrowheads="1"/>
          </p:cNvSpPr>
          <p:nvPr>
            <p:ph type="body" sz="half" idx="4294967295"/>
          </p:nvPr>
        </p:nvSpPr>
        <p:spPr>
          <a:xfrm>
            <a:off x="436728" y="1430894"/>
            <a:ext cx="6629400" cy="4800600"/>
          </a:xfrm>
        </p:spPr>
        <p:txBody>
          <a:bodyPr/>
          <a:lstStyle/>
          <a:p>
            <a:pPr eaLnBrk="1" hangingPunct="1"/>
            <a:r>
              <a:rPr lang="en-US" sz="2400" dirty="0" smtClean="0"/>
              <a:t>Action</a:t>
            </a:r>
            <a:r>
              <a:rPr lang="en-US" dirty="0" smtClean="0">
                <a:solidFill>
                  <a:srgbClr val="33CC33"/>
                </a:solidFill>
              </a:rPr>
              <a:t>: </a:t>
            </a:r>
            <a:r>
              <a:rPr lang="en-US" sz="4000" b="1" dirty="0" smtClean="0">
                <a:solidFill>
                  <a:schemeClr val="accent1">
                    <a:lumMod val="50000"/>
                  </a:schemeClr>
                </a:solidFill>
              </a:rPr>
              <a:t>Sensitizers</a:t>
            </a:r>
          </a:p>
          <a:p>
            <a:pPr eaLnBrk="1" hangingPunct="1"/>
            <a:endParaRPr lang="en-US" sz="2400" dirty="0" smtClean="0"/>
          </a:p>
          <a:p>
            <a:pPr eaLnBrk="1" hangingPunct="1"/>
            <a:r>
              <a:rPr lang="en-US" sz="2800" dirty="0" smtClean="0"/>
              <a:t>Who?</a:t>
            </a:r>
          </a:p>
          <a:p>
            <a:pPr lvl="1" eaLnBrk="1" hangingPunct="1"/>
            <a:r>
              <a:rPr lang="en-US" dirty="0" smtClean="0"/>
              <a:t>Insulin resistant patient</a:t>
            </a:r>
          </a:p>
          <a:p>
            <a:pPr lvl="1" eaLnBrk="1" hangingPunct="1"/>
            <a:r>
              <a:rPr lang="en-US" dirty="0" err="1" smtClean="0"/>
              <a:t>Dysmetabolic</a:t>
            </a:r>
            <a:r>
              <a:rPr lang="en-US" dirty="0" smtClean="0"/>
              <a:t> syndrome</a:t>
            </a:r>
          </a:p>
          <a:p>
            <a:pPr lvl="1"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sz="2800" dirty="0" smtClean="0"/>
              <a:t> </a:t>
            </a:r>
            <a:endParaRPr lang="en-US" sz="2000" dirty="0" smtClean="0">
              <a:solidFill>
                <a:srgbClr val="33CC33"/>
              </a:solidFill>
            </a:endParaRPr>
          </a:p>
        </p:txBody>
      </p:sp>
      <p:pic>
        <p:nvPicPr>
          <p:cNvPr id="299012" name="Picture 4" descr="MCj03675360000[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5564353" y="2057400"/>
            <a:ext cx="3003550" cy="2235200"/>
          </a:xfrm>
          <a:noFill/>
        </p:spPr>
      </p:pic>
    </p:spTree>
    <p:custDataLst>
      <p:tags r:id="rId1"/>
    </p:custDataLst>
    <p:extLst>
      <p:ext uri="{BB962C8B-B14F-4D97-AF65-F5344CB8AC3E}">
        <p14:creationId xmlns:p14="http://schemas.microsoft.com/office/powerpoint/2010/main" val="39009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82083">
                                            <p:txEl>
                                              <p:pRg st="2" end="2"/>
                                            </p:txEl>
                                          </p:spTgt>
                                        </p:tgtEl>
                                        <p:attrNameLst>
                                          <p:attrName>style.visibility</p:attrName>
                                        </p:attrNameLst>
                                      </p:cBhvr>
                                      <p:to>
                                        <p:strVal val="visible"/>
                                      </p:to>
                                    </p:set>
                                    <p:animEffect transition="in" filter="box(in)">
                                      <p:cBhvr>
                                        <p:cTn id="7" dur="5000"/>
                                        <p:tgtEl>
                                          <p:spTgt spid="158208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82083">
                                            <p:txEl>
                                              <p:pRg st="3" end="3"/>
                                            </p:txEl>
                                          </p:spTgt>
                                        </p:tgtEl>
                                        <p:attrNameLst>
                                          <p:attrName>style.visibility</p:attrName>
                                        </p:attrNameLst>
                                      </p:cBhvr>
                                      <p:to>
                                        <p:strVal val="visible"/>
                                      </p:to>
                                    </p:set>
                                    <p:animEffect transition="in" filter="box(in)">
                                      <p:cBhvr>
                                        <p:cTn id="12" dur="5000"/>
                                        <p:tgtEl>
                                          <p:spTgt spid="158208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82083">
                                            <p:txEl>
                                              <p:pRg st="0" end="0"/>
                                            </p:txEl>
                                          </p:spTgt>
                                        </p:tgtEl>
                                        <p:attrNameLst>
                                          <p:attrName>style.visibility</p:attrName>
                                        </p:attrNameLst>
                                      </p:cBhvr>
                                      <p:to>
                                        <p:strVal val="visible"/>
                                      </p:to>
                                    </p:set>
                                    <p:animEffect transition="in" filter="box(in)">
                                      <p:cBhvr>
                                        <p:cTn id="17" dur="5000"/>
                                        <p:tgtEl>
                                          <p:spTgt spid="1582083">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582083">
                                            <p:txEl>
                                              <p:pRg st="4" end="4"/>
                                            </p:txEl>
                                          </p:spTgt>
                                        </p:tgtEl>
                                        <p:attrNameLst>
                                          <p:attrName>style.visibility</p:attrName>
                                        </p:attrNameLst>
                                      </p:cBhvr>
                                      <p:to>
                                        <p:strVal val="visible"/>
                                      </p:to>
                                    </p:set>
                                    <p:animEffect transition="in" filter="box(in)">
                                      <p:cBhvr>
                                        <p:cTn id="20" dur="5000"/>
                                        <p:tgtEl>
                                          <p:spTgt spid="1582083">
                                            <p:txEl>
                                              <p:pRg st="4" end="4"/>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582083">
                                            <p:txEl>
                                              <p:pRg st="6" end="6"/>
                                            </p:txEl>
                                          </p:spTgt>
                                        </p:tgtEl>
                                        <p:attrNameLst>
                                          <p:attrName>style.visibility</p:attrName>
                                        </p:attrNameLst>
                                      </p:cBhvr>
                                      <p:to>
                                        <p:strVal val="visible"/>
                                      </p:to>
                                    </p:set>
                                    <p:animEffect transition="in" filter="box(in)">
                                      <p:cBhvr>
                                        <p:cTn id="23" dur="5000"/>
                                        <p:tgtEl>
                                          <p:spTgt spid="1582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33400" y="228598"/>
            <a:ext cx="7924800" cy="914401"/>
          </a:xfrm>
        </p:spPr>
        <p:txBody>
          <a:bodyPr>
            <a:normAutofit/>
          </a:bodyPr>
          <a:lstStyle/>
          <a:p>
            <a:pPr eaLnBrk="1" hangingPunct="1">
              <a:defRPr/>
            </a:pPr>
            <a:r>
              <a:rPr lang="en-US" dirty="0" err="1" smtClean="0"/>
              <a:t>Thiazolidinediones</a:t>
            </a:r>
            <a:r>
              <a:rPr lang="en-US" dirty="0" smtClean="0"/>
              <a:t> – TZD’s</a:t>
            </a:r>
          </a:p>
        </p:txBody>
      </p:sp>
      <p:sp>
        <p:nvSpPr>
          <p:cNvPr id="1520643" name="Rectangle 3"/>
          <p:cNvSpPr>
            <a:spLocks noGrp="1" noChangeArrowheads="1"/>
          </p:cNvSpPr>
          <p:nvPr>
            <p:ph type="body" idx="1"/>
          </p:nvPr>
        </p:nvSpPr>
        <p:spPr>
          <a:xfrm>
            <a:off x="533400" y="1219199"/>
            <a:ext cx="8458200" cy="5613779"/>
          </a:xfrm>
        </p:spPr>
        <p:txBody>
          <a:bodyPr/>
          <a:lstStyle/>
          <a:p>
            <a:pPr eaLnBrk="1" hangingPunct="1">
              <a:lnSpc>
                <a:spcPct val="80000"/>
              </a:lnSpc>
            </a:pPr>
            <a:r>
              <a:rPr lang="en-US" sz="2800" b="1" dirty="0" smtClean="0"/>
              <a:t>Action</a:t>
            </a:r>
            <a:r>
              <a:rPr lang="en-US" sz="2800" dirty="0" smtClean="0"/>
              <a:t>: decrease insulin resistance by making muscle and adipose cells more sensitive to insulin.  Decrease free fatty acids</a:t>
            </a:r>
          </a:p>
          <a:p>
            <a:pPr eaLnBrk="1" hangingPunct="1">
              <a:lnSpc>
                <a:spcPct val="80000"/>
              </a:lnSpc>
            </a:pPr>
            <a:r>
              <a:rPr lang="en-US" sz="2800" b="1" dirty="0" smtClean="0"/>
              <a:t>Names</a:t>
            </a:r>
            <a:r>
              <a:rPr lang="en-US" sz="2800" dirty="0" smtClean="0"/>
              <a:t>:</a:t>
            </a:r>
          </a:p>
          <a:p>
            <a:pPr lvl="1" eaLnBrk="1" hangingPunct="1">
              <a:lnSpc>
                <a:spcPct val="80000"/>
              </a:lnSpc>
            </a:pPr>
            <a:r>
              <a:rPr lang="en-US" dirty="0" smtClean="0"/>
              <a:t>pioglitazone (</a:t>
            </a:r>
            <a:r>
              <a:rPr lang="en-US" dirty="0" err="1" smtClean="0"/>
              <a:t>Actos</a:t>
            </a:r>
            <a:r>
              <a:rPr lang="en-US" dirty="0" smtClean="0"/>
              <a:t>) </a:t>
            </a:r>
            <a:r>
              <a:rPr lang="en-US" dirty="0" smtClean="0"/>
              <a:t>– bladder cancer warning</a:t>
            </a:r>
            <a:endParaRPr lang="en-US" dirty="0" smtClean="0"/>
          </a:p>
          <a:p>
            <a:pPr lvl="2" eaLnBrk="1" hangingPunct="1">
              <a:lnSpc>
                <a:spcPct val="80000"/>
              </a:lnSpc>
            </a:pPr>
            <a:r>
              <a:rPr lang="en-US" dirty="0" smtClean="0"/>
              <a:t>Dosing: 15-45 mg daily  </a:t>
            </a:r>
          </a:p>
          <a:p>
            <a:pPr lvl="1" eaLnBrk="1" hangingPunct="1">
              <a:lnSpc>
                <a:spcPct val="80000"/>
              </a:lnSpc>
            </a:pPr>
            <a:r>
              <a:rPr lang="en-US" dirty="0" smtClean="0"/>
              <a:t>rosiglitazone (Avandia) – restriction removed</a:t>
            </a:r>
          </a:p>
          <a:p>
            <a:pPr lvl="2">
              <a:lnSpc>
                <a:spcPct val="80000"/>
              </a:lnSpc>
            </a:pPr>
            <a:r>
              <a:rPr lang="en-US" dirty="0"/>
              <a:t>Dosing: </a:t>
            </a:r>
            <a:r>
              <a:rPr lang="en-US" dirty="0" smtClean="0"/>
              <a:t>4-8 </a:t>
            </a:r>
            <a:r>
              <a:rPr lang="en-US" dirty="0"/>
              <a:t>mg daily  </a:t>
            </a:r>
          </a:p>
          <a:p>
            <a:pPr lvl="1" eaLnBrk="1" hangingPunct="1">
              <a:lnSpc>
                <a:spcPct val="80000"/>
              </a:lnSpc>
            </a:pPr>
            <a:endParaRPr lang="en-US" sz="1600" dirty="0" smtClean="0"/>
          </a:p>
          <a:p>
            <a:pPr eaLnBrk="1" hangingPunct="1">
              <a:lnSpc>
                <a:spcPct val="80000"/>
              </a:lnSpc>
            </a:pPr>
            <a:r>
              <a:rPr lang="en-US" sz="2800" b="1" dirty="0" smtClean="0"/>
              <a:t>Efficacy:</a:t>
            </a:r>
          </a:p>
          <a:p>
            <a:pPr lvl="1" eaLnBrk="1" hangingPunct="1">
              <a:lnSpc>
                <a:spcPct val="80000"/>
              </a:lnSpc>
            </a:pPr>
            <a:r>
              <a:rPr lang="en-US" sz="2400" dirty="0" smtClean="0"/>
              <a:t>Decrease fasting plasma glucose ~35-40 mg/dl  </a:t>
            </a:r>
          </a:p>
          <a:p>
            <a:pPr lvl="1" eaLnBrk="1" hangingPunct="1">
              <a:lnSpc>
                <a:spcPct val="80000"/>
              </a:lnSpc>
            </a:pPr>
            <a:r>
              <a:rPr lang="en-US" sz="2400" dirty="0" smtClean="0"/>
              <a:t>Reduce A1C ~0.5-1.0%</a:t>
            </a:r>
          </a:p>
          <a:p>
            <a:pPr lvl="1" eaLnBrk="1" hangingPunct="1">
              <a:lnSpc>
                <a:spcPct val="80000"/>
              </a:lnSpc>
            </a:pPr>
            <a:r>
              <a:rPr lang="en-US" sz="2400" dirty="0" smtClean="0"/>
              <a:t>6 weeks for maximum effect</a:t>
            </a:r>
          </a:p>
          <a:p>
            <a:pPr lvl="1" eaLnBrk="1" hangingPunct="1">
              <a:lnSpc>
                <a:spcPct val="80000"/>
              </a:lnSpc>
            </a:pPr>
            <a:r>
              <a:rPr lang="en-US" sz="2400" dirty="0" smtClean="0"/>
              <a:t>$30 a month</a:t>
            </a:r>
          </a:p>
          <a:p>
            <a:pPr lvl="1" eaLnBrk="1" hangingPunct="1">
              <a:lnSpc>
                <a:spcPct val="80000"/>
              </a:lnSpc>
            </a:pPr>
            <a:endParaRPr lang="en-US" sz="2400" dirty="0" smtClean="0"/>
          </a:p>
        </p:txBody>
      </p:sp>
    </p:spTree>
    <p:custDataLst>
      <p:tags r:id="rId1"/>
    </p:custDataLst>
    <p:extLst>
      <p:ext uri="{BB962C8B-B14F-4D97-AF65-F5344CB8AC3E}">
        <p14:creationId xmlns:p14="http://schemas.microsoft.com/office/powerpoint/2010/main" val="148299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1" end="1"/>
                                            </p:txEl>
                                          </p:spTgt>
                                        </p:tgtEl>
                                        <p:attrNameLst>
                                          <p:attrName>style.visibility</p:attrName>
                                        </p:attrNameLst>
                                      </p:cBhvr>
                                      <p:to>
                                        <p:strVal val="visible"/>
                                      </p:to>
                                    </p:set>
                                    <p:animEffect transition="in" filter="wipe(up)">
                                      <p:cBhvr>
                                        <p:cTn id="12" dur="500"/>
                                        <p:tgtEl>
                                          <p:spTgt spid="15206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2" end="2"/>
                                            </p:txEl>
                                          </p:spTgt>
                                        </p:tgtEl>
                                        <p:attrNameLst>
                                          <p:attrName>style.visibility</p:attrName>
                                        </p:attrNameLst>
                                      </p:cBhvr>
                                      <p:to>
                                        <p:strVal val="visible"/>
                                      </p:to>
                                    </p:set>
                                    <p:animEffect transition="in" filter="wipe(up)">
                                      <p:cBhvr>
                                        <p:cTn id="15" dur="500"/>
                                        <p:tgtEl>
                                          <p:spTgt spid="15206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3" end="3"/>
                                            </p:txEl>
                                          </p:spTgt>
                                        </p:tgtEl>
                                        <p:attrNameLst>
                                          <p:attrName>style.visibility</p:attrName>
                                        </p:attrNameLst>
                                      </p:cBhvr>
                                      <p:to>
                                        <p:strVal val="visible"/>
                                      </p:to>
                                    </p:set>
                                    <p:animEffect transition="in" filter="wipe(up)">
                                      <p:cBhvr>
                                        <p:cTn id="18" dur="500"/>
                                        <p:tgtEl>
                                          <p:spTgt spid="152064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4" end="4"/>
                                            </p:txEl>
                                          </p:spTgt>
                                        </p:tgtEl>
                                        <p:attrNameLst>
                                          <p:attrName>style.visibility</p:attrName>
                                        </p:attrNameLst>
                                      </p:cBhvr>
                                      <p:to>
                                        <p:strVal val="visible"/>
                                      </p:to>
                                    </p:set>
                                    <p:animEffect transition="in" filter="wipe(up)">
                                      <p:cBhvr>
                                        <p:cTn id="21" dur="500"/>
                                        <p:tgtEl>
                                          <p:spTgt spid="1520643">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5" end="5"/>
                                            </p:txEl>
                                          </p:spTgt>
                                        </p:tgtEl>
                                        <p:attrNameLst>
                                          <p:attrName>style.visibility</p:attrName>
                                        </p:attrNameLst>
                                      </p:cBhvr>
                                      <p:to>
                                        <p:strVal val="visible"/>
                                      </p:to>
                                    </p:set>
                                    <p:animEffect transition="in" filter="wipe(up)">
                                      <p:cBhvr>
                                        <p:cTn id="24" dur="500"/>
                                        <p:tgtEl>
                                          <p:spTgt spid="152064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7" end="7"/>
                                            </p:txEl>
                                          </p:spTgt>
                                        </p:tgtEl>
                                        <p:attrNameLst>
                                          <p:attrName>style.visibility</p:attrName>
                                        </p:attrNameLst>
                                      </p:cBhvr>
                                      <p:to>
                                        <p:strVal val="visible"/>
                                      </p:to>
                                    </p:set>
                                    <p:animEffect transition="in" filter="wipe(up)">
                                      <p:cBhvr>
                                        <p:cTn id="29" dur="500"/>
                                        <p:tgtEl>
                                          <p:spTgt spid="1520643">
                                            <p:txEl>
                                              <p:pRg st="7" end="7"/>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8" end="8"/>
                                            </p:txEl>
                                          </p:spTgt>
                                        </p:tgtEl>
                                        <p:attrNameLst>
                                          <p:attrName>style.visibility</p:attrName>
                                        </p:attrNameLst>
                                      </p:cBhvr>
                                      <p:to>
                                        <p:strVal val="visible"/>
                                      </p:to>
                                    </p:set>
                                    <p:animEffect transition="in" filter="wipe(up)">
                                      <p:cBhvr>
                                        <p:cTn id="32" dur="500"/>
                                        <p:tgtEl>
                                          <p:spTgt spid="1520643">
                                            <p:txEl>
                                              <p:pRg st="8" end="8"/>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9" end="9"/>
                                            </p:txEl>
                                          </p:spTgt>
                                        </p:tgtEl>
                                        <p:attrNameLst>
                                          <p:attrName>style.visibility</p:attrName>
                                        </p:attrNameLst>
                                      </p:cBhvr>
                                      <p:to>
                                        <p:strVal val="visible"/>
                                      </p:to>
                                    </p:set>
                                    <p:animEffect transition="in" filter="wipe(up)">
                                      <p:cBhvr>
                                        <p:cTn id="35" dur="500"/>
                                        <p:tgtEl>
                                          <p:spTgt spid="1520643">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20643">
                                            <p:txEl>
                                              <p:pRg st="10" end="10"/>
                                            </p:txEl>
                                          </p:spTgt>
                                        </p:tgtEl>
                                        <p:attrNameLst>
                                          <p:attrName>style.visibility</p:attrName>
                                        </p:attrNameLst>
                                      </p:cBhvr>
                                      <p:to>
                                        <p:strVal val="visible"/>
                                      </p:to>
                                    </p:set>
                                    <p:animEffect transition="in" filter="wipe(up)">
                                      <p:cBhvr>
                                        <p:cTn id="40" dur="500"/>
                                        <p:tgtEl>
                                          <p:spTgt spid="1520643">
                                            <p:txEl>
                                              <p:pRg st="10" end="1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520643">
                                            <p:txEl>
                                              <p:pRg st="11" end="11"/>
                                            </p:txEl>
                                          </p:spTgt>
                                        </p:tgtEl>
                                        <p:attrNameLst>
                                          <p:attrName>style.visibility</p:attrName>
                                        </p:attrNameLst>
                                      </p:cBhvr>
                                      <p:to>
                                        <p:strVal val="visible"/>
                                      </p:to>
                                    </p:set>
                                    <p:animEffect transition="in" filter="wipe(up)">
                                      <p:cBhvr>
                                        <p:cTn id="43" dur="500"/>
                                        <p:tgtEl>
                                          <p:spTgt spid="15206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304800" y="304800"/>
            <a:ext cx="8305800" cy="1143000"/>
          </a:xfrm>
        </p:spPr>
        <p:txBody>
          <a:bodyPr>
            <a:normAutofit fontScale="90000"/>
          </a:bodyPr>
          <a:lstStyle/>
          <a:p>
            <a:pPr eaLnBrk="1" hangingPunct="1">
              <a:defRPr/>
            </a:pPr>
            <a:r>
              <a:rPr lang="en-US" dirty="0" smtClean="0"/>
              <a:t>Incretin Mimetics – </a:t>
            </a:r>
            <a:r>
              <a:rPr lang="en-US" dirty="0" smtClean="0"/>
              <a:t>GLP-1 Agonists</a:t>
            </a:r>
            <a:r>
              <a:rPr lang="en-US" sz="3200" dirty="0" smtClean="0"/>
              <a:t/>
            </a:r>
            <a:br>
              <a:rPr lang="en-US" sz="3200" dirty="0" smtClean="0"/>
            </a:br>
            <a:r>
              <a:rPr lang="en-US" sz="3200" dirty="0" smtClean="0"/>
              <a:t>“Gut Hormone Imitators”  DPP-IV Inhibitors </a:t>
            </a:r>
          </a:p>
        </p:txBody>
      </p:sp>
      <p:sp>
        <p:nvSpPr>
          <p:cNvPr id="305155" name="Rectangle 3"/>
          <p:cNvSpPr>
            <a:spLocks noGrp="1" noChangeArrowheads="1"/>
          </p:cNvSpPr>
          <p:nvPr>
            <p:ph type="body" idx="1"/>
          </p:nvPr>
        </p:nvSpPr>
        <p:spPr>
          <a:xfrm>
            <a:off x="342900" y="1501066"/>
            <a:ext cx="8229600" cy="4937760"/>
          </a:xfrm>
        </p:spPr>
        <p:txBody>
          <a:bodyPr/>
          <a:lstStyle/>
          <a:p>
            <a:pPr eaLnBrk="1" hangingPunct="1"/>
            <a:r>
              <a:rPr lang="en-US" dirty="0" smtClean="0"/>
              <a:t>How do they work?</a:t>
            </a:r>
          </a:p>
        </p:txBody>
      </p:sp>
      <p:pic>
        <p:nvPicPr>
          <p:cNvPr id="305156" name="Picture 6" descr="C:\Documents and Settings\Owner\Local Settings\Temporary Internet Files\Content.IE5\M5Q1JLMY\MPj043872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438400"/>
            <a:ext cx="50371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025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356318432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smtClean="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smtClean="0"/>
              <a:t>Consider on diabetes pts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1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169863" y="152399"/>
            <a:ext cx="8737600" cy="921083"/>
          </a:xfrm>
        </p:spPr>
        <p:txBody>
          <a:bodyPr>
            <a:normAutofit fontScale="90000"/>
          </a:bodyPr>
          <a:lstStyle/>
          <a:p>
            <a:pPr eaLnBrk="1" hangingPunct="1"/>
            <a:r>
              <a:rPr lang="en-US" sz="3600" dirty="0" smtClean="0"/>
              <a:t>GLP-1 Effects in Humans</a:t>
            </a:r>
            <a:r>
              <a:rPr lang="en-US" sz="2800" dirty="0" smtClean="0"/>
              <a:t/>
            </a:r>
            <a:br>
              <a:rPr lang="en-US" sz="2800" dirty="0" smtClean="0"/>
            </a:br>
            <a:r>
              <a:rPr lang="en-US" sz="2800" dirty="0" smtClean="0"/>
              <a:t>Understanding the Natural Role of </a:t>
            </a:r>
            <a:r>
              <a:rPr lang="en-US" sz="2800" dirty="0" err="1" smtClean="0"/>
              <a:t>Incretins</a:t>
            </a:r>
            <a:endParaRPr lang="en-US" sz="2800" dirty="0" smtClean="0"/>
          </a:p>
        </p:txBody>
      </p:sp>
      <p:sp>
        <p:nvSpPr>
          <p:cNvPr id="37892" name="Rectangle 4"/>
          <p:cNvSpPr>
            <a:spLocks noChangeArrowheads="1"/>
          </p:cNvSpPr>
          <p:nvPr/>
        </p:nvSpPr>
        <p:spPr bwMode="auto">
          <a:xfrm>
            <a:off x="345281" y="5744778"/>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lnSpc>
                <a:spcPct val="80000"/>
              </a:lnSpc>
              <a:spcBef>
                <a:spcPct val="40000"/>
              </a:spcBef>
              <a:buClrTx/>
              <a:buSzTx/>
              <a:buFontTx/>
              <a:buNone/>
            </a:pP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Flint A,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J Clin Invest</a:t>
            </a:r>
            <a:r>
              <a:rPr lang="fr-FR" sz="1000">
                <a:latin typeface="Times New Roman" panose="02020603050405020304" pitchFamily="18" charset="0"/>
                <a:ea typeface="Times New Roman" panose="02020603050405020304" pitchFamily="18" charset="0"/>
                <a:cs typeface="Arial Narrow" panose="020B0606020202030204" pitchFamily="34" charset="0"/>
              </a:rPr>
              <a:t>. 1998;101:515-520</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Larsson H,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Acta Physiol Scand.</a:t>
            </a:r>
            <a:r>
              <a:rPr lang="fr-FR" sz="1000">
                <a:latin typeface="Times New Roman" panose="02020603050405020304" pitchFamily="18" charset="0"/>
                <a:ea typeface="Times New Roman" panose="02020603050405020304" pitchFamily="18" charset="0"/>
                <a:cs typeface="Arial Narrow" panose="020B0606020202030204" pitchFamily="34" charset="0"/>
              </a:rPr>
              <a:t> 1997;160:413-422</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it-IT" sz="1000">
                <a:latin typeface="Times New Roman" panose="02020603050405020304" pitchFamily="18" charset="0"/>
                <a:ea typeface="Times New Roman" panose="02020603050405020304" pitchFamily="18" charset="0"/>
                <a:cs typeface="Arial Narrow" panose="020B0606020202030204" pitchFamily="34" charset="0"/>
              </a:rPr>
              <a:t>Nauck MA, et al.</a:t>
            </a:r>
            <a:r>
              <a:rPr lang="it-IT" sz="1000" i="1">
                <a:latin typeface="Times New Roman" panose="02020603050405020304" pitchFamily="18" charset="0"/>
                <a:ea typeface="Times New Roman" panose="02020603050405020304" pitchFamily="18" charset="0"/>
                <a:cs typeface="Arial Narrow" panose="020B0606020202030204" pitchFamily="34" charset="0"/>
              </a:rPr>
              <a:t> Diabetologia</a:t>
            </a:r>
            <a:r>
              <a:rPr lang="it-IT" sz="1000">
                <a:latin typeface="Times New Roman" panose="02020603050405020304" pitchFamily="18" charset="0"/>
                <a:ea typeface="Times New Roman" panose="02020603050405020304" pitchFamily="18" charset="0"/>
                <a:cs typeface="Arial Narrow" panose="020B0606020202030204" pitchFamily="34" charset="0"/>
              </a:rPr>
              <a:t>. 1996;39:1546-1553</a:t>
            </a:r>
            <a:br>
              <a:rPr lang="it-IT" sz="1000">
                <a:latin typeface="Times New Roman" panose="02020603050405020304" pitchFamily="18" charset="0"/>
                <a:ea typeface="Times New Roman" panose="02020603050405020304" pitchFamily="18" charset="0"/>
                <a:cs typeface="Arial Narrow" panose="020B0606020202030204" pitchFamily="34" charset="0"/>
              </a:rPr>
            </a:br>
            <a:r>
              <a:rPr lang="it-IT"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pt-BR" sz="1000">
                <a:latin typeface="Times New Roman" panose="02020603050405020304" pitchFamily="18" charset="0"/>
                <a:ea typeface="Times New Roman" panose="02020603050405020304" pitchFamily="18" charset="0"/>
                <a:cs typeface="Arial Narrow" panose="020B0606020202030204" pitchFamily="34" charset="0"/>
              </a:rPr>
              <a:t>Drucker DJ. </a:t>
            </a:r>
            <a:r>
              <a:rPr lang="pt-BR" sz="1000" i="1">
                <a:latin typeface="Times New Roman" panose="02020603050405020304" pitchFamily="18" charset="0"/>
                <a:ea typeface="Times New Roman" panose="02020603050405020304" pitchFamily="18" charset="0"/>
                <a:cs typeface="Arial Narrow" panose="020B0606020202030204" pitchFamily="34" charset="0"/>
              </a:rPr>
              <a:t>Diabetes</a:t>
            </a:r>
            <a:r>
              <a:rPr lang="pt-BR" sz="1000">
                <a:latin typeface="Times New Roman" panose="02020603050405020304" pitchFamily="18" charset="0"/>
                <a:ea typeface="Times New Roman" panose="02020603050405020304" pitchFamily="18" charset="0"/>
                <a:cs typeface="Arial Narrow" panose="020B0606020202030204" pitchFamily="34" charset="0"/>
              </a:rPr>
              <a:t>. </a:t>
            </a:r>
            <a:r>
              <a:rPr lang="fr-FR" sz="1000">
                <a:latin typeface="Times New Roman" panose="02020603050405020304" pitchFamily="18" charset="0"/>
                <a:ea typeface="Times New Roman" panose="02020603050405020304" pitchFamily="18" charset="0"/>
                <a:cs typeface="Arial Narrow" panose="020B0606020202030204" pitchFamily="34" charset="0"/>
              </a:rPr>
              <a:t>1998;47:159-169</a:t>
            </a:r>
            <a:endParaRPr lang="en-US" sz="1000">
              <a:latin typeface="Times New Roman" panose="02020603050405020304" pitchFamily="18" charset="0"/>
              <a:ea typeface="Times New Roman" panose="02020603050405020304" pitchFamily="18" charset="0"/>
              <a:cs typeface="Arial Narrow" panose="020B0606020202030204"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dirty="0">
                <a:effectLst>
                  <a:outerShdw blurRad="38100" dist="38100" dir="2700000" algn="tl">
                    <a:srgbClr val="000000"/>
                  </a:outerShdw>
                </a:effectLst>
                <a:latin typeface="Arial" charset="0"/>
              </a:rPr>
              <a:t>Promotes satiety and </a:t>
            </a:r>
            <a:br>
              <a:rPr lang="en-US" sz="1400" b="1" dirty="0">
                <a:effectLst>
                  <a:outerShdw blurRad="38100" dist="38100" dir="2700000" algn="tl">
                    <a:srgbClr val="000000"/>
                  </a:outerShdw>
                </a:effectLst>
                <a:latin typeface="Arial" charset="0"/>
              </a:rPr>
            </a:br>
            <a:r>
              <a:rPr lang="en-US" sz="1400" b="1" dirty="0">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37909"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7910"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lnSpc>
                <a:spcPct val="110000"/>
              </a:lnSpc>
              <a:spcBef>
                <a:spcPct val="0"/>
              </a:spcBef>
              <a:buClrTx/>
              <a:buSzTx/>
              <a:buFontTx/>
              <a:buNone/>
            </a:pPr>
            <a:r>
              <a:rPr lang="en-US" altLang="en-US" sz="2000" b="1">
                <a:latin typeface="Arial" panose="020B0604020202020204" pitchFamily="34" charset="0"/>
                <a:cs typeface="Arial" panose="020B0604020202020204"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6 w 597"/>
              <a:gd name="T1" fmla="*/ 0 h 469"/>
              <a:gd name="T2" fmla="*/ 2147483646 w 597"/>
              <a:gd name="T3" fmla="*/ 2147483646 h 469"/>
              <a:gd name="T4" fmla="*/ 0 w 597"/>
              <a:gd name="T5" fmla="*/ 2147483646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spcBef>
                <a:spcPct val="0"/>
              </a:spcBef>
              <a:buClrTx/>
              <a:buSzTx/>
              <a:buFontTx/>
              <a:buNone/>
            </a:pPr>
            <a:endParaRPr lang="en-US" sz="400" b="1">
              <a:latin typeface="Arial" panose="020B0604020202020204" pitchFamily="34" charset="0"/>
            </a:endParaRPr>
          </a:p>
          <a:p>
            <a:pPr algn="ctr" eaLnBrk="1" hangingPunct="1">
              <a:spcBef>
                <a:spcPct val="0"/>
              </a:spcBef>
              <a:buClrTx/>
              <a:buSzTx/>
              <a:buFontTx/>
              <a:buNone/>
            </a:pPr>
            <a:endParaRPr lang="en-US" sz="1600" b="1">
              <a:solidFill>
                <a:srgbClr val="6AEE60"/>
              </a:solidFill>
              <a:latin typeface="Arial" panose="020B0604020202020204" pitchFamily="34"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eaLnBrk="1" hangingPunct="1">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eaLnBrk="1" hangingPunct="1">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GLP-1 degraded by </a:t>
            </a:r>
          </a:p>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DPP-4 w/in minutes</a:t>
            </a:r>
          </a:p>
        </p:txBody>
      </p:sp>
    </p:spTree>
    <p:custDataLst>
      <p:tags r:id="rId1"/>
    </p:custDataLst>
    <p:extLst>
      <p:ext uri="{BB962C8B-B14F-4D97-AF65-F5344CB8AC3E}">
        <p14:creationId xmlns:p14="http://schemas.microsoft.com/office/powerpoint/2010/main" val="33576585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2"/>
          <p:cNvSpPr>
            <a:spLocks noGrp="1"/>
          </p:cNvSpPr>
          <p:nvPr>
            <p:ph type="title"/>
          </p:nvPr>
        </p:nvSpPr>
        <p:spPr>
          <a:xfrm>
            <a:off x="457200" y="381000"/>
            <a:ext cx="8229600" cy="762000"/>
          </a:xfrm>
        </p:spPr>
        <p:txBody>
          <a:bodyPr>
            <a:normAutofit fontScale="90000"/>
          </a:bodyPr>
          <a:lstStyle/>
          <a:p>
            <a:r>
              <a:rPr lang="en-US" dirty="0" smtClean="0"/>
              <a:t>For all the Following GLP-1 </a:t>
            </a:r>
            <a:r>
              <a:rPr lang="en-US" dirty="0" smtClean="0"/>
              <a:t>Agonists</a:t>
            </a:r>
            <a:endParaRPr lang="en-US" dirty="0" smtClean="0"/>
          </a:p>
        </p:txBody>
      </p:sp>
      <p:sp>
        <p:nvSpPr>
          <p:cNvPr id="4" name="Content Placeholder 3"/>
          <p:cNvSpPr>
            <a:spLocks noGrp="1"/>
          </p:cNvSpPr>
          <p:nvPr>
            <p:ph idx="1"/>
          </p:nvPr>
        </p:nvSpPr>
        <p:spPr>
          <a:xfrm>
            <a:off x="457200" y="1219200"/>
            <a:ext cx="5029200" cy="4937760"/>
          </a:xfrm>
        </p:spPr>
        <p:txBody>
          <a:bodyPr/>
          <a:lstStyle/>
          <a:p>
            <a:pPr>
              <a:buFont typeface="Arial" pitchFamily="34" charset="0"/>
              <a:buChar char="•"/>
              <a:defRPr/>
            </a:pPr>
            <a:r>
              <a:rPr lang="en-US" sz="4000" dirty="0" smtClean="0">
                <a:solidFill>
                  <a:srgbClr val="C00000"/>
                </a:solidFill>
              </a:rPr>
              <a:t>Pancreatitis Warning</a:t>
            </a:r>
          </a:p>
          <a:p>
            <a:pPr lvl="1">
              <a:buFont typeface="Arial" pitchFamily="34" charset="0"/>
              <a:buChar char="•"/>
              <a:defRPr/>
            </a:pPr>
            <a:r>
              <a:rPr lang="en-US" dirty="0" smtClean="0"/>
              <a:t>Please tell all patients to report signs right away and discontinue meds</a:t>
            </a:r>
          </a:p>
          <a:p>
            <a:pPr lvl="1">
              <a:buFont typeface="Arial" pitchFamily="34" charset="0"/>
              <a:buChar char="•"/>
              <a:defRPr/>
            </a:pPr>
            <a:r>
              <a:rPr lang="en-US" dirty="0" smtClean="0"/>
              <a:t>Signs include:</a:t>
            </a:r>
          </a:p>
          <a:p>
            <a:pPr lvl="1">
              <a:buFont typeface="Arial" pitchFamily="34" charset="0"/>
              <a:buChar char="•"/>
              <a:defRPr/>
            </a:pPr>
            <a:r>
              <a:rPr lang="en-US" dirty="0" smtClean="0"/>
              <a:t>Sudden abdominal pain, nausea and vomiting</a:t>
            </a:r>
            <a:endParaRPr lang="en-US" dirty="0"/>
          </a:p>
          <a:p>
            <a:pPr marL="457200" lvl="1" indent="0">
              <a:buFont typeface="Wingdings" panose="05000000000000000000" pitchFamily="2" charset="2"/>
              <a:buNone/>
              <a:defRPr/>
            </a:pPr>
            <a:r>
              <a:rPr lang="en-US" dirty="0" smtClean="0"/>
              <a:t>Also investigating if use associated w/ increased risk of pancreatic cancer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462770"/>
            <a:ext cx="2958353" cy="4450620"/>
          </a:xfrm>
          <a:prstGeom prst="rect">
            <a:avLst/>
          </a:prstGeom>
        </p:spPr>
      </p:pic>
    </p:spTree>
    <p:custDataLst>
      <p:tags r:id="rId1"/>
    </p:custDataLst>
    <p:extLst>
      <p:ext uri="{BB962C8B-B14F-4D97-AF65-F5344CB8AC3E}">
        <p14:creationId xmlns:p14="http://schemas.microsoft.com/office/powerpoint/2010/main" val="186883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57200" y="152400"/>
            <a:ext cx="8458200" cy="1143000"/>
          </a:xfrm>
        </p:spPr>
        <p:txBody>
          <a:bodyPr/>
          <a:lstStyle/>
          <a:p>
            <a:pPr eaLnBrk="1" hangingPunct="1"/>
            <a:r>
              <a:rPr lang="en-US" sz="4000" dirty="0" err="1" smtClean="0"/>
              <a:t>Incretin</a:t>
            </a:r>
            <a:r>
              <a:rPr lang="en-US" sz="4000" dirty="0" smtClean="0"/>
              <a:t> </a:t>
            </a:r>
            <a:r>
              <a:rPr lang="en-US" sz="4000" dirty="0" err="1" smtClean="0"/>
              <a:t>Mimetics</a:t>
            </a:r>
            <a:r>
              <a:rPr lang="en-US" sz="5400" dirty="0" smtClean="0"/>
              <a:t/>
            </a:r>
            <a:br>
              <a:rPr lang="en-US" sz="5400" dirty="0" smtClean="0"/>
            </a:br>
            <a:r>
              <a:rPr lang="en-US" sz="2800" dirty="0" err="1" smtClean="0"/>
              <a:t>Exenatide</a:t>
            </a:r>
            <a:r>
              <a:rPr lang="en-US" sz="2800" dirty="0" smtClean="0"/>
              <a:t> (</a:t>
            </a:r>
            <a:r>
              <a:rPr lang="en-US" sz="2800" dirty="0" err="1" smtClean="0"/>
              <a:t>Byetta</a:t>
            </a:r>
            <a:r>
              <a:rPr lang="en-US" sz="2800" dirty="0" smtClean="0"/>
              <a:t>) XR (</a:t>
            </a:r>
            <a:r>
              <a:rPr lang="en-US" sz="2800" dirty="0" err="1" smtClean="0"/>
              <a:t>Bydureon</a:t>
            </a:r>
            <a:r>
              <a:rPr lang="en-US" sz="2800" dirty="0" smtClean="0"/>
              <a:t>)</a:t>
            </a:r>
            <a:endParaRPr lang="en-US" sz="3800" dirty="0" smtClean="0"/>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r>
              <a:rPr lang="en-US" b="1" smtClean="0"/>
              <a:t>Action:</a:t>
            </a:r>
            <a:r>
              <a:rPr lang="en-US" smtClean="0"/>
              <a:t> </a:t>
            </a:r>
          </a:p>
          <a:p>
            <a:pPr lvl="1" eaLnBrk="1" hangingPunct="1"/>
            <a:r>
              <a:rPr lang="en-US" smtClean="0"/>
              <a:t>Insulin release in response to meal  </a:t>
            </a:r>
          </a:p>
          <a:p>
            <a:pPr lvl="1" eaLnBrk="1" hangingPunct="1"/>
            <a:r>
              <a:rPr lang="en-US" smtClean="0"/>
              <a:t>Slows gastric emptying</a:t>
            </a:r>
          </a:p>
          <a:p>
            <a:pPr lvl="1" eaLnBrk="1" hangingPunct="1"/>
            <a:r>
              <a:rPr lang="en-US" smtClean="0">
                <a:solidFill>
                  <a:schemeClr val="folHlink"/>
                </a:solidFill>
              </a:rPr>
              <a:t>Causes Satiety</a:t>
            </a:r>
          </a:p>
          <a:p>
            <a:pPr eaLnBrk="1" hangingPunct="1"/>
            <a:r>
              <a:rPr lang="en-US" sz="2800" b="1" smtClean="0"/>
              <a:t>Exenatide Dosing</a:t>
            </a:r>
            <a:r>
              <a:rPr lang="en-US" smtClean="0"/>
              <a:t>: - </a:t>
            </a:r>
            <a:r>
              <a:rPr lang="en-US" sz="2800" smtClean="0"/>
              <a:t>5-10 mcg</a:t>
            </a:r>
            <a:r>
              <a:rPr lang="en-US" sz="2800" smtClean="0">
                <a:solidFill>
                  <a:srgbClr val="FFC000"/>
                </a:solidFill>
              </a:rPr>
              <a:t> ac </a:t>
            </a:r>
            <a:r>
              <a:rPr lang="en-US" sz="2800" smtClean="0"/>
              <a:t>break, dinner</a:t>
            </a:r>
            <a:endParaRPr lang="en-US" smtClean="0"/>
          </a:p>
          <a:p>
            <a:pPr lvl="2" eaLnBrk="1" hangingPunct="1"/>
            <a:r>
              <a:rPr lang="en-US" sz="2800" smtClean="0"/>
              <a:t>Extended Release 2013 – Bydureon – 1x week</a:t>
            </a:r>
          </a:p>
          <a:p>
            <a:pPr eaLnBrk="1" hangingPunct="1"/>
            <a:r>
              <a:rPr lang="en-US" b="1" smtClean="0"/>
              <a:t>Efficacy:</a:t>
            </a:r>
            <a:r>
              <a:rPr lang="en-US" smtClean="0"/>
              <a:t> </a:t>
            </a:r>
            <a:r>
              <a:rPr lang="en-US" sz="2800" smtClean="0"/>
              <a:t>Decreases A1c by 0.7%, wt by 3lbs </a:t>
            </a:r>
          </a:p>
          <a:p>
            <a:pPr eaLnBrk="1" hangingPunct="1"/>
            <a:r>
              <a:rPr lang="en-US" sz="2800" b="1" smtClean="0"/>
              <a:t>Indication</a:t>
            </a:r>
            <a:r>
              <a:rPr lang="en-US" sz="2800" smtClean="0"/>
              <a:t>: For type 2s only  - mono or in combo</a:t>
            </a:r>
          </a:p>
          <a:p>
            <a:pPr eaLnBrk="1" hangingPunct="1"/>
            <a:r>
              <a:rPr lang="en-US" b="1" smtClean="0"/>
              <a:t>Other</a:t>
            </a:r>
            <a:r>
              <a:rPr lang="en-US" smtClean="0"/>
              <a:t>: </a:t>
            </a:r>
            <a:r>
              <a:rPr lang="en-US" sz="2800" smtClean="0"/>
              <a:t>In prefilled pens in 5 or 10 mcg doses </a:t>
            </a:r>
          </a:p>
        </p:txBody>
      </p:sp>
      <p:graphicFrame>
        <p:nvGraphicFramePr>
          <p:cNvPr id="308229" name="Object 4"/>
          <p:cNvGraphicFramePr>
            <a:graphicFrameLocks noChangeAspect="1"/>
          </p:cNvGraphicFramePr>
          <p:nvPr/>
        </p:nvGraphicFramePr>
        <p:xfrm>
          <a:off x="3429000" y="1371600"/>
          <a:ext cx="2151063" cy="317500"/>
        </p:xfrm>
        <a:graphic>
          <a:graphicData uri="http://schemas.openxmlformats.org/presentationml/2006/ole">
            <mc:AlternateContent xmlns:mc="http://schemas.openxmlformats.org/markup-compatibility/2006">
              <mc:Choice xmlns:v="urn:schemas-microsoft-com:vml" Requires="v">
                <p:oleObj spid="_x0000_s19500"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3716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30" name="Object 5"/>
          <p:cNvGraphicFramePr>
            <a:graphicFrameLocks noChangeAspect="1"/>
          </p:cNvGraphicFramePr>
          <p:nvPr/>
        </p:nvGraphicFramePr>
        <p:xfrm>
          <a:off x="5867400" y="1371600"/>
          <a:ext cx="2362200" cy="347663"/>
        </p:xfrm>
        <a:graphic>
          <a:graphicData uri="http://schemas.openxmlformats.org/presentationml/2006/ole">
            <mc:AlternateContent xmlns:mc="http://schemas.openxmlformats.org/markup-compatibility/2006">
              <mc:Choice xmlns:v="urn:schemas-microsoft-com:vml" Requires="v">
                <p:oleObj spid="_x0000_s19501"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3716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831671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304800" y="152400"/>
            <a:ext cx="8610600" cy="1143000"/>
          </a:xfrm>
        </p:spPr>
        <p:txBody>
          <a:bodyPr>
            <a:normAutofit fontScale="90000"/>
          </a:bodyPr>
          <a:lstStyle/>
          <a:p>
            <a:pPr eaLnBrk="1" hangingPunct="1"/>
            <a:r>
              <a:rPr lang="en-US" dirty="0" err="1" smtClean="0"/>
              <a:t>Incretin</a:t>
            </a:r>
            <a:r>
              <a:rPr lang="en-US" dirty="0" smtClean="0"/>
              <a:t> </a:t>
            </a:r>
            <a:r>
              <a:rPr lang="en-US" dirty="0" err="1" smtClean="0"/>
              <a:t>Mimetics</a:t>
            </a:r>
            <a:r>
              <a:rPr lang="en-US" dirty="0" smtClean="0"/>
              <a:t> –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461070"/>
            <a:ext cx="8839200" cy="5029200"/>
          </a:xfrm>
        </p:spPr>
        <p:txBody>
          <a:bodyPr/>
          <a:lstStyle/>
          <a:p>
            <a:pPr eaLnBrk="1" hangingPunct="1">
              <a:buFont typeface="Wingdings" panose="05000000000000000000" pitchFamily="2" charset="2"/>
              <a:buNone/>
            </a:pPr>
            <a:r>
              <a:rPr lang="en-US" b="1" dirty="0" err="1" smtClean="0"/>
              <a:t>Liraglutide</a:t>
            </a:r>
            <a:r>
              <a:rPr lang="en-US" b="1" dirty="0" smtClean="0"/>
              <a:t> Dosing</a:t>
            </a:r>
            <a:r>
              <a:rPr lang="en-US" dirty="0" smtClean="0"/>
              <a:t>: 1x daily, time not critical</a:t>
            </a:r>
          </a:p>
          <a:p>
            <a:pPr eaLnBrk="1" hangingPunct="1">
              <a:buFont typeface="Arial" panose="020B0604020202020204" pitchFamily="34" charset="0"/>
              <a:buChar char="•"/>
            </a:pPr>
            <a:r>
              <a:rPr lang="en-US" dirty="0" smtClean="0"/>
              <a:t>0.6 x 1 week – if tolerated (nausea), go to &gt; </a:t>
            </a:r>
          </a:p>
          <a:p>
            <a:pPr eaLnBrk="1" hangingPunct="1">
              <a:buFont typeface="Arial" panose="020B0604020202020204" pitchFamily="34" charset="0"/>
              <a:buChar char="•"/>
            </a:pPr>
            <a:r>
              <a:rPr lang="en-US" dirty="0" smtClean="0"/>
              <a:t>1.2 x 1 week – if tolerated go to &gt;</a:t>
            </a:r>
          </a:p>
          <a:p>
            <a:pPr eaLnBrk="1" hangingPunct="1">
              <a:buFont typeface="Arial" panose="020B0604020202020204" pitchFamily="34" charset="0"/>
              <a:buChar char="•"/>
            </a:pPr>
            <a:r>
              <a:rPr lang="en-US" dirty="0" smtClean="0"/>
              <a:t>1.8 mg daily</a:t>
            </a:r>
          </a:p>
          <a:p>
            <a:pPr eaLnBrk="1" hangingPunct="1"/>
            <a:r>
              <a:rPr lang="en-US" b="1" dirty="0" smtClean="0"/>
              <a:t>Efficacy:</a:t>
            </a:r>
            <a:r>
              <a:rPr lang="en-US" dirty="0" smtClean="0"/>
              <a:t> </a:t>
            </a:r>
            <a:r>
              <a:rPr lang="en-US" sz="2800" dirty="0" smtClean="0"/>
              <a:t>lowers; A1c by 1%, body </a:t>
            </a:r>
            <a:r>
              <a:rPr lang="en-US" sz="2800" dirty="0" err="1" smtClean="0"/>
              <a:t>wt</a:t>
            </a:r>
            <a:r>
              <a:rPr lang="en-US" sz="2800" dirty="0" smtClean="0"/>
              <a:t> by ~ 2.5kg </a:t>
            </a:r>
          </a:p>
          <a:p>
            <a:pPr eaLnBrk="1" hangingPunct="1"/>
            <a:r>
              <a:rPr lang="en-US" sz="2800" b="1" dirty="0" smtClean="0"/>
              <a:t>Indication</a:t>
            </a:r>
            <a:r>
              <a:rPr lang="en-US" sz="2800" dirty="0" smtClean="0"/>
              <a:t>: Monotherapy or in combo . Type 2 only</a:t>
            </a:r>
          </a:p>
          <a:p>
            <a:pPr eaLnBrk="1" hangingPunct="1"/>
            <a:r>
              <a:rPr lang="en-US" b="1" dirty="0" smtClean="0"/>
              <a:t>Other</a:t>
            </a:r>
            <a:r>
              <a:rPr lang="en-US" dirty="0" smtClean="0"/>
              <a:t>: </a:t>
            </a:r>
            <a:r>
              <a:rPr lang="en-US" sz="2800" dirty="0" smtClean="0"/>
              <a:t>In pen, with preset dosing</a:t>
            </a:r>
          </a:p>
          <a:p>
            <a:pPr eaLnBrk="1" hangingPunct="1"/>
            <a:r>
              <a:rPr lang="en-US" sz="2800" b="1" dirty="0" smtClean="0">
                <a:solidFill>
                  <a:srgbClr val="C00000"/>
                </a:solidFill>
              </a:rPr>
              <a:t>Black</a:t>
            </a:r>
            <a:r>
              <a:rPr lang="en-US" sz="2800" dirty="0" smtClean="0">
                <a:solidFill>
                  <a:srgbClr val="C00000"/>
                </a:solidFill>
              </a:rPr>
              <a:t> </a:t>
            </a:r>
            <a:r>
              <a:rPr lang="en-US" sz="2800" b="1" dirty="0" smtClean="0">
                <a:solidFill>
                  <a:srgbClr val="C00000"/>
                </a:solidFill>
              </a:rPr>
              <a:t>box</a:t>
            </a:r>
            <a:r>
              <a:rPr lang="en-US" sz="2800" dirty="0" smtClean="0">
                <a:solidFill>
                  <a:srgbClr val="C00000"/>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2444915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228599"/>
            <a:ext cx="8229600" cy="1093787"/>
          </a:xfrm>
        </p:spPr>
        <p:txBody>
          <a:bodyPr>
            <a:noAutofit/>
          </a:bodyPr>
          <a:lstStyle/>
          <a:p>
            <a:pPr eaLnBrk="1" hangingPunct="1"/>
            <a:r>
              <a:rPr lang="en-US" sz="3600" dirty="0" err="1" smtClean="0"/>
              <a:t>Incretin</a:t>
            </a:r>
            <a:r>
              <a:rPr lang="en-US" sz="3600" dirty="0" smtClean="0"/>
              <a:t> </a:t>
            </a:r>
            <a:r>
              <a:rPr lang="en-US" sz="3600" dirty="0" err="1" smtClean="0"/>
              <a:t>Mimetics</a:t>
            </a:r>
            <a:r>
              <a:rPr lang="en-US" sz="3600" dirty="0" smtClean="0"/>
              <a:t> Considerations </a:t>
            </a:r>
            <a:r>
              <a:rPr lang="en-US" sz="3600" dirty="0" err="1" smtClean="0"/>
              <a:t>Exenatide</a:t>
            </a:r>
            <a:r>
              <a:rPr lang="en-US" sz="3600" dirty="0" smtClean="0"/>
              <a:t>, </a:t>
            </a:r>
            <a:r>
              <a:rPr lang="en-US" sz="3600" dirty="0" err="1" smtClean="0"/>
              <a:t>Liraglutide</a:t>
            </a:r>
            <a:r>
              <a:rPr lang="en-US" sz="3600" dirty="0" smtClean="0"/>
              <a:t>, DPP - IVs</a:t>
            </a:r>
          </a:p>
        </p:txBody>
      </p:sp>
      <p:sp>
        <p:nvSpPr>
          <p:cNvPr id="312323" name="Rectangle 3"/>
          <p:cNvSpPr>
            <a:spLocks noGrp="1" noChangeArrowheads="1"/>
          </p:cNvSpPr>
          <p:nvPr>
            <p:ph type="body" sz="half" idx="4294967295"/>
          </p:nvPr>
        </p:nvSpPr>
        <p:spPr>
          <a:xfrm>
            <a:off x="457200" y="1447800"/>
            <a:ext cx="8229600" cy="4953000"/>
          </a:xfrm>
        </p:spPr>
        <p:txBody>
          <a:bodyPr>
            <a:normAutofit/>
          </a:bodyPr>
          <a:lstStyle/>
          <a:p>
            <a:pPr eaLnBrk="1" hangingPunct="1"/>
            <a:r>
              <a:rPr lang="en-US" sz="2600" dirty="0" smtClean="0"/>
              <a:t>Store pens in </a:t>
            </a:r>
            <a:r>
              <a:rPr lang="en-US" sz="2600" dirty="0" err="1" smtClean="0"/>
              <a:t>refrig</a:t>
            </a:r>
            <a:r>
              <a:rPr lang="en-US" sz="2600" dirty="0" smtClean="0"/>
              <a:t>, toss after 30 days</a:t>
            </a:r>
          </a:p>
          <a:p>
            <a:pPr eaLnBrk="1" hangingPunct="1"/>
            <a:r>
              <a:rPr lang="en-US" sz="2600" dirty="0" smtClean="0"/>
              <a:t>Sub-Q Injection in </a:t>
            </a:r>
            <a:r>
              <a:rPr lang="en-US" sz="2600" dirty="0" err="1" smtClean="0"/>
              <a:t>abd</a:t>
            </a:r>
            <a:r>
              <a:rPr lang="en-US" sz="2600" dirty="0" smtClean="0"/>
              <a:t>, thigh, upper arm </a:t>
            </a:r>
          </a:p>
          <a:p>
            <a:pPr eaLnBrk="1" hangingPunct="1"/>
            <a:r>
              <a:rPr lang="en-US" sz="2600" dirty="0" smtClean="0"/>
              <a:t>To prevent hypoglycemia , reduce sulfonylurea/insulin dose when starting</a:t>
            </a:r>
          </a:p>
          <a:p>
            <a:pPr eaLnBrk="1" hangingPunct="1"/>
            <a:r>
              <a:rPr lang="en-US" sz="2600" dirty="0" smtClean="0"/>
              <a:t>Side effects include nausea, diarrhea</a:t>
            </a:r>
          </a:p>
          <a:p>
            <a:pPr eaLnBrk="1" hangingPunct="1"/>
            <a:r>
              <a:rPr lang="en-US" sz="2600" dirty="0" smtClean="0">
                <a:solidFill>
                  <a:srgbClr val="C00000"/>
                </a:solidFill>
              </a:rPr>
              <a:t>Pancreatitis warning (instruct </a:t>
            </a:r>
            <a:r>
              <a:rPr lang="en-US" sz="2600" dirty="0" err="1" smtClean="0">
                <a:solidFill>
                  <a:srgbClr val="C00000"/>
                </a:solidFill>
              </a:rPr>
              <a:t>pt</a:t>
            </a:r>
            <a:r>
              <a:rPr lang="en-US" sz="2600" dirty="0" smtClean="0">
                <a:solidFill>
                  <a:srgbClr val="C00000"/>
                </a:solidFill>
              </a:rPr>
              <a:t> to report </a:t>
            </a:r>
            <a:r>
              <a:rPr lang="en-US" sz="2600" dirty="0" err="1" smtClean="0">
                <a:solidFill>
                  <a:srgbClr val="C00000"/>
                </a:solidFill>
              </a:rPr>
              <a:t>abd</a:t>
            </a:r>
            <a:r>
              <a:rPr lang="en-US" sz="2600" dirty="0" smtClean="0">
                <a:solidFill>
                  <a:srgbClr val="C00000"/>
                </a:solidFill>
              </a:rPr>
              <a:t> pain, vomiting)</a:t>
            </a:r>
          </a:p>
          <a:p>
            <a:pPr eaLnBrk="1" hangingPunct="1"/>
            <a:r>
              <a:rPr lang="en-US" sz="2600" dirty="0" smtClean="0"/>
              <a:t>Don’t use w/ </a:t>
            </a:r>
            <a:r>
              <a:rPr lang="en-US" sz="2600" dirty="0" err="1" smtClean="0"/>
              <a:t>gastroparesis</a:t>
            </a:r>
            <a:r>
              <a:rPr lang="en-US" sz="2600" dirty="0" smtClean="0"/>
              <a:t>, severe renal disease</a:t>
            </a:r>
          </a:p>
          <a:p>
            <a:pPr eaLnBrk="1" hangingPunct="1"/>
            <a:r>
              <a:rPr lang="en-US" sz="2600" dirty="0" err="1" smtClean="0"/>
              <a:t>Exenatide</a:t>
            </a:r>
            <a:r>
              <a:rPr lang="en-US" sz="2600" dirty="0" smtClean="0"/>
              <a:t> Cost : $150-175 for month supply of pen devices</a:t>
            </a:r>
          </a:p>
        </p:txBody>
      </p:sp>
    </p:spTree>
    <p:custDataLst>
      <p:tags r:id="rId1"/>
    </p:custDataLst>
    <p:extLst>
      <p:ext uri="{BB962C8B-B14F-4D97-AF65-F5344CB8AC3E}">
        <p14:creationId xmlns:p14="http://schemas.microsoft.com/office/powerpoint/2010/main" val="3419047024"/>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28600" y="152400"/>
            <a:ext cx="8534400" cy="1295400"/>
          </a:xfrm>
        </p:spPr>
        <p:txBody>
          <a:bodyPr>
            <a:normAutofit fontScale="90000"/>
          </a:bodyPr>
          <a:lstStyle/>
          <a:p>
            <a:pPr eaLnBrk="1" hangingPunct="1">
              <a:defRPr/>
            </a:pPr>
            <a:r>
              <a:rPr lang="en-US" sz="3600" dirty="0" smtClean="0"/>
              <a:t>DPP-4 Inhibitors – </a:t>
            </a:r>
            <a:r>
              <a:rPr lang="en-US" sz="2800" dirty="0" smtClean="0"/>
              <a:t>“</a:t>
            </a:r>
            <a:r>
              <a:rPr lang="en-US" sz="2800" dirty="0" err="1" smtClean="0"/>
              <a:t>Incretin</a:t>
            </a:r>
            <a:r>
              <a:rPr lang="en-US" sz="2800" dirty="0" smtClean="0"/>
              <a:t> Enhancers”</a:t>
            </a:r>
            <a:r>
              <a:rPr lang="en-US" sz="3600" dirty="0" smtClean="0"/>
              <a:t> </a:t>
            </a:r>
            <a:r>
              <a:rPr lang="en-US" sz="3600" dirty="0" smtClean="0"/>
              <a:t/>
            </a:r>
            <a:br>
              <a:rPr lang="en-US" sz="3600" dirty="0" smtClean="0"/>
            </a:br>
            <a:r>
              <a:rPr lang="en-US" sz="2400" dirty="0" smtClean="0"/>
              <a:t>Januvia </a:t>
            </a:r>
            <a:r>
              <a:rPr lang="en-US" sz="2400" dirty="0" smtClean="0"/>
              <a:t>(</a:t>
            </a:r>
            <a:r>
              <a:rPr lang="en-US" sz="2400" dirty="0" err="1" smtClean="0"/>
              <a:t>sitagliptin</a:t>
            </a:r>
            <a:r>
              <a:rPr lang="en-US" sz="2400" dirty="0" smtClean="0"/>
              <a:t>)  </a:t>
            </a:r>
            <a:r>
              <a:rPr lang="en-US" sz="2400" dirty="0" err="1" smtClean="0"/>
              <a:t>Tradjenta</a:t>
            </a:r>
            <a:r>
              <a:rPr lang="en-US" sz="2400" dirty="0" smtClean="0"/>
              <a:t> </a:t>
            </a:r>
            <a:r>
              <a:rPr lang="en-US" sz="2400" dirty="0" smtClean="0"/>
              <a:t>(</a:t>
            </a:r>
            <a:r>
              <a:rPr lang="en-US" sz="2400" dirty="0" err="1" smtClean="0"/>
              <a:t>linagliptin</a:t>
            </a:r>
            <a:r>
              <a:rPr lang="en-US" sz="2400" dirty="0" smtClean="0"/>
              <a:t>) </a:t>
            </a:r>
            <a:br>
              <a:rPr lang="en-US" sz="2400" dirty="0" smtClean="0"/>
            </a:br>
            <a:r>
              <a:rPr lang="en-US" sz="2400" dirty="0" err="1" smtClean="0"/>
              <a:t>Onglyza</a:t>
            </a:r>
            <a:r>
              <a:rPr lang="en-US" sz="2400" dirty="0" smtClean="0"/>
              <a:t> (</a:t>
            </a:r>
            <a:r>
              <a:rPr lang="en-US" sz="2400" dirty="0" err="1" smtClean="0"/>
              <a:t>saxagliptin</a:t>
            </a:r>
            <a:r>
              <a:rPr lang="en-US" sz="2400" dirty="0" smtClean="0"/>
              <a:t>) </a:t>
            </a:r>
            <a:r>
              <a:rPr lang="en-US" sz="2400" dirty="0" err="1" smtClean="0"/>
              <a:t>Nesina</a:t>
            </a:r>
            <a:r>
              <a:rPr lang="en-US" sz="2400" dirty="0" smtClean="0"/>
              <a:t> </a:t>
            </a:r>
            <a:r>
              <a:rPr lang="en-US" sz="2400" dirty="0" smtClean="0"/>
              <a:t>(</a:t>
            </a:r>
            <a:r>
              <a:rPr lang="en-US" sz="2400" dirty="0" err="1" smtClean="0"/>
              <a:t>Alogliptin</a:t>
            </a:r>
            <a:r>
              <a:rPr lang="en-US" sz="2400" dirty="0" smtClean="0"/>
              <a:t>)</a:t>
            </a:r>
            <a:endParaRPr lang="en-US" sz="1800" dirty="0" smtClean="0">
              <a:solidFill>
                <a:schemeClr val="tx2">
                  <a:lumMod val="20000"/>
                  <a:lumOff val="80000"/>
                </a:schemeClr>
              </a:solidFill>
            </a:endParaRPr>
          </a:p>
        </p:txBody>
      </p:sp>
      <p:sp>
        <p:nvSpPr>
          <p:cNvPr id="1511427" name="Rectangle 3"/>
          <p:cNvSpPr>
            <a:spLocks noGrp="1" noChangeArrowheads="1"/>
          </p:cNvSpPr>
          <p:nvPr>
            <p:ph type="body" idx="1"/>
          </p:nvPr>
        </p:nvSpPr>
        <p:spPr>
          <a:xfrm>
            <a:off x="381000" y="1782238"/>
            <a:ext cx="8610600" cy="4343400"/>
          </a:xfrm>
        </p:spPr>
        <p:txBody>
          <a:bodyPr/>
          <a:lstStyle/>
          <a:p>
            <a:pPr eaLnBrk="1" hangingPunct="1">
              <a:lnSpc>
                <a:spcPct val="80000"/>
              </a:lnSpc>
            </a:pPr>
            <a:r>
              <a:rPr lang="en-US" sz="2800" b="1" dirty="0" smtClean="0">
                <a:solidFill>
                  <a:schemeClr val="accent1">
                    <a:lumMod val="50000"/>
                  </a:schemeClr>
                </a:solidFill>
              </a:rPr>
              <a:t>Action:</a:t>
            </a:r>
            <a:r>
              <a:rPr lang="en-US" sz="2800" dirty="0" smtClean="0">
                <a:solidFill>
                  <a:schemeClr val="accent1">
                    <a:lumMod val="50000"/>
                  </a:schemeClr>
                </a:solidFill>
              </a:rPr>
              <a:t> </a:t>
            </a:r>
          </a:p>
          <a:p>
            <a:pPr lvl="1" eaLnBrk="1" hangingPunct="1">
              <a:lnSpc>
                <a:spcPct val="80000"/>
              </a:lnSpc>
            </a:pPr>
            <a:r>
              <a:rPr lang="en-US" sz="2800" dirty="0" smtClean="0"/>
              <a:t>Increase insulin release w/ meals</a:t>
            </a:r>
          </a:p>
          <a:p>
            <a:pPr lvl="1" eaLnBrk="1" hangingPunct="1">
              <a:lnSpc>
                <a:spcPct val="80000"/>
              </a:lnSpc>
            </a:pPr>
            <a:r>
              <a:rPr lang="en-US" sz="2800" dirty="0" smtClean="0"/>
              <a:t>Suppress glucagon</a:t>
            </a:r>
          </a:p>
          <a:p>
            <a:pPr lvl="1" eaLnBrk="1" hangingPunct="1">
              <a:lnSpc>
                <a:spcPct val="80000"/>
              </a:lnSpc>
            </a:pPr>
            <a:r>
              <a:rPr lang="en-US" sz="2800" dirty="0" smtClean="0"/>
              <a:t>Promote satiety (slows gastric emptying)</a:t>
            </a:r>
          </a:p>
          <a:p>
            <a:pPr eaLnBrk="1" hangingPunct="1">
              <a:lnSpc>
                <a:spcPct val="80000"/>
              </a:lnSpc>
            </a:pPr>
            <a:r>
              <a:rPr lang="en-US" sz="2800" b="1" dirty="0" smtClean="0"/>
              <a:t>Dosing</a:t>
            </a:r>
            <a:r>
              <a:rPr lang="en-US" sz="2800" dirty="0" smtClean="0"/>
              <a:t>:  See </a:t>
            </a:r>
            <a:r>
              <a:rPr lang="en-US" sz="2800" dirty="0" err="1" smtClean="0"/>
              <a:t>pocketcard</a:t>
            </a:r>
            <a:r>
              <a:rPr lang="en-US" sz="2800" dirty="0" smtClean="0"/>
              <a:t> </a:t>
            </a:r>
          </a:p>
          <a:p>
            <a:pPr eaLnBrk="1" hangingPunct="1">
              <a:lnSpc>
                <a:spcPct val="80000"/>
              </a:lnSpc>
            </a:pPr>
            <a:r>
              <a:rPr lang="en-US" sz="2800" b="1" dirty="0" smtClean="0"/>
              <a:t>Efficacy:</a:t>
            </a:r>
            <a:r>
              <a:rPr lang="en-US" sz="2800" dirty="0" smtClean="0"/>
              <a:t> Decreases A1c by 0.6 -0.8% </a:t>
            </a:r>
          </a:p>
          <a:p>
            <a:pPr eaLnBrk="1" hangingPunct="1">
              <a:lnSpc>
                <a:spcPct val="80000"/>
              </a:lnSpc>
            </a:pPr>
            <a:r>
              <a:rPr lang="en-US" sz="2800" b="1" dirty="0" smtClean="0"/>
              <a:t>Indication</a:t>
            </a:r>
            <a:r>
              <a:rPr lang="en-US" sz="2400" dirty="0" smtClean="0"/>
              <a:t>: </a:t>
            </a:r>
            <a:r>
              <a:rPr lang="en-US" sz="2800" dirty="0" smtClean="0"/>
              <a:t>For type 2s</a:t>
            </a:r>
            <a:endParaRPr lang="en-US" sz="2400" dirty="0" smtClean="0"/>
          </a:p>
        </p:txBody>
      </p:sp>
    </p:spTree>
    <p:custDataLst>
      <p:tags r:id="rId1"/>
    </p:custDataLst>
    <p:extLst>
      <p:ext uri="{BB962C8B-B14F-4D97-AF65-F5344CB8AC3E}">
        <p14:creationId xmlns:p14="http://schemas.microsoft.com/office/powerpoint/2010/main" val="3226582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3" end="3"/>
                                            </p:txEl>
                                          </p:spTgt>
                                        </p:tgtEl>
                                        <p:attrNameLst>
                                          <p:attrName>style.visibility</p:attrName>
                                        </p:attrNameLst>
                                      </p:cBhvr>
                                      <p:to>
                                        <p:strVal val="visible"/>
                                      </p:to>
                                    </p:set>
                                    <p:anim calcmode="lin" valueType="num">
                                      <p:cBhvr additive="base">
                                        <p:cTn id="22"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5" end="5"/>
                                            </p:txEl>
                                          </p:spTgt>
                                        </p:tgtEl>
                                        <p:attrNameLst>
                                          <p:attrName>style.visibility</p:attrName>
                                        </p:attrNameLst>
                                      </p:cBhvr>
                                      <p:to>
                                        <p:strVal val="visible"/>
                                      </p:to>
                                    </p:set>
                                    <p:anim calcmode="lin" valueType="num">
                                      <p:cBhvr additive="base">
                                        <p:cTn id="2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6" end="6"/>
                                            </p:txEl>
                                          </p:spTgt>
                                        </p:tgtEl>
                                        <p:attrNameLst>
                                          <p:attrName>style.visibility</p:attrName>
                                        </p:attrNameLst>
                                      </p:cBhvr>
                                      <p:to>
                                        <p:strVal val="visible"/>
                                      </p:to>
                                    </p:set>
                                    <p:anim calcmode="lin" valueType="num">
                                      <p:cBhvr additive="base">
                                        <p:cTn id="37"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381000"/>
            <a:ext cx="8229600" cy="762000"/>
          </a:xfrm>
        </p:spPr>
        <p:txBody>
          <a:bodyPr>
            <a:noAutofit/>
          </a:bodyPr>
          <a:lstStyle/>
          <a:p>
            <a:pPr eaLnBrk="1" hangingPunct="1"/>
            <a:r>
              <a:rPr lang="en-US" sz="4000" dirty="0" smtClean="0"/>
              <a:t/>
            </a:r>
            <a:br>
              <a:rPr lang="en-US" sz="4000" dirty="0" smtClean="0"/>
            </a:br>
            <a:r>
              <a:rPr lang="en-US" sz="4000" dirty="0" smtClean="0"/>
              <a:t>DPP-4 Inhibitors- “</a:t>
            </a:r>
            <a:r>
              <a:rPr lang="en-US" sz="4000" dirty="0" err="1" smtClean="0"/>
              <a:t>Incretin</a:t>
            </a:r>
            <a:r>
              <a:rPr lang="en-US" sz="4000" dirty="0" smtClean="0"/>
              <a:t> Enhancers”</a:t>
            </a:r>
            <a:endParaRPr lang="en-US" sz="4000" dirty="0" smtClean="0">
              <a:solidFill>
                <a:schemeClr val="folHlink"/>
              </a:solidFill>
            </a:endParaRPr>
          </a:p>
        </p:txBody>
      </p:sp>
      <p:sp>
        <p:nvSpPr>
          <p:cNvPr id="316419" name="Rectangle 3"/>
          <p:cNvSpPr>
            <a:spLocks noGrp="1" noChangeArrowheads="1"/>
          </p:cNvSpPr>
          <p:nvPr>
            <p:ph sz="quarter" idx="1"/>
          </p:nvPr>
        </p:nvSpPr>
        <p:spPr/>
        <p:txBody>
          <a:bodyPr/>
          <a:lstStyle/>
          <a:p>
            <a:pPr eaLnBrk="1" hangingPunct="1"/>
            <a:r>
              <a:rPr lang="en-US" dirty="0" smtClean="0"/>
              <a:t>Januvia, </a:t>
            </a:r>
            <a:r>
              <a:rPr lang="en-US" dirty="0" err="1" smtClean="0"/>
              <a:t>Onglyza</a:t>
            </a:r>
            <a:r>
              <a:rPr lang="en-US" dirty="0" smtClean="0"/>
              <a:t> eliminated via kidney, lower dose needed</a:t>
            </a:r>
          </a:p>
          <a:p>
            <a:pPr eaLnBrk="1" hangingPunct="1"/>
            <a:r>
              <a:rPr lang="en-US" dirty="0" smtClean="0"/>
              <a:t>Do not cause </a:t>
            </a:r>
            <a:r>
              <a:rPr lang="en-US" dirty="0" err="1" smtClean="0"/>
              <a:t>wt</a:t>
            </a:r>
            <a:r>
              <a:rPr lang="en-US" dirty="0" smtClean="0"/>
              <a:t> gain or hypoglycemia </a:t>
            </a:r>
          </a:p>
          <a:p>
            <a:pPr eaLnBrk="1" hangingPunct="1"/>
            <a:r>
              <a:rPr lang="en-US" dirty="0" smtClean="0"/>
              <a:t>Side effects –headache, runny nose, sore throat- </a:t>
            </a:r>
            <a:r>
              <a:rPr lang="en-US" dirty="0" smtClean="0">
                <a:solidFill>
                  <a:schemeClr val="accent1">
                    <a:lumMod val="50000"/>
                  </a:schemeClr>
                </a:solidFill>
              </a:rPr>
              <a:t>watch for pancreatitis</a:t>
            </a:r>
          </a:p>
          <a:p>
            <a:pPr eaLnBrk="1" hangingPunct="1"/>
            <a:r>
              <a:rPr lang="en-US" dirty="0" smtClean="0"/>
              <a:t>Cost $100 - $150 </a:t>
            </a:r>
            <a:r>
              <a:rPr lang="en-US" dirty="0" err="1" smtClean="0"/>
              <a:t>mo</a:t>
            </a:r>
            <a:endParaRPr lang="en-US" dirty="0" smtClean="0"/>
          </a:p>
        </p:txBody>
      </p:sp>
      <p:sp>
        <p:nvSpPr>
          <p:cNvPr id="316420" name="Text Box 5"/>
          <p:cNvSpPr txBox="1">
            <a:spLocks noChangeArrowheads="1"/>
          </p:cNvSpPr>
          <p:nvPr/>
        </p:nvSpPr>
        <p:spPr bwMode="auto">
          <a:xfrm>
            <a:off x="2411413" y="6569075"/>
            <a:ext cx="4187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1447954299"/>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Content Placeholder 7"/>
          <p:cNvSpPr txBox="1">
            <a:spLocks/>
          </p:cNvSpPr>
          <p:nvPr/>
        </p:nvSpPr>
        <p:spPr bwMode="auto">
          <a:xfrm>
            <a:off x="419100" y="1246590"/>
            <a:ext cx="8305800" cy="467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defTabSz="45720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defTabSz="4572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defTabSz="4572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defTabSz="457200">
              <a:spcBef>
                <a:spcPct val="20000"/>
              </a:spcBef>
              <a:buClr>
                <a:schemeClr val="tx1"/>
              </a:buClr>
              <a:buBlip>
                <a:blip r:embed="rId6"/>
              </a:buBlip>
              <a:defRPr sz="32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marL="274320" indent="-274320">
              <a:spcBef>
                <a:spcPts val="600"/>
              </a:spcBef>
              <a:buClr>
                <a:srgbClr val="5E3886"/>
              </a:buClr>
              <a:buSzPct val="76000"/>
              <a:buFont typeface="Wingdings 3"/>
              <a:buChar char=""/>
            </a:pPr>
            <a:r>
              <a:rPr lang="en-US" dirty="0" err="1">
                <a:latin typeface="Calibri" panose="020F0502020204030204" pitchFamily="34" charset="0"/>
              </a:rPr>
              <a:t>Cangliflozin</a:t>
            </a:r>
            <a:r>
              <a:rPr lang="en-US" dirty="0">
                <a:latin typeface="Calibri" panose="020F0502020204030204" pitchFamily="34" charset="0"/>
              </a:rPr>
              <a:t> (</a:t>
            </a:r>
            <a:r>
              <a:rPr lang="en-US" dirty="0" err="1">
                <a:latin typeface="Calibri" panose="020F0502020204030204" pitchFamily="34" charset="0"/>
              </a:rPr>
              <a:t>Invokana</a:t>
            </a:r>
            <a:r>
              <a:rPr lang="en-US" dirty="0">
                <a:latin typeface="Calibri" panose="020F0502020204030204" pitchFamily="34" charset="0"/>
              </a:rPr>
              <a:t>)</a:t>
            </a:r>
          </a:p>
          <a:p>
            <a:pPr marL="274320" indent="-274320">
              <a:spcBef>
                <a:spcPts val="600"/>
              </a:spcBef>
              <a:buClr>
                <a:srgbClr val="5E3886"/>
              </a:buClr>
              <a:buSzPct val="76000"/>
              <a:buFont typeface="Wingdings 3"/>
              <a:buChar char=""/>
            </a:pPr>
            <a:r>
              <a:rPr lang="en-US" dirty="0" err="1">
                <a:latin typeface="Calibri" panose="020F0502020204030204" pitchFamily="34" charset="0"/>
              </a:rPr>
              <a:t>Dapagliflozin</a:t>
            </a:r>
            <a:r>
              <a:rPr lang="en-US" dirty="0">
                <a:latin typeface="Calibri" panose="020F0502020204030204" pitchFamily="34" charset="0"/>
              </a:rPr>
              <a:t> (</a:t>
            </a:r>
            <a:r>
              <a:rPr lang="en-US" dirty="0" err="1">
                <a:latin typeface="Calibri" panose="020F0502020204030204" pitchFamily="34" charset="0"/>
              </a:rPr>
              <a:t>Farxiga</a:t>
            </a:r>
            <a:r>
              <a:rPr lang="en-US" dirty="0">
                <a:latin typeface="Calibri" panose="020F0502020204030204" pitchFamily="34" charset="0"/>
              </a:rPr>
              <a:t>)</a:t>
            </a:r>
          </a:p>
          <a:p>
            <a:pPr marL="274320" indent="-274320">
              <a:spcBef>
                <a:spcPts val="600"/>
              </a:spcBef>
              <a:buClr>
                <a:srgbClr val="5E3886"/>
              </a:buClr>
              <a:buSzPct val="76000"/>
              <a:buFont typeface="Wingdings 3"/>
              <a:buChar char=""/>
            </a:pPr>
            <a:r>
              <a:rPr lang="en-US" dirty="0">
                <a:latin typeface="Calibri" panose="020F0502020204030204" pitchFamily="34" charset="0"/>
              </a:rPr>
              <a:t>“</a:t>
            </a:r>
            <a:r>
              <a:rPr lang="en-US" dirty="0" err="1">
                <a:latin typeface="Calibri" panose="020F0502020204030204" pitchFamily="34" charset="0"/>
              </a:rPr>
              <a:t>Glucoretic</a:t>
            </a:r>
            <a:r>
              <a:rPr lang="en-US" dirty="0">
                <a:latin typeface="Calibri" panose="020F0502020204030204" pitchFamily="34" charset="0"/>
              </a:rPr>
              <a:t>” - Inhibit the reabsorption of glucose in the proximal kidney tubules</a:t>
            </a:r>
          </a:p>
          <a:p>
            <a:pPr marL="274320" indent="-274320">
              <a:spcBef>
                <a:spcPts val="600"/>
              </a:spcBef>
              <a:buClr>
                <a:srgbClr val="5E3886"/>
              </a:buClr>
              <a:buSzPct val="76000"/>
              <a:buFont typeface="Wingdings 3"/>
              <a:buChar char=""/>
            </a:pPr>
            <a:r>
              <a:rPr lang="en-US" dirty="0">
                <a:latin typeface="Calibri" panose="020F0502020204030204" pitchFamily="34" charset="0"/>
              </a:rPr>
              <a:t>Monitor B/P, K+ &amp; renal function. </a:t>
            </a:r>
          </a:p>
          <a:p>
            <a:pPr marL="274320" indent="-274320">
              <a:spcBef>
                <a:spcPts val="600"/>
              </a:spcBef>
              <a:buClr>
                <a:srgbClr val="5E3886"/>
              </a:buClr>
              <a:buSzPct val="76000"/>
              <a:buFont typeface="Wingdings 3"/>
              <a:buChar char=""/>
            </a:pPr>
            <a:r>
              <a:rPr lang="en-US" dirty="0">
                <a:latin typeface="Calibri" panose="020F0502020204030204" pitchFamily="34" charset="0"/>
              </a:rPr>
              <a:t>If GFR &lt; 60, see instructions</a:t>
            </a:r>
          </a:p>
          <a:p>
            <a:pPr marL="274320" indent="-274320">
              <a:spcBef>
                <a:spcPts val="600"/>
              </a:spcBef>
              <a:buClr>
                <a:srgbClr val="5E3886"/>
              </a:buClr>
              <a:buSzPct val="76000"/>
              <a:buFont typeface="Wingdings 3"/>
              <a:buChar char=""/>
            </a:pPr>
            <a:r>
              <a:rPr lang="en-US" dirty="0">
                <a:latin typeface="Calibri" panose="020F0502020204030204" pitchFamily="34" charset="0"/>
              </a:rPr>
              <a:t>Side effects: hypotension, UTI, increased urination, genital yeast infections. </a:t>
            </a:r>
          </a:p>
          <a:p>
            <a:pPr marL="274320" indent="-274320">
              <a:spcBef>
                <a:spcPts val="600"/>
              </a:spcBef>
              <a:buClr>
                <a:srgbClr val="5E3886"/>
              </a:buClr>
              <a:buSzPct val="76000"/>
              <a:buFont typeface="Wingdings 3"/>
              <a:buChar char=""/>
            </a:pPr>
            <a:r>
              <a:rPr lang="en-US" dirty="0">
                <a:latin typeface="Calibri" panose="020F0502020204030204" pitchFamily="34" charset="0"/>
              </a:rPr>
              <a:t>Lowers A1c 0.7%–1.0%, </a:t>
            </a:r>
            <a:r>
              <a:rPr lang="en-US" dirty="0" err="1">
                <a:latin typeface="Calibri" panose="020F0502020204030204" pitchFamily="34" charset="0"/>
              </a:rPr>
              <a:t>wt</a:t>
            </a:r>
            <a:r>
              <a:rPr lang="en-US" dirty="0">
                <a:latin typeface="Calibri" panose="020F0502020204030204" pitchFamily="34" charset="0"/>
              </a:rPr>
              <a:t> loss of 1-3 lbs.	</a:t>
            </a:r>
          </a:p>
        </p:txBody>
      </p:sp>
      <p:sp>
        <p:nvSpPr>
          <p:cNvPr id="2" name="Title 1"/>
          <p:cNvSpPr>
            <a:spLocks noGrp="1"/>
          </p:cNvSpPr>
          <p:nvPr>
            <p:ph type="title"/>
          </p:nvPr>
        </p:nvSpPr>
        <p:spPr/>
        <p:txBody>
          <a:bodyPr>
            <a:normAutofit/>
          </a:bodyPr>
          <a:lstStyle/>
          <a:p>
            <a:r>
              <a:rPr lang="en-US" dirty="0">
                <a:latin typeface="Segoe UI Semibold" panose="020B0702040204020203" pitchFamily="34" charset="0"/>
              </a:rPr>
              <a:t>SGLT2 </a:t>
            </a:r>
            <a:r>
              <a:rPr lang="en-US" dirty="0" smtClean="0">
                <a:latin typeface="Segoe UI Semibold" panose="020B0702040204020203" pitchFamily="34" charset="0"/>
              </a:rPr>
              <a:t>Inhibitors</a:t>
            </a:r>
            <a:endParaRPr lang="en-US" dirty="0"/>
          </a:p>
        </p:txBody>
      </p:sp>
      <p:grpSp>
        <p:nvGrpSpPr>
          <p:cNvPr id="3" name="Group 134"/>
          <p:cNvGrpSpPr>
            <a:grpSpLocks/>
          </p:cNvGrpSpPr>
          <p:nvPr/>
        </p:nvGrpSpPr>
        <p:grpSpPr bwMode="auto">
          <a:xfrm>
            <a:off x="5765800" y="107950"/>
            <a:ext cx="3381375" cy="2150683"/>
            <a:chOff x="4032" y="2126"/>
            <a:chExt cx="1728" cy="1280"/>
          </a:xfrm>
        </p:grpSpPr>
        <p:pic>
          <p:nvPicPr>
            <p:cNvPr id="320517" name="Picture 115" descr="body_parts_kidn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 y="2126"/>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6"/>
            <p:cNvSpPr txBox="1">
              <a:spLocks noChangeArrowheads="1"/>
            </p:cNvSpPr>
            <p:nvPr/>
          </p:nvSpPr>
          <p:spPr bwMode="auto">
            <a:xfrm>
              <a:off x="4471" y="3080"/>
              <a:ext cx="1289" cy="32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Increased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293624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228600"/>
            <a:ext cx="8229600" cy="1143000"/>
          </a:xfrm>
          <a:solidFill>
            <a:srgbClr val="B1D45A"/>
          </a:solidFill>
        </p:spPr>
        <p:txBody>
          <a:bodyPr>
            <a:normAutofit fontScale="90000"/>
          </a:bodyPr>
          <a:lstStyle/>
          <a:p>
            <a:pPr algn="l"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327684"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600200"/>
            <a:ext cx="5549841"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665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457200" y="457200"/>
            <a:ext cx="8229600" cy="715963"/>
          </a:xfrm>
        </p:spPr>
        <p:txBody>
          <a:bodyPr>
            <a:normAutofit/>
          </a:bodyPr>
          <a:lstStyle/>
          <a:p>
            <a:pPr eaLnBrk="1" hangingPunct="1"/>
            <a:r>
              <a:rPr lang="en-US" sz="4000" dirty="0" err="1" smtClean="0"/>
              <a:t>DiaBingo</a:t>
            </a:r>
            <a:r>
              <a:rPr lang="en-US" sz="4000" dirty="0" smtClean="0"/>
              <a:t>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a:t>
            </a:r>
            <a:r>
              <a:rPr lang="en-US" sz="4000" dirty="0" smtClean="0"/>
              <a:t>, </a:t>
            </a:r>
            <a:r>
              <a:rPr lang="en-US" sz="2400" dirty="0" smtClean="0"/>
              <a:t>hypertension</a:t>
            </a:r>
          </a:p>
          <a:p>
            <a:pPr marL="609600" indent="-609600" eaLnBrk="1" hangingPunct="1">
              <a:lnSpc>
                <a:spcPct val="80000"/>
              </a:lnSpc>
              <a:spcBef>
                <a:spcPct val="0"/>
              </a:spcBef>
              <a:buFont typeface="Wingdings" pitchFamily="2" charset="2"/>
              <a:buNone/>
              <a:defRPr/>
            </a:pPr>
            <a:r>
              <a:rPr lang="en-US" sz="24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1434694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441960"/>
            <a:ext cx="8229600" cy="762000"/>
          </a:xfrm>
          <a:solidFill>
            <a:srgbClr val="B1D45A"/>
          </a:solidFill>
        </p:spPr>
        <p:txBody>
          <a:bodyPr lIns="90477" tIns="44445" rIns="90477" bIns="44445" anchor="b">
            <a:normAutofit/>
          </a:bodyPr>
          <a:lstStyle/>
          <a:p>
            <a:pPr eaLnBrk="1" hangingPunct="1"/>
            <a:r>
              <a:rPr lang="en-US" sz="4000" dirty="0" smtClean="0"/>
              <a:t>Signs of Diabetes</a:t>
            </a:r>
            <a:endParaRPr lang="en-US" sz="4000" dirty="0" smtClean="0">
              <a:sym typeface="Monotype Sorts" pitchFamily="2" charset="2"/>
            </a:endParaRPr>
          </a:p>
        </p:txBody>
      </p:sp>
      <p:sp>
        <p:nvSpPr>
          <p:cNvPr id="39939" name="Rectangle 3"/>
          <p:cNvSpPr>
            <a:spLocks noGrp="1" noChangeArrowheads="1"/>
          </p:cNvSpPr>
          <p:nvPr>
            <p:ph type="body" sz="half" idx="1"/>
          </p:nvPr>
        </p:nvSpPr>
        <p:spPr/>
        <p:txBody>
          <a:bodyPr lIns="90477" tIns="44445" rIns="90477" bIns="44445"/>
          <a:lstStyle/>
          <a:p>
            <a:pPr eaLnBrk="1" hangingPunct="1"/>
            <a:r>
              <a:rPr lang="en-US" smtClean="0"/>
              <a:t>Polyuria</a:t>
            </a:r>
          </a:p>
          <a:p>
            <a:pPr eaLnBrk="1" hangingPunct="1"/>
            <a:r>
              <a:rPr lang="en-US" smtClean="0"/>
              <a:t>Polydipsia	</a:t>
            </a:r>
          </a:p>
          <a:p>
            <a:pPr eaLnBrk="1" hangingPunct="1"/>
            <a:r>
              <a:rPr lang="en-US" smtClean="0"/>
              <a:t>Polyphasia</a:t>
            </a:r>
          </a:p>
          <a:p>
            <a:pPr eaLnBrk="1" hangingPunct="1"/>
            <a:r>
              <a:rPr lang="en-US" smtClean="0"/>
              <a:t>Weight loss</a:t>
            </a:r>
          </a:p>
          <a:p>
            <a:pPr eaLnBrk="1" hangingPunct="1"/>
            <a:r>
              <a:rPr lang="en-US" smtClean="0"/>
              <a:t>Fatigue</a:t>
            </a:r>
          </a:p>
          <a:p>
            <a:pPr eaLnBrk="1" hangingPunct="1"/>
            <a:r>
              <a:rPr lang="en-US" smtClean="0"/>
              <a:t>Skin and other infections</a:t>
            </a:r>
          </a:p>
          <a:p>
            <a:pPr eaLnBrk="1" hangingPunct="1"/>
            <a:r>
              <a:rPr lang="en-US" smtClean="0"/>
              <a:t>Blurry vision</a:t>
            </a:r>
          </a:p>
        </p:txBody>
      </p:sp>
      <p:sp>
        <p:nvSpPr>
          <p:cNvPr id="1756164" name="Rectangle 4"/>
          <p:cNvSpPr>
            <a:spLocks noGrp="1" noChangeArrowheads="1"/>
          </p:cNvSpPr>
          <p:nvPr>
            <p:ph type="body" sz="half" idx="2"/>
          </p:nvPr>
        </p:nvSpPr>
        <p:spPr>
          <a:xfrm>
            <a:off x="4113213" y="1752600"/>
            <a:ext cx="4573587" cy="4800600"/>
          </a:xfrm>
        </p:spPr>
        <p:txBody>
          <a:bodyPr lIns="90477" tIns="44445" rIns="90477" bIns="44445"/>
          <a:lstStyle/>
          <a:p>
            <a:pPr eaLnBrk="1" hangingPunct="1">
              <a:buFont typeface="Wingdings" panose="05000000000000000000" pitchFamily="2" charset="2"/>
              <a:buBlip>
                <a:blip r:embed="rId4"/>
              </a:buBlip>
            </a:pPr>
            <a:r>
              <a:rPr lang="en-US" smtClean="0"/>
              <a:t>Glycosuria, H</a:t>
            </a:r>
            <a:r>
              <a:rPr lang="en-US" baseline="-25000" smtClean="0"/>
              <a:t>2</a:t>
            </a:r>
            <a:r>
              <a:rPr lang="en-US" smtClean="0"/>
              <a:t>O losses</a:t>
            </a:r>
          </a:p>
          <a:p>
            <a:pPr eaLnBrk="1" hangingPunct="1">
              <a:buFont typeface="Wingdings" panose="05000000000000000000" pitchFamily="2" charset="2"/>
              <a:buBlip>
                <a:blip r:embed="rId4"/>
              </a:buBlip>
            </a:pPr>
            <a:r>
              <a:rPr lang="en-US" smtClean="0"/>
              <a:t>Dehydration</a:t>
            </a:r>
          </a:p>
          <a:p>
            <a:pPr eaLnBrk="1" hangingPunct="1">
              <a:buFont typeface="Wingdings" panose="05000000000000000000" pitchFamily="2" charset="2"/>
              <a:buBlip>
                <a:blip r:embed="rId4"/>
              </a:buBlip>
            </a:pPr>
            <a:r>
              <a:rPr lang="en-US" smtClean="0"/>
              <a:t>Fuel Depletion</a:t>
            </a:r>
          </a:p>
          <a:p>
            <a:pPr eaLnBrk="1" hangingPunct="1">
              <a:buFont typeface="Wingdings" panose="05000000000000000000" pitchFamily="2" charset="2"/>
              <a:buBlip>
                <a:blip r:embed="rId4"/>
              </a:buBlip>
            </a:pPr>
            <a:r>
              <a:rPr lang="en-US" smtClean="0"/>
              <a:t>Loss of body tissue, H</a:t>
            </a:r>
            <a:r>
              <a:rPr lang="en-US" baseline="-25000" smtClean="0"/>
              <a:t>2</a:t>
            </a:r>
            <a:r>
              <a:rPr lang="en-US" smtClean="0"/>
              <a:t>O</a:t>
            </a:r>
          </a:p>
          <a:p>
            <a:pPr eaLnBrk="1" hangingPunct="1">
              <a:buFont typeface="Wingdings" panose="05000000000000000000" pitchFamily="2" charset="2"/>
              <a:buBlip>
                <a:blip r:embed="rId4"/>
              </a:buBlip>
            </a:pPr>
            <a:r>
              <a:rPr lang="en-US" smtClean="0"/>
              <a:t>Poor energy utilization</a:t>
            </a:r>
          </a:p>
          <a:p>
            <a:pPr eaLnBrk="1" hangingPunct="1">
              <a:buFont typeface="Wingdings" panose="05000000000000000000" pitchFamily="2" charset="2"/>
              <a:buBlip>
                <a:blip r:embed="rId4"/>
              </a:buBlip>
            </a:pPr>
            <a:r>
              <a:rPr lang="en-US" smtClean="0"/>
              <a:t>Hyperglycemia increases incidence of infection</a:t>
            </a:r>
          </a:p>
          <a:p>
            <a:pPr eaLnBrk="1" hangingPunct="1">
              <a:buFont typeface="Wingdings" panose="05000000000000000000" pitchFamily="2" charset="2"/>
              <a:buBlip>
                <a:blip r:embed="rId4"/>
              </a:buBlip>
            </a:pPr>
            <a:r>
              <a:rPr lang="en-US" smtClean="0"/>
              <a:t>Osmotic changes</a:t>
            </a:r>
          </a:p>
          <a:p>
            <a:pPr eaLnBrk="1" hangingPunct="1">
              <a:buFont typeface="Wingdings" panose="05000000000000000000" pitchFamily="2" charset="2"/>
              <a:buNone/>
            </a:pPr>
            <a:endParaRPr lang="en-US" smtClean="0"/>
          </a:p>
          <a:p>
            <a:pPr eaLnBrk="1" hangingPunct="1"/>
            <a:endParaRPr lang="en-US" sz="2400" smtClean="0"/>
          </a:p>
        </p:txBody>
      </p:sp>
    </p:spTree>
    <p:custDataLst>
      <p:tags r:id="rId1"/>
    </p:custDataLst>
    <p:extLst>
      <p:ext uri="{BB962C8B-B14F-4D97-AF65-F5344CB8AC3E}">
        <p14:creationId xmlns:p14="http://schemas.microsoft.com/office/powerpoint/2010/main" val="389684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6164">
                                            <p:txEl>
                                              <p:pRg st="0" end="0"/>
                                            </p:txEl>
                                          </p:spTgt>
                                        </p:tgtEl>
                                        <p:attrNameLst>
                                          <p:attrName>style.visibility</p:attrName>
                                        </p:attrNameLst>
                                      </p:cBhvr>
                                      <p:to>
                                        <p:strVal val="visible"/>
                                      </p:to>
                                    </p:set>
                                    <p:anim calcmode="lin" valueType="num">
                                      <p:cBhvr additive="base">
                                        <p:cTn id="7" dur="2000" fill="hold"/>
                                        <p:tgtEl>
                                          <p:spTgt spid="175616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56164">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756164">
                                            <p:txEl>
                                              <p:pRg st="1" end="1"/>
                                            </p:txEl>
                                          </p:spTgt>
                                        </p:tgtEl>
                                        <p:attrNameLst>
                                          <p:attrName>style.visibility</p:attrName>
                                        </p:attrNameLst>
                                      </p:cBhvr>
                                      <p:to>
                                        <p:strVal val="visible"/>
                                      </p:to>
                                    </p:set>
                                    <p:anim calcmode="lin" valueType="num">
                                      <p:cBhvr additive="base">
                                        <p:cTn id="12" dur="2000" fill="hold"/>
                                        <p:tgtEl>
                                          <p:spTgt spid="175616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56164">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756164">
                                            <p:txEl>
                                              <p:pRg st="2" end="2"/>
                                            </p:txEl>
                                          </p:spTgt>
                                        </p:tgtEl>
                                        <p:attrNameLst>
                                          <p:attrName>style.visibility</p:attrName>
                                        </p:attrNameLst>
                                      </p:cBhvr>
                                      <p:to>
                                        <p:strVal val="visible"/>
                                      </p:to>
                                    </p:set>
                                    <p:anim calcmode="lin" valueType="num">
                                      <p:cBhvr additive="base">
                                        <p:cTn id="17" dur="2000" fill="hold"/>
                                        <p:tgtEl>
                                          <p:spTgt spid="175616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56164">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756164">
                                            <p:txEl>
                                              <p:pRg st="3" end="3"/>
                                            </p:txEl>
                                          </p:spTgt>
                                        </p:tgtEl>
                                        <p:attrNameLst>
                                          <p:attrName>style.visibility</p:attrName>
                                        </p:attrNameLst>
                                      </p:cBhvr>
                                      <p:to>
                                        <p:strVal val="visible"/>
                                      </p:to>
                                    </p:set>
                                    <p:anim calcmode="lin" valueType="num">
                                      <p:cBhvr additive="base">
                                        <p:cTn id="22" dur="2000" fill="hold"/>
                                        <p:tgtEl>
                                          <p:spTgt spid="1756164">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56164">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756164">
                                            <p:txEl>
                                              <p:pRg st="4" end="4"/>
                                            </p:txEl>
                                          </p:spTgt>
                                        </p:tgtEl>
                                        <p:attrNameLst>
                                          <p:attrName>style.visibility</p:attrName>
                                        </p:attrNameLst>
                                      </p:cBhvr>
                                      <p:to>
                                        <p:strVal val="visible"/>
                                      </p:to>
                                    </p:set>
                                    <p:anim calcmode="lin" valueType="num">
                                      <p:cBhvr additive="base">
                                        <p:cTn id="27" dur="2000" fill="hold"/>
                                        <p:tgtEl>
                                          <p:spTgt spid="1756164">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756164">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756164">
                                            <p:txEl>
                                              <p:pRg st="5" end="5"/>
                                            </p:txEl>
                                          </p:spTgt>
                                        </p:tgtEl>
                                        <p:attrNameLst>
                                          <p:attrName>style.visibility</p:attrName>
                                        </p:attrNameLst>
                                      </p:cBhvr>
                                      <p:to>
                                        <p:strVal val="visible"/>
                                      </p:to>
                                    </p:set>
                                    <p:anim calcmode="lin" valueType="num">
                                      <p:cBhvr additive="base">
                                        <p:cTn id="32" dur="2000" fill="hold"/>
                                        <p:tgtEl>
                                          <p:spTgt spid="1756164">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756164">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756164">
                                            <p:txEl>
                                              <p:pRg st="6" end="6"/>
                                            </p:txEl>
                                          </p:spTgt>
                                        </p:tgtEl>
                                        <p:attrNameLst>
                                          <p:attrName>style.visibility</p:attrName>
                                        </p:attrNameLst>
                                      </p:cBhvr>
                                      <p:to>
                                        <p:strVal val="visible"/>
                                      </p:to>
                                    </p:set>
                                    <p:anim calcmode="lin" valueType="num">
                                      <p:cBhvr additive="base">
                                        <p:cTn id="37" dur="2000" fill="hold"/>
                                        <p:tgtEl>
                                          <p:spTgt spid="1756164">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5616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16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t>High Numbers Got You Down?</a:t>
            </a:r>
          </a:p>
        </p:txBody>
      </p:sp>
      <p:sp>
        <p:nvSpPr>
          <p:cNvPr id="399363" name="Rectangle 3"/>
          <p:cNvSpPr>
            <a:spLocks noGrp="1" noChangeArrowheads="1"/>
          </p:cNvSpPr>
          <p:nvPr>
            <p:ph type="body" idx="1"/>
          </p:nvPr>
        </p:nvSpPr>
        <p:spPr>
          <a:xfrm>
            <a:off x="190500" y="1828800"/>
            <a:ext cx="7772400" cy="4495800"/>
          </a:xfrm>
        </p:spPr>
        <p:txBody>
          <a:bodyPr/>
          <a:lstStyle/>
          <a:p>
            <a:pPr eaLnBrk="1" hangingPunct="1"/>
            <a:r>
              <a:rPr lang="en-US" sz="2800" b="1" dirty="0" smtClean="0"/>
              <a:t>By getting glucose less than 150 you will</a:t>
            </a:r>
            <a:r>
              <a:rPr lang="en-US" sz="2800" dirty="0" smtClean="0"/>
              <a:t>:</a:t>
            </a:r>
          </a:p>
          <a:p>
            <a:pPr lvl="1" eaLnBrk="1" hangingPunct="1">
              <a:buFont typeface="Monotype Sorts" pitchFamily="2" charset="2"/>
              <a:buBlip>
                <a:blip r:embed="rId5"/>
              </a:buBlip>
            </a:pPr>
            <a:r>
              <a:rPr lang="en-US" dirty="0" smtClean="0"/>
              <a:t>have more energy</a:t>
            </a:r>
          </a:p>
          <a:p>
            <a:pPr lvl="1" eaLnBrk="1" hangingPunct="1">
              <a:buFont typeface="Monotype Sorts" pitchFamily="2" charset="2"/>
              <a:buBlip>
                <a:blip r:embed="rId5"/>
              </a:buBlip>
            </a:pPr>
            <a:r>
              <a:rPr lang="en-US" dirty="0" smtClean="0"/>
              <a:t>spend fewer days in bed</a:t>
            </a:r>
          </a:p>
          <a:p>
            <a:pPr lvl="1" eaLnBrk="1" hangingPunct="1">
              <a:buFont typeface="Monotype Sorts" pitchFamily="2" charset="2"/>
              <a:buBlip>
                <a:blip r:embed="rId5"/>
              </a:buBlip>
            </a:pPr>
            <a:r>
              <a:rPr lang="en-US" dirty="0" smtClean="0"/>
              <a:t>feel less depressed</a:t>
            </a:r>
          </a:p>
          <a:p>
            <a:pPr lvl="1" eaLnBrk="1" hangingPunct="1">
              <a:buFont typeface="Monotype Sorts" pitchFamily="2" charset="2"/>
              <a:buBlip>
                <a:blip r:embed="rId5"/>
              </a:buBlip>
            </a:pPr>
            <a:r>
              <a:rPr lang="en-US" dirty="0" smtClean="0"/>
              <a:t>urinate less often</a:t>
            </a:r>
          </a:p>
          <a:p>
            <a:pPr lvl="1" eaLnBrk="1" hangingPunct="1">
              <a:buFont typeface="Monotype Sorts" pitchFamily="2" charset="2"/>
              <a:buBlip>
                <a:blip r:embed="rId5"/>
              </a:buBlip>
            </a:pPr>
            <a:r>
              <a:rPr lang="en-US" dirty="0" smtClean="0"/>
              <a:t>improve your vision</a:t>
            </a:r>
          </a:p>
          <a:p>
            <a:pPr lvl="1" eaLnBrk="1" hangingPunct="1">
              <a:buFont typeface="Monotype Sorts" pitchFamily="2" charset="2"/>
              <a:buBlip>
                <a:blip r:embed="rId5"/>
              </a:buBlip>
            </a:pPr>
            <a:r>
              <a:rPr lang="en-US" dirty="0" smtClean="0"/>
              <a:t>think more clearly </a:t>
            </a:r>
          </a:p>
          <a:p>
            <a:pPr lvl="1" eaLnBrk="1" hangingPunct="1">
              <a:buFont typeface="Monotype Sorts" pitchFamily="2" charset="2"/>
              <a:buBlip>
                <a:blip r:embed="rId5"/>
              </a:buBlip>
            </a:pPr>
            <a:r>
              <a:rPr lang="en-US" dirty="0" smtClean="0"/>
              <a:t>miss work less often</a:t>
            </a:r>
          </a:p>
          <a:p>
            <a:pPr lvl="1" eaLnBrk="1" hangingPunct="1">
              <a:buFont typeface="Monotype Sorts" pitchFamily="2" charset="2"/>
              <a:buNone/>
            </a:pPr>
            <a:r>
              <a:rPr lang="en-US" sz="2400" i="1" dirty="0" err="1" smtClean="0"/>
              <a:t>Testa</a:t>
            </a:r>
            <a:r>
              <a:rPr lang="en-US" sz="2400" i="1" dirty="0" smtClean="0"/>
              <a:t>, Simonson JAMA 280: 1998</a:t>
            </a:r>
          </a:p>
        </p:txBody>
      </p:sp>
      <p:graphicFrame>
        <p:nvGraphicFramePr>
          <p:cNvPr id="399364" name="Object 1024"/>
          <p:cNvGraphicFramePr>
            <a:graphicFrameLocks noChangeAspect="1"/>
          </p:cNvGraphicFramePr>
          <p:nvPr>
            <p:extLst/>
          </p:nvPr>
        </p:nvGraphicFramePr>
        <p:xfrm>
          <a:off x="5030470" y="2667000"/>
          <a:ext cx="2921000" cy="3441700"/>
        </p:xfrm>
        <a:graphic>
          <a:graphicData uri="http://schemas.openxmlformats.org/presentationml/2006/ole">
            <mc:AlternateContent xmlns:mc="http://schemas.openxmlformats.org/markup-compatibility/2006">
              <mc:Choice xmlns:v="urn:schemas-microsoft-com:vml" Requires="v">
                <p:oleObj spid="_x0000_s20502" name="Clip" r:id="rId6" imgW="1548079" imgH="1825142" progId="MS_ClipArt_Gallery.5">
                  <p:embed/>
                </p:oleObj>
              </mc:Choice>
              <mc:Fallback>
                <p:oleObj name="Clip" r:id="rId6" imgW="1548079" imgH="1825142"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470" y="2667000"/>
                        <a:ext cx="29210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095955120"/>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4593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04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smtClean="0"/>
              <a:t>1- 400 to 1-1000 = Risk of type 1 in gen pop</a:t>
            </a:r>
          </a:p>
          <a:p>
            <a:pPr lvl="1" eaLnBrk="1" hangingPunct="1">
              <a:lnSpc>
                <a:spcPct val="90000"/>
              </a:lnSpc>
              <a:buFont typeface="Wingdings" panose="05000000000000000000" pitchFamily="2" charset="2"/>
              <a:buBlip>
                <a:blip r:embed="rId4"/>
              </a:buBlip>
            </a:pPr>
            <a:r>
              <a:rPr lang="en-US" sz="2800" smtClean="0"/>
              <a:t>1-20 to 1-50 in offspring of diabetes parents</a:t>
            </a:r>
          </a:p>
          <a:p>
            <a:pPr lvl="1" eaLnBrk="1" hangingPunct="1">
              <a:lnSpc>
                <a:spcPct val="90000"/>
              </a:lnSpc>
              <a:buFont typeface="Wingdings" panose="05000000000000000000" pitchFamily="2" charset="2"/>
              <a:buBlip>
                <a:blip r:embed="rId4"/>
              </a:buBlip>
            </a:pPr>
            <a:r>
              <a:rPr lang="en-US" sz="2800" smtClean="0"/>
              <a:t>Combo of genes and disease susceptibility</a:t>
            </a:r>
          </a:p>
          <a:p>
            <a:pPr lvl="1" eaLnBrk="1" hangingPunct="1">
              <a:lnSpc>
                <a:spcPct val="90000"/>
              </a:lnSpc>
              <a:buFont typeface="Wingdings" panose="05000000000000000000" pitchFamily="2" charset="2"/>
              <a:buBlip>
                <a:blip r:embed="rId4"/>
              </a:buBlip>
            </a:pPr>
            <a:r>
              <a:rPr lang="en-US" sz="2800" smtClean="0"/>
              <a:t>Risk Factors:</a:t>
            </a:r>
          </a:p>
          <a:p>
            <a:pPr lvl="2" eaLnBrk="1" hangingPunct="1">
              <a:lnSpc>
                <a:spcPct val="90000"/>
              </a:lnSpc>
              <a:buFont typeface="Wingdings" panose="05000000000000000000" pitchFamily="2" charset="2"/>
              <a:buBlip>
                <a:blip r:embed="rId4"/>
              </a:buBlip>
            </a:pPr>
            <a:r>
              <a:rPr lang="en-US" sz="2800" smtClean="0"/>
              <a:t>Autoimmunity tends to run in families</a:t>
            </a:r>
          </a:p>
          <a:p>
            <a:pPr lvl="2" eaLnBrk="1" hangingPunct="1">
              <a:lnSpc>
                <a:spcPct val="90000"/>
              </a:lnSpc>
              <a:buFont typeface="Wingdings" panose="05000000000000000000" pitchFamily="2" charset="2"/>
              <a:buBlip>
                <a:blip r:embed="rId4"/>
              </a:buBlip>
            </a:pPr>
            <a:r>
              <a:rPr lang="en-US" sz="2800" smtClean="0"/>
              <a:t>Higher rates in non breastfed infants</a:t>
            </a:r>
          </a:p>
          <a:p>
            <a:pPr lvl="2" eaLnBrk="1" hangingPunct="1">
              <a:lnSpc>
                <a:spcPct val="90000"/>
              </a:lnSpc>
              <a:buFont typeface="Wingdings" panose="05000000000000000000" pitchFamily="2" charset="2"/>
              <a:buBlip>
                <a:blip r:embed="rId5"/>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6"/>
              </a:buBlip>
            </a:pPr>
            <a:endParaRPr lang="en-US" sz="3200" smtClean="0"/>
          </a:p>
        </p:txBody>
      </p:sp>
    </p:spTree>
    <p:custDataLst>
      <p:tags r:id="rId1"/>
    </p:custDataLst>
    <p:extLst>
      <p:ext uri="{BB962C8B-B14F-4D97-AF65-F5344CB8AC3E}">
        <p14:creationId xmlns:p14="http://schemas.microsoft.com/office/powerpoint/2010/main" val="33160355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68490" y="304800"/>
            <a:ext cx="8611737" cy="791570"/>
          </a:xfrm>
          <a:solidFill>
            <a:srgbClr val="B1D45A"/>
          </a:solidFill>
        </p:spPr>
        <p:txBody>
          <a:bodyPr lIns="90477" tIns="44445" rIns="90477" bIns="44445" anchor="b">
            <a:normAutofit/>
          </a:bodyPr>
          <a:lstStyle/>
          <a:p>
            <a:pPr eaLnBrk="1" hangingPunct="1">
              <a:buFont typeface="Wingdings" panose="05000000000000000000" pitchFamily="2" charset="2"/>
              <a:buNone/>
            </a:pPr>
            <a:r>
              <a:rPr lang="en-US" sz="4000" dirty="0" smtClean="0"/>
              <a:t>Type 1 Diabetes – 10% of all DM</a:t>
            </a:r>
            <a:endParaRPr lang="en-US" sz="4000" dirty="0" smtClean="0">
              <a:sym typeface="Monotype Sorts" pitchFamily="2" charset="2"/>
            </a:endParaRPr>
          </a:p>
        </p:txBody>
      </p:sp>
      <p:sp>
        <p:nvSpPr>
          <p:cNvPr id="52227" name="Rectangle 3"/>
          <p:cNvSpPr>
            <a:spLocks noGrp="1" noChangeArrowheads="1"/>
          </p:cNvSpPr>
          <p:nvPr>
            <p:ph type="body" sz="half" idx="1"/>
          </p:nvPr>
        </p:nvSpPr>
        <p:spPr>
          <a:xfrm>
            <a:off x="368490" y="1143000"/>
            <a:ext cx="8610600" cy="5410200"/>
          </a:xfrm>
        </p:spPr>
        <p:txBody>
          <a:bodyPr lIns="90477" tIns="44445" rIns="90477" bIns="44445">
            <a:normAutofit lnSpcReduction="10000"/>
          </a:bodyPr>
          <a:lstStyle/>
          <a:p>
            <a:pPr lvl="1" eaLnBrk="1" hangingPunct="1">
              <a:buFont typeface="Wingdings" panose="05000000000000000000" pitchFamily="2" charset="2"/>
              <a:buChar char="Ø"/>
            </a:pPr>
            <a:r>
              <a:rPr lang="en-US" sz="2800" dirty="0" smtClean="0"/>
              <a:t>Auto-immune pancreatic beta cells destruction </a:t>
            </a:r>
          </a:p>
          <a:p>
            <a:pPr lvl="1" eaLnBrk="1" hangingPunct="1">
              <a:buFont typeface="Wingdings" panose="05000000000000000000" pitchFamily="2" charset="2"/>
              <a:buChar char="Ø"/>
            </a:pPr>
            <a:r>
              <a:rPr lang="en-US" sz="2800" dirty="0" smtClean="0"/>
              <a:t>Most commonly expressed at age 10-14</a:t>
            </a:r>
          </a:p>
          <a:p>
            <a:pPr lvl="1" eaLnBrk="1" hangingPunct="1">
              <a:buFont typeface="Wingdings" panose="05000000000000000000" pitchFamily="2" charset="2"/>
              <a:buChar char="Ø"/>
            </a:pPr>
            <a:r>
              <a:rPr lang="en-US" sz="2800" dirty="0" smtClean="0"/>
              <a:t>More rapid destruction in youth (vs. adults)</a:t>
            </a:r>
          </a:p>
          <a:p>
            <a:pPr lvl="1" eaLnBrk="1" hangingPunct="1">
              <a:buFont typeface="Wingdings" panose="05000000000000000000" pitchFamily="2" charset="2"/>
              <a:buChar char="Ø"/>
            </a:pPr>
            <a:r>
              <a:rPr lang="en-US" sz="2800" dirty="0" smtClean="0"/>
              <a:t>Insulin sensitive (require 0.5 - 1.0 units/kg/day)</a:t>
            </a:r>
          </a:p>
          <a:p>
            <a:pPr lvl="1" eaLnBrk="1" hangingPunct="1">
              <a:buFont typeface="Wingdings" panose="05000000000000000000" pitchFamily="2" charset="2"/>
              <a:buChar char="Ø"/>
            </a:pPr>
            <a:r>
              <a:rPr lang="en-US" sz="2800" dirty="0" smtClean="0"/>
              <a:t>Auto-immune Markers </a:t>
            </a:r>
          </a:p>
          <a:p>
            <a:pPr lvl="2" eaLnBrk="1" hangingPunct="1">
              <a:buFont typeface="Wingdings" panose="05000000000000000000" pitchFamily="2" charset="2"/>
              <a:buChar char="Ø"/>
            </a:pPr>
            <a:r>
              <a:rPr lang="en-US" sz="2400" dirty="0" smtClean="0"/>
              <a:t>Positive Glutamic Acid Decarboxylase (GAD), Insulin &amp; Islet Cell Autoantibodies (IAA &amp; ICA’s) </a:t>
            </a:r>
          </a:p>
          <a:p>
            <a:pPr lvl="2" eaLnBrk="1" hangingPunct="1">
              <a:buFont typeface="Wingdings" panose="05000000000000000000" pitchFamily="2" charset="2"/>
              <a:buChar char="Ø"/>
            </a:pPr>
            <a:r>
              <a:rPr lang="en-US" sz="2400" dirty="0" smtClean="0"/>
              <a:t>New marker – ZnT8 (zinc transporter) antibodies to this (ZnT8) found in 60-80% of type 1</a:t>
            </a:r>
          </a:p>
          <a:p>
            <a:pPr lvl="1" eaLnBrk="1" hangingPunct="1">
              <a:buFont typeface="Wingdings" panose="05000000000000000000" pitchFamily="2" charset="2"/>
              <a:buChar char="Ø"/>
            </a:pPr>
            <a:r>
              <a:rPr lang="en-US" sz="2800" dirty="0" smtClean="0"/>
              <a:t>Other clues</a:t>
            </a:r>
          </a:p>
          <a:p>
            <a:pPr lvl="2" eaLnBrk="1" hangingPunct="1">
              <a:buFont typeface="Wingdings" panose="05000000000000000000" pitchFamily="2" charset="2"/>
              <a:buChar char="Ø"/>
            </a:pPr>
            <a:r>
              <a:rPr lang="en-US" sz="2800" dirty="0" smtClean="0"/>
              <a:t>Low C-Peptide level &lt; 0.5</a:t>
            </a:r>
          </a:p>
          <a:p>
            <a:pPr lvl="2" eaLnBrk="1" hangingPunct="1">
              <a:buFont typeface="Wingdings" panose="05000000000000000000" pitchFamily="2" charset="2"/>
              <a:buChar char="Ø"/>
            </a:pPr>
            <a:r>
              <a:rPr lang="en-US" sz="2800" dirty="0" smtClean="0"/>
              <a:t>Usually lean and present in sick state</a:t>
            </a:r>
          </a:p>
          <a:p>
            <a:pPr lvl="1" eaLnBrk="1" hangingPunct="1">
              <a:buFont typeface="Wingdings" panose="05000000000000000000" pitchFamily="2" charset="2"/>
              <a:buNone/>
            </a:pPr>
            <a:endParaRPr lang="en-US" sz="2000" dirty="0" smtClean="0"/>
          </a:p>
        </p:txBody>
      </p:sp>
    </p:spTree>
    <p:custDataLst>
      <p:tags r:id="rId1"/>
    </p:custDataLst>
    <p:extLst>
      <p:ext uri="{BB962C8B-B14F-4D97-AF65-F5344CB8AC3E}">
        <p14:creationId xmlns:p14="http://schemas.microsoft.com/office/powerpoint/2010/main" val="167315308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03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419358"/>
            <a:ext cx="8229600" cy="685627"/>
          </a:xfrm>
        </p:spPr>
        <p:txBody>
          <a:bodyPr>
            <a:normAutofit fontScale="90000"/>
          </a:bodyPr>
          <a:lstStyle/>
          <a:p>
            <a:r>
              <a:rPr lang="en-US" sz="4000"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437187" y="115936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053" y="287876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895" y="377190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89895" y="5842561"/>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87416" y="5850044"/>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91" y="4612249"/>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494411" y="2063043"/>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Sharon Stone </a:t>
            </a:r>
          </a:p>
        </p:txBody>
      </p:sp>
      <p:sp>
        <p:nvSpPr>
          <p:cNvPr id="56336" name="Rectangle 19"/>
          <p:cNvSpPr>
            <a:spLocks noChangeArrowheads="1"/>
          </p:cNvSpPr>
          <p:nvPr/>
        </p:nvSpPr>
        <p:spPr bwMode="auto">
          <a:xfrm>
            <a:off x="2336799" y="2367842"/>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46983" y="3400309"/>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7735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smtClean="0"/>
              <a:t>Celiac disease (gluten intolerance)</a:t>
            </a:r>
          </a:p>
          <a:p>
            <a:pPr eaLnBrk="1" hangingPunct="1"/>
            <a:r>
              <a:rPr lang="en-US" dirty="0" smtClean="0"/>
              <a:t>Thyroid disease</a:t>
            </a:r>
          </a:p>
          <a:p>
            <a:pPr eaLnBrk="1" hangingPunct="1"/>
            <a:r>
              <a:rPr lang="en-US" dirty="0" smtClean="0"/>
              <a:t>Addison’s Disease</a:t>
            </a:r>
          </a:p>
          <a:p>
            <a:pPr eaLnBrk="1" hangingPunct="1"/>
            <a:r>
              <a:rPr lang="en-US" dirty="0" smtClean="0"/>
              <a:t>Rheumatoid arthritis</a:t>
            </a:r>
          </a:p>
          <a:p>
            <a:pPr eaLnBrk="1" hangingPunct="1"/>
            <a:r>
              <a:rPr lang="en-US" dirty="0" smtClean="0"/>
              <a:t>Other</a:t>
            </a:r>
          </a:p>
          <a:p>
            <a:pPr eaLnBrk="1" hangingPunct="1"/>
            <a:endParaRPr lang="en-US" dirty="0"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Type 1 Summary</a:t>
            </a:r>
          </a:p>
        </p:txBody>
      </p:sp>
      <p:sp>
        <p:nvSpPr>
          <p:cNvPr id="59395" name="Rectangle 3"/>
          <p:cNvSpPr>
            <a:spLocks noGrp="1" noChangeArrowheads="1"/>
          </p:cNvSpPr>
          <p:nvPr>
            <p:ph type="body" idx="1"/>
          </p:nvPr>
        </p:nvSpPr>
        <p:spPr/>
        <p:txBody>
          <a:bodyPr/>
          <a:lstStyle/>
          <a:p>
            <a:pPr eaLnBrk="1" hangingPunct="1"/>
            <a:r>
              <a:rPr lang="en-US" smtClean="0"/>
              <a:t>Autoimmune and often associated w/</a:t>
            </a:r>
          </a:p>
          <a:p>
            <a:pPr eaLnBrk="1" hangingPunct="1"/>
            <a:r>
              <a:rPr lang="en-US" smtClean="0"/>
              <a:t>Complete pancreatic destruction</a:t>
            </a:r>
          </a:p>
          <a:p>
            <a:pPr eaLnBrk="1" hangingPunct="1"/>
            <a:r>
              <a:rPr lang="en-US" smtClean="0"/>
              <a:t>Need insulin shots</a:t>
            </a:r>
          </a:p>
          <a:p>
            <a:pPr eaLnBrk="1" hangingPunct="1"/>
            <a:r>
              <a:rPr lang="en-US" smtClean="0"/>
              <a:t>Often first present in Diabetic KetoAcidosis (DKA)</a:t>
            </a:r>
          </a:p>
        </p:txBody>
      </p:sp>
    </p:spTree>
    <p:custDataLst>
      <p:tags r:id="rId1"/>
    </p:custDataLst>
    <p:extLst>
      <p:ext uri="{BB962C8B-B14F-4D97-AF65-F5344CB8AC3E}">
        <p14:creationId xmlns:p14="http://schemas.microsoft.com/office/powerpoint/2010/main" val="5036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smtClean="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endParaRPr lang="en-US" dirty="0"/>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2968110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68"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69"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18842" cy="11430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629" y="1496659"/>
            <a:ext cx="9067801" cy="5361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06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smtClean="0"/>
              <a:t>Hyperinsulinemia</a:t>
            </a:r>
            <a:r>
              <a:rPr lang="en-US" dirty="0" smtClean="0"/>
              <a:t> (resistance)</a:t>
            </a:r>
          </a:p>
          <a:p>
            <a:pPr eaLnBrk="1" hangingPunct="1"/>
            <a:r>
              <a:rPr lang="en-US" dirty="0" smtClean="0"/>
              <a:t>Hyperglycemia</a:t>
            </a:r>
          </a:p>
          <a:p>
            <a:pPr eaLnBrk="1" hangingPunct="1"/>
            <a:r>
              <a:rPr lang="en-US" dirty="0" smtClean="0"/>
              <a:t>Hyperlipidemia</a:t>
            </a:r>
          </a:p>
          <a:p>
            <a:pPr eaLnBrk="1" hangingPunct="1"/>
            <a:r>
              <a:rPr lang="en-US" dirty="0" smtClean="0"/>
              <a:t>Hypertension</a:t>
            </a:r>
          </a:p>
          <a:p>
            <a:pPr eaLnBrk="1" hangingPunct="1"/>
            <a:r>
              <a:rPr lang="en-US" dirty="0" err="1" smtClean="0"/>
              <a:t>Hyper”waistline”emia</a:t>
            </a:r>
            <a:r>
              <a:rPr lang="en-US" dirty="0" smtClean="0"/>
              <a:t> (35” women, 40” men)</a:t>
            </a:r>
          </a:p>
          <a:p>
            <a:pPr eaLnBrk="1" hangingPunct="1">
              <a:buFont typeface="Wingdings" panose="05000000000000000000" pitchFamily="2" charset="2"/>
              <a:buNone/>
            </a:pPr>
            <a:endParaRPr lang="en-US" i="1" dirty="0" smtClean="0"/>
          </a:p>
          <a:p>
            <a:pPr algn="ctr" eaLnBrk="1" hangingPunct="1">
              <a:buFont typeface="Wingdings" panose="05000000000000000000" pitchFamily="2" charset="2"/>
              <a:buNone/>
            </a:pPr>
            <a:r>
              <a:rPr lang="en-US" i="1" dirty="0" smtClean="0">
                <a:solidFill>
                  <a:schemeClr val="folHlink"/>
                </a:solidFill>
              </a:rPr>
              <a:t>Manifestations of Insulin Resistance</a:t>
            </a:r>
            <a:endParaRPr lang="en-US" dirty="0" smtClean="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8529638" cy="1295400"/>
          </a:xfrm>
        </p:spPr>
        <p:txBody>
          <a:bodyPr>
            <a:normAutofit fontScale="90000"/>
          </a:bodyPr>
          <a:lstStyle/>
          <a:p>
            <a:pPr>
              <a:defRPr/>
            </a:pPr>
            <a:r>
              <a:rPr lang="en-US" dirty="0" smtClean="0"/>
              <a:t>Flash Mob – World Diabetes Day to </a:t>
            </a:r>
            <a:br>
              <a:rPr lang="en-US" dirty="0" smtClean="0"/>
            </a:br>
            <a:r>
              <a:rPr lang="en-US" dirty="0" smtClean="0"/>
              <a:t>Beat It</a:t>
            </a:r>
            <a:endParaRPr lang="en-US" dirty="0"/>
          </a:p>
        </p:txBody>
      </p:sp>
      <p:sp>
        <p:nvSpPr>
          <p:cNvPr id="3" name="Text Placeholder 2"/>
          <p:cNvSpPr>
            <a:spLocks noGrp="1"/>
          </p:cNvSpPr>
          <p:nvPr>
            <p:ph type="body" sz="half" idx="1"/>
          </p:nvPr>
        </p:nvSpPr>
        <p:spPr>
          <a:xfrm>
            <a:off x="4534189" y="1598612"/>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sp>
        <p:nvSpPr>
          <p:cNvPr id="4" name="Content Placeholder 3"/>
          <p:cNvSpPr>
            <a:spLocks noGrp="1"/>
          </p:cNvSpPr>
          <p:nvPr>
            <p:ph sz="half" idx="2"/>
          </p:nvPr>
        </p:nvSpPr>
        <p:spPr>
          <a:xfrm>
            <a:off x="304800" y="1590097"/>
            <a:ext cx="4037013" cy="4497387"/>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3733800"/>
            <a:ext cx="1696173" cy="2926958"/>
          </a:xfrm>
          <a:prstGeom prst="rect">
            <a:avLst/>
          </a:prstGeom>
        </p:spPr>
      </p:pic>
    </p:spTree>
    <p:custDataLst>
      <p:tags r:id="rId1"/>
    </p:custDataLst>
    <p:extLst>
      <p:ext uri="{BB962C8B-B14F-4D97-AF65-F5344CB8AC3E}">
        <p14:creationId xmlns:p14="http://schemas.microsoft.com/office/powerpoint/2010/main" val="2756506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58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319213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381000"/>
            <a:ext cx="8229600" cy="762000"/>
          </a:xfrm>
        </p:spPr>
        <p:txBody>
          <a:bodyPr>
            <a:normAutofit/>
          </a:bodyPr>
          <a:lstStyle/>
          <a:p>
            <a:r>
              <a:rPr lang="en-US" sz="4000" dirty="0" smtClean="0"/>
              <a:t>Diagnostic Criteria</a:t>
            </a:r>
          </a:p>
        </p:txBody>
      </p:sp>
      <p:sp>
        <p:nvSpPr>
          <p:cNvPr id="3" name="Content Placeholder 2"/>
          <p:cNvSpPr>
            <a:spLocks noGrp="1"/>
          </p:cNvSpPr>
          <p:nvPr>
            <p:ph idx="1"/>
          </p:nvPr>
        </p:nvSpPr>
        <p:spPr>
          <a:xfrm>
            <a:off x="534537" y="1295401"/>
            <a:ext cx="8153400" cy="4648200"/>
          </a:xfrm>
        </p:spPr>
        <p:txBody>
          <a:bodyPr/>
          <a:lstStyle/>
          <a:p>
            <a:pPr>
              <a:defRPr/>
            </a:pPr>
            <a:r>
              <a:rPr lang="en-US" dirty="0" smtClean="0"/>
              <a:t>All test should be repeated in the absence of unequivocal hyperglycemia</a:t>
            </a:r>
          </a:p>
          <a:p>
            <a:pPr>
              <a:defRPr/>
            </a:pPr>
            <a:r>
              <a:rPr lang="en-US" dirty="0" smtClean="0"/>
              <a:t>If test abnormal, repeat same test to confirm diagnosis</a:t>
            </a:r>
          </a:p>
          <a:p>
            <a:pPr marL="0" indent="0">
              <a:buFont typeface="Wingdings" panose="05000000000000000000" pitchFamily="2" charset="2"/>
              <a:buNone/>
              <a:defRPr/>
            </a:pPr>
            <a:r>
              <a:rPr lang="en-US" b="1" dirty="0" smtClean="0">
                <a:solidFill>
                  <a:schemeClr val="accent1">
                    <a:lumMod val="50000"/>
                  </a:schemeClr>
                </a:solidFill>
              </a:rPr>
              <a:t>Kaiser Diabetes Screening Guidelines</a:t>
            </a:r>
            <a:r>
              <a:rPr lang="en-US" b="1" dirty="0" smtClean="0">
                <a:solidFill>
                  <a:srgbClr val="64EA81"/>
                </a:solidFill>
              </a:rPr>
              <a:t>:</a:t>
            </a:r>
          </a:p>
          <a:p>
            <a:pPr>
              <a:buFont typeface="Arial" pitchFamily="34" charset="0"/>
              <a:buChar char="•"/>
              <a:defRPr/>
            </a:pPr>
            <a:r>
              <a:rPr lang="en-US" dirty="0" smtClean="0"/>
              <a:t>Fasting Plasma Glucose (FPG) preferred screening test – after 8 </a:t>
            </a:r>
            <a:r>
              <a:rPr lang="en-US" dirty="0" err="1" smtClean="0"/>
              <a:t>hr</a:t>
            </a:r>
            <a:r>
              <a:rPr lang="en-US" dirty="0" smtClean="0"/>
              <a:t> fast</a:t>
            </a:r>
          </a:p>
          <a:p>
            <a:pPr>
              <a:buFont typeface="Arial" pitchFamily="34" charset="0"/>
              <a:buChar char="•"/>
              <a:defRPr/>
            </a:pPr>
            <a:r>
              <a:rPr lang="en-US" dirty="0" smtClean="0"/>
              <a:t>A1c acceptable alternative screening test</a:t>
            </a:r>
            <a:endParaRPr lang="en-US" dirty="0"/>
          </a:p>
        </p:txBody>
      </p:sp>
    </p:spTree>
    <p:custDataLst>
      <p:tags r:id="rId1"/>
    </p:custDataLst>
    <p:extLst>
      <p:ext uri="{BB962C8B-B14F-4D97-AF65-F5344CB8AC3E}">
        <p14:creationId xmlns:p14="http://schemas.microsoft.com/office/powerpoint/2010/main" val="26499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320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704254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smtClean="0"/>
              <a:t>Acanthosis</a:t>
            </a:r>
            <a:r>
              <a:rPr lang="en-US" sz="4000" dirty="0" smtClean="0"/>
              <a:t> </a:t>
            </a:r>
            <a:r>
              <a:rPr lang="en-US" sz="4000" dirty="0" err="1" smtClean="0"/>
              <a:t>Nigricans</a:t>
            </a:r>
            <a:r>
              <a:rPr lang="en-US" sz="4000" dirty="0" smtClean="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9582871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smtClean="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t>My Boys –Robert and Jackson</a:t>
            </a:r>
            <a:endParaRPr lang="en-US" dirty="0"/>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348477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318521515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20190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109982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14429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smtClean="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smtClean="0"/>
              <a:t>DiaBingo</a:t>
            </a:r>
            <a:endParaRPr lang="en-US" sz="4000" dirty="0" smtClean="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199" y="320040"/>
            <a:ext cx="8226425" cy="822960"/>
          </a:xfrm>
        </p:spPr>
        <p:txBody>
          <a:bodyPr>
            <a:normAutofit/>
          </a:bodyPr>
          <a:lstStyle/>
          <a:p>
            <a:pPr eaLnBrk="1" hangingPunct="1"/>
            <a:r>
              <a:rPr lang="en-US" dirty="0" smtClean="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13316"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7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21066804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a:bodyPr>
          <a:lstStyle/>
          <a:p>
            <a:r>
              <a:rPr lang="en-US" sz="4000" dirty="0" smtClean="0"/>
              <a:t>Unconditional Positive regard</a:t>
            </a:r>
            <a:endParaRPr lang="en-US" sz="4000" dirty="0"/>
          </a:p>
        </p:txBody>
      </p:sp>
      <p:sp>
        <p:nvSpPr>
          <p:cNvPr id="3" name="Text Placeholder 2"/>
          <p:cNvSpPr>
            <a:spLocks noGrp="1"/>
          </p:cNvSpPr>
          <p:nvPr>
            <p:ph type="body" sz="half" idx="1"/>
          </p:nvPr>
        </p:nvSpPr>
        <p:spPr>
          <a:xfrm>
            <a:off x="531813" y="1506606"/>
            <a:ext cx="4037012" cy="2592387"/>
          </a:xfrm>
          <a:ln w="57150">
            <a:solidFill>
              <a:schemeClr val="accent2">
                <a:lumMod val="50000"/>
              </a:schemeClr>
            </a:solidFill>
          </a:ln>
        </p:spPr>
        <p:txBody>
          <a:bodyPr>
            <a:normAutofit fontScale="85000" lnSpcReduction="1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p>
        </p:txBody>
      </p:sp>
      <p:sp>
        <p:nvSpPr>
          <p:cNvPr id="4" name="Content Placeholder 3"/>
          <p:cNvSpPr>
            <a:spLocks noGrp="1"/>
          </p:cNvSpPr>
          <p:nvPr>
            <p:ph sz="quarter" idx="2"/>
          </p:nvPr>
        </p:nvSpPr>
        <p:spPr>
          <a:xfrm>
            <a:off x="536362" y="4387691"/>
            <a:ext cx="4037013" cy="1068387"/>
          </a:xfrm>
        </p:spPr>
        <p:txBody>
          <a:bodyPr>
            <a:normAutofit fontScale="92500"/>
          </a:bodyPr>
          <a:lstStyle/>
          <a:p>
            <a:r>
              <a:rPr lang="en-US" i="1" dirty="0" smtClean="0"/>
              <a:t>Term coined by humanist, Carl Rogers</a:t>
            </a:r>
            <a:endParaRPr lang="en-US" i="1" dirty="0"/>
          </a:p>
        </p:txBody>
      </p:sp>
      <p:sp>
        <p:nvSpPr>
          <p:cNvPr id="5" name="Content Placeholder 4"/>
          <p:cNvSpPr>
            <a:spLocks noGrp="1"/>
          </p:cNvSpPr>
          <p:nvPr>
            <p:ph sz="quarter" idx="3"/>
          </p:nvPr>
        </p:nvSpPr>
        <p:spPr>
          <a:xfrm>
            <a:off x="4667771" y="1576546"/>
            <a:ext cx="4037013" cy="2333307"/>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custDataLst>
      <p:tags r:id="rId1"/>
    </p:custDataLst>
    <p:extLst>
      <p:ext uri="{BB962C8B-B14F-4D97-AF65-F5344CB8AC3E}">
        <p14:creationId xmlns:p14="http://schemas.microsoft.com/office/powerpoint/2010/main" val="22142521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smtClean="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39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04800"/>
            <a:ext cx="7696200" cy="1020763"/>
          </a:xfrm>
        </p:spPr>
        <p:txBody>
          <a:bodyPr>
            <a:noAutofit/>
          </a:bodyPr>
          <a:lstStyle/>
          <a:p>
            <a:pPr eaLnBrk="1" hangingPunct="1"/>
            <a:r>
              <a:rPr lang="en-US" sz="4000" dirty="0" smtClean="0"/>
              <a:t>How Often Should I Check?</a:t>
            </a:r>
          </a:p>
        </p:txBody>
      </p:sp>
      <p:sp>
        <p:nvSpPr>
          <p:cNvPr id="1438724" name="Rectangle 4"/>
          <p:cNvSpPr>
            <a:spLocks noChangeArrowheads="1"/>
          </p:cNvSpPr>
          <p:nvPr/>
        </p:nvSpPr>
        <p:spPr bwMode="auto">
          <a:xfrm>
            <a:off x="838199" y="1600200"/>
            <a:ext cx="7694613" cy="4876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Be realistic!!</a:t>
            </a:r>
          </a:p>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Type 1 – at least pre and post meal</a:t>
            </a:r>
          </a:p>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Type 2 – as often as needed to achieve goals (ADA)</a:t>
            </a:r>
          </a:p>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Consider:</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Types and timing of meds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Goals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Ability (physical and emotional)</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Finances</a:t>
            </a:r>
          </a:p>
          <a:p>
            <a:pPr marL="342900" indent="-342900" eaLnBrk="1" hangingPunct="1">
              <a:spcBef>
                <a:spcPct val="20000"/>
              </a:spcBef>
              <a:buClr>
                <a:schemeClr val="tx2"/>
              </a:buClr>
              <a:buSzPct val="60000"/>
              <a:buFont typeface="Wingdings" pitchFamily="2" charset="2"/>
              <a:buBlip>
                <a:blip r:embed="rId4"/>
              </a:buBlip>
              <a:defRPr/>
            </a:pPr>
            <a:endParaRPr lang="en-US" sz="2400" dirty="0">
              <a:effectLst>
                <a:outerShdw blurRad="38100" dist="38100" dir="2700000" algn="tl">
                  <a:srgbClr val="000000"/>
                </a:outerShdw>
              </a:effectLst>
              <a:latin typeface="Tahoma"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6308" y="304800"/>
            <a:ext cx="1650492" cy="1820570"/>
          </a:xfrm>
          <a:prstGeom prst="rect">
            <a:avLst/>
          </a:prstGeom>
        </p:spPr>
      </p:pic>
      <p:sp>
        <p:nvSpPr>
          <p:cNvPr id="5" name="Content Placeholder 4"/>
          <p:cNvSpPr>
            <a:spLocks noGrp="1"/>
          </p:cNvSpPr>
          <p:nvPr>
            <p:ph sz="quarter" idx="1"/>
          </p:nvPr>
        </p:nvSpPr>
        <p:spPr/>
        <p:txBody>
          <a:bodyPr/>
          <a:lstStyle/>
          <a:p>
            <a:endParaRPr lang="en-US" dirty="0"/>
          </a:p>
        </p:txBody>
      </p:sp>
    </p:spTree>
    <p:custDataLst>
      <p:tags r:id="rId1"/>
    </p:custDataLst>
    <p:extLst>
      <p:ext uri="{BB962C8B-B14F-4D97-AF65-F5344CB8AC3E}">
        <p14:creationId xmlns:p14="http://schemas.microsoft.com/office/powerpoint/2010/main" val="221294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smtClean="0"/>
              <a:t>Degree of hyperglycemia “glucose toxicity”</a:t>
            </a:r>
          </a:p>
          <a:p>
            <a:pPr eaLnBrk="1" hangingPunct="1"/>
            <a:r>
              <a:rPr lang="en-US" dirty="0" smtClean="0"/>
              <a:t>Duration of hyperglycemia</a:t>
            </a:r>
          </a:p>
          <a:p>
            <a:pPr eaLnBrk="1" hangingPunct="1"/>
            <a:r>
              <a:rPr lang="en-US" dirty="0" smtClean="0"/>
              <a:t>Genes</a:t>
            </a:r>
          </a:p>
          <a:p>
            <a:pPr eaLnBrk="1" hangingPunct="1"/>
            <a:r>
              <a:rPr lang="en-US" dirty="0"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19"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smtClean="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smtClean="0"/>
              <a:t>Heart disease leading cause of death. </a:t>
            </a:r>
          </a:p>
          <a:p>
            <a:pPr eaLnBrk="1" hangingPunct="1"/>
            <a:r>
              <a:rPr lang="en-US" sz="2800" dirty="0" smtClean="0"/>
              <a:t>CAD death rates are about 2 -4x’s as high as adults without diabetes (it’s not getting better)</a:t>
            </a:r>
          </a:p>
          <a:p>
            <a:pPr eaLnBrk="1" hangingPunct="1"/>
            <a:r>
              <a:rPr lang="en-US" sz="2800" dirty="0" smtClean="0"/>
              <a:t>Risk of stroke is 2 - 4 times higher</a:t>
            </a:r>
          </a:p>
          <a:p>
            <a:pPr eaLnBrk="1" hangingPunct="1"/>
            <a:r>
              <a:rPr lang="en-US" sz="2800" dirty="0" smtClean="0"/>
              <a:t>60% - 65% of people with DM have HTN.</a:t>
            </a:r>
          </a:p>
          <a:p>
            <a:pPr eaLnBrk="1" hangingPunct="1"/>
            <a:r>
              <a:rPr lang="en-US" sz="2800" dirty="0" smtClean="0"/>
              <a:t>DM accounts for 40% of new cases of ESRD</a:t>
            </a:r>
          </a:p>
          <a:p>
            <a:pPr eaLnBrk="1" hangingPunct="1"/>
            <a:r>
              <a:rPr lang="en-US" sz="2800" dirty="0" smtClean="0"/>
              <a:t>60 - 70% have mild - severe forms of neuropathy</a:t>
            </a:r>
          </a:p>
          <a:p>
            <a:pPr eaLnBrk="1" hangingPunct="1"/>
            <a:r>
              <a:rPr lang="en-US" sz="2800" dirty="0" smtClean="0"/>
              <a:t>Diabetes is the leading cause of blindness</a:t>
            </a:r>
          </a:p>
          <a:p>
            <a:pPr eaLnBrk="1" hangingPunct="1"/>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20214212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0"/>
          </a:xfrm>
        </p:spPr>
        <p:txBody>
          <a:bodyPr>
            <a:normAutofit/>
          </a:bodyPr>
          <a:lstStyle/>
          <a:p>
            <a:pPr>
              <a:defRPr/>
            </a:pPr>
            <a:r>
              <a:rPr lang="en-US" dirty="0"/>
              <a:t>World diabetes </a:t>
            </a:r>
            <a:r>
              <a:rPr lang="en-US" dirty="0" smtClean="0"/>
              <a:t>day </a:t>
            </a:r>
            <a:r>
              <a:rPr lang="en-US" dirty="0" smtClean="0">
                <a:latin typeface="Tw Cen MT Condensed Extra Bold" panose="020B0803020202020204" pitchFamily="34" charset="0"/>
              </a:rPr>
              <a:t>– </a:t>
            </a:r>
            <a:r>
              <a:rPr lang="en-US" dirty="0" smtClean="0"/>
              <a:t>November </a:t>
            </a:r>
            <a:r>
              <a:rPr lang="en-US" dirty="0"/>
              <a:t>14</a:t>
            </a:r>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168" y="14478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25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smtClean="0"/>
              <a:t>Prevention</a:t>
            </a:r>
          </a:p>
          <a:p>
            <a:pPr eaLnBrk="1" hangingPunct="1"/>
            <a:r>
              <a:rPr lang="en-US" b="1" dirty="0" smtClean="0"/>
              <a:t>Trials</a:t>
            </a:r>
          </a:p>
          <a:p>
            <a:pPr eaLnBrk="1" hangingPunct="1"/>
            <a:r>
              <a:rPr lang="en-US" b="1" dirty="0" smtClean="0"/>
              <a:t>Practice Recommendations</a:t>
            </a:r>
          </a:p>
          <a:p>
            <a:pPr eaLnBrk="1" hangingPunct="1"/>
            <a:endParaRPr lang="en-US" dirty="0" smtClean="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smtClean="0"/>
              <a:t>Mid 30s, friendly, he smiles to greet you and you notice his gums are inflamed.  You’d guess a BMI of 26 or so, with most of the extra weight in the waist area. </a:t>
            </a:r>
          </a:p>
          <a:p>
            <a:r>
              <a:rPr lang="en-US" dirty="0"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smtClean="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r>
              <a:rPr lang="en-US" dirty="0" smtClean="0"/>
              <a:t>89% risk reduction when all at goal.</a:t>
            </a:r>
          </a:p>
          <a:p>
            <a:pPr eaLnBrk="1" hangingPunct="1">
              <a:buFont typeface="Wingdings" panose="05000000000000000000" pitchFamily="2" charset="2"/>
              <a:buNone/>
            </a:pPr>
            <a:r>
              <a:rPr lang="en-US" dirty="0" smtClean="0"/>
              <a:t>35% </a:t>
            </a:r>
            <a:r>
              <a:rPr lang="en-US" dirty="0" err="1" smtClean="0"/>
              <a:t>rel</a:t>
            </a:r>
            <a:r>
              <a:rPr lang="en-US" dirty="0" smtClean="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381000"/>
            <a:ext cx="8229600" cy="762000"/>
          </a:xfrm>
        </p:spPr>
        <p:txBody>
          <a:bodyPr>
            <a:normAutofit fontScale="90000"/>
          </a:bodyPr>
          <a:lstStyle/>
          <a:p>
            <a:r>
              <a:rPr lang="en-US" dirty="0" smtClean="0"/>
              <a:t>Best Shake For People with Diabetes</a:t>
            </a:r>
          </a:p>
        </p:txBody>
      </p:sp>
      <p:pic>
        <p:nvPicPr>
          <p:cNvPr id="126979"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143000"/>
            <a:ext cx="5791200" cy="4729163"/>
          </a:xfrm>
        </p:spPr>
      </p:pic>
      <p:sp>
        <p:nvSpPr>
          <p:cNvPr id="126980" name="TextBox 4"/>
          <p:cNvSpPr txBox="1">
            <a:spLocks noChangeArrowheads="1"/>
          </p:cNvSpPr>
          <p:nvPr/>
        </p:nvSpPr>
        <p:spPr bwMode="auto">
          <a:xfrm>
            <a:off x="4026090" y="5791200"/>
            <a:ext cx="4973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198710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78849"/>
            <a:ext cx="8471778" cy="754380"/>
          </a:xfrm>
        </p:spPr>
        <p:txBody>
          <a:bodyPr>
            <a:normAutofit/>
          </a:bodyPr>
          <a:lstStyle/>
          <a:p>
            <a:r>
              <a:rPr lang="en-US" sz="3600" dirty="0" smtClean="0"/>
              <a:t>We Made It – 3129 miles- Now Walking Back</a:t>
            </a:r>
            <a:endParaRPr lang="en-US" sz="3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 y="1154757"/>
            <a:ext cx="8658467" cy="4191000"/>
          </a:xfrm>
          <a:prstGeom prst="rect">
            <a:avLst/>
          </a:prstGeom>
        </p:spPr>
      </p:pic>
      <p:pic>
        <p:nvPicPr>
          <p:cNvPr id="6" name="Picture 5"/>
          <p:cNvPicPr>
            <a:picLocks noChangeAspect="1"/>
          </p:cNvPicPr>
          <p:nvPr/>
        </p:nvPicPr>
        <p:blipFill>
          <a:blip r:embed="rId5"/>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2523807"/>
            <a:ext cx="2223377" cy="2964502"/>
          </a:xfrm>
          <a:prstGeom prst="rect">
            <a:avLst/>
          </a:prstGeom>
        </p:spPr>
      </p:pic>
    </p:spTree>
    <p:custDataLst>
      <p:tags r:id="rId1"/>
    </p:custDataLst>
    <p:extLst>
      <p:ext uri="{BB962C8B-B14F-4D97-AF65-F5344CB8AC3E}">
        <p14:creationId xmlns:p14="http://schemas.microsoft.com/office/powerpoint/2010/main" val="404765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457200"/>
            <a:ext cx="8229600" cy="685800"/>
          </a:xfrm>
        </p:spPr>
        <p:txBody>
          <a:bodyPr>
            <a:normAutofit fontScale="90000"/>
          </a:bodyPr>
          <a:lstStyle/>
          <a:p>
            <a:r>
              <a:rPr lang="en-US" sz="4000" dirty="0" smtClean="0"/>
              <a:t>Diabetes Prevention Programs </a:t>
            </a:r>
          </a:p>
        </p:txBody>
      </p:sp>
      <p:sp>
        <p:nvSpPr>
          <p:cNvPr id="130051" name="Content Placeholder 2"/>
          <p:cNvSpPr>
            <a:spLocks noGrp="1"/>
          </p:cNvSpPr>
          <p:nvPr>
            <p:ph idx="1"/>
          </p:nvPr>
        </p:nvSpPr>
        <p:spPr>
          <a:xfrm>
            <a:off x="914400" y="1600200"/>
            <a:ext cx="7772400" cy="4953000"/>
          </a:xfrm>
        </p:spPr>
        <p:txBody>
          <a:bodyPr/>
          <a:lstStyle/>
          <a:p>
            <a:r>
              <a:rPr lang="en-US" dirty="0" smtClean="0"/>
              <a:t>Delay or Prevent Type 2 Diabetes</a:t>
            </a:r>
          </a:p>
          <a:p>
            <a:r>
              <a:rPr lang="en-US" dirty="0" smtClean="0"/>
              <a:t>Save $5.7 billion over 25 years</a:t>
            </a:r>
          </a:p>
          <a:p>
            <a:r>
              <a:rPr lang="en-US" dirty="0" smtClean="0"/>
              <a:t>Programs</a:t>
            </a:r>
          </a:p>
          <a:p>
            <a:pPr lvl="1"/>
            <a:r>
              <a:rPr lang="en-US" dirty="0" smtClean="0"/>
              <a:t>Partnering with YMCA’s</a:t>
            </a:r>
          </a:p>
          <a:p>
            <a:pPr lvl="1"/>
            <a:r>
              <a:rPr lang="en-US" dirty="0" smtClean="0"/>
              <a:t>CDC now recognizes Diabetes Prevention Programs www.cdc.gov/diabetes/prevention</a:t>
            </a:r>
          </a:p>
          <a:p>
            <a:pPr lvl="1"/>
            <a:endParaRPr lang="en-US" dirty="0" smtClean="0"/>
          </a:p>
          <a:p>
            <a:pPr marL="914400" lvl="2" indent="0" algn="r">
              <a:buFont typeface="Wingdings" panose="05000000000000000000" pitchFamily="2" charset="2"/>
              <a:buNone/>
            </a:pPr>
            <a:r>
              <a:rPr lang="en-US" sz="2400" i="1" dirty="0" smtClean="0"/>
              <a:t>Health Affairs 31, No 1 2012 p50-60</a:t>
            </a:r>
          </a:p>
        </p:txBody>
      </p:sp>
    </p:spTree>
    <p:custDataLst>
      <p:tags r:id="rId1"/>
    </p:custDataLst>
    <p:extLst>
      <p:ext uri="{BB962C8B-B14F-4D97-AF65-F5344CB8AC3E}">
        <p14:creationId xmlns:p14="http://schemas.microsoft.com/office/powerpoint/2010/main" val="147744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72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t>ABC’s of Diabetes</a:t>
            </a:r>
            <a:endParaRPr lang="en-US" sz="2800" dirty="0" smtClean="0">
              <a:sym typeface="Monotype Sorts" pitchFamily="2" charset="2"/>
            </a:endParaRPr>
          </a:p>
        </p:txBody>
      </p:sp>
      <p:sp>
        <p:nvSpPr>
          <p:cNvPr id="1689603" name="Rectangle 3"/>
          <p:cNvSpPr>
            <a:spLocks noGrp="1" noChangeArrowheads="1"/>
          </p:cNvSpPr>
          <p:nvPr>
            <p:ph type="body" idx="1"/>
          </p:nvPr>
        </p:nvSpPr>
        <p:spPr>
          <a:xfrm>
            <a:off x="152400" y="1600200"/>
            <a:ext cx="8839200" cy="4800600"/>
          </a:xfrm>
        </p:spPr>
        <p:txBody>
          <a:bodyPr lIns="90477" tIns="44445" rIns="90477" bIns="44445"/>
          <a:lstStyle/>
          <a:p>
            <a:pPr lvl="1" eaLnBrk="1" hangingPunct="1">
              <a:buSzPct val="75000"/>
              <a:buFont typeface="Wingdings" panose="05000000000000000000" pitchFamily="2" charset="2"/>
              <a:buNone/>
            </a:pPr>
            <a:r>
              <a:rPr lang="en-US" sz="6600" dirty="0" smtClean="0">
                <a:solidFill>
                  <a:srgbClr val="33CC33"/>
                </a:solidFill>
              </a:rPr>
              <a:t>A</a:t>
            </a:r>
            <a:r>
              <a:rPr lang="en-US" sz="6600" dirty="0" smtClean="0"/>
              <a:t>1C</a:t>
            </a:r>
          </a:p>
          <a:p>
            <a:pPr lvl="1" eaLnBrk="1" hangingPunct="1">
              <a:buSzPct val="75000"/>
              <a:buFont typeface="Wingdings" panose="05000000000000000000" pitchFamily="2" charset="2"/>
              <a:buNone/>
            </a:pPr>
            <a:r>
              <a:rPr lang="en-US" sz="6600" dirty="0" smtClean="0">
                <a:solidFill>
                  <a:srgbClr val="33CC33"/>
                </a:solidFill>
              </a:rPr>
              <a:t>B</a:t>
            </a:r>
            <a:r>
              <a:rPr lang="en-US" sz="6600" dirty="0" smtClean="0"/>
              <a:t>lood Pressure</a:t>
            </a:r>
          </a:p>
          <a:p>
            <a:pPr lvl="1" eaLnBrk="1" hangingPunct="1">
              <a:buSzPct val="75000"/>
              <a:buFont typeface="Wingdings" panose="05000000000000000000" pitchFamily="2" charset="2"/>
              <a:buNone/>
            </a:pPr>
            <a:r>
              <a:rPr lang="en-US" sz="6600" dirty="0" smtClean="0">
                <a:solidFill>
                  <a:srgbClr val="33CC33"/>
                </a:solidFill>
              </a:rPr>
              <a:t>C</a:t>
            </a:r>
            <a:r>
              <a:rPr lang="en-US" sz="6600" dirty="0" smtClean="0"/>
              <a:t>holesterol</a:t>
            </a:r>
          </a:p>
          <a:p>
            <a:pPr lvl="1" algn="r" eaLnBrk="1" hangingPunct="1">
              <a:buSzPct val="75000"/>
              <a:buFont typeface="Wingdings" panose="05000000000000000000" pitchFamily="2" charset="2"/>
              <a:buNone/>
            </a:pPr>
            <a:r>
              <a:rPr lang="en-US" sz="4000" dirty="0" smtClean="0"/>
              <a:t> </a:t>
            </a:r>
          </a:p>
          <a:p>
            <a:pPr lvl="1" algn="r" eaLnBrk="1" hangingPunct="1">
              <a:buSzPct val="75000"/>
              <a:buFont typeface="Wingdings" panose="05000000000000000000" pitchFamily="2" charset="2"/>
              <a:buNone/>
            </a:pPr>
            <a:r>
              <a:rPr lang="en-US" sz="4000" dirty="0" smtClean="0"/>
              <a:t>professional.diabetes.org</a:t>
            </a:r>
            <a:endParaRPr lang="en-US" sz="4000" b="1" dirty="0" smtClean="0"/>
          </a:p>
        </p:txBody>
      </p:sp>
    </p:spTree>
    <p:custDataLst>
      <p:tags r:id="rId1"/>
    </p:custDataLst>
    <p:extLst>
      <p:ext uri="{BB962C8B-B14F-4D97-AF65-F5344CB8AC3E}">
        <p14:creationId xmlns:p14="http://schemas.microsoft.com/office/powerpoint/2010/main" val="29451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89603">
                                            <p:txEl>
                                              <p:pRg st="0" end="0"/>
                                            </p:txEl>
                                          </p:spTgt>
                                        </p:tgtEl>
                                        <p:attrNameLst>
                                          <p:attrName>style.visibility</p:attrName>
                                        </p:attrNameLst>
                                      </p:cBhvr>
                                      <p:to>
                                        <p:strVal val="visible"/>
                                      </p:to>
                                    </p:set>
                                    <p:anim calcmode="lin" valueType="num">
                                      <p:cBhvr additive="base">
                                        <p:cTn id="7" dur="500" fill="hold"/>
                                        <p:tgtEl>
                                          <p:spTgt spid="1689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9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603">
                                            <p:txEl>
                                              <p:pRg st="1" end="1"/>
                                            </p:txEl>
                                          </p:spTgt>
                                        </p:tgtEl>
                                        <p:attrNameLst>
                                          <p:attrName>style.visibility</p:attrName>
                                        </p:attrNameLst>
                                      </p:cBhvr>
                                      <p:to>
                                        <p:strVal val="visible"/>
                                      </p:to>
                                    </p:set>
                                    <p:anim calcmode="lin" valueType="num">
                                      <p:cBhvr additive="base">
                                        <p:cTn id="13" dur="500" fill="hold"/>
                                        <p:tgtEl>
                                          <p:spTgt spid="1689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89603">
                                            <p:txEl>
                                              <p:pRg st="2" end="2"/>
                                            </p:txEl>
                                          </p:spTgt>
                                        </p:tgtEl>
                                        <p:attrNameLst>
                                          <p:attrName>style.visibility</p:attrName>
                                        </p:attrNameLst>
                                      </p:cBhvr>
                                      <p:to>
                                        <p:strVal val="visible"/>
                                      </p:to>
                                    </p:set>
                                    <p:anim calcmode="lin" valueType="num">
                                      <p:cBhvr additive="base">
                                        <p:cTn id="19" dur="500" fill="hold"/>
                                        <p:tgtEl>
                                          <p:spTgt spid="1689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92387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81000" y="304800"/>
            <a:ext cx="8382000" cy="1219200"/>
          </a:xfrm>
          <a:solidFill>
            <a:srgbClr val="B1D45A"/>
          </a:solidFill>
        </p:spPr>
        <p:txBody>
          <a:bodyPr lIns="90477" tIns="44445" rIns="90477" bIns="44445" anchor="b">
            <a:noAutofit/>
          </a:bodyPr>
          <a:lstStyle/>
          <a:p>
            <a:pPr eaLnBrk="1" hangingPunct="1"/>
            <a:r>
              <a:rPr lang="en-US" sz="4000" dirty="0" smtClean="0"/>
              <a:t>A1c Goals for Non Pregnant Adults</a:t>
            </a:r>
            <a:br>
              <a:rPr lang="en-US" sz="4000" dirty="0" smtClean="0"/>
            </a:br>
            <a:r>
              <a:rPr lang="en-US" sz="4000" dirty="0" smtClean="0"/>
              <a:t>Individualize Targets – ADA  </a:t>
            </a:r>
          </a:p>
        </p:txBody>
      </p:sp>
      <p:sp>
        <p:nvSpPr>
          <p:cNvPr id="137219" name="Rectangle 3"/>
          <p:cNvSpPr>
            <a:spLocks noGrp="1" noChangeArrowheads="1"/>
          </p:cNvSpPr>
          <p:nvPr>
            <p:ph type="body" sz="half" idx="1"/>
          </p:nvPr>
        </p:nvSpPr>
        <p:spPr>
          <a:xfrm>
            <a:off x="381000" y="1676400"/>
            <a:ext cx="8382000" cy="4734636"/>
          </a:xfrm>
          <a:ln w="12700">
            <a:solidFill>
              <a:schemeClr val="tx1"/>
            </a:solidFill>
            <a:miter lim="800000"/>
            <a:headEnd/>
            <a:tailEnd/>
          </a:ln>
        </p:spPr>
        <p:txBody>
          <a:bodyPr lIns="90477" tIns="44445" rIns="90477" bIns="44445">
            <a:normAutofit lnSpcReduction="10000"/>
          </a:bodyPr>
          <a:lstStyle/>
          <a:p>
            <a:pPr lvl="1" eaLnBrk="1" hangingPunct="1">
              <a:buSzPct val="75000"/>
            </a:pPr>
            <a:r>
              <a:rPr lang="en-US" sz="3200" dirty="0" smtClean="0">
                <a:sym typeface="Math B" pitchFamily="2" charset="2"/>
              </a:rPr>
              <a:t>&lt; </a:t>
            </a:r>
            <a:r>
              <a:rPr lang="en-US" sz="3200" dirty="0" smtClean="0"/>
              <a:t>7% for patients </a:t>
            </a:r>
            <a:r>
              <a:rPr lang="en-US" sz="3200" b="1" i="1" dirty="0" smtClean="0">
                <a:solidFill>
                  <a:schemeClr val="tx2">
                    <a:lumMod val="50000"/>
                  </a:schemeClr>
                </a:solidFill>
              </a:rPr>
              <a:t>in general</a:t>
            </a:r>
          </a:p>
          <a:p>
            <a:pPr lvl="1" eaLnBrk="1" hangingPunct="1">
              <a:buSzPct val="75000"/>
            </a:pPr>
            <a:r>
              <a:rPr lang="en-US" sz="3200" dirty="0" smtClean="0"/>
              <a:t> For </a:t>
            </a:r>
            <a:r>
              <a:rPr lang="en-US" sz="3200" dirty="0" smtClean="0">
                <a:solidFill>
                  <a:schemeClr val="tx2">
                    <a:lumMod val="50000"/>
                  </a:schemeClr>
                </a:solidFill>
              </a:rPr>
              <a:t>individual</a:t>
            </a:r>
            <a:r>
              <a:rPr lang="en-US" sz="3200" dirty="0" smtClean="0"/>
              <a:t> </a:t>
            </a:r>
            <a:r>
              <a:rPr lang="en-US" sz="3200" dirty="0" err="1" smtClean="0"/>
              <a:t>pts</a:t>
            </a:r>
            <a:r>
              <a:rPr lang="en-US" sz="3200" dirty="0" smtClean="0"/>
              <a:t>, as close to normal as possible (&lt;6%) w/out significant hypo </a:t>
            </a:r>
          </a:p>
          <a:p>
            <a:pPr lvl="1" eaLnBrk="1" hangingPunct="1">
              <a:buSzPct val="75000"/>
            </a:pPr>
            <a:r>
              <a:rPr lang="en-US" sz="3200" dirty="0" smtClean="0">
                <a:solidFill>
                  <a:schemeClr val="tx2">
                    <a:lumMod val="50000"/>
                  </a:schemeClr>
                </a:solidFill>
                <a:sym typeface="Math B" pitchFamily="2" charset="2"/>
              </a:rPr>
              <a:t>&lt; 8</a:t>
            </a:r>
            <a:r>
              <a:rPr lang="en-US" sz="3200" dirty="0" smtClean="0">
                <a:solidFill>
                  <a:schemeClr val="tx2">
                    <a:lumMod val="50000"/>
                  </a:schemeClr>
                </a:solidFill>
              </a:rPr>
              <a:t>% for frail elderly </a:t>
            </a:r>
            <a:endParaRPr lang="en-US" sz="3200" i="1" dirty="0" smtClean="0">
              <a:solidFill>
                <a:schemeClr val="tx2">
                  <a:lumMod val="50000"/>
                </a:schemeClr>
              </a:solidFill>
            </a:endParaRPr>
          </a:p>
          <a:p>
            <a:pPr lvl="1" eaLnBrk="1" hangingPunct="1">
              <a:buSzPct val="75000"/>
            </a:pPr>
            <a:r>
              <a:rPr lang="en-US" i="1" dirty="0" smtClean="0"/>
              <a:t>Goals based on:</a:t>
            </a:r>
          </a:p>
          <a:p>
            <a:pPr lvl="2" eaLnBrk="1" hangingPunct="1">
              <a:buSzPct val="75000"/>
            </a:pPr>
            <a:r>
              <a:rPr lang="en-US" sz="2400" i="1" dirty="0" smtClean="0"/>
              <a:t>Duration of diabetes</a:t>
            </a:r>
          </a:p>
          <a:p>
            <a:pPr lvl="2" eaLnBrk="1" hangingPunct="1">
              <a:buSzPct val="75000"/>
            </a:pPr>
            <a:r>
              <a:rPr lang="en-US" sz="2400" i="1" dirty="0" smtClean="0"/>
              <a:t>Life expectancy and Age</a:t>
            </a:r>
          </a:p>
          <a:p>
            <a:pPr lvl="2" eaLnBrk="1" hangingPunct="1">
              <a:buSzPct val="75000"/>
            </a:pPr>
            <a:r>
              <a:rPr lang="en-US" sz="2400" i="1" dirty="0" smtClean="0"/>
              <a:t>Co morbid conditions</a:t>
            </a:r>
          </a:p>
          <a:p>
            <a:pPr lvl="2" eaLnBrk="1" hangingPunct="1">
              <a:buSzPct val="75000"/>
            </a:pPr>
            <a:r>
              <a:rPr lang="en-US" sz="2400" i="1" dirty="0" smtClean="0"/>
              <a:t>Know CVD or advanced micro complications</a:t>
            </a:r>
          </a:p>
          <a:p>
            <a:pPr lvl="2" eaLnBrk="1" hangingPunct="1">
              <a:buSzPct val="75000"/>
            </a:pPr>
            <a:r>
              <a:rPr lang="en-US" sz="2400" i="1" dirty="0" err="1" smtClean="0"/>
              <a:t>Ind</a:t>
            </a:r>
            <a:r>
              <a:rPr lang="en-US" sz="2400" i="1" dirty="0" smtClean="0"/>
              <a:t> </a:t>
            </a:r>
            <a:r>
              <a:rPr lang="en-US" sz="2400" i="1" dirty="0" err="1" smtClean="0"/>
              <a:t>pt</a:t>
            </a:r>
            <a:r>
              <a:rPr lang="en-US" sz="2400" i="1" dirty="0" smtClean="0"/>
              <a:t> considerations, shared decision making</a:t>
            </a:r>
            <a:endParaRPr lang="en-US" sz="1200" i="1" dirty="0" smtClean="0"/>
          </a:p>
          <a:p>
            <a:pPr lvl="1" algn="r" eaLnBrk="1" hangingPunct="1">
              <a:buSzPct val="75000"/>
              <a:buFont typeface="Wingdings" panose="05000000000000000000" pitchFamily="2" charset="2"/>
              <a:buNone/>
            </a:pPr>
            <a:endParaRPr lang="en-US" sz="1200" i="1" dirty="0" smtClean="0"/>
          </a:p>
          <a:p>
            <a:pPr lvl="1" algn="r" eaLnBrk="1" hangingPunct="1">
              <a:buSzPct val="75000"/>
              <a:buFont typeface="Wingdings" panose="05000000000000000000" pitchFamily="2" charset="2"/>
              <a:buNone/>
            </a:pPr>
            <a:endParaRPr lang="en-US" sz="1800" i="1" dirty="0" smtClean="0"/>
          </a:p>
        </p:txBody>
      </p:sp>
    </p:spTree>
    <p:custDataLst>
      <p:tags r:id="rId1"/>
    </p:custDataLst>
    <p:extLst>
      <p:ext uri="{BB962C8B-B14F-4D97-AF65-F5344CB8AC3E}">
        <p14:creationId xmlns:p14="http://schemas.microsoft.com/office/powerpoint/2010/main" val="71861433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04800" y="457200"/>
            <a:ext cx="8610600" cy="685800"/>
          </a:xfrm>
        </p:spPr>
        <p:txBody>
          <a:bodyPr>
            <a:noAutofit/>
          </a:bodyPr>
          <a:lstStyle/>
          <a:p>
            <a:pPr eaLnBrk="1" hangingPunct="1"/>
            <a:r>
              <a:rPr lang="en-US" sz="3600" dirty="0" smtClean="0"/>
              <a:t>A1c and Estimated </a:t>
            </a:r>
            <a:r>
              <a:rPr lang="en-US" sz="3600" dirty="0" err="1" smtClean="0"/>
              <a:t>Avg</a:t>
            </a:r>
            <a:r>
              <a:rPr lang="en-US" sz="3600" dirty="0" smtClean="0"/>
              <a:t> Glucose (</a:t>
            </a:r>
            <a:r>
              <a:rPr lang="en-US" sz="3600" dirty="0" err="1" smtClean="0"/>
              <a:t>eAG</a:t>
            </a:r>
            <a:r>
              <a:rPr lang="en-US" sz="3600" dirty="0" smtClean="0"/>
              <a:t>) 2008</a:t>
            </a:r>
          </a:p>
        </p:txBody>
      </p:sp>
      <p:sp>
        <p:nvSpPr>
          <p:cNvPr id="139267" name="Rectangle 3"/>
          <p:cNvSpPr>
            <a:spLocks noGrp="1" noChangeArrowheads="1"/>
          </p:cNvSpPr>
          <p:nvPr>
            <p:ph type="body" idx="1"/>
          </p:nvPr>
        </p:nvSpPr>
        <p:spPr>
          <a:xfrm>
            <a:off x="762000" y="2057400"/>
            <a:ext cx="7543800" cy="4343400"/>
          </a:xfrm>
        </p:spPr>
        <p:txBody>
          <a:bodyPr>
            <a:normAutofit lnSpcReduction="10000"/>
          </a:bodyPr>
          <a:lstStyle/>
          <a:p>
            <a:pPr eaLnBrk="1" hangingPunct="1">
              <a:lnSpc>
                <a:spcPct val="80000"/>
              </a:lnSpc>
              <a:buFont typeface="Wingdings" panose="05000000000000000000" pitchFamily="2" charset="2"/>
              <a:buNone/>
            </a:pPr>
            <a:r>
              <a:rPr lang="en-US" sz="2400" u="sng" dirty="0" smtClean="0">
                <a:solidFill>
                  <a:schemeClr val="hlink"/>
                </a:solidFill>
              </a:rPr>
              <a:t>A1c (%)			</a:t>
            </a:r>
            <a:r>
              <a:rPr lang="en-US" sz="2400" u="sng" dirty="0" err="1" smtClean="0">
                <a:solidFill>
                  <a:schemeClr val="hlink"/>
                </a:solidFill>
              </a:rPr>
              <a:t>eAG</a:t>
            </a:r>
            <a:endParaRPr lang="en-US" sz="2400" u="sng" dirty="0" smtClean="0">
              <a:solidFill>
                <a:schemeClr val="hlink"/>
              </a:solidFill>
            </a:endParaRPr>
          </a:p>
          <a:p>
            <a:pPr eaLnBrk="1" hangingPunct="1">
              <a:lnSpc>
                <a:spcPct val="80000"/>
              </a:lnSpc>
              <a:buFont typeface="Wingdings" panose="05000000000000000000" pitchFamily="2" charset="2"/>
              <a:buNone/>
            </a:pPr>
            <a:r>
              <a:rPr lang="en-US" sz="2400" dirty="0" smtClean="0"/>
              <a:t>	5				  97</a:t>
            </a:r>
          </a:p>
          <a:p>
            <a:pPr eaLnBrk="1" hangingPunct="1">
              <a:lnSpc>
                <a:spcPct val="80000"/>
              </a:lnSpc>
              <a:buFont typeface="Wingdings" panose="05000000000000000000" pitchFamily="2" charset="2"/>
              <a:buNone/>
            </a:pPr>
            <a:r>
              <a:rPr lang="en-US" sz="2400" dirty="0" smtClean="0"/>
              <a:t>    6				126</a:t>
            </a:r>
          </a:p>
          <a:p>
            <a:pPr eaLnBrk="1" hangingPunct="1">
              <a:lnSpc>
                <a:spcPct val="80000"/>
              </a:lnSpc>
              <a:buFont typeface="Wingdings" panose="05000000000000000000" pitchFamily="2" charset="2"/>
              <a:buNone/>
            </a:pPr>
            <a:r>
              <a:rPr lang="en-US" sz="2400" dirty="0" smtClean="0"/>
              <a:t>	7				154</a:t>
            </a:r>
          </a:p>
          <a:p>
            <a:pPr eaLnBrk="1" hangingPunct="1">
              <a:lnSpc>
                <a:spcPct val="80000"/>
              </a:lnSpc>
              <a:buFont typeface="Wingdings" panose="05000000000000000000" pitchFamily="2" charset="2"/>
              <a:buNone/>
            </a:pPr>
            <a:r>
              <a:rPr lang="en-US" sz="2400" dirty="0" smtClean="0"/>
              <a:t>	8				183</a:t>
            </a:r>
          </a:p>
          <a:p>
            <a:pPr eaLnBrk="1" hangingPunct="1">
              <a:lnSpc>
                <a:spcPct val="80000"/>
              </a:lnSpc>
              <a:buFont typeface="Wingdings" panose="05000000000000000000" pitchFamily="2" charset="2"/>
              <a:buNone/>
            </a:pPr>
            <a:r>
              <a:rPr lang="en-US" sz="2400" dirty="0" smtClean="0"/>
              <a:t>	9				212</a:t>
            </a:r>
          </a:p>
          <a:p>
            <a:pPr eaLnBrk="1" hangingPunct="1">
              <a:lnSpc>
                <a:spcPct val="80000"/>
              </a:lnSpc>
              <a:buFont typeface="Wingdings" panose="05000000000000000000" pitchFamily="2" charset="2"/>
              <a:buNone/>
            </a:pPr>
            <a:r>
              <a:rPr lang="en-US" sz="2400" dirty="0" smtClean="0"/>
              <a:t>	10				240</a:t>
            </a:r>
          </a:p>
          <a:p>
            <a:pPr eaLnBrk="1" hangingPunct="1">
              <a:lnSpc>
                <a:spcPct val="80000"/>
              </a:lnSpc>
              <a:buFont typeface="Wingdings" panose="05000000000000000000" pitchFamily="2" charset="2"/>
              <a:buNone/>
            </a:pPr>
            <a:r>
              <a:rPr lang="en-US" sz="2400" dirty="0" smtClean="0"/>
              <a:t>	11				269	</a:t>
            </a:r>
          </a:p>
          <a:p>
            <a:pPr eaLnBrk="1" hangingPunct="1">
              <a:lnSpc>
                <a:spcPct val="80000"/>
              </a:lnSpc>
              <a:buFont typeface="Wingdings" panose="05000000000000000000" pitchFamily="2" charset="2"/>
              <a:buNone/>
            </a:pPr>
            <a:r>
              <a:rPr lang="en-US" sz="2400" dirty="0" smtClean="0"/>
              <a:t>    12				298	</a:t>
            </a:r>
          </a:p>
          <a:p>
            <a:pPr eaLnBrk="1" hangingPunct="1">
              <a:lnSpc>
                <a:spcPct val="80000"/>
              </a:lnSpc>
              <a:buFont typeface="Wingdings" panose="05000000000000000000" pitchFamily="2" charset="2"/>
              <a:buNone/>
            </a:pPr>
            <a:endParaRPr lang="en-US" sz="2400" dirty="0" smtClean="0"/>
          </a:p>
          <a:p>
            <a:pPr eaLnBrk="1" hangingPunct="1">
              <a:lnSpc>
                <a:spcPct val="80000"/>
              </a:lnSpc>
              <a:buFont typeface="Wingdings" panose="05000000000000000000" pitchFamily="2" charset="2"/>
              <a:buNone/>
            </a:pPr>
            <a:r>
              <a:rPr lang="en-US" sz="2400" dirty="0" smtClean="0"/>
              <a:t>		</a:t>
            </a:r>
            <a:r>
              <a:rPr lang="en-US" sz="2400" b="1" i="1" dirty="0" err="1" smtClean="0">
                <a:solidFill>
                  <a:schemeClr val="hlink"/>
                </a:solidFill>
              </a:rPr>
              <a:t>eAG</a:t>
            </a:r>
            <a:r>
              <a:rPr lang="en-US" sz="2400" b="1" i="1" dirty="0" smtClean="0">
                <a:solidFill>
                  <a:schemeClr val="hlink"/>
                </a:solidFill>
              </a:rPr>
              <a:t> = 28.7 x A1c-46.7  ~ 29 pts per 1%</a:t>
            </a:r>
          </a:p>
          <a:p>
            <a:pPr algn="r" eaLnBrk="1" hangingPunct="1">
              <a:lnSpc>
                <a:spcPct val="80000"/>
              </a:lnSpc>
              <a:buFont typeface="Wingdings" panose="05000000000000000000"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anose="05000000000000000000" pitchFamily="2" charset="2"/>
              <a:buNone/>
            </a:pPr>
            <a:r>
              <a:rPr lang="en-US" sz="1400" dirty="0" smtClean="0"/>
              <a:t>Diabetes Care: 31, #8, August 2008</a:t>
            </a:r>
          </a:p>
        </p:txBody>
      </p:sp>
      <p:sp>
        <p:nvSpPr>
          <p:cNvPr id="4" name="Rectangle 3"/>
          <p:cNvSpPr/>
          <p:nvPr/>
        </p:nvSpPr>
        <p:spPr>
          <a:xfrm>
            <a:off x="838200" y="1447800"/>
            <a:ext cx="7620000" cy="646113"/>
          </a:xfrm>
          <a:prstGeom prst="rect">
            <a:avLst/>
          </a:prstGeom>
        </p:spPr>
        <p:txBody>
          <a:bodyPr>
            <a:spAutoFit/>
          </a:bodyPr>
          <a:lstStyle/>
          <a:p>
            <a:pPr eaLnBrk="1" hangingPunct="1">
              <a:defRPr/>
            </a:pPr>
            <a:r>
              <a:rPr lang="en-US" sz="1800" dirty="0">
                <a:latin typeface="+mj-lt"/>
                <a:hlinkClick r:id="rId4"/>
              </a:rPr>
              <a:t>http://professional.diabetes.org/GlucoseCalculator.aspx</a:t>
            </a:r>
            <a:r>
              <a:rPr lang="en-US" sz="1800" dirty="0">
                <a:latin typeface="+mj-lt"/>
              </a:rPr>
              <a:t> </a:t>
            </a:r>
            <a:br>
              <a:rPr lang="en-US" sz="1800" dirty="0">
                <a:latin typeface="+mj-lt"/>
              </a:rPr>
            </a:br>
            <a:endParaRPr lang="en-US" sz="1800" dirty="0">
              <a:latin typeface="+mj-lt"/>
            </a:endParaRPr>
          </a:p>
        </p:txBody>
      </p:sp>
    </p:spTree>
    <p:custDataLst>
      <p:tags r:id="rId1"/>
    </p:custDataLst>
    <p:extLst>
      <p:ext uri="{BB962C8B-B14F-4D97-AF65-F5344CB8AC3E}">
        <p14:creationId xmlns:p14="http://schemas.microsoft.com/office/powerpoint/2010/main" val="8422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296493"/>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457200"/>
            <a:ext cx="8229600" cy="685800"/>
          </a:xfrm>
        </p:spPr>
        <p:txBody>
          <a:bodyPr>
            <a:normAutofit fontScale="90000"/>
          </a:bodyPr>
          <a:lstStyle/>
          <a:p>
            <a:pPr eaLnBrk="1" hangingPunct="1"/>
            <a:r>
              <a:rPr lang="en-US" sz="4000" dirty="0" smtClean="0"/>
              <a:t>“Legacy Effect”</a:t>
            </a:r>
          </a:p>
        </p:txBody>
      </p:sp>
      <p:sp>
        <p:nvSpPr>
          <p:cNvPr id="81923" name="Rectangle 3"/>
          <p:cNvSpPr>
            <a:spLocks noGrp="1" noChangeArrowheads="1"/>
          </p:cNvSpPr>
          <p:nvPr>
            <p:ph type="body" idx="1"/>
          </p:nvPr>
        </p:nvSpPr>
        <p:spPr>
          <a:xfrm>
            <a:off x="455613" y="1371600"/>
            <a:ext cx="8226425" cy="51054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10" y="43434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9569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81000" y="304800"/>
            <a:ext cx="8229600" cy="1143000"/>
          </a:xfrm>
          <a:solidFill>
            <a:srgbClr val="B1D45A"/>
          </a:solidFill>
        </p:spPr>
        <p:txBody>
          <a:bodyPr lIns="90477" tIns="44445" rIns="90477" bIns="44445" anchor="b">
            <a:normAutofit fontScale="90000"/>
          </a:bodyPr>
          <a:lstStyle/>
          <a:p>
            <a:pPr eaLnBrk="1" hangingPunct="1"/>
            <a:r>
              <a:rPr lang="en-US" dirty="0" smtClean="0"/>
              <a:t>Glucose Goals </a:t>
            </a:r>
            <a:br>
              <a:rPr lang="en-US" dirty="0" smtClean="0"/>
            </a:br>
            <a:r>
              <a:rPr lang="en-US" sz="3600" dirty="0" smtClean="0"/>
              <a:t>Individualize Targets – ADA  </a:t>
            </a:r>
            <a:endParaRPr lang="en-US" dirty="0" smtClean="0"/>
          </a:p>
        </p:txBody>
      </p:sp>
      <p:sp>
        <p:nvSpPr>
          <p:cNvPr id="144387" name="Rectangle 3"/>
          <p:cNvSpPr>
            <a:spLocks noGrp="1" noChangeArrowheads="1"/>
          </p:cNvSpPr>
          <p:nvPr>
            <p:ph type="body" sz="half" idx="1"/>
          </p:nvPr>
        </p:nvSpPr>
        <p:spPr>
          <a:xfrm>
            <a:off x="533400" y="1905000"/>
            <a:ext cx="8077200" cy="4648200"/>
          </a:xfrm>
          <a:ln w="12700">
            <a:solidFill>
              <a:schemeClr val="tx1"/>
            </a:solidFill>
            <a:miter lim="800000"/>
            <a:headEnd/>
            <a:tailEnd/>
          </a:ln>
        </p:spPr>
        <p:txBody>
          <a:bodyPr lIns="90477" tIns="44445" rIns="90477" bIns="44445"/>
          <a:lstStyle/>
          <a:p>
            <a:pPr eaLnBrk="1" hangingPunct="1">
              <a:buFont typeface="Wingdings" panose="05000000000000000000" pitchFamily="2" charset="2"/>
              <a:buNone/>
            </a:pPr>
            <a:r>
              <a:rPr lang="en-US" sz="3200" b="1" u="sng" dirty="0" smtClean="0">
                <a:solidFill>
                  <a:schemeClr val="tx2"/>
                </a:solidFill>
              </a:rPr>
              <a:t> </a:t>
            </a:r>
            <a:endParaRPr lang="en-US" sz="2000" dirty="0" smtClean="0">
              <a:solidFill>
                <a:schemeClr val="tx2"/>
              </a:solidFill>
            </a:endParaRPr>
          </a:p>
          <a:p>
            <a:pPr lvl="1" eaLnBrk="1" hangingPunct="1">
              <a:buSzPct val="75000"/>
            </a:pPr>
            <a:r>
              <a:rPr lang="en-US" sz="3200" dirty="0" smtClean="0"/>
              <a:t> </a:t>
            </a:r>
            <a:r>
              <a:rPr lang="en-US" sz="3600" dirty="0" smtClean="0"/>
              <a:t>Pre-Prandial BG 70- 130</a:t>
            </a:r>
          </a:p>
          <a:p>
            <a:pPr lvl="1" eaLnBrk="1" hangingPunct="1">
              <a:buSzPct val="75000"/>
            </a:pPr>
            <a:endParaRPr lang="en-US" sz="1800" dirty="0" smtClean="0"/>
          </a:p>
          <a:p>
            <a:pPr lvl="1" eaLnBrk="1" hangingPunct="1">
              <a:buSzPct val="75000"/>
            </a:pPr>
            <a:r>
              <a:rPr lang="en-US" sz="3600" dirty="0" smtClean="0"/>
              <a:t> 1-2 </a:t>
            </a:r>
            <a:r>
              <a:rPr lang="en-US" sz="3600" dirty="0" err="1" smtClean="0"/>
              <a:t>hr</a:t>
            </a:r>
            <a:r>
              <a:rPr lang="en-US" sz="3600" dirty="0" smtClean="0"/>
              <a:t> post prandial &lt; than 180</a:t>
            </a:r>
          </a:p>
          <a:p>
            <a:pPr lvl="2" eaLnBrk="1" hangingPunct="1">
              <a:buSzPct val="75000"/>
              <a:buFont typeface="Wingdings" panose="05000000000000000000" pitchFamily="2" charset="2"/>
              <a:buNone/>
            </a:pPr>
            <a:r>
              <a:rPr lang="en-US" sz="3600" dirty="0" smtClean="0"/>
              <a:t>*</a:t>
            </a:r>
            <a:r>
              <a:rPr lang="en-US" sz="3200" dirty="0" smtClean="0"/>
              <a:t>for </a:t>
            </a:r>
            <a:r>
              <a:rPr lang="en-US" sz="3200" dirty="0" err="1" smtClean="0"/>
              <a:t>nonpregnant</a:t>
            </a:r>
            <a:r>
              <a:rPr lang="en-US" sz="3200" dirty="0" smtClean="0"/>
              <a:t> adults</a:t>
            </a:r>
          </a:p>
          <a:p>
            <a:pPr lvl="2" eaLnBrk="1" hangingPunct="1">
              <a:buSzPct val="75000"/>
              <a:buFont typeface="Wingdings" panose="05000000000000000000" pitchFamily="2" charset="2"/>
              <a:buNone/>
            </a:pPr>
            <a:endParaRPr lang="en-US" sz="3200" dirty="0" smtClean="0"/>
          </a:p>
          <a:p>
            <a:pPr lvl="1" algn="r" eaLnBrk="1" hangingPunct="1">
              <a:buSzPct val="75000"/>
              <a:buFont typeface="Wingdings" panose="05000000000000000000" pitchFamily="2" charset="2"/>
              <a:buNone/>
            </a:pPr>
            <a:endParaRPr lang="en-US" sz="1600" i="1" dirty="0" smtClean="0"/>
          </a:p>
          <a:p>
            <a:pPr lvl="1" algn="r" eaLnBrk="1" hangingPunct="1">
              <a:buSzPct val="75000"/>
              <a:buFont typeface="Wingdings" panose="05000000000000000000" pitchFamily="2" charset="2"/>
              <a:buNone/>
            </a:pPr>
            <a:endParaRPr lang="en-US" sz="1800" i="1" dirty="0" smtClean="0"/>
          </a:p>
        </p:txBody>
      </p:sp>
    </p:spTree>
    <p:custDataLst>
      <p:tags r:id="rId1"/>
    </p:custDataLst>
    <p:extLst>
      <p:ext uri="{BB962C8B-B14F-4D97-AF65-F5344CB8AC3E}">
        <p14:creationId xmlns:p14="http://schemas.microsoft.com/office/powerpoint/2010/main" val="183828089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419456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smtClean="0"/>
              <a:t>Why Should Zip Code Determine Life Expectancy?</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smtClean="0">
                <a:solidFill>
                  <a:srgbClr val="C00000"/>
                </a:solidFill>
              </a:rPr>
              <a:t>Measureofamerica.org</a:t>
            </a:r>
            <a:endParaRPr lang="en-US" b="1" dirty="0">
              <a:solidFill>
                <a:srgbClr val="C00000"/>
              </a:solidFill>
            </a:endParaRP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p:spPr>
        <p:txBody>
          <a:bodyPr lIns="90477" tIns="44445" rIns="90477" bIns="44445" anchor="b">
            <a:normAutofit/>
          </a:bodyPr>
          <a:lstStyle/>
          <a:p>
            <a:pPr eaLnBrk="1" hangingPunct="1"/>
            <a:r>
              <a:rPr lang="en-US" sz="4800" dirty="0" smtClean="0"/>
              <a:t>BP Goal for </a:t>
            </a:r>
            <a:r>
              <a:rPr lang="en-US" sz="4800" dirty="0" smtClean="0">
                <a:solidFill>
                  <a:srgbClr val="C00000"/>
                </a:solidFill>
              </a:rPr>
              <a:t>KP NCAL </a:t>
            </a:r>
            <a:r>
              <a:rPr lang="en-US" sz="2800" i="1" dirty="0" smtClean="0">
                <a:solidFill>
                  <a:srgbClr val="C00000"/>
                </a:solidFill>
              </a:rPr>
              <a:t> </a:t>
            </a:r>
          </a:p>
        </p:txBody>
      </p:sp>
      <p:sp>
        <p:nvSpPr>
          <p:cNvPr id="1697795" name="Rectangle 3"/>
          <p:cNvSpPr>
            <a:spLocks noGrp="1" noChangeArrowheads="1"/>
          </p:cNvSpPr>
          <p:nvPr>
            <p:ph sz="quarter" idx="1"/>
          </p:nvPr>
        </p:nvSpPr>
        <p:spPr/>
        <p:txBody>
          <a:bodyPr lIns="90477" tIns="44445" rIns="90477" bIns="44445"/>
          <a:lstStyle/>
          <a:p>
            <a:pPr eaLnBrk="1" hangingPunct="1">
              <a:buFont typeface="Wingdings" panose="05000000000000000000" pitchFamily="2" charset="2"/>
              <a:buNone/>
              <a:defRPr/>
            </a:pPr>
            <a:r>
              <a:rPr lang="en-US" sz="4400" b="1" dirty="0" smtClean="0"/>
              <a:t>BP &lt; 139/ 89</a:t>
            </a:r>
          </a:p>
          <a:p>
            <a:pPr lvl="2" eaLnBrk="1" hangingPunct="1">
              <a:buSzPct val="75000"/>
              <a:buFont typeface="Monotype Sorts" pitchFamily="2" charset="2"/>
              <a:buBlip>
                <a:blip r:embed="rId4"/>
              </a:buBlip>
              <a:defRPr/>
            </a:pPr>
            <a:endParaRPr lang="en-US" sz="1400" dirty="0" smtClean="0">
              <a:solidFill>
                <a:schemeClr val="hlink"/>
              </a:solidFill>
            </a:endParaRPr>
          </a:p>
          <a:p>
            <a:pPr marL="0" indent="0" eaLnBrk="1" hangingPunct="1">
              <a:buFont typeface="Wingdings" panose="05000000000000000000" pitchFamily="2" charset="2"/>
              <a:buNone/>
              <a:defRPr/>
            </a:pPr>
            <a:endParaRPr lang="en-US" dirty="0" smtClean="0"/>
          </a:p>
        </p:txBody>
      </p:sp>
      <p:pic>
        <p:nvPicPr>
          <p:cNvPr id="149508" name="Picture 4" descr="j028106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33062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7795">
                                            <p:txEl>
                                              <p:pRg st="0" end="0"/>
                                            </p:txEl>
                                          </p:spTgt>
                                        </p:tgtEl>
                                        <p:attrNameLst>
                                          <p:attrName>style.visibility</p:attrName>
                                        </p:attrNameLst>
                                      </p:cBhvr>
                                      <p:to>
                                        <p:strVal val="visible"/>
                                      </p:to>
                                    </p:set>
                                    <p:anim calcmode="lin" valueType="num">
                                      <p:cBhvr additive="base">
                                        <p:cTn id="7" dur="500" fill="hold"/>
                                        <p:tgtEl>
                                          <p:spTgt spid="169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612" y="609600"/>
            <a:ext cx="8204199" cy="914400"/>
          </a:xfrm>
        </p:spPr>
        <p:txBody>
          <a:bodyPr>
            <a:normAutofit/>
          </a:bodyPr>
          <a:lstStyle/>
          <a:p>
            <a:pPr eaLnBrk="1" hangingPunct="1"/>
            <a:r>
              <a:rPr lang="en-US" sz="4000" dirty="0" smtClean="0"/>
              <a:t>“Legacy Effect”</a:t>
            </a:r>
          </a:p>
        </p:txBody>
      </p:sp>
      <p:sp>
        <p:nvSpPr>
          <p:cNvPr id="81923" name="Rectangle 3"/>
          <p:cNvSpPr>
            <a:spLocks noGrp="1" noChangeArrowheads="1"/>
          </p:cNvSpPr>
          <p:nvPr>
            <p:ph type="body" idx="1"/>
          </p:nvPr>
        </p:nvSpPr>
        <p:spPr>
          <a:xfrm>
            <a:off x="455613" y="1600200"/>
            <a:ext cx="6096000" cy="48006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14149"/>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21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idx="1"/>
          </p:nvPr>
        </p:nvPicPr>
        <p:blipFill>
          <a:blip r:embed="rId3"/>
          <a:stretch>
            <a:fillRect/>
          </a:stretch>
        </p:blipFill>
        <p:spPr>
          <a:xfrm>
            <a:off x="454925" y="1447800"/>
            <a:ext cx="7771225" cy="4419600"/>
          </a:xfrm>
          <a:prstGeom prst="rect">
            <a:avLst/>
          </a:prstGeom>
        </p:spPr>
      </p:pic>
      <p:sp>
        <p:nvSpPr>
          <p:cNvPr id="6" name="TextBox 5"/>
          <p:cNvSpPr txBox="1"/>
          <p:nvPr/>
        </p:nvSpPr>
        <p:spPr>
          <a:xfrm>
            <a:off x="3429000" y="5758934"/>
            <a:ext cx="3124200" cy="369332"/>
          </a:xfrm>
          <a:prstGeom prst="rect">
            <a:avLst/>
          </a:prstGeom>
          <a:noFill/>
        </p:spPr>
        <p:txBody>
          <a:bodyPr wrap="square" rtlCol="0">
            <a:spAutoFit/>
          </a:bodyPr>
          <a:lstStyle/>
          <a:p>
            <a:r>
              <a:rPr lang="en-US" dirty="0" smtClean="0"/>
              <a:t>Diabetes Care, 2/13</a:t>
            </a:r>
            <a:endParaRPr lang="en-US" dirty="0"/>
          </a:p>
        </p:txBody>
      </p:sp>
    </p:spTree>
    <p:custDataLst>
      <p:tags r:id="rId1"/>
    </p:custDataLst>
    <p:extLst>
      <p:ext uri="{BB962C8B-B14F-4D97-AF65-F5344CB8AC3E}">
        <p14:creationId xmlns:p14="http://schemas.microsoft.com/office/powerpoint/2010/main" val="302957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28600" y="457200"/>
            <a:ext cx="8610600" cy="685800"/>
          </a:xfrm>
        </p:spPr>
        <p:txBody>
          <a:bodyPr lIns="90477" tIns="44445" rIns="90477" bIns="44445" anchor="b">
            <a:normAutofit fontScale="90000"/>
          </a:bodyPr>
          <a:lstStyle/>
          <a:p>
            <a:pPr eaLnBrk="1" hangingPunct="1"/>
            <a:r>
              <a:rPr lang="en-US" dirty="0" smtClean="0"/>
              <a:t>Diabetes Care Guidelines- ADA</a:t>
            </a:r>
          </a:p>
        </p:txBody>
      </p:sp>
      <p:sp>
        <p:nvSpPr>
          <p:cNvPr id="1956867" name="Rectangle 3"/>
          <p:cNvSpPr>
            <a:spLocks noGrp="1" noChangeArrowheads="1"/>
          </p:cNvSpPr>
          <p:nvPr>
            <p:ph type="body" sz="half" idx="1"/>
          </p:nvPr>
        </p:nvSpPr>
        <p:spPr>
          <a:xfrm>
            <a:off x="228600" y="1295400"/>
            <a:ext cx="8458200" cy="4876800"/>
          </a:xfrm>
        </p:spPr>
        <p:txBody>
          <a:bodyPr lIns="90477" tIns="44445" rIns="90477" bIns="44445"/>
          <a:lstStyle/>
          <a:p>
            <a:pPr eaLnBrk="1" hangingPunct="1">
              <a:lnSpc>
                <a:spcPct val="90000"/>
              </a:lnSpc>
              <a:buFont typeface="Wingdings" panose="05000000000000000000" pitchFamily="2" charset="2"/>
              <a:buNone/>
            </a:pPr>
            <a:r>
              <a:rPr lang="en-US" u="sng" dirty="0" smtClean="0"/>
              <a:t>	</a:t>
            </a:r>
            <a:r>
              <a:rPr lang="en-US" u="sng" dirty="0" smtClean="0">
                <a:solidFill>
                  <a:schemeClr val="accent5">
                    <a:lumMod val="50000"/>
                  </a:schemeClr>
                </a:solidFill>
              </a:rPr>
              <a:t>Test / Exam			Frequency	</a:t>
            </a:r>
            <a:r>
              <a:rPr lang="en-US" u="sng" dirty="0" smtClean="0">
                <a:solidFill>
                  <a:srgbClr val="FFCC00"/>
                </a:solidFill>
              </a:rPr>
              <a:t>		  </a:t>
            </a:r>
          </a:p>
          <a:p>
            <a:pPr eaLnBrk="1" hangingPunct="1">
              <a:lnSpc>
                <a:spcPct val="90000"/>
              </a:lnSpc>
            </a:pPr>
            <a:r>
              <a:rPr lang="en-US" sz="2400" b="1" dirty="0" smtClean="0">
                <a:solidFill>
                  <a:schemeClr val="accent5">
                    <a:lumMod val="50000"/>
                  </a:schemeClr>
                </a:solidFill>
              </a:rPr>
              <a:t>A</a:t>
            </a:r>
            <a:r>
              <a:rPr lang="en-US" sz="2400" dirty="0" smtClean="0"/>
              <a:t>1c 					At least twice a year</a:t>
            </a:r>
          </a:p>
          <a:p>
            <a:pPr eaLnBrk="1" hangingPunct="1">
              <a:lnSpc>
                <a:spcPct val="90000"/>
              </a:lnSpc>
            </a:pPr>
            <a:r>
              <a:rPr lang="en-US" sz="2400" b="1" dirty="0" smtClean="0">
                <a:solidFill>
                  <a:schemeClr val="accent5">
                    <a:lumMod val="50000"/>
                  </a:schemeClr>
                </a:solidFill>
              </a:rPr>
              <a:t>B</a:t>
            </a:r>
            <a:r>
              <a:rPr lang="en-US" sz="2400" dirty="0" smtClean="0"/>
              <a:t>/P 					Each diabetes visit</a:t>
            </a:r>
          </a:p>
          <a:p>
            <a:pPr eaLnBrk="1" hangingPunct="1">
              <a:lnSpc>
                <a:spcPct val="90000"/>
              </a:lnSpc>
            </a:pPr>
            <a:r>
              <a:rPr lang="en-US" sz="2400" b="1" dirty="0" smtClean="0">
                <a:solidFill>
                  <a:schemeClr val="accent5">
                    <a:lumMod val="50000"/>
                  </a:schemeClr>
                </a:solidFill>
              </a:rPr>
              <a:t>C</a:t>
            </a:r>
            <a:r>
              <a:rPr lang="en-US" sz="2400" dirty="0" smtClean="0"/>
              <a:t>holesterol (LDL, HDL, Tri)	Yearly (less if normal)	</a:t>
            </a:r>
          </a:p>
          <a:p>
            <a:pPr eaLnBrk="1" hangingPunct="1">
              <a:lnSpc>
                <a:spcPct val="90000"/>
              </a:lnSpc>
            </a:pPr>
            <a:r>
              <a:rPr lang="en-US" sz="2400" dirty="0" smtClean="0"/>
              <a:t>Weight				each diabetes visit</a:t>
            </a:r>
          </a:p>
          <a:p>
            <a:pPr eaLnBrk="1" hangingPunct="1">
              <a:lnSpc>
                <a:spcPct val="90000"/>
              </a:lnSpc>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anose="05000000000000000000" pitchFamily="2" charset="2"/>
              <a:buBlip>
                <a:blip r:embed="rId3"/>
              </a:buBlip>
            </a:pPr>
            <a:r>
              <a:rPr lang="en-US" sz="2400" dirty="0" smtClean="0"/>
              <a:t>Eye exam 				Yearly</a:t>
            </a:r>
          </a:p>
          <a:p>
            <a:pPr eaLnBrk="1" hangingPunct="1">
              <a:lnSpc>
                <a:spcPct val="90000"/>
              </a:lnSpc>
              <a:buFont typeface="Wingdings" panose="05000000000000000000" pitchFamily="2" charset="2"/>
              <a:buBlip>
                <a:blip r:embed="rId3"/>
              </a:buBlip>
            </a:pPr>
            <a:r>
              <a:rPr lang="en-US" sz="2400" dirty="0" smtClean="0"/>
              <a:t>Dental Care			At least twice a year</a:t>
            </a:r>
          </a:p>
          <a:p>
            <a:pPr eaLnBrk="1" hangingPunct="1">
              <a:lnSpc>
                <a:spcPct val="90000"/>
              </a:lnSpc>
              <a:buFont typeface="Wingdings" panose="05000000000000000000" pitchFamily="2" charset="2"/>
              <a:buBlip>
                <a:blip r:embed="rId3"/>
              </a:buBlip>
            </a:pPr>
            <a:r>
              <a:rPr lang="en-US" sz="2400" dirty="0" smtClean="0"/>
              <a:t>Comprehensive Foot Exam	Yearly (more if high risk)</a:t>
            </a:r>
          </a:p>
          <a:p>
            <a:pPr eaLnBrk="1" hangingPunct="1">
              <a:lnSpc>
                <a:spcPct val="90000"/>
              </a:lnSpc>
              <a:buFont typeface="Wingdings" panose="05000000000000000000" pitchFamily="2" charset="2"/>
              <a:buBlip>
                <a:blip r:embed="rId3"/>
              </a:buBlip>
            </a:pPr>
            <a:r>
              <a:rPr lang="en-US" sz="2400" dirty="0" smtClean="0"/>
              <a:t>Physical Activity Plan		As needed to meet goals</a:t>
            </a:r>
          </a:p>
          <a:p>
            <a:pPr eaLnBrk="1" hangingPunct="1">
              <a:lnSpc>
                <a:spcPct val="90000"/>
              </a:lnSpc>
              <a:buFont typeface="Wingdings" panose="05000000000000000000"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310957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smtClean="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3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228600"/>
            <a:ext cx="8229600" cy="1066800"/>
          </a:xfrm>
        </p:spPr>
        <p:txBody>
          <a:bodyPr>
            <a:normAutofit fontScale="90000"/>
          </a:bodyPr>
          <a:lstStyle/>
          <a:p>
            <a:pPr eaLnBrk="1" hangingPunct="1"/>
            <a:r>
              <a:rPr lang="en-US" sz="3600" dirty="0" smtClean="0"/>
              <a:t>Mr. Calhoun -  What are Your Recommendations for Self-Care</a:t>
            </a:r>
          </a:p>
        </p:txBody>
      </p:sp>
      <p:sp>
        <p:nvSpPr>
          <p:cNvPr id="158723" name="Rectangle 3"/>
          <p:cNvSpPr>
            <a:spLocks noGrp="1" noChangeArrowheads="1"/>
          </p:cNvSpPr>
          <p:nvPr>
            <p:ph type="body" sz="half" idx="1"/>
          </p:nvPr>
        </p:nvSpPr>
        <p:spPr>
          <a:xfrm>
            <a:off x="491319" y="1447800"/>
            <a:ext cx="4191000" cy="5029200"/>
          </a:xfrm>
        </p:spPr>
        <p:txBody>
          <a:bodyPr/>
          <a:lstStyle/>
          <a:p>
            <a:pPr algn="ctr" eaLnBrk="1" hangingPunct="1">
              <a:buFont typeface="Wingdings" panose="05000000000000000000" pitchFamily="2" charset="2"/>
              <a:buNone/>
            </a:pPr>
            <a:r>
              <a:rPr lang="en-US" b="1" dirty="0" smtClean="0"/>
              <a:t>Patient Profile</a:t>
            </a:r>
          </a:p>
          <a:p>
            <a:pPr eaLnBrk="1" hangingPunct="1">
              <a:buFont typeface="Wingdings" panose="05000000000000000000" pitchFamily="2" charset="2"/>
              <a:buNone/>
            </a:pPr>
            <a:r>
              <a:rPr lang="en-US" sz="2400" dirty="0" smtClean="0"/>
              <a:t>62 </a:t>
            </a:r>
            <a:r>
              <a:rPr lang="en-US" sz="2400" dirty="0" err="1" smtClean="0"/>
              <a:t>yr</a:t>
            </a:r>
            <a:r>
              <a:rPr lang="en-US" sz="2400" dirty="0" smtClean="0"/>
              <a:t> old with newly dx type 2. History of previous MI</a:t>
            </a:r>
            <a:r>
              <a:rPr lang="en-US" dirty="0" smtClean="0"/>
              <a:t>.</a:t>
            </a:r>
          </a:p>
          <a:p>
            <a:pPr eaLnBrk="1" hangingPunct="1">
              <a:buFont typeface="Wingdings" panose="05000000000000000000" pitchFamily="2" charset="2"/>
              <a:buNone/>
            </a:pPr>
            <a:r>
              <a:rPr lang="en-US" sz="2400" dirty="0" smtClean="0"/>
              <a:t>Meds: Lasix, </a:t>
            </a:r>
            <a:r>
              <a:rPr lang="en-US" sz="2400" dirty="0" err="1" smtClean="0"/>
              <a:t>synthroid</a:t>
            </a:r>
            <a:endParaRPr lang="en-US" sz="2400" dirty="0" smtClean="0"/>
          </a:p>
          <a:p>
            <a:pPr eaLnBrk="1" hangingPunct="1">
              <a:buFont typeface="Wingdings" panose="05000000000000000000" pitchFamily="2" charset="2"/>
              <a:buNone/>
            </a:pPr>
            <a:r>
              <a:rPr lang="en-US" dirty="0" smtClean="0"/>
              <a:t>Labs:</a:t>
            </a:r>
          </a:p>
          <a:p>
            <a:pPr lvl="1" eaLnBrk="1" hangingPunct="1"/>
            <a:r>
              <a:rPr lang="en-US" sz="2000" dirty="0" smtClean="0"/>
              <a:t>A1c 9.3%</a:t>
            </a:r>
          </a:p>
          <a:p>
            <a:pPr lvl="1" eaLnBrk="1" hangingPunct="1"/>
            <a:r>
              <a:rPr lang="en-US" sz="2000" dirty="0" smtClean="0"/>
              <a:t>HDL 37 mg/dl</a:t>
            </a:r>
          </a:p>
          <a:p>
            <a:pPr lvl="1" eaLnBrk="1" hangingPunct="1"/>
            <a:r>
              <a:rPr lang="en-US" sz="2000" dirty="0" smtClean="0"/>
              <a:t>LDL 156 mg/dl</a:t>
            </a:r>
          </a:p>
          <a:p>
            <a:pPr lvl="1" eaLnBrk="1" hangingPunct="1"/>
            <a:r>
              <a:rPr lang="en-US" sz="2000" dirty="0" smtClean="0"/>
              <a:t>Triglyceride 260mg/dl</a:t>
            </a:r>
          </a:p>
          <a:p>
            <a:pPr lvl="1" eaLnBrk="1" hangingPunct="1"/>
            <a:r>
              <a:rPr lang="en-US" sz="2000" dirty="0" smtClean="0"/>
              <a:t>Proteinuria - </a:t>
            </a:r>
            <a:r>
              <a:rPr lang="en-US" sz="2000" dirty="0" err="1" smtClean="0"/>
              <a:t>neg</a:t>
            </a:r>
            <a:r>
              <a:rPr lang="en-US" sz="2000" dirty="0" smtClean="0"/>
              <a:t> </a:t>
            </a:r>
          </a:p>
          <a:p>
            <a:pPr lvl="1" eaLnBrk="1" hangingPunct="1"/>
            <a:r>
              <a:rPr lang="en-US" sz="2000" dirty="0" smtClean="0"/>
              <a:t>B/P 142/92</a:t>
            </a:r>
          </a:p>
        </p:txBody>
      </p:sp>
      <p:sp>
        <p:nvSpPr>
          <p:cNvPr id="158724" name="Rectangle 4"/>
          <p:cNvSpPr>
            <a:spLocks noGrp="1" noChangeArrowheads="1"/>
          </p:cNvSpPr>
          <p:nvPr>
            <p:ph type="body" sz="half" idx="2"/>
          </p:nvPr>
        </p:nvSpPr>
        <p:spPr>
          <a:xfrm>
            <a:off x="4953000" y="1447800"/>
            <a:ext cx="3810000" cy="5410200"/>
          </a:xfrm>
        </p:spPr>
        <p:txBody>
          <a:bodyPr/>
          <a:lstStyle/>
          <a:p>
            <a:pPr eaLnBrk="1" hangingPunct="1">
              <a:buFont typeface="Wingdings" panose="05000000000000000000" pitchFamily="2" charset="2"/>
              <a:buNone/>
            </a:pPr>
            <a:r>
              <a:rPr lang="en-US" sz="2400" dirty="0" smtClean="0"/>
              <a:t>Self-Care Skills</a:t>
            </a:r>
          </a:p>
          <a:p>
            <a:pPr eaLnBrk="1" hangingPunct="1"/>
            <a:r>
              <a:rPr lang="en-US" sz="2400" dirty="0" smtClean="0"/>
              <a:t>Walks dog around block 3 x’s a week</a:t>
            </a:r>
          </a:p>
          <a:p>
            <a:pPr eaLnBrk="1" hangingPunct="1"/>
            <a:r>
              <a:rPr lang="en-US" sz="2400" dirty="0" smtClean="0"/>
              <a:t>Bowls every Friday</a:t>
            </a:r>
          </a:p>
          <a:p>
            <a:pPr eaLnBrk="1" hangingPunct="1"/>
            <a:r>
              <a:rPr lang="en-US" sz="2400" dirty="0" smtClean="0"/>
              <a:t>Widowed, so usually eats out</a:t>
            </a:r>
          </a:p>
        </p:txBody>
      </p:sp>
      <p:pic>
        <p:nvPicPr>
          <p:cNvPr id="158725" name="Picture 3" descr="C:\Users\Beverly\AppData\Local\Microsoft\Windows\Temporary Internet Files\Content.IE5\DJWH7WCO\MP90042234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1747" y="3657600"/>
            <a:ext cx="172854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0170837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smtClean="0"/>
              <a:t>DiaBingo</a:t>
            </a:r>
            <a:r>
              <a:rPr lang="en-US" dirty="0" smtClean="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28600"/>
            <a:ext cx="8229600" cy="1219200"/>
          </a:xfrm>
        </p:spPr>
        <p:txBody>
          <a:bodyPr>
            <a:normAutofit fontScale="90000"/>
          </a:bodyPr>
          <a:lstStyle/>
          <a:p>
            <a:pPr eaLnBrk="1" hangingPunct="1"/>
            <a:r>
              <a:rPr lang="en-US" smtClean="0"/>
              <a:t>Mr. Calhoun -  What are Your Recommendations?</a:t>
            </a:r>
          </a:p>
        </p:txBody>
      </p:sp>
      <p:sp>
        <p:nvSpPr>
          <p:cNvPr id="164867" name="Rectangle 3"/>
          <p:cNvSpPr>
            <a:spLocks noGrp="1" noChangeArrowheads="1"/>
          </p:cNvSpPr>
          <p:nvPr>
            <p:ph type="body" sz="half" idx="1"/>
          </p:nvPr>
        </p:nvSpPr>
        <p:spPr>
          <a:xfrm>
            <a:off x="381000" y="1600200"/>
            <a:ext cx="4191000" cy="4648200"/>
          </a:xfrm>
        </p:spPr>
        <p:txBody>
          <a:bodyPr>
            <a:normAutofit lnSpcReduction="10000"/>
          </a:bodyPr>
          <a:lstStyle/>
          <a:p>
            <a:pPr algn="ctr" eaLnBrk="1" hangingPunct="1">
              <a:buFont typeface="Wingdings" panose="05000000000000000000" pitchFamily="2" charset="2"/>
              <a:buNone/>
            </a:pPr>
            <a:r>
              <a:rPr lang="en-US" b="1" smtClean="0"/>
              <a:t>Patient Profile</a:t>
            </a:r>
          </a:p>
          <a:p>
            <a:pPr eaLnBrk="1" hangingPunct="1">
              <a:buFont typeface="Wingdings" panose="05000000000000000000" pitchFamily="2" charset="2"/>
              <a:buNone/>
            </a:pPr>
            <a:r>
              <a:rPr lang="en-US" smtClean="0"/>
              <a:t>64 yr old with type 2 for 11 yrs. Hx of CVD.</a:t>
            </a:r>
          </a:p>
          <a:p>
            <a:pPr eaLnBrk="1" hangingPunct="1">
              <a:buFont typeface="Wingdings" panose="05000000000000000000" pitchFamily="2" charset="2"/>
              <a:buNone/>
            </a:pPr>
            <a:r>
              <a:rPr lang="en-US" smtClean="0"/>
              <a:t>Labs:</a:t>
            </a:r>
          </a:p>
          <a:p>
            <a:pPr lvl="1" eaLnBrk="1" hangingPunct="1"/>
            <a:r>
              <a:rPr lang="en-US" smtClean="0"/>
              <a:t>A1c 9.3%</a:t>
            </a:r>
          </a:p>
          <a:p>
            <a:pPr lvl="1" eaLnBrk="1" hangingPunct="1"/>
            <a:r>
              <a:rPr lang="en-US" smtClean="0"/>
              <a:t>HDL 37 mg/dl</a:t>
            </a:r>
          </a:p>
          <a:p>
            <a:pPr lvl="1" eaLnBrk="1" hangingPunct="1"/>
            <a:r>
              <a:rPr lang="en-US" smtClean="0"/>
              <a:t>LDL 114 mg/dl</a:t>
            </a:r>
          </a:p>
          <a:p>
            <a:pPr lvl="1" eaLnBrk="1" hangingPunct="1"/>
            <a:r>
              <a:rPr lang="en-US" smtClean="0"/>
              <a:t>Triglyceride 260mg/dl</a:t>
            </a:r>
          </a:p>
          <a:p>
            <a:pPr lvl="1" eaLnBrk="1" hangingPunct="1"/>
            <a:r>
              <a:rPr lang="en-US" smtClean="0"/>
              <a:t>Proteinuria - neg </a:t>
            </a:r>
          </a:p>
          <a:p>
            <a:pPr lvl="1" eaLnBrk="1" hangingPunct="1"/>
            <a:r>
              <a:rPr lang="en-US" smtClean="0"/>
              <a:t>B/P 142/92</a:t>
            </a:r>
          </a:p>
        </p:txBody>
      </p:sp>
      <p:sp>
        <p:nvSpPr>
          <p:cNvPr id="164868" name="Rectangle 4"/>
          <p:cNvSpPr>
            <a:spLocks noGrp="1" noChangeArrowheads="1"/>
          </p:cNvSpPr>
          <p:nvPr>
            <p:ph type="body" sz="half" idx="2"/>
          </p:nvPr>
        </p:nvSpPr>
        <p:spPr>
          <a:xfrm>
            <a:off x="4953000" y="1676400"/>
            <a:ext cx="3810000" cy="4724400"/>
          </a:xfrm>
        </p:spPr>
        <p:txBody>
          <a:bodyPr>
            <a:normAutofit lnSpcReduction="10000"/>
          </a:bodyPr>
          <a:lstStyle/>
          <a:p>
            <a:pPr eaLnBrk="1" hangingPunct="1">
              <a:buFont typeface="Wingdings" panose="05000000000000000000" pitchFamily="2" charset="2"/>
              <a:buNone/>
            </a:pPr>
            <a:r>
              <a:rPr lang="en-US" smtClean="0"/>
              <a:t>Self-Care Skills</a:t>
            </a:r>
          </a:p>
          <a:p>
            <a:pPr eaLnBrk="1" hangingPunct="1"/>
            <a:r>
              <a:rPr lang="en-US" smtClean="0"/>
              <a:t>Walks dog around block 3 x’s a week</a:t>
            </a:r>
          </a:p>
          <a:p>
            <a:pPr eaLnBrk="1" hangingPunct="1"/>
            <a:r>
              <a:rPr lang="en-US" smtClean="0"/>
              <a:t>Bowls every Friday</a:t>
            </a:r>
          </a:p>
          <a:p>
            <a:pPr eaLnBrk="1" hangingPunct="1"/>
            <a:r>
              <a:rPr lang="en-US" smtClean="0"/>
              <a:t>3 beers daily</a:t>
            </a:r>
          </a:p>
          <a:p>
            <a:pPr eaLnBrk="1" hangingPunct="1"/>
            <a:r>
              <a:rPr lang="en-US" smtClean="0"/>
              <a:t>Widowed, so usually eats out</a:t>
            </a:r>
          </a:p>
          <a:p>
            <a:pPr eaLnBrk="1" hangingPunct="1"/>
            <a:r>
              <a:rPr lang="en-US" smtClean="0"/>
              <a:t>15 lbs overweight</a:t>
            </a:r>
          </a:p>
          <a:p>
            <a:pPr eaLnBrk="1" hangingPunct="1"/>
            <a:r>
              <a:rPr lang="en-US" smtClean="0"/>
              <a:t>“My foot hurts”</a:t>
            </a:r>
            <a:endParaRPr lang="en-US" sz="2400" smtClean="0"/>
          </a:p>
        </p:txBody>
      </p:sp>
    </p:spTree>
    <p:custDataLst>
      <p:tags r:id="rId1"/>
    </p:custDataLst>
    <p:extLst>
      <p:ext uri="{BB962C8B-B14F-4D97-AF65-F5344CB8AC3E}">
        <p14:creationId xmlns:p14="http://schemas.microsoft.com/office/powerpoint/2010/main" val="329137088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626544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1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85.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18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2.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1939</TotalTime>
  <Words>8914</Words>
  <Application>Microsoft Office PowerPoint</Application>
  <PresentationFormat>On-screen Show (4:3)</PresentationFormat>
  <Paragraphs>1838</Paragraphs>
  <Slides>211</Slides>
  <Notes>142</Notes>
  <HiddenSlides>0</HiddenSlides>
  <MMClips>3</MMClips>
  <ScaleCrop>false</ScaleCrop>
  <HeadingPairs>
    <vt:vector size="8" baseType="variant">
      <vt:variant>
        <vt:lpstr>Fonts Used</vt:lpstr>
      </vt:variant>
      <vt:variant>
        <vt:i4>23</vt:i4>
      </vt:variant>
      <vt:variant>
        <vt:lpstr>Theme</vt:lpstr>
      </vt:variant>
      <vt:variant>
        <vt:i4>2</vt:i4>
      </vt:variant>
      <vt:variant>
        <vt:lpstr>Embedded OLE Servers</vt:lpstr>
      </vt:variant>
      <vt:variant>
        <vt:i4>3</vt:i4>
      </vt:variant>
      <vt:variant>
        <vt:lpstr>Slide Titles</vt:lpstr>
      </vt:variant>
      <vt:variant>
        <vt:i4>211</vt:i4>
      </vt:variant>
    </vt:vector>
  </HeadingPairs>
  <TitlesOfParts>
    <vt:vector size="239" baseType="lpstr">
      <vt:lpstr>SimSun</vt:lpstr>
      <vt:lpstr>Arial</vt:lpstr>
      <vt:lpstr>Arial Black</vt:lpstr>
      <vt:lpstr>Arial Narrow</vt:lpstr>
      <vt:lpstr>Book Antiqua</vt:lpstr>
      <vt:lpstr>Bookman Old Style</vt:lpstr>
      <vt:lpstr>Calibri</vt:lpstr>
      <vt:lpstr>Courier New</vt:lpstr>
      <vt:lpstr>DIN1451W01-Mittelschrif</vt:lpstr>
      <vt:lpstr>Gill Sans MT</vt:lpstr>
      <vt:lpstr>Helvetica</vt:lpstr>
      <vt:lpstr>Math B</vt:lpstr>
      <vt:lpstr>Monotype Sorts</vt:lpstr>
      <vt:lpstr>Segoe UI Semibold</vt:lpstr>
      <vt:lpstr>Symbol</vt:lpstr>
      <vt:lpstr>Tahoma</vt:lpstr>
      <vt:lpstr>Tempus Sans ITC</vt:lpstr>
      <vt:lpstr>Times</vt:lpstr>
      <vt:lpstr>Times New Roman</vt:lpstr>
      <vt:lpstr>Tw Cen MT Condensed Extra Bold</vt:lpstr>
      <vt:lpstr>Verdana</vt:lpstr>
      <vt:lpstr>Wingdings</vt:lpstr>
      <vt:lpstr>Wingdings 3</vt:lpstr>
      <vt:lpstr>Origin</vt:lpstr>
      <vt:lpstr>1_Origin</vt:lpstr>
      <vt:lpstr>Clip</vt:lpstr>
      <vt:lpstr>Document</vt:lpstr>
      <vt:lpstr>Photo Editor Photo</vt:lpstr>
      <vt:lpstr>Welcome to  Diabetes in 21st Century</vt:lpstr>
      <vt:lpstr>Diabetes in the 21st Century:  A Clinical and Educational Update</vt:lpstr>
      <vt:lpstr>CDC Announces</vt:lpstr>
      <vt:lpstr>Diabetes in America 2014</vt:lpstr>
      <vt:lpstr> My Boys –Robert and Jackson</vt:lpstr>
      <vt:lpstr>Global Epidemic</vt:lpstr>
      <vt:lpstr>World diabetes day – November 14</vt:lpstr>
      <vt:lpstr>Age-adjusted Diabetes Prevalence  20 yrs or older, by race/ethnicity— U.S. 20014</vt:lpstr>
      <vt:lpstr>Why Should Zip Code Determine Life Expectancy?</vt:lpstr>
      <vt:lpstr>The relationship between BMI and  the risk of developing type 2 diabetes</vt:lpstr>
      <vt:lpstr>Type 2 in Kids </vt:lpstr>
      <vt:lpstr>PowerPoint Presentation</vt:lpstr>
      <vt:lpstr>PowerPoint Presentation</vt:lpstr>
      <vt:lpstr>Thoughts on Diabetes, Weight, Social Change</vt:lpstr>
      <vt:lpstr>New and Early Research on Gut Bacteria</vt:lpstr>
      <vt:lpstr>Free Live Webinars and Live Seminars at DiabetesEd.net</vt:lpstr>
      <vt:lpstr>Role of the Pancreas Endocrine Functions</vt:lpstr>
      <vt:lpstr>Role of the Pancreas Endocrine Functions</vt:lpstr>
      <vt:lpstr>Hormones Effect on Glucose</vt:lpstr>
      <vt:lpstr>Bariatric Surgery</vt:lpstr>
      <vt:lpstr>Signs of Diabetes</vt:lpstr>
      <vt:lpstr>Case Study </vt:lpstr>
      <vt:lpstr>PowerPoint Presentation</vt:lpstr>
      <vt:lpstr>PowerPoint Presentation</vt:lpstr>
      <vt:lpstr>PowerPoint Presentation</vt:lpstr>
      <vt:lpstr>PowerPoint Presentation</vt:lpstr>
      <vt:lpstr>Type 1 Diabetes – Genetics and Risk Factors</vt:lpstr>
      <vt:lpstr>Type 1 Diabetes – 10% of all DM</vt:lpstr>
      <vt:lpstr>Medalist Study – Harvard Joslin Diabetes Center </vt:lpstr>
      <vt:lpstr>Ms. Idaho and Ms America – Pumpin’ It</vt:lpstr>
      <vt:lpstr>What Does Type 1 Look Like?</vt:lpstr>
      <vt:lpstr>Type 1 Diabetes Associated with other immune conditions</vt:lpstr>
      <vt:lpstr>Type 1 Summary</vt:lpstr>
      <vt:lpstr>Type 1 in Hospital </vt:lpstr>
      <vt:lpstr>PowerPoint Presentation</vt:lpstr>
      <vt:lpstr>PowerPoint Presentation</vt:lpstr>
      <vt:lpstr>Visceral Fat –  “Endocrine Organ”</vt:lpstr>
      <vt:lpstr>Cardio Metabolic Risk  -  5 Hypers -</vt:lpstr>
      <vt:lpstr>Flash Mob – World Diabetes Day to  Beat It</vt:lpstr>
      <vt:lpstr>Natural Progression of Type 2 Diabetes</vt:lpstr>
      <vt:lpstr>Natural History of Diabetes</vt:lpstr>
      <vt:lpstr>Diagnostic Criteria</vt:lpstr>
      <vt:lpstr>Diabetes 2 - Who is at Risk?  (ADA Clinical Practice Guidelines)</vt:lpstr>
      <vt:lpstr>Diabetes 2 - Who is at Risk?  (ADA Clinical Practice Guidelines)</vt:lpstr>
      <vt:lpstr>PowerPoint Presentation</vt:lpstr>
      <vt:lpstr>Acanthosis Nigricans (AN)  </vt:lpstr>
      <vt:lpstr>Diabetes is also associated with </vt:lpstr>
      <vt:lpstr>Ominous Octet</vt:lpstr>
      <vt:lpstr>Diabetes Detectives Needed</vt:lpstr>
      <vt:lpstr>Comparison of  Type 1,Type 2, LADA</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Diabetes Bingo “DiaBingo”  Shout out Right Answer</vt:lpstr>
      <vt:lpstr>DiaBingo</vt:lpstr>
      <vt:lpstr>Life Study – Mrs. Jones</vt:lpstr>
      <vt:lpstr>What Do You Say? Mrs. Jones asks you</vt:lpstr>
      <vt:lpstr>I don’t want to!</vt:lpstr>
      <vt:lpstr>Unconditional Positive regard</vt:lpstr>
      <vt:lpstr>No one is Unmotivated</vt:lpstr>
      <vt:lpstr>Overcoming barriers</vt:lpstr>
      <vt:lpstr>How will blood glucose testing  help me?</vt:lpstr>
      <vt:lpstr>How Often Should I Check?</vt:lpstr>
      <vt:lpstr>Complications - Why?</vt:lpstr>
      <vt:lpstr>Diabetes Complications</vt:lpstr>
      <vt:lpstr>Control Matters</vt:lpstr>
      <vt:lpstr>Financial Advisor</vt:lpstr>
      <vt:lpstr>Preventing Pre Diabetes</vt:lpstr>
      <vt:lpstr>Can Type 2 be Prevented in Older Adults?</vt:lpstr>
      <vt:lpstr>Best Shake For People with Diabetes</vt:lpstr>
      <vt:lpstr>We Made It – 3129 miles- Now Walking Back</vt:lpstr>
      <vt:lpstr>Can we stop pre diabetes from progressing?</vt:lpstr>
      <vt:lpstr>Diabetes Prevention Program</vt:lpstr>
      <vt:lpstr>Weight loss and Prevention</vt:lpstr>
      <vt:lpstr>Diabetes Prevention Programs </vt:lpstr>
      <vt:lpstr>PowerPoint Presentation</vt:lpstr>
      <vt:lpstr>Goals of Care</vt:lpstr>
      <vt:lpstr>ABC’s of Diabetes</vt:lpstr>
      <vt:lpstr>PowerPoint Presentation</vt:lpstr>
      <vt:lpstr>A1c Goals for Non Pregnant Adults Individualize Targets – ADA  </vt:lpstr>
      <vt:lpstr>A1c and Estimated Avg Glucose (eAG) 2008</vt:lpstr>
      <vt:lpstr>PowerPoint Presentation</vt:lpstr>
      <vt:lpstr>“Legacy Effect”</vt:lpstr>
      <vt:lpstr>Glucose Goals  Individualize Targets – ADA  </vt:lpstr>
      <vt:lpstr>ABCs of Diabetes –  </vt:lpstr>
      <vt:lpstr>BP Goal for KP NCAL  </vt:lpstr>
      <vt:lpstr>“Legacy Effect”</vt:lpstr>
      <vt:lpstr>How are we doing?  Reaching goal</vt:lpstr>
      <vt:lpstr>Diabetes Care Guidelines- ADA</vt:lpstr>
      <vt:lpstr>Vaccinations- Immunizations</vt:lpstr>
      <vt:lpstr>Mr. Calhoun -  What are Your Recommendations for Self-Care</vt:lpstr>
      <vt:lpstr>Diabetes Bingo “DiaBingo”  Shout out Right Answer</vt:lpstr>
      <vt:lpstr>DiaBingo- G</vt:lpstr>
      <vt:lpstr>Mr. Calhoun -  What are Your Recommendations?</vt:lpstr>
      <vt:lpstr>PowerPoint Presentation</vt:lpstr>
      <vt:lpstr>PowerPoint Presentation</vt:lpstr>
      <vt:lpstr>Foot Care </vt:lpstr>
      <vt:lpstr>A Quick Foot Assessment</vt:lpstr>
      <vt:lpstr>5.07 monofilament = 10gms linear pressure</vt:lpstr>
      <vt:lpstr>Three Most Important  Foot Care Tips</vt:lpstr>
      <vt:lpstr>Diabetes Self-Management</vt:lpstr>
      <vt:lpstr>Medical Nutrition Therapy – ADA 2014 Updates</vt:lpstr>
      <vt:lpstr>Medical Nutrition Therapy 2014 - ADA </vt:lpstr>
      <vt:lpstr>Approach Depends on Patient</vt:lpstr>
      <vt:lpstr>Losing 2-8kg Early in diagnosis Type 2 Helpful  ADA 2014</vt:lpstr>
      <vt:lpstr>PowerPoint Presentation</vt:lpstr>
      <vt:lpstr>Obesity in America</vt:lpstr>
      <vt:lpstr>Average American Consumes 25 teaspoons of sugar a day (400 cals)</vt:lpstr>
      <vt:lpstr>BMI – Visual Image</vt:lpstr>
      <vt:lpstr>Successful weight loss strategies include</vt:lpstr>
      <vt:lpstr>Diabetes Prevention Program  Focus on fat = wt loss success</vt:lpstr>
      <vt:lpstr>Move toward the Tomato</vt:lpstr>
      <vt:lpstr>Health  Campaigns</vt:lpstr>
      <vt:lpstr>ADA recommendation Eat Less Junk Food &amp; Sugary Drinks –</vt:lpstr>
      <vt:lpstr>10 Superfoods</vt:lpstr>
      <vt:lpstr>How nutrients affect blood sugar</vt:lpstr>
      <vt:lpstr>Teaching About Eating Healthy</vt:lpstr>
      <vt:lpstr>USDA Food Pyramid www.myplate.gov</vt:lpstr>
      <vt:lpstr>Another plate example</vt:lpstr>
      <vt:lpstr>Mindful Eating</vt:lpstr>
      <vt:lpstr>Label Lessons</vt:lpstr>
      <vt:lpstr>Carbs affect Post meal Blood Glucose</vt:lpstr>
      <vt:lpstr>Carbohydrate Needs for Most Adults</vt:lpstr>
      <vt:lpstr>Choose Healthy Carbs</vt:lpstr>
      <vt:lpstr>Handy Meal Plan  </vt:lpstr>
      <vt:lpstr>PowerPoint Presentation</vt:lpstr>
      <vt:lpstr>PowerPoint Presentation</vt:lpstr>
      <vt:lpstr>PowerPoint Presentation</vt:lpstr>
      <vt:lpstr>PowerPoint Presentation</vt:lpstr>
      <vt:lpstr>Go Lean with Protein</vt:lpstr>
      <vt:lpstr>Fats- Aim for heart health</vt:lpstr>
      <vt:lpstr>Using Alcohol Safely</vt:lpstr>
      <vt:lpstr>Ms. Gonzales’ General Diet Pattern</vt:lpstr>
      <vt:lpstr>Resources</vt:lpstr>
      <vt:lpstr>Resources</vt:lpstr>
      <vt:lpstr>Insulin – the Ultimate Hormone Replacement Therapy</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Bolus Insulin Summary</vt:lpstr>
      <vt:lpstr>Bolus Insulin Timing</vt:lpstr>
      <vt:lpstr>PowerPoint Presentation</vt:lpstr>
      <vt:lpstr>Inhaled insulin – Approved 2014 </vt:lpstr>
      <vt:lpstr>Afrezza Inhaler – Bolus Regular Ins</vt:lpstr>
      <vt:lpstr>Bolus – Reg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Glucotrol 20mg AM,  10u NPH pm</vt:lpstr>
      <vt:lpstr>Basal Bolus – What Adjustments?   Pt weighs 80kg</vt:lpstr>
      <vt:lpstr>Intensive Diabetes Therapy Insulin Dosing Strategy </vt:lpstr>
      <vt:lpstr>Intensive Diabetes Therapy Insulin Dosing Strategy </vt:lpstr>
      <vt:lpstr>Basal Bolus – Using 50/50 Rule –  Pt weighs 80kg  A = Aspart</vt:lpstr>
      <vt:lpstr>Type 1 and a Teen</vt:lpstr>
      <vt:lpstr>Correction Bolus – Add to mealtime insulin                    Rapid/Fast Acting Insulin  (1 unit:50 mg/dl&gt;120)</vt:lpstr>
      <vt:lpstr>Grams of Carb per meal?</vt:lpstr>
      <vt:lpstr>Carbs?  How much Insulin?</vt:lpstr>
      <vt:lpstr>Insulin Teaching Keys</vt:lpstr>
      <vt:lpstr>Medical Waste Management Act Effective Sept 1, 2008</vt:lpstr>
      <vt:lpstr>Sharps Disposal: Product and Info</vt:lpstr>
      <vt:lpstr>Diabetes Bingo “DiaBingo”  Shout out Right Answer</vt:lpstr>
      <vt:lpstr>DiaBingo - I</vt:lpstr>
      <vt:lpstr>Diabetes Meds for Type 2:  Objectives</vt:lpstr>
      <vt:lpstr>Action/Classes of Type 2 Meds</vt:lpstr>
      <vt:lpstr>PowerPoint Presentation</vt:lpstr>
      <vt:lpstr>Diabetes Agents Considerations</vt:lpstr>
      <vt:lpstr>PowerPoint Presentation</vt:lpstr>
      <vt:lpstr>Ideal Diabetes Medication -  </vt:lpstr>
      <vt:lpstr>Biguanides - Metformin</vt:lpstr>
      <vt:lpstr>Biguanides - Metformin</vt:lpstr>
      <vt:lpstr>Considerations Biguanide - Metformin (Glucophage®)</vt:lpstr>
      <vt:lpstr> Sulfonylureas – </vt:lpstr>
      <vt:lpstr>Sulfonylureas - Squirts</vt:lpstr>
      <vt:lpstr>Sulfonylureas:  2nd Generation</vt:lpstr>
      <vt:lpstr>Sulfonylureas</vt:lpstr>
      <vt:lpstr>Hypoglycemia – “Limiting Factor”</vt:lpstr>
      <vt:lpstr>Hypoglycemia Symptoms</vt:lpstr>
      <vt:lpstr>Treatment of Hypoglycemia</vt:lpstr>
      <vt:lpstr>15 - 20 Gms Carb Sources</vt:lpstr>
      <vt:lpstr>PowerPoint Presentation</vt:lpstr>
      <vt:lpstr>Indications for Insulin Sensitizers  Rosiglitazone (Avandia®), Pioglitazone (Actos®)</vt:lpstr>
      <vt:lpstr>Thiazolidinediones – TZD’s</vt:lpstr>
      <vt:lpstr>Incretin Mimetics – GLP-1 Agonists “Gut Hormone Imitators”  DPP-IV Inhibitors </vt:lpstr>
      <vt:lpstr>GLP-1 Effects in Humans Understanding the Natural Role of Incretins</vt:lpstr>
      <vt:lpstr>For all the Following GLP-1 Agonists</vt:lpstr>
      <vt:lpstr>Incretin Mimetics Exenatide (Byetta) XR (Bydureon)</vt:lpstr>
      <vt:lpstr>Incretin Mimetics – GLP-1 Analog Liraglutide (Victoza)</vt:lpstr>
      <vt:lpstr>Incretin Mimetics Considerations Exenatide, Liraglutide, DPP - IVs</vt:lpstr>
      <vt:lpstr>DPP-4 Inhibitors – “Incretin Enhancers”  Januvia (sitagliptin)  Tradjenta (linagliptin)  Onglyza (saxagliptin) Nesina (Alogliptin)</vt:lpstr>
      <vt:lpstr> DPP-4 Inhibitors- “Incretin Enhancers”</vt:lpstr>
      <vt:lpstr>SGLT2 Inhibitors</vt:lpstr>
      <vt:lpstr>Diabetes Bingo “DiaBingo”  Shout out Right Answer</vt:lpstr>
      <vt:lpstr>DiaBingo - N</vt:lpstr>
      <vt:lpstr>High Numbers Got You Down?</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57</cp:revision>
  <dcterms:created xsi:type="dcterms:W3CDTF">2014-04-17T17:56:59Z</dcterms:created>
  <dcterms:modified xsi:type="dcterms:W3CDTF">2014-08-22T00:06:22Z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