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4.xml" ContentType="application/vnd.openxmlformats-officedocument.presentationml.notesSlide+xml"/>
  <Override PartName="/ppt/tags/tag12.xml" ContentType="application/vnd.openxmlformats-officedocument.presentationml.tags+xml"/>
  <Override PartName="/ppt/theme/themeOverride1.xml" ContentType="application/vnd.openxmlformats-officedocument.themeOverride+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7.xml" ContentType="application/vnd.openxmlformats-officedocument.presentationml.notesSlide+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heme/themeOverride2.xml" ContentType="application/vnd.openxmlformats-officedocument.themeOverride+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notesSlides/notesSlide13.xml" ContentType="application/vnd.openxmlformats-officedocument.presentationml.notesSlide+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notesSlides/notesSlide16.xml" ContentType="application/vnd.openxmlformats-officedocument.presentationml.notesSlide+xml"/>
  <Override PartName="/ppt/tags/tag30.xml" ContentType="application/vnd.openxmlformats-officedocument.presentationml.tags+xml"/>
  <Override PartName="/ppt/notesSlides/notesSlide17.xml" ContentType="application/vnd.openxmlformats-officedocument.presentationml.notesSlide+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20.xml" ContentType="application/vnd.openxmlformats-officedocument.presentationml.notesSlide+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notesSlides/notesSlide22.xml" ContentType="application/vnd.openxmlformats-officedocument.presentationml.notesSlide+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25.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6.xml" ContentType="application/vnd.openxmlformats-officedocument.presentationml.notesSlide+xml"/>
  <Override PartName="/ppt/tags/tag44.xml" ContentType="application/vnd.openxmlformats-officedocument.presentationml.tags+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5.xml" ContentType="application/vnd.openxmlformats-officedocument.presentationml.tags+xml"/>
  <Override PartName="/ppt/notesSlides/notesSlide2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9.xml" ContentType="application/vnd.openxmlformats-officedocument.presentationml.notesSlide+xml"/>
  <Override PartName="/ppt/tags/tag49.xml" ContentType="application/vnd.openxmlformats-officedocument.presentationml.tags+xml"/>
  <Override PartName="/ppt/notesSlides/notesSlide30.xml" ContentType="application/vnd.openxmlformats-officedocument.presentationml.notesSlide+xml"/>
  <Override PartName="/ppt/tags/tag50.xml" ContentType="application/vnd.openxmlformats-officedocument.presentationml.tags+xml"/>
  <Override PartName="/ppt/notesSlides/notesSlide31.xml" ContentType="application/vnd.openxmlformats-officedocument.presentationml.notesSlide+xml"/>
  <Override PartName="/ppt/tags/tag51.xml" ContentType="application/vnd.openxmlformats-officedocument.presentationml.tags+xml"/>
  <Override PartName="/ppt/notesSlides/notesSlide32.xml" ContentType="application/vnd.openxmlformats-officedocument.presentationml.notesSlide+xml"/>
  <Override PartName="/ppt/tags/tag52.xml" ContentType="application/vnd.openxmlformats-officedocument.presentationml.tags+xml"/>
  <Override PartName="/ppt/notesSlides/notesSlide33.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34.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35.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36.xml" ContentType="application/vnd.openxmlformats-officedocument.presentationml.notesSlide+xml"/>
  <Override PartName="/ppt/tags/tag62.xml" ContentType="application/vnd.openxmlformats-officedocument.presentationml.tags+xml"/>
  <Override PartName="/ppt/notesSlides/notesSlide37.xml" ContentType="application/vnd.openxmlformats-officedocument.presentationml.notesSlide+xml"/>
  <Override PartName="/ppt/tags/tag63.xml" ContentType="application/vnd.openxmlformats-officedocument.presentationml.tags+xml"/>
  <Override PartName="/ppt/notesSlides/notesSlide38.xml" ContentType="application/vnd.openxmlformats-officedocument.presentationml.notesSlide+xml"/>
  <Override PartName="/ppt/tags/tag64.xml" ContentType="application/vnd.openxmlformats-officedocument.presentationml.tags+xml"/>
  <Override PartName="/ppt/notesSlides/notesSlide39.xml" ContentType="application/vnd.openxmlformats-officedocument.presentationml.notesSlide+xml"/>
  <Override PartName="/ppt/tags/tag65.xml" ContentType="application/vnd.openxmlformats-officedocument.presentationml.tags+xml"/>
  <Override PartName="/ppt/notesSlides/notesSlide40.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41.xml" ContentType="application/vnd.openxmlformats-officedocument.presentationml.notesSlide+xml"/>
  <Override PartName="/ppt/tags/tag70.xml" ContentType="application/vnd.openxmlformats-officedocument.presentationml.tags+xml"/>
  <Override PartName="/ppt/notesSlides/notesSlide42.xml" ContentType="application/vnd.openxmlformats-officedocument.presentationml.notesSlide+xml"/>
  <Override PartName="/ppt/tags/tag71.xml" ContentType="application/vnd.openxmlformats-officedocument.presentationml.tags+xml"/>
  <Override PartName="/ppt/notesSlides/notesSlide43.xml" ContentType="application/vnd.openxmlformats-officedocument.presentationml.notesSlide+xml"/>
  <Override PartName="/ppt/tags/tag72.xml" ContentType="application/vnd.openxmlformats-officedocument.presentationml.tags+xml"/>
  <Override PartName="/ppt/notesSlides/notesSlide44.xml" ContentType="application/vnd.openxmlformats-officedocument.presentationml.notesSlide+xml"/>
  <Override PartName="/ppt/tags/tag73.xml" ContentType="application/vnd.openxmlformats-officedocument.presentationml.tags+xml"/>
  <Override PartName="/ppt/notesSlides/notesSlide45.xml" ContentType="application/vnd.openxmlformats-officedocument.presentationml.notesSlide+xml"/>
  <Override PartName="/ppt/tags/tag74.xml" ContentType="application/vnd.openxmlformats-officedocument.presentationml.tags+xml"/>
  <Override PartName="/ppt/notesSlides/notesSlide46.xml" ContentType="application/vnd.openxmlformats-officedocument.presentationml.notesSlide+xml"/>
  <Override PartName="/ppt/tags/tag75.xml" ContentType="application/vnd.openxmlformats-officedocument.presentationml.tags+xml"/>
  <Override PartName="/ppt/notesSlides/notesSlide47.xml" ContentType="application/vnd.openxmlformats-officedocument.presentationml.notesSlide+xml"/>
  <Override PartName="/ppt/tags/tag76.xml" ContentType="application/vnd.openxmlformats-officedocument.presentationml.tags+xml"/>
  <Override PartName="/ppt/notesSlides/notesSlide4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4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50.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notesSlides/notesSlide51.xml" ContentType="application/vnd.openxmlformats-officedocument.presentationml.notesSlide+xml"/>
  <Override PartName="/ppt/tags/tag86.xml" ContentType="application/vnd.openxmlformats-officedocument.presentationml.tags+xml"/>
  <Override PartName="/ppt/notesSlides/notesSlide52.xml" ContentType="application/vnd.openxmlformats-officedocument.presentationml.notesSlide+xml"/>
  <Override PartName="/ppt/tags/tag87.xml" ContentType="application/vnd.openxmlformats-officedocument.presentationml.tags+xml"/>
  <Override PartName="/ppt/notesSlides/notesSlide53.xml" ContentType="application/vnd.openxmlformats-officedocument.presentationml.notesSlide+xml"/>
  <Override PartName="/ppt/tags/tag88.xml" ContentType="application/vnd.openxmlformats-officedocument.presentationml.tags+xml"/>
  <Override PartName="/ppt/notesSlides/notesSlide54.xml" ContentType="application/vnd.openxmlformats-officedocument.presentationml.notesSlide+xml"/>
  <Override PartName="/ppt/tags/tag89.xml" ContentType="application/vnd.openxmlformats-officedocument.presentationml.tags+xml"/>
  <Override PartName="/ppt/notesSlides/notesSlide5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56.xml" ContentType="application/vnd.openxmlformats-officedocument.presentationml.notesSlide+xml"/>
  <Override PartName="/ppt/tags/tag92.xml" ContentType="application/vnd.openxmlformats-officedocument.presentationml.tags+xml"/>
  <Override PartName="/ppt/notesSlides/notesSlide57.xml" ContentType="application/vnd.openxmlformats-officedocument.presentationml.notesSlide+xml"/>
  <Override PartName="/ppt/tags/tag93.xml" ContentType="application/vnd.openxmlformats-officedocument.presentationml.tags+xml"/>
  <Override PartName="/ppt/notesSlides/notesSlide58.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59.xml" ContentType="application/vnd.openxmlformats-officedocument.presentationml.notesSlide+xml"/>
  <Override PartName="/ppt/tags/tag99.xml" ContentType="application/vnd.openxmlformats-officedocument.presentationml.tags+xml"/>
  <Override PartName="/ppt/notesSlides/notesSlide60.xml" ContentType="application/vnd.openxmlformats-officedocument.presentationml.notesSlide+xml"/>
  <Override PartName="/ppt/tags/tag100.xml" ContentType="application/vnd.openxmlformats-officedocument.presentationml.tags+xml"/>
  <Override PartName="/ppt/notesSlides/notesSlide61.xml" ContentType="application/vnd.openxmlformats-officedocument.presentationml.notesSlide+xml"/>
  <Override PartName="/ppt/tags/tag101.xml" ContentType="application/vnd.openxmlformats-officedocument.presentationml.tags+xml"/>
  <Override PartName="/ppt/notesSlides/notesSlide62.xml" ContentType="application/vnd.openxmlformats-officedocument.presentationml.notesSlide+xml"/>
  <Override PartName="/ppt/tags/tag102.xml" ContentType="application/vnd.openxmlformats-officedocument.presentationml.tags+xml"/>
  <Override PartName="/ppt/notesSlides/notesSlide63.xml" ContentType="application/vnd.openxmlformats-officedocument.presentationml.notesSlide+xml"/>
  <Override PartName="/ppt/tags/tag103.xml" ContentType="application/vnd.openxmlformats-officedocument.presentationml.tags+xml"/>
  <Override PartName="/ppt/notesSlides/notesSlide64.xml" ContentType="application/vnd.openxmlformats-officedocument.presentationml.notesSlide+xml"/>
  <Override PartName="/ppt/tags/tag104.xml" ContentType="application/vnd.openxmlformats-officedocument.presentationml.tags+xml"/>
  <Override PartName="/ppt/notesSlides/notesSlide65.xml" ContentType="application/vnd.openxmlformats-officedocument.presentationml.notesSlide+xml"/>
  <Override PartName="/ppt/tags/tag105.xml" ContentType="application/vnd.openxmlformats-officedocument.presentationml.tags+xml"/>
  <Override PartName="/ppt/notesSlides/notesSlide66.xml" ContentType="application/vnd.openxmlformats-officedocument.presentationml.notesSlide+xml"/>
  <Override PartName="/ppt/tags/tag106.xml" ContentType="application/vnd.openxmlformats-officedocument.presentationml.tags+xml"/>
  <Override PartName="/ppt/notesSlides/notesSlide67.xml" ContentType="application/vnd.openxmlformats-officedocument.presentationml.notesSlide+xml"/>
  <Override PartName="/ppt/tags/tag107.xml" ContentType="application/vnd.openxmlformats-officedocument.presentationml.tags+xml"/>
  <Override PartName="/ppt/notesSlides/notesSlide68.xml" ContentType="application/vnd.openxmlformats-officedocument.presentationml.notesSlide+xml"/>
  <Override PartName="/ppt/tags/tag108.xml" ContentType="application/vnd.openxmlformats-officedocument.presentationml.tags+xml"/>
  <Override PartName="/ppt/notesSlides/notesSlide69.xml" ContentType="application/vnd.openxmlformats-officedocument.presentationml.notesSlide+xml"/>
  <Override PartName="/ppt/tags/tag109.xml" ContentType="application/vnd.openxmlformats-officedocument.presentationml.tags+xml"/>
  <Override PartName="/ppt/notesSlides/notesSlide70.xml" ContentType="application/vnd.openxmlformats-officedocument.presentationml.notesSlide+xml"/>
  <Override PartName="/ppt/tags/tag110.xml" ContentType="application/vnd.openxmlformats-officedocument.presentationml.tags+xml"/>
  <Override PartName="/ppt/notesSlides/notesSlide71.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72.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73.xml" ContentType="application/vnd.openxmlformats-officedocument.presentationml.notesSlide+xml"/>
  <Override PartName="/ppt/tags/tag140.xml" ContentType="application/vnd.openxmlformats-officedocument.presentationml.tags+xml"/>
  <Override PartName="/ppt/tags/tag141.xml" ContentType="application/vnd.openxmlformats-officedocument.presentationml.tags+xml"/>
  <Override PartName="/ppt/notesSlides/notesSlide74.xml" ContentType="application/vnd.openxmlformats-officedocument.presentationml.notesSlide+xml"/>
  <Override PartName="/ppt/tags/tag142.xml" ContentType="application/vnd.openxmlformats-officedocument.presentationml.tags+xml"/>
  <Override PartName="/ppt/notesSlides/notesSlide75.xml" ContentType="application/vnd.openxmlformats-officedocument.presentationml.notesSlide+xml"/>
  <Override PartName="/ppt/tags/tag143.xml" ContentType="application/vnd.openxmlformats-officedocument.presentationml.tags+xml"/>
  <Override PartName="/ppt/notesSlides/notesSlide76.xml" ContentType="application/vnd.openxmlformats-officedocument.presentationml.notesSlide+xml"/>
  <Override PartName="/ppt/tags/tag144.xml" ContentType="application/vnd.openxmlformats-officedocument.presentationml.tags+xml"/>
  <Override PartName="/ppt/notesSlides/notesSlide77.xml" ContentType="application/vnd.openxmlformats-officedocument.presentationml.notesSlide+xml"/>
  <Override PartName="/ppt/tags/tag145.xml" ContentType="application/vnd.openxmlformats-officedocument.presentationml.tags+xml"/>
  <Override PartName="/ppt/notesSlides/notesSlide78.xml" ContentType="application/vnd.openxmlformats-officedocument.presentationml.notesSlide+xml"/>
  <Override PartName="/ppt/tags/tag146.xml" ContentType="application/vnd.openxmlformats-officedocument.presentationml.tags+xml"/>
  <Override PartName="/ppt/notesSlides/notesSlide79.xml" ContentType="application/vnd.openxmlformats-officedocument.presentationml.notesSlide+xml"/>
  <Override PartName="/ppt/tags/tag147.xml" ContentType="application/vnd.openxmlformats-officedocument.presentationml.tags+xml"/>
  <Override PartName="/ppt/notesSlides/notesSlide80.xml" ContentType="application/vnd.openxmlformats-officedocument.presentationml.notesSlide+xml"/>
  <Override PartName="/ppt/tags/tag148.xml" ContentType="application/vnd.openxmlformats-officedocument.presentationml.tags+xml"/>
  <Override PartName="/ppt/notesSlides/notesSlide81.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82.xml" ContentType="application/vnd.openxmlformats-officedocument.presentationml.notesSlide+xml"/>
  <Override PartName="/ppt/tags/tag151.xml" ContentType="application/vnd.openxmlformats-officedocument.presentationml.tags+xml"/>
  <Override PartName="/ppt/notesSlides/notesSlide83.xml" ContentType="application/vnd.openxmlformats-officedocument.presentationml.notesSlide+xml"/>
  <Override PartName="/ppt/tags/tag152.xml" ContentType="application/vnd.openxmlformats-officedocument.presentationml.tags+xml"/>
  <Override PartName="/ppt/notesSlides/notesSlide84.xml" ContentType="application/vnd.openxmlformats-officedocument.presentationml.notesSlide+xml"/>
  <Override PartName="/ppt/tags/tag153.xml" ContentType="application/vnd.openxmlformats-officedocument.presentationml.tags+xml"/>
  <Override PartName="/ppt/notesSlides/notesSlide85.xml" ContentType="application/vnd.openxmlformats-officedocument.presentationml.notesSlide+xml"/>
  <Override PartName="/ppt/tags/tag154.xml" ContentType="application/vnd.openxmlformats-officedocument.presentationml.tags+xml"/>
  <Override PartName="/ppt/notesSlides/notesSlide86.xml" ContentType="application/vnd.openxmlformats-officedocument.presentationml.notesSlide+xml"/>
  <Override PartName="/ppt/tags/tag155.xml" ContentType="application/vnd.openxmlformats-officedocument.presentationml.tags+xml"/>
  <Override PartName="/ppt/notesSlides/notesSlide87.xml" ContentType="application/vnd.openxmlformats-officedocument.presentationml.notesSlide+xml"/>
  <Override PartName="/ppt/tags/tag156.xml" ContentType="application/vnd.openxmlformats-officedocument.presentationml.tags+xml"/>
  <Override PartName="/ppt/notesSlides/notesSlide88.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89.xml" ContentType="application/vnd.openxmlformats-officedocument.presentationml.notesSlide+xml"/>
  <Override PartName="/ppt/tags/tag159.xml" ContentType="application/vnd.openxmlformats-officedocument.presentationml.tags+xml"/>
  <Override PartName="/ppt/notesSlides/notesSlide90.xml" ContentType="application/vnd.openxmlformats-officedocument.presentationml.notesSlide+xml"/>
  <Override PartName="/ppt/tags/tag160.xml" ContentType="application/vnd.openxmlformats-officedocument.presentationml.tags+xml"/>
  <Override PartName="/ppt/notesSlides/notesSlide91.xml" ContentType="application/vnd.openxmlformats-officedocument.presentationml.notesSlide+xml"/>
  <Override PartName="/ppt/tags/tag161.xml" ContentType="application/vnd.openxmlformats-officedocument.presentationml.tags+xml"/>
  <Override PartName="/ppt/notesSlides/notesSlide92.xml" ContentType="application/vnd.openxmlformats-officedocument.presentationml.notesSlide+xml"/>
  <Override PartName="/ppt/tags/tag162.xml" ContentType="application/vnd.openxmlformats-officedocument.presentationml.tags+xml"/>
  <Override PartName="/ppt/notesSlides/notesSlide93.xml" ContentType="application/vnd.openxmlformats-officedocument.presentationml.notesSlide+xml"/>
  <Override PartName="/ppt/tags/tag163.xml" ContentType="application/vnd.openxmlformats-officedocument.presentationml.tags+xml"/>
  <Override PartName="/ppt/notesSlides/notesSlide94.xml" ContentType="application/vnd.openxmlformats-officedocument.presentationml.notesSlide+xml"/>
  <Override PartName="/ppt/tags/tag164.xml" ContentType="application/vnd.openxmlformats-officedocument.presentationml.tags+xml"/>
  <Override PartName="/ppt/notesSlides/notesSlide95.xml" ContentType="application/vnd.openxmlformats-officedocument.presentationml.notesSlide+xml"/>
  <Override PartName="/ppt/tags/tag165.xml" ContentType="application/vnd.openxmlformats-officedocument.presentationml.tags+xml"/>
  <Override PartName="/ppt/notesSlides/notesSlide96.xml" ContentType="application/vnd.openxmlformats-officedocument.presentationml.notesSlide+xml"/>
  <Override PartName="/ppt/tags/tag166.xml" ContentType="application/vnd.openxmlformats-officedocument.presentationml.tags+xml"/>
  <Override PartName="/ppt/notesSlides/notesSlide97.xml" ContentType="application/vnd.openxmlformats-officedocument.presentationml.notesSlide+xml"/>
  <Override PartName="/ppt/tags/tag167.xml" ContentType="application/vnd.openxmlformats-officedocument.presentationml.tags+xml"/>
  <Override PartName="/ppt/notesSlides/notesSlide98.xml" ContentType="application/vnd.openxmlformats-officedocument.presentationml.notesSlide+xml"/>
  <Override PartName="/ppt/tags/tag168.xml" ContentType="application/vnd.openxmlformats-officedocument.presentationml.tags+xml"/>
  <Override PartName="/ppt/notesSlides/notesSlide99.xml" ContentType="application/vnd.openxmlformats-officedocument.presentationml.notesSlide+xml"/>
  <Override PartName="/ppt/tags/tag169.xml" ContentType="application/vnd.openxmlformats-officedocument.presentationml.tags+xml"/>
  <Override PartName="/ppt/notesSlides/notesSlide100.xml" ContentType="application/vnd.openxmlformats-officedocument.presentationml.notesSlide+xml"/>
  <Override PartName="/ppt/tags/tag170.xml" ContentType="application/vnd.openxmlformats-officedocument.presentationml.tags+xml"/>
  <Override PartName="/ppt/notesSlides/notesSlide101.xml" ContentType="application/vnd.openxmlformats-officedocument.presentationml.notesSlide+xml"/>
  <Override PartName="/ppt/tags/tag171.xml" ContentType="application/vnd.openxmlformats-officedocument.presentationml.tags+xml"/>
  <Override PartName="/ppt/notesSlides/notesSlide102.xml" ContentType="application/vnd.openxmlformats-officedocument.presentationml.notesSlide+xml"/>
  <Override PartName="/ppt/tags/tag172.xml" ContentType="application/vnd.openxmlformats-officedocument.presentationml.tags+xml"/>
  <Override PartName="/ppt/notesSlides/notesSlide103.xml" ContentType="application/vnd.openxmlformats-officedocument.presentationml.notesSlide+xml"/>
  <Override PartName="/ppt/tags/tag173.xml" ContentType="application/vnd.openxmlformats-officedocument.presentationml.tags+xml"/>
  <Override PartName="/ppt/notesSlides/notesSlide104.xml" ContentType="application/vnd.openxmlformats-officedocument.presentationml.notesSlide+xml"/>
  <Override PartName="/ppt/tags/tag174.xml" ContentType="application/vnd.openxmlformats-officedocument.presentationml.tags+xml"/>
  <Override PartName="/ppt/notesSlides/notesSlide105.xml" ContentType="application/vnd.openxmlformats-officedocument.presentationml.notesSlide+xml"/>
  <Override PartName="/ppt/tags/tag175.xml" ContentType="application/vnd.openxmlformats-officedocument.presentationml.tags+xml"/>
  <Override PartName="/ppt/notesSlides/notesSlide106.xml" ContentType="application/vnd.openxmlformats-officedocument.presentationml.notesSlide+xml"/>
  <Override PartName="/ppt/tags/tag176.xml" ContentType="application/vnd.openxmlformats-officedocument.presentationml.tags+xml"/>
  <Override PartName="/ppt/notesSlides/notesSlide107.xml" ContentType="application/vnd.openxmlformats-officedocument.presentationml.notesSlide+xml"/>
  <Override PartName="/ppt/tags/tag177.xml" ContentType="application/vnd.openxmlformats-officedocument.presentationml.tags+xml"/>
  <Override PartName="/ppt/notesSlides/notesSlide108.xml" ContentType="application/vnd.openxmlformats-officedocument.presentationml.notesSlide+xml"/>
  <Override PartName="/ppt/tags/tag178.xml" ContentType="application/vnd.openxmlformats-officedocument.presentationml.tags+xml"/>
  <Override PartName="/ppt/notesSlides/notesSlide109.xml" ContentType="application/vnd.openxmlformats-officedocument.presentationml.notesSlide+xml"/>
  <Override PartName="/ppt/tags/tag179.xml" ContentType="application/vnd.openxmlformats-officedocument.presentationml.tags+xml"/>
  <Override PartName="/ppt/notesSlides/notesSlide110.xml" ContentType="application/vnd.openxmlformats-officedocument.presentationml.notesSlide+xml"/>
  <Override PartName="/ppt/tags/tag180.xml" ContentType="application/vnd.openxmlformats-officedocument.presentationml.tags+xml"/>
  <Override PartName="/ppt/notesSlides/notesSlide111.xml" ContentType="application/vnd.openxmlformats-officedocument.presentationml.notesSlide+xml"/>
  <Override PartName="/ppt/tags/tag181.xml" ContentType="application/vnd.openxmlformats-officedocument.presentationml.tags+xml"/>
  <Override PartName="/ppt/notesSlides/notesSlide112.xml" ContentType="application/vnd.openxmlformats-officedocument.presentationml.notesSlide+xml"/>
  <Override PartName="/ppt/tags/tag182.xml" ContentType="application/vnd.openxmlformats-officedocument.presentationml.tags+xml"/>
  <Override PartName="/ppt/notesSlides/notesSlide113.xml" ContentType="application/vnd.openxmlformats-officedocument.presentationml.notesSlide+xml"/>
  <Override PartName="/ppt/tags/tag183.xml" ContentType="application/vnd.openxmlformats-officedocument.presentationml.tags+xml"/>
  <Override PartName="/ppt/notesSlides/notesSlide114.xml" ContentType="application/vnd.openxmlformats-officedocument.presentationml.notesSlide+xml"/>
  <Override PartName="/ppt/tags/tag184.xml" ContentType="application/vnd.openxmlformats-officedocument.presentationml.tags+xml"/>
  <Override PartName="/ppt/tags/tag185.xml" ContentType="application/vnd.openxmlformats-officedocument.presentationml.tags+xml"/>
  <Override PartName="/ppt/notesSlides/notesSlide115.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notesSlides/notesSlide116.xml" ContentType="application/vnd.openxmlformats-officedocument.presentationml.notesSlide+xml"/>
  <Override PartName="/ppt/tags/tag188.xml" ContentType="application/vnd.openxmlformats-officedocument.presentationml.tags+xml"/>
  <Override PartName="/ppt/notesSlides/notesSlide117.xml" ContentType="application/vnd.openxmlformats-officedocument.presentationml.notesSlide+xml"/>
  <Override PartName="/ppt/tags/tag189.xml" ContentType="application/vnd.openxmlformats-officedocument.presentationml.tags+xml"/>
  <Override PartName="/ppt/notesSlides/notesSlide118.xml" ContentType="application/vnd.openxmlformats-officedocument.presentationml.notesSlide+xml"/>
  <Override PartName="/ppt/tags/tag190.xml" ContentType="application/vnd.openxmlformats-officedocument.presentationml.tags+xml"/>
  <Override PartName="/ppt/notesSlides/notesSlide119.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notesSlides/notesSlide120.xml" ContentType="application/vnd.openxmlformats-officedocument.presentationml.notesSlide+xml"/>
  <Override PartName="/ppt/tags/tag193.xml" ContentType="application/vnd.openxmlformats-officedocument.presentationml.tags+xml"/>
  <Override PartName="/ppt/tags/tag194.xml" ContentType="application/vnd.openxmlformats-officedocument.presentationml.tags+xml"/>
  <Override PartName="/ppt/notesSlides/notesSlide121.xml" ContentType="application/vnd.openxmlformats-officedocument.presentationml.notesSlide+xml"/>
  <Override PartName="/ppt/tags/tag195.xml" ContentType="application/vnd.openxmlformats-officedocument.presentationml.tags+xml"/>
  <Override PartName="/ppt/notesSlides/notesSlide122.xml" ContentType="application/vnd.openxmlformats-officedocument.presentationml.notesSlide+xml"/>
  <Override PartName="/ppt/tags/tag196.xml" ContentType="application/vnd.openxmlformats-officedocument.presentationml.tags+xml"/>
  <Override PartName="/ppt/notesSlides/notesSlide123.xml" ContentType="application/vnd.openxmlformats-officedocument.presentationml.notesSlide+xml"/>
  <Override PartName="/ppt/tags/tag197.xml" ContentType="application/vnd.openxmlformats-officedocument.presentationml.tags+xml"/>
  <Override PartName="/ppt/notesSlides/notesSlide124.xml" ContentType="application/vnd.openxmlformats-officedocument.presentationml.notesSlide+xml"/>
  <Override PartName="/ppt/tags/tag198.xml" ContentType="application/vnd.openxmlformats-officedocument.presentationml.tags+xml"/>
  <Override PartName="/ppt/notesSlides/notesSlide125.xml" ContentType="application/vnd.openxmlformats-officedocument.presentationml.notesSlide+xml"/>
  <Override PartName="/ppt/tags/tag199.xml" ContentType="application/vnd.openxmlformats-officedocument.presentationml.tags+xml"/>
  <Override PartName="/ppt/notesSlides/notesSlide126.xml" ContentType="application/vnd.openxmlformats-officedocument.presentationml.notesSlide+xml"/>
  <Override PartName="/ppt/tags/tag200.xml" ContentType="application/vnd.openxmlformats-officedocument.presentationml.tags+xml"/>
  <Override PartName="/ppt/notesSlides/notesSlide127.xml" ContentType="application/vnd.openxmlformats-officedocument.presentationml.notesSlide+xml"/>
  <Override PartName="/ppt/tags/tag201.xml" ContentType="application/vnd.openxmlformats-officedocument.presentationml.tags+xml"/>
  <Override PartName="/ppt/notesSlides/notesSlide128.xml" ContentType="application/vnd.openxmlformats-officedocument.presentationml.notesSlide+xml"/>
  <Override PartName="/ppt/tags/tag202.xml" ContentType="application/vnd.openxmlformats-officedocument.presentationml.tags+xml"/>
  <Override PartName="/ppt/notesSlides/notesSlide129.xml" ContentType="application/vnd.openxmlformats-officedocument.presentationml.notesSlide+xml"/>
  <Override PartName="/ppt/tags/tag203.xml" ContentType="application/vnd.openxmlformats-officedocument.presentationml.tags+xml"/>
  <Override PartName="/ppt/notesSlides/notesSlide130.xml" ContentType="application/vnd.openxmlformats-officedocument.presentationml.notesSlide+xml"/>
  <Override PartName="/ppt/tags/tag204.xml" ContentType="application/vnd.openxmlformats-officedocument.presentationml.tags+xml"/>
  <Override PartName="/ppt/notesSlides/notesSlide131.xml" ContentType="application/vnd.openxmlformats-officedocument.presentationml.notesSlide+xml"/>
  <Override PartName="/ppt/tags/tag205.xml" ContentType="application/vnd.openxmlformats-officedocument.presentationml.tags+xml"/>
  <Override PartName="/ppt/notesSlides/notesSlide132.xml" ContentType="application/vnd.openxmlformats-officedocument.presentationml.notesSlide+xml"/>
  <Override PartName="/ppt/tags/tag206.xml" ContentType="application/vnd.openxmlformats-officedocument.presentationml.tags+xml"/>
  <Override PartName="/ppt/notesSlides/notesSlide133.xml" ContentType="application/vnd.openxmlformats-officedocument.presentationml.notesSlide+xml"/>
  <Override PartName="/ppt/tags/tag207.xml" ContentType="application/vnd.openxmlformats-officedocument.presentationml.tags+xml"/>
  <Override PartName="/ppt/notesSlides/notesSlide134.xml" ContentType="application/vnd.openxmlformats-officedocument.presentationml.notesSlide+xml"/>
  <Override PartName="/ppt/tags/tag208.xml" ContentType="application/vnd.openxmlformats-officedocument.presentationml.tags+xml"/>
  <Override PartName="/ppt/notesSlides/notesSlide135.xml" ContentType="application/vnd.openxmlformats-officedocument.presentationml.notesSlide+xml"/>
  <Override PartName="/ppt/tags/tag209.xml" ContentType="application/vnd.openxmlformats-officedocument.presentationml.tags+xml"/>
  <Override PartName="/ppt/notesSlides/notesSlide136.xml" ContentType="application/vnd.openxmlformats-officedocument.presentationml.notesSlide+xml"/>
  <Override PartName="/ppt/tags/tag210.xml" ContentType="application/vnd.openxmlformats-officedocument.presentationml.tags+xml"/>
  <Override PartName="/ppt/tags/tag211.xml" ContentType="application/vnd.openxmlformats-officedocument.presentationml.tags+xml"/>
  <Override PartName="/ppt/notesSlides/notesSlide137.xml" ContentType="application/vnd.openxmlformats-officedocument.presentationml.notesSlide+xml"/>
  <Override PartName="/ppt/tags/tag212.xml" ContentType="application/vnd.openxmlformats-officedocument.presentationml.tags+xml"/>
  <Override PartName="/ppt/notesSlides/notesSlide138.xml" ContentType="application/vnd.openxmlformats-officedocument.presentationml.notesSlide+xml"/>
  <Override PartName="/ppt/tags/tag213.xml" ContentType="application/vnd.openxmlformats-officedocument.presentationml.tags+xml"/>
  <Override PartName="/ppt/notesSlides/notesSlide139.xml" ContentType="application/vnd.openxmlformats-officedocument.presentationml.notesSlide+xml"/>
  <Override PartName="/ppt/tags/tag214.xml" ContentType="application/vnd.openxmlformats-officedocument.presentationml.tags+xml"/>
  <Override PartName="/ppt/notesSlides/notesSlide140.xml" ContentType="application/vnd.openxmlformats-officedocument.presentationml.notesSlide+xml"/>
  <Override PartName="/ppt/tags/tag215.xml" ContentType="application/vnd.openxmlformats-officedocument.presentationml.tags+xml"/>
  <Override PartName="/ppt/notesSlides/notesSlide141.xml" ContentType="application/vnd.openxmlformats-officedocument.presentationml.notesSlide+xml"/>
  <Override PartName="/ppt/tags/tag216.xml" ContentType="application/vnd.openxmlformats-officedocument.presentationml.tags+xml"/>
  <Override PartName="/ppt/tags/tag217.xml" ContentType="application/vnd.openxmlformats-officedocument.presentationml.tags+xml"/>
  <Override PartName="/ppt/notesSlides/notesSlide142.xml" ContentType="application/vnd.openxmlformats-officedocument.presentationml.notesSlide+xml"/>
  <Override PartName="/ppt/tags/tag218.xml" ContentType="application/vnd.openxmlformats-officedocument.presentationml.tags+xml"/>
  <Override PartName="/ppt/tags/tag219.xml" ContentType="application/vnd.openxmlformats-officedocument.presentationml.tags+xml"/>
  <Override PartName="/ppt/notesSlides/notesSlide143.xml" ContentType="application/vnd.openxmlformats-officedocument.presentationml.notesSlide+xml"/>
  <Override PartName="/ppt/tags/tag220.xml" ContentType="application/vnd.openxmlformats-officedocument.presentationml.tags+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16"/>
  </p:notesMasterIdLst>
  <p:sldIdLst>
    <p:sldId id="259" r:id="rId3"/>
    <p:sldId id="474" r:id="rId4"/>
    <p:sldId id="475" r:id="rId5"/>
    <p:sldId id="476" r:id="rId6"/>
    <p:sldId id="477" r:id="rId7"/>
    <p:sldId id="270" r:id="rId8"/>
    <p:sldId id="271" r:id="rId9"/>
    <p:sldId id="478" r:id="rId10"/>
    <p:sldId id="274" r:id="rId11"/>
    <p:sldId id="275" r:id="rId12"/>
    <p:sldId id="479" r:id="rId13"/>
    <p:sldId id="276" r:id="rId14"/>
    <p:sldId id="277" r:id="rId15"/>
    <p:sldId id="278" r:id="rId16"/>
    <p:sldId id="280" r:id="rId17"/>
    <p:sldId id="480" r:id="rId18"/>
    <p:sldId id="281" r:id="rId19"/>
    <p:sldId id="282" r:id="rId20"/>
    <p:sldId id="283" r:id="rId21"/>
    <p:sldId id="285" r:id="rId22"/>
    <p:sldId id="286" r:id="rId23"/>
    <p:sldId id="287" r:id="rId24"/>
    <p:sldId id="288" r:id="rId25"/>
    <p:sldId id="481" r:id="rId26"/>
    <p:sldId id="289" r:id="rId27"/>
    <p:sldId id="290" r:id="rId28"/>
    <p:sldId id="291" r:id="rId29"/>
    <p:sldId id="292" r:id="rId30"/>
    <p:sldId id="484" r:id="rId31"/>
    <p:sldId id="483" r:id="rId32"/>
    <p:sldId id="294" r:id="rId33"/>
    <p:sldId id="295" r:id="rId34"/>
    <p:sldId id="296" r:id="rId35"/>
    <p:sldId id="297" r:id="rId36"/>
    <p:sldId id="485" r:id="rId37"/>
    <p:sldId id="299" r:id="rId38"/>
    <p:sldId id="300" r:id="rId39"/>
    <p:sldId id="301" r:id="rId40"/>
    <p:sldId id="302" r:id="rId41"/>
    <p:sldId id="303" r:id="rId42"/>
    <p:sldId id="482" r:id="rId43"/>
    <p:sldId id="305" r:id="rId44"/>
    <p:sldId id="486" r:id="rId45"/>
    <p:sldId id="487" r:id="rId46"/>
    <p:sldId id="308" r:id="rId47"/>
    <p:sldId id="309" r:id="rId48"/>
    <p:sldId id="310" r:id="rId49"/>
    <p:sldId id="311" r:id="rId50"/>
    <p:sldId id="488" r:id="rId51"/>
    <p:sldId id="312" r:id="rId52"/>
    <p:sldId id="489" r:id="rId53"/>
    <p:sldId id="490" r:id="rId54"/>
    <p:sldId id="491" r:id="rId55"/>
    <p:sldId id="492" r:id="rId56"/>
    <p:sldId id="493" r:id="rId57"/>
    <p:sldId id="494" r:id="rId58"/>
    <p:sldId id="318" r:id="rId59"/>
    <p:sldId id="320" r:id="rId60"/>
    <p:sldId id="321" r:id="rId61"/>
    <p:sldId id="495" r:id="rId62"/>
    <p:sldId id="323" r:id="rId63"/>
    <p:sldId id="324" r:id="rId64"/>
    <p:sldId id="325" r:id="rId65"/>
    <p:sldId id="496" r:id="rId66"/>
    <p:sldId id="327" r:id="rId67"/>
    <p:sldId id="497" r:id="rId68"/>
    <p:sldId id="329" r:id="rId69"/>
    <p:sldId id="330" r:id="rId70"/>
    <p:sldId id="331" r:id="rId71"/>
    <p:sldId id="332" r:id="rId72"/>
    <p:sldId id="333" r:id="rId73"/>
    <p:sldId id="334" r:id="rId74"/>
    <p:sldId id="335" r:id="rId75"/>
    <p:sldId id="336" r:id="rId76"/>
    <p:sldId id="337" r:id="rId77"/>
    <p:sldId id="498" r:id="rId78"/>
    <p:sldId id="499" r:id="rId79"/>
    <p:sldId id="500" r:id="rId80"/>
    <p:sldId id="340" r:id="rId81"/>
    <p:sldId id="341" r:id="rId82"/>
    <p:sldId id="501" r:id="rId83"/>
    <p:sldId id="342" r:id="rId84"/>
    <p:sldId id="502" r:id="rId85"/>
    <p:sldId id="344" r:id="rId86"/>
    <p:sldId id="345" r:id="rId87"/>
    <p:sldId id="346" r:id="rId88"/>
    <p:sldId id="347" r:id="rId89"/>
    <p:sldId id="348" r:id="rId90"/>
    <p:sldId id="503" r:id="rId91"/>
    <p:sldId id="351" r:id="rId92"/>
    <p:sldId id="354" r:id="rId93"/>
    <p:sldId id="355" r:id="rId94"/>
    <p:sldId id="356" r:id="rId95"/>
    <p:sldId id="357" r:id="rId96"/>
    <p:sldId id="358" r:id="rId97"/>
    <p:sldId id="359" r:id="rId98"/>
    <p:sldId id="360" r:id="rId99"/>
    <p:sldId id="361" r:id="rId100"/>
    <p:sldId id="362" r:id="rId101"/>
    <p:sldId id="363" r:id="rId102"/>
    <p:sldId id="364" r:id="rId103"/>
    <p:sldId id="365" r:id="rId104"/>
    <p:sldId id="366" r:id="rId105"/>
    <p:sldId id="367" r:id="rId106"/>
    <p:sldId id="368" r:id="rId107"/>
    <p:sldId id="369" r:id="rId108"/>
    <p:sldId id="370" r:id="rId109"/>
    <p:sldId id="371" r:id="rId110"/>
    <p:sldId id="372" r:id="rId111"/>
    <p:sldId id="373" r:id="rId112"/>
    <p:sldId id="504" r:id="rId113"/>
    <p:sldId id="505" r:id="rId114"/>
    <p:sldId id="506" r:id="rId115"/>
    <p:sldId id="374" r:id="rId116"/>
    <p:sldId id="375" r:id="rId117"/>
    <p:sldId id="376" r:id="rId118"/>
    <p:sldId id="377" r:id="rId119"/>
    <p:sldId id="378" r:id="rId120"/>
    <p:sldId id="379" r:id="rId121"/>
    <p:sldId id="380" r:id="rId122"/>
    <p:sldId id="381" r:id="rId123"/>
    <p:sldId id="382" r:id="rId124"/>
    <p:sldId id="513" r:id="rId125"/>
    <p:sldId id="514" r:id="rId126"/>
    <p:sldId id="383" r:id="rId127"/>
    <p:sldId id="384" r:id="rId128"/>
    <p:sldId id="385" r:id="rId129"/>
    <p:sldId id="386" r:id="rId130"/>
    <p:sldId id="387" r:id="rId131"/>
    <p:sldId id="388" r:id="rId132"/>
    <p:sldId id="389" r:id="rId133"/>
    <p:sldId id="390" r:id="rId134"/>
    <p:sldId id="391" r:id="rId135"/>
    <p:sldId id="392" r:id="rId136"/>
    <p:sldId id="393" r:id="rId137"/>
    <p:sldId id="394" r:id="rId138"/>
    <p:sldId id="395" r:id="rId139"/>
    <p:sldId id="396" r:id="rId140"/>
    <p:sldId id="397" r:id="rId141"/>
    <p:sldId id="398" r:id="rId142"/>
    <p:sldId id="399" r:id="rId143"/>
    <p:sldId id="401" r:id="rId144"/>
    <p:sldId id="402" r:id="rId145"/>
    <p:sldId id="403" r:id="rId146"/>
    <p:sldId id="404" r:id="rId147"/>
    <p:sldId id="405" r:id="rId148"/>
    <p:sldId id="406" r:id="rId149"/>
    <p:sldId id="407" r:id="rId150"/>
    <p:sldId id="408" r:id="rId151"/>
    <p:sldId id="409" r:id="rId152"/>
    <p:sldId id="410" r:id="rId153"/>
    <p:sldId id="411" r:id="rId154"/>
    <p:sldId id="412" r:id="rId155"/>
    <p:sldId id="519" r:id="rId156"/>
    <p:sldId id="413" r:id="rId157"/>
    <p:sldId id="414" r:id="rId158"/>
    <p:sldId id="415" r:id="rId159"/>
    <p:sldId id="416" r:id="rId160"/>
    <p:sldId id="417" r:id="rId161"/>
    <p:sldId id="418" r:id="rId162"/>
    <p:sldId id="419" r:id="rId163"/>
    <p:sldId id="420" r:id="rId164"/>
    <p:sldId id="421" r:id="rId165"/>
    <p:sldId id="423" r:id="rId166"/>
    <p:sldId id="424" r:id="rId167"/>
    <p:sldId id="425" r:id="rId168"/>
    <p:sldId id="426" r:id="rId169"/>
    <p:sldId id="427" r:id="rId170"/>
    <p:sldId id="428" r:id="rId171"/>
    <p:sldId id="429" r:id="rId172"/>
    <p:sldId id="430" r:id="rId173"/>
    <p:sldId id="431" r:id="rId174"/>
    <p:sldId id="432" r:id="rId175"/>
    <p:sldId id="433" r:id="rId176"/>
    <p:sldId id="434" r:id="rId177"/>
    <p:sldId id="435" r:id="rId178"/>
    <p:sldId id="436" r:id="rId179"/>
    <p:sldId id="437" r:id="rId180"/>
    <p:sldId id="438" r:id="rId181"/>
    <p:sldId id="439" r:id="rId182"/>
    <p:sldId id="440" r:id="rId183"/>
    <p:sldId id="441" r:id="rId184"/>
    <p:sldId id="516" r:id="rId185"/>
    <p:sldId id="442" r:id="rId186"/>
    <p:sldId id="517" r:id="rId187"/>
    <p:sldId id="518" r:id="rId188"/>
    <p:sldId id="446" r:id="rId189"/>
    <p:sldId id="447" r:id="rId190"/>
    <p:sldId id="448" r:id="rId191"/>
    <p:sldId id="449" r:id="rId192"/>
    <p:sldId id="520" r:id="rId193"/>
    <p:sldId id="450" r:id="rId194"/>
    <p:sldId id="451" r:id="rId195"/>
    <p:sldId id="452" r:id="rId196"/>
    <p:sldId id="453" r:id="rId197"/>
    <p:sldId id="454" r:id="rId198"/>
    <p:sldId id="455" r:id="rId199"/>
    <p:sldId id="521" r:id="rId200"/>
    <p:sldId id="456" r:id="rId201"/>
    <p:sldId id="457" r:id="rId202"/>
    <p:sldId id="460" r:id="rId203"/>
    <p:sldId id="461" r:id="rId204"/>
    <p:sldId id="462" r:id="rId205"/>
    <p:sldId id="463" r:id="rId206"/>
    <p:sldId id="464" r:id="rId207"/>
    <p:sldId id="465" r:id="rId208"/>
    <p:sldId id="466" r:id="rId209"/>
    <p:sldId id="467" r:id="rId210"/>
    <p:sldId id="468" r:id="rId211"/>
    <p:sldId id="471" r:id="rId212"/>
    <p:sldId id="472" r:id="rId213"/>
    <p:sldId id="473" r:id="rId214"/>
    <p:sldId id="264" r:id="rId215"/>
  </p:sldIdLst>
  <p:sldSz cx="9144000" cy="6858000" type="screen4x3"/>
  <p:notesSz cx="6858000" cy="9144000"/>
  <p:custDataLst>
    <p:tags r:id="rId21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45A"/>
    <a:srgbClr val="5E388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5620"/>
    <p:restoredTop sz="94660"/>
  </p:normalViewPr>
  <p:slideViewPr>
    <p:cSldViewPr>
      <p:cViewPr varScale="1">
        <p:scale>
          <a:sx n="111" d="100"/>
          <a:sy n="111" d="100"/>
        </p:scale>
        <p:origin x="1212" y="114"/>
      </p:cViewPr>
      <p:guideLst>
        <p:guide orient="horz" pos="2160"/>
        <p:guide pos="288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181" Type="http://schemas.openxmlformats.org/officeDocument/2006/relationships/slide" Target="slides/slide179.xml"/><Relationship Id="rId186" Type="http://schemas.openxmlformats.org/officeDocument/2006/relationships/slide" Target="slides/slide184.xml"/><Relationship Id="rId216" Type="http://schemas.openxmlformats.org/officeDocument/2006/relationships/notesMaster" Target="notesMasters/notesMaster1.xml"/><Relationship Id="rId211" Type="http://schemas.openxmlformats.org/officeDocument/2006/relationships/slide" Target="slides/slide209.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01" Type="http://schemas.openxmlformats.org/officeDocument/2006/relationships/slide" Target="slides/slide199.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viewProps" Target="viewProps.xml"/><Relationship Id="rId3" Type="http://schemas.openxmlformats.org/officeDocument/2006/relationships/slide" Target="slides/slide1.xml"/><Relationship Id="rId214" Type="http://schemas.openxmlformats.org/officeDocument/2006/relationships/slide" Target="slides/slide212.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theme" Target="theme/theme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tableStyles" Target="tableStyles.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s>
</file>

<file path=ppt/diagrams/_rels/data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image" Target="../media/image65.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2E994245-FA34-4D67-9E2B-743453B3ABA0}" srcId="{5B5B7744-917A-4FD6-AA16-3CB0263912D1}" destId="{714289C4-44BF-4423-B73A-D36C7D29CD8B}" srcOrd="0" destOrd="0" parTransId="{5AA015D8-B11C-4C72-B385-36C1E774D1A2}" sibTransId="{883B5228-B675-48FD-ADE3-882F219A32FD}"/>
    <dgm:cxn modelId="{C309549D-1833-4E68-9F32-660ECEF75424}" type="presOf" srcId="{DAFD5B8F-7307-420F-8AA9-469750D54466}" destId="{1DFC81E9-AEE7-4738-A0AB-51EC388659CE}" srcOrd="1"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C3CEB96F-0678-48F2-A409-8652F56E7EBF}" type="presOf" srcId="{5B5B7744-917A-4FD6-AA16-3CB0263912D1}" destId="{21B2BCE8-470C-4505-93DC-36DDE14B2DFF}" srcOrd="0" destOrd="0" presId="urn:microsoft.com/office/officeart/2005/8/layout/hList7#1"/>
    <dgm:cxn modelId="{27822867-8DB3-494D-B36C-196CA96A5056}" type="presOf" srcId="{53A7C8F1-6573-416B-BAD0-E203C790D54C}" destId="{84406800-1B15-4073-9BE5-7AED3F8CD968}" srcOrd="0" destOrd="0" presId="urn:microsoft.com/office/officeart/2005/8/layout/hList7#1"/>
    <dgm:cxn modelId="{E3C023B4-9E20-448E-B59E-9B78081CE126}" type="presOf" srcId="{DAFD5B8F-7307-420F-8AA9-469750D54466}" destId="{4C98858D-9DCD-4D61-A6D2-9C95CB504251}" srcOrd="0" destOrd="0" presId="urn:microsoft.com/office/officeart/2005/8/layout/hList7#1"/>
    <dgm:cxn modelId="{ED8E4C81-CDBD-4D5F-86BC-C6985C051C8F}" type="presOf" srcId="{53A7C8F1-6573-416B-BAD0-E203C790D54C}" destId="{80C2ACF9-BD38-4248-9C5A-D57702DCA3FA}" srcOrd="1" destOrd="0" presId="urn:microsoft.com/office/officeart/2005/8/layout/hList7#1"/>
    <dgm:cxn modelId="{A1AF22C0-67B8-4CC3-850F-7E103DCE34EA}" type="presOf" srcId="{883B5228-B675-48FD-ADE3-882F219A32FD}" destId="{A40BD255-8246-4A86-AC24-6E13AC11D8D0}" srcOrd="0" destOrd="0" presId="urn:microsoft.com/office/officeart/2005/8/layout/hList7#1"/>
    <dgm:cxn modelId="{625FEBF0-B502-4DF8-A7D9-C0D2BDA4F678}" type="presOf" srcId="{BDA7D873-F110-416A-8950-D7A412F1A1A1}" destId="{6FCB4B09-5AE8-4BCF-9C2E-5DB02F534E9D}"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C2F2F991-F427-4758-BE71-DD987A0941E0}" type="presOf" srcId="{714289C4-44BF-4423-B73A-D36C7D29CD8B}" destId="{3325B67F-1C1F-4C7F-87F7-63A9F5F04916}" srcOrd="0" destOrd="0" presId="urn:microsoft.com/office/officeart/2005/8/layout/hList7#1"/>
    <dgm:cxn modelId="{A3819BDC-5370-4C8F-AEA3-97DED6E9E99A}" type="presOf" srcId="{714289C4-44BF-4423-B73A-D36C7D29CD8B}" destId="{5A6B1BA2-8CEC-4075-979B-58B751678363}" srcOrd="1" destOrd="0" presId="urn:microsoft.com/office/officeart/2005/8/layout/hList7#1"/>
    <dgm:cxn modelId="{6A9F6AEF-05BE-45B2-9082-B2A777A77E39}" type="presParOf" srcId="{21B2BCE8-470C-4505-93DC-36DDE14B2DFF}" destId="{D737B785-468C-4A0C-9BAF-B33CE9B38ADA}" srcOrd="0" destOrd="0" presId="urn:microsoft.com/office/officeart/2005/8/layout/hList7#1"/>
    <dgm:cxn modelId="{BB57862E-461C-4078-9730-15CE535C003B}" type="presParOf" srcId="{21B2BCE8-470C-4505-93DC-36DDE14B2DFF}" destId="{E3446D0B-132A-4581-B805-7D509ABBE1A9}" srcOrd="1" destOrd="0" presId="urn:microsoft.com/office/officeart/2005/8/layout/hList7#1"/>
    <dgm:cxn modelId="{E93ADA6B-8149-4E24-B51C-B41B1F00AC09}" type="presParOf" srcId="{E3446D0B-132A-4581-B805-7D509ABBE1A9}" destId="{F0280A93-2598-4B79-BCF2-5A74016DDAA6}" srcOrd="0" destOrd="0" presId="urn:microsoft.com/office/officeart/2005/8/layout/hList7#1"/>
    <dgm:cxn modelId="{5B987F7B-F442-4B4C-B81D-797111D6A4E3}" type="presParOf" srcId="{F0280A93-2598-4B79-BCF2-5A74016DDAA6}" destId="{3325B67F-1C1F-4C7F-87F7-63A9F5F04916}" srcOrd="0" destOrd="0" presId="urn:microsoft.com/office/officeart/2005/8/layout/hList7#1"/>
    <dgm:cxn modelId="{D60A849D-C57D-4746-AAD6-7D4AE579DE56}" type="presParOf" srcId="{F0280A93-2598-4B79-BCF2-5A74016DDAA6}" destId="{5A6B1BA2-8CEC-4075-979B-58B751678363}" srcOrd="1" destOrd="0" presId="urn:microsoft.com/office/officeart/2005/8/layout/hList7#1"/>
    <dgm:cxn modelId="{503790E0-6D0A-4C72-810F-E6584DA1BBAB}" type="presParOf" srcId="{F0280A93-2598-4B79-BCF2-5A74016DDAA6}" destId="{E679BF5D-7D68-48F1-9595-1ED90F266B6A}" srcOrd="2" destOrd="0" presId="urn:microsoft.com/office/officeart/2005/8/layout/hList7#1"/>
    <dgm:cxn modelId="{45B0CE41-83E8-4E28-8429-EF3EF233735F}" type="presParOf" srcId="{F0280A93-2598-4B79-BCF2-5A74016DDAA6}" destId="{1B13010B-D7B8-48A4-9EA8-0FF90A870D10}" srcOrd="3" destOrd="0" presId="urn:microsoft.com/office/officeart/2005/8/layout/hList7#1"/>
    <dgm:cxn modelId="{73847F4F-C5A1-457C-B105-CAD65167A17C}" type="presParOf" srcId="{E3446D0B-132A-4581-B805-7D509ABBE1A9}" destId="{A40BD255-8246-4A86-AC24-6E13AC11D8D0}" srcOrd="1" destOrd="0" presId="urn:microsoft.com/office/officeart/2005/8/layout/hList7#1"/>
    <dgm:cxn modelId="{21F1D9D1-3C8C-4F9A-81B6-06C775635F38}" type="presParOf" srcId="{E3446D0B-132A-4581-B805-7D509ABBE1A9}" destId="{B4EC43FF-F280-4D81-B573-0BBE26119323}" srcOrd="2" destOrd="0" presId="urn:microsoft.com/office/officeart/2005/8/layout/hList7#1"/>
    <dgm:cxn modelId="{D8EE23E2-0125-4417-B4D0-275CEA9DF40E}" type="presParOf" srcId="{B4EC43FF-F280-4D81-B573-0BBE26119323}" destId="{4C98858D-9DCD-4D61-A6D2-9C95CB504251}" srcOrd="0" destOrd="0" presId="urn:microsoft.com/office/officeart/2005/8/layout/hList7#1"/>
    <dgm:cxn modelId="{E0940A2B-52CD-4587-A066-9FB00362F3E5}" type="presParOf" srcId="{B4EC43FF-F280-4D81-B573-0BBE26119323}" destId="{1DFC81E9-AEE7-4738-A0AB-51EC388659CE}" srcOrd="1" destOrd="0" presId="urn:microsoft.com/office/officeart/2005/8/layout/hList7#1"/>
    <dgm:cxn modelId="{9931A8A5-B462-47DB-BE45-02F23BA40AA1}" type="presParOf" srcId="{B4EC43FF-F280-4D81-B573-0BBE26119323}" destId="{5642C667-2035-465B-88FA-BD5286D1ED4A}" srcOrd="2" destOrd="0" presId="urn:microsoft.com/office/officeart/2005/8/layout/hList7#1"/>
    <dgm:cxn modelId="{881392F2-F646-474B-A967-3CAE8B4A162E}" type="presParOf" srcId="{B4EC43FF-F280-4D81-B573-0BBE26119323}" destId="{3606B1B6-912D-4BB2-940E-606747701328}" srcOrd="3" destOrd="0" presId="urn:microsoft.com/office/officeart/2005/8/layout/hList7#1"/>
    <dgm:cxn modelId="{CE546A95-4050-49F3-8F42-1CBABCC6E64C}" type="presParOf" srcId="{E3446D0B-132A-4581-B805-7D509ABBE1A9}" destId="{6FCB4B09-5AE8-4BCF-9C2E-5DB02F534E9D}" srcOrd="3" destOrd="0" presId="urn:microsoft.com/office/officeart/2005/8/layout/hList7#1"/>
    <dgm:cxn modelId="{D2B4AC2F-CDF9-47EB-B454-2C0BF88AC762}" type="presParOf" srcId="{E3446D0B-132A-4581-B805-7D509ABBE1A9}" destId="{552AA70C-A20B-4D1F-9285-6CFC3143FB01}" srcOrd="4" destOrd="0" presId="urn:microsoft.com/office/officeart/2005/8/layout/hList7#1"/>
    <dgm:cxn modelId="{3530CAC8-1C29-459D-A232-2F5DE900C1E4}" type="presParOf" srcId="{552AA70C-A20B-4D1F-9285-6CFC3143FB01}" destId="{84406800-1B15-4073-9BE5-7AED3F8CD968}" srcOrd="0" destOrd="0" presId="urn:microsoft.com/office/officeart/2005/8/layout/hList7#1"/>
    <dgm:cxn modelId="{0453FD76-B69F-4486-8D4F-7B72DD03998C}" type="presParOf" srcId="{552AA70C-A20B-4D1F-9285-6CFC3143FB01}" destId="{80C2ACF9-BD38-4248-9C5A-D57702DCA3FA}" srcOrd="1" destOrd="0" presId="urn:microsoft.com/office/officeart/2005/8/layout/hList7#1"/>
    <dgm:cxn modelId="{A7595BE3-CEB4-4322-BF7A-D3381AC43464}" type="presParOf" srcId="{552AA70C-A20B-4D1F-9285-6CFC3143FB01}" destId="{A550690B-CD28-43E2-88E8-918DBD12128C}" srcOrd="2" destOrd="0" presId="urn:microsoft.com/office/officeart/2005/8/layout/hList7#1"/>
    <dgm:cxn modelId="{C8A226D5-D260-4ED4-AEA9-21518CF77342}"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image" Target="../media/image58.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1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1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1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1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0.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22.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5.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45.png"/><Relationship Id="rId1" Type="http://schemas.openxmlformats.org/officeDocument/2006/relationships/image" Target="../media/image244.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7.wmf"/><Relationship Id="rId1" Type="http://schemas.openxmlformats.org/officeDocument/2006/relationships/image" Target="../media/image14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1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3F865E-7DC9-466F-929A-3C49D925754D}" type="datetimeFigureOut">
              <a:rPr lang="en-US" smtClean="0"/>
              <a:t>8/27/2014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3" Type="http://schemas.openxmlformats.org/officeDocument/2006/relationships/slide" Target="../slides/slide180.xml"/><Relationship Id="rId2" Type="http://schemas.openxmlformats.org/officeDocument/2006/relationships/notesMaster" Target="../notesMasters/notesMaster1.xml"/><Relationship Id="rId1" Type="http://schemas.openxmlformats.org/officeDocument/2006/relationships/tags" Target="../tags/tag184.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181.xml"/><Relationship Id="rId2" Type="http://schemas.openxmlformats.org/officeDocument/2006/relationships/notesMaster" Target="../notesMasters/notesMaster1.xml"/><Relationship Id="rId1" Type="http://schemas.openxmlformats.org/officeDocument/2006/relationships/tags" Target="../tags/tag186.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185.xml"/><Relationship Id="rId2" Type="http://schemas.openxmlformats.org/officeDocument/2006/relationships/notesMaster" Target="../notesMasters/notesMaster1.xml"/><Relationship Id="rId1" Type="http://schemas.openxmlformats.org/officeDocument/2006/relationships/tags" Target="../tags/tag19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86.xml"/><Relationship Id="rId2" Type="http://schemas.openxmlformats.org/officeDocument/2006/relationships/notesMaster" Target="../notesMasters/notesMaster1.xml"/><Relationship Id="rId1" Type="http://schemas.openxmlformats.org/officeDocument/2006/relationships/tags" Target="../tags/tag193.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196059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002F3C-70EA-4B9A-929E-16F423960D42}" type="slidenum">
              <a:rPr lang="en-US" sz="1300" smtClean="0"/>
              <a:pPr>
                <a:spcBef>
                  <a:spcPct val="0"/>
                </a:spcBef>
              </a:pPr>
              <a:t>18</a:t>
            </a:fld>
            <a:endParaRPr lang="en-US" sz="1300" smtClean="0"/>
          </a:p>
        </p:txBody>
      </p:sp>
    </p:spTree>
    <p:extLst>
      <p:ext uri="{BB962C8B-B14F-4D97-AF65-F5344CB8AC3E}">
        <p14:creationId xmlns:p14="http://schemas.microsoft.com/office/powerpoint/2010/main" val="308708259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6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01AD9EF-6A25-4A2C-A353-B11F7E3A0C2A}" type="slidenum">
              <a:rPr lang="en-US" sz="1300" smtClean="0"/>
              <a:pPr>
                <a:spcBef>
                  <a:spcPct val="0"/>
                </a:spcBef>
              </a:pPr>
              <a:t>166</a:t>
            </a:fld>
            <a:endParaRPr lang="en-US" sz="1300" smtClean="0"/>
          </a:p>
        </p:txBody>
      </p:sp>
    </p:spTree>
    <p:extLst>
      <p:ext uri="{BB962C8B-B14F-4D97-AF65-F5344CB8AC3E}">
        <p14:creationId xmlns:p14="http://schemas.microsoft.com/office/powerpoint/2010/main" val="41837448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ln/>
        </p:spPr>
      </p:sp>
      <p:sp>
        <p:nvSpPr>
          <p:cNvPr id="238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8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D011FB-6AC0-48DA-8FAE-F255E9427175}" type="slidenum">
              <a:rPr lang="en-US" sz="1300" smtClean="0"/>
              <a:pPr>
                <a:spcBef>
                  <a:spcPct val="0"/>
                </a:spcBef>
              </a:pPr>
              <a:t>167</a:t>
            </a:fld>
            <a:endParaRPr lang="en-US" sz="1300" smtClean="0"/>
          </a:p>
        </p:txBody>
      </p:sp>
    </p:spTree>
    <p:extLst>
      <p:ext uri="{BB962C8B-B14F-4D97-AF65-F5344CB8AC3E}">
        <p14:creationId xmlns:p14="http://schemas.microsoft.com/office/powerpoint/2010/main" val="2831634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523117B-3722-49F8-B329-51489BEB944C}" type="slidenum">
              <a:rPr lang="en-US" sz="1300" smtClean="0"/>
              <a:pPr>
                <a:spcBef>
                  <a:spcPct val="0"/>
                </a:spcBef>
              </a:pPr>
              <a:t>168</a:t>
            </a:fld>
            <a:endParaRPr lang="en-US" sz="1300" smtClean="0"/>
          </a:p>
        </p:txBody>
      </p:sp>
    </p:spTree>
    <p:extLst>
      <p:ext uri="{BB962C8B-B14F-4D97-AF65-F5344CB8AC3E}">
        <p14:creationId xmlns:p14="http://schemas.microsoft.com/office/powerpoint/2010/main" val="242477853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2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261887-389A-4E0C-A3A0-0A9321E62188}" type="slidenum">
              <a:rPr lang="en-US" sz="1300" smtClean="0"/>
              <a:pPr>
                <a:spcBef>
                  <a:spcPct val="0"/>
                </a:spcBef>
              </a:pPr>
              <a:t>169</a:t>
            </a:fld>
            <a:endParaRPr lang="en-US" sz="1300" smtClean="0"/>
          </a:p>
        </p:txBody>
      </p:sp>
    </p:spTree>
    <p:extLst>
      <p:ext uri="{BB962C8B-B14F-4D97-AF65-F5344CB8AC3E}">
        <p14:creationId xmlns:p14="http://schemas.microsoft.com/office/powerpoint/2010/main" val="186804292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a:ln/>
        </p:spPr>
      </p:sp>
      <p:sp>
        <p:nvSpPr>
          <p:cNvPr id="2447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47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47A4B2F-A5B8-41FC-9953-358B4427A910}" type="slidenum">
              <a:rPr lang="en-US" sz="1300" smtClean="0"/>
              <a:pPr>
                <a:spcBef>
                  <a:spcPct val="0"/>
                </a:spcBef>
              </a:pPr>
              <a:t>170</a:t>
            </a:fld>
            <a:endParaRPr lang="en-US" sz="1300" smtClean="0"/>
          </a:p>
        </p:txBody>
      </p:sp>
    </p:spTree>
    <p:extLst>
      <p:ext uri="{BB962C8B-B14F-4D97-AF65-F5344CB8AC3E}">
        <p14:creationId xmlns:p14="http://schemas.microsoft.com/office/powerpoint/2010/main" val="33664311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C59CC4F-9627-4B87-835B-245B037D747E}" type="slidenum">
              <a:rPr lang="en-US" sz="1300" smtClean="0"/>
              <a:pPr>
                <a:spcBef>
                  <a:spcPct val="0"/>
                </a:spcBef>
              </a:pPr>
              <a:t>171</a:t>
            </a:fld>
            <a:endParaRPr lang="en-US" sz="1300" smtClean="0"/>
          </a:p>
        </p:txBody>
      </p:sp>
    </p:spTree>
    <p:extLst>
      <p:ext uri="{BB962C8B-B14F-4D97-AF65-F5344CB8AC3E}">
        <p14:creationId xmlns:p14="http://schemas.microsoft.com/office/powerpoint/2010/main" val="199261605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a:ln/>
        </p:spPr>
      </p:sp>
      <p:sp>
        <p:nvSpPr>
          <p:cNvPr id="246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678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678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C475AC-703B-4E59-9186-8DB7BA6CB92D}" type="slidenum">
              <a:rPr lang="en-US" sz="1300" smtClean="0"/>
              <a:pPr>
                <a:spcBef>
                  <a:spcPct val="0"/>
                </a:spcBef>
              </a:pPr>
              <a:t>172</a:t>
            </a:fld>
            <a:endParaRPr lang="en-US" sz="1300" smtClean="0"/>
          </a:p>
        </p:txBody>
      </p:sp>
    </p:spTree>
    <p:extLst>
      <p:ext uri="{BB962C8B-B14F-4D97-AF65-F5344CB8AC3E}">
        <p14:creationId xmlns:p14="http://schemas.microsoft.com/office/powerpoint/2010/main" val="417504194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a:ln/>
        </p:spPr>
      </p:sp>
      <p:sp>
        <p:nvSpPr>
          <p:cNvPr id="248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883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4883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7A38B4E-01F7-4475-9231-5AD6AF767C03}" type="slidenum">
              <a:rPr lang="en-US" sz="1300" smtClean="0"/>
              <a:pPr>
                <a:spcBef>
                  <a:spcPct val="0"/>
                </a:spcBef>
              </a:pPr>
              <a:t>173</a:t>
            </a:fld>
            <a:endParaRPr lang="en-US" sz="1300" smtClean="0"/>
          </a:p>
        </p:txBody>
      </p:sp>
    </p:spTree>
    <p:extLst>
      <p:ext uri="{BB962C8B-B14F-4D97-AF65-F5344CB8AC3E}">
        <p14:creationId xmlns:p14="http://schemas.microsoft.com/office/powerpoint/2010/main" val="8466511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97508F-F201-4360-9605-9647391A9EA7}" type="slidenum">
              <a:rPr lang="en-US" sz="1300" smtClean="0"/>
              <a:pPr>
                <a:spcBef>
                  <a:spcPct val="0"/>
                </a:spcBef>
              </a:pPr>
              <a:t>174</a:t>
            </a:fld>
            <a:endParaRPr lang="en-US" sz="1300" smtClean="0"/>
          </a:p>
        </p:txBody>
      </p:sp>
    </p:spTree>
    <p:extLst>
      <p:ext uri="{BB962C8B-B14F-4D97-AF65-F5344CB8AC3E}">
        <p14:creationId xmlns:p14="http://schemas.microsoft.com/office/powerpoint/2010/main" val="162935697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a:ln/>
        </p:spPr>
      </p:sp>
      <p:sp>
        <p:nvSpPr>
          <p:cNvPr id="2549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49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5C0A791-FF2F-4CC8-BA91-FDB2EFBCF46A}" type="slidenum">
              <a:rPr lang="en-US" sz="1300" smtClean="0"/>
              <a:pPr>
                <a:spcBef>
                  <a:spcPct val="0"/>
                </a:spcBef>
              </a:pPr>
              <a:t>175</a:t>
            </a:fld>
            <a:endParaRPr lang="en-US" sz="1300" smtClean="0"/>
          </a:p>
        </p:txBody>
      </p:sp>
    </p:spTree>
    <p:extLst>
      <p:ext uri="{BB962C8B-B14F-4D97-AF65-F5344CB8AC3E}">
        <p14:creationId xmlns:p14="http://schemas.microsoft.com/office/powerpoint/2010/main" val="26051225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210300449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909AC02-6AA0-4FFC-A20C-B4C2FCF6E7BA}" type="slidenum">
              <a:rPr lang="en-US" sz="1300" smtClean="0"/>
              <a:pPr>
                <a:spcBef>
                  <a:spcPct val="0"/>
                </a:spcBef>
              </a:pPr>
              <a:t>176</a:t>
            </a:fld>
            <a:endParaRPr lang="en-US" sz="1300" smtClean="0"/>
          </a:p>
        </p:txBody>
      </p:sp>
    </p:spTree>
    <p:extLst>
      <p:ext uri="{BB962C8B-B14F-4D97-AF65-F5344CB8AC3E}">
        <p14:creationId xmlns:p14="http://schemas.microsoft.com/office/powerpoint/2010/main" val="28478317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smtClean="0"/>
              <a:pPr>
                <a:spcBef>
                  <a:spcPct val="0"/>
                </a:spcBef>
              </a:pPr>
              <a:t>177</a:t>
            </a:fld>
            <a:endParaRPr lang="en-US" sz="1300" smtClean="0"/>
          </a:p>
        </p:txBody>
      </p:sp>
    </p:spTree>
    <p:extLst>
      <p:ext uri="{BB962C8B-B14F-4D97-AF65-F5344CB8AC3E}">
        <p14:creationId xmlns:p14="http://schemas.microsoft.com/office/powerpoint/2010/main" val="9091738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solidFill>
                  <a:srgbClr val="000000"/>
                </a:solidFill>
              </a:rPr>
              <a:pPr eaLnBrk="1" hangingPunct="1"/>
              <a:t>178</a:t>
            </a:fld>
            <a:endParaRPr lang="en-US" sz="1300">
              <a:solidFill>
                <a:srgbClr val="000000"/>
              </a:solidFill>
            </a:endParaRPr>
          </a:p>
        </p:txBody>
      </p:sp>
    </p:spTree>
    <p:extLst>
      <p:ext uri="{BB962C8B-B14F-4D97-AF65-F5344CB8AC3E}">
        <p14:creationId xmlns:p14="http://schemas.microsoft.com/office/powerpoint/2010/main" val="339538463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95D4E8-9684-4861-8FB1-37AF15F5A6C7}" type="slidenum">
              <a:rPr lang="en-US" sz="1300" smtClean="0"/>
              <a:pPr>
                <a:spcBef>
                  <a:spcPct val="0"/>
                </a:spcBef>
              </a:pPr>
              <a:t>179</a:t>
            </a:fld>
            <a:endParaRPr lang="en-US" sz="1300" smtClean="0"/>
          </a:p>
        </p:txBody>
      </p:sp>
      <p:sp>
        <p:nvSpPr>
          <p:cNvPr id="26317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7D0DB56-331B-4E9A-807D-1D23B0614CFA}" type="slidenum">
              <a:rPr lang="en-US"/>
              <a:pPr algn="r" eaLnBrk="1" hangingPunct="1">
                <a:spcBef>
                  <a:spcPct val="0"/>
                </a:spcBef>
              </a:pPr>
              <a:t>179</a:t>
            </a:fld>
            <a:endParaRPr lang="en-US"/>
          </a:p>
        </p:txBody>
      </p:sp>
      <p:sp>
        <p:nvSpPr>
          <p:cNvPr id="263172" name="Slide Image Placeholder 1"/>
          <p:cNvSpPr>
            <a:spLocks noGrp="1" noRot="1" noChangeAspect="1" noTextEdit="1"/>
          </p:cNvSpPr>
          <p:nvPr>
            <p:ph type="sldImg"/>
          </p:nvPr>
        </p:nvSpPr>
        <p:spPr>
          <a:ln/>
        </p:spPr>
      </p:sp>
      <p:sp>
        <p:nvSpPr>
          <p:cNvPr id="26317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317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317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76A245D-064D-4B8C-A167-2F15ABD04D54}" type="slidenum">
              <a:rPr lang="en-US"/>
              <a:pPr algn="r" eaLnBrk="1" hangingPunct="1">
                <a:spcBef>
                  <a:spcPct val="0"/>
                </a:spcBef>
              </a:pPr>
              <a:t>179</a:t>
            </a:fld>
            <a:endParaRPr lang="en-US"/>
          </a:p>
        </p:txBody>
      </p:sp>
    </p:spTree>
    <p:extLst>
      <p:ext uri="{BB962C8B-B14F-4D97-AF65-F5344CB8AC3E}">
        <p14:creationId xmlns:p14="http://schemas.microsoft.com/office/powerpoint/2010/main" val="17360398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solidFill>
                  <a:srgbClr val="000000"/>
                </a:solidFill>
                <a:latin typeface="Times New Roman" panose="02020603050405020304" pitchFamily="18" charset="0"/>
              </a:rPr>
              <a:pPr/>
              <a:t>180</a:t>
            </a:fld>
            <a:endParaRPr lang="en-US">
              <a:solidFill>
                <a:srgbClr val="000000"/>
              </a:solidFill>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solidFill>
                  <a:srgbClr val="000000"/>
                </a:solidFill>
                <a:latin typeface="Times New Roman" panose="02020603050405020304" pitchFamily="18" charset="0"/>
              </a:rPr>
              <a:pPr algn="r"/>
              <a:t>180</a:t>
            </a:fld>
            <a:endParaRPr lang="en-US" sz="1300">
              <a:solidFill>
                <a:srgbClr val="000000"/>
              </a:solidFill>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srgbClr val="000000"/>
                </a:solidFill>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solidFill>
                  <a:srgbClr val="000000"/>
                </a:solidFill>
                <a:latin typeface="Times New Roman" panose="02020603050405020304" pitchFamily="18" charset="0"/>
              </a:rPr>
              <a:pPr algn="r"/>
              <a:t>180</a:t>
            </a:fld>
            <a:endParaRPr lang="en-US" sz="1300">
              <a:solidFill>
                <a:srgbClr val="000000"/>
              </a:solidFill>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61856218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xfrm>
            <a:off x="1389063" y="754063"/>
            <a:ext cx="5024437" cy="3767137"/>
          </a:xfrm>
          <a:ln/>
        </p:spPr>
      </p:sp>
      <p:sp>
        <p:nvSpPr>
          <p:cNvPr id="267267"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Depiction of the elements of decision-making used to determine appropriate efforts to achieve glycaemic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Ismail-Beigi et al [ref 20]</a:t>
            </a:r>
          </a:p>
        </p:txBody>
      </p:sp>
      <p:sp>
        <p:nvSpPr>
          <p:cNvPr id="267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97CA2FB0-988F-4FE8-88AB-A2F89A6E6704}" type="slidenum">
              <a:rPr lang="en-US" sz="1300" smtClean="0"/>
              <a:pPr/>
              <a:t>181</a:t>
            </a:fld>
            <a:endParaRPr lang="en-US" sz="1300" smtClean="0"/>
          </a:p>
        </p:txBody>
      </p:sp>
    </p:spTree>
    <p:extLst>
      <p:ext uri="{BB962C8B-B14F-4D97-AF65-F5344CB8AC3E}">
        <p14:creationId xmlns:p14="http://schemas.microsoft.com/office/powerpoint/2010/main" val="399919634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C6B644-78E1-454E-84F3-2965AF379E6E}" type="slidenum">
              <a:rPr lang="en-US" sz="1300" smtClean="0"/>
              <a:pPr>
                <a:spcBef>
                  <a:spcPct val="0"/>
                </a:spcBef>
              </a:pPr>
              <a:t>182</a:t>
            </a:fld>
            <a:endParaRPr lang="en-US" sz="1300" smtClean="0"/>
          </a:p>
        </p:txBody>
      </p:sp>
      <p:sp>
        <p:nvSpPr>
          <p:cNvPr id="2693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74B831F-1A41-49C9-B554-8E552E6A9E19}" type="slidenum">
              <a:rPr lang="en-US"/>
              <a:pPr algn="r" eaLnBrk="1" hangingPunct="1">
                <a:spcBef>
                  <a:spcPct val="0"/>
                </a:spcBef>
              </a:pPr>
              <a:t>182</a:t>
            </a:fld>
            <a:endParaRPr lang="en-US"/>
          </a:p>
        </p:txBody>
      </p:sp>
      <p:sp>
        <p:nvSpPr>
          <p:cNvPr id="269316" name="Slide Image Placeholder 1"/>
          <p:cNvSpPr>
            <a:spLocks noGrp="1" noRot="1" noChangeAspect="1" noTextEdit="1"/>
          </p:cNvSpPr>
          <p:nvPr>
            <p:ph type="sldImg"/>
          </p:nvPr>
        </p:nvSpPr>
        <p:spPr>
          <a:ln/>
        </p:spPr>
      </p:sp>
      <p:sp>
        <p:nvSpPr>
          <p:cNvPr id="26931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931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931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A30B769-D3D4-412F-B17F-04C2E9CEB901}" type="slidenum">
              <a:rPr lang="en-US"/>
              <a:pPr algn="r" eaLnBrk="1" hangingPunct="1">
                <a:spcBef>
                  <a:spcPct val="0"/>
                </a:spcBef>
              </a:pPr>
              <a:t>182</a:t>
            </a:fld>
            <a:endParaRPr lang="en-US"/>
          </a:p>
        </p:txBody>
      </p:sp>
    </p:spTree>
    <p:extLst>
      <p:ext uri="{BB962C8B-B14F-4D97-AF65-F5344CB8AC3E}">
        <p14:creationId xmlns:p14="http://schemas.microsoft.com/office/powerpoint/2010/main" val="232506440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183</a:t>
            </a:fld>
            <a:endParaRPr lang="en-US"/>
          </a:p>
        </p:txBody>
      </p:sp>
    </p:spTree>
    <p:extLst>
      <p:ext uri="{BB962C8B-B14F-4D97-AF65-F5344CB8AC3E}">
        <p14:creationId xmlns:p14="http://schemas.microsoft.com/office/powerpoint/2010/main" val="6776217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713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 Copyright 1999-2013, Diabetes Educational Services, All Rights Reserved© Copyright 1999-2013, Diabetes Educational ServicesDiabetes Educational Services© (530) 893 - 8635 </a:t>
            </a:r>
          </a:p>
        </p:txBody>
      </p:sp>
      <p:sp>
        <p:nvSpPr>
          <p:cNvPr id="2713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BF4DC9-AC52-48AD-9CB9-14634B128794}" type="slidenum">
              <a:rPr lang="en-US" sz="1300" smtClean="0"/>
              <a:pPr>
                <a:spcBef>
                  <a:spcPct val="0"/>
                </a:spcBef>
              </a:pPr>
              <a:t>184</a:t>
            </a:fld>
            <a:endParaRPr lang="en-US" sz="1300" smtClean="0"/>
          </a:p>
        </p:txBody>
      </p:sp>
    </p:spTree>
    <p:extLst>
      <p:ext uri="{BB962C8B-B14F-4D97-AF65-F5344CB8AC3E}">
        <p14:creationId xmlns:p14="http://schemas.microsoft.com/office/powerpoint/2010/main" val="243934237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185</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185</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185</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7059627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F35A6A1-10DF-4FB1-B33C-F86E94796A99}" type="slidenum">
              <a:rPr lang="en-US" sz="1300" smtClean="0"/>
              <a:pPr>
                <a:spcBef>
                  <a:spcPct val="0"/>
                </a:spcBef>
              </a:pPr>
              <a:t>21</a:t>
            </a:fld>
            <a:endParaRPr lang="en-US" sz="1300" smtClean="0"/>
          </a:p>
        </p:txBody>
      </p:sp>
    </p:spTree>
    <p:extLst>
      <p:ext uri="{BB962C8B-B14F-4D97-AF65-F5344CB8AC3E}">
        <p14:creationId xmlns:p14="http://schemas.microsoft.com/office/powerpoint/2010/main" val="225427963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186</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186</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186</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23381212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0E392D-94A6-4530-B439-5489080D8736}" type="slidenum">
              <a:rPr lang="en-US" sz="1300" smtClean="0"/>
              <a:pPr>
                <a:spcBef>
                  <a:spcPct val="0"/>
                </a:spcBef>
              </a:pPr>
              <a:t>187</a:t>
            </a:fld>
            <a:endParaRPr lang="en-US" sz="1300" smtClean="0"/>
          </a:p>
        </p:txBody>
      </p:sp>
      <p:sp>
        <p:nvSpPr>
          <p:cNvPr id="27955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5902650-F18C-4BAD-9DA5-EB378A30E86D}" type="slidenum">
              <a:rPr lang="en-US"/>
              <a:pPr algn="r" eaLnBrk="1" hangingPunct="1">
                <a:spcBef>
                  <a:spcPct val="0"/>
                </a:spcBef>
              </a:pPr>
              <a:t>187</a:t>
            </a:fld>
            <a:endParaRPr lang="en-US"/>
          </a:p>
        </p:txBody>
      </p:sp>
      <p:sp>
        <p:nvSpPr>
          <p:cNvPr id="279556" name="Slide Image Placeholder 1"/>
          <p:cNvSpPr>
            <a:spLocks noGrp="1" noRot="1" noChangeAspect="1" noTextEdit="1"/>
          </p:cNvSpPr>
          <p:nvPr>
            <p:ph type="sldImg"/>
          </p:nvPr>
        </p:nvSpPr>
        <p:spPr>
          <a:ln/>
        </p:spPr>
      </p:sp>
      <p:sp>
        <p:nvSpPr>
          <p:cNvPr id="27955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7955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7955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294F1D5-0D92-4AC8-BFF2-5F8D7A1A60D9}" type="slidenum">
              <a:rPr lang="en-US"/>
              <a:pPr algn="r" eaLnBrk="1" hangingPunct="1">
                <a:spcBef>
                  <a:spcPct val="0"/>
                </a:spcBef>
              </a:pPr>
              <a:t>187</a:t>
            </a:fld>
            <a:endParaRPr lang="en-US"/>
          </a:p>
        </p:txBody>
      </p:sp>
    </p:spTree>
    <p:extLst>
      <p:ext uri="{BB962C8B-B14F-4D97-AF65-F5344CB8AC3E}">
        <p14:creationId xmlns:p14="http://schemas.microsoft.com/office/powerpoint/2010/main" val="392668791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3D56AB-5DB3-4E5C-AE87-6C4A2E4082FA}" type="slidenum">
              <a:rPr lang="en-US" sz="1300" smtClean="0"/>
              <a:pPr>
                <a:spcBef>
                  <a:spcPct val="0"/>
                </a:spcBef>
              </a:pPr>
              <a:t>188</a:t>
            </a:fld>
            <a:endParaRPr lang="en-US" sz="1300" smtClean="0"/>
          </a:p>
        </p:txBody>
      </p:sp>
      <p:sp>
        <p:nvSpPr>
          <p:cNvPr id="28160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DF4A97-FFF3-4A4B-A026-B4615157A17E}" type="slidenum">
              <a:rPr lang="en-US"/>
              <a:pPr algn="r" eaLnBrk="1" hangingPunct="1">
                <a:spcBef>
                  <a:spcPct val="0"/>
                </a:spcBef>
              </a:pPr>
              <a:t>188</a:t>
            </a:fld>
            <a:endParaRPr lang="en-US"/>
          </a:p>
        </p:txBody>
      </p:sp>
      <p:sp>
        <p:nvSpPr>
          <p:cNvPr id="281604" name="Slide Image Placeholder 1"/>
          <p:cNvSpPr>
            <a:spLocks noGrp="1" noRot="1" noChangeAspect="1" noTextEdit="1"/>
          </p:cNvSpPr>
          <p:nvPr>
            <p:ph type="sldImg"/>
          </p:nvPr>
        </p:nvSpPr>
        <p:spPr>
          <a:ln/>
        </p:spPr>
      </p:sp>
      <p:sp>
        <p:nvSpPr>
          <p:cNvPr id="28160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160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160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96C53C-A667-473E-A860-A74F2A343892}" type="slidenum">
              <a:rPr lang="en-US"/>
              <a:pPr algn="r" eaLnBrk="1" hangingPunct="1">
                <a:spcBef>
                  <a:spcPct val="0"/>
                </a:spcBef>
              </a:pPr>
              <a:t>188</a:t>
            </a:fld>
            <a:endParaRPr lang="en-US"/>
          </a:p>
        </p:txBody>
      </p:sp>
    </p:spTree>
    <p:extLst>
      <p:ext uri="{BB962C8B-B14F-4D97-AF65-F5344CB8AC3E}">
        <p14:creationId xmlns:p14="http://schemas.microsoft.com/office/powerpoint/2010/main" val="244700715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DBF70D-1A2F-41E9-A2A0-E6DFFB6121CE}" type="slidenum">
              <a:rPr lang="en-US" sz="1300" smtClean="0"/>
              <a:pPr>
                <a:spcBef>
                  <a:spcPct val="0"/>
                </a:spcBef>
              </a:pPr>
              <a:t>189</a:t>
            </a:fld>
            <a:endParaRPr lang="en-US" sz="1300" smtClean="0"/>
          </a:p>
        </p:txBody>
      </p:sp>
      <p:sp>
        <p:nvSpPr>
          <p:cNvPr id="2836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BDB40DF-DD81-4F75-85CF-6970451A427F}" type="slidenum">
              <a:rPr lang="en-US"/>
              <a:pPr algn="r" eaLnBrk="1" hangingPunct="1">
                <a:spcBef>
                  <a:spcPct val="0"/>
                </a:spcBef>
              </a:pPr>
              <a:t>189</a:t>
            </a:fld>
            <a:endParaRPr lang="en-US"/>
          </a:p>
        </p:txBody>
      </p:sp>
      <p:sp>
        <p:nvSpPr>
          <p:cNvPr id="28365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365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A121BC8-D17A-4A2A-B042-1C5DF9709888}" type="slidenum">
              <a:rPr lang="en-US"/>
              <a:pPr algn="r" eaLnBrk="1" hangingPunct="1">
                <a:spcBef>
                  <a:spcPct val="0"/>
                </a:spcBef>
              </a:pPr>
              <a:t>189</a:t>
            </a:fld>
            <a:endParaRPr lang="en-US"/>
          </a:p>
        </p:txBody>
      </p:sp>
      <p:sp>
        <p:nvSpPr>
          <p:cNvPr id="283654" name="Rectangle 2"/>
          <p:cNvSpPr>
            <a:spLocks noGrp="1" noRot="1" noChangeAspect="1" noChangeArrowheads="1" noTextEdit="1"/>
          </p:cNvSpPr>
          <p:nvPr>
            <p:ph type="sldImg"/>
          </p:nvPr>
        </p:nvSpPr>
        <p:spPr>
          <a:xfrm>
            <a:off x="1274763" y="717550"/>
            <a:ext cx="4768850" cy="3576638"/>
          </a:xfrm>
          <a:ln/>
        </p:spPr>
      </p:sp>
      <p:sp>
        <p:nvSpPr>
          <p:cNvPr id="2836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56398951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26D24C0-A305-4AC7-89F4-900B9F3A30AD}" type="slidenum">
              <a:rPr lang="en-US" sz="1300" smtClean="0"/>
              <a:pPr>
                <a:spcBef>
                  <a:spcPct val="0"/>
                </a:spcBef>
              </a:pPr>
              <a:t>190</a:t>
            </a:fld>
            <a:endParaRPr lang="en-US" sz="1300" smtClean="0"/>
          </a:p>
        </p:txBody>
      </p:sp>
      <p:sp>
        <p:nvSpPr>
          <p:cNvPr id="2856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4411596-8BC4-449F-8AC2-4841341CBEE0}" type="slidenum">
              <a:rPr lang="en-US"/>
              <a:pPr algn="r" eaLnBrk="1" hangingPunct="1">
                <a:spcBef>
                  <a:spcPct val="0"/>
                </a:spcBef>
              </a:pPr>
              <a:t>190</a:t>
            </a:fld>
            <a:endParaRPr lang="en-US"/>
          </a:p>
        </p:txBody>
      </p:sp>
      <p:sp>
        <p:nvSpPr>
          <p:cNvPr id="285700" name="Slide Image Placeholder 1"/>
          <p:cNvSpPr>
            <a:spLocks noGrp="1" noRot="1" noChangeAspect="1" noTextEdit="1"/>
          </p:cNvSpPr>
          <p:nvPr>
            <p:ph type="sldImg"/>
          </p:nvPr>
        </p:nvSpPr>
        <p:spPr>
          <a:ln/>
        </p:spPr>
      </p:sp>
      <p:sp>
        <p:nvSpPr>
          <p:cNvPr id="2857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57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57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4976A7FA-4904-42F6-B947-E7898CC58CAF}" type="slidenum">
              <a:rPr lang="en-US"/>
              <a:pPr algn="r" eaLnBrk="1" hangingPunct="1">
                <a:spcBef>
                  <a:spcPct val="0"/>
                </a:spcBef>
              </a:pPr>
              <a:t>190</a:t>
            </a:fld>
            <a:endParaRPr lang="en-US"/>
          </a:p>
        </p:txBody>
      </p:sp>
    </p:spTree>
    <p:extLst>
      <p:ext uri="{BB962C8B-B14F-4D97-AF65-F5344CB8AC3E}">
        <p14:creationId xmlns:p14="http://schemas.microsoft.com/office/powerpoint/2010/main" val="264775498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solidFill>
                  <a:srgbClr val="000000"/>
                </a:solidFill>
                <a:latin typeface="Times New Roman" pitchFamily="18" charset="0"/>
              </a:rPr>
              <a:pPr/>
              <a:t>191</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525636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48F2AE-79C1-41F9-85A2-91478221B59D}" type="slidenum">
              <a:rPr lang="en-US" sz="1300" smtClean="0"/>
              <a:pPr>
                <a:spcBef>
                  <a:spcPct val="0"/>
                </a:spcBef>
              </a:pPr>
              <a:t>192</a:t>
            </a:fld>
            <a:endParaRPr lang="en-US" sz="1300" smtClean="0"/>
          </a:p>
        </p:txBody>
      </p:sp>
      <p:sp>
        <p:nvSpPr>
          <p:cNvPr id="2877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914D7C4C-C9A7-49B6-ABC4-3B755AA78EDD}" type="slidenum">
              <a:rPr lang="en-US"/>
              <a:pPr algn="r" eaLnBrk="1" hangingPunct="1">
                <a:spcBef>
                  <a:spcPct val="0"/>
                </a:spcBef>
              </a:pPr>
              <a:t>192</a:t>
            </a:fld>
            <a:endParaRPr lang="en-US"/>
          </a:p>
        </p:txBody>
      </p:sp>
      <p:sp>
        <p:nvSpPr>
          <p:cNvPr id="287748"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8774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E6E9612-6AE6-43EC-ADC8-1F97526CE829}" type="slidenum">
              <a:rPr lang="en-US"/>
              <a:pPr algn="r" eaLnBrk="1" hangingPunct="1">
                <a:spcBef>
                  <a:spcPct val="0"/>
                </a:spcBef>
              </a:pPr>
              <a:t>192</a:t>
            </a:fld>
            <a:endParaRPr lang="en-US"/>
          </a:p>
        </p:txBody>
      </p:sp>
      <p:sp>
        <p:nvSpPr>
          <p:cNvPr id="287750" name="Rectangle 2"/>
          <p:cNvSpPr>
            <a:spLocks noGrp="1" noRot="1" noChangeAspect="1" noChangeArrowheads="1" noTextEdit="1"/>
          </p:cNvSpPr>
          <p:nvPr>
            <p:ph type="sldImg"/>
          </p:nvPr>
        </p:nvSpPr>
        <p:spPr>
          <a:xfrm>
            <a:off x="1274763" y="717550"/>
            <a:ext cx="4768850" cy="3576638"/>
          </a:xfrm>
          <a:ln/>
        </p:spPr>
      </p:sp>
      <p:sp>
        <p:nvSpPr>
          <p:cNvPr id="2877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49451005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89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8B909B8-2659-4879-BC22-B2F66304DFDF}" type="slidenum">
              <a:rPr lang="en-US" sz="1300" smtClean="0"/>
              <a:pPr>
                <a:spcBef>
                  <a:spcPct val="0"/>
                </a:spcBef>
              </a:pPr>
              <a:t>193</a:t>
            </a:fld>
            <a:endParaRPr lang="en-US" sz="1300" smtClean="0"/>
          </a:p>
        </p:txBody>
      </p:sp>
    </p:spTree>
    <p:extLst>
      <p:ext uri="{BB962C8B-B14F-4D97-AF65-F5344CB8AC3E}">
        <p14:creationId xmlns:p14="http://schemas.microsoft.com/office/powerpoint/2010/main" val="620575726"/>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a:ln/>
        </p:spPr>
      </p:sp>
      <p:sp>
        <p:nvSpPr>
          <p:cNvPr id="291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1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7CA2271-04AB-4883-9B94-D331920B34E6}" type="slidenum">
              <a:rPr lang="en-US" sz="1300" smtClean="0"/>
              <a:pPr>
                <a:spcBef>
                  <a:spcPct val="0"/>
                </a:spcBef>
              </a:pPr>
              <a:t>194</a:t>
            </a:fld>
            <a:endParaRPr lang="en-US" sz="1300" smtClean="0"/>
          </a:p>
        </p:txBody>
      </p:sp>
    </p:spTree>
    <p:extLst>
      <p:ext uri="{BB962C8B-B14F-4D97-AF65-F5344CB8AC3E}">
        <p14:creationId xmlns:p14="http://schemas.microsoft.com/office/powerpoint/2010/main" val="26417311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ln/>
        </p:spPr>
      </p:sp>
      <p:sp>
        <p:nvSpPr>
          <p:cNvPr id="293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3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E182E5-5EA3-4662-A229-99C3CEDB86C5}" type="slidenum">
              <a:rPr lang="en-US" sz="1300" smtClean="0"/>
              <a:pPr>
                <a:spcBef>
                  <a:spcPct val="0"/>
                </a:spcBef>
              </a:pPr>
              <a:t>195</a:t>
            </a:fld>
            <a:endParaRPr lang="en-US" sz="1300" smtClean="0"/>
          </a:p>
        </p:txBody>
      </p:sp>
    </p:spTree>
    <p:extLst>
      <p:ext uri="{BB962C8B-B14F-4D97-AF65-F5344CB8AC3E}">
        <p14:creationId xmlns:p14="http://schemas.microsoft.com/office/powerpoint/2010/main" val="3410792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8EF9BD0-3BA1-41E2-ADC8-0F26D13806D3}" type="slidenum">
              <a:rPr lang="en-US" sz="1300" smtClean="0"/>
              <a:pPr>
                <a:spcBef>
                  <a:spcPct val="0"/>
                </a:spcBef>
              </a:pPr>
              <a:t>22</a:t>
            </a:fld>
            <a:endParaRPr lang="en-US" sz="1300" smtClean="0"/>
          </a:p>
        </p:txBody>
      </p:sp>
    </p:spTree>
    <p:extLst>
      <p:ext uri="{BB962C8B-B14F-4D97-AF65-F5344CB8AC3E}">
        <p14:creationId xmlns:p14="http://schemas.microsoft.com/office/powerpoint/2010/main" val="151320533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a:ln/>
        </p:spPr>
      </p:sp>
      <p:sp>
        <p:nvSpPr>
          <p:cNvPr id="295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5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5D9651C-65FE-4CB1-90BD-1BF01FD334AA}" type="slidenum">
              <a:rPr lang="en-US" sz="1300" smtClean="0"/>
              <a:pPr>
                <a:spcBef>
                  <a:spcPct val="0"/>
                </a:spcBef>
              </a:pPr>
              <a:t>196</a:t>
            </a:fld>
            <a:endParaRPr lang="en-US" sz="1300" smtClean="0"/>
          </a:p>
        </p:txBody>
      </p:sp>
    </p:spTree>
    <p:extLst>
      <p:ext uri="{BB962C8B-B14F-4D97-AF65-F5344CB8AC3E}">
        <p14:creationId xmlns:p14="http://schemas.microsoft.com/office/powerpoint/2010/main" val="275691451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a:ln/>
        </p:spPr>
      </p:sp>
      <p:sp>
        <p:nvSpPr>
          <p:cNvPr id="297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7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52E6E8B-BF0C-4F4B-A927-6ED178B6E759}" type="slidenum">
              <a:rPr lang="en-US" sz="1300" smtClean="0"/>
              <a:pPr>
                <a:spcBef>
                  <a:spcPct val="0"/>
                </a:spcBef>
              </a:pPr>
              <a:t>197</a:t>
            </a:fld>
            <a:endParaRPr lang="en-US" sz="1300" smtClean="0"/>
          </a:p>
        </p:txBody>
      </p:sp>
    </p:spTree>
    <p:extLst>
      <p:ext uri="{BB962C8B-B14F-4D97-AF65-F5344CB8AC3E}">
        <p14:creationId xmlns:p14="http://schemas.microsoft.com/office/powerpoint/2010/main" val="397903176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solidFill>
                  <a:srgbClr val="000000"/>
                </a:solidFill>
              </a:rPr>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solidFill>
                  <a:srgbClr val="000000"/>
                </a:solidFill>
              </a:rPr>
              <a:pPr eaLnBrk="1" hangingPunct="1"/>
              <a:t>198</a:t>
            </a:fld>
            <a:endParaRPr lang="en-US" sz="1200" smtClean="0">
              <a:solidFill>
                <a:srgbClr val="000000"/>
              </a:solidFill>
            </a:endParaRPr>
          </a:p>
        </p:txBody>
      </p:sp>
    </p:spTree>
    <p:extLst>
      <p:ext uri="{BB962C8B-B14F-4D97-AF65-F5344CB8AC3E}">
        <p14:creationId xmlns:p14="http://schemas.microsoft.com/office/powerpoint/2010/main" val="81144402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4AA88E8-F17E-4B56-8751-8767672277BE}" type="slidenum">
              <a:rPr lang="en-US" sz="1300" smtClean="0"/>
              <a:pPr>
                <a:spcBef>
                  <a:spcPct val="0"/>
                </a:spcBef>
              </a:pPr>
              <a:t>199</a:t>
            </a:fld>
            <a:endParaRPr lang="en-US" sz="1300" smtClean="0"/>
          </a:p>
        </p:txBody>
      </p:sp>
      <p:sp>
        <p:nvSpPr>
          <p:cNvPr id="30003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B899AD0-5795-4FE0-8431-D4C8A560F354}" type="slidenum">
              <a:rPr lang="en-US"/>
              <a:pPr algn="r" eaLnBrk="1" hangingPunct="1">
                <a:spcBef>
                  <a:spcPct val="0"/>
                </a:spcBef>
              </a:pPr>
              <a:t>199</a:t>
            </a:fld>
            <a:endParaRPr lang="en-US"/>
          </a:p>
        </p:txBody>
      </p:sp>
      <p:sp>
        <p:nvSpPr>
          <p:cNvPr id="300036" name="Slide Image Placeholder 1"/>
          <p:cNvSpPr>
            <a:spLocks noGrp="1" noRot="1" noChangeAspect="1" noTextEdit="1"/>
          </p:cNvSpPr>
          <p:nvPr>
            <p:ph type="sldImg"/>
          </p:nvPr>
        </p:nvSpPr>
        <p:spPr>
          <a:ln/>
        </p:spPr>
      </p:sp>
      <p:sp>
        <p:nvSpPr>
          <p:cNvPr id="30003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003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003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058BC39-56DA-43DE-9ED0-36B7F6380130}" type="slidenum">
              <a:rPr lang="en-US"/>
              <a:pPr algn="r" eaLnBrk="1" hangingPunct="1">
                <a:spcBef>
                  <a:spcPct val="0"/>
                </a:spcBef>
              </a:pPr>
              <a:t>199</a:t>
            </a:fld>
            <a:endParaRPr lang="en-US"/>
          </a:p>
        </p:txBody>
      </p:sp>
    </p:spTree>
    <p:extLst>
      <p:ext uri="{BB962C8B-B14F-4D97-AF65-F5344CB8AC3E}">
        <p14:creationId xmlns:p14="http://schemas.microsoft.com/office/powerpoint/2010/main" val="17589137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46BB97D-95A8-446C-9DB5-3CA1336E3A8D}" type="slidenum">
              <a:rPr lang="en-US" sz="1300" smtClean="0"/>
              <a:pPr>
                <a:spcBef>
                  <a:spcPct val="0"/>
                </a:spcBef>
              </a:pPr>
              <a:t>200</a:t>
            </a:fld>
            <a:endParaRPr lang="en-US" sz="1300" smtClean="0"/>
          </a:p>
        </p:txBody>
      </p:sp>
      <p:sp>
        <p:nvSpPr>
          <p:cNvPr id="30208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86C7E77-018D-4141-8722-C6068CCB2684}" type="slidenum">
              <a:rPr lang="en-US"/>
              <a:pPr algn="r" eaLnBrk="1" hangingPunct="1">
                <a:spcBef>
                  <a:spcPct val="0"/>
                </a:spcBef>
              </a:pPr>
              <a:t>200</a:t>
            </a:fld>
            <a:endParaRPr lang="en-US"/>
          </a:p>
        </p:txBody>
      </p:sp>
      <p:sp>
        <p:nvSpPr>
          <p:cNvPr id="30208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208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26032C30-E1E5-487C-AFE1-5F9FB9225804}" type="slidenum">
              <a:rPr lang="en-US"/>
              <a:pPr algn="r" eaLnBrk="1" hangingPunct="1">
                <a:spcBef>
                  <a:spcPct val="0"/>
                </a:spcBef>
              </a:pPr>
              <a:t>200</a:t>
            </a:fld>
            <a:endParaRPr lang="en-US"/>
          </a:p>
        </p:txBody>
      </p:sp>
      <p:sp>
        <p:nvSpPr>
          <p:cNvPr id="302086" name="Rectangle 2"/>
          <p:cNvSpPr>
            <a:spLocks noGrp="1" noRot="1" noChangeAspect="1" noChangeArrowheads="1" noTextEdit="1"/>
          </p:cNvSpPr>
          <p:nvPr>
            <p:ph type="sldImg"/>
          </p:nvPr>
        </p:nvSpPr>
        <p:spPr>
          <a:xfrm>
            <a:off x="1274763" y="717550"/>
            <a:ext cx="4768850" cy="3576638"/>
          </a:xfrm>
          <a:ln/>
        </p:spPr>
      </p:sp>
      <p:sp>
        <p:nvSpPr>
          <p:cNvPr id="3020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93564558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9DEF57D-49B1-4E53-ABC9-EF157D690A14}" type="slidenum">
              <a:rPr lang="en-US" sz="1300" smtClean="0"/>
              <a:pPr>
                <a:spcBef>
                  <a:spcPct val="0"/>
                </a:spcBef>
              </a:pPr>
              <a:t>201</a:t>
            </a:fld>
            <a:endParaRPr lang="en-US" sz="1300" smtClean="0"/>
          </a:p>
        </p:txBody>
      </p:sp>
      <p:sp>
        <p:nvSpPr>
          <p:cNvPr id="30617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77D05C88-CB73-44AB-8BE0-0C7B67A7F6D3}" type="slidenum">
              <a:rPr lang="en-US"/>
              <a:pPr algn="r" eaLnBrk="1" hangingPunct="1">
                <a:spcBef>
                  <a:spcPct val="0"/>
                </a:spcBef>
              </a:pPr>
              <a:t>201</a:t>
            </a:fld>
            <a:endParaRPr lang="en-US"/>
          </a:p>
        </p:txBody>
      </p:sp>
      <p:sp>
        <p:nvSpPr>
          <p:cNvPr id="306180" name="Slide Image Placeholder 1"/>
          <p:cNvSpPr>
            <a:spLocks noGrp="1" noRot="1" noChangeAspect="1" noTextEdit="1"/>
          </p:cNvSpPr>
          <p:nvPr>
            <p:ph type="sldImg"/>
          </p:nvPr>
        </p:nvSpPr>
        <p:spPr>
          <a:ln/>
        </p:spPr>
      </p:sp>
      <p:sp>
        <p:nvSpPr>
          <p:cNvPr id="30618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
        <p:nvSpPr>
          <p:cNvPr id="30618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618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842DCA78-7B8F-4B84-A7FD-72764DB85D1D}" type="slidenum">
              <a:rPr lang="en-US"/>
              <a:pPr algn="r" eaLnBrk="1" hangingPunct="1">
                <a:spcBef>
                  <a:spcPct val="0"/>
                </a:spcBef>
              </a:pPr>
              <a:t>201</a:t>
            </a:fld>
            <a:endParaRPr lang="en-US"/>
          </a:p>
        </p:txBody>
      </p:sp>
    </p:spTree>
    <p:extLst>
      <p:ext uri="{BB962C8B-B14F-4D97-AF65-F5344CB8AC3E}">
        <p14:creationId xmlns:p14="http://schemas.microsoft.com/office/powerpoint/2010/main" val="80319236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8EE01EE-730C-4E2A-91AF-367A8BBE443F}" type="slidenum">
              <a:rPr lang="en-US" sz="1300" smtClean="0"/>
              <a:pPr>
                <a:spcBef>
                  <a:spcPct val="0"/>
                </a:spcBef>
              </a:pPr>
              <a:t>202</a:t>
            </a:fld>
            <a:endParaRPr lang="en-US" sz="1300" smtClean="0"/>
          </a:p>
        </p:txBody>
      </p:sp>
      <p:sp>
        <p:nvSpPr>
          <p:cNvPr id="3891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73F9A4B-7135-4811-A3B4-9492A931F0CF}" type="slidenum">
              <a:rPr lang="en-US"/>
              <a:pPr algn="r" eaLnBrk="1" hangingPunct="1">
                <a:spcBef>
                  <a:spcPct val="0"/>
                </a:spcBef>
              </a:pPr>
              <a:t>202</a:t>
            </a:fld>
            <a:endParaRPr lang="en-US"/>
          </a:p>
        </p:txBody>
      </p:sp>
      <p:sp>
        <p:nvSpPr>
          <p:cNvPr id="3891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891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E99273A-C8A1-406C-AC59-70F76B4BE8AE}" type="slidenum">
              <a:rPr lang="en-US"/>
              <a:pPr algn="r" eaLnBrk="1" hangingPunct="1">
                <a:spcBef>
                  <a:spcPct val="0"/>
                </a:spcBef>
              </a:pPr>
              <a:t>202</a:t>
            </a:fld>
            <a:endParaRPr lang="en-US"/>
          </a:p>
        </p:txBody>
      </p:sp>
      <p:sp>
        <p:nvSpPr>
          <p:cNvPr id="38918" name="Rectangle 2"/>
          <p:cNvSpPr>
            <a:spLocks noGrp="1" noRot="1" noChangeAspect="1" noChangeArrowheads="1" noTextEdit="1"/>
          </p:cNvSpPr>
          <p:nvPr>
            <p:ph type="sldImg"/>
          </p:nvPr>
        </p:nvSpPr>
        <p:spPr>
          <a:xfrm>
            <a:off x="409575" y="400050"/>
            <a:ext cx="3733800" cy="2800350"/>
          </a:xfrm>
          <a:ln/>
        </p:spPr>
      </p:sp>
      <p:sp>
        <p:nvSpPr>
          <p:cNvPr id="38919" name="Rectangle 3"/>
          <p:cNvSpPr>
            <a:spLocks noGrp="1" noChangeArrowheads="1"/>
          </p:cNvSpPr>
          <p:nvPr>
            <p:ph type="body" idx="1"/>
          </p:nvPr>
        </p:nvSpPr>
        <p:spPr>
          <a:xfrm>
            <a:off x="406400" y="3359150"/>
            <a:ext cx="6502400" cy="5927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4420737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1D41F8-3CE7-460F-B39E-DF0B339A71A8}" type="slidenum">
              <a:rPr lang="en-US" sz="1300" smtClean="0"/>
              <a:pPr>
                <a:spcBef>
                  <a:spcPct val="0"/>
                </a:spcBef>
              </a:pPr>
              <a:t>204</a:t>
            </a:fld>
            <a:endParaRPr lang="en-US" sz="1300" smtClean="0"/>
          </a:p>
        </p:txBody>
      </p:sp>
      <p:sp>
        <p:nvSpPr>
          <p:cNvPr id="30925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E644723-BB14-4D65-871A-8E03933DF27B}" type="slidenum">
              <a:rPr lang="en-US"/>
              <a:pPr algn="r" eaLnBrk="1" hangingPunct="1">
                <a:spcBef>
                  <a:spcPct val="0"/>
                </a:spcBef>
              </a:pPr>
              <a:t>204</a:t>
            </a:fld>
            <a:endParaRPr lang="en-US"/>
          </a:p>
        </p:txBody>
      </p:sp>
      <p:sp>
        <p:nvSpPr>
          <p:cNvPr id="309252" name="Slide Image Placeholder 1"/>
          <p:cNvSpPr>
            <a:spLocks noGrp="1" noRot="1" noChangeAspect="1" noTextEdit="1"/>
          </p:cNvSpPr>
          <p:nvPr>
            <p:ph type="sldImg"/>
          </p:nvPr>
        </p:nvSpPr>
        <p:spPr>
          <a:ln/>
        </p:spPr>
      </p:sp>
      <p:sp>
        <p:nvSpPr>
          <p:cNvPr id="30925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925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0925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409419B-6A07-4E79-8AF2-6E3CA1CEE49B}" type="slidenum">
              <a:rPr lang="en-US"/>
              <a:pPr algn="r" eaLnBrk="1" hangingPunct="1">
                <a:spcBef>
                  <a:spcPct val="0"/>
                </a:spcBef>
              </a:pPr>
              <a:t>204</a:t>
            </a:fld>
            <a:endParaRPr lang="en-US"/>
          </a:p>
        </p:txBody>
      </p:sp>
    </p:spTree>
    <p:extLst>
      <p:ext uri="{BB962C8B-B14F-4D97-AF65-F5344CB8AC3E}">
        <p14:creationId xmlns:p14="http://schemas.microsoft.com/office/powerpoint/2010/main" val="74671160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43FDDD4-2426-4300-918F-9E159B787695}" type="slidenum">
              <a:rPr lang="en-US" sz="1300" smtClean="0"/>
              <a:pPr>
                <a:spcBef>
                  <a:spcPct val="0"/>
                </a:spcBef>
              </a:pPr>
              <a:t>205</a:t>
            </a:fld>
            <a:endParaRPr lang="en-US" sz="1300" smtClean="0"/>
          </a:p>
        </p:txBody>
      </p:sp>
      <p:sp>
        <p:nvSpPr>
          <p:cNvPr id="311299"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861D56E-8E31-4ADB-8A87-DC57DB5E3E00}" type="slidenum">
              <a:rPr lang="en-US"/>
              <a:pPr algn="r" eaLnBrk="1" hangingPunct="1">
                <a:spcBef>
                  <a:spcPct val="0"/>
                </a:spcBef>
              </a:pPr>
              <a:t>205</a:t>
            </a:fld>
            <a:endParaRPr lang="en-US"/>
          </a:p>
        </p:txBody>
      </p:sp>
      <p:sp>
        <p:nvSpPr>
          <p:cNvPr id="311300" name="Slide Image Placeholder 1"/>
          <p:cNvSpPr>
            <a:spLocks noGrp="1" noRot="1" noChangeAspect="1" noTextEdit="1"/>
          </p:cNvSpPr>
          <p:nvPr>
            <p:ph type="sldImg"/>
          </p:nvPr>
        </p:nvSpPr>
        <p:spPr>
          <a:ln/>
        </p:spPr>
      </p:sp>
      <p:sp>
        <p:nvSpPr>
          <p:cNvPr id="31130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130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1303"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61A4CE71-8FE2-46F1-AD49-231FBE08840F}" type="slidenum">
              <a:rPr lang="en-US"/>
              <a:pPr algn="r" eaLnBrk="1" hangingPunct="1">
                <a:spcBef>
                  <a:spcPct val="0"/>
                </a:spcBef>
              </a:pPr>
              <a:t>205</a:t>
            </a:fld>
            <a:endParaRPr lang="en-US"/>
          </a:p>
        </p:txBody>
      </p:sp>
    </p:spTree>
    <p:extLst>
      <p:ext uri="{BB962C8B-B14F-4D97-AF65-F5344CB8AC3E}">
        <p14:creationId xmlns:p14="http://schemas.microsoft.com/office/powerpoint/2010/main" val="184031736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E6BF55-7B9B-4FA6-A98C-C62057E8BEDD}" type="slidenum">
              <a:rPr lang="en-US" sz="1300" smtClean="0"/>
              <a:pPr>
                <a:spcBef>
                  <a:spcPct val="0"/>
                </a:spcBef>
              </a:pPr>
              <a:t>206</a:t>
            </a:fld>
            <a:endParaRPr lang="en-US" sz="1300" smtClean="0"/>
          </a:p>
        </p:txBody>
      </p:sp>
      <p:sp>
        <p:nvSpPr>
          <p:cNvPr id="313347"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0A3BE18D-C89D-4B28-8175-AF00237DD6E8}" type="slidenum">
              <a:rPr lang="en-US"/>
              <a:pPr algn="r" eaLnBrk="1" hangingPunct="1">
                <a:spcBef>
                  <a:spcPct val="0"/>
                </a:spcBef>
              </a:pPr>
              <a:t>206</a:t>
            </a:fld>
            <a:endParaRPr lang="en-US"/>
          </a:p>
        </p:txBody>
      </p:sp>
      <p:sp>
        <p:nvSpPr>
          <p:cNvPr id="313348" name="Slide Image Placeholder 1"/>
          <p:cNvSpPr>
            <a:spLocks noGrp="1" noRot="1" noChangeAspect="1" noTextEdit="1"/>
          </p:cNvSpPr>
          <p:nvPr>
            <p:ph type="sldImg"/>
          </p:nvPr>
        </p:nvSpPr>
        <p:spPr>
          <a:ln/>
        </p:spPr>
      </p:sp>
      <p:sp>
        <p:nvSpPr>
          <p:cNvPr id="31334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335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3351"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CCCCD1AA-B7E8-4012-BCBC-BC553FE97295}" type="slidenum">
              <a:rPr lang="en-US"/>
              <a:pPr algn="r" eaLnBrk="1" hangingPunct="1">
                <a:spcBef>
                  <a:spcPct val="0"/>
                </a:spcBef>
              </a:pPr>
              <a:t>206</a:t>
            </a:fld>
            <a:endParaRPr lang="en-US"/>
          </a:p>
        </p:txBody>
      </p:sp>
    </p:spTree>
    <p:extLst>
      <p:ext uri="{BB962C8B-B14F-4D97-AF65-F5344CB8AC3E}">
        <p14:creationId xmlns:p14="http://schemas.microsoft.com/office/powerpoint/2010/main" val="535698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26B785-E59D-41DA-8FD1-94D3B24DDF18}" type="slidenum">
              <a:rPr lang="en-US" sz="1300" smtClean="0"/>
              <a:pPr>
                <a:spcBef>
                  <a:spcPct val="0"/>
                </a:spcBef>
              </a:pPr>
              <a:t>23</a:t>
            </a:fld>
            <a:endParaRPr lang="en-US" sz="1300" smtClean="0"/>
          </a:p>
        </p:txBody>
      </p:sp>
    </p:spTree>
    <p:extLst>
      <p:ext uri="{BB962C8B-B14F-4D97-AF65-F5344CB8AC3E}">
        <p14:creationId xmlns:p14="http://schemas.microsoft.com/office/powerpoint/2010/main" val="284120793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DA7ED03-D144-4B1F-A2DB-9C2D87016746}" type="slidenum">
              <a:rPr lang="en-US" sz="1300" smtClean="0"/>
              <a:pPr>
                <a:spcBef>
                  <a:spcPct val="0"/>
                </a:spcBef>
              </a:pPr>
              <a:t>207</a:t>
            </a:fld>
            <a:endParaRPr lang="en-US" sz="1300" smtClean="0"/>
          </a:p>
        </p:txBody>
      </p:sp>
      <p:sp>
        <p:nvSpPr>
          <p:cNvPr id="315395"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35BFC64F-585A-4AF1-86C9-64ED60ABF24F}" type="slidenum">
              <a:rPr lang="en-US"/>
              <a:pPr algn="r" eaLnBrk="1" hangingPunct="1">
                <a:spcBef>
                  <a:spcPct val="0"/>
                </a:spcBef>
              </a:pPr>
              <a:t>207</a:t>
            </a:fld>
            <a:endParaRPr lang="en-US"/>
          </a:p>
        </p:txBody>
      </p:sp>
      <p:sp>
        <p:nvSpPr>
          <p:cNvPr id="315396" name="Slide Image Placeholder 1"/>
          <p:cNvSpPr>
            <a:spLocks noGrp="1" noRot="1" noChangeAspect="1" noTextEdit="1"/>
          </p:cNvSpPr>
          <p:nvPr>
            <p:ph type="sldImg"/>
          </p:nvPr>
        </p:nvSpPr>
        <p:spPr>
          <a:ln/>
        </p:spPr>
      </p:sp>
      <p:sp>
        <p:nvSpPr>
          <p:cNvPr id="31539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539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5399"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D68D80A9-5AF3-4819-8F8F-5AAE15378228}" type="slidenum">
              <a:rPr lang="en-US"/>
              <a:pPr algn="r" eaLnBrk="1" hangingPunct="1">
                <a:spcBef>
                  <a:spcPct val="0"/>
                </a:spcBef>
              </a:pPr>
              <a:t>207</a:t>
            </a:fld>
            <a:endParaRPr lang="en-US"/>
          </a:p>
        </p:txBody>
      </p:sp>
    </p:spTree>
    <p:extLst>
      <p:ext uri="{BB962C8B-B14F-4D97-AF65-F5344CB8AC3E}">
        <p14:creationId xmlns:p14="http://schemas.microsoft.com/office/powerpoint/2010/main" val="11835932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7EE45EC-9E5A-4931-8BA8-BC9B3AE12E11}" type="slidenum">
              <a:rPr lang="en-US" sz="1300" smtClean="0"/>
              <a:pPr>
                <a:spcBef>
                  <a:spcPct val="0"/>
                </a:spcBef>
              </a:pPr>
              <a:t>208</a:t>
            </a:fld>
            <a:endParaRPr lang="en-US" sz="1300" smtClean="0"/>
          </a:p>
        </p:txBody>
      </p:sp>
      <p:sp>
        <p:nvSpPr>
          <p:cNvPr id="317443"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EE915E7A-40B3-44D7-BD95-05A07522F524}" type="slidenum">
              <a:rPr lang="en-US"/>
              <a:pPr algn="r" eaLnBrk="1" hangingPunct="1">
                <a:spcBef>
                  <a:spcPct val="0"/>
                </a:spcBef>
              </a:pPr>
              <a:t>208</a:t>
            </a:fld>
            <a:endParaRPr lang="en-US"/>
          </a:p>
        </p:txBody>
      </p:sp>
      <p:sp>
        <p:nvSpPr>
          <p:cNvPr id="317444" name="Slide Image Placeholder 1"/>
          <p:cNvSpPr>
            <a:spLocks noGrp="1" noRot="1" noChangeAspect="1" noTextEdit="1"/>
          </p:cNvSpPr>
          <p:nvPr>
            <p:ph type="sldImg"/>
          </p:nvPr>
        </p:nvSpPr>
        <p:spPr>
          <a:ln/>
        </p:spPr>
      </p:sp>
      <p:sp>
        <p:nvSpPr>
          <p:cNvPr id="31744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1744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317447"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297" tIns="48147" rIns="96297" bIns="48147"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5DFBC33F-B8A5-4DDF-AEF9-6A1E8630E948}" type="slidenum">
              <a:rPr lang="en-US"/>
              <a:pPr algn="r" eaLnBrk="1" hangingPunct="1">
                <a:spcBef>
                  <a:spcPct val="0"/>
                </a:spcBef>
              </a:pPr>
              <a:t>208</a:t>
            </a:fld>
            <a:endParaRPr lang="en-US"/>
          </a:p>
        </p:txBody>
      </p:sp>
    </p:spTree>
    <p:extLst>
      <p:ext uri="{BB962C8B-B14F-4D97-AF65-F5344CB8AC3E}">
        <p14:creationId xmlns:p14="http://schemas.microsoft.com/office/powerpoint/2010/main" val="162713232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8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F6E1037-0A07-445D-9063-6B3C46FBB711}" type="slidenum">
              <a:rPr lang="en-US" sz="1300" smtClean="0"/>
              <a:pPr>
                <a:spcBef>
                  <a:spcPct val="0"/>
                </a:spcBef>
              </a:pPr>
              <a:t>210</a:t>
            </a:fld>
            <a:endParaRPr lang="en-US" sz="1300" smtClean="0"/>
          </a:p>
        </p:txBody>
      </p:sp>
    </p:spTree>
    <p:extLst>
      <p:ext uri="{BB962C8B-B14F-4D97-AF65-F5344CB8AC3E}">
        <p14:creationId xmlns:p14="http://schemas.microsoft.com/office/powerpoint/2010/main" val="10481565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00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EFCA6FE-D144-4CC1-B507-57CC2445A25C}" type="slidenum">
              <a:rPr lang="en-US" sz="1300" smtClean="0"/>
              <a:pPr>
                <a:spcBef>
                  <a:spcPct val="0"/>
                </a:spcBef>
              </a:pPr>
              <a:t>212</a:t>
            </a:fld>
            <a:endParaRPr lang="en-US" sz="1300" smtClean="0"/>
          </a:p>
        </p:txBody>
      </p:sp>
    </p:spTree>
    <p:extLst>
      <p:ext uri="{BB962C8B-B14F-4D97-AF65-F5344CB8AC3E}">
        <p14:creationId xmlns:p14="http://schemas.microsoft.com/office/powerpoint/2010/main" val="17881202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latin typeface="Times New Roman" panose="02020603050405020304" pitchFamily="18" charset="0"/>
              </a:rPr>
              <a:pPr/>
              <a:t>213</a:t>
            </a:fld>
            <a:endParaRPr lang="en-US">
              <a:latin typeface="Times New Roman" panose="02020603050405020304" pitchFamily="18" charset="0"/>
            </a:endParaRPr>
          </a:p>
        </p:txBody>
      </p:sp>
    </p:spTree>
    <p:extLst>
      <p:ext uri="{BB962C8B-B14F-4D97-AF65-F5344CB8AC3E}">
        <p14:creationId xmlns:p14="http://schemas.microsoft.com/office/powerpoint/2010/main" val="4135490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D9F03D4-2FB0-44E5-8A0E-24B0F3F8DA24}" type="slidenum">
              <a:rPr lang="en-US" sz="1300" smtClean="0"/>
              <a:pPr>
                <a:spcBef>
                  <a:spcPct val="0"/>
                </a:spcBef>
              </a:pPr>
              <a:t>25</a:t>
            </a:fld>
            <a:endParaRPr lang="en-US" sz="1300" smtClean="0"/>
          </a:p>
        </p:txBody>
      </p:sp>
    </p:spTree>
    <p:extLst>
      <p:ext uri="{BB962C8B-B14F-4D97-AF65-F5344CB8AC3E}">
        <p14:creationId xmlns:p14="http://schemas.microsoft.com/office/powerpoint/2010/main" val="713902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68F5A71-3F26-4A79-A72C-645670828704}" type="slidenum">
              <a:rPr lang="en-US" sz="1300" smtClean="0"/>
              <a:pPr>
                <a:spcBef>
                  <a:spcPct val="0"/>
                </a:spcBef>
              </a:pPr>
              <a:t>26</a:t>
            </a:fld>
            <a:endParaRPr lang="en-US" sz="1300" smtClean="0"/>
          </a:p>
        </p:txBody>
      </p:sp>
    </p:spTree>
    <p:extLst>
      <p:ext uri="{BB962C8B-B14F-4D97-AF65-F5344CB8AC3E}">
        <p14:creationId xmlns:p14="http://schemas.microsoft.com/office/powerpoint/2010/main" val="1448959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3A6C5FD-0DD0-48CF-96C1-7869A87827F1}" type="slidenum">
              <a:rPr lang="en-US" sz="1300" smtClean="0"/>
              <a:pPr>
                <a:spcBef>
                  <a:spcPct val="0"/>
                </a:spcBef>
              </a:pPr>
              <a:t>27</a:t>
            </a:fld>
            <a:endParaRPr lang="en-US" sz="1300" smtClean="0"/>
          </a:p>
        </p:txBody>
      </p:sp>
    </p:spTree>
    <p:extLst>
      <p:ext uri="{BB962C8B-B14F-4D97-AF65-F5344CB8AC3E}">
        <p14:creationId xmlns:p14="http://schemas.microsoft.com/office/powerpoint/2010/main" val="59298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0D1B46-C662-44DA-9008-A2CCE7AAE844}" type="slidenum">
              <a:rPr lang="en-US" sz="1300" smtClean="0"/>
              <a:pPr>
                <a:spcBef>
                  <a:spcPct val="0"/>
                </a:spcBef>
              </a:pPr>
              <a:t>28</a:t>
            </a:fld>
            <a:endParaRPr lang="en-US" sz="1300" smtClean="0"/>
          </a:p>
        </p:txBody>
      </p:sp>
    </p:spTree>
    <p:extLst>
      <p:ext uri="{BB962C8B-B14F-4D97-AF65-F5344CB8AC3E}">
        <p14:creationId xmlns:p14="http://schemas.microsoft.com/office/powerpoint/2010/main" val="227291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30</a:t>
            </a:fld>
            <a:endParaRPr lang="en-US" sz="1200" smtClean="0"/>
          </a:p>
        </p:txBody>
      </p:sp>
    </p:spTree>
    <p:extLst>
      <p:ext uri="{BB962C8B-B14F-4D97-AF65-F5344CB8AC3E}">
        <p14:creationId xmlns:p14="http://schemas.microsoft.com/office/powerpoint/2010/main" val="2366826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2115162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5837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58373"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8A799C-FCDC-42D6-96A5-F4B07023F2FD}" type="slidenum">
              <a:rPr lang="en-US" sz="1300" smtClean="0"/>
              <a:pPr>
                <a:spcBef>
                  <a:spcPct val="0"/>
                </a:spcBef>
              </a:pPr>
              <a:t>32</a:t>
            </a:fld>
            <a:endParaRPr lang="en-US" sz="1300" smtClean="0"/>
          </a:p>
        </p:txBody>
      </p:sp>
    </p:spTree>
    <p:extLst>
      <p:ext uri="{BB962C8B-B14F-4D97-AF65-F5344CB8AC3E}">
        <p14:creationId xmlns:p14="http://schemas.microsoft.com/office/powerpoint/2010/main" val="7665117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04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12DAFB-F35D-4E6D-8B58-8EA25A61BD14}" type="slidenum">
              <a:rPr lang="en-US" sz="1300" smtClean="0"/>
              <a:pPr>
                <a:spcBef>
                  <a:spcPct val="0"/>
                </a:spcBef>
              </a:pPr>
              <a:t>33</a:t>
            </a:fld>
            <a:endParaRPr lang="en-US" sz="1300" smtClean="0"/>
          </a:p>
        </p:txBody>
      </p:sp>
    </p:spTree>
    <p:extLst>
      <p:ext uri="{BB962C8B-B14F-4D97-AF65-F5344CB8AC3E}">
        <p14:creationId xmlns:p14="http://schemas.microsoft.com/office/powerpoint/2010/main" val="1832878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5E96DDA-51EE-44CD-9B70-1D40892A20E8}" type="slidenum">
              <a:rPr lang="en-US" sz="1300" smtClean="0"/>
              <a:pPr>
                <a:spcBef>
                  <a:spcPct val="0"/>
                </a:spcBef>
              </a:pPr>
              <a:t>34</a:t>
            </a:fld>
            <a:endParaRPr lang="en-US" sz="1300" smtClean="0"/>
          </a:p>
        </p:txBody>
      </p:sp>
    </p:spTree>
    <p:extLst>
      <p:ext uri="{BB962C8B-B14F-4D97-AF65-F5344CB8AC3E}">
        <p14:creationId xmlns:p14="http://schemas.microsoft.com/office/powerpoint/2010/main" val="40102608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35</a:t>
            </a:fld>
            <a:endParaRPr lang="en-US" smtClean="0">
              <a:solidFill>
                <a:prstClr val="black"/>
              </a:solidFill>
            </a:endParaRPr>
          </a:p>
        </p:txBody>
      </p:sp>
    </p:spTree>
    <p:extLst>
      <p:ext uri="{BB962C8B-B14F-4D97-AF65-F5344CB8AC3E}">
        <p14:creationId xmlns:p14="http://schemas.microsoft.com/office/powerpoint/2010/main" val="1298252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6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080718D-9A52-47C9-A9B8-44210074A56A}" type="slidenum">
              <a:rPr lang="en-US" sz="1300" smtClean="0"/>
              <a:pPr>
                <a:spcBef>
                  <a:spcPct val="0"/>
                </a:spcBef>
              </a:pPr>
              <a:t>36</a:t>
            </a:fld>
            <a:endParaRPr lang="en-US" sz="1300" smtClean="0"/>
          </a:p>
        </p:txBody>
      </p:sp>
    </p:spTree>
    <p:extLst>
      <p:ext uri="{BB962C8B-B14F-4D97-AF65-F5344CB8AC3E}">
        <p14:creationId xmlns:p14="http://schemas.microsoft.com/office/powerpoint/2010/main" val="2937835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909AD8-DB7A-4B92-AD09-94C18D522FEF}" type="slidenum">
              <a:rPr lang="en-US" sz="1300" smtClean="0"/>
              <a:pPr>
                <a:spcBef>
                  <a:spcPct val="0"/>
                </a:spcBef>
              </a:pPr>
              <a:t>38</a:t>
            </a:fld>
            <a:endParaRPr lang="en-US" sz="1300" smtClean="0"/>
          </a:p>
        </p:txBody>
      </p:sp>
    </p:spTree>
    <p:extLst>
      <p:ext uri="{BB962C8B-B14F-4D97-AF65-F5344CB8AC3E}">
        <p14:creationId xmlns:p14="http://schemas.microsoft.com/office/powerpoint/2010/main" val="9322084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727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FA2A764-DF95-4982-8A06-D3F0D4701A30}" type="slidenum">
              <a:rPr lang="en-US" sz="1300" smtClean="0"/>
              <a:pPr>
                <a:spcBef>
                  <a:spcPct val="0"/>
                </a:spcBef>
              </a:pPr>
              <a:t>40</a:t>
            </a:fld>
            <a:endParaRPr lang="en-US" sz="1300" smtClean="0"/>
          </a:p>
        </p:txBody>
      </p:sp>
    </p:spTree>
    <p:extLst>
      <p:ext uri="{BB962C8B-B14F-4D97-AF65-F5344CB8AC3E}">
        <p14:creationId xmlns:p14="http://schemas.microsoft.com/office/powerpoint/2010/main" val="32015797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41</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7523450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68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7B16584-2236-4106-A218-E2C7DDC54E17}" type="slidenum">
              <a:rPr lang="en-US" sz="1300" smtClean="0"/>
              <a:pPr>
                <a:spcBef>
                  <a:spcPct val="0"/>
                </a:spcBef>
              </a:pPr>
              <a:t>42</a:t>
            </a:fld>
            <a:endParaRPr lang="en-US" sz="1300" smtClean="0"/>
          </a:p>
        </p:txBody>
      </p:sp>
    </p:spTree>
    <p:extLst>
      <p:ext uri="{BB962C8B-B14F-4D97-AF65-F5344CB8AC3E}">
        <p14:creationId xmlns:p14="http://schemas.microsoft.com/office/powerpoint/2010/main" val="2691081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29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02DDA19-4EC5-483D-B3E4-BCBB9CF8A3B1}" type="slidenum">
              <a:rPr lang="en-US" sz="1300" smtClean="0"/>
              <a:pPr>
                <a:spcBef>
                  <a:spcPct val="0"/>
                </a:spcBef>
              </a:pPr>
              <a:t>45</a:t>
            </a:fld>
            <a:endParaRPr lang="en-US" sz="1300" smtClean="0"/>
          </a:p>
        </p:txBody>
      </p:sp>
    </p:spTree>
    <p:extLst>
      <p:ext uri="{BB962C8B-B14F-4D97-AF65-F5344CB8AC3E}">
        <p14:creationId xmlns:p14="http://schemas.microsoft.com/office/powerpoint/2010/main" val="4292135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5B470A1-258D-444C-8A31-8F4AC34B0805}" type="slidenum">
              <a:rPr lang="en-US" sz="1300" smtClean="0"/>
              <a:pPr>
                <a:spcBef>
                  <a:spcPct val="0"/>
                </a:spcBef>
              </a:pPr>
              <a:t>6</a:t>
            </a:fld>
            <a:endParaRPr lang="en-US" sz="1300" smtClean="0"/>
          </a:p>
        </p:txBody>
      </p:sp>
    </p:spTree>
    <p:extLst>
      <p:ext uri="{BB962C8B-B14F-4D97-AF65-F5344CB8AC3E}">
        <p14:creationId xmlns:p14="http://schemas.microsoft.com/office/powerpoint/2010/main" val="32365841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49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40043B6-EA3E-4076-A186-07ACE6284652}" type="slidenum">
              <a:rPr lang="en-US" sz="1300" smtClean="0"/>
              <a:pPr>
                <a:spcBef>
                  <a:spcPct val="0"/>
                </a:spcBef>
              </a:pPr>
              <a:t>46</a:t>
            </a:fld>
            <a:endParaRPr lang="en-US" sz="1300" smtClean="0"/>
          </a:p>
        </p:txBody>
      </p:sp>
    </p:spTree>
    <p:extLst>
      <p:ext uri="{BB962C8B-B14F-4D97-AF65-F5344CB8AC3E}">
        <p14:creationId xmlns:p14="http://schemas.microsoft.com/office/powerpoint/2010/main" val="1863329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400" smtClean="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07132B-66B3-4650-9F99-D0027139A699}" type="slidenum">
              <a:rPr lang="en-US" sz="1400" smtClean="0"/>
              <a:pPr>
                <a:spcBef>
                  <a:spcPct val="0"/>
                </a:spcBef>
              </a:pPr>
              <a:t>47</a:t>
            </a:fld>
            <a:endParaRPr lang="en-US" sz="1400" smtClean="0"/>
          </a:p>
        </p:txBody>
      </p:sp>
    </p:spTree>
    <p:extLst>
      <p:ext uri="{BB962C8B-B14F-4D97-AF65-F5344CB8AC3E}">
        <p14:creationId xmlns:p14="http://schemas.microsoft.com/office/powerpoint/2010/main" val="2289935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E4290E-10D9-42E5-96B0-838A0DD66B9A}" type="slidenum">
              <a:rPr lang="en-US" sz="1300" smtClean="0"/>
              <a:pPr>
                <a:spcBef>
                  <a:spcPct val="0"/>
                </a:spcBef>
              </a:pPr>
              <a:t>48</a:t>
            </a:fld>
            <a:endParaRPr lang="en-US" sz="1300" smtClean="0"/>
          </a:p>
        </p:txBody>
      </p:sp>
      <p:sp>
        <p:nvSpPr>
          <p:cNvPr id="89091" name="Rectangle 7"/>
          <p:cNvSpPr txBox="1">
            <a:spLocks noGrp="1" noChangeArrowheads="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B704CBBB-2EE3-449D-A19B-7321E1849287}" type="slidenum">
              <a:rPr lang="en-US"/>
              <a:pPr algn="r" eaLnBrk="1" hangingPunct="1">
                <a:spcBef>
                  <a:spcPct val="0"/>
                </a:spcBef>
              </a:pPr>
              <a:t>48</a:t>
            </a:fld>
            <a:endParaRPr lang="en-US"/>
          </a:p>
        </p:txBody>
      </p:sp>
      <p:sp>
        <p:nvSpPr>
          <p:cNvPr id="89092" name="Slide Image Placeholder 1"/>
          <p:cNvSpPr>
            <a:spLocks noGrp="1" noRot="1" noChangeAspect="1" noTextEdit="1"/>
          </p:cNvSpPr>
          <p:nvPr>
            <p:ph type="sldImg"/>
          </p:nvPr>
        </p:nvSpPr>
        <p:spPr>
          <a:ln/>
        </p:spPr>
      </p:sp>
      <p:sp>
        <p:nvSpPr>
          <p:cNvPr id="8909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89095" name="Slide Number Placeholder 4"/>
          <p:cNvSpPr txBox="1">
            <a:spLocks noGrp="1"/>
          </p:cNvSpPr>
          <p:nvPr/>
        </p:nvSpPr>
        <p:spPr bwMode="auto">
          <a:xfrm>
            <a:off x="4144963" y="9145588"/>
            <a:ext cx="3170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5759" tIns="47878" rIns="95759" bIns="47878" anchor="b"/>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lgn="r" eaLnBrk="1" hangingPunct="1">
              <a:spcBef>
                <a:spcPct val="0"/>
              </a:spcBef>
            </a:pPr>
            <a:fld id="{F55D12BA-B2CE-4C8F-A652-3614F684F6B6}" type="slidenum">
              <a:rPr lang="en-US"/>
              <a:pPr algn="r" eaLnBrk="1" hangingPunct="1">
                <a:spcBef>
                  <a:spcPct val="0"/>
                </a:spcBef>
              </a:pPr>
              <a:t>48</a:t>
            </a:fld>
            <a:endParaRPr lang="en-US"/>
          </a:p>
        </p:txBody>
      </p:sp>
    </p:spTree>
    <p:extLst>
      <p:ext uri="{BB962C8B-B14F-4D97-AF65-F5344CB8AC3E}">
        <p14:creationId xmlns:p14="http://schemas.microsoft.com/office/powerpoint/2010/main" val="31383947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49</a:t>
            </a:fld>
            <a:endParaRPr lang="en-US" sz="1300">
              <a:solidFill>
                <a:srgbClr val="000000"/>
              </a:solidFill>
            </a:endParaRPr>
          </a:p>
        </p:txBody>
      </p:sp>
    </p:spTree>
    <p:extLst>
      <p:ext uri="{BB962C8B-B14F-4D97-AF65-F5344CB8AC3E}">
        <p14:creationId xmlns:p14="http://schemas.microsoft.com/office/powerpoint/2010/main" val="4056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53</a:t>
            </a:fld>
            <a:endParaRPr lang="en-US" sz="1200">
              <a:solidFill>
                <a:prstClr val="black"/>
              </a:solidFill>
            </a:endParaRPr>
          </a:p>
        </p:txBody>
      </p:sp>
    </p:spTree>
    <p:extLst>
      <p:ext uri="{BB962C8B-B14F-4D97-AF65-F5344CB8AC3E}">
        <p14:creationId xmlns:p14="http://schemas.microsoft.com/office/powerpoint/2010/main" val="5281615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55</a:t>
            </a:fld>
            <a:endParaRPr lang="en-US" sz="1200">
              <a:solidFill>
                <a:prstClr val="black"/>
              </a:solidFill>
            </a:endParaRPr>
          </a:p>
        </p:txBody>
      </p:sp>
    </p:spTree>
    <p:extLst>
      <p:ext uri="{BB962C8B-B14F-4D97-AF65-F5344CB8AC3E}">
        <p14:creationId xmlns:p14="http://schemas.microsoft.com/office/powerpoint/2010/main" val="25891882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97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2BD87E2-4477-4066-8D06-C6836C34A9DB}" type="slidenum">
              <a:rPr lang="en-US" sz="1300" smtClean="0"/>
              <a:pPr>
                <a:spcBef>
                  <a:spcPct val="0"/>
                </a:spcBef>
              </a:pPr>
              <a:t>58</a:t>
            </a:fld>
            <a:endParaRPr lang="en-US" sz="1300" smtClean="0"/>
          </a:p>
        </p:txBody>
      </p:sp>
    </p:spTree>
    <p:extLst>
      <p:ext uri="{BB962C8B-B14F-4D97-AF65-F5344CB8AC3E}">
        <p14:creationId xmlns:p14="http://schemas.microsoft.com/office/powerpoint/2010/main" val="29407864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59</a:t>
            </a:fld>
            <a:endParaRPr lang="en-US" sz="1200" smtClean="0">
              <a:solidFill>
                <a:srgbClr val="000000"/>
              </a:solidFill>
            </a:endParaRPr>
          </a:p>
        </p:txBody>
      </p:sp>
    </p:spTree>
    <p:extLst>
      <p:ext uri="{BB962C8B-B14F-4D97-AF65-F5344CB8AC3E}">
        <p14:creationId xmlns:p14="http://schemas.microsoft.com/office/powerpoint/2010/main" val="37247779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60</a:t>
            </a:fld>
            <a:endParaRPr lang="en-US" smtClean="0"/>
          </a:p>
        </p:txBody>
      </p:sp>
    </p:spTree>
    <p:extLst>
      <p:ext uri="{BB962C8B-B14F-4D97-AF65-F5344CB8AC3E}">
        <p14:creationId xmlns:p14="http://schemas.microsoft.com/office/powerpoint/2010/main" val="4120950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3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823913" indent="-315913">
              <a:spcBef>
                <a:spcPct val="30000"/>
              </a:spcBef>
              <a:defRPr sz="1200">
                <a:solidFill>
                  <a:schemeClr val="tx1"/>
                </a:solidFill>
                <a:latin typeface="Times New Roman" panose="02020603050405020304" pitchFamily="18" charset="0"/>
              </a:defRPr>
            </a:lvl2pPr>
            <a:lvl3pPr marL="1268413" indent="-252413">
              <a:spcBef>
                <a:spcPct val="30000"/>
              </a:spcBef>
              <a:defRPr sz="1200">
                <a:solidFill>
                  <a:schemeClr val="tx1"/>
                </a:solidFill>
                <a:latin typeface="Times New Roman" panose="02020603050405020304" pitchFamily="18" charset="0"/>
              </a:defRPr>
            </a:lvl3pPr>
            <a:lvl4pPr marL="1776413" indent="-252413">
              <a:spcBef>
                <a:spcPct val="30000"/>
              </a:spcBef>
              <a:defRPr sz="1200">
                <a:solidFill>
                  <a:schemeClr val="tx1"/>
                </a:solidFill>
                <a:latin typeface="Times New Roman" panose="02020603050405020304" pitchFamily="18" charset="0"/>
              </a:defRPr>
            </a:lvl4pPr>
            <a:lvl5pPr marL="2282825" indent="-252413">
              <a:spcBef>
                <a:spcPct val="30000"/>
              </a:spcBef>
              <a:defRPr sz="1200">
                <a:solidFill>
                  <a:schemeClr val="tx1"/>
                </a:solidFill>
                <a:latin typeface="Times New Roman" panose="02020603050405020304" pitchFamily="18" charset="0"/>
              </a:defRPr>
            </a:lvl5pPr>
            <a:lvl6pPr marL="2740025" indent="-252413" eaLnBrk="0" fontAlgn="base" hangingPunct="0">
              <a:spcBef>
                <a:spcPct val="30000"/>
              </a:spcBef>
              <a:spcAft>
                <a:spcPct val="0"/>
              </a:spcAft>
              <a:defRPr sz="1200">
                <a:solidFill>
                  <a:schemeClr val="tx1"/>
                </a:solidFill>
                <a:latin typeface="Times New Roman" panose="02020603050405020304" pitchFamily="18" charset="0"/>
              </a:defRPr>
            </a:lvl6pPr>
            <a:lvl7pPr marL="3197225" indent="-252413" eaLnBrk="0" fontAlgn="base" hangingPunct="0">
              <a:spcBef>
                <a:spcPct val="30000"/>
              </a:spcBef>
              <a:spcAft>
                <a:spcPct val="0"/>
              </a:spcAft>
              <a:defRPr sz="1200">
                <a:solidFill>
                  <a:schemeClr val="tx1"/>
                </a:solidFill>
                <a:latin typeface="Times New Roman" panose="02020603050405020304" pitchFamily="18" charset="0"/>
              </a:defRPr>
            </a:lvl7pPr>
            <a:lvl8pPr marL="3654425" indent="-252413" eaLnBrk="0" fontAlgn="base" hangingPunct="0">
              <a:spcBef>
                <a:spcPct val="30000"/>
              </a:spcBef>
              <a:spcAft>
                <a:spcPct val="0"/>
              </a:spcAft>
              <a:defRPr sz="1200">
                <a:solidFill>
                  <a:schemeClr val="tx1"/>
                </a:solidFill>
                <a:latin typeface="Times New Roman" panose="02020603050405020304" pitchFamily="18" charset="0"/>
              </a:defRPr>
            </a:lvl8pPr>
            <a:lvl9pPr marL="4111625" indent="-2524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B19DB79-A843-43A5-A280-0492FA2ED592}" type="slidenum">
              <a:rPr lang="en-US" sz="1400" smtClean="0"/>
              <a:pPr>
                <a:spcBef>
                  <a:spcPct val="0"/>
                </a:spcBef>
              </a:pPr>
              <a:t>61</a:t>
            </a:fld>
            <a:endParaRPr lang="en-US" sz="1400" smtClean="0"/>
          </a:p>
        </p:txBody>
      </p:sp>
    </p:spTree>
    <p:extLst>
      <p:ext uri="{BB962C8B-B14F-4D97-AF65-F5344CB8AC3E}">
        <p14:creationId xmlns:p14="http://schemas.microsoft.com/office/powerpoint/2010/main" val="1083372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8</a:t>
            </a:fld>
            <a:endParaRPr lang="en-US" sz="1200" smtClean="0"/>
          </a:p>
        </p:txBody>
      </p:sp>
    </p:spTree>
    <p:extLst>
      <p:ext uri="{BB962C8B-B14F-4D97-AF65-F5344CB8AC3E}">
        <p14:creationId xmlns:p14="http://schemas.microsoft.com/office/powerpoint/2010/main" val="235202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5F1F8D6-639C-47C0-9764-FE753136745F}" type="slidenum">
              <a:rPr lang="en-US" sz="1300" smtClean="0"/>
              <a:pPr>
                <a:spcBef>
                  <a:spcPct val="0"/>
                </a:spcBef>
              </a:pPr>
              <a:t>62</a:t>
            </a:fld>
            <a:endParaRPr lang="en-US" sz="1300" smtClean="0"/>
          </a:p>
        </p:txBody>
      </p:sp>
    </p:spTree>
    <p:extLst>
      <p:ext uri="{BB962C8B-B14F-4D97-AF65-F5344CB8AC3E}">
        <p14:creationId xmlns:p14="http://schemas.microsoft.com/office/powerpoint/2010/main" val="188359227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66</a:t>
            </a:fld>
            <a:endParaRPr lang="en-US" sz="1200" smtClean="0"/>
          </a:p>
        </p:txBody>
      </p:sp>
    </p:spTree>
    <p:extLst>
      <p:ext uri="{BB962C8B-B14F-4D97-AF65-F5344CB8AC3E}">
        <p14:creationId xmlns:p14="http://schemas.microsoft.com/office/powerpoint/2010/main" val="3267521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09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4DF069D-24B9-4BC2-B289-E9C9E2778F46}" type="slidenum">
              <a:rPr lang="en-US" sz="1300" smtClean="0"/>
              <a:pPr>
                <a:spcBef>
                  <a:spcPct val="0"/>
                </a:spcBef>
              </a:pPr>
              <a:t>67</a:t>
            </a:fld>
            <a:endParaRPr lang="en-US" sz="1300" smtClean="0"/>
          </a:p>
        </p:txBody>
      </p:sp>
    </p:spTree>
    <p:extLst>
      <p:ext uri="{BB962C8B-B14F-4D97-AF65-F5344CB8AC3E}">
        <p14:creationId xmlns:p14="http://schemas.microsoft.com/office/powerpoint/2010/main" val="2044980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5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5BCAB26-2E33-4DDB-B6D7-AE025BD970E2}" type="slidenum">
              <a:rPr lang="en-US" sz="1300" smtClean="0"/>
              <a:pPr>
                <a:spcBef>
                  <a:spcPct val="0"/>
                </a:spcBef>
              </a:pPr>
              <a:t>68</a:t>
            </a:fld>
            <a:endParaRPr lang="en-US" sz="1300" smtClean="0"/>
          </a:p>
        </p:txBody>
      </p:sp>
    </p:spTree>
    <p:extLst>
      <p:ext uri="{BB962C8B-B14F-4D97-AF65-F5344CB8AC3E}">
        <p14:creationId xmlns:p14="http://schemas.microsoft.com/office/powerpoint/2010/main" val="8764674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7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2371924-0456-480F-9E09-B999F4917C07}" type="slidenum">
              <a:rPr lang="en-US" sz="1300" smtClean="0"/>
              <a:pPr>
                <a:spcBef>
                  <a:spcPct val="0"/>
                </a:spcBef>
              </a:pPr>
              <a:t>69</a:t>
            </a:fld>
            <a:endParaRPr lang="en-US" sz="1300" smtClean="0"/>
          </a:p>
        </p:txBody>
      </p:sp>
    </p:spTree>
    <p:extLst>
      <p:ext uri="{BB962C8B-B14F-4D97-AF65-F5344CB8AC3E}">
        <p14:creationId xmlns:p14="http://schemas.microsoft.com/office/powerpoint/2010/main" val="15739145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19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665C284-2649-4066-B9B0-4245C30B978C}" type="slidenum">
              <a:rPr lang="en-US" sz="1300" smtClean="0"/>
              <a:pPr>
                <a:spcBef>
                  <a:spcPct val="0"/>
                </a:spcBef>
              </a:pPr>
              <a:t>70</a:t>
            </a:fld>
            <a:endParaRPr lang="en-US" sz="1300" smtClean="0"/>
          </a:p>
        </p:txBody>
      </p:sp>
    </p:spTree>
    <p:extLst>
      <p:ext uri="{BB962C8B-B14F-4D97-AF65-F5344CB8AC3E}">
        <p14:creationId xmlns:p14="http://schemas.microsoft.com/office/powerpoint/2010/main" val="12186853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17EE976-247E-4FBB-A943-DE241C736BF6}" type="slidenum">
              <a:rPr lang="en-US" sz="1300" smtClean="0"/>
              <a:pPr>
                <a:spcBef>
                  <a:spcPct val="0"/>
                </a:spcBef>
              </a:pPr>
              <a:t>71</a:t>
            </a:fld>
            <a:endParaRPr lang="en-US" sz="1300" smtClean="0"/>
          </a:p>
        </p:txBody>
      </p:sp>
    </p:spTree>
    <p:extLst>
      <p:ext uri="{BB962C8B-B14F-4D97-AF65-F5344CB8AC3E}">
        <p14:creationId xmlns:p14="http://schemas.microsoft.com/office/powerpoint/2010/main" val="4562266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5352EF-A889-4A92-85ED-C20D9A1C7B39}" type="slidenum">
              <a:rPr lang="en-US" sz="1300" smtClean="0"/>
              <a:pPr>
                <a:spcBef>
                  <a:spcPct val="0"/>
                </a:spcBef>
              </a:pPr>
              <a:t>72</a:t>
            </a:fld>
            <a:endParaRPr lang="en-US" sz="1300" smtClean="0"/>
          </a:p>
        </p:txBody>
      </p:sp>
    </p:spTree>
    <p:extLst>
      <p:ext uri="{BB962C8B-B14F-4D97-AF65-F5344CB8AC3E}">
        <p14:creationId xmlns:p14="http://schemas.microsoft.com/office/powerpoint/2010/main" val="304772855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25957"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61FD15A-83DC-4FD7-9653-0855EA200884}" type="slidenum">
              <a:rPr lang="en-US" sz="1300" smtClean="0"/>
              <a:pPr>
                <a:spcBef>
                  <a:spcPct val="0"/>
                </a:spcBef>
              </a:pPr>
              <a:t>73</a:t>
            </a:fld>
            <a:endParaRPr lang="en-US" sz="1300" smtClean="0"/>
          </a:p>
        </p:txBody>
      </p:sp>
    </p:spTree>
    <p:extLst>
      <p:ext uri="{BB962C8B-B14F-4D97-AF65-F5344CB8AC3E}">
        <p14:creationId xmlns:p14="http://schemas.microsoft.com/office/powerpoint/2010/main" val="25565513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75</a:t>
            </a:fld>
            <a:endParaRPr lang="en-US"/>
          </a:p>
        </p:txBody>
      </p:sp>
    </p:spTree>
    <p:extLst>
      <p:ext uri="{BB962C8B-B14F-4D97-AF65-F5344CB8AC3E}">
        <p14:creationId xmlns:p14="http://schemas.microsoft.com/office/powerpoint/2010/main" val="2753264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B2D2B6D-C181-49E8-871F-0D26EF786FDD}" type="slidenum">
              <a:rPr lang="en-US" sz="1300" smtClean="0"/>
              <a:pPr>
                <a:spcBef>
                  <a:spcPct val="0"/>
                </a:spcBef>
              </a:pPr>
              <a:t>10</a:t>
            </a:fld>
            <a:endParaRPr lang="en-US" sz="1300" smtClean="0"/>
          </a:p>
        </p:txBody>
      </p:sp>
    </p:spTree>
    <p:extLst>
      <p:ext uri="{BB962C8B-B14F-4D97-AF65-F5344CB8AC3E}">
        <p14:creationId xmlns:p14="http://schemas.microsoft.com/office/powerpoint/2010/main" val="330610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21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94C2DC0-1F82-4AF9-8CD1-FEDA46970538}" type="slidenum">
              <a:rPr lang="en-US" sz="1300" smtClean="0"/>
              <a:pPr>
                <a:spcBef>
                  <a:spcPct val="0"/>
                </a:spcBef>
              </a:pPr>
              <a:t>80</a:t>
            </a:fld>
            <a:endParaRPr lang="en-US" sz="1300" smtClean="0"/>
          </a:p>
        </p:txBody>
      </p:sp>
    </p:spTree>
    <p:extLst>
      <p:ext uri="{BB962C8B-B14F-4D97-AF65-F5344CB8AC3E}">
        <p14:creationId xmlns:p14="http://schemas.microsoft.com/office/powerpoint/2010/main" val="3969869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4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08FE4C-0A61-4E40-91F7-0CD294DB161C}" type="slidenum">
              <a:rPr lang="en-US" sz="1300" smtClean="0"/>
              <a:pPr>
                <a:spcBef>
                  <a:spcPct val="0"/>
                </a:spcBef>
              </a:pPr>
              <a:t>82</a:t>
            </a:fld>
            <a:endParaRPr lang="en-US" sz="1300" smtClean="0"/>
          </a:p>
        </p:txBody>
      </p:sp>
    </p:spTree>
    <p:extLst>
      <p:ext uri="{BB962C8B-B14F-4D97-AF65-F5344CB8AC3E}">
        <p14:creationId xmlns:p14="http://schemas.microsoft.com/office/powerpoint/2010/main" val="39333709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83</a:t>
            </a:fld>
            <a:endParaRPr lang="en-US" sz="1200" smtClean="0"/>
          </a:p>
        </p:txBody>
      </p:sp>
    </p:spTree>
    <p:extLst>
      <p:ext uri="{BB962C8B-B14F-4D97-AF65-F5344CB8AC3E}">
        <p14:creationId xmlns:p14="http://schemas.microsoft.com/office/powerpoint/2010/main" val="38919754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3DFFD53-2F91-4D60-AED1-06B7AB1E0D0D}" type="slidenum">
              <a:rPr lang="en-US" sz="1300" smtClean="0"/>
              <a:pPr>
                <a:spcBef>
                  <a:spcPct val="0"/>
                </a:spcBef>
              </a:pPr>
              <a:t>84</a:t>
            </a:fld>
            <a:endParaRPr lang="en-US" sz="1300" smtClean="0"/>
          </a:p>
        </p:txBody>
      </p:sp>
    </p:spTree>
    <p:extLst>
      <p:ext uri="{BB962C8B-B14F-4D97-AF65-F5344CB8AC3E}">
        <p14:creationId xmlns:p14="http://schemas.microsoft.com/office/powerpoint/2010/main" val="39018421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02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0C52A5C-4859-45AC-9319-FDC5A6F80810}" type="slidenum">
              <a:rPr lang="en-US" sz="1300" smtClean="0"/>
              <a:pPr>
                <a:spcBef>
                  <a:spcPct val="0"/>
                </a:spcBef>
              </a:pPr>
              <a:t>85</a:t>
            </a:fld>
            <a:endParaRPr lang="en-US" sz="1300" smtClean="0"/>
          </a:p>
        </p:txBody>
      </p:sp>
    </p:spTree>
    <p:extLst>
      <p:ext uri="{BB962C8B-B14F-4D97-AF65-F5344CB8AC3E}">
        <p14:creationId xmlns:p14="http://schemas.microsoft.com/office/powerpoint/2010/main" val="5349140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234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14234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B5890D6-530F-4F92-877B-A30800048C28}" type="slidenum">
              <a:rPr lang="en-US" sz="1300" smtClean="0"/>
              <a:pPr>
                <a:spcBef>
                  <a:spcPct val="0"/>
                </a:spcBef>
              </a:pPr>
              <a:t>86</a:t>
            </a:fld>
            <a:endParaRPr lang="en-US" sz="1300" smtClean="0"/>
          </a:p>
        </p:txBody>
      </p:sp>
    </p:spTree>
    <p:extLst>
      <p:ext uri="{BB962C8B-B14F-4D97-AF65-F5344CB8AC3E}">
        <p14:creationId xmlns:p14="http://schemas.microsoft.com/office/powerpoint/2010/main" val="3955556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45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FACFF85-6BCC-4F21-BA9A-577E212E5DAE}" type="slidenum">
              <a:rPr lang="en-US" sz="1300" smtClean="0"/>
              <a:pPr>
                <a:spcBef>
                  <a:spcPct val="0"/>
                </a:spcBef>
              </a:pPr>
              <a:t>88</a:t>
            </a:fld>
            <a:endParaRPr lang="en-US" sz="1300" smtClean="0"/>
          </a:p>
        </p:txBody>
      </p:sp>
    </p:spTree>
    <p:extLst>
      <p:ext uri="{BB962C8B-B14F-4D97-AF65-F5344CB8AC3E}">
        <p14:creationId xmlns:p14="http://schemas.microsoft.com/office/powerpoint/2010/main" val="41274858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89</a:t>
            </a:fld>
            <a:endParaRPr lang="en-US" sz="1200" smtClean="0"/>
          </a:p>
        </p:txBody>
      </p:sp>
    </p:spTree>
    <p:extLst>
      <p:ext uri="{BB962C8B-B14F-4D97-AF65-F5344CB8AC3E}">
        <p14:creationId xmlns:p14="http://schemas.microsoft.com/office/powerpoint/2010/main" val="25759261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50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7EBCA3-E797-45E9-9705-737B92DA90BA}" type="slidenum">
              <a:rPr lang="en-US" sz="1300" smtClean="0"/>
              <a:pPr>
                <a:spcBef>
                  <a:spcPct val="0"/>
                </a:spcBef>
              </a:pPr>
              <a:t>90</a:t>
            </a:fld>
            <a:endParaRPr lang="en-US" sz="1300" smtClean="0"/>
          </a:p>
        </p:txBody>
      </p:sp>
    </p:spTree>
    <p:extLst>
      <p:ext uri="{BB962C8B-B14F-4D97-AF65-F5344CB8AC3E}">
        <p14:creationId xmlns:p14="http://schemas.microsoft.com/office/powerpoint/2010/main" val="2094290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defRPr>
            </a:lvl1pPr>
            <a:lvl2pPr marL="779463" indent="-300038">
              <a:defRPr sz="2400">
                <a:solidFill>
                  <a:schemeClr val="tx1"/>
                </a:solidFill>
                <a:latin typeface="Times New Roman" panose="02020603050405020304" pitchFamily="18" charset="0"/>
              </a:defRPr>
            </a:lvl2pPr>
            <a:lvl3pPr marL="1200150" indent="-239713">
              <a:defRPr sz="2400">
                <a:solidFill>
                  <a:schemeClr val="tx1"/>
                </a:solidFill>
                <a:latin typeface="Times New Roman" panose="02020603050405020304" pitchFamily="18" charset="0"/>
              </a:defRPr>
            </a:lvl3pPr>
            <a:lvl4pPr marL="1681163" indent="-239713">
              <a:defRPr sz="2400">
                <a:solidFill>
                  <a:schemeClr val="tx1"/>
                </a:solidFill>
                <a:latin typeface="Times New Roman" panose="02020603050405020304" pitchFamily="18" charset="0"/>
              </a:defRPr>
            </a:lvl4pPr>
            <a:lvl5pPr marL="2162175" indent="-239713">
              <a:defRPr sz="2400">
                <a:solidFill>
                  <a:schemeClr val="tx1"/>
                </a:solidFill>
                <a:latin typeface="Times New Roman" panose="02020603050405020304" pitchFamily="18" charset="0"/>
              </a:defRPr>
            </a:lvl5pPr>
            <a:lvl6pPr marL="2619375" indent="-239713" eaLnBrk="0" fontAlgn="base" hangingPunct="0">
              <a:spcBef>
                <a:spcPct val="0"/>
              </a:spcBef>
              <a:spcAft>
                <a:spcPct val="0"/>
              </a:spcAft>
              <a:defRPr sz="2400">
                <a:solidFill>
                  <a:schemeClr val="tx1"/>
                </a:solidFill>
                <a:latin typeface="Times New Roman" panose="02020603050405020304" pitchFamily="18" charset="0"/>
              </a:defRPr>
            </a:lvl6pPr>
            <a:lvl7pPr marL="3076575" indent="-239713" eaLnBrk="0" fontAlgn="base" hangingPunct="0">
              <a:spcBef>
                <a:spcPct val="0"/>
              </a:spcBef>
              <a:spcAft>
                <a:spcPct val="0"/>
              </a:spcAft>
              <a:defRPr sz="2400">
                <a:solidFill>
                  <a:schemeClr val="tx1"/>
                </a:solidFill>
                <a:latin typeface="Times New Roman" panose="02020603050405020304" pitchFamily="18" charset="0"/>
              </a:defRPr>
            </a:lvl7pPr>
            <a:lvl8pPr marL="3533775" indent="-239713" eaLnBrk="0" fontAlgn="base" hangingPunct="0">
              <a:spcBef>
                <a:spcPct val="0"/>
              </a:spcBef>
              <a:spcAft>
                <a:spcPct val="0"/>
              </a:spcAft>
              <a:defRPr sz="2400">
                <a:solidFill>
                  <a:schemeClr val="tx1"/>
                </a:solidFill>
                <a:latin typeface="Times New Roman" panose="02020603050405020304" pitchFamily="18" charset="0"/>
              </a:defRPr>
            </a:lvl8pPr>
            <a:lvl9pPr marL="3990975" indent="-239713" eaLnBrk="0" fontAlgn="base" hangingPunct="0">
              <a:spcBef>
                <a:spcPct val="0"/>
              </a:spcBef>
              <a:spcAft>
                <a:spcPct val="0"/>
              </a:spcAft>
              <a:defRPr sz="2400">
                <a:solidFill>
                  <a:schemeClr val="tx1"/>
                </a:solidFill>
                <a:latin typeface="Times New Roman" panose="02020603050405020304" pitchFamily="18" charset="0"/>
              </a:defRPr>
            </a:lvl9pPr>
          </a:lstStyle>
          <a:p>
            <a:fld id="{BB54A762-CA7A-484D-A338-8E888C3D564A}" type="slidenum">
              <a:rPr lang="en-US" sz="1300" smtClean="0"/>
              <a:pPr/>
              <a:t>95</a:t>
            </a:fld>
            <a:endParaRPr lang="en-US" sz="1300" smtClean="0"/>
          </a:p>
        </p:txBody>
      </p:sp>
    </p:spTree>
    <p:extLst>
      <p:ext uri="{BB962C8B-B14F-4D97-AF65-F5344CB8AC3E}">
        <p14:creationId xmlns:p14="http://schemas.microsoft.com/office/powerpoint/2010/main" val="185848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E7D6384-FEAA-46D7-832D-BC2A53A249A4}" type="slidenum">
              <a:rPr lang="en-US" sz="1300" smtClean="0"/>
              <a:pPr>
                <a:spcBef>
                  <a:spcPct val="0"/>
                </a:spcBef>
              </a:pPr>
              <a:t>12</a:t>
            </a:fld>
            <a:endParaRPr lang="en-US" sz="1300" smtClean="0"/>
          </a:p>
        </p:txBody>
      </p:sp>
    </p:spTree>
    <p:extLst>
      <p:ext uri="{BB962C8B-B14F-4D97-AF65-F5344CB8AC3E}">
        <p14:creationId xmlns:p14="http://schemas.microsoft.com/office/powerpoint/2010/main" val="82016399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1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2D957F2-669E-4D12-AB6E-DBDE92010E50}" type="slidenum">
              <a:rPr lang="en-US" sz="1300" smtClean="0"/>
              <a:pPr>
                <a:spcBef>
                  <a:spcPct val="0"/>
                </a:spcBef>
              </a:pPr>
              <a:t>96</a:t>
            </a:fld>
            <a:endParaRPr lang="en-US" sz="1300" smtClean="0"/>
          </a:p>
        </p:txBody>
      </p:sp>
    </p:spTree>
    <p:extLst>
      <p:ext uri="{BB962C8B-B14F-4D97-AF65-F5344CB8AC3E}">
        <p14:creationId xmlns:p14="http://schemas.microsoft.com/office/powerpoint/2010/main" val="349531627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97</a:t>
            </a:fld>
            <a:endParaRPr lang="en-US" sz="1200" smtClean="0"/>
          </a:p>
        </p:txBody>
      </p:sp>
    </p:spTree>
    <p:extLst>
      <p:ext uri="{BB962C8B-B14F-4D97-AF65-F5344CB8AC3E}">
        <p14:creationId xmlns:p14="http://schemas.microsoft.com/office/powerpoint/2010/main" val="36768787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5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6AB79AD-9CCC-4383-A2D8-A3C3C35B21FE}" type="slidenum">
              <a:rPr lang="en-US" sz="1300" smtClean="0"/>
              <a:pPr>
                <a:spcBef>
                  <a:spcPct val="0"/>
                </a:spcBef>
              </a:pPr>
              <a:t>98</a:t>
            </a:fld>
            <a:endParaRPr lang="en-US" sz="1300" smtClean="0"/>
          </a:p>
        </p:txBody>
      </p:sp>
    </p:spTree>
    <p:extLst>
      <p:ext uri="{BB962C8B-B14F-4D97-AF65-F5344CB8AC3E}">
        <p14:creationId xmlns:p14="http://schemas.microsoft.com/office/powerpoint/2010/main" val="10419307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7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A5F273-7429-4D7C-AA11-426F1DC81558}" type="slidenum">
              <a:rPr lang="en-US" sz="1300" smtClean="0"/>
              <a:pPr>
                <a:spcBef>
                  <a:spcPct val="0"/>
                </a:spcBef>
              </a:pPr>
              <a:t>99</a:t>
            </a:fld>
            <a:endParaRPr lang="en-US" sz="1300" smtClean="0"/>
          </a:p>
        </p:txBody>
      </p:sp>
    </p:spTree>
    <p:extLst>
      <p:ext uri="{BB962C8B-B14F-4D97-AF65-F5344CB8AC3E}">
        <p14:creationId xmlns:p14="http://schemas.microsoft.com/office/powerpoint/2010/main" val="29889572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69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358EDB5-A5C6-4F51-9727-33510CA2597B}" type="slidenum">
              <a:rPr lang="en-US" sz="1300" smtClean="0"/>
              <a:pPr>
                <a:spcBef>
                  <a:spcPct val="0"/>
                </a:spcBef>
              </a:pPr>
              <a:t>100</a:t>
            </a:fld>
            <a:endParaRPr lang="en-US" sz="1300" smtClean="0"/>
          </a:p>
        </p:txBody>
      </p:sp>
    </p:spTree>
    <p:extLst>
      <p:ext uri="{BB962C8B-B14F-4D97-AF65-F5344CB8AC3E}">
        <p14:creationId xmlns:p14="http://schemas.microsoft.com/office/powerpoint/2010/main" val="12674164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a:ln/>
        </p:spPr>
      </p:sp>
      <p:sp>
        <p:nvSpPr>
          <p:cNvPr id="172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2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088B7A8-C138-4EA8-B1FD-41A96913FFE9}" type="slidenum">
              <a:rPr lang="en-US" sz="1300" smtClean="0"/>
              <a:pPr>
                <a:spcBef>
                  <a:spcPct val="0"/>
                </a:spcBef>
              </a:pPr>
              <a:t>101</a:t>
            </a:fld>
            <a:endParaRPr lang="en-US" sz="1300" smtClean="0"/>
          </a:p>
        </p:txBody>
      </p:sp>
    </p:spTree>
    <p:extLst>
      <p:ext uri="{BB962C8B-B14F-4D97-AF65-F5344CB8AC3E}">
        <p14:creationId xmlns:p14="http://schemas.microsoft.com/office/powerpoint/2010/main" val="32839996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a:ln/>
        </p:spPr>
      </p:sp>
      <p:sp>
        <p:nvSpPr>
          <p:cNvPr id="174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4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B1F1192-591E-4404-962F-EDFBD5A5F1E4}" type="slidenum">
              <a:rPr lang="en-US" sz="1300" smtClean="0"/>
              <a:pPr>
                <a:spcBef>
                  <a:spcPct val="0"/>
                </a:spcBef>
              </a:pPr>
              <a:t>102</a:t>
            </a:fld>
            <a:endParaRPr lang="en-US" sz="1300" smtClean="0"/>
          </a:p>
        </p:txBody>
      </p:sp>
    </p:spTree>
    <p:extLst>
      <p:ext uri="{BB962C8B-B14F-4D97-AF65-F5344CB8AC3E}">
        <p14:creationId xmlns:p14="http://schemas.microsoft.com/office/powerpoint/2010/main" val="37279072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a:ln/>
        </p:spPr>
      </p:sp>
      <p:sp>
        <p:nvSpPr>
          <p:cNvPr id="178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78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EEA7D71-1B14-4BD1-957B-E43EBAA39A6B}" type="slidenum">
              <a:rPr lang="en-US" sz="1300" smtClean="0"/>
              <a:pPr>
                <a:spcBef>
                  <a:spcPct val="0"/>
                </a:spcBef>
              </a:pPr>
              <a:t>103</a:t>
            </a:fld>
            <a:endParaRPr lang="en-US" sz="1300" smtClean="0"/>
          </a:p>
        </p:txBody>
      </p:sp>
    </p:spTree>
    <p:extLst>
      <p:ext uri="{BB962C8B-B14F-4D97-AF65-F5344CB8AC3E}">
        <p14:creationId xmlns:p14="http://schemas.microsoft.com/office/powerpoint/2010/main" val="3554957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a:ln/>
        </p:spPr>
      </p:sp>
      <p:sp>
        <p:nvSpPr>
          <p:cNvPr id="180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5E60D7-A0AD-4BE3-AA7D-823163F687BF}" type="slidenum">
              <a:rPr lang="en-US" sz="1300" smtClean="0"/>
              <a:pPr>
                <a:spcBef>
                  <a:spcPct val="0"/>
                </a:spcBef>
              </a:pPr>
              <a:t>104</a:t>
            </a:fld>
            <a:endParaRPr lang="en-US" sz="1300" smtClean="0"/>
          </a:p>
        </p:txBody>
      </p:sp>
    </p:spTree>
    <p:extLst>
      <p:ext uri="{BB962C8B-B14F-4D97-AF65-F5344CB8AC3E}">
        <p14:creationId xmlns:p14="http://schemas.microsoft.com/office/powerpoint/2010/main" val="16166098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ln/>
        </p:spPr>
      </p:sp>
      <p:sp>
        <p:nvSpPr>
          <p:cNvPr id="182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2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E6992D-38F1-4846-B83D-D3B8CAADB548}" type="slidenum">
              <a:rPr lang="en-US" sz="1300" smtClean="0"/>
              <a:pPr>
                <a:spcBef>
                  <a:spcPct val="0"/>
                </a:spcBef>
              </a:pPr>
              <a:t>105</a:t>
            </a:fld>
            <a:endParaRPr lang="en-US" sz="1300" smtClean="0"/>
          </a:p>
        </p:txBody>
      </p:sp>
    </p:spTree>
    <p:extLst>
      <p:ext uri="{BB962C8B-B14F-4D97-AF65-F5344CB8AC3E}">
        <p14:creationId xmlns:p14="http://schemas.microsoft.com/office/powerpoint/2010/main" val="11799804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r>
              <a:rPr lang="en-US" sz="1300" smtClean="0"/>
              <a:t>Diabetes Educational Services© (530) 893 - 8635 </a:t>
            </a:r>
          </a:p>
        </p:txBody>
      </p:sp>
      <p:sp>
        <p:nvSpPr>
          <p:cNvPr id="26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5A5E67E-7F37-4394-A543-E0403EA16B0D}" type="slidenum">
              <a:rPr lang="en-US" sz="1300" smtClean="0"/>
              <a:pPr>
                <a:spcBef>
                  <a:spcPct val="0"/>
                </a:spcBef>
              </a:pPr>
              <a:t>14</a:t>
            </a:fld>
            <a:endParaRPr lang="en-US" sz="1300" smtClean="0"/>
          </a:p>
        </p:txBody>
      </p:sp>
    </p:spTree>
    <p:extLst>
      <p:ext uri="{BB962C8B-B14F-4D97-AF65-F5344CB8AC3E}">
        <p14:creationId xmlns:p14="http://schemas.microsoft.com/office/powerpoint/2010/main" val="6571868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106</a:t>
            </a:fld>
            <a:endParaRPr lang="en-US"/>
          </a:p>
        </p:txBody>
      </p:sp>
    </p:spTree>
    <p:extLst>
      <p:ext uri="{BB962C8B-B14F-4D97-AF65-F5344CB8AC3E}">
        <p14:creationId xmlns:p14="http://schemas.microsoft.com/office/powerpoint/2010/main" val="46427938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107</a:t>
            </a:fld>
            <a:endParaRPr lang="en-US" sz="1200" smtClean="0"/>
          </a:p>
        </p:txBody>
      </p:sp>
    </p:spTree>
    <p:extLst>
      <p:ext uri="{BB962C8B-B14F-4D97-AF65-F5344CB8AC3E}">
        <p14:creationId xmlns:p14="http://schemas.microsoft.com/office/powerpoint/2010/main" val="41865845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121</a:t>
            </a:fld>
            <a:endParaRPr lang="en-US" sz="1300" smtClean="0"/>
          </a:p>
        </p:txBody>
      </p:sp>
    </p:spTree>
    <p:extLst>
      <p:ext uri="{BB962C8B-B14F-4D97-AF65-F5344CB8AC3E}">
        <p14:creationId xmlns:p14="http://schemas.microsoft.com/office/powerpoint/2010/main" val="13076422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136</a:t>
            </a:fld>
            <a:endParaRPr lang="en-US" sz="1300" smtClean="0"/>
          </a:p>
        </p:txBody>
      </p:sp>
    </p:spTree>
    <p:extLst>
      <p:ext uri="{BB962C8B-B14F-4D97-AF65-F5344CB8AC3E}">
        <p14:creationId xmlns:p14="http://schemas.microsoft.com/office/powerpoint/2010/main" val="55821331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138</a:t>
            </a:fld>
            <a:endParaRPr lang="en-US" sz="1300" smtClean="0"/>
          </a:p>
        </p:txBody>
      </p:sp>
    </p:spTree>
    <p:extLst>
      <p:ext uri="{BB962C8B-B14F-4D97-AF65-F5344CB8AC3E}">
        <p14:creationId xmlns:p14="http://schemas.microsoft.com/office/powerpoint/2010/main" val="348445566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139</a:t>
            </a:fld>
            <a:endParaRPr lang="en-US" sz="1300" smtClean="0"/>
          </a:p>
        </p:txBody>
      </p:sp>
    </p:spTree>
    <p:extLst>
      <p:ext uri="{BB962C8B-B14F-4D97-AF65-F5344CB8AC3E}">
        <p14:creationId xmlns:p14="http://schemas.microsoft.com/office/powerpoint/2010/main" val="873149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43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8D3C037-992C-4ADD-9811-2C7675641B05}" type="slidenum">
              <a:rPr lang="en-US" sz="1300" smtClean="0"/>
              <a:pPr>
                <a:spcBef>
                  <a:spcPct val="0"/>
                </a:spcBef>
              </a:pPr>
              <a:t>140</a:t>
            </a:fld>
            <a:endParaRPr lang="en-US" sz="1300" smtClean="0"/>
          </a:p>
        </p:txBody>
      </p:sp>
    </p:spTree>
    <p:extLst>
      <p:ext uri="{BB962C8B-B14F-4D97-AF65-F5344CB8AC3E}">
        <p14:creationId xmlns:p14="http://schemas.microsoft.com/office/powerpoint/2010/main" val="23994229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86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D73B9E-6C9F-47BB-B880-9C72232BA0F2}" type="slidenum">
              <a:rPr lang="en-US" sz="1300" smtClean="0"/>
              <a:pPr>
                <a:spcBef>
                  <a:spcPct val="0"/>
                </a:spcBef>
              </a:pPr>
              <a:t>141</a:t>
            </a:fld>
            <a:endParaRPr lang="en-US" sz="1300" smtClean="0"/>
          </a:p>
        </p:txBody>
      </p:sp>
    </p:spTree>
    <p:extLst>
      <p:ext uri="{BB962C8B-B14F-4D97-AF65-F5344CB8AC3E}">
        <p14:creationId xmlns:p14="http://schemas.microsoft.com/office/powerpoint/2010/main" val="269512350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0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9A72A9C-1843-4C62-98AC-A0821F552689}" type="slidenum">
              <a:rPr lang="en-US" sz="1300" smtClean="0"/>
              <a:pPr>
                <a:spcBef>
                  <a:spcPct val="0"/>
                </a:spcBef>
              </a:pPr>
              <a:t>142</a:t>
            </a:fld>
            <a:endParaRPr lang="en-US" sz="1300" smtClean="0"/>
          </a:p>
        </p:txBody>
      </p:sp>
    </p:spTree>
    <p:extLst>
      <p:ext uri="{BB962C8B-B14F-4D97-AF65-F5344CB8AC3E}">
        <p14:creationId xmlns:p14="http://schemas.microsoft.com/office/powerpoint/2010/main" val="35158669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a:ln/>
        </p:spPr>
      </p:sp>
      <p:sp>
        <p:nvSpPr>
          <p:cNvPr id="192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92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7A1EB0-FDDC-4595-A768-5A3320F2C842}" type="slidenum">
              <a:rPr lang="en-US" sz="1300" smtClean="0"/>
              <a:pPr>
                <a:spcBef>
                  <a:spcPct val="0"/>
                </a:spcBef>
              </a:pPr>
              <a:t>143</a:t>
            </a:fld>
            <a:endParaRPr lang="en-US" sz="1300" smtClean="0"/>
          </a:p>
        </p:txBody>
      </p:sp>
    </p:spTree>
    <p:extLst>
      <p:ext uri="{BB962C8B-B14F-4D97-AF65-F5344CB8AC3E}">
        <p14:creationId xmlns:p14="http://schemas.microsoft.com/office/powerpoint/2010/main" val="2873593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F5EDB98-A66D-4D75-BE19-27B1ADE2B332}" type="slidenum">
              <a:rPr lang="en-US" sz="1300" smtClean="0"/>
              <a:pPr>
                <a:spcBef>
                  <a:spcPct val="0"/>
                </a:spcBef>
              </a:pPr>
              <a:t>15</a:t>
            </a:fld>
            <a:endParaRPr lang="en-US" sz="1300" smtClean="0"/>
          </a:p>
        </p:txBody>
      </p:sp>
    </p:spTree>
    <p:extLst>
      <p:ext uri="{BB962C8B-B14F-4D97-AF65-F5344CB8AC3E}">
        <p14:creationId xmlns:p14="http://schemas.microsoft.com/office/powerpoint/2010/main" val="248637427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45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C5477EF-E37D-4BF8-93FE-DE42DF87B157}" type="slidenum">
              <a:rPr lang="en-US" sz="1300" smtClean="0"/>
              <a:pPr>
                <a:spcBef>
                  <a:spcPct val="0"/>
                </a:spcBef>
              </a:pPr>
              <a:t>144</a:t>
            </a:fld>
            <a:endParaRPr lang="en-US" sz="1300" smtClean="0"/>
          </a:p>
        </p:txBody>
      </p:sp>
    </p:spTree>
    <p:extLst>
      <p:ext uri="{BB962C8B-B14F-4D97-AF65-F5344CB8AC3E}">
        <p14:creationId xmlns:p14="http://schemas.microsoft.com/office/powerpoint/2010/main" val="2760211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6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CDB6415-1DA6-4D97-8069-047A3CF4894B}" type="slidenum">
              <a:rPr lang="en-US" sz="1300" smtClean="0"/>
              <a:pPr>
                <a:spcBef>
                  <a:spcPct val="0"/>
                </a:spcBef>
              </a:pPr>
              <a:t>145</a:t>
            </a:fld>
            <a:endParaRPr lang="en-US" sz="1300" smtClean="0"/>
          </a:p>
        </p:txBody>
      </p:sp>
    </p:spTree>
    <p:extLst>
      <p:ext uri="{BB962C8B-B14F-4D97-AF65-F5344CB8AC3E}">
        <p14:creationId xmlns:p14="http://schemas.microsoft.com/office/powerpoint/2010/main" val="1982054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1996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18FC846-2660-4608-A2E7-0DAF8F328093}" type="slidenum">
              <a:rPr lang="en-US" sz="1300" smtClean="0"/>
              <a:pPr>
                <a:spcBef>
                  <a:spcPct val="0"/>
                </a:spcBef>
              </a:pPr>
              <a:t>147</a:t>
            </a:fld>
            <a:endParaRPr lang="en-US" sz="1300" smtClean="0"/>
          </a:p>
        </p:txBody>
      </p:sp>
    </p:spTree>
    <p:extLst>
      <p:ext uri="{BB962C8B-B14F-4D97-AF65-F5344CB8AC3E}">
        <p14:creationId xmlns:p14="http://schemas.microsoft.com/office/powerpoint/2010/main" val="177742157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1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DB5D612-D946-444F-B781-9C9DEFD4E9A9}" type="slidenum">
              <a:rPr lang="en-US" sz="1300" smtClean="0"/>
              <a:pPr>
                <a:spcBef>
                  <a:spcPct val="0"/>
                </a:spcBef>
              </a:pPr>
              <a:t>148</a:t>
            </a:fld>
            <a:endParaRPr lang="en-US" sz="1300" smtClean="0"/>
          </a:p>
        </p:txBody>
      </p:sp>
    </p:spTree>
    <p:extLst>
      <p:ext uri="{BB962C8B-B14F-4D97-AF65-F5344CB8AC3E}">
        <p14:creationId xmlns:p14="http://schemas.microsoft.com/office/powerpoint/2010/main" val="384399356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3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BF6A326-EE70-4660-BEBF-E96D93C81885}" type="slidenum">
              <a:rPr lang="en-US" sz="1300" smtClean="0"/>
              <a:pPr>
                <a:spcBef>
                  <a:spcPct val="0"/>
                </a:spcBef>
              </a:pPr>
              <a:t>149</a:t>
            </a:fld>
            <a:endParaRPr lang="en-US" sz="1300" smtClean="0"/>
          </a:p>
        </p:txBody>
      </p:sp>
    </p:spTree>
    <p:extLst>
      <p:ext uri="{BB962C8B-B14F-4D97-AF65-F5344CB8AC3E}">
        <p14:creationId xmlns:p14="http://schemas.microsoft.com/office/powerpoint/2010/main" val="31678070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7853BFA-979D-41B1-83B2-B9F4EA45C82D}" type="slidenum">
              <a:rPr lang="en-US" sz="1300" smtClean="0"/>
              <a:pPr>
                <a:spcBef>
                  <a:spcPct val="0"/>
                </a:spcBef>
              </a:pPr>
              <a:t>150</a:t>
            </a:fld>
            <a:endParaRPr lang="en-US" sz="1300" smtClean="0"/>
          </a:p>
        </p:txBody>
      </p:sp>
    </p:spTree>
    <p:extLst>
      <p:ext uri="{BB962C8B-B14F-4D97-AF65-F5344CB8AC3E}">
        <p14:creationId xmlns:p14="http://schemas.microsoft.com/office/powerpoint/2010/main" val="125555461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7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22F18F7-E2E9-4D83-9237-A7FD6163E82D}" type="slidenum">
              <a:rPr lang="en-US" sz="1300" smtClean="0"/>
              <a:pPr>
                <a:spcBef>
                  <a:spcPct val="0"/>
                </a:spcBef>
              </a:pPr>
              <a:t>151</a:t>
            </a:fld>
            <a:endParaRPr lang="en-US" sz="1300" smtClean="0"/>
          </a:p>
        </p:txBody>
      </p:sp>
    </p:spTree>
    <p:extLst>
      <p:ext uri="{BB962C8B-B14F-4D97-AF65-F5344CB8AC3E}">
        <p14:creationId xmlns:p14="http://schemas.microsoft.com/office/powerpoint/2010/main" val="30013230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99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81F7701-B0C3-487E-ACCF-0BCAD21BAA28}" type="slidenum">
              <a:rPr lang="en-US" sz="1300" smtClean="0"/>
              <a:pPr>
                <a:spcBef>
                  <a:spcPct val="0"/>
                </a:spcBef>
              </a:pPr>
              <a:t>152</a:t>
            </a:fld>
            <a:endParaRPr lang="en-US" sz="1300" smtClean="0"/>
          </a:p>
        </p:txBody>
      </p:sp>
    </p:spTree>
    <p:extLst>
      <p:ext uri="{BB962C8B-B14F-4D97-AF65-F5344CB8AC3E}">
        <p14:creationId xmlns:p14="http://schemas.microsoft.com/office/powerpoint/2010/main" val="42512431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B5C6E28-0FAC-4EF6-AE2E-681C9BAF6A48}" type="slidenum">
              <a:rPr lang="en-US" sz="1300"/>
              <a:pPr eaLnBrk="1" hangingPunct="1"/>
              <a:t>153</a:t>
            </a:fld>
            <a:endParaRPr lang="en-US" sz="1300"/>
          </a:p>
        </p:txBody>
      </p:sp>
    </p:spTree>
    <p:extLst>
      <p:ext uri="{BB962C8B-B14F-4D97-AF65-F5344CB8AC3E}">
        <p14:creationId xmlns:p14="http://schemas.microsoft.com/office/powerpoint/2010/main" val="361404026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B8F8132-899A-47D4-96E8-362F7857ED1D}" type="slidenum">
              <a:rPr lang="en-US" sz="1300" smtClean="0"/>
              <a:pPr>
                <a:spcBef>
                  <a:spcPct val="0"/>
                </a:spcBef>
              </a:pPr>
              <a:t>155</a:t>
            </a:fld>
            <a:endParaRPr lang="en-US" sz="1300" smtClean="0"/>
          </a:p>
        </p:txBody>
      </p:sp>
    </p:spTree>
    <p:extLst>
      <p:ext uri="{BB962C8B-B14F-4D97-AF65-F5344CB8AC3E}">
        <p14:creationId xmlns:p14="http://schemas.microsoft.com/office/powerpoint/2010/main" val="3137079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588F1FD-8AB6-42B9-AB83-CA694934E67A}" type="slidenum">
              <a:rPr lang="en-US" sz="1300" smtClean="0"/>
              <a:pPr>
                <a:spcBef>
                  <a:spcPct val="0"/>
                </a:spcBef>
              </a:pPr>
              <a:t>17</a:t>
            </a:fld>
            <a:endParaRPr lang="en-US" sz="1300" smtClean="0"/>
          </a:p>
        </p:txBody>
      </p:sp>
    </p:spTree>
    <p:extLst>
      <p:ext uri="{BB962C8B-B14F-4D97-AF65-F5344CB8AC3E}">
        <p14:creationId xmlns:p14="http://schemas.microsoft.com/office/powerpoint/2010/main" val="982187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a:ln/>
        </p:spPr>
      </p:sp>
      <p:sp>
        <p:nvSpPr>
          <p:cNvPr id="2140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40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EAA7C0C-9079-4844-9082-7691039931F8}" type="slidenum">
              <a:rPr lang="en-US" sz="1300" smtClean="0"/>
              <a:pPr>
                <a:spcBef>
                  <a:spcPct val="0"/>
                </a:spcBef>
              </a:pPr>
              <a:t>156</a:t>
            </a:fld>
            <a:endParaRPr lang="en-US" sz="1300" smtClean="0"/>
          </a:p>
        </p:txBody>
      </p:sp>
    </p:spTree>
    <p:extLst>
      <p:ext uri="{BB962C8B-B14F-4D97-AF65-F5344CB8AC3E}">
        <p14:creationId xmlns:p14="http://schemas.microsoft.com/office/powerpoint/2010/main" val="6118179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8D23A6-5D62-48FA-A055-CE4D6C4E2864}" type="slidenum">
              <a:rPr lang="en-US" sz="1300" smtClean="0"/>
              <a:pPr>
                <a:spcBef>
                  <a:spcPct val="0"/>
                </a:spcBef>
              </a:pPr>
              <a:t>157</a:t>
            </a:fld>
            <a:endParaRPr lang="en-US" sz="1300" smtClean="0"/>
          </a:p>
        </p:txBody>
      </p:sp>
    </p:spTree>
    <p:extLst>
      <p:ext uri="{BB962C8B-B14F-4D97-AF65-F5344CB8AC3E}">
        <p14:creationId xmlns:p14="http://schemas.microsoft.com/office/powerpoint/2010/main" val="108572660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21F8147-827B-4172-8286-9E264C2CA20F}" type="slidenum">
              <a:rPr lang="en-US" sz="1300" smtClean="0"/>
              <a:pPr>
                <a:spcBef>
                  <a:spcPct val="0"/>
                </a:spcBef>
              </a:pPr>
              <a:t>158</a:t>
            </a:fld>
            <a:endParaRPr lang="en-US" sz="1300" smtClean="0"/>
          </a:p>
        </p:txBody>
      </p:sp>
    </p:spTree>
    <p:extLst>
      <p:ext uri="{BB962C8B-B14F-4D97-AF65-F5344CB8AC3E}">
        <p14:creationId xmlns:p14="http://schemas.microsoft.com/office/powerpoint/2010/main" val="423367758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275991B-213E-4DA7-88A6-AD6DA03D5C41}" type="slidenum">
              <a:rPr lang="en-US" sz="1300" smtClean="0"/>
              <a:pPr>
                <a:spcBef>
                  <a:spcPct val="0"/>
                </a:spcBef>
              </a:pPr>
              <a:t>159</a:t>
            </a:fld>
            <a:endParaRPr lang="en-US" sz="1300" smtClean="0"/>
          </a:p>
        </p:txBody>
      </p:sp>
    </p:spTree>
    <p:extLst>
      <p:ext uri="{BB962C8B-B14F-4D97-AF65-F5344CB8AC3E}">
        <p14:creationId xmlns:p14="http://schemas.microsoft.com/office/powerpoint/2010/main" val="40921277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FAFB1DB-D0D8-443C-BEC2-BEED0DFA33EE}" type="slidenum">
              <a:rPr lang="en-US" sz="1300" smtClean="0"/>
              <a:pPr>
                <a:spcBef>
                  <a:spcPct val="0"/>
                </a:spcBef>
              </a:pPr>
              <a:t>160</a:t>
            </a:fld>
            <a:endParaRPr lang="en-US" sz="1300" smtClean="0"/>
          </a:p>
        </p:txBody>
      </p:sp>
    </p:spTree>
    <p:extLst>
      <p:ext uri="{BB962C8B-B14F-4D97-AF65-F5344CB8AC3E}">
        <p14:creationId xmlns:p14="http://schemas.microsoft.com/office/powerpoint/2010/main" val="50106013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4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F2319EA-F54F-48A2-91C8-7230460ACF56}" type="slidenum">
              <a:rPr lang="en-US" sz="1300" smtClean="0"/>
              <a:pPr>
                <a:spcBef>
                  <a:spcPct val="0"/>
                </a:spcBef>
              </a:pPr>
              <a:t>161</a:t>
            </a:fld>
            <a:endParaRPr lang="en-US" sz="1300" smtClean="0"/>
          </a:p>
        </p:txBody>
      </p:sp>
    </p:spTree>
    <p:extLst>
      <p:ext uri="{BB962C8B-B14F-4D97-AF65-F5344CB8AC3E}">
        <p14:creationId xmlns:p14="http://schemas.microsoft.com/office/powerpoint/2010/main" val="10280282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6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4031A44-F3F9-4668-8AFD-9D6AD6F93F7C}" type="slidenum">
              <a:rPr lang="en-US" sz="1300" smtClean="0"/>
              <a:pPr>
                <a:spcBef>
                  <a:spcPct val="0"/>
                </a:spcBef>
              </a:pPr>
              <a:t>162</a:t>
            </a:fld>
            <a:endParaRPr lang="en-US" sz="1300" smtClean="0"/>
          </a:p>
        </p:txBody>
      </p:sp>
    </p:spTree>
    <p:extLst>
      <p:ext uri="{BB962C8B-B14F-4D97-AF65-F5344CB8AC3E}">
        <p14:creationId xmlns:p14="http://schemas.microsoft.com/office/powerpoint/2010/main" val="19952286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a:ln/>
        </p:spPr>
      </p:sp>
      <p:sp>
        <p:nvSpPr>
          <p:cNvPr id="228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8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4EE8178-568F-450F-9042-A91E1B6B82B6}" type="slidenum">
              <a:rPr lang="en-US" sz="1300" smtClean="0"/>
              <a:pPr>
                <a:spcBef>
                  <a:spcPct val="0"/>
                </a:spcBef>
              </a:pPr>
              <a:t>163</a:t>
            </a:fld>
            <a:endParaRPr lang="en-US" sz="1300" smtClean="0"/>
          </a:p>
        </p:txBody>
      </p:sp>
    </p:spTree>
    <p:extLst>
      <p:ext uri="{BB962C8B-B14F-4D97-AF65-F5344CB8AC3E}">
        <p14:creationId xmlns:p14="http://schemas.microsoft.com/office/powerpoint/2010/main" val="211874905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2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F015BE3-29F8-4548-8FAE-1A04D998E3FE}" type="slidenum">
              <a:rPr lang="en-US" sz="1300" smtClean="0"/>
              <a:pPr>
                <a:spcBef>
                  <a:spcPct val="0"/>
                </a:spcBef>
              </a:pPr>
              <a:t>164</a:t>
            </a:fld>
            <a:endParaRPr lang="en-US" sz="1300" smtClean="0"/>
          </a:p>
        </p:txBody>
      </p:sp>
    </p:spTree>
    <p:extLst>
      <p:ext uri="{BB962C8B-B14F-4D97-AF65-F5344CB8AC3E}">
        <p14:creationId xmlns:p14="http://schemas.microsoft.com/office/powerpoint/2010/main" val="21581622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EFBBA4-48FF-4788-A59A-C1CA66A48D60}" type="slidenum">
              <a:rPr lang="en-US" sz="1300" smtClean="0"/>
              <a:pPr>
                <a:spcBef>
                  <a:spcPct val="0"/>
                </a:spcBef>
              </a:pPr>
              <a:t>165</a:t>
            </a:fld>
            <a:endParaRPr lang="en-US" sz="1300" smtClean="0"/>
          </a:p>
        </p:txBody>
      </p:sp>
    </p:spTree>
    <p:extLst>
      <p:ext uri="{BB962C8B-B14F-4D97-AF65-F5344CB8AC3E}">
        <p14:creationId xmlns:p14="http://schemas.microsoft.com/office/powerpoint/2010/main" val="27529106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3.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1356028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854005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73336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25655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261280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60174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88250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1002328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4"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5">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6"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Click to edit Master subtitle style</a:t>
            </a:r>
            <a:endPar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3.png"/><Relationship Id="rId18" Type="http://schemas.openxmlformats.org/officeDocument/2006/relationships/image" Target="../media/image4.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17" Type="http://schemas.microsoft.com/office/2007/relationships/hdphoto" Target="../media/hdphoto3.wdp"/><Relationship Id="rId2" Type="http://schemas.openxmlformats.org/officeDocument/2006/relationships/slideLayout" Target="../slideLayouts/slideLayout21.xml"/><Relationship Id="rId16" Type="http://schemas.openxmlformats.org/officeDocument/2006/relationships/image" Target="../media/image7.pn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6.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2" name="Picture 2"/>
          <p:cNvPicPr>
            <a:picLocks noChangeAspect="1" noChangeArrowheads="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2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custDataLst>
      <p:tags r:id="rId21"/>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21" name="Picture 2"/>
          <p:cNvPicPr>
            <a:picLocks noChangeAspect="1" noChangeArrowheads="1"/>
          </p:cNvPicPr>
          <p:nvPr userDrawn="1"/>
        </p:nvPicPr>
        <p:blipFill>
          <a:blip r:embed="rId1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1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20.xml"/><Relationship Id="rId1" Type="http://schemas.openxmlformats.org/officeDocument/2006/relationships/tags" Target="../tags/tag4.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tags" Target="../tags/tag13.xml"/><Relationship Id="rId1" Type="http://schemas.openxmlformats.org/officeDocument/2006/relationships/themeOverride" Target="../theme/themeOverride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tags" Target="../tags/tag103.xml"/><Relationship Id="rId4" Type="http://schemas.openxmlformats.org/officeDocument/2006/relationships/image" Target="../media/image118.jpeg"/></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5.xml"/><Relationship Id="rId1" Type="http://schemas.openxmlformats.org/officeDocument/2006/relationships/vmlDrawing" Target="../drawings/vmlDrawing3.vml"/><Relationship Id="rId6" Type="http://schemas.openxmlformats.org/officeDocument/2006/relationships/image" Target="../media/image119.wmf"/><Relationship Id="rId5" Type="http://schemas.openxmlformats.org/officeDocument/2006/relationships/oleObject" Target="../embeddings/oleObject4.bin"/><Relationship Id="rId4" Type="http://schemas.openxmlformats.org/officeDocument/2006/relationships/notesSlide" Target="../notesSlides/notesSlide66.xml"/></Relationships>
</file>

<file path=ppt/slides/_rels/slide10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67.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10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xml"/><Relationship Id="rId1" Type="http://schemas.openxmlformats.org/officeDocument/2006/relationships/tags" Target="../tags/tag107.xml"/></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8.xml"/><Relationship Id="rId1" Type="http://schemas.openxmlformats.org/officeDocument/2006/relationships/vmlDrawing" Target="../drawings/vmlDrawing4.vml"/><Relationship Id="rId6" Type="http://schemas.openxmlformats.org/officeDocument/2006/relationships/image" Target="../media/image121.wmf"/><Relationship Id="rId5" Type="http://schemas.openxmlformats.org/officeDocument/2006/relationships/oleObject" Target="../embeddings/oleObject5.bin"/><Relationship Id="rId4" Type="http://schemas.openxmlformats.org/officeDocument/2006/relationships/notesSlide" Target="../notesSlides/notesSlide69.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109.xml"/><Relationship Id="rId4" Type="http://schemas.openxmlformats.org/officeDocument/2006/relationships/image" Target="../media/image122.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tags" Target="../tags/tag110.xml"/><Relationship Id="rId4" Type="http://schemas.openxmlformats.org/officeDocument/2006/relationships/image" Target="../media/image123.wmf"/></Relationships>
</file>

<file path=ppt/slides/_rels/slide10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slideLayout" Target="../slideLayouts/slideLayout2.xml"/><Relationship Id="rId1" Type="http://schemas.openxmlformats.org/officeDocument/2006/relationships/tags" Target="../tags/tag1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24.png"/></Relationships>
</file>

<file path=ppt/slides/_rels/slide1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slideLayout" Target="../slideLayouts/slideLayout7.xml"/><Relationship Id="rId1" Type="http://schemas.openxmlformats.org/officeDocument/2006/relationships/tags" Target="../tags/tag113.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114.xml"/><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slideLayout" Target="../slideLayouts/slideLayout2.xml"/><Relationship Id="rId1" Type="http://schemas.openxmlformats.org/officeDocument/2006/relationships/tags" Target="../tags/tag1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slideLayout" Target="../slideLayouts/slideLayout2.xml"/><Relationship Id="rId1" Type="http://schemas.openxmlformats.org/officeDocument/2006/relationships/tags" Target="../tags/tag116.xml"/></Relationships>
</file>

<file path=ppt/slides/_rels/slide11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slideLayout" Target="../slideLayouts/slideLayout2.xml"/><Relationship Id="rId1" Type="http://schemas.openxmlformats.org/officeDocument/2006/relationships/tags" Target="../tags/tag117.xml"/></Relationships>
</file>

<file path=ppt/slides/_rels/slide11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118.xml"/></Relationships>
</file>

<file path=ppt/slides/_rels/slide116.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3.jpeg"/><Relationship Id="rId7" Type="http://schemas.openxmlformats.org/officeDocument/2006/relationships/image" Target="../media/image137.jpeg"/><Relationship Id="rId2" Type="http://schemas.openxmlformats.org/officeDocument/2006/relationships/slideLayout" Target="../slideLayouts/slideLayout2.xml"/><Relationship Id="rId1" Type="http://schemas.openxmlformats.org/officeDocument/2006/relationships/tags" Target="../tags/tag119.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png"/></Relationships>
</file>

<file path=ppt/slides/_rels/slide117.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slideLayout" Target="../slideLayouts/slideLayout2.xml"/><Relationship Id="rId1" Type="http://schemas.openxmlformats.org/officeDocument/2006/relationships/tags" Target="../tags/tag120.xml"/></Relationships>
</file>

<file path=ppt/slides/_rels/slide11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slideLayout" Target="../slideLayouts/slideLayout2.xml"/><Relationship Id="rId1" Type="http://schemas.openxmlformats.org/officeDocument/2006/relationships/tags" Target="../tags/tag121.xml"/><Relationship Id="rId4" Type="http://schemas.openxmlformats.org/officeDocument/2006/relationships/image" Target="../media/image141.jpeg"/></Relationships>
</file>

<file path=ppt/slides/_rels/slide119.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25.jpeg"/></Relationships>
</file>

<file path=ppt/slides/_rels/slide120.xml.rels><?xml version="1.0" encoding="UTF-8" standalone="yes"?>
<Relationships xmlns="http://schemas.openxmlformats.org/package/2006/relationships"><Relationship Id="rId3" Type="http://schemas.openxmlformats.org/officeDocument/2006/relationships/image" Target="../media/image143.wmf"/><Relationship Id="rId2" Type="http://schemas.openxmlformats.org/officeDocument/2006/relationships/slideLayout" Target="../slideLayouts/slideLayout7.xml"/><Relationship Id="rId1" Type="http://schemas.openxmlformats.org/officeDocument/2006/relationships/tags" Target="../tags/tag123.xml"/><Relationship Id="rId5" Type="http://schemas.openxmlformats.org/officeDocument/2006/relationships/image" Target="../media/image145.wmf"/><Relationship Id="rId4" Type="http://schemas.openxmlformats.org/officeDocument/2006/relationships/image" Target="../media/image144.wmf"/></Relationships>
</file>

<file path=ppt/slides/_rels/slide121.xml.rels><?xml version="1.0" encoding="UTF-8" standalone="yes"?>
<Relationships xmlns="http://schemas.openxmlformats.org/package/2006/relationships"><Relationship Id="rId8" Type="http://schemas.openxmlformats.org/officeDocument/2006/relationships/image" Target="../media/image147.wmf"/><Relationship Id="rId3" Type="http://schemas.openxmlformats.org/officeDocument/2006/relationships/slideLayout" Target="../slideLayouts/slideLayout15.xml"/><Relationship Id="rId7" Type="http://schemas.openxmlformats.org/officeDocument/2006/relationships/oleObject" Target="../embeddings/oleObject7.bin"/><Relationship Id="rId2" Type="http://schemas.openxmlformats.org/officeDocument/2006/relationships/tags" Target="../tags/tag124.xml"/><Relationship Id="rId1" Type="http://schemas.openxmlformats.org/officeDocument/2006/relationships/vmlDrawing" Target="../drawings/vmlDrawing5.vml"/><Relationship Id="rId6" Type="http://schemas.openxmlformats.org/officeDocument/2006/relationships/image" Target="../media/image146.wmf"/><Relationship Id="rId5" Type="http://schemas.openxmlformats.org/officeDocument/2006/relationships/oleObject" Target="../embeddings/oleObject6.bin"/><Relationship Id="rId4" Type="http://schemas.openxmlformats.org/officeDocument/2006/relationships/notesSlide" Target="../notesSlides/notesSlide72.xml"/><Relationship Id="rId9" Type="http://schemas.openxmlformats.org/officeDocument/2006/relationships/image" Target="../media/image148.jpeg"/></Relationships>
</file>

<file path=ppt/slides/_rels/slide12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slideLayout" Target="../slideLayouts/slideLayout2.xml"/><Relationship Id="rId1" Type="http://schemas.openxmlformats.org/officeDocument/2006/relationships/tags" Target="../tags/tag1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slideLayout" Target="../slideLayouts/slideLayout2.xml"/><Relationship Id="rId1" Type="http://schemas.openxmlformats.org/officeDocument/2006/relationships/tags" Target="../tags/tag126.xml"/></Relationships>
</file>

<file path=ppt/slides/_rels/slide12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slideLayout" Target="../slideLayouts/slideLayout2.xml"/><Relationship Id="rId1" Type="http://schemas.openxmlformats.org/officeDocument/2006/relationships/tags" Target="../tags/tag127.xml"/></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28.xml"/></Relationships>
</file>

<file path=ppt/slides/_rels/slide12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slideLayout" Target="../slideLayouts/slideLayout7.xml"/><Relationship Id="rId1" Type="http://schemas.openxmlformats.org/officeDocument/2006/relationships/tags" Target="../tags/tag129.xml"/></Relationships>
</file>

<file path=ppt/slides/_rels/slide12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slideLayout" Target="../slideLayouts/slideLayout7.xml"/><Relationship Id="rId1" Type="http://schemas.openxmlformats.org/officeDocument/2006/relationships/tags" Target="../tags/tag130.xml"/></Relationships>
</file>

<file path=ppt/slides/_rels/slide128.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slideLayout" Target="../slideLayouts/slideLayout7.xml"/><Relationship Id="rId1" Type="http://schemas.openxmlformats.org/officeDocument/2006/relationships/tags" Target="../tags/tag131.xml"/><Relationship Id="rId4" Type="http://schemas.microsoft.com/office/2007/relationships/hdphoto" Target="../media/hdphoto4.wdp"/></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vmlDrawing" Target="../drawings/vmlDrawing6.vml"/><Relationship Id="rId5" Type="http://schemas.openxmlformats.org/officeDocument/2006/relationships/image" Target="../media/image154.wmf"/><Relationship Id="rId4" Type="http://schemas.openxmlformats.org/officeDocument/2006/relationships/oleObject" Target="../embeddings/oleObject8.bin"/></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30.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jpeg"/><Relationship Id="rId2" Type="http://schemas.openxmlformats.org/officeDocument/2006/relationships/slideLayout" Target="../slideLayouts/slideLayout7.xml"/><Relationship Id="rId1" Type="http://schemas.openxmlformats.org/officeDocument/2006/relationships/tags" Target="../tags/tag133.xml"/><Relationship Id="rId6" Type="http://schemas.openxmlformats.org/officeDocument/2006/relationships/image" Target="../media/image158.jpeg"/><Relationship Id="rId11" Type="http://schemas.openxmlformats.org/officeDocument/2006/relationships/image" Target="../media/image163.jpeg"/><Relationship Id="rId5" Type="http://schemas.openxmlformats.org/officeDocument/2006/relationships/image" Target="../media/image157.png"/><Relationship Id="rId10" Type="http://schemas.openxmlformats.org/officeDocument/2006/relationships/image" Target="../media/image162.jpeg"/><Relationship Id="rId4" Type="http://schemas.openxmlformats.org/officeDocument/2006/relationships/image" Target="../media/image156.png"/><Relationship Id="rId9" Type="http://schemas.openxmlformats.org/officeDocument/2006/relationships/image" Target="../media/image161.jpeg"/></Relationships>
</file>

<file path=ppt/slides/_rels/slide131.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56.png"/><Relationship Id="rId7" Type="http://schemas.openxmlformats.org/officeDocument/2006/relationships/image" Target="../media/image168.jpeg"/><Relationship Id="rId12" Type="http://schemas.openxmlformats.org/officeDocument/2006/relationships/image" Target="../media/image173.png"/><Relationship Id="rId2" Type="http://schemas.openxmlformats.org/officeDocument/2006/relationships/slideLayout" Target="../slideLayouts/slideLayout7.xml"/><Relationship Id="rId1" Type="http://schemas.openxmlformats.org/officeDocument/2006/relationships/tags" Target="../tags/tag134.xml"/><Relationship Id="rId6" Type="http://schemas.openxmlformats.org/officeDocument/2006/relationships/image" Target="../media/image167.jpeg"/><Relationship Id="rId11" Type="http://schemas.openxmlformats.org/officeDocument/2006/relationships/image" Target="../media/image172.png"/><Relationship Id="rId5" Type="http://schemas.openxmlformats.org/officeDocument/2006/relationships/image" Target="../media/image166.jpeg"/><Relationship Id="rId10" Type="http://schemas.openxmlformats.org/officeDocument/2006/relationships/image" Target="../media/image171.png"/><Relationship Id="rId4" Type="http://schemas.openxmlformats.org/officeDocument/2006/relationships/image" Target="../media/image165.jpeg"/><Relationship Id="rId9" Type="http://schemas.openxmlformats.org/officeDocument/2006/relationships/image" Target="../media/image170.jpeg"/></Relationships>
</file>

<file path=ppt/slides/_rels/slide132.xml.rels><?xml version="1.0" encoding="UTF-8" standalone="yes"?>
<Relationships xmlns="http://schemas.openxmlformats.org/package/2006/relationships"><Relationship Id="rId8" Type="http://schemas.openxmlformats.org/officeDocument/2006/relationships/image" Target="../media/image179.jpeg"/><Relationship Id="rId3" Type="http://schemas.openxmlformats.org/officeDocument/2006/relationships/image" Target="../media/image174.jpeg"/><Relationship Id="rId7" Type="http://schemas.openxmlformats.org/officeDocument/2006/relationships/image" Target="../media/image178.jpeg"/><Relationship Id="rId2" Type="http://schemas.openxmlformats.org/officeDocument/2006/relationships/slideLayout" Target="../slideLayouts/slideLayout7.xml"/><Relationship Id="rId1" Type="http://schemas.openxmlformats.org/officeDocument/2006/relationships/tags" Target="../tags/tag135.xml"/><Relationship Id="rId6" Type="http://schemas.openxmlformats.org/officeDocument/2006/relationships/image" Target="../media/image177.jpeg"/><Relationship Id="rId5" Type="http://schemas.openxmlformats.org/officeDocument/2006/relationships/image" Target="../media/image176.jpeg"/><Relationship Id="rId4" Type="http://schemas.openxmlformats.org/officeDocument/2006/relationships/image" Target="../media/image175.jpeg"/><Relationship Id="rId9" Type="http://schemas.openxmlformats.org/officeDocument/2006/relationships/image" Target="../media/image180.jpeg"/></Relationships>
</file>

<file path=ppt/slides/_rels/slide133.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56.png"/><Relationship Id="rId7" Type="http://schemas.openxmlformats.org/officeDocument/2006/relationships/image" Target="../media/image184.jpeg"/><Relationship Id="rId12" Type="http://schemas.openxmlformats.org/officeDocument/2006/relationships/image" Target="../media/image189.png"/><Relationship Id="rId2" Type="http://schemas.openxmlformats.org/officeDocument/2006/relationships/slideLayout" Target="../slideLayouts/slideLayout7.xml"/><Relationship Id="rId1" Type="http://schemas.openxmlformats.org/officeDocument/2006/relationships/tags" Target="../tags/tag136.xml"/><Relationship Id="rId6" Type="http://schemas.openxmlformats.org/officeDocument/2006/relationships/image" Target="../media/image183.jpeg"/><Relationship Id="rId11" Type="http://schemas.openxmlformats.org/officeDocument/2006/relationships/image" Target="../media/image188.jpeg"/><Relationship Id="rId5" Type="http://schemas.openxmlformats.org/officeDocument/2006/relationships/image" Target="../media/image182.png"/><Relationship Id="rId10" Type="http://schemas.openxmlformats.org/officeDocument/2006/relationships/image" Target="../media/image187.jpeg"/><Relationship Id="rId4" Type="http://schemas.openxmlformats.org/officeDocument/2006/relationships/image" Target="../media/image181.jpeg"/><Relationship Id="rId9" Type="http://schemas.openxmlformats.org/officeDocument/2006/relationships/image" Target="../media/image186.jpeg"/></Relationships>
</file>

<file path=ppt/slides/_rels/slide13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slideLayout" Target="../slideLayouts/slideLayout7.xml"/><Relationship Id="rId1" Type="http://schemas.openxmlformats.org/officeDocument/2006/relationships/tags" Target="../tags/tag137.xml"/><Relationship Id="rId4" Type="http://schemas.openxmlformats.org/officeDocument/2006/relationships/image" Target="../media/image191.jpeg"/></Relationships>
</file>

<file path=ppt/slides/_rels/slide135.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slideLayout" Target="../slideLayouts/slideLayout7.xml"/><Relationship Id="rId1" Type="http://schemas.openxmlformats.org/officeDocument/2006/relationships/tags" Target="../tags/tag138.xml"/><Relationship Id="rId4" Type="http://schemas.openxmlformats.org/officeDocument/2006/relationships/image" Target="../media/image193.jpe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39.xml"/><Relationship Id="rId4" Type="http://schemas.openxmlformats.org/officeDocument/2006/relationships/image" Target="../media/image194.emf"/></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vmlDrawing" Target="../drawings/vmlDrawing7.vml"/><Relationship Id="rId5" Type="http://schemas.openxmlformats.org/officeDocument/2006/relationships/image" Target="../media/image195.emf"/><Relationship Id="rId4" Type="http://schemas.openxmlformats.org/officeDocument/2006/relationships/oleObject" Target="../embeddings/Microsoft_Word_97_-_2003_Document1.doc"/></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74.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xml"/><Relationship Id="rId1" Type="http://schemas.openxmlformats.org/officeDocument/2006/relationships/tags" Target="../tags/tag141.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42.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wmf"/></Relationships>
</file>

<file path=ppt/slides/_rels/slide140.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notesSlide" Target="../notesSlides/notesSlide76.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14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ags" Target="../tags/tag144.xml"/><Relationship Id="rId4" Type="http://schemas.openxmlformats.org/officeDocument/2006/relationships/image" Target="../media/image197.pn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145.xml"/><Relationship Id="rId4" Type="http://schemas.openxmlformats.org/officeDocument/2006/relationships/image" Target="../media/image39.jpeg"/></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46.xml"/><Relationship Id="rId5" Type="http://schemas.openxmlformats.org/officeDocument/2006/relationships/image" Target="../media/image199.png"/><Relationship Id="rId4" Type="http://schemas.openxmlformats.org/officeDocument/2006/relationships/image" Target="../media/image198.png"/></Relationships>
</file>

<file path=ppt/slides/_rels/slide14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0.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147.xml"/><Relationship Id="rId6" Type="http://schemas.openxmlformats.org/officeDocument/2006/relationships/image" Target="../media/image19.pn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2.png"/></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48.xml"/><Relationship Id="rId5" Type="http://schemas.openxmlformats.org/officeDocument/2006/relationships/image" Target="../media/image202.png"/><Relationship Id="rId4" Type="http://schemas.openxmlformats.org/officeDocument/2006/relationships/notesSlide" Target="../notesSlides/notesSlide81.xml"/></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49.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82.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5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51.xml"/><Relationship Id="rId5" Type="http://schemas.openxmlformats.org/officeDocument/2006/relationships/image" Target="../media/image204.wmf"/><Relationship Id="rId4" Type="http://schemas.openxmlformats.org/officeDocument/2006/relationships/image" Target="../media/image203.wmf"/></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6.xml"/><Relationship Id="rId1" Type="http://schemas.openxmlformats.org/officeDocument/2006/relationships/tags" Target="../tags/tag153.xml"/><Relationship Id="rId4" Type="http://schemas.openxmlformats.org/officeDocument/2006/relationships/image" Target="../media/image204.wmf"/></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154.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7.xml"/><Relationship Id="rId1" Type="http://schemas.openxmlformats.org/officeDocument/2006/relationships/tags" Target="../tags/tag155.xml"/><Relationship Id="rId4" Type="http://schemas.openxmlformats.org/officeDocument/2006/relationships/image" Target="../media/image205.jpe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56.xml"/><Relationship Id="rId5" Type="http://schemas.openxmlformats.org/officeDocument/2006/relationships/image" Target="../media/image207.png"/><Relationship Id="rId4" Type="http://schemas.openxmlformats.org/officeDocument/2006/relationships/image" Target="../media/image206.jpeg"/></Relationships>
</file>

<file path=ppt/slides/_rels/slide15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slideLayout" Target="../slideLayouts/slideLayout2.xml"/><Relationship Id="rId1" Type="http://schemas.openxmlformats.org/officeDocument/2006/relationships/tags" Target="../tags/tag157.xml"/><Relationship Id="rId5" Type="http://schemas.openxmlformats.org/officeDocument/2006/relationships/image" Target="../media/image210.png"/><Relationship Id="rId4" Type="http://schemas.openxmlformats.org/officeDocument/2006/relationships/image" Target="../media/image209.png"/></Relationships>
</file>

<file path=ppt/slides/_rels/slide1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58.xml"/><Relationship Id="rId1" Type="http://schemas.openxmlformats.org/officeDocument/2006/relationships/vmlDrawing" Target="../drawings/vmlDrawing8.vml"/><Relationship Id="rId6" Type="http://schemas.openxmlformats.org/officeDocument/2006/relationships/image" Target="../media/image211.emf"/><Relationship Id="rId5" Type="http://schemas.openxmlformats.org/officeDocument/2006/relationships/oleObject" Target="../embeddings/Microsoft_Word_97_-_2003_Document2.doc"/><Relationship Id="rId4" Type="http://schemas.openxmlformats.org/officeDocument/2006/relationships/notesSlide" Target="../notesSlides/notesSlide8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160.xml"/><Relationship Id="rId4" Type="http://schemas.openxmlformats.org/officeDocument/2006/relationships/image" Target="../media/image203.wmf"/></Relationships>
</file>

<file path=ppt/slides/_rels/slide15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61.xml"/><Relationship Id="rId1" Type="http://schemas.openxmlformats.org/officeDocument/2006/relationships/vmlDrawing" Target="../drawings/vmlDrawing9.vml"/><Relationship Id="rId6" Type="http://schemas.openxmlformats.org/officeDocument/2006/relationships/image" Target="../media/image212.emf"/><Relationship Id="rId5" Type="http://schemas.openxmlformats.org/officeDocument/2006/relationships/oleObject" Target="../embeddings/Microsoft_Word_97_-_2003_Document3.doc"/><Relationship Id="rId4" Type="http://schemas.openxmlformats.org/officeDocument/2006/relationships/notesSlide" Target="../notesSlides/notesSlide92.xml"/></Relationships>
</file>

<file path=ppt/slides/_rels/slide15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93.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16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13.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3.xml"/><Relationship Id="rId1" Type="http://schemas.openxmlformats.org/officeDocument/2006/relationships/vmlDrawing" Target="../drawings/vmlDrawing10.vml"/><Relationship Id="rId6" Type="http://schemas.openxmlformats.org/officeDocument/2006/relationships/image" Target="../media/image214.emf"/><Relationship Id="rId5" Type="http://schemas.openxmlformats.org/officeDocument/2006/relationships/oleObject" Target="../embeddings/Microsoft_Word_97_-_2003_Document4.doc"/><Relationship Id="rId4" Type="http://schemas.openxmlformats.org/officeDocument/2006/relationships/notesSlide" Target="../notesSlides/notesSlide94.xml"/></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4.xml"/><Relationship Id="rId1" Type="http://schemas.openxmlformats.org/officeDocument/2006/relationships/vmlDrawing" Target="../drawings/vmlDrawing11.vml"/><Relationship Id="rId6" Type="http://schemas.openxmlformats.org/officeDocument/2006/relationships/image" Target="../media/image215.emf"/><Relationship Id="rId5" Type="http://schemas.openxmlformats.org/officeDocument/2006/relationships/oleObject" Target="../embeddings/Microsoft_Word_97_-_2003_Document5.doc"/><Relationship Id="rId4" Type="http://schemas.openxmlformats.org/officeDocument/2006/relationships/notesSlide" Target="../notesSlides/notesSlide95.xml"/></Relationships>
</file>

<file path=ppt/slides/_rels/slide162.xml.rels><?xml version="1.0" encoding="UTF-8" standalone="yes"?>
<Relationships xmlns="http://schemas.openxmlformats.org/package/2006/relationships"><Relationship Id="rId8" Type="http://schemas.openxmlformats.org/officeDocument/2006/relationships/image" Target="../media/image216.wmf"/><Relationship Id="rId3" Type="http://schemas.openxmlformats.org/officeDocument/2006/relationships/notesSlide" Target="../notesSlides/notesSlide9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6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66.xml"/><Relationship Id="rId4" Type="http://schemas.openxmlformats.org/officeDocument/2006/relationships/image" Target="../media/image217.wmf"/></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7.xml"/><Relationship Id="rId1" Type="http://schemas.openxmlformats.org/officeDocument/2006/relationships/vmlDrawing" Target="../drawings/vmlDrawing12.vml"/><Relationship Id="rId6" Type="http://schemas.openxmlformats.org/officeDocument/2006/relationships/image" Target="../media/image218.emf"/><Relationship Id="rId5" Type="http://schemas.openxmlformats.org/officeDocument/2006/relationships/oleObject" Target="../embeddings/Microsoft_Word_97_-_2003_Document6.doc"/><Relationship Id="rId4" Type="http://schemas.openxmlformats.org/officeDocument/2006/relationships/notesSlide" Target="../notesSlides/notesSlide98.xml"/></Relationships>
</file>

<file path=ppt/slides/_rels/slide1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8.xml"/><Relationship Id="rId1" Type="http://schemas.openxmlformats.org/officeDocument/2006/relationships/vmlDrawing" Target="../drawings/vmlDrawing13.vml"/><Relationship Id="rId6" Type="http://schemas.openxmlformats.org/officeDocument/2006/relationships/image" Target="../media/image219.emf"/><Relationship Id="rId5" Type="http://schemas.openxmlformats.org/officeDocument/2006/relationships/oleObject" Target="../embeddings/Microsoft_Word_97_-_2003_Document7.doc"/><Relationship Id="rId4" Type="http://schemas.openxmlformats.org/officeDocument/2006/relationships/notesSlide" Target="../notesSlides/notesSlide99.xml"/></Relationships>
</file>

<file path=ppt/slides/_rels/slide1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69.xml"/><Relationship Id="rId1" Type="http://schemas.openxmlformats.org/officeDocument/2006/relationships/vmlDrawing" Target="../drawings/vmlDrawing14.vml"/><Relationship Id="rId6" Type="http://schemas.openxmlformats.org/officeDocument/2006/relationships/image" Target="../media/image220.emf"/><Relationship Id="rId5" Type="http://schemas.openxmlformats.org/officeDocument/2006/relationships/oleObject" Target="../embeddings/Microsoft_Word_97_-_2003_Document8.doc"/><Relationship Id="rId4" Type="http://schemas.openxmlformats.org/officeDocument/2006/relationships/notesSlide" Target="../notesSlides/notesSlide100.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xml"/><Relationship Id="rId1" Type="http://schemas.openxmlformats.org/officeDocument/2006/relationships/tags" Target="../tags/tag170.xml"/><Relationship Id="rId4" Type="http://schemas.openxmlformats.org/officeDocument/2006/relationships/image" Target="../media/image221.png"/></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171.xml"/><Relationship Id="rId4" Type="http://schemas.openxmlformats.org/officeDocument/2006/relationships/image" Target="../media/image221.png"/></Relationships>
</file>

<file path=ppt/slides/_rels/slide1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2.xml"/><Relationship Id="rId1" Type="http://schemas.openxmlformats.org/officeDocument/2006/relationships/vmlDrawing" Target="../drawings/vmlDrawing15.vml"/><Relationship Id="rId6" Type="http://schemas.openxmlformats.org/officeDocument/2006/relationships/image" Target="../media/image222.emf"/><Relationship Id="rId5" Type="http://schemas.openxmlformats.org/officeDocument/2006/relationships/oleObject" Target="../embeddings/Microsoft_Word_97_-_2003_Document9.doc"/><Relationship Id="rId4" Type="http://schemas.openxmlformats.org/officeDocument/2006/relationships/notesSlide" Target="../notesSlides/notesSlide10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20.xml"/><Relationship Id="rId1" Type="http://schemas.openxmlformats.org/officeDocument/2006/relationships/themeOverride" Target="../theme/themeOverride2.xml"/><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7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file:///C:\Documents%20and%20Settings\Owner.BEVERLY-Q62OQR5\Local%20Settings\Temporary%20Internet%20Files\Content.IE5\LDY0MYHP\MPj04034660000%5b1%5d.jpg" TargetMode="External"/><Relationship Id="rId1" Type="http://schemas.openxmlformats.org/officeDocument/2006/relationships/tags" Target="../tags/tag173.xml"/><Relationship Id="rId5" Type="http://schemas.openxmlformats.org/officeDocument/2006/relationships/image" Target="../media/image223.jpeg"/><Relationship Id="rId4" Type="http://schemas.openxmlformats.org/officeDocument/2006/relationships/notesSlide" Target="../notesSlides/notesSlide104.xml"/></Relationships>
</file>

<file path=ppt/slides/_rels/slide171.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6.xml"/><Relationship Id="rId1" Type="http://schemas.openxmlformats.org/officeDocument/2006/relationships/tags" Target="../tags/tag174.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2.xml"/><Relationship Id="rId1" Type="http://schemas.openxmlformats.org/officeDocument/2006/relationships/tags" Target="../tags/tag175.xml"/><Relationship Id="rId4" Type="http://schemas.openxmlformats.org/officeDocument/2006/relationships/image" Target="../media/image224.jpeg"/></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xml"/><Relationship Id="rId1" Type="http://schemas.openxmlformats.org/officeDocument/2006/relationships/tags" Target="../tags/tag176.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xml"/><Relationship Id="rId1" Type="http://schemas.openxmlformats.org/officeDocument/2006/relationships/tags" Target="../tags/tag177.xml"/></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xml"/><Relationship Id="rId1" Type="http://schemas.openxmlformats.org/officeDocument/2006/relationships/tags" Target="../tags/tag178.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xml"/><Relationship Id="rId1" Type="http://schemas.openxmlformats.org/officeDocument/2006/relationships/tags" Target="../tags/tag179.xml"/><Relationship Id="rId5" Type="http://schemas.openxmlformats.org/officeDocument/2006/relationships/image" Target="../media/image225.jpeg"/><Relationship Id="rId4" Type="http://schemas.openxmlformats.org/officeDocument/2006/relationships/hyperlink" Target="http://www.ciwmb.ca.gov/HHW/HealthCare/Collection/" TargetMode="Externa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xml"/><Relationship Id="rId1" Type="http://schemas.openxmlformats.org/officeDocument/2006/relationships/tags" Target="../tags/tag180.xml"/><Relationship Id="rId4" Type="http://schemas.openxmlformats.org/officeDocument/2006/relationships/image" Target="../media/image86.wmf"/></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xml"/><Relationship Id="rId1" Type="http://schemas.openxmlformats.org/officeDocument/2006/relationships/tags" Target="../tags/tag181.xml"/></Relationships>
</file>

<file path=ppt/slides/_rels/slide179.xml.rels><?xml version="1.0" encoding="UTF-8" standalone="yes"?>
<Relationships xmlns="http://schemas.openxmlformats.org/package/2006/relationships"><Relationship Id="rId8" Type="http://schemas.openxmlformats.org/officeDocument/2006/relationships/image" Target="../media/image226.jpeg"/><Relationship Id="rId3" Type="http://schemas.openxmlformats.org/officeDocument/2006/relationships/notesSlide" Target="../notesSlides/notesSlide113.xml"/><Relationship Id="rId7"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18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32.jpeg"/><Relationship Id="rId4" Type="http://schemas.openxmlformats.org/officeDocument/2006/relationships/image" Target="../media/image31.png"/></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4.xml"/><Relationship Id="rId1" Type="http://schemas.openxmlformats.org/officeDocument/2006/relationships/tags" Target="../tags/tag183.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1.xml"/><Relationship Id="rId1" Type="http://schemas.openxmlformats.org/officeDocument/2006/relationships/tags" Target="../tags/tag185.xml"/><Relationship Id="rId4" Type="http://schemas.openxmlformats.org/officeDocument/2006/relationships/image" Target="../media/image227.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16.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8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xml"/><Relationship Id="rId1" Type="http://schemas.openxmlformats.org/officeDocument/2006/relationships/tags" Target="../tags/tag188.xml"/><Relationship Id="rId4" Type="http://schemas.openxmlformats.org/officeDocument/2006/relationships/image" Target="../media/image228.wmf"/></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2.xml"/><Relationship Id="rId1" Type="http://schemas.openxmlformats.org/officeDocument/2006/relationships/tags" Target="../tags/tag189.xml"/><Relationship Id="rId4" Type="http://schemas.openxmlformats.org/officeDocument/2006/relationships/image" Target="../media/image229.wmf"/></Relationships>
</file>

<file path=ppt/slides/_rels/slide185.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90.xml"/></Relationships>
</file>

<file path=ppt/slides/_rels/slide186.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xml"/><Relationship Id="rId1" Type="http://schemas.openxmlformats.org/officeDocument/2006/relationships/tags" Target="../tags/tag192.xml"/></Relationships>
</file>

<file path=ppt/slides/_rels/slide187.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94.xml"/></Relationships>
</file>

<file path=ppt/slides/_rels/slide188.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6.xml"/><Relationship Id="rId1" Type="http://schemas.openxmlformats.org/officeDocument/2006/relationships/tags" Target="../tags/tag195.xml"/><Relationship Id="rId5" Type="http://schemas.openxmlformats.org/officeDocument/2006/relationships/image" Target="../media/image231.wmf"/><Relationship Id="rId4" Type="http://schemas.openxmlformats.org/officeDocument/2006/relationships/image" Target="../media/image230.jpeg"/></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xml"/><Relationship Id="rId1" Type="http://schemas.openxmlformats.org/officeDocument/2006/relationships/tags" Target="../tags/tag19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190.xml.rels><?xml version="1.0" encoding="UTF-8" standalone="yes"?>
<Relationships xmlns="http://schemas.openxmlformats.org/package/2006/relationships"><Relationship Id="rId3" Type="http://schemas.openxmlformats.org/officeDocument/2006/relationships/notesSlide" Target="../notesSlides/notesSlide124.xml"/><Relationship Id="rId7"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19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9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xml"/><Relationship Id="rId1" Type="http://schemas.openxmlformats.org/officeDocument/2006/relationships/tags" Target="../tags/tag198.xml"/><Relationship Id="rId4" Type="http://schemas.openxmlformats.org/officeDocument/2006/relationships/image" Target="../media/image232.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99.xml"/></Relationships>
</file>

<file path=ppt/slides/_rels/slide193.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6.xml"/><Relationship Id="rId1" Type="http://schemas.openxmlformats.org/officeDocument/2006/relationships/tags" Target="../tags/tag200.xml"/></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6.xml"/><Relationship Id="rId1" Type="http://schemas.openxmlformats.org/officeDocument/2006/relationships/tags" Target="../tags/tag201.xml"/><Relationship Id="rId6" Type="http://schemas.openxmlformats.org/officeDocument/2006/relationships/image" Target="../media/image233.jpeg"/><Relationship Id="rId5" Type="http://schemas.openxmlformats.org/officeDocument/2006/relationships/image" Target="../media/image20.png"/><Relationship Id="rId4" Type="http://schemas.openxmlformats.org/officeDocument/2006/relationships/image" Target="../media/image19.png"/></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xml"/><Relationship Id="rId1" Type="http://schemas.openxmlformats.org/officeDocument/2006/relationships/tags" Target="../tags/tag202.xml"/><Relationship Id="rId4" Type="http://schemas.openxmlformats.org/officeDocument/2006/relationships/image" Target="../media/image234.png"/></Relationships>
</file>

<file path=ppt/slides/_rels/slide196.xml.rels><?xml version="1.0" encoding="UTF-8" standalone="yes"?>
<Relationships xmlns="http://schemas.openxmlformats.org/package/2006/relationships"><Relationship Id="rId3" Type="http://schemas.openxmlformats.org/officeDocument/2006/relationships/slideLayout" Target="../slideLayouts/slideLayout19.xml"/><Relationship Id="rId7" Type="http://schemas.openxmlformats.org/officeDocument/2006/relationships/image" Target="../media/image235.wmf"/><Relationship Id="rId2" Type="http://schemas.openxmlformats.org/officeDocument/2006/relationships/tags" Target="../tags/tag203.xml"/><Relationship Id="rId1" Type="http://schemas.openxmlformats.org/officeDocument/2006/relationships/vmlDrawing" Target="../drawings/vmlDrawing16.vml"/><Relationship Id="rId6" Type="http://schemas.openxmlformats.org/officeDocument/2006/relationships/oleObject" Target="../embeddings/oleObject9.bin"/><Relationship Id="rId5" Type="http://schemas.openxmlformats.org/officeDocument/2006/relationships/image" Target="../media/image234.png"/><Relationship Id="rId4" Type="http://schemas.openxmlformats.org/officeDocument/2006/relationships/notesSlide" Target="../notesSlides/notesSlide130.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204.xml"/><Relationship Id="rId6" Type="http://schemas.openxmlformats.org/officeDocument/2006/relationships/image" Target="../media/image238.png"/><Relationship Id="rId5" Type="http://schemas.openxmlformats.org/officeDocument/2006/relationships/image" Target="../media/image237.png"/><Relationship Id="rId4" Type="http://schemas.openxmlformats.org/officeDocument/2006/relationships/image" Target="../media/image236.jpeg"/></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xml"/><Relationship Id="rId1" Type="http://schemas.openxmlformats.org/officeDocument/2006/relationships/tags" Target="../tags/tag205.xml"/><Relationship Id="rId4" Type="http://schemas.openxmlformats.org/officeDocument/2006/relationships/image" Target="../media/image239.gif"/></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6.xml"/><Relationship Id="rId1" Type="http://schemas.openxmlformats.org/officeDocument/2006/relationships/tags" Target="../tags/tag206.xml"/><Relationship Id="rId4" Type="http://schemas.openxmlformats.org/officeDocument/2006/relationships/image" Target="../media/image240.w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2.xml"/><Relationship Id="rId1" Type="http://schemas.openxmlformats.org/officeDocument/2006/relationships/tags" Target="../tags/tag207.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208.xml"/><Relationship Id="rId4" Type="http://schemas.openxmlformats.org/officeDocument/2006/relationships/image" Target="../media/image241.jpeg"/></Relationships>
</file>

<file path=ppt/slides/_rels/slide20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36.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tags" Target="../tags/tag20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42.png"/></Relationships>
</file>

<file path=ppt/slides/_rels/slide203.xml.rels><?xml version="1.0" encoding="UTF-8" standalone="yes"?>
<Relationships xmlns="http://schemas.openxmlformats.org/package/2006/relationships"><Relationship Id="rId3" Type="http://schemas.openxmlformats.org/officeDocument/2006/relationships/image" Target="../media/image243.JPG"/><Relationship Id="rId2" Type="http://schemas.openxmlformats.org/officeDocument/2006/relationships/slideLayout" Target="../slideLayouts/slideLayout2.xml"/><Relationship Id="rId1" Type="http://schemas.openxmlformats.org/officeDocument/2006/relationships/tags" Target="../tags/tag210.xml"/></Relationships>
</file>

<file path=ppt/slides/_rels/slide204.xml.rels><?xml version="1.0" encoding="UTF-8" standalone="yes"?>
<Relationships xmlns="http://schemas.openxmlformats.org/package/2006/relationships"><Relationship Id="rId8" Type="http://schemas.openxmlformats.org/officeDocument/2006/relationships/image" Target="../media/image245.png"/><Relationship Id="rId3" Type="http://schemas.openxmlformats.org/officeDocument/2006/relationships/slideLayout" Target="../slideLayouts/slideLayout2.xml"/><Relationship Id="rId7" Type="http://schemas.openxmlformats.org/officeDocument/2006/relationships/oleObject" Target="../embeddings/oleObject11.bin"/><Relationship Id="rId2" Type="http://schemas.openxmlformats.org/officeDocument/2006/relationships/tags" Target="../tags/tag211.xml"/><Relationship Id="rId1" Type="http://schemas.openxmlformats.org/officeDocument/2006/relationships/vmlDrawing" Target="../drawings/vmlDrawing17.vml"/><Relationship Id="rId6" Type="http://schemas.openxmlformats.org/officeDocument/2006/relationships/image" Target="../media/image244.png"/><Relationship Id="rId5" Type="http://schemas.openxmlformats.org/officeDocument/2006/relationships/oleObject" Target="../embeddings/oleObject10.bin"/><Relationship Id="rId4" Type="http://schemas.openxmlformats.org/officeDocument/2006/relationships/notesSlide" Target="../notesSlides/notesSlide137.xml"/></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213.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2.xml"/><Relationship Id="rId1" Type="http://schemas.openxmlformats.org/officeDocument/2006/relationships/tags" Target="../tags/tag214.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41.xml"/><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21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6.png"/><Relationship Id="rId2" Type="http://schemas.openxmlformats.org/officeDocument/2006/relationships/slideLayout" Target="../slideLayouts/slideLayout6.xml"/><Relationship Id="rId1" Type="http://schemas.openxmlformats.org/officeDocument/2006/relationships/tags" Target="../tags/tag2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34.png"/></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6.xml"/><Relationship Id="rId1" Type="http://schemas.openxmlformats.org/officeDocument/2006/relationships/tags" Target="../tags/tag217.xml"/><Relationship Id="rId4" Type="http://schemas.openxmlformats.org/officeDocument/2006/relationships/image" Target="../media/image86.wmf"/></Relationships>
</file>

<file path=ppt/slides/_rels/slide2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8.xml"/></Relationships>
</file>

<file path=ppt/slides/_rels/slide2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7.wmf"/><Relationship Id="rId2" Type="http://schemas.openxmlformats.org/officeDocument/2006/relationships/tags" Target="../tags/tag219.xml"/><Relationship Id="rId1" Type="http://schemas.openxmlformats.org/officeDocument/2006/relationships/vmlDrawing" Target="../drawings/vmlDrawing18.vml"/><Relationship Id="rId6" Type="http://schemas.openxmlformats.org/officeDocument/2006/relationships/oleObject" Target="../embeddings/oleObject12.bin"/><Relationship Id="rId5" Type="http://schemas.openxmlformats.org/officeDocument/2006/relationships/image" Target="../media/image248.png"/><Relationship Id="rId4" Type="http://schemas.openxmlformats.org/officeDocument/2006/relationships/notesSlide" Target="../notesSlides/notesSlide143.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4.xml"/><Relationship Id="rId1" Type="http://schemas.openxmlformats.org/officeDocument/2006/relationships/tags" Target="../tags/tag220.xml"/><Relationship Id="rId5" Type="http://schemas.openxmlformats.org/officeDocument/2006/relationships/image" Target="../media/image250.tif"/><Relationship Id="rId4" Type="http://schemas.openxmlformats.org/officeDocument/2006/relationships/image" Target="../media/image24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tags" Target="../tags/tag2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3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9.jpeg"/><Relationship Id="rId7" Type="http://schemas.openxmlformats.org/officeDocument/2006/relationships/image" Target="../media/image19.png"/><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52.jpeg"/><Relationship Id="rId11" Type="http://schemas.openxmlformats.org/officeDocument/2006/relationships/image" Target="../media/image53.jpeg"/><Relationship Id="rId5" Type="http://schemas.openxmlformats.org/officeDocument/2006/relationships/image" Target="../media/image51.jpeg"/><Relationship Id="rId10" Type="http://schemas.openxmlformats.org/officeDocument/2006/relationships/image" Target="../media/image22.png"/><Relationship Id="rId4" Type="http://schemas.openxmlformats.org/officeDocument/2006/relationships/image" Target="../media/image50.jpeg"/><Relationship Id="rId9"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slideLayout" Target="../slideLayouts/slideLayout7.xml"/><Relationship Id="rId7" Type="http://schemas.openxmlformats.org/officeDocument/2006/relationships/oleObject" Target="../embeddings/oleObject2.bin"/><Relationship Id="rId2" Type="http://schemas.openxmlformats.org/officeDocument/2006/relationships/tags" Target="../tags/tag39.xml"/><Relationship Id="rId1" Type="http://schemas.openxmlformats.org/officeDocument/2006/relationships/vmlDrawing" Target="../drawings/vmlDrawing1.vml"/><Relationship Id="rId6" Type="http://schemas.openxmlformats.org/officeDocument/2006/relationships/image" Target="../media/image58.png"/><Relationship Id="rId5" Type="http://schemas.openxmlformats.org/officeDocument/2006/relationships/oleObject" Target="../embeddings/oleObject1.bin"/><Relationship Id="rId4" Type="http://schemas.openxmlformats.org/officeDocument/2006/relationships/notesSlide" Target="../notesSlides/notesSlide24.xml"/><Relationship Id="rId9" Type="http://schemas.openxmlformats.org/officeDocument/2006/relationships/image" Target="../media/image60.jpeg"/></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slideLayout" Target="../slideLayouts/slideLayout12.xml"/><Relationship Id="rId1" Type="http://schemas.openxmlformats.org/officeDocument/2006/relationships/tags" Target="../tags/tag4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1.xml"/><Relationship Id="rId1" Type="http://schemas.openxmlformats.org/officeDocument/2006/relationships/tags" Target="../tags/tag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22.png"/><Relationship Id="rId2" Type="http://schemas.openxmlformats.org/officeDocument/2006/relationships/slideLayout" Target="../slideLayouts/slideLayout6.xml"/><Relationship Id="rId1" Type="http://schemas.openxmlformats.org/officeDocument/2006/relationships/tags" Target="../tags/tag4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27.xml"/><Relationship Id="rId7" Type="http://schemas.openxmlformats.org/officeDocument/2006/relationships/diagramQuickStyle" Target="../diagrams/quickStyle1.xml"/><Relationship Id="rId2" Type="http://schemas.openxmlformats.org/officeDocument/2006/relationships/slideLayout" Target="../slideLayouts/slideLayout14.xml"/><Relationship Id="rId1" Type="http://schemas.openxmlformats.org/officeDocument/2006/relationships/tags" Target="../tags/tag44.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64.png"/><Relationship Id="rId9" Type="http://schemas.microsoft.com/office/2007/relationships/diagramDrawing" Target="../diagrams/drawing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29.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8" Type="http://schemas.openxmlformats.org/officeDocument/2006/relationships/image" Target="../media/image75.wmf"/><Relationship Id="rId13" Type="http://schemas.openxmlformats.org/officeDocument/2006/relationships/image" Target="../media/image76.wmf"/><Relationship Id="rId3" Type="http://schemas.openxmlformats.org/officeDocument/2006/relationships/slideLayout" Target="../slideLayouts/slideLayout14.xml"/><Relationship Id="rId7" Type="http://schemas.openxmlformats.org/officeDocument/2006/relationships/image" Target="../media/image74.wmf"/><Relationship Id="rId12" Type="http://schemas.openxmlformats.org/officeDocument/2006/relationships/image" Target="../media/image22.pn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1.xml"/><Relationship Id="rId6" Type="http://schemas.openxmlformats.org/officeDocument/2006/relationships/image" Target="../media/image73.wmf"/><Relationship Id="rId11" Type="http://schemas.openxmlformats.org/officeDocument/2006/relationships/image" Target="../media/image21.png"/><Relationship Id="rId5" Type="http://schemas.openxmlformats.org/officeDocument/2006/relationships/image" Target="../media/image72.wmf"/><Relationship Id="rId15" Type="http://schemas.openxmlformats.org/officeDocument/2006/relationships/image" Target="../media/image78.jpeg"/><Relationship Id="rId10" Type="http://schemas.openxmlformats.org/officeDocument/2006/relationships/image" Target="../media/image20.png"/><Relationship Id="rId4" Type="http://schemas.openxmlformats.org/officeDocument/2006/relationships/notesSlide" Target="../notesSlides/notesSlide32.xml"/><Relationship Id="rId9" Type="http://schemas.openxmlformats.org/officeDocument/2006/relationships/image" Target="../media/image19.png"/><Relationship Id="rId14" Type="http://schemas.openxmlformats.org/officeDocument/2006/relationships/image" Target="../media/image77.wmf"/></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79.w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3.xml"/><Relationship Id="rId1" Type="http://schemas.openxmlformats.org/officeDocument/2006/relationships/tags" Target="../tags/tag8.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3.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56.xml"/><Relationship Id="rId4" Type="http://schemas.openxmlformats.org/officeDocument/2006/relationships/image" Target="../media/image82.png"/></Relationships>
</file>

<file path=ppt/slides/_rels/slide5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84.WMF"/></Relationships>
</file>

<file path=ppt/slides/_rels/slide5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0.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61.xml"/><Relationship Id="rId4" Type="http://schemas.openxmlformats.org/officeDocument/2006/relationships/image" Target="../media/image86.wmf"/></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6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3.jpeg"/><Relationship Id="rId4" Type="http://schemas.openxmlformats.org/officeDocument/2006/relationships/hyperlink" Target="http://www.worlddiabetesday.org/node/4494" TargetMode="Externa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87.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65.xml"/><Relationship Id="rId4" Type="http://schemas.openxmlformats.org/officeDocument/2006/relationships/image" Target="../media/image88.wmf"/></Relationships>
</file>

<file path=ppt/slides/_rels/slide6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slideLayout" Target="../slideLayouts/slideLayout15.xml"/><Relationship Id="rId1" Type="http://schemas.openxmlformats.org/officeDocument/2006/relationships/tags" Target="../tags/tag66.xml"/></Relationships>
</file>

<file path=ppt/slides/_rels/slide64.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68.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69.xml"/><Relationship Id="rId4" Type="http://schemas.openxmlformats.org/officeDocument/2006/relationships/image" Target="../media/image91.W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70.xml"/><Relationship Id="rId6" Type="http://schemas.openxmlformats.org/officeDocument/2006/relationships/image" Target="../media/image92.WMF"/><Relationship Id="rId5" Type="http://schemas.openxmlformats.org/officeDocument/2006/relationships/image" Target="../media/image20.pn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1.xml"/><Relationship Id="rId1" Type="http://schemas.openxmlformats.org/officeDocument/2006/relationships/vmlDrawing" Target="../drawings/vmlDrawing2.vml"/><Relationship Id="rId6" Type="http://schemas.openxmlformats.org/officeDocument/2006/relationships/image" Target="../media/image93.wmf"/><Relationship Id="rId5" Type="http://schemas.openxmlformats.org/officeDocument/2006/relationships/oleObject" Target="../embeddings/oleObject3.bin"/><Relationship Id="rId4" Type="http://schemas.openxmlformats.org/officeDocument/2006/relationships/notesSlide" Target="../notesSlides/notesSlide43.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73.xml"/><Relationship Id="rId4" Type="http://schemas.openxmlformats.org/officeDocument/2006/relationships/image" Target="../media/image94.wmf"/></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74.xml"/><Relationship Id="rId4" Type="http://schemas.openxmlformats.org/officeDocument/2006/relationships/image" Target="../media/image95.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7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48.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7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00.jpeg"/></Relationships>
</file>

<file path=ppt/slides/_rels/slide74.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7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78.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G"/></Relationships>
</file>

<file path=ppt/slides/_rels/slide7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xml"/><Relationship Id="rId1" Type="http://schemas.openxmlformats.org/officeDocument/2006/relationships/tags" Target="../tags/tag81.xml"/><Relationship Id="rId4" Type="http://schemas.openxmlformats.org/officeDocument/2006/relationships/image" Target="../media/image105.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jpeg"/><Relationship Id="rId4" Type="http://schemas.openxmlformats.org/officeDocument/2006/relationships/image" Target="../media/image1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83.xml"/><Relationship Id="rId4" Type="http://schemas.openxmlformats.org/officeDocument/2006/relationships/image" Target="../media/image108.jpeg"/></Relationships>
</file>

<file path=ppt/slides/_rels/slide81.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86.xml"/><Relationship Id="rId4" Type="http://schemas.openxmlformats.org/officeDocument/2006/relationships/image" Target="../media/image110.pn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8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88.xml"/><Relationship Id="rId4" Type="http://schemas.openxmlformats.org/officeDocument/2006/relationships/hyperlink" Target="http://professional.diabetes.org/GlucoseCalculator.aspx" TargetMode="Externa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89.xml"/><Relationship Id="rId4" Type="http://schemas.openxmlformats.org/officeDocument/2006/relationships/image" Target="../media/image111.jpeg"/></Relationships>
</file>

<file path=ppt/slides/_rels/slide8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4.xml"/><Relationship Id="rId1" Type="http://schemas.openxmlformats.org/officeDocument/2006/relationships/tags" Target="../tags/tag91.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93.xml"/><Relationship Id="rId5" Type="http://schemas.openxmlformats.org/officeDocument/2006/relationships/image" Target="../media/image113.wmf"/><Relationship Id="rId4" Type="http://schemas.openxmlformats.org/officeDocument/2006/relationships/image" Target="../media/image41.png"/></Relationships>
</file>

<file path=ppt/slides/_rels/slide9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slideLayout" Target="../slideLayouts/slideLayout2.xml"/><Relationship Id="rId1" Type="http://schemas.openxmlformats.org/officeDocument/2006/relationships/tags" Target="../tags/tag94.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9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4.xml"/><Relationship Id="rId1" Type="http://schemas.openxmlformats.org/officeDocument/2006/relationships/tags" Target="../tags/tag96.xml"/></Relationships>
</file>

<file path=ppt/slides/_rels/slide94.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slideLayout" Target="../slideLayouts/slideLayout2.xml"/><Relationship Id="rId1" Type="http://schemas.openxmlformats.org/officeDocument/2006/relationships/tags" Target="../tags/tag9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98.xml"/><Relationship Id="rId4" Type="http://schemas.openxmlformats.org/officeDocument/2006/relationships/image" Target="../media/image116.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6.xml"/><Relationship Id="rId1" Type="http://schemas.openxmlformats.org/officeDocument/2006/relationships/tags" Target="../tags/tag99.xml"/><Relationship Id="rId4" Type="http://schemas.openxmlformats.org/officeDocument/2006/relationships/image" Target="../media/image86.wmf"/></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xml"/><Relationship Id="rId1" Type="http://schemas.openxmlformats.org/officeDocument/2006/relationships/tags" Target="../tags/tag100.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4.xml"/><Relationship Id="rId1" Type="http://schemas.openxmlformats.org/officeDocument/2006/relationships/tags" Target="../tags/tag101.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102.xml"/><Relationship Id="rId4" Type="http://schemas.openxmlformats.org/officeDocument/2006/relationships/image" Target="../media/image1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9"/>
          <p:cNvSpPr>
            <a:spLocks noGrp="1"/>
          </p:cNvSpPr>
          <p:nvPr>
            <p:ph type="subTitle" idx="1"/>
          </p:nvPr>
        </p:nvSpPr>
        <p:spPr/>
        <p:txBody>
          <a:bodyPr/>
          <a:lstStyle/>
          <a:p>
            <a:pPr>
              <a:lnSpc>
                <a:spcPts val="2400"/>
              </a:lnSpc>
              <a:spcBef>
                <a:spcPts val="0"/>
              </a:spcBef>
            </a:pPr>
            <a:r>
              <a:rPr lang="en-US" sz="2400" dirty="0"/>
              <a:t>Beverly </a:t>
            </a:r>
            <a:r>
              <a:rPr lang="en-US" sz="2400" dirty="0" err="1"/>
              <a:t>Dyck</a:t>
            </a:r>
            <a:r>
              <a:rPr lang="en-US" sz="2400" dirty="0"/>
              <a:t> Thomassian, RN, MPH, BC-ADM, CDE</a:t>
            </a:r>
          </a:p>
          <a:p>
            <a:pPr>
              <a:lnSpc>
                <a:spcPts val="2400"/>
              </a:lnSpc>
              <a:spcBef>
                <a:spcPts val="0"/>
              </a:spcBef>
            </a:pPr>
            <a:r>
              <a:rPr lang="en-US" sz="2400" dirty="0"/>
              <a:t>President, Diabetes Education Services</a:t>
            </a:r>
          </a:p>
          <a:p>
            <a:pPr>
              <a:lnSpc>
                <a:spcPts val="2400"/>
              </a:lnSpc>
              <a:spcBef>
                <a:spcPts val="0"/>
              </a:spcBef>
            </a:pPr>
            <a:r>
              <a:rPr lang="en-US" sz="2400" dirty="0" smtClean="0"/>
              <a:t>www.DiabetesEd.net</a:t>
            </a:r>
            <a:endParaRPr lang="en-US" sz="24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7"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Welcome to </a:t>
            </a:r>
            <a:br>
              <a:rPr lang="en-US" dirty="0" smtClean="0"/>
            </a:br>
            <a:r>
              <a:rPr lang="en-US" dirty="0" smtClean="0"/>
              <a:t>Diabetes in 21</a:t>
            </a:r>
            <a:r>
              <a:rPr lang="en-US" baseline="30000" dirty="0" smtClean="0"/>
              <a:t>st</a:t>
            </a:r>
            <a:r>
              <a:rPr lang="en-US" dirty="0" smtClean="0"/>
              <a:t> Century</a:t>
            </a:r>
            <a:endParaRPr lang="en-US" dirty="0"/>
          </a:p>
        </p:txBody>
      </p:sp>
    </p:spTree>
    <p:custDataLst>
      <p:tags r:id="rId1"/>
    </p:custDataLst>
    <p:extLst>
      <p:ext uri="{BB962C8B-B14F-4D97-AF65-F5344CB8AC3E}">
        <p14:creationId xmlns:p14="http://schemas.microsoft.com/office/powerpoint/2010/main" val="2946438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6856413" y="6381750"/>
            <a:ext cx="184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endParaRPr lang="fr-FR" sz="800" i="1">
              <a:latin typeface="Verdana" panose="020B0604030504040204" pitchFamily="34" charset="0"/>
            </a:endParaRPr>
          </a:p>
        </p:txBody>
      </p:sp>
      <p:sp>
        <p:nvSpPr>
          <p:cNvPr id="20483" name="Rectangle 3"/>
          <p:cNvSpPr>
            <a:spLocks noChangeArrowheads="1"/>
          </p:cNvSpPr>
          <p:nvPr/>
        </p:nvSpPr>
        <p:spPr bwMode="auto">
          <a:xfrm>
            <a:off x="1630363" y="5876925"/>
            <a:ext cx="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endParaRPr lang="fr-FR" sz="1000">
              <a:latin typeface="Verdana" panose="020B0604030504040204" pitchFamily="34" charset="0"/>
            </a:endParaRPr>
          </a:p>
        </p:txBody>
      </p:sp>
      <p:sp>
        <p:nvSpPr>
          <p:cNvPr id="20484" name="Rectangle 4"/>
          <p:cNvSpPr>
            <a:spLocks noChangeArrowheads="1"/>
          </p:cNvSpPr>
          <p:nvPr/>
        </p:nvSpPr>
        <p:spPr bwMode="auto">
          <a:xfrm>
            <a:off x="6532563" y="849313"/>
            <a:ext cx="60325"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700">
                <a:solidFill>
                  <a:srgbClr val="000000"/>
                </a:solidFill>
                <a:latin typeface="Times New Roman" panose="02020603050405020304" pitchFamily="18" charset="0"/>
              </a:rPr>
              <a:t> </a:t>
            </a:r>
            <a:endParaRPr lang="en-US" sz="1800">
              <a:solidFill>
                <a:srgbClr val="000000"/>
              </a:solidFill>
              <a:latin typeface="Verdana" panose="020B0604030504040204" pitchFamily="34" charset="0"/>
            </a:endParaRPr>
          </a:p>
        </p:txBody>
      </p:sp>
      <p:grpSp>
        <p:nvGrpSpPr>
          <p:cNvPr id="20485" name="Group 5"/>
          <p:cNvGrpSpPr>
            <a:grpSpLocks/>
          </p:cNvGrpSpPr>
          <p:nvPr/>
        </p:nvGrpSpPr>
        <p:grpSpPr bwMode="auto">
          <a:xfrm>
            <a:off x="1040873" y="1438275"/>
            <a:ext cx="6552140" cy="4796214"/>
            <a:chOff x="601" y="970"/>
            <a:chExt cx="4591" cy="2926"/>
          </a:xfrm>
        </p:grpSpPr>
        <p:sp>
          <p:nvSpPr>
            <p:cNvPr id="20487" name="Freeform 6"/>
            <p:cNvSpPr>
              <a:spLocks/>
            </p:cNvSpPr>
            <p:nvPr/>
          </p:nvSpPr>
          <p:spPr bwMode="auto">
            <a:xfrm>
              <a:off x="1250" y="1135"/>
              <a:ext cx="3755" cy="2111"/>
            </a:xfrm>
            <a:custGeom>
              <a:avLst/>
              <a:gdLst>
                <a:gd name="T0" fmla="*/ 624251 w 3216"/>
                <a:gd name="T1" fmla="*/ 350777 h 1808"/>
                <a:gd name="T2" fmla="*/ 0 w 3216"/>
                <a:gd name="T3" fmla="*/ 350777 h 1808"/>
                <a:gd name="T4" fmla="*/ 0 w 3216"/>
                <a:gd name="T5" fmla="*/ 0 h 1808"/>
                <a:gd name="T6" fmla="*/ 0 60000 65536"/>
                <a:gd name="T7" fmla="*/ 0 60000 65536"/>
                <a:gd name="T8" fmla="*/ 0 60000 65536"/>
                <a:gd name="T9" fmla="*/ 0 w 3216"/>
                <a:gd name="T10" fmla="*/ 0 h 1808"/>
                <a:gd name="T11" fmla="*/ 3216 w 3216"/>
                <a:gd name="T12" fmla="*/ 1808 h 1808"/>
              </a:gdLst>
              <a:ahLst/>
              <a:cxnLst>
                <a:cxn ang="T6">
                  <a:pos x="T0" y="T1"/>
                </a:cxn>
                <a:cxn ang="T7">
                  <a:pos x="T2" y="T3"/>
                </a:cxn>
                <a:cxn ang="T8">
                  <a:pos x="T4" y="T5"/>
                </a:cxn>
              </a:cxnLst>
              <a:rect l="T9" t="T10" r="T11" b="T12"/>
              <a:pathLst>
                <a:path w="3216" h="1808">
                  <a:moveTo>
                    <a:pt x="3216" y="1808"/>
                  </a:moveTo>
                  <a:lnTo>
                    <a:pt x="0" y="1808"/>
                  </a:lnTo>
                  <a:lnTo>
                    <a:pt x="0" y="0"/>
                  </a:lnTo>
                </a:path>
              </a:pathLst>
            </a:custGeom>
            <a:noFill/>
            <a:ln w="25400">
              <a:solidFill>
                <a:schemeClr val="bg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Line 7"/>
            <p:cNvSpPr>
              <a:spLocks noChangeShapeType="1"/>
            </p:cNvSpPr>
            <p:nvPr/>
          </p:nvSpPr>
          <p:spPr bwMode="auto">
            <a:xfrm>
              <a:off x="1199" y="3246"/>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9" name="Line 8"/>
            <p:cNvSpPr>
              <a:spLocks noChangeShapeType="1"/>
            </p:cNvSpPr>
            <p:nvPr/>
          </p:nvSpPr>
          <p:spPr bwMode="auto">
            <a:xfrm>
              <a:off x="1193" y="2738"/>
              <a:ext cx="51" cy="1"/>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Line 9"/>
            <p:cNvSpPr>
              <a:spLocks noChangeShapeType="1"/>
            </p:cNvSpPr>
            <p:nvPr/>
          </p:nvSpPr>
          <p:spPr bwMode="auto">
            <a:xfrm>
              <a:off x="1199" y="2034"/>
              <a:ext cx="104" cy="7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1" name="Rectangle 10"/>
            <p:cNvSpPr>
              <a:spLocks noChangeArrowheads="1"/>
            </p:cNvSpPr>
            <p:nvPr/>
          </p:nvSpPr>
          <p:spPr bwMode="auto">
            <a:xfrm>
              <a:off x="1048" y="2626"/>
              <a:ext cx="85"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5</a:t>
              </a:r>
              <a:endParaRPr lang="en-US" sz="2000">
                <a:latin typeface="Verdana" panose="020B0604030504040204" pitchFamily="34" charset="0"/>
              </a:endParaRPr>
            </a:p>
          </p:txBody>
        </p:sp>
        <p:sp>
          <p:nvSpPr>
            <p:cNvPr id="20492" name="Rectangle 11"/>
            <p:cNvSpPr>
              <a:spLocks noChangeArrowheads="1"/>
            </p:cNvSpPr>
            <p:nvPr/>
          </p:nvSpPr>
          <p:spPr bwMode="auto">
            <a:xfrm>
              <a:off x="1408" y="2947"/>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3" name="Rectangle 12"/>
            <p:cNvSpPr>
              <a:spLocks noChangeArrowheads="1"/>
            </p:cNvSpPr>
            <p:nvPr/>
          </p:nvSpPr>
          <p:spPr bwMode="auto">
            <a:xfrm>
              <a:off x="1804"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4" name="Rectangle 13"/>
            <p:cNvSpPr>
              <a:spLocks noChangeArrowheads="1"/>
            </p:cNvSpPr>
            <p:nvPr/>
          </p:nvSpPr>
          <p:spPr bwMode="auto">
            <a:xfrm>
              <a:off x="2209" y="295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1.0</a:t>
              </a:r>
              <a:endParaRPr lang="en-US" sz="2000">
                <a:latin typeface="Verdana" panose="020B0604030504040204" pitchFamily="34" charset="0"/>
              </a:endParaRPr>
            </a:p>
          </p:txBody>
        </p:sp>
        <p:sp>
          <p:nvSpPr>
            <p:cNvPr id="20495" name="Rectangle 14"/>
            <p:cNvSpPr>
              <a:spLocks noChangeArrowheads="1"/>
            </p:cNvSpPr>
            <p:nvPr/>
          </p:nvSpPr>
          <p:spPr bwMode="auto">
            <a:xfrm>
              <a:off x="2626" y="2899"/>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a:t>
              </a:r>
              <a:endParaRPr lang="en-US" sz="2000">
                <a:latin typeface="Verdana" panose="020B0604030504040204" pitchFamily="34" charset="0"/>
              </a:endParaRPr>
            </a:p>
          </p:txBody>
        </p:sp>
        <p:sp>
          <p:nvSpPr>
            <p:cNvPr id="20496" name="Rectangle 15"/>
            <p:cNvSpPr>
              <a:spLocks noChangeArrowheads="1"/>
            </p:cNvSpPr>
            <p:nvPr/>
          </p:nvSpPr>
          <p:spPr bwMode="auto">
            <a:xfrm>
              <a:off x="3459" y="257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4.4</a:t>
              </a:r>
              <a:endParaRPr lang="en-US" sz="2000">
                <a:latin typeface="Verdana" panose="020B0604030504040204" pitchFamily="34" charset="0"/>
              </a:endParaRPr>
            </a:p>
          </p:txBody>
        </p:sp>
        <p:sp>
          <p:nvSpPr>
            <p:cNvPr id="20497" name="Rectangle 16"/>
            <p:cNvSpPr>
              <a:spLocks noChangeArrowheads="1"/>
            </p:cNvSpPr>
            <p:nvPr/>
          </p:nvSpPr>
          <p:spPr bwMode="auto">
            <a:xfrm>
              <a:off x="3863" y="232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6.7</a:t>
              </a:r>
              <a:endParaRPr lang="en-US" sz="2000">
                <a:latin typeface="Verdana" panose="020B0604030504040204" pitchFamily="34" charset="0"/>
              </a:endParaRPr>
            </a:p>
          </p:txBody>
        </p:sp>
        <p:sp>
          <p:nvSpPr>
            <p:cNvPr id="20498" name="Rectangle 17"/>
            <p:cNvSpPr>
              <a:spLocks noChangeArrowheads="1"/>
            </p:cNvSpPr>
            <p:nvPr/>
          </p:nvSpPr>
          <p:spPr bwMode="auto">
            <a:xfrm>
              <a:off x="4216" y="1947"/>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11.6</a:t>
              </a:r>
              <a:endParaRPr lang="en-US" sz="2000">
                <a:latin typeface="Verdana" panose="020B0604030504040204" pitchFamily="34" charset="0"/>
              </a:endParaRPr>
            </a:p>
          </p:txBody>
        </p:sp>
        <p:sp>
          <p:nvSpPr>
            <p:cNvPr id="20499" name="Rectangle 18"/>
            <p:cNvSpPr>
              <a:spLocks noChangeArrowheads="1"/>
            </p:cNvSpPr>
            <p:nvPr/>
          </p:nvSpPr>
          <p:spPr bwMode="auto">
            <a:xfrm>
              <a:off x="4581" y="1830"/>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21.3</a:t>
              </a:r>
              <a:endParaRPr lang="en-US" sz="2000">
                <a:latin typeface="Verdana" panose="020B0604030504040204" pitchFamily="34" charset="0"/>
              </a:endParaRPr>
            </a:p>
          </p:txBody>
        </p:sp>
        <p:sp>
          <p:nvSpPr>
            <p:cNvPr id="20500" name="Rectangle 19"/>
            <p:cNvSpPr>
              <a:spLocks noChangeArrowheads="1"/>
            </p:cNvSpPr>
            <p:nvPr/>
          </p:nvSpPr>
          <p:spPr bwMode="auto">
            <a:xfrm>
              <a:off x="4933"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42.1</a:t>
              </a:r>
              <a:endParaRPr lang="en-US" sz="2000">
                <a:latin typeface="Verdana" panose="020B0604030504040204" pitchFamily="34" charset="0"/>
              </a:endParaRPr>
            </a:p>
          </p:txBody>
        </p:sp>
        <p:sp>
          <p:nvSpPr>
            <p:cNvPr id="20501" name="Rectangle 20"/>
            <p:cNvSpPr>
              <a:spLocks noChangeArrowheads="1"/>
            </p:cNvSpPr>
            <p:nvPr/>
          </p:nvSpPr>
          <p:spPr bwMode="auto">
            <a:xfrm>
              <a:off x="2899" y="2821"/>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2.2</a:t>
              </a:r>
              <a:endParaRPr lang="en-US" sz="2000">
                <a:latin typeface="Verdana" panose="020B0604030504040204" pitchFamily="34" charset="0"/>
              </a:endParaRPr>
            </a:p>
          </p:txBody>
        </p:sp>
        <p:sp>
          <p:nvSpPr>
            <p:cNvPr id="20502" name="Rectangle 21"/>
            <p:cNvSpPr>
              <a:spLocks noChangeArrowheads="1"/>
            </p:cNvSpPr>
            <p:nvPr/>
          </p:nvSpPr>
          <p:spPr bwMode="auto">
            <a:xfrm>
              <a:off x="1799" y="2733"/>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2.9</a:t>
              </a:r>
              <a:endParaRPr lang="en-US" sz="2000">
                <a:latin typeface="Verdana" panose="020B0604030504040204" pitchFamily="34" charset="0"/>
              </a:endParaRPr>
            </a:p>
          </p:txBody>
        </p:sp>
        <p:sp>
          <p:nvSpPr>
            <p:cNvPr id="20503" name="Rectangle 22"/>
            <p:cNvSpPr>
              <a:spLocks noChangeArrowheads="1"/>
            </p:cNvSpPr>
            <p:nvPr/>
          </p:nvSpPr>
          <p:spPr bwMode="auto">
            <a:xfrm>
              <a:off x="2234" y="2586"/>
              <a:ext cx="167"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4.3</a:t>
              </a:r>
              <a:endParaRPr lang="en-US" sz="2000">
                <a:latin typeface="Verdana" panose="020B0604030504040204" pitchFamily="34" charset="0"/>
              </a:endParaRPr>
            </a:p>
          </p:txBody>
        </p:sp>
        <p:sp>
          <p:nvSpPr>
            <p:cNvPr id="20504" name="Rectangle 23"/>
            <p:cNvSpPr>
              <a:spLocks noChangeArrowheads="1"/>
            </p:cNvSpPr>
            <p:nvPr/>
          </p:nvSpPr>
          <p:spPr bwMode="auto">
            <a:xfrm>
              <a:off x="2651" y="2522"/>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5.0</a:t>
              </a:r>
              <a:endParaRPr lang="en-US" sz="2000">
                <a:latin typeface="Verdana" panose="020B0604030504040204" pitchFamily="34" charset="0"/>
              </a:endParaRPr>
            </a:p>
          </p:txBody>
        </p:sp>
        <p:sp>
          <p:nvSpPr>
            <p:cNvPr id="20505" name="Rectangle 24"/>
            <p:cNvSpPr>
              <a:spLocks noChangeArrowheads="1"/>
            </p:cNvSpPr>
            <p:nvPr/>
          </p:nvSpPr>
          <p:spPr bwMode="auto">
            <a:xfrm>
              <a:off x="3433" y="1869"/>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15.8</a:t>
              </a:r>
              <a:endParaRPr lang="en-US" sz="2000">
                <a:latin typeface="Verdana" panose="020B0604030504040204" pitchFamily="34" charset="0"/>
              </a:endParaRPr>
            </a:p>
          </p:txBody>
        </p:sp>
        <p:sp>
          <p:nvSpPr>
            <p:cNvPr id="20506" name="Rectangle 25"/>
            <p:cNvSpPr>
              <a:spLocks noChangeArrowheads="1"/>
            </p:cNvSpPr>
            <p:nvPr/>
          </p:nvSpPr>
          <p:spPr bwMode="auto">
            <a:xfrm>
              <a:off x="3837" y="1765"/>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27.6</a:t>
              </a:r>
              <a:endParaRPr lang="en-US" sz="2000">
                <a:latin typeface="Verdana" panose="020B0604030504040204" pitchFamily="34" charset="0"/>
              </a:endParaRPr>
            </a:p>
          </p:txBody>
        </p:sp>
        <p:sp>
          <p:nvSpPr>
            <p:cNvPr id="20507" name="Rectangle 26"/>
            <p:cNvSpPr>
              <a:spLocks noChangeArrowheads="1"/>
            </p:cNvSpPr>
            <p:nvPr/>
          </p:nvSpPr>
          <p:spPr bwMode="auto">
            <a:xfrm>
              <a:off x="4254" y="1583"/>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40.3</a:t>
              </a:r>
              <a:endParaRPr lang="en-US" sz="2000">
                <a:latin typeface="Verdana" panose="020B0604030504040204" pitchFamily="34" charset="0"/>
              </a:endParaRPr>
            </a:p>
          </p:txBody>
        </p:sp>
        <p:sp>
          <p:nvSpPr>
            <p:cNvPr id="20508" name="Rectangle 27"/>
            <p:cNvSpPr>
              <a:spLocks noChangeArrowheads="1"/>
            </p:cNvSpPr>
            <p:nvPr/>
          </p:nvSpPr>
          <p:spPr bwMode="auto">
            <a:xfrm>
              <a:off x="4581" y="1344"/>
              <a:ext cx="234"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54.0</a:t>
              </a:r>
              <a:endParaRPr lang="en-US" sz="2000">
                <a:latin typeface="Verdana" panose="020B0604030504040204" pitchFamily="34" charset="0"/>
              </a:endParaRPr>
            </a:p>
          </p:txBody>
        </p:sp>
        <p:sp>
          <p:nvSpPr>
            <p:cNvPr id="20509" name="Rectangle 28"/>
            <p:cNvSpPr>
              <a:spLocks noChangeArrowheads="1"/>
            </p:cNvSpPr>
            <p:nvPr/>
          </p:nvSpPr>
          <p:spPr bwMode="auto">
            <a:xfrm>
              <a:off x="4920" y="970"/>
              <a:ext cx="234"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93.2</a:t>
              </a:r>
              <a:endParaRPr lang="en-US" sz="2000">
                <a:latin typeface="Verdana" panose="020B0604030504040204" pitchFamily="34" charset="0"/>
              </a:endParaRPr>
            </a:p>
          </p:txBody>
        </p:sp>
        <p:sp>
          <p:nvSpPr>
            <p:cNvPr id="20510" name="Rectangle 29"/>
            <p:cNvSpPr>
              <a:spLocks noChangeArrowheads="1"/>
            </p:cNvSpPr>
            <p:nvPr/>
          </p:nvSpPr>
          <p:spPr bwMode="auto">
            <a:xfrm>
              <a:off x="2930" y="2180"/>
              <a:ext cx="167" cy="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500">
                  <a:latin typeface="Times New Roman" panose="02020603050405020304" pitchFamily="18" charset="0"/>
                </a:rPr>
                <a:t>8.1</a:t>
              </a:r>
              <a:endParaRPr lang="en-US" sz="2000">
                <a:latin typeface="Verdana" panose="020B0604030504040204" pitchFamily="34" charset="0"/>
              </a:endParaRPr>
            </a:p>
          </p:txBody>
        </p:sp>
        <p:sp>
          <p:nvSpPr>
            <p:cNvPr id="20511" name="Rectangle 30"/>
            <p:cNvSpPr>
              <a:spLocks noChangeArrowheads="1"/>
            </p:cNvSpPr>
            <p:nvPr/>
          </p:nvSpPr>
          <p:spPr bwMode="auto">
            <a:xfrm>
              <a:off x="970" y="2118"/>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10</a:t>
              </a:r>
              <a:endParaRPr lang="en-US" sz="2000">
                <a:latin typeface="Verdana" panose="020B0604030504040204" pitchFamily="34" charset="0"/>
              </a:endParaRPr>
            </a:p>
          </p:txBody>
        </p:sp>
        <p:sp>
          <p:nvSpPr>
            <p:cNvPr id="20512" name="Rectangle 31"/>
            <p:cNvSpPr>
              <a:spLocks noChangeArrowheads="1"/>
            </p:cNvSpPr>
            <p:nvPr/>
          </p:nvSpPr>
          <p:spPr bwMode="auto">
            <a:xfrm>
              <a:off x="1947" y="1179"/>
              <a:ext cx="577"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Women</a:t>
              </a:r>
              <a:endParaRPr lang="en-US" sz="2000">
                <a:solidFill>
                  <a:schemeClr val="bg1"/>
                </a:solidFill>
                <a:latin typeface="Verdana" panose="020B0604030504040204" pitchFamily="34" charset="0"/>
              </a:endParaRPr>
            </a:p>
          </p:txBody>
        </p:sp>
        <p:sp>
          <p:nvSpPr>
            <p:cNvPr id="20513" name="Rectangle 32"/>
            <p:cNvSpPr>
              <a:spLocks noChangeArrowheads="1"/>
            </p:cNvSpPr>
            <p:nvPr/>
          </p:nvSpPr>
          <p:spPr bwMode="auto">
            <a:xfrm>
              <a:off x="1947" y="1432"/>
              <a:ext cx="31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Verdana" panose="020B0604030504040204" pitchFamily="34" charset="0"/>
                </a:rPr>
                <a:t>Men</a:t>
              </a:r>
              <a:endParaRPr lang="en-US" sz="2000">
                <a:solidFill>
                  <a:schemeClr val="bg1"/>
                </a:solidFill>
                <a:latin typeface="Verdana" panose="020B0604030504040204" pitchFamily="34" charset="0"/>
              </a:endParaRPr>
            </a:p>
          </p:txBody>
        </p:sp>
        <p:sp>
          <p:nvSpPr>
            <p:cNvPr id="20514" name="Rectangle 33"/>
            <p:cNvSpPr>
              <a:spLocks noChangeArrowheads="1"/>
            </p:cNvSpPr>
            <p:nvPr/>
          </p:nvSpPr>
          <p:spPr bwMode="auto">
            <a:xfrm>
              <a:off x="970" y="1765"/>
              <a:ext cx="170" cy="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40</a:t>
              </a:r>
              <a:endParaRPr lang="en-US" sz="2000">
                <a:latin typeface="Verdana" panose="020B0604030504040204" pitchFamily="34" charset="0"/>
              </a:endParaRPr>
            </a:p>
          </p:txBody>
        </p:sp>
        <p:sp>
          <p:nvSpPr>
            <p:cNvPr id="20515" name="Rectangle 34"/>
            <p:cNvSpPr>
              <a:spLocks noChangeArrowheads="1"/>
            </p:cNvSpPr>
            <p:nvPr/>
          </p:nvSpPr>
          <p:spPr bwMode="auto">
            <a:xfrm>
              <a:off x="970" y="1414"/>
              <a:ext cx="170"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latin typeface="Times New Roman" panose="02020603050405020304" pitchFamily="18" charset="0"/>
                </a:rPr>
                <a:t>70</a:t>
              </a:r>
              <a:endParaRPr lang="en-US" sz="2000">
                <a:latin typeface="Verdana" panose="020B0604030504040204" pitchFamily="34" charset="0"/>
              </a:endParaRPr>
            </a:p>
          </p:txBody>
        </p:sp>
        <p:sp>
          <p:nvSpPr>
            <p:cNvPr id="20516" name="Rectangle 35"/>
            <p:cNvSpPr>
              <a:spLocks noChangeArrowheads="1"/>
            </p:cNvSpPr>
            <p:nvPr/>
          </p:nvSpPr>
          <p:spPr bwMode="auto">
            <a:xfrm>
              <a:off x="892" y="1062"/>
              <a:ext cx="25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100</a:t>
              </a:r>
              <a:endParaRPr lang="en-US" sz="2000">
                <a:solidFill>
                  <a:schemeClr val="bg1"/>
                </a:solidFill>
                <a:latin typeface="Verdana" panose="020B0604030504040204" pitchFamily="34" charset="0"/>
              </a:endParaRPr>
            </a:p>
          </p:txBody>
        </p:sp>
        <p:sp>
          <p:nvSpPr>
            <p:cNvPr id="20517" name="Rectangle 36"/>
            <p:cNvSpPr>
              <a:spLocks noChangeArrowheads="1"/>
            </p:cNvSpPr>
            <p:nvPr/>
          </p:nvSpPr>
          <p:spPr bwMode="auto">
            <a:xfrm>
              <a:off x="1048" y="3135"/>
              <a:ext cx="85" cy="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900">
                  <a:solidFill>
                    <a:schemeClr val="bg1"/>
                  </a:solidFill>
                  <a:latin typeface="Times New Roman" panose="02020603050405020304" pitchFamily="18" charset="0"/>
                </a:rPr>
                <a:t>0</a:t>
              </a:r>
              <a:endParaRPr lang="en-US" sz="2000">
                <a:solidFill>
                  <a:schemeClr val="bg1"/>
                </a:solidFill>
                <a:latin typeface="Verdana" panose="020B0604030504040204" pitchFamily="34" charset="0"/>
              </a:endParaRPr>
            </a:p>
          </p:txBody>
        </p:sp>
        <p:sp>
          <p:nvSpPr>
            <p:cNvPr id="20518" name="Rectangle 37"/>
            <p:cNvSpPr>
              <a:spLocks noChangeArrowheads="1"/>
            </p:cNvSpPr>
            <p:nvPr/>
          </p:nvSpPr>
          <p:spPr bwMode="auto">
            <a:xfrm>
              <a:off x="1389"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&lt;22</a:t>
              </a:r>
            </a:p>
          </p:txBody>
        </p:sp>
        <p:sp>
          <p:nvSpPr>
            <p:cNvPr id="20519" name="Rectangle 38"/>
            <p:cNvSpPr>
              <a:spLocks noChangeArrowheads="1"/>
            </p:cNvSpPr>
            <p:nvPr/>
          </p:nvSpPr>
          <p:spPr bwMode="auto">
            <a:xfrm>
              <a:off x="1790" y="3277"/>
              <a:ext cx="257"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&lt;23</a:t>
              </a:r>
            </a:p>
          </p:txBody>
        </p:sp>
        <p:sp>
          <p:nvSpPr>
            <p:cNvPr id="20520" name="Rectangle 39"/>
            <p:cNvSpPr>
              <a:spLocks noChangeArrowheads="1"/>
            </p:cNvSpPr>
            <p:nvPr/>
          </p:nvSpPr>
          <p:spPr bwMode="auto">
            <a:xfrm>
              <a:off x="2234"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23-</a:t>
              </a:r>
            </a:p>
          </p:txBody>
        </p:sp>
        <p:sp>
          <p:nvSpPr>
            <p:cNvPr id="20521" name="Rectangle 40"/>
            <p:cNvSpPr>
              <a:spLocks noChangeArrowheads="1"/>
            </p:cNvSpPr>
            <p:nvPr/>
          </p:nvSpPr>
          <p:spPr bwMode="auto">
            <a:xfrm>
              <a:off x="2195"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23.9</a:t>
              </a:r>
            </a:p>
          </p:txBody>
        </p:sp>
        <p:sp>
          <p:nvSpPr>
            <p:cNvPr id="20522" name="Rectangle 41"/>
            <p:cNvSpPr>
              <a:spLocks noChangeArrowheads="1"/>
            </p:cNvSpPr>
            <p:nvPr/>
          </p:nvSpPr>
          <p:spPr bwMode="auto">
            <a:xfrm>
              <a:off x="2266" y="3708"/>
              <a:ext cx="2453" cy="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800" b="1" dirty="0">
                  <a:latin typeface="Verdana" panose="020B0604030504040204" pitchFamily="34" charset="0"/>
                </a:rPr>
                <a:t>Body mass index (</a:t>
              </a:r>
              <a:r>
                <a:rPr lang="en-US" sz="1800" b="1" dirty="0" smtClean="0">
                  <a:latin typeface="Verdana" panose="020B0604030504040204" pitchFamily="34" charset="0"/>
                </a:rPr>
                <a:t>kg/m</a:t>
              </a:r>
              <a:r>
                <a:rPr lang="en-US" sz="2000" dirty="0"/>
                <a:t>2</a:t>
              </a:r>
              <a:r>
                <a:rPr lang="en-US" sz="1800" b="1" dirty="0" smtClean="0">
                  <a:latin typeface="Verdana" panose="020B0604030504040204" pitchFamily="34" charset="0"/>
                </a:rPr>
                <a:t>)</a:t>
              </a:r>
              <a:r>
                <a:rPr lang="en-US" sz="1800" b="1" dirty="0" smtClean="0">
                  <a:solidFill>
                    <a:schemeClr val="bg1"/>
                  </a:solidFill>
                  <a:latin typeface="Verdana" panose="020B0604030504040204" pitchFamily="34" charset="0"/>
                </a:rPr>
                <a:t>)</a:t>
              </a:r>
              <a:endParaRPr lang="en-US" sz="1800" b="1" dirty="0">
                <a:solidFill>
                  <a:schemeClr val="bg1"/>
                </a:solidFill>
                <a:latin typeface="Verdana" panose="020B0604030504040204" pitchFamily="34" charset="0"/>
              </a:endParaRPr>
            </a:p>
          </p:txBody>
        </p:sp>
        <p:sp>
          <p:nvSpPr>
            <p:cNvPr id="20523" name="Rectangle 42"/>
            <p:cNvSpPr>
              <a:spLocks noChangeArrowheads="1"/>
            </p:cNvSpPr>
            <p:nvPr/>
          </p:nvSpPr>
          <p:spPr bwMode="auto">
            <a:xfrm>
              <a:off x="25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24.9</a:t>
              </a:r>
            </a:p>
          </p:txBody>
        </p:sp>
        <p:sp>
          <p:nvSpPr>
            <p:cNvPr id="20524" name="Rectangle 43"/>
            <p:cNvSpPr>
              <a:spLocks noChangeArrowheads="1"/>
            </p:cNvSpPr>
            <p:nvPr/>
          </p:nvSpPr>
          <p:spPr bwMode="auto">
            <a:xfrm>
              <a:off x="2977"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26.9</a:t>
              </a:r>
            </a:p>
          </p:txBody>
        </p:sp>
        <p:sp>
          <p:nvSpPr>
            <p:cNvPr id="20525" name="Rectangle 44"/>
            <p:cNvSpPr>
              <a:spLocks noChangeArrowheads="1"/>
            </p:cNvSpPr>
            <p:nvPr/>
          </p:nvSpPr>
          <p:spPr bwMode="auto">
            <a:xfrm>
              <a:off x="3368"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28.9</a:t>
              </a:r>
            </a:p>
          </p:txBody>
        </p:sp>
        <p:sp>
          <p:nvSpPr>
            <p:cNvPr id="20526" name="Rectangle 45"/>
            <p:cNvSpPr>
              <a:spLocks noChangeArrowheads="1"/>
            </p:cNvSpPr>
            <p:nvPr/>
          </p:nvSpPr>
          <p:spPr bwMode="auto">
            <a:xfrm>
              <a:off x="3759"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30.9</a:t>
              </a:r>
            </a:p>
          </p:txBody>
        </p:sp>
        <p:sp>
          <p:nvSpPr>
            <p:cNvPr id="20527" name="Rectangle 46"/>
            <p:cNvSpPr>
              <a:spLocks noChangeArrowheads="1"/>
            </p:cNvSpPr>
            <p:nvPr/>
          </p:nvSpPr>
          <p:spPr bwMode="auto">
            <a:xfrm>
              <a:off x="4186"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32.9</a:t>
              </a:r>
            </a:p>
          </p:txBody>
        </p:sp>
        <p:sp>
          <p:nvSpPr>
            <p:cNvPr id="20528" name="Rectangle 47"/>
            <p:cNvSpPr>
              <a:spLocks noChangeArrowheads="1"/>
            </p:cNvSpPr>
            <p:nvPr/>
          </p:nvSpPr>
          <p:spPr bwMode="auto">
            <a:xfrm>
              <a:off x="4613" y="3421"/>
              <a:ext cx="25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solidFill>
                    <a:schemeClr val="bg1"/>
                  </a:solidFill>
                  <a:latin typeface="Verdana" panose="020B0604030504040204" pitchFamily="34" charset="0"/>
                </a:rPr>
                <a:t>34.9</a:t>
              </a:r>
            </a:p>
          </p:txBody>
        </p:sp>
        <p:sp>
          <p:nvSpPr>
            <p:cNvPr id="20529" name="Rectangle 48"/>
            <p:cNvSpPr>
              <a:spLocks noChangeArrowheads="1"/>
            </p:cNvSpPr>
            <p:nvPr/>
          </p:nvSpPr>
          <p:spPr bwMode="auto">
            <a:xfrm>
              <a:off x="26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24-</a:t>
              </a:r>
            </a:p>
          </p:txBody>
        </p:sp>
        <p:sp>
          <p:nvSpPr>
            <p:cNvPr id="20530" name="Rectangle 49"/>
            <p:cNvSpPr>
              <a:spLocks noChangeArrowheads="1"/>
            </p:cNvSpPr>
            <p:nvPr/>
          </p:nvSpPr>
          <p:spPr bwMode="auto">
            <a:xfrm>
              <a:off x="3035"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25-</a:t>
              </a:r>
            </a:p>
          </p:txBody>
        </p:sp>
        <p:sp>
          <p:nvSpPr>
            <p:cNvPr id="20531" name="Rectangle 50"/>
            <p:cNvSpPr>
              <a:spLocks noChangeArrowheads="1"/>
            </p:cNvSpPr>
            <p:nvPr/>
          </p:nvSpPr>
          <p:spPr bwMode="auto">
            <a:xfrm>
              <a:off x="34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27-</a:t>
              </a:r>
            </a:p>
          </p:txBody>
        </p:sp>
        <p:sp>
          <p:nvSpPr>
            <p:cNvPr id="20532" name="Rectangle 51"/>
            <p:cNvSpPr>
              <a:spLocks noChangeArrowheads="1"/>
            </p:cNvSpPr>
            <p:nvPr/>
          </p:nvSpPr>
          <p:spPr bwMode="auto">
            <a:xfrm>
              <a:off x="383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29-</a:t>
              </a:r>
            </a:p>
          </p:txBody>
        </p:sp>
        <p:sp>
          <p:nvSpPr>
            <p:cNvPr id="20533" name="Rectangle 52"/>
            <p:cNvSpPr>
              <a:spLocks noChangeArrowheads="1"/>
            </p:cNvSpPr>
            <p:nvPr/>
          </p:nvSpPr>
          <p:spPr bwMode="auto">
            <a:xfrm>
              <a:off x="4246"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31-</a:t>
              </a:r>
            </a:p>
          </p:txBody>
        </p:sp>
        <p:sp>
          <p:nvSpPr>
            <p:cNvPr id="20534" name="Rectangle 53"/>
            <p:cNvSpPr>
              <a:spLocks noChangeArrowheads="1"/>
            </p:cNvSpPr>
            <p:nvPr/>
          </p:nvSpPr>
          <p:spPr bwMode="auto">
            <a:xfrm>
              <a:off x="4618" y="3277"/>
              <a:ext cx="214" cy="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b="1">
                  <a:latin typeface="Verdana" panose="020B0604030504040204" pitchFamily="34" charset="0"/>
                </a:rPr>
                <a:t>33-</a:t>
              </a:r>
            </a:p>
          </p:txBody>
        </p:sp>
        <p:sp>
          <p:nvSpPr>
            <p:cNvPr id="20535" name="Rectangle 54"/>
            <p:cNvSpPr>
              <a:spLocks noChangeArrowheads="1"/>
            </p:cNvSpPr>
            <p:nvPr/>
          </p:nvSpPr>
          <p:spPr bwMode="auto">
            <a:xfrm>
              <a:off x="4958" y="3277"/>
              <a:ext cx="234"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400">
                  <a:latin typeface="Verdana" panose="020B0604030504040204" pitchFamily="34" charset="0"/>
                </a:rPr>
                <a:t>35+</a:t>
              </a:r>
            </a:p>
          </p:txBody>
        </p:sp>
        <p:sp>
          <p:nvSpPr>
            <p:cNvPr id="20536" name="Line 55"/>
            <p:cNvSpPr>
              <a:spLocks noChangeShapeType="1"/>
            </p:cNvSpPr>
            <p:nvPr/>
          </p:nvSpPr>
          <p:spPr bwMode="auto">
            <a:xfrm>
              <a:off x="3115" y="1139"/>
              <a:ext cx="1" cy="2098"/>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7" name="Freeform 56"/>
            <p:cNvSpPr>
              <a:spLocks/>
            </p:cNvSpPr>
            <p:nvPr/>
          </p:nvSpPr>
          <p:spPr bwMode="auto">
            <a:xfrm>
              <a:off x="1485" y="1173"/>
              <a:ext cx="3533" cy="1981"/>
            </a:xfrm>
            <a:custGeom>
              <a:avLst/>
              <a:gdLst>
                <a:gd name="T0" fmla="*/ 0 w 3026"/>
                <a:gd name="T1" fmla="*/ 327157 h 1697"/>
                <a:gd name="T2" fmla="*/ 64900 w 3026"/>
                <a:gd name="T3" fmla="*/ 292560 h 1697"/>
                <a:gd name="T4" fmla="*/ 134330 w 3026"/>
                <a:gd name="T5" fmla="*/ 266676 h 1697"/>
                <a:gd name="T6" fmla="*/ 205654 w 3026"/>
                <a:gd name="T7" fmla="*/ 255829 h 1697"/>
                <a:gd name="T8" fmla="*/ 270611 w 3026"/>
                <a:gd name="T9" fmla="*/ 197939 h 1697"/>
                <a:gd name="T10" fmla="*/ 339683 w 3026"/>
                <a:gd name="T11" fmla="*/ 150540 h 1697"/>
                <a:gd name="T12" fmla="*/ 406867 w 3026"/>
                <a:gd name="T13" fmla="*/ 131239 h 1697"/>
                <a:gd name="T14" fmla="*/ 476229 w 3026"/>
                <a:gd name="T15" fmla="*/ 103407 h 1697"/>
                <a:gd name="T16" fmla="*/ 534625 w 3026"/>
                <a:gd name="T17" fmla="*/ 73228 h 1697"/>
                <a:gd name="T18" fmla="*/ 586369 w 3026"/>
                <a:gd name="T19" fmla="*/ 0 h 16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26"/>
                <a:gd name="T31" fmla="*/ 0 h 1697"/>
                <a:gd name="T32" fmla="*/ 3026 w 3026"/>
                <a:gd name="T33" fmla="*/ 1697 h 16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26" h="1697">
                  <a:moveTo>
                    <a:pt x="0" y="1697"/>
                  </a:moveTo>
                  <a:lnTo>
                    <a:pt x="335" y="1518"/>
                  </a:lnTo>
                  <a:lnTo>
                    <a:pt x="693" y="1384"/>
                  </a:lnTo>
                  <a:lnTo>
                    <a:pt x="1061" y="1328"/>
                  </a:lnTo>
                  <a:lnTo>
                    <a:pt x="1396" y="1027"/>
                  </a:lnTo>
                  <a:lnTo>
                    <a:pt x="1753" y="781"/>
                  </a:lnTo>
                  <a:lnTo>
                    <a:pt x="2099" y="681"/>
                  </a:lnTo>
                  <a:lnTo>
                    <a:pt x="2457" y="536"/>
                  </a:lnTo>
                  <a:lnTo>
                    <a:pt x="2758" y="380"/>
                  </a:lnTo>
                  <a:lnTo>
                    <a:pt x="3026" y="0"/>
                  </a:lnTo>
                </a:path>
              </a:pathLst>
            </a:custGeom>
            <a:noFill/>
            <a:ln w="17463">
              <a:solidFill>
                <a:srgbClr val="FB0F0C"/>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8" name="Freeform 57"/>
            <p:cNvSpPr>
              <a:spLocks/>
            </p:cNvSpPr>
            <p:nvPr/>
          </p:nvSpPr>
          <p:spPr bwMode="auto">
            <a:xfrm>
              <a:off x="1863" y="1773"/>
              <a:ext cx="3155" cy="1381"/>
            </a:xfrm>
            <a:custGeom>
              <a:avLst/>
              <a:gdLst>
                <a:gd name="T0" fmla="*/ 0 w 2702"/>
                <a:gd name="T1" fmla="*/ 228061 h 1183"/>
                <a:gd name="T2" fmla="*/ 67273 w 2702"/>
                <a:gd name="T3" fmla="*/ 225848 h 1183"/>
                <a:gd name="T4" fmla="*/ 134492 w 2702"/>
                <a:gd name="T5" fmla="*/ 217208 h 1183"/>
                <a:gd name="T6" fmla="*/ 208418 w 2702"/>
                <a:gd name="T7" fmla="*/ 202274 h 1183"/>
                <a:gd name="T8" fmla="*/ 278035 w 2702"/>
                <a:gd name="T9" fmla="*/ 163515 h 1183"/>
                <a:gd name="T10" fmla="*/ 342901 w 2702"/>
                <a:gd name="T11" fmla="*/ 124582 h 1183"/>
                <a:gd name="T12" fmla="*/ 408016 w 2702"/>
                <a:gd name="T13" fmla="*/ 62277 h 1183"/>
                <a:gd name="T14" fmla="*/ 468926 w 2702"/>
                <a:gd name="T15" fmla="*/ 42977 h 1183"/>
                <a:gd name="T16" fmla="*/ 525246 w 2702"/>
                <a:gd name="T17" fmla="*/ 0 h 118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02"/>
                <a:gd name="T28" fmla="*/ 0 h 1183"/>
                <a:gd name="T29" fmla="*/ 2702 w 2702"/>
                <a:gd name="T30" fmla="*/ 1183 h 118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02" h="1183">
                  <a:moveTo>
                    <a:pt x="0" y="1183"/>
                  </a:moveTo>
                  <a:lnTo>
                    <a:pt x="346" y="1172"/>
                  </a:lnTo>
                  <a:lnTo>
                    <a:pt x="692" y="1127"/>
                  </a:lnTo>
                  <a:lnTo>
                    <a:pt x="1072" y="1049"/>
                  </a:lnTo>
                  <a:lnTo>
                    <a:pt x="1429" y="848"/>
                  </a:lnTo>
                  <a:lnTo>
                    <a:pt x="1764" y="647"/>
                  </a:lnTo>
                  <a:lnTo>
                    <a:pt x="2099" y="323"/>
                  </a:lnTo>
                  <a:lnTo>
                    <a:pt x="2412" y="223"/>
                  </a:lnTo>
                  <a:lnTo>
                    <a:pt x="2702" y="0"/>
                  </a:lnTo>
                </a:path>
              </a:pathLst>
            </a:custGeom>
            <a:noFill/>
            <a:ln w="17463">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9" name="Rectangle 58"/>
            <p:cNvSpPr>
              <a:spLocks noChangeArrowheads="1"/>
            </p:cNvSpPr>
            <p:nvPr/>
          </p:nvSpPr>
          <p:spPr bwMode="auto">
            <a:xfrm>
              <a:off x="1838" y="3115"/>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0" name="Rectangle 59"/>
            <p:cNvSpPr>
              <a:spLocks noChangeArrowheads="1"/>
            </p:cNvSpPr>
            <p:nvPr/>
          </p:nvSpPr>
          <p:spPr bwMode="auto">
            <a:xfrm>
              <a:off x="2254" y="3115"/>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1" name="Rectangle 60"/>
            <p:cNvSpPr>
              <a:spLocks noChangeArrowheads="1"/>
            </p:cNvSpPr>
            <p:nvPr/>
          </p:nvSpPr>
          <p:spPr bwMode="auto">
            <a:xfrm>
              <a:off x="2658" y="3063"/>
              <a:ext cx="66"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2" name="Rectangle 61"/>
            <p:cNvSpPr>
              <a:spLocks noChangeArrowheads="1"/>
            </p:cNvSpPr>
            <p:nvPr/>
          </p:nvSpPr>
          <p:spPr bwMode="auto">
            <a:xfrm>
              <a:off x="3075" y="2972"/>
              <a:ext cx="65"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3" name="Rectangle 62"/>
            <p:cNvSpPr>
              <a:spLocks noChangeArrowheads="1"/>
            </p:cNvSpPr>
            <p:nvPr/>
          </p:nvSpPr>
          <p:spPr bwMode="auto">
            <a:xfrm>
              <a:off x="3493" y="2738"/>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4" name="Rectangle 63"/>
            <p:cNvSpPr>
              <a:spLocks noChangeArrowheads="1"/>
            </p:cNvSpPr>
            <p:nvPr/>
          </p:nvSpPr>
          <p:spPr bwMode="auto">
            <a:xfrm>
              <a:off x="3897" y="2490"/>
              <a:ext cx="65" cy="6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5" name="Rectangle 64"/>
            <p:cNvSpPr>
              <a:spLocks noChangeArrowheads="1"/>
            </p:cNvSpPr>
            <p:nvPr/>
          </p:nvSpPr>
          <p:spPr bwMode="auto">
            <a:xfrm>
              <a:off x="4992" y="1746"/>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6" name="Rectangle 65"/>
            <p:cNvSpPr>
              <a:spLocks noChangeArrowheads="1"/>
            </p:cNvSpPr>
            <p:nvPr/>
          </p:nvSpPr>
          <p:spPr bwMode="auto">
            <a:xfrm>
              <a:off x="1616" y="1460"/>
              <a:ext cx="116" cy="104"/>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47" name="Line 66"/>
            <p:cNvSpPr>
              <a:spLocks noChangeShapeType="1"/>
            </p:cNvSpPr>
            <p:nvPr/>
          </p:nvSpPr>
          <p:spPr bwMode="auto">
            <a:xfrm>
              <a:off x="4132" y="2216"/>
              <a:ext cx="116" cy="91"/>
            </a:xfrm>
            <a:prstGeom prst="line">
              <a:avLst/>
            </a:prstGeom>
            <a:noFill/>
            <a:ln w="17463">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8" name="Line 67"/>
            <p:cNvSpPr>
              <a:spLocks noChangeShapeType="1"/>
            </p:cNvSpPr>
            <p:nvPr/>
          </p:nvSpPr>
          <p:spPr bwMode="auto">
            <a:xfrm>
              <a:off x="3337" y="2138"/>
              <a:ext cx="116" cy="91"/>
            </a:xfrm>
            <a:prstGeom prst="line">
              <a:avLst/>
            </a:prstGeom>
            <a:noFill/>
            <a:ln w="17463">
              <a:solidFill>
                <a:srgbClr val="FB0F0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9" name="Rectangle 68"/>
            <p:cNvSpPr>
              <a:spLocks noChangeArrowheads="1"/>
            </p:cNvSpPr>
            <p:nvPr/>
          </p:nvSpPr>
          <p:spPr bwMode="auto">
            <a:xfrm rot="-5400000">
              <a:off x="-237" y="1965"/>
              <a:ext cx="1849"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spcBef>
                  <a:spcPct val="0"/>
                </a:spcBef>
                <a:buClrTx/>
                <a:buSzTx/>
                <a:buFontTx/>
                <a:buNone/>
              </a:pPr>
              <a:r>
                <a:rPr lang="en-US" sz="1800" b="1">
                  <a:latin typeface="Verdana" panose="020B0604030504040204" pitchFamily="34" charset="0"/>
                </a:rPr>
                <a:t>Risk of type 2 diabetes</a:t>
              </a:r>
            </a:p>
          </p:txBody>
        </p:sp>
        <p:sp>
          <p:nvSpPr>
            <p:cNvPr id="20550" name="Oval 69"/>
            <p:cNvSpPr>
              <a:spLocks noChangeArrowheads="1"/>
            </p:cNvSpPr>
            <p:nvPr/>
          </p:nvSpPr>
          <p:spPr bwMode="auto">
            <a:xfrm>
              <a:off x="1615" y="1197"/>
              <a:ext cx="123" cy="13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1" name="Oval 70"/>
            <p:cNvSpPr>
              <a:spLocks noChangeArrowheads="1"/>
            </p:cNvSpPr>
            <p:nvPr/>
          </p:nvSpPr>
          <p:spPr bwMode="auto">
            <a:xfrm>
              <a:off x="1448" y="3097"/>
              <a:ext cx="95"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2" name="Oval 71"/>
            <p:cNvSpPr>
              <a:spLocks noChangeArrowheads="1"/>
            </p:cNvSpPr>
            <p:nvPr/>
          </p:nvSpPr>
          <p:spPr bwMode="auto">
            <a:xfrm>
              <a:off x="1832" y="287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3" name="Oval 72"/>
            <p:cNvSpPr>
              <a:spLocks noChangeArrowheads="1"/>
            </p:cNvSpPr>
            <p:nvPr/>
          </p:nvSpPr>
          <p:spPr bwMode="auto">
            <a:xfrm>
              <a:off x="2247" y="2733"/>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4" name="Oval 73"/>
            <p:cNvSpPr>
              <a:spLocks noChangeArrowheads="1"/>
            </p:cNvSpPr>
            <p:nvPr/>
          </p:nvSpPr>
          <p:spPr bwMode="auto">
            <a:xfrm>
              <a:off x="2672" y="267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5" name="Oval 74"/>
            <p:cNvSpPr>
              <a:spLocks noChangeArrowheads="1"/>
            </p:cNvSpPr>
            <p:nvPr/>
          </p:nvSpPr>
          <p:spPr bwMode="auto">
            <a:xfrm>
              <a:off x="3061" y="2328"/>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6" name="Oval 75"/>
            <p:cNvSpPr>
              <a:spLocks noChangeArrowheads="1"/>
            </p:cNvSpPr>
            <p:nvPr/>
          </p:nvSpPr>
          <p:spPr bwMode="auto">
            <a:xfrm>
              <a:off x="3484" y="2028"/>
              <a:ext cx="95"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7" name="Oval 76"/>
            <p:cNvSpPr>
              <a:spLocks noChangeArrowheads="1"/>
            </p:cNvSpPr>
            <p:nvPr/>
          </p:nvSpPr>
          <p:spPr bwMode="auto">
            <a:xfrm>
              <a:off x="3885" y="1920"/>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8" name="Oval 77"/>
            <p:cNvSpPr>
              <a:spLocks noChangeArrowheads="1"/>
            </p:cNvSpPr>
            <p:nvPr/>
          </p:nvSpPr>
          <p:spPr bwMode="auto">
            <a:xfrm>
              <a:off x="4295" y="1752"/>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59" name="Oval 78"/>
            <p:cNvSpPr>
              <a:spLocks noChangeArrowheads="1"/>
            </p:cNvSpPr>
            <p:nvPr/>
          </p:nvSpPr>
          <p:spPr bwMode="auto">
            <a:xfrm>
              <a:off x="4660" y="1561"/>
              <a:ext cx="96" cy="101"/>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0" name="Oval 79"/>
            <p:cNvSpPr>
              <a:spLocks noChangeArrowheads="1"/>
            </p:cNvSpPr>
            <p:nvPr/>
          </p:nvSpPr>
          <p:spPr bwMode="auto">
            <a:xfrm>
              <a:off x="4978" y="1126"/>
              <a:ext cx="96" cy="102"/>
            </a:xfrm>
            <a:prstGeom prst="ellipse">
              <a:avLst/>
            </a:prstGeom>
            <a:solidFill>
              <a:srgbClr val="FF9900"/>
            </a:solidFill>
            <a:ln w="19050">
              <a:solidFill>
                <a:schemeClr val="bg1"/>
              </a:solidFill>
              <a:round/>
              <a:headEnd/>
              <a:tailEnd/>
            </a:ln>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1" name="Rectangle 80"/>
            <p:cNvSpPr>
              <a:spLocks noChangeArrowheads="1"/>
            </p:cNvSpPr>
            <p:nvPr/>
          </p:nvSpPr>
          <p:spPr bwMode="auto">
            <a:xfrm>
              <a:off x="4306" y="2115"/>
              <a:ext cx="65" cy="66"/>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20562" name="Rectangle 81"/>
            <p:cNvSpPr>
              <a:spLocks noChangeArrowheads="1"/>
            </p:cNvSpPr>
            <p:nvPr/>
          </p:nvSpPr>
          <p:spPr bwMode="auto">
            <a:xfrm>
              <a:off x="4665" y="1994"/>
              <a:ext cx="66" cy="65"/>
            </a:xfrm>
            <a:prstGeom prst="rect">
              <a:avLst/>
            </a:prstGeom>
            <a:solidFill>
              <a:schemeClr val="accent1"/>
            </a:solidFill>
            <a:ln w="17526">
              <a:solidFill>
                <a:schemeClr val="bg1"/>
              </a:solidFill>
              <a:miter lim="800000"/>
              <a:headEnd/>
              <a:tailEnd/>
            </a:ln>
          </p:spPr>
          <p:txBody>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grpSp>
      <p:sp>
        <p:nvSpPr>
          <p:cNvPr id="20486" name="Rectangle 82"/>
          <p:cNvSpPr>
            <a:spLocks noGrp="1" noChangeArrowheads="1"/>
          </p:cNvSpPr>
          <p:nvPr>
            <p:ph type="title"/>
          </p:nvPr>
        </p:nvSpPr>
        <p:spPr>
          <a:xfrm>
            <a:off x="457200" y="228600"/>
            <a:ext cx="8229600" cy="1056596"/>
          </a:xfrm>
          <a:solidFill>
            <a:srgbClr val="B1D45A"/>
          </a:solidFill>
        </p:spPr>
        <p:txBody>
          <a:bodyPr lIns="91440" tIns="45720" rIns="91440" bIns="45720" anchor="t">
            <a:noAutofit/>
          </a:bodyPr>
          <a:lstStyle/>
          <a:p>
            <a:pPr eaLnBrk="1" hangingPunct="1"/>
            <a:r>
              <a:rPr lang="en-US" sz="3200" dirty="0" smtClean="0"/>
              <a:t>The relationship between BMI and </a:t>
            </a:r>
            <a:br>
              <a:rPr lang="en-US" sz="3200" dirty="0" smtClean="0"/>
            </a:br>
            <a:r>
              <a:rPr lang="en-US" sz="3200" dirty="0" smtClean="0"/>
              <a:t>the risk of developing type 2 diabetes</a:t>
            </a:r>
          </a:p>
        </p:txBody>
      </p:sp>
    </p:spTree>
    <p:custDataLst>
      <p:tags r:id="rId2"/>
    </p:custDataLst>
    <p:extLst>
      <p:ext uri="{BB962C8B-B14F-4D97-AF65-F5344CB8AC3E}">
        <p14:creationId xmlns:p14="http://schemas.microsoft.com/office/powerpoint/2010/main" val="1851965554"/>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41279653"/>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381000"/>
            <a:ext cx="8229600" cy="762000"/>
          </a:xfrm>
        </p:spPr>
        <p:txBody>
          <a:bodyPr>
            <a:normAutofit fontScale="90000"/>
          </a:bodyPr>
          <a:lstStyle/>
          <a:p>
            <a:pPr eaLnBrk="1" hangingPunct="1"/>
            <a:r>
              <a:rPr lang="en-US" sz="4800" dirty="0" smtClean="0"/>
              <a:t>Foot </a:t>
            </a:r>
            <a:r>
              <a:rPr lang="en-US" dirty="0" smtClean="0"/>
              <a:t>Care </a:t>
            </a:r>
          </a:p>
        </p:txBody>
      </p:sp>
      <p:sp>
        <p:nvSpPr>
          <p:cNvPr id="171011" name="Rectangle 3"/>
          <p:cNvSpPr>
            <a:spLocks noGrp="1" noChangeArrowheads="1"/>
          </p:cNvSpPr>
          <p:nvPr>
            <p:ph type="body" idx="1"/>
          </p:nvPr>
        </p:nvSpPr>
        <p:spPr/>
        <p:txBody>
          <a:bodyPr/>
          <a:lstStyle/>
          <a:p>
            <a:pPr eaLnBrk="1" hangingPunct="1">
              <a:buFont typeface="Wingdings" panose="05000000000000000000" pitchFamily="2" charset="2"/>
              <a:buNone/>
            </a:pPr>
            <a:r>
              <a:rPr lang="en-US" sz="8800" dirty="0" smtClean="0"/>
              <a:t>Lift the sheets and look at the </a:t>
            </a:r>
            <a:r>
              <a:rPr lang="en-US" sz="8800" dirty="0" err="1" smtClean="0"/>
              <a:t>Feets</a:t>
            </a:r>
            <a:r>
              <a:rPr lang="en-US" sz="8800" dirty="0" smtClean="0"/>
              <a:t>!</a:t>
            </a:r>
          </a:p>
        </p:txBody>
      </p:sp>
    </p:spTree>
    <p:custDataLst>
      <p:tags r:id="rId1"/>
    </p:custDataLst>
    <p:extLst>
      <p:ext uri="{BB962C8B-B14F-4D97-AF65-F5344CB8AC3E}">
        <p14:creationId xmlns:p14="http://schemas.microsoft.com/office/powerpoint/2010/main" val="364085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body" idx="1"/>
          </p:nvPr>
        </p:nvSpPr>
        <p:spPr/>
        <p:txBody>
          <a:bodyPr lIns="90477" tIns="44445" rIns="90477" bIns="44445"/>
          <a:lstStyle/>
          <a:p>
            <a:pPr eaLnBrk="1" hangingPunct="1"/>
            <a:r>
              <a:rPr lang="en-US" sz="3600" dirty="0" smtClean="0"/>
              <a:t>Ask</a:t>
            </a:r>
            <a:r>
              <a:rPr lang="en-US" sz="2800" dirty="0" smtClean="0"/>
              <a:t> - </a:t>
            </a:r>
            <a:r>
              <a:rPr lang="en-US" dirty="0" smtClean="0"/>
              <a:t>What do you do to take care of your feet?</a:t>
            </a:r>
          </a:p>
          <a:p>
            <a:pPr eaLnBrk="1" hangingPunct="1"/>
            <a:r>
              <a:rPr lang="en-US" dirty="0" smtClean="0"/>
              <a:t>Look - texture, toenails, structural deformities, lesions, corns</a:t>
            </a:r>
          </a:p>
          <a:p>
            <a:pPr eaLnBrk="1" hangingPunct="1"/>
            <a:r>
              <a:rPr lang="en-US" dirty="0" smtClean="0"/>
              <a:t>Assess sensation</a:t>
            </a:r>
          </a:p>
          <a:p>
            <a:pPr eaLnBrk="1" hangingPunct="1"/>
            <a:r>
              <a:rPr lang="en-US" dirty="0" smtClean="0"/>
              <a:t>Assess risk factors</a:t>
            </a:r>
          </a:p>
          <a:p>
            <a:pPr eaLnBrk="1" hangingPunct="1"/>
            <a:r>
              <a:rPr lang="en-US" dirty="0" smtClean="0"/>
              <a:t>Teach, teach, teach</a:t>
            </a:r>
            <a:endParaRPr lang="en-US" dirty="0" smtClean="0">
              <a:latin typeface="Book Antiqua" panose="02040602050305030304" pitchFamily="18" charset="0"/>
            </a:endParaRPr>
          </a:p>
        </p:txBody>
      </p:sp>
      <p:sp>
        <p:nvSpPr>
          <p:cNvPr id="173059" name="Rectangle 3"/>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latin typeface="Tahoma" panose="020B0604030504040204" pitchFamily="34" charset="0"/>
              </a:rPr>
              <a:t>A Quick Foot Assessment</a:t>
            </a:r>
            <a:endParaRPr lang="en-US" sz="4000" dirty="0" smtClean="0"/>
          </a:p>
        </p:txBody>
      </p:sp>
      <p:graphicFrame>
        <p:nvGraphicFramePr>
          <p:cNvPr id="173060" name="Object 4"/>
          <p:cNvGraphicFramePr>
            <a:graphicFrameLocks noChangeAspect="1"/>
          </p:cNvGraphicFramePr>
          <p:nvPr/>
        </p:nvGraphicFramePr>
        <p:xfrm>
          <a:off x="6324600" y="3505200"/>
          <a:ext cx="2352675" cy="2447925"/>
        </p:xfrm>
        <a:graphic>
          <a:graphicData uri="http://schemas.openxmlformats.org/presentationml/2006/ole">
            <mc:AlternateContent xmlns:mc="http://schemas.openxmlformats.org/markup-compatibility/2006">
              <mc:Choice xmlns:v="urn:schemas-microsoft-com:vml" Requires="v">
                <p:oleObj spid="_x0000_s5146" name="Clip" r:id="rId5" imgW="1403209" imgH="1455138" progId="MS_ClipArt_Gallery.5">
                  <p:embed/>
                </p:oleObj>
              </mc:Choice>
              <mc:Fallback>
                <p:oleObj name="Clip" r:id="rId5" imgW="1403209" imgH="145513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4600" y="3505200"/>
                        <a:ext cx="2352675" cy="244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514493985"/>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1026"/>
          <p:cNvSpPr>
            <a:spLocks noGrp="1" noChangeArrowheads="1"/>
          </p:cNvSpPr>
          <p:nvPr>
            <p:ph type="title"/>
          </p:nvPr>
        </p:nvSpPr>
        <p:spPr>
          <a:xfrm>
            <a:off x="304800" y="228600"/>
            <a:ext cx="8534400" cy="1203326"/>
          </a:xfrm>
        </p:spPr>
        <p:txBody>
          <a:bodyPr>
            <a:normAutofit fontScale="90000"/>
          </a:bodyPr>
          <a:lstStyle/>
          <a:p>
            <a:pPr eaLnBrk="1" hangingPunct="1"/>
            <a:r>
              <a:rPr lang="en-US" dirty="0" smtClean="0"/>
              <a:t>5.07 monofilament = 10gms linear pressure</a:t>
            </a:r>
          </a:p>
        </p:txBody>
      </p:sp>
      <p:pic>
        <p:nvPicPr>
          <p:cNvPr id="17715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431926"/>
            <a:ext cx="5676900" cy="448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Rectangle 1028"/>
          <p:cNvSpPr>
            <a:spLocks noChangeArrowheads="1"/>
          </p:cNvSpPr>
          <p:nvPr/>
        </p:nvSpPr>
        <p:spPr bwMode="auto">
          <a:xfrm>
            <a:off x="990600" y="5498484"/>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a:spcBef>
                <a:spcPct val="0"/>
              </a:spcBef>
              <a:buClrTx/>
              <a:buSzTx/>
              <a:buFontTx/>
              <a:buNone/>
            </a:pPr>
            <a:r>
              <a:rPr lang="en-US" sz="2400" b="1" dirty="0">
                <a:latin typeface="Arial" panose="020B0604020202020204" pitchFamily="34" charset="0"/>
              </a:rPr>
              <a:t>Free Monofilaments</a:t>
            </a:r>
          </a:p>
          <a:p>
            <a:pPr algn="ctr">
              <a:spcBef>
                <a:spcPct val="0"/>
              </a:spcBef>
              <a:buClrTx/>
              <a:buSzTx/>
              <a:buFontTx/>
              <a:buNone/>
            </a:pPr>
            <a:r>
              <a:rPr lang="en-US" sz="2400" b="1" dirty="0">
                <a:latin typeface="Arial" panose="020B0604020202020204" pitchFamily="34" charset="0"/>
              </a:rPr>
              <a:t> http://</a:t>
            </a:r>
            <a:r>
              <a:rPr lang="en-US" sz="2400" b="1" dirty="0" smtClean="0">
                <a:latin typeface="Arial" panose="020B0604020202020204" pitchFamily="34" charset="0"/>
              </a:rPr>
              <a:t>www.hrsa.gov/leap</a:t>
            </a:r>
            <a:r>
              <a:rPr lang="en-US" sz="2400" b="1" dirty="0">
                <a:latin typeface="Arial" panose="020B0604020202020204" pitchFamily="34" charset="0"/>
              </a:rPr>
              <a:t>/</a:t>
            </a:r>
            <a:endParaRPr lang="en-US" b="1" dirty="0">
              <a:latin typeface="Arial" panose="020B0604020202020204" pitchFamily="34" charset="0"/>
            </a:endParaRPr>
          </a:p>
        </p:txBody>
      </p:sp>
    </p:spTree>
    <p:custDataLst>
      <p:tags r:id="rId1"/>
    </p:custDataLst>
    <p:extLst>
      <p:ext uri="{BB962C8B-B14F-4D97-AF65-F5344CB8AC3E}">
        <p14:creationId xmlns:p14="http://schemas.microsoft.com/office/powerpoint/2010/main" val="36171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1026"/>
          <p:cNvSpPr>
            <a:spLocks noGrp="1" noChangeArrowheads="1"/>
          </p:cNvSpPr>
          <p:nvPr>
            <p:ph type="title"/>
          </p:nvPr>
        </p:nvSpPr>
        <p:spPr>
          <a:xfrm>
            <a:off x="457200" y="297611"/>
            <a:ext cx="8229600" cy="1143000"/>
          </a:xfrm>
          <a:solidFill>
            <a:srgbClr val="B1D45A"/>
          </a:solidFill>
        </p:spPr>
        <p:txBody>
          <a:bodyPr lIns="90477" tIns="44445" rIns="90477" bIns="44445" anchor="b">
            <a:normAutofit fontScale="90000"/>
          </a:bodyPr>
          <a:lstStyle/>
          <a:p>
            <a:pPr eaLnBrk="1" hangingPunct="1"/>
            <a:r>
              <a:rPr lang="en-US" dirty="0" smtClean="0"/>
              <a:t>Three Most Important </a:t>
            </a:r>
            <a:br>
              <a:rPr lang="en-US" dirty="0" smtClean="0"/>
            </a:br>
            <a:r>
              <a:rPr lang="en-US" dirty="0" smtClean="0"/>
              <a:t>Foot Care Tips</a:t>
            </a:r>
            <a:endParaRPr lang="en-US" sz="3200" dirty="0" smtClean="0"/>
          </a:p>
        </p:txBody>
      </p:sp>
      <p:sp>
        <p:nvSpPr>
          <p:cNvPr id="179203" name="Rectangle 1027"/>
          <p:cNvSpPr>
            <a:spLocks noGrp="1" noChangeArrowheads="1"/>
          </p:cNvSpPr>
          <p:nvPr>
            <p:ph type="body" idx="1"/>
          </p:nvPr>
        </p:nvSpPr>
        <p:spPr>
          <a:xfrm>
            <a:off x="457200" y="1447800"/>
            <a:ext cx="8229600" cy="4937760"/>
          </a:xfrm>
        </p:spPr>
        <p:txBody>
          <a:bodyPr lIns="90477" tIns="44445" rIns="90477" bIns="44445"/>
          <a:lstStyle/>
          <a:p>
            <a:pPr eaLnBrk="1" hangingPunct="1"/>
            <a:r>
              <a:rPr lang="en-US" dirty="0" smtClean="0"/>
              <a:t>Inspect and apply lotion to your feet every night before you go to bed.</a:t>
            </a:r>
          </a:p>
          <a:p>
            <a:pPr eaLnBrk="1" hangingPunct="1">
              <a:buFont typeface="Wingdings" panose="05000000000000000000" pitchFamily="2" charset="2"/>
              <a:buNone/>
            </a:pPr>
            <a:endParaRPr lang="en-US" dirty="0" smtClean="0"/>
          </a:p>
          <a:p>
            <a:pPr eaLnBrk="1" hangingPunct="1"/>
            <a:r>
              <a:rPr lang="en-US" dirty="0" smtClean="0"/>
              <a:t>Do NOT go barefoot, even in your house.  Always wear shoes!</a:t>
            </a:r>
          </a:p>
          <a:p>
            <a:pPr eaLnBrk="1" hangingPunct="1">
              <a:buFont typeface="Wingdings" panose="05000000000000000000" pitchFamily="2" charset="2"/>
              <a:buNone/>
            </a:pPr>
            <a:endParaRPr lang="en-US" dirty="0" smtClean="0"/>
          </a:p>
          <a:p>
            <a:pPr eaLnBrk="1" hangingPunct="1"/>
            <a:r>
              <a:rPr lang="en-US" dirty="0" smtClean="0"/>
              <a:t>Every time you see your doctor, take off your shoes and show your feet.</a:t>
            </a:r>
          </a:p>
          <a:p>
            <a:pPr eaLnBrk="1" hangingPunct="1">
              <a:buFont typeface="Wingdings" panose="05000000000000000000" pitchFamily="2" charset="2"/>
              <a:buNone/>
            </a:pPr>
            <a:endParaRPr lang="en-US" sz="2800" dirty="0" smtClean="0"/>
          </a:p>
        </p:txBody>
      </p:sp>
    </p:spTree>
    <p:custDataLst>
      <p:tags r:id="rId1"/>
    </p:custDataLst>
    <p:extLst>
      <p:ext uri="{BB962C8B-B14F-4D97-AF65-F5344CB8AC3E}">
        <p14:creationId xmlns:p14="http://schemas.microsoft.com/office/powerpoint/2010/main" val="2684187531"/>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solidFill>
            <a:srgbClr val="B1D45A"/>
          </a:solidFill>
        </p:spPr>
        <p:txBody>
          <a:bodyPr lIns="90477" tIns="44445" rIns="90477" bIns="44445" anchor="b">
            <a:normAutofit/>
          </a:bodyPr>
          <a:lstStyle/>
          <a:p>
            <a:pPr eaLnBrk="1" hangingPunct="1"/>
            <a:r>
              <a:rPr lang="en-US" dirty="0" smtClean="0"/>
              <a:t>Diabetes Self-Management</a:t>
            </a:r>
          </a:p>
        </p:txBody>
      </p:sp>
      <p:sp>
        <p:nvSpPr>
          <p:cNvPr id="181251" name="Rectangle 3"/>
          <p:cNvSpPr>
            <a:spLocks noGrp="1" noChangeArrowheads="1"/>
          </p:cNvSpPr>
          <p:nvPr>
            <p:ph type="body" idx="1"/>
          </p:nvPr>
        </p:nvSpPr>
        <p:spPr/>
        <p:txBody>
          <a:bodyPr lIns="90477" tIns="44445" rIns="90477" bIns="44445"/>
          <a:lstStyle/>
          <a:p>
            <a:pPr eaLnBrk="1" hangingPunct="1"/>
            <a:r>
              <a:rPr lang="en-US" smtClean="0"/>
              <a:t>Self Monitor Blood Glucose</a:t>
            </a:r>
          </a:p>
          <a:p>
            <a:pPr eaLnBrk="1" hangingPunct="1"/>
            <a:r>
              <a:rPr lang="en-US" smtClean="0"/>
              <a:t>Meal Plan</a:t>
            </a:r>
          </a:p>
          <a:p>
            <a:pPr eaLnBrk="1" hangingPunct="1"/>
            <a:r>
              <a:rPr lang="en-US" smtClean="0"/>
              <a:t>Exercise / Activity</a:t>
            </a:r>
          </a:p>
          <a:p>
            <a:pPr eaLnBrk="1" hangingPunct="1"/>
            <a:r>
              <a:rPr lang="en-US" smtClean="0"/>
              <a:t>Medications</a:t>
            </a:r>
          </a:p>
        </p:txBody>
      </p:sp>
      <p:graphicFrame>
        <p:nvGraphicFramePr>
          <p:cNvPr id="181252" name="Object 1024"/>
          <p:cNvGraphicFramePr>
            <a:graphicFrameLocks noChangeAspect="1"/>
          </p:cNvGraphicFramePr>
          <p:nvPr>
            <p:extLst>
              <p:ext uri="{D42A27DB-BD31-4B8C-83A1-F6EECF244321}">
                <p14:modId xmlns:p14="http://schemas.microsoft.com/office/powerpoint/2010/main" val="2860230556"/>
              </p:ext>
            </p:extLst>
          </p:nvPr>
        </p:nvGraphicFramePr>
        <p:xfrm>
          <a:off x="5334000" y="2005647"/>
          <a:ext cx="3179762" cy="4151313"/>
        </p:xfrm>
        <a:graphic>
          <a:graphicData uri="http://schemas.openxmlformats.org/presentationml/2006/ole">
            <mc:AlternateContent xmlns:mc="http://schemas.openxmlformats.org/markup-compatibility/2006">
              <mc:Choice xmlns:v="urn:schemas-microsoft-com:vml" Requires="v">
                <p:oleObj spid="_x0000_s6169"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0" y="2005647"/>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79875115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a:xfrm>
            <a:off x="450056" y="457200"/>
            <a:ext cx="8236744" cy="1226820"/>
          </a:xfrm>
        </p:spPr>
        <p:txBody>
          <a:bodyPr>
            <a:normAutofit fontScale="90000"/>
          </a:bodyPr>
          <a:lstStyle/>
          <a:p>
            <a:r>
              <a:rPr lang="en-US" sz="4400" dirty="0" smtClean="0"/>
              <a:t>Medical Nutrition Therapy – ADA 2014 Updates</a:t>
            </a:r>
          </a:p>
        </p:txBody>
      </p:sp>
      <p:pic>
        <p:nvPicPr>
          <p:cNvPr id="166916" name="Picture 8" descr="C:\Users\Beverly\AppData\Local\Microsoft\Windows\Temporary Internet Files\Content.IE5\Z2J1B3R6\MP90040754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 y="1684020"/>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0056" y="5124271"/>
            <a:ext cx="7224713"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1571738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4" name="Rectangle 4"/>
          <p:cNvSpPr>
            <a:spLocks noGrp="1" noChangeArrowheads="1"/>
          </p:cNvSpPr>
          <p:nvPr>
            <p:ph type="title"/>
          </p:nvPr>
        </p:nvSpPr>
        <p:spPr>
          <a:xfrm>
            <a:off x="431800" y="228600"/>
            <a:ext cx="8483600" cy="1143000"/>
          </a:xfrm>
          <a:solidFill>
            <a:srgbClr val="B1D45A"/>
          </a:solidFill>
        </p:spPr>
        <p:txBody>
          <a:bodyPr lIns="90477" tIns="44445" rIns="90477" bIns="44445" anchor="b">
            <a:normAutofit fontScale="90000"/>
          </a:bodyPr>
          <a:lstStyle/>
          <a:p>
            <a:pPr eaLnBrk="1" hangingPunct="1"/>
            <a:r>
              <a:rPr lang="en-US" dirty="0" smtClean="0"/>
              <a:t>Medical Nutrition Therapy</a:t>
            </a:r>
            <a:br>
              <a:rPr lang="en-US" dirty="0" smtClean="0"/>
            </a:br>
            <a:r>
              <a:rPr lang="en-US" dirty="0" smtClean="0"/>
              <a:t>2014 - ADA </a:t>
            </a:r>
          </a:p>
        </p:txBody>
      </p:sp>
      <p:sp>
        <p:nvSpPr>
          <p:cNvPr id="1847301" name="Rectangle 5"/>
          <p:cNvSpPr>
            <a:spLocks noGrp="1" noChangeArrowheads="1"/>
          </p:cNvSpPr>
          <p:nvPr>
            <p:ph type="body" idx="1"/>
          </p:nvPr>
        </p:nvSpPr>
        <p:spPr>
          <a:xfrm>
            <a:off x="431800" y="1371600"/>
            <a:ext cx="6019800" cy="487680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4877" y="1219200"/>
            <a:ext cx="2514601" cy="314599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60611087"/>
      </p:ext>
    </p:extLst>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762000"/>
          </a:xfrm>
        </p:spPr>
        <p:txBody>
          <a:bodyPr>
            <a:normAutofit/>
          </a:bodyPr>
          <a:lstStyle/>
          <a:p>
            <a:r>
              <a:rPr lang="en-US" dirty="0" smtClean="0"/>
              <a:t>Approach Depends on Patient</a:t>
            </a:r>
            <a:endParaRPr lang="en-US" dirty="0"/>
          </a:p>
        </p:txBody>
      </p:sp>
      <p:sp>
        <p:nvSpPr>
          <p:cNvPr id="3" name="Content Placeholder 2"/>
          <p:cNvSpPr>
            <a:spLocks noGrp="1"/>
          </p:cNvSpPr>
          <p:nvPr>
            <p:ph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640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381000" y="304800"/>
            <a:ext cx="8350399" cy="1371600"/>
          </a:xfrm>
        </p:spPr>
        <p:txBody>
          <a:bodyPr>
            <a:normAutofit fontScale="90000"/>
          </a:bodyPr>
          <a:lstStyle/>
          <a:p>
            <a:pPr algn="ctr" eaLnBrk="1" hangingPunct="1"/>
            <a:r>
              <a:rPr lang="en-US" sz="4000" dirty="0" smtClean="0"/>
              <a:t>Losing 2-8kg Early in diagnosis Type 2 Helpful</a:t>
            </a:r>
            <a:r>
              <a:rPr lang="en-US" sz="4400" dirty="0" smtClean="0"/>
              <a:t>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type="body" idx="1"/>
          </p:nvPr>
        </p:nvSpPr>
        <p:spPr>
          <a:xfrm>
            <a:off x="381000" y="1828800"/>
            <a:ext cx="7239000" cy="4664076"/>
          </a:xfrm>
        </p:spPr>
        <p:txBody>
          <a:bodyPr>
            <a:normAutofit fontScale="85000" lnSpcReduction="200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err="1" smtClean="0">
                <a:solidFill>
                  <a:srgbClr val="790015"/>
                </a:solidFill>
              </a:rPr>
              <a:t>Wt</a:t>
            </a:r>
            <a:r>
              <a:rPr lang="en-US" sz="3400" dirty="0" smtClean="0">
                <a:solidFill>
                  <a:srgbClr val="790015"/>
                </a:solidFill>
              </a:rPr>
              <a:t> loss </a:t>
            </a:r>
            <a:r>
              <a:rPr lang="en-US" sz="3400" dirty="0">
                <a:solidFill>
                  <a:srgbClr val="790015"/>
                </a:solidFill>
              </a:rPr>
              <a:t>g</a:t>
            </a:r>
            <a:r>
              <a:rPr lang="en-US" sz="3400" dirty="0" smtClean="0">
                <a:solidFill>
                  <a:srgbClr val="790015"/>
                </a:solidFill>
              </a:rPr>
              <a:t>oal ½ pound to 1 </a:t>
            </a:r>
            <a:r>
              <a:rPr lang="en-US" sz="3400" dirty="0" err="1" smtClean="0">
                <a:solidFill>
                  <a:srgbClr val="790015"/>
                </a:solidFill>
              </a:rPr>
              <a:t>lb</a:t>
            </a:r>
            <a:r>
              <a:rPr lang="en-US" sz="3400" dirty="0" smtClean="0">
                <a:solidFill>
                  <a:srgbClr val="790015"/>
                </a:solidFill>
              </a:rPr>
              <a:t> a week</a:t>
            </a: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r>
              <a:rPr lang="en-US" sz="2800" dirty="0" smtClean="0">
                <a:solidFill>
                  <a:schemeClr val="tx2">
                    <a:lumMod val="50000"/>
                  </a:schemeClr>
                </a:solidFill>
              </a:rPr>
              <a:t>2013 – Try and keep less than 2,300 mg a day</a:t>
            </a:r>
          </a:p>
          <a:p>
            <a:pPr marL="274320" lvl="1" indent="-274320">
              <a:spcBef>
                <a:spcPts val="600"/>
              </a:spcBef>
              <a:buClr>
                <a:schemeClr val="tx2"/>
              </a:buClr>
              <a:buSzPct val="73000"/>
              <a:buFont typeface="Wingdings" pitchFamily="2" charset="2"/>
              <a:buChar char="Ø"/>
              <a:defRPr/>
            </a:pPr>
            <a:r>
              <a:rPr lang="en-US" sz="2800" dirty="0">
                <a:solidFill>
                  <a:schemeClr val="tx2">
                    <a:lumMod val="50000"/>
                  </a:schemeClr>
                </a:solidFill>
              </a:rPr>
              <a:t>Vitamin and mineral supplements not recommended -</a:t>
            </a:r>
            <a:r>
              <a:rPr lang="en-US" sz="2800" dirty="0" smtClean="0">
                <a:solidFill>
                  <a:schemeClr val="tx2">
                    <a:lumMod val="50000"/>
                  </a:schemeClr>
                </a:solidFill>
              </a:rPr>
              <a:t>lack </a:t>
            </a:r>
            <a:r>
              <a:rPr lang="en-US" sz="2800" dirty="0">
                <a:solidFill>
                  <a:schemeClr val="tx2">
                    <a:lumMod val="50000"/>
                  </a:schemeClr>
                </a:solidFill>
              </a:rPr>
              <a:t>of evidence</a:t>
            </a:r>
            <a:r>
              <a:rPr lang="en-US" sz="2800" dirty="0" smtClean="0">
                <a:solidFill>
                  <a:schemeClr val="tx2">
                    <a:lumMod val="50000"/>
                  </a:schemeClr>
                </a:solidFill>
              </a:rPr>
              <a:t>.</a:t>
            </a:r>
          </a:p>
          <a:p>
            <a:pPr marL="274320" lvl="1" indent="-274320">
              <a:spcBef>
                <a:spcPts val="600"/>
              </a:spcBef>
              <a:buClr>
                <a:schemeClr val="tx2"/>
              </a:buClr>
              <a:buSzPct val="73000"/>
              <a:buFont typeface="Wingdings" pitchFamily="2" charset="2"/>
              <a:buChar char="Ø"/>
              <a:defRPr/>
            </a:pPr>
            <a:r>
              <a:rPr lang="en-US" sz="2800" dirty="0" smtClean="0">
                <a:solidFill>
                  <a:schemeClr val="tx2">
                    <a:lumMod val="50000"/>
                  </a:schemeClr>
                </a:solidFill>
              </a:rPr>
              <a:t>Fiber 25 -38 </a:t>
            </a:r>
            <a:r>
              <a:rPr lang="en-US" sz="2800" dirty="0" err="1" smtClean="0">
                <a:solidFill>
                  <a:schemeClr val="tx2">
                    <a:lumMod val="50000"/>
                  </a:schemeClr>
                </a:solidFill>
              </a:rPr>
              <a:t>gms</a:t>
            </a:r>
            <a:r>
              <a:rPr lang="en-US" sz="2800" dirty="0" smtClean="0">
                <a:solidFill>
                  <a:schemeClr val="tx2">
                    <a:lumMod val="50000"/>
                  </a:schemeClr>
                </a:solidFill>
              </a:rPr>
              <a:t> a day </a:t>
            </a:r>
            <a:endParaRPr lang="en-US" sz="2800" dirty="0">
              <a:solidFill>
                <a:schemeClr val="tx2">
                  <a:lumMod val="50000"/>
                </a:schemeClr>
              </a:solidFill>
            </a:endParaRPr>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1400" y="19812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371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a:t>
            </a:r>
            <a:r>
              <a:rPr lang="en-US" dirty="0" smtClean="0"/>
              <a:t>since 1990</a:t>
            </a:r>
            <a:endParaRPr lang="en-US" dirty="0" smtClean="0"/>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a:t>
            </a:r>
            <a:r>
              <a:rPr lang="en-US" dirty="0" smtClean="0"/>
              <a:t>changes urgently </a:t>
            </a:r>
            <a:r>
              <a:rPr lang="en-US" dirty="0" smtClean="0"/>
              <a:t>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1783505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09326372"/>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03357" y="1143001"/>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324869" y="940769"/>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048000" y="3620837"/>
            <a:ext cx="5753100" cy="2598988"/>
          </a:xfrm>
          <a:prstGeom prst="rect">
            <a:avLst/>
          </a:prstGeom>
        </p:spPr>
      </p:pic>
    </p:spTree>
    <p:custDataLst>
      <p:tags r:id="rId1"/>
    </p:custDataLst>
    <p:extLst>
      <p:ext uri="{BB962C8B-B14F-4D97-AF65-F5344CB8AC3E}">
        <p14:creationId xmlns:p14="http://schemas.microsoft.com/office/powerpoint/2010/main" val="129289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1816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3215693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382000" cy="1143000"/>
          </a:xfrm>
        </p:spPr>
        <p:txBody>
          <a:bodyPr>
            <a:normAutofit fontScale="90000"/>
          </a:bodyPr>
          <a:lstStyle/>
          <a:p>
            <a:r>
              <a:rPr lang="en-US" dirty="0"/>
              <a:t>Successful weight loss strategies include</a:t>
            </a:r>
          </a:p>
        </p:txBody>
      </p:sp>
      <p:sp>
        <p:nvSpPr>
          <p:cNvPr id="3" name="Content Placeholder 2"/>
          <p:cNvSpPr>
            <a:spLocks noGrp="1"/>
          </p:cNvSpPr>
          <p:nvPr>
            <p:ph idx="1"/>
          </p:nvPr>
        </p:nvSpPr>
        <p:spPr>
          <a:xfrm>
            <a:off x="457200" y="1447800"/>
            <a:ext cx="7239000" cy="4550736"/>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9733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2192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idx="1"/>
          </p:nvPr>
        </p:nvPicPr>
        <p:blipFill>
          <a:blip r:embed="rId3"/>
          <a:stretch>
            <a:fillRect/>
          </a:stretch>
        </p:blipFill>
        <p:spPr>
          <a:xfrm>
            <a:off x="381000" y="1549021"/>
            <a:ext cx="8119110" cy="3430910"/>
          </a:xfrm>
          <a:prstGeom prst="rect">
            <a:avLst/>
          </a:prstGeom>
        </p:spPr>
      </p:pic>
      <p:sp>
        <p:nvSpPr>
          <p:cNvPr id="5" name="Rectangle 4"/>
          <p:cNvSpPr/>
          <p:nvPr/>
        </p:nvSpPr>
        <p:spPr>
          <a:xfrm>
            <a:off x="396922" y="56388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687352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bev_000\AppData\Local\Microsoft\Windows\Temporary Internet Files\Content.IE5\LVC98H3G\MP9004387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4700" y="160338"/>
            <a:ext cx="2656553" cy="1778942"/>
          </a:xfrm>
          <a:prstGeom prst="rect">
            <a:avLst/>
          </a:prstGeom>
          <a:noFill/>
          <a:extLst>
            <a:ext uri="{909E8E84-426E-40DD-AFC4-6F175D3DCCD1}">
              <a14:hiddenFill xmlns:a14="http://schemas.microsoft.com/office/drawing/2010/main">
                <a:solidFill>
                  <a:srgbClr val="FFFFFF"/>
                </a:solidFill>
              </a14:hiddenFill>
            </a:ext>
          </a:extLst>
        </p:spPr>
      </p:pic>
      <p:pic>
        <p:nvPicPr>
          <p:cNvPr id="2140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779677"/>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6472" y="3747305"/>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5465" y="257555"/>
            <a:ext cx="6431347" cy="924513"/>
          </a:xfrm>
        </p:spPr>
        <p:txBody>
          <a:bodyPr>
            <a:normAutofit/>
          </a:bodyPr>
          <a:lstStyle/>
          <a:p>
            <a:r>
              <a:rPr lang="en-US" sz="4000" dirty="0" smtClean="0"/>
              <a:t>Move toward the Tomato</a:t>
            </a:r>
            <a:endParaRPr lang="en-US" sz="4000" dirty="0"/>
          </a:p>
        </p:txBody>
      </p:sp>
      <p:pic>
        <p:nvPicPr>
          <p:cNvPr id="214020" name="Picture 4" descr="C:\Users\bev_000\AppData\Local\Microsoft\Windows\Temporary Internet Files\Content.IE5\EVED0Q0B\MP900422826[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6693" y="1632024"/>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215464" y="3251199"/>
            <a:ext cx="8496735" cy="415281"/>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4592983" y="4264088"/>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748" y="3839453"/>
            <a:ext cx="2282826" cy="2176294"/>
          </a:xfrm>
          <a:prstGeom prst="rect">
            <a:avLst/>
          </a:prstGeom>
        </p:spPr>
      </p:pic>
    </p:spTree>
    <p:custDataLst>
      <p:tags r:id="rId1"/>
    </p:custDataLst>
    <p:extLst>
      <p:ext uri="{BB962C8B-B14F-4D97-AF65-F5344CB8AC3E}">
        <p14:creationId xmlns:p14="http://schemas.microsoft.com/office/powerpoint/2010/main" val="347810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685800"/>
          </a:xfrm>
        </p:spPr>
        <p:txBody>
          <a:bodyPr>
            <a:normAutofit fontScale="90000"/>
          </a:bodyPr>
          <a:lstStyle/>
          <a:p>
            <a:r>
              <a:rPr lang="en-US" dirty="0" smtClean="0"/>
              <a:t>Health  Campaigns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828800"/>
            <a:ext cx="8776979" cy="4269881"/>
          </a:xfrm>
        </p:spPr>
      </p:pic>
    </p:spTree>
    <p:custDataLst>
      <p:tags r:id="rId1"/>
    </p:custDataLst>
    <p:extLst>
      <p:ext uri="{BB962C8B-B14F-4D97-AF65-F5344CB8AC3E}">
        <p14:creationId xmlns:p14="http://schemas.microsoft.com/office/powerpoint/2010/main" val="165364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8305800" cy="1206375"/>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idx="1"/>
          </p:nvPr>
        </p:nvSpPr>
        <p:spPr>
          <a:xfrm>
            <a:off x="609600" y="2011680"/>
            <a:ext cx="7467600" cy="484632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253" y="1523857"/>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886200"/>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855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half" idx="4294967295"/>
          </p:nvPr>
        </p:nvSpPr>
        <p:spPr>
          <a:xfrm>
            <a:off x="452651" y="1236663"/>
            <a:ext cx="4038600" cy="4533900"/>
          </a:xfrm>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4917626" y="1217732"/>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1951" y="3886200"/>
            <a:ext cx="2445675" cy="2568282"/>
          </a:xfrm>
          <a:prstGeom prst="rect">
            <a:avLst/>
          </a:prstGeom>
        </p:spPr>
      </p:pic>
    </p:spTree>
    <p:custDataLst>
      <p:tags r:id="rId1"/>
    </p:custDataLst>
    <p:extLst>
      <p:ext uri="{BB962C8B-B14F-4D97-AF65-F5344CB8AC3E}">
        <p14:creationId xmlns:p14="http://schemas.microsoft.com/office/powerpoint/2010/main" val="8635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00"/>
            <a:ext cx="9144000" cy="73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51794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idx="4294967295"/>
          </p:nvPr>
        </p:nvSpPr>
        <p:spPr>
          <a:xfrm>
            <a:off x="457200" y="457200"/>
            <a:ext cx="8229600" cy="685800"/>
          </a:xfrm>
        </p:spPr>
        <p:txBody>
          <a:bodyPr lIns="91440" tIns="45720" rIns="91440" bIns="45720" anchor="b">
            <a:normAutofit fontScale="90000"/>
          </a:bodyPr>
          <a:lstStyle/>
          <a:p>
            <a:pPr eaLnBrk="1" hangingPunct="1"/>
            <a:r>
              <a:rPr lang="en-US" sz="4000" dirty="0" smtClean="0"/>
              <a:t>How nutrients affect blood sugar</a:t>
            </a:r>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505200"/>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76400"/>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5287963"/>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38292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a:xfrm>
            <a:off x="455613" y="685800"/>
            <a:ext cx="8226425" cy="730250"/>
          </a:xfrm>
        </p:spPr>
        <p:txBody>
          <a:bodyPr/>
          <a:lstStyle/>
          <a:p>
            <a:pPr eaLnBrk="1" hangingPunct="1"/>
            <a:r>
              <a:rPr lang="en-US" sz="3600" dirty="0" smtClean="0"/>
              <a:t>Teaching About Eating Healthy</a:t>
            </a:r>
          </a:p>
        </p:txBody>
      </p:sp>
      <p:sp>
        <p:nvSpPr>
          <p:cNvPr id="378883" name="Rectangle 3"/>
          <p:cNvSpPr>
            <a:spLocks noGrp="1" noChangeArrowheads="1"/>
          </p:cNvSpPr>
          <p:nvPr>
            <p:ph type="body" sz="half" idx="1"/>
          </p:nvPr>
        </p:nvSpPr>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4" name="Object 4"/>
          <p:cNvGraphicFramePr>
            <a:graphicFrameLocks noGrp="1" noChangeAspect="1"/>
          </p:cNvGraphicFramePr>
          <p:nvPr>
            <p:ph sz="quarter" idx="2"/>
          </p:nvPr>
        </p:nvGraphicFramePr>
        <p:xfrm>
          <a:off x="4648200" y="1447800"/>
          <a:ext cx="1136650" cy="1295400"/>
        </p:xfrm>
        <a:graphic>
          <a:graphicData uri="http://schemas.openxmlformats.org/presentationml/2006/ole">
            <mc:AlternateContent xmlns:mc="http://schemas.openxmlformats.org/markup-compatibility/2006">
              <mc:Choice xmlns:v="urn:schemas-microsoft-com:vml" Requires="v">
                <p:oleObj spid="_x0000_s7216"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447800"/>
                        <a:ext cx="11366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78885" name="Object 5"/>
          <p:cNvGraphicFramePr>
            <a:graphicFrameLocks noGrp="1" noChangeAspect="1"/>
          </p:cNvGraphicFramePr>
          <p:nvPr>
            <p:ph sz="quarter" idx="3"/>
          </p:nvPr>
        </p:nvGraphicFramePr>
        <p:xfrm>
          <a:off x="4919663" y="4876800"/>
          <a:ext cx="1050925" cy="1143000"/>
        </p:xfrm>
        <a:graphic>
          <a:graphicData uri="http://schemas.openxmlformats.org/presentationml/2006/ole">
            <mc:AlternateContent xmlns:mc="http://schemas.openxmlformats.org/markup-compatibility/2006">
              <mc:Choice xmlns:v="urn:schemas-microsoft-com:vml" Requires="v">
                <p:oleObj spid="_x0000_s7217"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9663"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64238" y="2133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9220547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322642" y="152400"/>
            <a:ext cx="8610600" cy="1219200"/>
          </a:xfrm>
        </p:spPr>
        <p:txBody>
          <a:bodyPr>
            <a:normAutofit fontScale="90000"/>
          </a:bodyPr>
          <a:lstStyle/>
          <a:p>
            <a:r>
              <a:rPr lang="en-US" dirty="0" smtClean="0"/>
              <a:t>USDA Food Pyramid</a:t>
            </a:r>
            <a:br>
              <a:rPr lang="en-US" dirty="0" smtClean="0"/>
            </a:br>
            <a:r>
              <a:rPr lang="en-US" dirty="0" smtClean="0"/>
              <a:t>www.myplate.gov</a:t>
            </a:r>
          </a:p>
        </p:txBody>
      </p:sp>
      <p:sp>
        <p:nvSpPr>
          <p:cNvPr id="5123" name="Content Placeholder 2"/>
          <p:cNvSpPr>
            <a:spLocks noGrp="1"/>
          </p:cNvSpPr>
          <p:nvPr>
            <p:ph idx="1"/>
          </p:nvPr>
        </p:nvSpPr>
        <p:spPr>
          <a:xfrm>
            <a:off x="322642" y="1371600"/>
            <a:ext cx="7924800" cy="5105400"/>
          </a:xfrm>
        </p:spPr>
        <p:txBody>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533400"/>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3666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242747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976540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idx="4294967295"/>
          </p:nvPr>
        </p:nvSpPr>
        <p:spPr>
          <a:xfrm>
            <a:off x="609600" y="159197"/>
            <a:ext cx="8077200" cy="637249"/>
          </a:xfrm>
        </p:spPr>
        <p:txBody>
          <a:bodyPr lIns="91440" tIns="45720" rIns="91440" bIns="45720" anchor="b">
            <a:noAutofit/>
          </a:bodyPr>
          <a:lstStyle/>
          <a:p>
            <a:pPr eaLnBrk="1" hangingPunct="1"/>
            <a:r>
              <a:rPr lang="en-US" sz="4000" dirty="0" smtClean="0">
                <a:latin typeface="Tahoma" pitchFamily="34" charset="0"/>
              </a:rPr>
              <a:t>Label Lessons</a:t>
            </a:r>
          </a:p>
        </p:txBody>
      </p:sp>
      <p:grpSp>
        <p:nvGrpSpPr>
          <p:cNvPr id="179203" name="Group 4"/>
          <p:cNvGrpSpPr>
            <a:grpSpLocks/>
          </p:cNvGrpSpPr>
          <p:nvPr/>
        </p:nvGrpSpPr>
        <p:grpSpPr bwMode="auto">
          <a:xfrm>
            <a:off x="2895600" y="817681"/>
            <a:ext cx="2906150" cy="5380037"/>
            <a:chOff x="384" y="656"/>
            <a:chExt cx="1920" cy="3547"/>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a:solidFill>
                    <a:schemeClr val="tx2"/>
                  </a:solidFill>
                  <a:latin typeface="Arial" charset="0"/>
                </a:rPr>
                <a:t>Nutrition Facts</a:t>
              </a:r>
            </a:p>
            <a:p>
              <a:pPr eaLnBrk="1" hangingPunct="1"/>
              <a:r>
                <a:rPr kumimoji="1" lang="en-US" sz="1200" b="1">
                  <a:latin typeface="Arial" charset="0"/>
                </a:rPr>
                <a:t>Serving Size 1/2 cup (114</a:t>
              </a:r>
              <a:r>
                <a:rPr kumimoji="1" lang="en-US" sz="1200" b="1">
                  <a:solidFill>
                    <a:schemeClr val="tx2"/>
                  </a:solidFill>
                  <a:latin typeface="Arial" charset="0"/>
                </a:rPr>
                <a:t> g)</a:t>
              </a:r>
            </a:p>
            <a:p>
              <a:pPr eaLnBrk="1" hangingPunct="1"/>
              <a:r>
                <a:rPr kumimoji="1" lang="en-US" sz="1200" b="1">
                  <a:solidFill>
                    <a:schemeClr val="tx2"/>
                  </a:solidFill>
                  <a:latin typeface="Arial" charset="0"/>
                </a:rPr>
                <a:t>Servings Per Container 4</a:t>
              </a:r>
              <a:endParaRPr kumimoji="1" lang="en-US" sz="1200" b="1">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Calories   90</a:t>
              </a:r>
              <a:r>
                <a:rPr lang="en-US" sz="1200">
                  <a:solidFill>
                    <a:schemeClr val="tx2"/>
                  </a:solidFill>
                  <a:latin typeface="Arial" charset="0"/>
                </a:rPr>
                <a:t>          Calories from Fat 30</a:t>
              </a:r>
              <a:endParaRPr lang="en-US" sz="900" b="1">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Dietary Fiber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3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a:solidFill>
                    <a:schemeClr val="tx2"/>
                  </a:solidFill>
                  <a:latin typeface="Arial" charset="0"/>
                </a:rPr>
                <a:t>Calories per gram: Fat  9     Carbohydrates 4      Protein  4</a:t>
              </a:r>
            </a:p>
          </p:txBody>
        </p:sp>
      </p:grpSp>
      <p:sp>
        <p:nvSpPr>
          <p:cNvPr id="1860630" name="Oval 27"/>
          <p:cNvSpPr>
            <a:spLocks noChangeArrowheads="1"/>
          </p:cNvSpPr>
          <p:nvPr/>
        </p:nvSpPr>
        <p:spPr bwMode="auto">
          <a:xfrm>
            <a:off x="2743200" y="3216275"/>
            <a:ext cx="2209800" cy="5334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3276600" y="854075"/>
            <a:ext cx="2057400" cy="38100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Tree>
    <p:custDataLst>
      <p:tags r:id="rId1"/>
    </p:custDataLst>
    <p:extLst>
      <p:ext uri="{BB962C8B-B14F-4D97-AF65-F5344CB8AC3E}">
        <p14:creationId xmlns:p14="http://schemas.microsoft.com/office/powerpoint/2010/main" val="217035697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idx="4294967295"/>
          </p:nvPr>
        </p:nvSpPr>
        <p:spPr>
          <a:xfrm>
            <a:off x="460612" y="529519"/>
            <a:ext cx="8229600" cy="685800"/>
          </a:xfrm>
        </p:spPr>
        <p:txBody>
          <a:bodyPr lIns="91440" tIns="45720" rIns="91440" bIns="45720" anchor="b">
            <a:normAutofit fontScale="90000"/>
          </a:bodyPr>
          <a:lstStyle/>
          <a:p>
            <a:pPr eaLnBrk="1" hangingPunct="1"/>
            <a:r>
              <a:rPr lang="en-US" dirty="0" smtClean="0"/>
              <a:t>Carbs affect Post meal Blood Glucose</a:t>
            </a:r>
          </a:p>
        </p:txBody>
      </p:sp>
      <p:sp>
        <p:nvSpPr>
          <p:cNvPr id="1853443" name="Content Placeholder 2"/>
          <p:cNvSpPr>
            <a:spLocks noGrp="1"/>
          </p:cNvSpPr>
          <p:nvPr>
            <p:ph idx="4294967295"/>
          </p:nvPr>
        </p:nvSpPr>
        <p:spPr>
          <a:xfrm>
            <a:off x="544394" y="2057400"/>
            <a:ext cx="8178800" cy="417195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26981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idx="4294967295"/>
          </p:nvPr>
        </p:nvSpPr>
        <p:spPr>
          <a:xfrm>
            <a:off x="152400" y="441325"/>
            <a:ext cx="8610600" cy="777875"/>
          </a:xfrm>
        </p:spPr>
        <p:txBody>
          <a:bodyPr lIns="91440" tIns="45720" rIns="91440" bIns="45720" anchor="b">
            <a:normAutofit/>
          </a:bodyPr>
          <a:lstStyle/>
          <a:p>
            <a:pPr algn="ctr" eaLnBrk="1" hangingPunct="1">
              <a:defRPr/>
            </a:pPr>
            <a:r>
              <a:rPr lang="en-US" sz="4000" dirty="0" smtClean="0"/>
              <a:t>Carbohydrate Needs for Most Adults</a:t>
            </a:r>
          </a:p>
        </p:txBody>
      </p:sp>
      <p:sp>
        <p:nvSpPr>
          <p:cNvPr id="1855491" name="Rectangle 3"/>
          <p:cNvSpPr>
            <a:spLocks noGrp="1" noChangeArrowheads="1"/>
          </p:cNvSpPr>
          <p:nvPr>
            <p:ph type="body" idx="4294967295"/>
          </p:nvPr>
        </p:nvSpPr>
        <p:spPr>
          <a:xfrm>
            <a:off x="457200" y="1905000"/>
            <a:ext cx="8305800" cy="495300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7244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09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idx="4294967295"/>
          </p:nvPr>
        </p:nvSpPr>
        <p:spPr>
          <a:xfrm>
            <a:off x="457200" y="381000"/>
            <a:ext cx="8305800" cy="609600"/>
          </a:xfrm>
        </p:spPr>
        <p:txBody>
          <a:bodyPr lIns="91440" tIns="45720" rIns="91440" bIns="45720" anchor="b">
            <a:normAutofit fontScale="90000"/>
          </a:bodyPr>
          <a:lstStyle/>
          <a:p>
            <a:pPr eaLnBrk="1" hangingPunct="1"/>
            <a:r>
              <a:rPr lang="en-US" sz="4000" dirty="0" smtClean="0"/>
              <a:t>Choose Healthy Carbs</a:t>
            </a:r>
          </a:p>
        </p:txBody>
      </p:sp>
      <p:sp>
        <p:nvSpPr>
          <p:cNvPr id="1854468" name="Rectangle 3"/>
          <p:cNvSpPr>
            <a:spLocks noGrp="1" noChangeArrowheads="1"/>
          </p:cNvSpPr>
          <p:nvPr>
            <p:ph type="body" idx="4294967295"/>
          </p:nvPr>
        </p:nvSpPr>
        <p:spPr>
          <a:xfrm>
            <a:off x="533400" y="1447800"/>
            <a:ext cx="5181600" cy="3962400"/>
          </a:xfrm>
        </p:spPr>
        <p:txBody>
          <a:bodyPr>
            <a:normAutofit lnSpcReduction="10000"/>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54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457200" y="457200"/>
            <a:ext cx="8229600" cy="685800"/>
          </a:xfrm>
        </p:spPr>
        <p:txBody>
          <a:bodyPr>
            <a:normAutofit fontScale="90000"/>
          </a:bodyPr>
          <a:lstStyle/>
          <a:p>
            <a:pPr eaLnBrk="1" hangingPunct="1"/>
            <a:r>
              <a:rPr lang="en-US" sz="4000" dirty="0" smtClean="0"/>
              <a:t>Handy Meal Plan</a:t>
            </a:r>
            <a:r>
              <a:rPr lang="en-US" sz="3600" dirty="0" smtClean="0"/>
              <a:t>  </a:t>
            </a:r>
          </a:p>
        </p:txBody>
      </p:sp>
      <p:sp>
        <p:nvSpPr>
          <p:cNvPr id="1857539" name="Rectangle 3"/>
          <p:cNvSpPr>
            <a:spLocks noGrp="1" noChangeArrowheads="1"/>
          </p:cNvSpPr>
          <p:nvPr>
            <p:ph type="body" idx="1"/>
          </p:nvPr>
        </p:nvSpPr>
        <p:spPr>
          <a:xfrm>
            <a:off x="457200" y="1885950"/>
            <a:ext cx="6226175" cy="4457700"/>
          </a:xfrm>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248400" y="1143000"/>
          <a:ext cx="2823541" cy="3200400"/>
        </p:xfrm>
        <a:graphic>
          <a:graphicData uri="http://schemas.openxmlformats.org/presentationml/2006/ole">
            <mc:AlternateContent xmlns:mc="http://schemas.openxmlformats.org/markup-compatibility/2006">
              <mc:Choice xmlns:v="urn:schemas-microsoft-com:vml" Requires="v">
                <p:oleObj spid="_x0000_s8217"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1430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41127875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14400" y="5029200"/>
            <a:ext cx="6705600" cy="1219200"/>
          </a:xfrm>
        </p:spPr>
        <p:txBody>
          <a:bodyPr>
            <a:normAutofit lnSpcReduction="10000"/>
          </a:bodyPr>
          <a:lstStyle/>
          <a:p>
            <a:pPr>
              <a:buFont typeface="Arial" panose="020B0604020202020204" pitchFamily="34" charset="0"/>
              <a:buChar char="•"/>
            </a:pPr>
            <a:r>
              <a:rPr lang="en-US" sz="2200" dirty="0" smtClean="0"/>
              <a:t>34% BMI 30 +,  34% BMI 25-29</a:t>
            </a:r>
          </a:p>
          <a:p>
            <a:pPr>
              <a:buFont typeface="Arial" panose="020B0604020202020204" pitchFamily="34" charset="0"/>
              <a:buChar char="•"/>
            </a:pPr>
            <a:r>
              <a:rPr lang="en-US" sz="2200" dirty="0" smtClean="0"/>
              <a:t>We burn 100 </a:t>
            </a:r>
            <a:r>
              <a:rPr lang="en-US" sz="2200" dirty="0" err="1" smtClean="0"/>
              <a:t>cals</a:t>
            </a:r>
            <a:r>
              <a:rPr lang="en-US" sz="2200" dirty="0" smtClean="0"/>
              <a:t> less a day at work</a:t>
            </a:r>
          </a:p>
          <a:p>
            <a:pPr>
              <a:buFont typeface="Arial" panose="020B0604020202020204" pitchFamily="34" charset="0"/>
              <a:buChar char="•"/>
            </a:pPr>
            <a:r>
              <a:rPr lang="en-US" sz="2200" dirty="0" smtClean="0"/>
              <a:t>1/3 of all </a:t>
            </a:r>
            <a:r>
              <a:rPr lang="en-US" sz="2200" dirty="0" err="1" smtClean="0"/>
              <a:t>overwt</a:t>
            </a:r>
            <a:r>
              <a:rPr lang="en-US" sz="2200" dirty="0" smtClean="0"/>
              <a:t> people don’t get diabetes</a:t>
            </a:r>
          </a:p>
        </p:txBody>
      </p:sp>
      <p:pic>
        <p:nvPicPr>
          <p:cNvPr id="24579" name="Picture 2" descr="\\SHARED\SharedDocs\bevs stuff\cde 2011 crit assess\obesity in u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8600"/>
            <a:ext cx="6705600" cy="4710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52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Arial" charset="0"/>
                <a:cs typeface="Times New Roman" pitchFamily="18" charset="0"/>
              </a:rPr>
              <a:t>1 small ear of corn or 1/2 cup corn</a:t>
            </a:r>
            <a:endParaRPr lang="en-US" sz="1400" dirty="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5-6 small crackers</a:t>
            </a:r>
            <a:endParaRPr lang="en-US" sz="1400">
              <a:latin typeface="Tahoma" pitchFamily="34" charset="0"/>
            </a:endParaRPr>
          </a:p>
          <a:p>
            <a:pPr eaLnBrk="1" hangingPunct="1"/>
            <a:endParaRPr lang="en-US" sz="140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4" name="Text Box 11"/>
          <p:cNvSpPr txBox="1">
            <a:spLocks noChangeArrowheads="1"/>
          </p:cNvSpPr>
          <p:nvPr/>
        </p:nvSpPr>
        <p:spPr bwMode="auto">
          <a:xfrm>
            <a:off x="228600" y="685800"/>
            <a:ext cx="5943600"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chemeClr val="tx2"/>
                </a:solidFill>
                <a:latin typeface="Tahoma" pitchFamily="34" charset="0"/>
                <a:cs typeface="Times New Roman" pitchFamily="18" charset="0"/>
              </a:rPr>
              <a:t>Carb counting- starch</a:t>
            </a:r>
            <a:endParaRPr lang="en-US" sz="4000" dirty="0">
              <a:latin typeface="Tahoma" pitchFamily="34" charset="0"/>
            </a:endParaRPr>
          </a:p>
        </p:txBody>
      </p:sp>
      <p:sp>
        <p:nvSpPr>
          <p:cNvPr id="180235" name="Text Box 12"/>
          <p:cNvSpPr txBox="1">
            <a:spLocks noChangeArrowheads="1"/>
          </p:cNvSpPr>
          <p:nvPr/>
        </p:nvSpPr>
        <p:spPr bwMode="auto">
          <a:xfrm>
            <a:off x="5657144" y="3048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1524000" y="6243638"/>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5486400"/>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934200" y="5257800"/>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85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58" name="Text Box 11"/>
          <p:cNvSpPr txBox="1">
            <a:spLocks noChangeArrowheads="1"/>
          </p:cNvSpPr>
          <p:nvPr/>
        </p:nvSpPr>
        <p:spPr bwMode="auto">
          <a:xfrm>
            <a:off x="228600" y="685800"/>
            <a:ext cx="5943600"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chemeClr val="tx2"/>
                </a:solidFill>
                <a:latin typeface="Tahoma" pitchFamily="34" charset="0"/>
                <a:cs typeface="Times New Roman" pitchFamily="18" charset="0"/>
              </a:rPr>
              <a:t>Carb counting- fruit</a:t>
            </a:r>
            <a:endParaRPr lang="en-US" sz="4000" dirty="0">
              <a:latin typeface="Tahoma" pitchFamily="34" charset="0"/>
            </a:endParaRPr>
          </a:p>
        </p:txBody>
      </p:sp>
      <p:sp>
        <p:nvSpPr>
          <p:cNvPr id="181259" name="Text Box 12"/>
          <p:cNvSpPr txBox="1">
            <a:spLocks noChangeArrowheads="1"/>
          </p:cNvSpPr>
          <p:nvPr/>
        </p:nvSpPr>
        <p:spPr bwMode="auto">
          <a:xfrm>
            <a:off x="5829300" y="408466"/>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181600" y="304800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1524000" y="6243638"/>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4267200" y="6400800"/>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a:latin typeface="Tahoma" pitchFamily="34" charset="0"/>
                <a:cs typeface="Times New Roman" pitchFamily="18" charset="0"/>
              </a:rPr>
              <a:t>2 tbsp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676400"/>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4953000" y="27432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95800" y="5562600"/>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0400" y="5181600"/>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490087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soy milk</a:t>
            </a:r>
            <a:endParaRPr lang="en-US" sz="1400">
              <a:latin typeface="Tahoma" pitchFamily="34" charset="0"/>
            </a:endParaRPr>
          </a:p>
          <a:p>
            <a:pPr eaLnBrk="1" hangingPunct="1"/>
            <a:endParaRPr lang="en-US" sz="140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79" name="Text Box 11"/>
          <p:cNvSpPr txBox="1">
            <a:spLocks noChangeArrowheads="1"/>
          </p:cNvSpPr>
          <p:nvPr/>
        </p:nvSpPr>
        <p:spPr bwMode="auto">
          <a:xfrm>
            <a:off x="228600" y="685800"/>
            <a:ext cx="5943600"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solidFill>
                  <a:schemeClr val="tx2"/>
                </a:solidFill>
                <a:latin typeface="Tahoma" pitchFamily="34" charset="0"/>
                <a:cs typeface="Times New Roman" pitchFamily="18" charset="0"/>
              </a:rPr>
              <a:t>Carb counting- milk</a:t>
            </a:r>
            <a:endParaRPr lang="en-US" sz="4000" dirty="0">
              <a:latin typeface="Tahoma" pitchFamily="34" charset="0"/>
            </a:endParaRPr>
          </a:p>
        </p:txBody>
      </p:sp>
      <p:sp>
        <p:nvSpPr>
          <p:cNvPr id="182280" name="Text Box 12"/>
          <p:cNvSpPr txBox="1">
            <a:spLocks noChangeArrowheads="1"/>
          </p:cNvSpPr>
          <p:nvPr/>
        </p:nvSpPr>
        <p:spPr bwMode="auto">
          <a:xfrm>
            <a:off x="5550954" y="296069"/>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800600" y="4876800"/>
            <a:ext cx="762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581400" y="2133600"/>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752600"/>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14800" y="54864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8734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2667000"/>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6934200" y="61722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a:latin typeface="Arial" charset="0"/>
              <a:cs typeface="Times New Roman" pitchFamily="18" charset="0"/>
            </a:endParaRPr>
          </a:p>
          <a:p>
            <a:pPr algn="ctr" eaLnBrk="1" hangingPunct="1"/>
            <a:r>
              <a:rPr lang="en-US" sz="140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3"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sherbet</a:t>
            </a:r>
            <a:endParaRPr lang="en-US" sz="1400">
              <a:latin typeface="Tahoma" pitchFamily="34" charset="0"/>
            </a:endParaRPr>
          </a:p>
          <a:p>
            <a:pPr eaLnBrk="1" hangingPunct="1"/>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6" name="Text Box 11"/>
          <p:cNvSpPr txBox="1">
            <a:spLocks noChangeArrowheads="1"/>
          </p:cNvSpPr>
          <p:nvPr/>
        </p:nvSpPr>
        <p:spPr bwMode="auto">
          <a:xfrm>
            <a:off x="228600" y="305938"/>
            <a:ext cx="6431636" cy="762000"/>
          </a:xfrm>
          <a:prstGeom prst="rect">
            <a:avLst/>
          </a:prstGeom>
          <a:solidFill>
            <a:srgbClr val="B1D45A"/>
          </a:solidFill>
          <a:ln>
            <a:noFill/>
          </a:ln>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4000" dirty="0">
                <a:latin typeface="Tahoma" pitchFamily="34" charset="0"/>
                <a:cs typeface="Times New Roman" pitchFamily="18" charset="0"/>
              </a:rPr>
              <a:t>Carb counting - sweets</a:t>
            </a:r>
            <a:endParaRPr lang="en-US" sz="4000" dirty="0">
              <a:latin typeface="Tahoma" pitchFamily="34" charset="0"/>
            </a:endParaRPr>
          </a:p>
        </p:txBody>
      </p:sp>
      <p:sp>
        <p:nvSpPr>
          <p:cNvPr id="183307" name="Text Box 12"/>
          <p:cNvSpPr txBox="1">
            <a:spLocks noChangeArrowheads="1"/>
          </p:cNvSpPr>
          <p:nvPr/>
        </p:nvSpPr>
        <p:spPr bwMode="auto">
          <a:xfrm>
            <a:off x="6660236" y="246364"/>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76800" y="4876800"/>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1524000" cy="914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1295400" y="6172200"/>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524827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5486400"/>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600200"/>
            <a:ext cx="1143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3657600"/>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52600" y="5334000"/>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8592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idx="4294967295"/>
          </p:nvPr>
        </p:nvSpPr>
        <p:spPr>
          <a:xfrm>
            <a:off x="423862" y="381001"/>
            <a:ext cx="8186737" cy="658812"/>
          </a:xfrm>
        </p:spPr>
        <p:txBody>
          <a:bodyPr lIns="91440" tIns="45720" rIns="91440" bIns="45720" anchor="b">
            <a:normAutofit fontScale="90000"/>
          </a:bodyPr>
          <a:lstStyle/>
          <a:p>
            <a:pPr eaLnBrk="1" hangingPunct="1"/>
            <a:r>
              <a:rPr lang="en-US" dirty="0" smtClean="0"/>
              <a:t>Go Lean with Protein</a:t>
            </a:r>
          </a:p>
        </p:txBody>
      </p:sp>
      <p:sp>
        <p:nvSpPr>
          <p:cNvPr id="1868803" name="Rectangle 3"/>
          <p:cNvSpPr>
            <a:spLocks noGrp="1" noChangeArrowheads="1"/>
          </p:cNvSpPr>
          <p:nvPr>
            <p:ph type="body" idx="4294967295"/>
          </p:nvPr>
        </p:nvSpPr>
        <p:spPr>
          <a:xfrm>
            <a:off x="423863" y="1268412"/>
            <a:ext cx="8382000" cy="5257800"/>
          </a:xfrm>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7169" y="31242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6201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idx="4294967295"/>
          </p:nvPr>
        </p:nvSpPr>
        <p:spPr>
          <a:xfrm>
            <a:off x="381000" y="457200"/>
            <a:ext cx="8331200" cy="685800"/>
          </a:xfrm>
        </p:spPr>
        <p:txBody>
          <a:bodyPr lIns="91440" tIns="45720" rIns="91440" bIns="45720" anchor="b">
            <a:normAutofit fontScale="90000"/>
          </a:bodyPr>
          <a:lstStyle/>
          <a:p>
            <a:pPr eaLnBrk="1" hangingPunct="1"/>
            <a:r>
              <a:rPr lang="en-US" dirty="0" smtClean="0"/>
              <a:t>Fats- Aim for heart health</a:t>
            </a:r>
          </a:p>
        </p:txBody>
      </p:sp>
      <p:sp>
        <p:nvSpPr>
          <p:cNvPr id="1869827" name="Content Placeholder 2"/>
          <p:cNvSpPr>
            <a:spLocks noGrp="1"/>
          </p:cNvSpPr>
          <p:nvPr>
            <p:ph sz="half" idx="4294967295"/>
          </p:nvPr>
        </p:nvSpPr>
        <p:spPr>
          <a:xfrm>
            <a:off x="381000" y="1371600"/>
            <a:ext cx="4495800" cy="510540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600" b="1" dirty="0">
                <a:solidFill>
                  <a:schemeClr val="tx1"/>
                </a:solidFill>
              </a:rPr>
              <a:t>Solid</a:t>
            </a:r>
          </a:p>
          <a:p>
            <a:pPr lvl="1">
              <a:lnSpc>
                <a:spcPct val="70000"/>
              </a:lnSpc>
              <a:buFont typeface="Courier New" pitchFamily="49" charset="0"/>
              <a:buChar char="o"/>
              <a:defRPr/>
            </a:pPr>
            <a:r>
              <a:rPr lang="en-US" sz="2600" b="1" dirty="0">
                <a:solidFill>
                  <a:schemeClr val="tx1"/>
                </a:solidFill>
              </a:rPr>
              <a:t>Animal  </a:t>
            </a:r>
          </a:p>
          <a:p>
            <a:pPr lvl="1">
              <a:lnSpc>
                <a:spcPct val="70000"/>
              </a:lnSpc>
              <a:buFont typeface="Courier New" pitchFamily="49" charset="0"/>
              <a:buChar char="o"/>
              <a:defRPr/>
            </a:pPr>
            <a:r>
              <a:rPr lang="en-US" sz="2600" b="1" dirty="0">
                <a:solidFill>
                  <a:schemeClr val="tx1"/>
                </a:solidFill>
              </a:rPr>
              <a:t>Tropical (palm, coconut)</a:t>
            </a:r>
          </a:p>
          <a:p>
            <a:pPr lvl="1">
              <a:lnSpc>
                <a:spcPct val="70000"/>
              </a:lnSpc>
              <a:buFont typeface="Courier New" pitchFamily="49" charset="0"/>
              <a:buChar char="o"/>
              <a:defRPr/>
            </a:pPr>
            <a:r>
              <a:rPr lang="en-US" sz="2600" b="1" dirty="0">
                <a:solidFill>
                  <a:schemeClr val="tx1"/>
                </a:solidFill>
              </a:rPr>
              <a:t>Trans fats (deep </a:t>
            </a:r>
            <a:r>
              <a:rPr lang="en-US" sz="2600" b="1" dirty="0" smtClean="0">
                <a:solidFill>
                  <a:schemeClr val="tx1"/>
                </a:solidFill>
              </a:rPr>
              <a:t>fried)</a:t>
            </a:r>
          </a:p>
          <a:p>
            <a:pPr lvl="1">
              <a:lnSpc>
                <a:spcPct val="70000"/>
              </a:lnSpc>
              <a:buFont typeface="Courier New" pitchFamily="49" charset="0"/>
              <a:buChar char="o"/>
              <a:defRPr/>
            </a:pPr>
            <a:endParaRPr lang="en-US" sz="2600" dirty="0">
              <a:solidFill>
                <a:schemeClr val="folHlink"/>
              </a:solidFill>
            </a:endParaRPr>
          </a:p>
          <a:p>
            <a:pPr>
              <a:lnSpc>
                <a:spcPct val="70000"/>
              </a:lnSpc>
              <a:buFont typeface="Courier New" pitchFamily="49" charset="0"/>
              <a:buChar char="o"/>
              <a:defRPr/>
            </a:pPr>
            <a:r>
              <a:rPr lang="en-US" sz="24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000" dirty="0" smtClean="0">
                <a:solidFill>
                  <a:schemeClr val="folHlink"/>
                </a:solidFill>
              </a:rPr>
              <a:t>Polyunsaturated</a:t>
            </a:r>
          </a:p>
          <a:p>
            <a:pPr lvl="1" eaLnBrk="1" hangingPunct="1">
              <a:spcBef>
                <a:spcPct val="0"/>
              </a:spcBef>
              <a:buClrTx/>
              <a:buSzTx/>
              <a:buFontTx/>
              <a:buNone/>
              <a:defRPr/>
            </a:pPr>
            <a:r>
              <a:rPr lang="en-US" sz="2000" dirty="0" err="1" smtClean="0"/>
              <a:t>veg</a:t>
            </a:r>
            <a:r>
              <a:rPr lang="en-US" sz="2000" dirty="0" smtClean="0"/>
              <a:t>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105400" y="1828800"/>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4417483"/>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5268383"/>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52557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a:xfrm>
            <a:off x="426720" y="537210"/>
            <a:ext cx="8336280" cy="681990"/>
          </a:xfrm>
        </p:spPr>
        <p:txBody>
          <a:bodyPr>
            <a:normAutofit fontScale="90000"/>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type="body" idx="1"/>
          </p:nvPr>
        </p:nvSpPr>
        <p:spPr>
          <a:xfrm>
            <a:off x="430132" y="1264693"/>
            <a:ext cx="6504068" cy="5181600"/>
          </a:xfrm>
        </p:spPr>
        <p:txBody>
          <a:bodyPr>
            <a:normAutofit fontScale="92500" lnSpcReduction="20000"/>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6775146" y="1447800"/>
            <a:ext cx="1991266" cy="2891455"/>
          </a:xfrm>
          <a:prstGeom prst="rect">
            <a:avLst/>
          </a:prstGeom>
        </p:spPr>
      </p:pic>
    </p:spTree>
    <p:custDataLst>
      <p:tags r:id="rId1"/>
    </p:custDataLst>
    <p:extLst>
      <p:ext uri="{BB962C8B-B14F-4D97-AF65-F5344CB8AC3E}">
        <p14:creationId xmlns:p14="http://schemas.microsoft.com/office/powerpoint/2010/main" val="288725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400" dirty="0" smtClean="0"/>
              <a:t>Ms. Gonzales’ General Diet Pattern</a:t>
            </a:r>
            <a:endParaRPr lang="en-US" dirty="0" smtClean="0"/>
          </a:p>
        </p:txBody>
      </p:sp>
      <p:graphicFrame>
        <p:nvGraphicFramePr>
          <p:cNvPr id="190467" name="Object 3"/>
          <p:cNvGraphicFramePr>
            <a:graphicFrameLocks noGrp="1" noChangeAspect="1"/>
          </p:cNvGraphicFramePr>
          <p:nvPr>
            <p:ph type="body" idx="1"/>
            <p:extLst>
              <p:ext uri="{D42A27DB-BD31-4B8C-83A1-F6EECF244321}">
                <p14:modId xmlns:p14="http://schemas.microsoft.com/office/powerpoint/2010/main" val="721081908"/>
              </p:ext>
            </p:extLst>
          </p:nvPr>
        </p:nvGraphicFramePr>
        <p:xfrm>
          <a:off x="457200" y="1371600"/>
          <a:ext cx="8060234" cy="5334000"/>
        </p:xfrm>
        <a:graphic>
          <a:graphicData uri="http://schemas.openxmlformats.org/presentationml/2006/ole">
            <mc:AlternateContent xmlns:mc="http://schemas.openxmlformats.org/markup-compatibility/2006">
              <mc:Choice xmlns:v="urn:schemas-microsoft-com:vml" Requires="v">
                <p:oleObj spid="_x0000_s9241" name="Document" r:id="rId4" imgW="7979509" imgH="5280261" progId="Word.Document.8">
                  <p:embed/>
                </p:oleObj>
              </mc:Choice>
              <mc:Fallback>
                <p:oleObj name="Document" r:id="rId4" imgW="7979509" imgH="5280261" progId="Word.Document.8">
                  <p:embed/>
                  <p:pic>
                    <p:nvPicPr>
                      <p:cNvPr id="0" name=""/>
                      <p:cNvPicPr>
                        <a:picLocks noChangeAspect="1" noChangeArrowheads="1"/>
                      </p:cNvPicPr>
                      <p:nvPr/>
                    </p:nvPicPr>
                    <p:blipFill>
                      <a:blip r:embed="rId5"/>
                      <a:srcRect/>
                      <a:stretch>
                        <a:fillRect/>
                      </a:stretch>
                    </p:blipFill>
                    <p:spPr bwMode="auto">
                      <a:xfrm>
                        <a:off x="457200" y="1371600"/>
                        <a:ext cx="8060234" cy="53340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641701907"/>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a:xfrm>
            <a:off x="533400" y="457200"/>
            <a:ext cx="8077200" cy="685800"/>
          </a:xfrm>
        </p:spPr>
        <p:txBody>
          <a:bodyPr>
            <a:normAutofit fontScale="90000"/>
          </a:bodyPr>
          <a:lstStyle/>
          <a:p>
            <a:pPr eaLnBrk="1" hangingPunct="1"/>
            <a:r>
              <a:rPr lang="en-US" dirty="0" smtClean="0"/>
              <a:t>Resources</a:t>
            </a:r>
          </a:p>
        </p:txBody>
      </p:sp>
      <p:sp>
        <p:nvSpPr>
          <p:cNvPr id="380931" name="Rectangle 3"/>
          <p:cNvSpPr>
            <a:spLocks noGrp="1" noChangeArrowheads="1"/>
          </p:cNvSpPr>
          <p:nvPr>
            <p:ph type="body" idx="1"/>
          </p:nvPr>
        </p:nvSpPr>
        <p:spPr>
          <a:xfrm>
            <a:off x="536812" y="1340893"/>
            <a:ext cx="7772400" cy="5486400"/>
          </a:xfrm>
        </p:spPr>
        <p:txBody>
          <a:bodyPr>
            <a:normAutofit/>
          </a:bodyPr>
          <a:lstStyle/>
          <a:p>
            <a:pPr eaLnBrk="1" hangingPunct="1">
              <a:lnSpc>
                <a:spcPct val="90000"/>
              </a:lnSpc>
            </a:pPr>
            <a:r>
              <a:rPr lang="en-US" sz="2800" dirty="0" smtClean="0">
                <a:hlinkClick r:id="rId4"/>
              </a:rPr>
              <a:t>www.eatright.org</a:t>
            </a:r>
            <a:r>
              <a:rPr lang="en-US" sz="2800" dirty="0" smtClean="0"/>
              <a:t> American Dietetic Association website for nutrition information, resources, and access to Registered Dietitians</a:t>
            </a:r>
          </a:p>
          <a:p>
            <a:pPr eaLnBrk="1" hangingPunct="1">
              <a:lnSpc>
                <a:spcPct val="90000"/>
              </a:lnSpc>
            </a:pPr>
            <a:r>
              <a:rPr lang="en-US" sz="2800" dirty="0" smtClean="0">
                <a:hlinkClick r:id="rId5"/>
              </a:rPr>
              <a:t>www.diabetes.org</a:t>
            </a:r>
            <a:r>
              <a:rPr lang="en-US" sz="2800" dirty="0" smtClean="0"/>
              <a:t> American Diabetes Association website, advocates to prevent, cure and improve the lives of all people affected diabetes</a:t>
            </a:r>
          </a:p>
          <a:p>
            <a:pPr eaLnBrk="1" hangingPunct="1">
              <a:lnSpc>
                <a:spcPct val="90000"/>
              </a:lnSpc>
            </a:pPr>
            <a:r>
              <a:rPr lang="en-US" sz="2800" dirty="0" smtClean="0">
                <a:hlinkClick r:id="rId6"/>
              </a:rPr>
              <a:t>www.americanheart.org</a:t>
            </a:r>
            <a:r>
              <a:rPr lang="en-US" sz="2800" dirty="0" smtClean="0"/>
              <a:t> American Heart Association website; resources, recipes and tips; learn about  efforts to reduce death caused by cardiovascular disease</a:t>
            </a:r>
          </a:p>
          <a:p>
            <a:pPr eaLnBrk="1" hangingPunct="1">
              <a:lnSpc>
                <a:spcPct val="90000"/>
              </a:lnSpc>
            </a:pPr>
            <a:r>
              <a:rPr lang="en-US" sz="2800" dirty="0" smtClean="0">
                <a:hlinkClick r:id="rId7"/>
              </a:rPr>
              <a:t>www.dce.org/publications/education-handouts/</a:t>
            </a:r>
            <a:endParaRPr lang="en-US" sz="2800" dirty="0" smtClean="0"/>
          </a:p>
          <a:p>
            <a:pPr eaLnBrk="1" hangingPunct="1">
              <a:lnSpc>
                <a:spcPct val="90000"/>
              </a:lnSpc>
            </a:pPr>
            <a:endParaRPr lang="en-US" sz="2800" dirty="0" smtClean="0"/>
          </a:p>
          <a:p>
            <a:pPr eaLnBrk="1" hangingPunct="1">
              <a:lnSpc>
                <a:spcPct val="90000"/>
              </a:lnSpc>
            </a:pPr>
            <a:endParaRPr lang="en-US" sz="2800" dirty="0" smtClean="0"/>
          </a:p>
        </p:txBody>
      </p:sp>
    </p:spTree>
    <p:custDataLst>
      <p:tags r:id="rId1"/>
    </p:custDataLst>
    <p:extLst>
      <p:ext uri="{BB962C8B-B14F-4D97-AF65-F5344CB8AC3E}">
        <p14:creationId xmlns:p14="http://schemas.microsoft.com/office/powerpoint/2010/main" val="39154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dirty="0" smtClean="0"/>
              <a:t>Resources</a:t>
            </a:r>
          </a:p>
        </p:txBody>
      </p:sp>
      <p:sp>
        <p:nvSpPr>
          <p:cNvPr id="382979" name="Rectangle 3"/>
          <p:cNvSpPr>
            <a:spLocks noGrp="1" noChangeArrowheads="1"/>
          </p:cNvSpPr>
          <p:nvPr>
            <p:ph type="body" idx="1"/>
          </p:nvPr>
        </p:nvSpPr>
        <p:spPr/>
        <p:txBody>
          <a:bodyPr/>
          <a:lstStyle/>
          <a:p>
            <a:pPr eaLnBrk="1" hangingPunct="1"/>
            <a:r>
              <a:rPr lang="en-US" dirty="0" smtClean="0">
                <a:hlinkClick r:id="rId4"/>
              </a:rPr>
              <a:t>www.nhlbi.nih.gov</a:t>
            </a:r>
            <a:r>
              <a:rPr lang="en-US" dirty="0" smtClean="0"/>
              <a:t>  contains information for professionals and the general public about heart and vascular diseases, lung diseases, blood diseases.</a:t>
            </a:r>
          </a:p>
          <a:p>
            <a:pPr eaLnBrk="1" hangingPunct="1"/>
            <a:r>
              <a:rPr lang="en-US" dirty="0" smtClean="0">
                <a:hlinkClick r:id="rId5"/>
              </a:rPr>
              <a:t>www.niddk.nih.gov</a:t>
            </a:r>
            <a:r>
              <a:rPr lang="en-US" dirty="0" smtClean="0"/>
              <a:t>  National Institute of Diabetes and Digestive and Kidney</a:t>
            </a:r>
            <a:r>
              <a:rPr lang="en-US" b="1" dirty="0" smtClean="0"/>
              <a:t> </a:t>
            </a:r>
            <a:r>
              <a:rPr lang="en-US" dirty="0" smtClean="0"/>
              <a:t>Diseases (NIDDK) information and resources clearinghouse.</a:t>
            </a:r>
          </a:p>
          <a:p>
            <a:pPr eaLnBrk="1" hangingPunct="1"/>
            <a:endParaRPr lang="en-US" dirty="0" smtClean="0"/>
          </a:p>
        </p:txBody>
      </p:sp>
    </p:spTree>
    <p:custDataLst>
      <p:tags r:id="rId1"/>
    </p:custDataLst>
    <p:extLst>
      <p:ext uri="{BB962C8B-B14F-4D97-AF65-F5344CB8AC3E}">
        <p14:creationId xmlns:p14="http://schemas.microsoft.com/office/powerpoint/2010/main" val="344880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73050"/>
            <a:ext cx="6472238" cy="1143000"/>
          </a:xfrm>
        </p:spPr>
        <p:txBody>
          <a:bodyPr>
            <a:normAutofit fontScale="90000"/>
          </a:bodyPr>
          <a:lstStyle/>
          <a:p>
            <a:pPr eaLnBrk="1" hangingPunct="1">
              <a:defRPr/>
            </a:pPr>
            <a:r>
              <a:rPr lang="en-US" dirty="0" smtClean="0"/>
              <a:t>Thoughts on Diabetes, Weight, Social Change</a:t>
            </a:r>
            <a:endParaRPr lang="en-US" dirty="0"/>
          </a:p>
        </p:txBody>
      </p:sp>
      <p:sp>
        <p:nvSpPr>
          <p:cNvPr id="25603" name="Content Placeholder 2"/>
          <p:cNvSpPr>
            <a:spLocks noGrp="1"/>
          </p:cNvSpPr>
          <p:nvPr>
            <p:ph idx="1"/>
          </p:nvPr>
        </p:nvSpPr>
        <p:spPr>
          <a:xfrm>
            <a:off x="304800" y="1752600"/>
            <a:ext cx="8382000" cy="4419600"/>
          </a:xfrm>
        </p:spPr>
        <p:txBody>
          <a:bodyPr/>
          <a:lstStyle/>
          <a:p>
            <a:pPr eaLnBrk="1" hangingPunct="1"/>
            <a:r>
              <a:rPr lang="en-US" dirty="0" smtClean="0"/>
              <a:t>“The only way on a societal basis to reduce the prevalence of obesity is through community action” – </a:t>
            </a:r>
            <a:r>
              <a:rPr lang="en-US" sz="2400" dirty="0" smtClean="0"/>
              <a:t>Dr. </a:t>
            </a:r>
            <a:r>
              <a:rPr lang="en-US" sz="2400" dirty="0" err="1" smtClean="0"/>
              <a:t>Frieden</a:t>
            </a:r>
            <a:r>
              <a:rPr lang="en-US" sz="2400" dirty="0" smtClean="0"/>
              <a:t>, CDC</a:t>
            </a:r>
            <a:endParaRPr lang="en-US" dirty="0" smtClean="0"/>
          </a:p>
          <a:p>
            <a:pPr eaLnBrk="1" hangingPunct="1"/>
            <a:r>
              <a:rPr lang="en-US" dirty="0" smtClean="0"/>
              <a:t>In the past 20 </a:t>
            </a:r>
            <a:r>
              <a:rPr lang="en-US" dirty="0" err="1" smtClean="0"/>
              <a:t>yrs</a:t>
            </a:r>
            <a:r>
              <a:rPr lang="en-US" dirty="0" smtClean="0"/>
              <a:t>:  </a:t>
            </a:r>
          </a:p>
          <a:p>
            <a:pPr lvl="1" eaLnBrk="1" hangingPunct="1"/>
            <a:r>
              <a:rPr lang="en-US" dirty="0" smtClean="0"/>
              <a:t>the price of soda has gone up 20%</a:t>
            </a:r>
          </a:p>
          <a:p>
            <a:pPr lvl="1" eaLnBrk="1" hangingPunct="1"/>
            <a:r>
              <a:rPr lang="en-US" dirty="0" smtClean="0"/>
              <a:t>Fruits and vegetables have gone up 100+%</a:t>
            </a:r>
          </a:p>
          <a:p>
            <a:pPr eaLnBrk="1" hangingPunct="1"/>
            <a:r>
              <a:rPr lang="en-US" dirty="0" smtClean="0"/>
              <a:t>Obesity (BMI 30+) prevalence 22% to 40%</a:t>
            </a:r>
          </a:p>
          <a:p>
            <a:pPr eaLnBrk="1" hangingPunct="1"/>
            <a:r>
              <a:rPr lang="en-US" dirty="0" smtClean="0"/>
              <a:t>Poverty, Obesity, Diabetes inter-related</a:t>
            </a:r>
          </a:p>
          <a:p>
            <a:pPr eaLnBrk="1" hangingPunct="1"/>
            <a:endParaRPr lang="en-US" dirty="0" smtClean="0"/>
          </a:p>
        </p:txBody>
      </p:sp>
      <p:pic>
        <p:nvPicPr>
          <p:cNvPr id="25604"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30480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6931025" y="2663825"/>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3048000"/>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03082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a:xfrm>
            <a:off x="457200" y="228600"/>
            <a:ext cx="8229600" cy="1219200"/>
          </a:xfrm>
          <a:solidFill>
            <a:srgbClr val="B1D45A"/>
          </a:solidFill>
        </p:spPr>
        <p:txBody>
          <a:bodyPr>
            <a:noAutofit/>
          </a:bodyPr>
          <a:lstStyle/>
          <a:p>
            <a:pPr eaLnBrk="1" hangingPunct="1"/>
            <a:r>
              <a:rPr lang="en-US" sz="4000" dirty="0" smtClean="0"/>
              <a:t>Insulin – the Ultimate Hormone Replacement Therapy</a:t>
            </a:r>
          </a:p>
        </p:txBody>
      </p:sp>
      <p:sp>
        <p:nvSpPr>
          <p:cNvPr id="183299" name="Rectangle 3"/>
          <p:cNvSpPr>
            <a:spLocks noGrp="1" noChangeArrowheads="1"/>
          </p:cNvSpPr>
          <p:nvPr>
            <p:ph type="subTitle" idx="4294967295"/>
          </p:nvPr>
        </p:nvSpPr>
        <p:spPr>
          <a:xfrm>
            <a:off x="3657600" y="1752600"/>
            <a:ext cx="5486400" cy="3352800"/>
          </a:xfrm>
        </p:spPr>
        <p:txBody>
          <a:bodyPr/>
          <a:lstStyle/>
          <a:p>
            <a:pPr algn="r" eaLnBrk="1" hangingPunct="1"/>
            <a:endParaRPr lang="en-US" sz="1800" dirty="0" smtClean="0"/>
          </a:p>
          <a:p>
            <a:pPr algn="r" eaLnBrk="1" hangingPunct="1"/>
            <a:endParaRPr lang="en-US" sz="2400" dirty="0" smtClean="0"/>
          </a:p>
        </p:txBody>
      </p:sp>
      <p:sp>
        <p:nvSpPr>
          <p:cNvPr id="18330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sp>
        <p:nvSpPr>
          <p:cNvPr id="1389573" name="Rectangle 5"/>
          <p:cNvSpPr>
            <a:spLocks noChangeArrowheads="1"/>
          </p:cNvSpPr>
          <p:nvPr/>
        </p:nvSpPr>
        <p:spPr bwMode="auto">
          <a:xfrm>
            <a:off x="228600" y="1905000"/>
            <a:ext cx="3581400" cy="4727575"/>
          </a:xfrm>
          <a:prstGeom prst="rect">
            <a:avLst/>
          </a:prstGeom>
          <a:noFill/>
          <a:ln w="12700">
            <a:noFill/>
            <a:miter lim="800000"/>
            <a:headEnd/>
            <a:tailEnd/>
          </a:ln>
          <a:effectLst/>
        </p:spPr>
        <p:txBody>
          <a:bodyPr>
            <a:spAutoFit/>
          </a:bodyPr>
          <a:lstStyle/>
          <a:p>
            <a:pPr lvl="1">
              <a:defRPr/>
            </a:pPr>
            <a:r>
              <a:rPr lang="en-US" sz="3200" dirty="0">
                <a:solidFill>
                  <a:schemeClr val="folHlink"/>
                </a:solidFill>
                <a:latin typeface="Arial" pitchFamily="34" charset="0"/>
              </a:rPr>
              <a:t>Objectives: </a:t>
            </a:r>
          </a:p>
          <a:p>
            <a:pPr lvl="1">
              <a:buFontTx/>
              <a:buChar char="•"/>
              <a:defRPr/>
            </a:pPr>
            <a:r>
              <a:rPr lang="en-US" sz="2800" dirty="0">
                <a:latin typeface="Arial" pitchFamily="34" charset="0"/>
              </a:rPr>
              <a:t>Discuss the actions of different insulins</a:t>
            </a:r>
          </a:p>
          <a:p>
            <a:pPr lvl="1">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eaLnBrk="1" hangingPunct="1">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1389574" name="Picture 6" descr="Insulin Molecu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205740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065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89574"/>
                                        </p:tgtEl>
                                        <p:attrNameLst>
                                          <p:attrName>style.visibility</p:attrName>
                                        </p:attrNameLst>
                                      </p:cBhvr>
                                      <p:to>
                                        <p:strVal val="visible"/>
                                      </p:to>
                                    </p:set>
                                    <p:anim calcmode="lin" valueType="num">
                                      <p:cBhvr additive="base">
                                        <p:cTn id="7" dur="2000" fill="hold"/>
                                        <p:tgtEl>
                                          <p:spTgt spid="1389574"/>
                                        </p:tgtEl>
                                        <p:attrNameLst>
                                          <p:attrName>ppt_x</p:attrName>
                                        </p:attrNameLst>
                                      </p:cBhvr>
                                      <p:tavLst>
                                        <p:tav tm="0">
                                          <p:val>
                                            <p:strVal val="0-#ppt_w/2"/>
                                          </p:val>
                                        </p:tav>
                                        <p:tav tm="100000">
                                          <p:val>
                                            <p:strVal val="#ppt_x"/>
                                          </p:val>
                                        </p:tav>
                                      </p:tavLst>
                                    </p:anim>
                                    <p:anim calcmode="lin" valueType="num">
                                      <p:cBhvr additive="base">
                                        <p:cTn id="8" dur="2000" fill="hold"/>
                                        <p:tgtEl>
                                          <p:spTgt spid="138957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5" presetClass="entr" presetSubtype="0" fill="hold" nodeType="clickEffect">
                                  <p:stCondLst>
                                    <p:cond delay="0"/>
                                  </p:stCondLst>
                                  <p:childTnLst>
                                    <p:set>
                                      <p:cBhvr>
                                        <p:cTn id="12" dur="1" fill="hold">
                                          <p:stCondLst>
                                            <p:cond delay="0"/>
                                          </p:stCondLst>
                                        </p:cTn>
                                        <p:tgtEl>
                                          <p:spTgt spid="1389574"/>
                                        </p:tgtEl>
                                        <p:attrNameLst>
                                          <p:attrName>style.visibility</p:attrName>
                                        </p:attrNameLst>
                                      </p:cBhvr>
                                      <p:to>
                                        <p:strVal val="visible"/>
                                      </p:to>
                                    </p:set>
                                    <p:anim calcmode="lin" valueType="num">
                                      <p:cBhvr>
                                        <p:cTn id="13" dur="1000" fill="hold"/>
                                        <p:tgtEl>
                                          <p:spTgt spid="1389574"/>
                                        </p:tgtEl>
                                        <p:attrNameLst>
                                          <p:attrName>ppt_w</p:attrName>
                                        </p:attrNameLst>
                                      </p:cBhvr>
                                      <p:tavLst>
                                        <p:tav tm="0">
                                          <p:val>
                                            <p:strVal val="#ppt_w*0.70"/>
                                          </p:val>
                                        </p:tav>
                                        <p:tav tm="100000">
                                          <p:val>
                                            <p:strVal val="#ppt_w"/>
                                          </p:val>
                                        </p:tav>
                                      </p:tavLst>
                                    </p:anim>
                                    <p:anim calcmode="lin" valueType="num">
                                      <p:cBhvr>
                                        <p:cTn id="14" dur="1000" fill="hold"/>
                                        <p:tgtEl>
                                          <p:spTgt spid="1389574"/>
                                        </p:tgtEl>
                                        <p:attrNameLst>
                                          <p:attrName>ppt_h</p:attrName>
                                        </p:attrNameLst>
                                      </p:cBhvr>
                                      <p:tavLst>
                                        <p:tav tm="0">
                                          <p:val>
                                            <p:strVal val="#ppt_h"/>
                                          </p:val>
                                        </p:tav>
                                        <p:tav tm="100000">
                                          <p:val>
                                            <p:strVal val="#ppt_h"/>
                                          </p:val>
                                        </p:tav>
                                      </p:tavLst>
                                    </p:anim>
                                    <p:animEffect transition="in" filter="fade">
                                      <p:cBhvr>
                                        <p:cTn id="15" dur="1000"/>
                                        <p:tgtEl>
                                          <p:spTgt spid="138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4758" y="533400"/>
            <a:ext cx="412561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728620"/>
      </p:ext>
    </p:extLst>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17666989"/>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304800" y="304800"/>
            <a:ext cx="8686800" cy="685800"/>
          </a:xfrm>
        </p:spPr>
        <p:txBody>
          <a:bodyPr>
            <a:normAutofit fontScale="90000"/>
          </a:bodyPr>
          <a:lstStyle/>
          <a:p>
            <a:r>
              <a:rPr lang="en-US" dirty="0" smtClean="0"/>
              <a:t>Insulin Finally Available - 1922</a:t>
            </a:r>
          </a:p>
        </p:txBody>
      </p:sp>
      <p:pic>
        <p:nvPicPr>
          <p:cNvPr id="191491" name="Picture 11" descr="http://link.library.utoronto.ca/insulin/images/home-bottl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2192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492" name="Picture 6" descr="http://api.ning.com/files/9dfKN-UvtVMDTD8DuK*gl6R54bmdDF2b5pYYjXyAhuUHdMG6YuzDegACL373dn-BKViNoFR07AeVML7som0PMr4*fKHCCbds/hommedia3.png?width=48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005385"/>
            <a:ext cx="3556000" cy="5260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9643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5263" y="175260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Text Box 4"/>
          <p:cNvSpPr txBox="1">
            <a:spLocks noChangeArrowheads="1"/>
          </p:cNvSpPr>
          <p:nvPr/>
        </p:nvSpPr>
        <p:spPr bwMode="auto">
          <a:xfrm>
            <a:off x="422275" y="533400"/>
            <a:ext cx="8264525" cy="707886"/>
          </a:xfrm>
          <a:prstGeom prst="rect">
            <a:avLst/>
          </a:prstGeom>
          <a:solidFill>
            <a:srgbClr val="B1D45A"/>
          </a:solidFill>
          <a:ln>
            <a:noFill/>
          </a:ln>
          <a:extLst/>
        </p:spPr>
        <p:txBody>
          <a:bodyPr wrap="squar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4000" dirty="0">
                <a:latin typeface="Calibri" panose="020F0502020204030204" pitchFamily="34" charset="0"/>
              </a:rPr>
              <a:t>The Miracle of Insulin</a:t>
            </a:r>
            <a:endParaRPr lang="en-US" sz="4000" dirty="0">
              <a:latin typeface="Calibri" panose="020F0502020204030204" pitchFamily="34" charset="0"/>
            </a:endParaRPr>
          </a:p>
        </p:txBody>
      </p:sp>
      <p:sp>
        <p:nvSpPr>
          <p:cNvPr id="193541"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eaLnBrk="1" hangingPunct="1">
              <a:spcBef>
                <a:spcPct val="50000"/>
              </a:spcBef>
              <a:buClrTx/>
              <a:buSzTx/>
              <a:buFontTx/>
              <a:buNone/>
            </a:pPr>
            <a:r>
              <a:rPr lang="da-DK" sz="2000" b="1" dirty="0">
                <a:latin typeface="Arial" panose="020B0604020202020204" pitchFamily="34" charset="0"/>
              </a:rPr>
              <a:t>Patient J.L., December 15, 1922</a:t>
            </a:r>
            <a:endParaRPr lang="en-US" sz="2000" b="1" dirty="0">
              <a:latin typeface="Arial" panose="020B0604020202020204" pitchFamily="34" charset="0"/>
            </a:endParaRPr>
          </a:p>
        </p:txBody>
      </p:sp>
      <p:sp>
        <p:nvSpPr>
          <p:cNvPr id="193542" name="Rectangle 6"/>
          <p:cNvSpPr>
            <a:spLocks noChangeArrowheads="1"/>
          </p:cNvSpPr>
          <p:nvPr/>
        </p:nvSpPr>
        <p:spPr bwMode="auto">
          <a:xfrm>
            <a:off x="5316126"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6"/>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7"/>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8"/>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9"/>
              </a:buBlip>
              <a:defRPr sz="3200">
                <a:solidFill>
                  <a:schemeClr val="tx1"/>
                </a:solidFill>
                <a:latin typeface="Tahoma" panose="020B0604030504040204" pitchFamily="34" charset="0"/>
              </a:defRPr>
            </a:lvl4pPr>
            <a:lvl5pPr marL="2057400" indent="-228600">
              <a:spcBef>
                <a:spcPct val="20000"/>
              </a:spcBef>
              <a:buClr>
                <a:schemeClr val="tx1"/>
              </a:buClr>
              <a:buBlip>
                <a:blip r:embed="rId9"/>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9"/>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da-DK" sz="2000" b="1" dirty="0">
                <a:latin typeface="Arial" panose="020B0604020202020204" pitchFamily="34" charset="0"/>
              </a:rPr>
              <a:t>February 15, 1923</a:t>
            </a:r>
            <a:endParaRPr lang="en-US" sz="2000" b="1" dirty="0">
              <a:latin typeface="Arial" panose="020B0604020202020204" pitchFamily="34" charset="0"/>
            </a:endParaRPr>
          </a:p>
        </p:txBody>
      </p:sp>
    </p:spTree>
    <p:custDataLst>
      <p:tags r:id="rId1"/>
    </p:custDataLst>
    <p:extLst>
      <p:ext uri="{BB962C8B-B14F-4D97-AF65-F5344CB8AC3E}">
        <p14:creationId xmlns:p14="http://schemas.microsoft.com/office/powerpoint/2010/main" val="404024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1026"/>
          <p:cNvSpPr>
            <a:spLocks noGrp="1" noChangeArrowheads="1"/>
          </p:cNvSpPr>
          <p:nvPr>
            <p:ph type="title"/>
          </p:nvPr>
        </p:nvSpPr>
        <p:spPr>
          <a:xfrm>
            <a:off x="457200" y="381000"/>
            <a:ext cx="8229600" cy="762000"/>
          </a:xfrm>
        </p:spPr>
        <p:txBody>
          <a:bodyPr>
            <a:normAutofit/>
          </a:bodyPr>
          <a:lstStyle/>
          <a:p>
            <a:pPr eaLnBrk="1" hangingPunct="1"/>
            <a:r>
              <a:rPr lang="en-US" sz="4000" dirty="0" smtClean="0"/>
              <a:t>Psychological Insulin Resistance (PIR)</a:t>
            </a:r>
          </a:p>
        </p:txBody>
      </p:sp>
      <p:sp>
        <p:nvSpPr>
          <p:cNvPr id="195587" name="Rectangle 1027"/>
          <p:cNvSpPr>
            <a:spLocks noGrp="1" noChangeArrowheads="1"/>
          </p:cNvSpPr>
          <p:nvPr>
            <p:ph type="body" sz="half" idx="4294967295"/>
          </p:nvPr>
        </p:nvSpPr>
        <p:spPr>
          <a:xfrm>
            <a:off x="457200" y="1219200"/>
            <a:ext cx="6502400" cy="4800600"/>
          </a:xfrm>
        </p:spPr>
        <p:txBody>
          <a:bodyPr>
            <a:normAutofit lnSpcReduction="10000"/>
          </a:bodyPr>
          <a:lstStyle/>
          <a:p>
            <a:pPr eaLnBrk="1" hangingPunct="1"/>
            <a:r>
              <a:rPr lang="en-US" sz="2800" dirty="0" smtClean="0"/>
              <a:t>50% of providers in study threatened pts “with the needle”.</a:t>
            </a:r>
          </a:p>
          <a:p>
            <a:pPr eaLnBrk="1" hangingPunct="1"/>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r>
              <a:rPr lang="en-US" sz="2800" dirty="0" smtClean="0"/>
              <a:t>Most pts don’t believe that insulin would “better help them manage their diabetes”.</a:t>
            </a:r>
          </a:p>
          <a:p>
            <a:pPr eaLnBrk="1" hangingPunct="1"/>
            <a:r>
              <a:rPr lang="en-US" sz="2800" dirty="0" smtClean="0"/>
              <a:t>Solutions: Find the root of PIR and address </a:t>
            </a:r>
          </a:p>
          <a:p>
            <a:pPr eaLnBrk="1" hangingPunct="1"/>
            <a:endParaRPr lang="en-US" sz="2800" dirty="0" smtClean="0"/>
          </a:p>
          <a:p>
            <a:pPr algn="r" eaLnBrk="1" hangingPunct="1">
              <a:buFont typeface="Wingdings" panose="05000000000000000000" pitchFamily="2" charset="2"/>
              <a:buNone/>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6781800" y="1981200"/>
            <a:ext cx="2041525" cy="2552700"/>
          </a:xfrm>
        </p:spPr>
      </p:pic>
    </p:spTree>
    <p:custDataLst>
      <p:tags r:id="rId1"/>
    </p:custDataLst>
    <p:extLst>
      <p:ext uri="{BB962C8B-B14F-4D97-AF65-F5344CB8AC3E}">
        <p14:creationId xmlns:p14="http://schemas.microsoft.com/office/powerpoint/2010/main" val="8935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74260" y="234287"/>
            <a:ext cx="8229600" cy="1219200"/>
          </a:xfrm>
        </p:spPr>
        <p:txBody>
          <a:bodyPr>
            <a:normAutofit fontScale="90000"/>
          </a:bodyPr>
          <a:lstStyle/>
          <a:p>
            <a:r>
              <a:rPr lang="en-US" dirty="0" smtClean="0"/>
              <a:t>Needle Size often a Barrier</a:t>
            </a:r>
            <a:br>
              <a:rPr lang="en-US" dirty="0" smtClean="0"/>
            </a:br>
            <a:r>
              <a:rPr lang="en-US" dirty="0" smtClean="0"/>
              <a:t>Size </a:t>
            </a:r>
            <a:r>
              <a:rPr lang="en-US" i="1" dirty="0" smtClean="0"/>
              <a:t>Does</a:t>
            </a:r>
            <a:r>
              <a:rPr lang="en-US" dirty="0" smtClean="0"/>
              <a:t> Matter</a:t>
            </a:r>
          </a:p>
        </p:txBody>
      </p:sp>
      <p:sp>
        <p:nvSpPr>
          <p:cNvPr id="197635" name="Text Placeholder 2"/>
          <p:cNvSpPr>
            <a:spLocks noGrp="1"/>
          </p:cNvSpPr>
          <p:nvPr>
            <p:ph sz="half" idx="1"/>
          </p:nvPr>
        </p:nvSpPr>
        <p:spPr>
          <a:xfrm>
            <a:off x="489045" y="1676400"/>
            <a:ext cx="7010400" cy="4800600"/>
          </a:xfrm>
        </p:spPr>
        <p:txBody>
          <a:bodyPr>
            <a:normAutofit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endParaRPr lang="en-US" dirty="0" smtClean="0"/>
          </a:p>
        </p:txBody>
      </p:sp>
    </p:spTree>
    <p:custDataLst>
      <p:tags r:id="rId1"/>
    </p:custDataLst>
    <p:extLst>
      <p:ext uri="{BB962C8B-B14F-4D97-AF65-F5344CB8AC3E}">
        <p14:creationId xmlns:p14="http://schemas.microsoft.com/office/powerpoint/2010/main" val="2326789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ChangeArrowheads="1"/>
          </p:cNvSpPr>
          <p:nvPr/>
        </p:nvSpPr>
        <p:spPr bwMode="auto">
          <a:xfrm>
            <a:off x="1558925" y="2259013"/>
            <a:ext cx="1112838"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r>
              <a:rPr lang="en-US" sz="2000">
                <a:latin typeface="Arial" panose="020B0604020202020204" pitchFamily="34" charset="0"/>
              </a:rPr>
              <a:t>Insulin</a:t>
            </a:r>
          </a:p>
          <a:p>
            <a:pPr algn="ctr">
              <a:spcBef>
                <a:spcPct val="0"/>
              </a:spcBef>
              <a:buClrTx/>
              <a:buSzTx/>
              <a:buFontTx/>
              <a:buNone/>
            </a:pPr>
            <a:r>
              <a:rPr lang="en-US" sz="2000">
                <a:latin typeface="Arial" panose="020B0604020202020204" pitchFamily="34" charset="0"/>
              </a:rPr>
              <a:t>(µU/mL)</a:t>
            </a:r>
            <a:endParaRPr lang="en-US" sz="2000">
              <a:solidFill>
                <a:srgbClr val="FFFFFF"/>
              </a:solidFill>
              <a:latin typeface="Arial" panose="020B0604020202020204"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a:defRPr/>
            </a:pPr>
            <a:r>
              <a:rPr lang="en-US" sz="2000" dirty="0">
                <a:effectLst>
                  <a:outerShdw blurRad="38100" dist="38100" dir="2700000" algn="tl">
                    <a:srgbClr val="000000"/>
                  </a:outerShdw>
                </a:effectLst>
                <a:latin typeface="Arial" pitchFamily="34" charset="0"/>
              </a:rPr>
              <a:t>Glucose</a:t>
            </a:r>
          </a:p>
          <a:p>
            <a:pPr algn="ctr">
              <a:defRPr/>
            </a:pPr>
            <a:r>
              <a:rPr lang="en-US" sz="2000" dirty="0">
                <a:effectLst>
                  <a:outerShdw blurRad="38100" dist="38100" dir="2700000" algn="tl">
                    <a:srgbClr val="000000"/>
                  </a:outerShdw>
                </a:effectLst>
                <a:latin typeface="Arial" pitchFamily="34" charset="0"/>
              </a:rPr>
              <a:t>(mg/dL)</a:t>
            </a:r>
            <a:endParaRPr lang="en-US" sz="2000" dirty="0">
              <a:solidFill>
                <a:srgbClr val="FFFFFF"/>
              </a:solidFill>
              <a:effectLst>
                <a:outerShdw blurRad="38100" dist="38100" dir="2700000" algn="tl">
                  <a:srgbClr val="000000"/>
                </a:outerShdw>
              </a:effectLst>
              <a:latin typeface="Arial" pitchFamily="34" charset="0"/>
            </a:endParaRPr>
          </a:p>
        </p:txBody>
      </p:sp>
      <p:sp>
        <p:nvSpPr>
          <p:cNvPr id="198660" name="Rectangle 4"/>
          <p:cNvSpPr>
            <a:spLocks noGrp="1" noChangeArrowheads="1"/>
          </p:cNvSpPr>
          <p:nvPr>
            <p:ph type="title"/>
          </p:nvPr>
        </p:nvSpPr>
        <p:spPr>
          <a:xfrm>
            <a:off x="457200" y="152399"/>
            <a:ext cx="8229600" cy="1177925"/>
          </a:xfrm>
        </p:spPr>
        <p:txBody>
          <a:bodyPr>
            <a:noAutofit/>
          </a:bodyPr>
          <a:lstStyle/>
          <a:p>
            <a:pPr eaLnBrk="1" hangingPunct="1"/>
            <a:r>
              <a:rPr lang="en-US" sz="4000" dirty="0" smtClean="0"/>
              <a:t>Physiologic Insulin Secretion:   </a:t>
            </a:r>
            <a:br>
              <a:rPr lang="en-US" sz="4000" dirty="0" smtClean="0"/>
            </a:br>
            <a:r>
              <a:rPr lang="en-US" sz="4000" dirty="0" smtClean="0"/>
              <a:t>24-Hour Profile </a:t>
            </a:r>
            <a:endParaRPr lang="en-US" sz="4800" dirty="0" smtClean="0"/>
          </a:p>
        </p:txBody>
      </p:sp>
      <p:sp>
        <p:nvSpPr>
          <p:cNvPr id="198661" name="Rectangle 5"/>
          <p:cNvSpPr>
            <a:spLocks noChangeArrowheads="1"/>
          </p:cNvSpPr>
          <p:nvPr/>
        </p:nvSpPr>
        <p:spPr bwMode="auto">
          <a:xfrm>
            <a:off x="3394075" y="4799013"/>
            <a:ext cx="3054350" cy="620712"/>
          </a:xfrm>
          <a:prstGeom prst="rect">
            <a:avLst/>
          </a:prstGeom>
          <a:solidFill>
            <a:srgbClr val="FF0066"/>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66" name="Freeform 10"/>
          <p:cNvSpPr>
            <a:spLocks/>
          </p:cNvSpPr>
          <p:nvPr/>
        </p:nvSpPr>
        <p:spPr bwMode="auto">
          <a:xfrm>
            <a:off x="3297238" y="4033838"/>
            <a:ext cx="3149600" cy="1397000"/>
          </a:xfrm>
          <a:custGeom>
            <a:avLst/>
            <a:gdLst>
              <a:gd name="T0" fmla="*/ 0 w 2232"/>
              <a:gd name="T1" fmla="*/ 0 h 880"/>
              <a:gd name="T2" fmla="*/ 0 w 2232"/>
              <a:gd name="T3" fmla="*/ 2147483646 h 880"/>
              <a:gd name="T4" fmla="*/ 2147483646 w 2232"/>
              <a:gd name="T5" fmla="*/ 2147483646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670" name="Group 14"/>
          <p:cNvGrpSpPr>
            <a:grpSpLocks/>
          </p:cNvGrpSpPr>
          <p:nvPr/>
        </p:nvGrpSpPr>
        <p:grpSpPr bwMode="auto">
          <a:xfrm>
            <a:off x="3511550" y="5427663"/>
            <a:ext cx="2927350" cy="57150"/>
            <a:chOff x="2488" y="3449"/>
            <a:chExt cx="2075" cy="36"/>
          </a:xfrm>
        </p:grpSpPr>
        <p:sp>
          <p:nvSpPr>
            <p:cNvPr id="1987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a:defRPr/>
            </a:pPr>
            <a:r>
              <a:rPr lang="en-US" sz="1400">
                <a:effectLst>
                  <a:outerShdw blurRad="38100" dist="38100" dir="2700000" algn="tl">
                    <a:srgbClr val="000000"/>
                  </a:outerShdw>
                </a:effectLst>
                <a:latin typeface="Arial" pitchFamily="34" charset="0"/>
              </a:rPr>
              <a:t>P.M.</a:t>
            </a:r>
          </a:p>
        </p:txBody>
      </p:sp>
      <p:sp>
        <p:nvSpPr>
          <p:cNvPr id="198688" name="Freeform 46"/>
          <p:cNvSpPr>
            <a:spLocks/>
          </p:cNvSpPr>
          <p:nvPr/>
        </p:nvSpPr>
        <p:spPr bwMode="auto">
          <a:xfrm>
            <a:off x="3414713" y="4160838"/>
            <a:ext cx="3032125" cy="582612"/>
          </a:xfrm>
          <a:custGeom>
            <a:avLst/>
            <a:gdLst>
              <a:gd name="T0" fmla="*/ 2147483646 w 2149"/>
              <a:gd name="T1" fmla="*/ 2147483646 h 367"/>
              <a:gd name="T2" fmla="*/ 2147483646 w 2149"/>
              <a:gd name="T3" fmla="*/ 2147483646 h 367"/>
              <a:gd name="T4" fmla="*/ 2147483646 w 2149"/>
              <a:gd name="T5" fmla="*/ 2147483646 h 367"/>
              <a:gd name="T6" fmla="*/ 2147483646 w 2149"/>
              <a:gd name="T7" fmla="*/ 2147483646 h 367"/>
              <a:gd name="T8" fmla="*/ 2147483646 w 2149"/>
              <a:gd name="T9" fmla="*/ 2147483646 h 367"/>
              <a:gd name="T10" fmla="*/ 2147483646 w 2149"/>
              <a:gd name="T11" fmla="*/ 2147483646 h 367"/>
              <a:gd name="T12" fmla="*/ 2147483646 w 2149"/>
              <a:gd name="T13" fmla="*/ 2147483646 h 367"/>
              <a:gd name="T14" fmla="*/ 2147483646 w 2149"/>
              <a:gd name="T15" fmla="*/ 2147483646 h 367"/>
              <a:gd name="T16" fmla="*/ 2147483646 w 2149"/>
              <a:gd name="T17" fmla="*/ 2147483646 h 367"/>
              <a:gd name="T18" fmla="*/ 2147483646 w 2149"/>
              <a:gd name="T19" fmla="*/ 2147483646 h 367"/>
              <a:gd name="T20" fmla="*/ 2147483646 w 2149"/>
              <a:gd name="T21" fmla="*/ 2147483646 h 367"/>
              <a:gd name="T22" fmla="*/ 2147483646 w 2149"/>
              <a:gd name="T23" fmla="*/ 2147483646 h 367"/>
              <a:gd name="T24" fmla="*/ 2147483646 w 2149"/>
              <a:gd name="T25" fmla="*/ 2147483646 h 367"/>
              <a:gd name="T26" fmla="*/ 2147483646 w 2149"/>
              <a:gd name="T27" fmla="*/ 2147483646 h 367"/>
              <a:gd name="T28" fmla="*/ 2147483646 w 2149"/>
              <a:gd name="T29" fmla="*/ 2147483646 h 367"/>
              <a:gd name="T30" fmla="*/ 2147483646 w 2149"/>
              <a:gd name="T31" fmla="*/ 2147483646 h 367"/>
              <a:gd name="T32" fmla="*/ 2147483646 w 2149"/>
              <a:gd name="T33" fmla="*/ 2147483646 h 367"/>
              <a:gd name="T34" fmla="*/ 2147483646 w 2149"/>
              <a:gd name="T35" fmla="*/ 2147483646 h 367"/>
              <a:gd name="T36" fmla="*/ 2147483646 w 2149"/>
              <a:gd name="T37" fmla="*/ 2147483646 h 367"/>
              <a:gd name="T38" fmla="*/ 2147483646 w 2149"/>
              <a:gd name="T39" fmla="*/ 2147483646 h 367"/>
              <a:gd name="T40" fmla="*/ 2147483646 w 2149"/>
              <a:gd name="T41" fmla="*/ 2147483646 h 367"/>
              <a:gd name="T42" fmla="*/ 2147483646 w 2149"/>
              <a:gd name="T43" fmla="*/ 2147483646 h 367"/>
              <a:gd name="T44" fmla="*/ 2147483646 w 2149"/>
              <a:gd name="T45" fmla="*/ 2147483646 h 367"/>
              <a:gd name="T46" fmla="*/ 2147483646 w 2149"/>
              <a:gd name="T47" fmla="*/ 2147483646 h 367"/>
              <a:gd name="T48" fmla="*/ 2147483646 w 2149"/>
              <a:gd name="T49" fmla="*/ 2147483646 h 367"/>
              <a:gd name="T50" fmla="*/ 2147483646 w 2149"/>
              <a:gd name="T51" fmla="*/ 2147483646 h 367"/>
              <a:gd name="T52" fmla="*/ 2147483646 w 2149"/>
              <a:gd name="T53" fmla="*/ 2147483646 h 367"/>
              <a:gd name="T54" fmla="*/ 2147483646 w 2149"/>
              <a:gd name="T55" fmla="*/ 2147483646 h 367"/>
              <a:gd name="T56" fmla="*/ 2147483646 w 2149"/>
              <a:gd name="T57" fmla="*/ 2147483646 h 367"/>
              <a:gd name="T58" fmla="*/ 2147483646 w 2149"/>
              <a:gd name="T59" fmla="*/ 2147483646 h 367"/>
              <a:gd name="T60" fmla="*/ 2147483646 w 2149"/>
              <a:gd name="T61" fmla="*/ 2147483646 h 367"/>
              <a:gd name="T62" fmla="*/ 2147483646 w 2149"/>
              <a:gd name="T63" fmla="*/ 2147483646 h 367"/>
              <a:gd name="T64" fmla="*/ 2147483646 w 2149"/>
              <a:gd name="T65" fmla="*/ 2147483646 h 367"/>
              <a:gd name="T66" fmla="*/ 2147483646 w 2149"/>
              <a:gd name="T67" fmla="*/ 2147483646 h 367"/>
              <a:gd name="T68" fmla="*/ 2147483646 w 2149"/>
              <a:gd name="T69" fmla="*/ 2147483646 h 367"/>
              <a:gd name="T70" fmla="*/ 2147483646 w 2149"/>
              <a:gd name="T71" fmla="*/ 2147483646 h 367"/>
              <a:gd name="T72" fmla="*/ 2147483646 w 2149"/>
              <a:gd name="T73" fmla="*/ 2147483646 h 367"/>
              <a:gd name="T74" fmla="*/ 2147483646 w 2149"/>
              <a:gd name="T75" fmla="*/ 2147483646 h 367"/>
              <a:gd name="T76" fmla="*/ 2147483646 w 2149"/>
              <a:gd name="T77" fmla="*/ 2147483646 h 367"/>
              <a:gd name="T78" fmla="*/ 2147483646 w 2149"/>
              <a:gd name="T79" fmla="*/ 2147483646 h 367"/>
              <a:gd name="T80" fmla="*/ 2147483646 w 2149"/>
              <a:gd name="T81" fmla="*/ 2147483646 h 367"/>
              <a:gd name="T82" fmla="*/ 2147483646 w 2149"/>
              <a:gd name="T83" fmla="*/ 2147483646 h 367"/>
              <a:gd name="T84" fmla="*/ 2147483646 w 2149"/>
              <a:gd name="T85" fmla="*/ 2147483646 h 367"/>
              <a:gd name="T86" fmla="*/ 2147483646 w 2149"/>
              <a:gd name="T87" fmla="*/ 2147483646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224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Glucose</a:t>
            </a:r>
            <a:endParaRPr lang="en-US" sz="2000">
              <a:solidFill>
                <a:srgbClr val="FFFFFF"/>
              </a:solidFill>
              <a:effectLst>
                <a:outerShdw blurRad="38100" dist="38100" dir="2700000" algn="tl">
                  <a:srgbClr val="000000"/>
                </a:outerShdw>
              </a:effectLst>
              <a:latin typeface="Arial" pitchFamily="34" charset="0"/>
            </a:endParaRPr>
          </a:p>
        </p:txBody>
      </p:sp>
      <p:sp>
        <p:nvSpPr>
          <p:cNvPr id="1395760" name="Rectangle 48"/>
          <p:cNvSpPr>
            <a:spLocks noChangeArrowheads="1"/>
          </p:cNvSpPr>
          <p:nvPr/>
        </p:nvSpPr>
        <p:spPr bwMode="auto">
          <a:xfrm>
            <a:off x="4140200" y="6003925"/>
            <a:ext cx="1552575" cy="396875"/>
          </a:xfrm>
          <a:prstGeom prst="rect">
            <a:avLst/>
          </a:prstGeom>
          <a:noFill/>
          <a:ln w="9525">
            <a:noFill/>
            <a:miter lim="800000"/>
            <a:headEnd/>
            <a:tailEnd/>
          </a:ln>
          <a:effectLst/>
        </p:spPr>
        <p:txBody>
          <a:bodyPr wrap="none" lIns="92075" tIns="46038" rIns="92075" bIns="46038">
            <a:spAutoFit/>
          </a:bodyPr>
          <a:lstStyle/>
          <a:p>
            <a:pPr algn="ctr">
              <a:defRPr/>
            </a:pPr>
            <a:r>
              <a:rPr lang="en-US" sz="2000">
                <a:effectLst>
                  <a:outerShdw blurRad="38100" dist="38100" dir="2700000" algn="tl">
                    <a:srgbClr val="000000"/>
                  </a:outerShdw>
                </a:effectLst>
                <a:latin typeface="Arial" pitchFamily="34" charset="0"/>
              </a:rPr>
              <a:t>Time</a:t>
            </a:r>
            <a:r>
              <a:rPr lang="en-US" sz="2000">
                <a:solidFill>
                  <a:srgbClr val="FFFFFF"/>
                </a:solidFill>
                <a:effectLst>
                  <a:outerShdw blurRad="38100" dist="38100" dir="2700000" algn="tl">
                    <a:srgbClr val="000000"/>
                  </a:outerShdw>
                </a:effectLst>
                <a:latin typeface="Arial" pitchFamily="34" charset="0"/>
              </a:rPr>
              <a:t> </a:t>
            </a:r>
            <a:r>
              <a:rPr lang="en-US" sz="2000">
                <a:effectLst>
                  <a:outerShdw blurRad="38100" dist="38100" dir="2700000" algn="tl">
                    <a:srgbClr val="000000"/>
                  </a:outerShdw>
                </a:effectLst>
                <a:latin typeface="Arial" pitchFamily="34" charset="0"/>
              </a:rPr>
              <a:t>of Day</a:t>
            </a:r>
            <a:endParaRPr lang="en-US" sz="2000">
              <a:solidFill>
                <a:srgbClr val="FFFFFF"/>
              </a:solidFill>
              <a:effectLst>
                <a:outerShdw blurRad="38100" dist="38100" dir="2700000" algn="tl">
                  <a:srgbClr val="000000"/>
                </a:outerShdw>
              </a:effectLst>
              <a:latin typeface="Arial" pitchFamily="34" charset="0"/>
            </a:endParaRPr>
          </a:p>
        </p:txBody>
      </p:sp>
      <p:sp>
        <p:nvSpPr>
          <p:cNvPr id="1986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692" name="Freeform 50"/>
          <p:cNvSpPr>
            <a:spLocks/>
          </p:cNvSpPr>
          <p:nvPr/>
        </p:nvSpPr>
        <p:spPr bwMode="auto">
          <a:xfrm>
            <a:off x="3554413" y="2147888"/>
            <a:ext cx="2886075" cy="849312"/>
          </a:xfrm>
          <a:custGeom>
            <a:avLst/>
            <a:gdLst>
              <a:gd name="T0" fmla="*/ 2147483646 w 2045"/>
              <a:gd name="T1" fmla="*/ 2147483646 h 535"/>
              <a:gd name="T2" fmla="*/ 2147483646 w 2045"/>
              <a:gd name="T3" fmla="*/ 2147483646 h 535"/>
              <a:gd name="T4" fmla="*/ 2147483646 w 2045"/>
              <a:gd name="T5" fmla="*/ 2147483646 h 535"/>
              <a:gd name="T6" fmla="*/ 2147483646 w 2045"/>
              <a:gd name="T7" fmla="*/ 2147483646 h 535"/>
              <a:gd name="T8" fmla="*/ 2147483646 w 2045"/>
              <a:gd name="T9" fmla="*/ 2147483646 h 535"/>
              <a:gd name="T10" fmla="*/ 2147483646 w 2045"/>
              <a:gd name="T11" fmla="*/ 0 h 535"/>
              <a:gd name="T12" fmla="*/ 2147483646 w 2045"/>
              <a:gd name="T13" fmla="*/ 2147483646 h 535"/>
              <a:gd name="T14" fmla="*/ 2147483646 w 2045"/>
              <a:gd name="T15" fmla="*/ 2147483646 h 535"/>
              <a:gd name="T16" fmla="*/ 2147483646 w 2045"/>
              <a:gd name="T17" fmla="*/ 2147483646 h 535"/>
              <a:gd name="T18" fmla="*/ 2147483646 w 2045"/>
              <a:gd name="T19" fmla="*/ 2147483646 h 535"/>
              <a:gd name="T20" fmla="*/ 2147483646 w 2045"/>
              <a:gd name="T21" fmla="*/ 2147483646 h 535"/>
              <a:gd name="T22" fmla="*/ 2147483646 w 2045"/>
              <a:gd name="T23" fmla="*/ 2147483646 h 535"/>
              <a:gd name="T24" fmla="*/ 2147483646 w 2045"/>
              <a:gd name="T25" fmla="*/ 2147483646 h 535"/>
              <a:gd name="T26" fmla="*/ 2147483646 w 2045"/>
              <a:gd name="T27" fmla="*/ 2147483646 h 535"/>
              <a:gd name="T28" fmla="*/ 2147483646 w 2045"/>
              <a:gd name="T29" fmla="*/ 2147483646 h 535"/>
              <a:gd name="T30" fmla="*/ 2147483646 w 2045"/>
              <a:gd name="T31" fmla="*/ 2147483646 h 535"/>
              <a:gd name="T32" fmla="*/ 2147483646 w 2045"/>
              <a:gd name="T33" fmla="*/ 2147483646 h 535"/>
              <a:gd name="T34" fmla="*/ 2147483646 w 2045"/>
              <a:gd name="T35" fmla="*/ 2147483646 h 535"/>
              <a:gd name="T36" fmla="*/ 2147483646 w 2045"/>
              <a:gd name="T37" fmla="*/ 2147483646 h 535"/>
              <a:gd name="T38" fmla="*/ 2147483646 w 2045"/>
              <a:gd name="T39" fmla="*/ 2147483646 h 535"/>
              <a:gd name="T40" fmla="*/ 2147483646 w 2045"/>
              <a:gd name="T41" fmla="*/ 2147483646 h 535"/>
              <a:gd name="T42" fmla="*/ 2147483646 w 2045"/>
              <a:gd name="T43" fmla="*/ 2147483646 h 535"/>
              <a:gd name="T44" fmla="*/ 2147483646 w 2045"/>
              <a:gd name="T45" fmla="*/ 2147483646 h 535"/>
              <a:gd name="T46" fmla="*/ 2147483646 w 2045"/>
              <a:gd name="T47" fmla="*/ 2147483646 h 535"/>
              <a:gd name="T48" fmla="*/ 2147483646 w 2045"/>
              <a:gd name="T49" fmla="*/ 2147483646 h 535"/>
              <a:gd name="T50" fmla="*/ 2147483646 w 2045"/>
              <a:gd name="T51" fmla="*/ 2147483646 h 535"/>
              <a:gd name="T52" fmla="*/ 2147483646 w 2045"/>
              <a:gd name="T53" fmla="*/ 2147483646 h 535"/>
              <a:gd name="T54" fmla="*/ 2147483646 w 2045"/>
              <a:gd name="T55" fmla="*/ 2147483646 h 535"/>
              <a:gd name="T56" fmla="*/ 2147483646 w 2045"/>
              <a:gd name="T57" fmla="*/ 2147483646 h 535"/>
              <a:gd name="T58" fmla="*/ 2147483646 w 2045"/>
              <a:gd name="T59" fmla="*/ 2147483646 h 535"/>
              <a:gd name="T60" fmla="*/ 2147483646 w 2045"/>
              <a:gd name="T61" fmla="*/ 2147483646 h 535"/>
              <a:gd name="T62" fmla="*/ 2147483646 w 2045"/>
              <a:gd name="T63" fmla="*/ 2147483646 h 535"/>
              <a:gd name="T64" fmla="*/ 2147483646 w 2045"/>
              <a:gd name="T65" fmla="*/ 2147483646 h 535"/>
              <a:gd name="T66" fmla="*/ 2147483646 w 2045"/>
              <a:gd name="T67" fmla="*/ 2147483646 h 535"/>
              <a:gd name="T68" fmla="*/ 2147483646 w 2045"/>
              <a:gd name="T69" fmla="*/ 2147483646 h 535"/>
              <a:gd name="T70" fmla="*/ 2147483646 w 2045"/>
              <a:gd name="T71" fmla="*/ 2147483646 h 535"/>
              <a:gd name="T72" fmla="*/ 2147483646 w 2045"/>
              <a:gd name="T73" fmla="*/ 2147483646 h 535"/>
              <a:gd name="T74" fmla="*/ 2147483646 w 2045"/>
              <a:gd name="T75" fmla="*/ 2147483646 h 535"/>
              <a:gd name="T76" fmla="*/ 2147483646 w 2045"/>
              <a:gd name="T77" fmla="*/ 2147483646 h 535"/>
              <a:gd name="T78" fmla="*/ 2147483646 w 2045"/>
              <a:gd name="T79" fmla="*/ 2147483646 h 535"/>
              <a:gd name="T80" fmla="*/ 2147483646 w 2045"/>
              <a:gd name="T81" fmla="*/ 2147483646 h 535"/>
              <a:gd name="T82" fmla="*/ 2147483646 w 2045"/>
              <a:gd name="T83" fmla="*/ 2147483646 h 535"/>
              <a:gd name="T84" fmla="*/ 2147483646 w 2045"/>
              <a:gd name="T85" fmla="*/ 2147483646 h 535"/>
              <a:gd name="T86" fmla="*/ 2147483646 w 2045"/>
              <a:gd name="T87" fmla="*/ 2147483646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98696" name="Freeform 54"/>
          <p:cNvSpPr>
            <a:spLocks/>
          </p:cNvSpPr>
          <p:nvPr/>
        </p:nvSpPr>
        <p:spPr bwMode="auto">
          <a:xfrm>
            <a:off x="3297238" y="1881188"/>
            <a:ext cx="3149600" cy="1355725"/>
          </a:xfrm>
          <a:custGeom>
            <a:avLst/>
            <a:gdLst>
              <a:gd name="T0" fmla="*/ 0 w 2232"/>
              <a:gd name="T1" fmla="*/ 0 h 854"/>
              <a:gd name="T2" fmla="*/ 0 w 2232"/>
              <a:gd name="T3" fmla="*/ 2147483646 h 854"/>
              <a:gd name="T4" fmla="*/ 2147483646 w 2232"/>
              <a:gd name="T5" fmla="*/ 2147483646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6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6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98700" name="Group 58"/>
          <p:cNvGrpSpPr>
            <a:grpSpLocks/>
          </p:cNvGrpSpPr>
          <p:nvPr/>
        </p:nvGrpSpPr>
        <p:grpSpPr bwMode="auto">
          <a:xfrm>
            <a:off x="3511550" y="3230563"/>
            <a:ext cx="2927350" cy="57150"/>
            <a:chOff x="2489" y="2294"/>
            <a:chExt cx="2074" cy="36"/>
          </a:xfrm>
        </p:grpSpPr>
        <p:sp>
          <p:nvSpPr>
            <p:cNvPr id="1987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a:spcBef>
                <a:spcPct val="50000"/>
              </a:spcBef>
              <a:defRPr/>
            </a:pPr>
            <a:r>
              <a:rPr lang="en-US" sz="1600" dirty="0">
                <a:solidFill>
                  <a:srgbClr val="FFFFFF"/>
                </a:solidFill>
                <a:effectLst>
                  <a:outerShdw blurRad="38100" dist="38100" dir="2700000" algn="tl">
                    <a:srgbClr val="000000"/>
                  </a:outerShdw>
                </a:effectLst>
                <a:latin typeface="Arial" pitchFamily="34" charset="0"/>
              </a:rPr>
              <a:t>   </a:t>
            </a:r>
            <a:r>
              <a:rPr lang="en-US" sz="1600" dirty="0">
                <a:effectLst>
                  <a:outerShdw blurRad="38100" dist="38100" dir="2700000" algn="tl">
                    <a:srgbClr val="000000"/>
                  </a:outerShdw>
                </a:effectLst>
                <a:latin typeface="Arial" pitchFamily="34" charset="0"/>
              </a:rPr>
              <a:t>Breakfast     Lunch          Dinner</a:t>
            </a:r>
            <a:endParaRPr lang="en-US" sz="1600" dirty="0">
              <a:solidFill>
                <a:srgbClr val="FFFFFF"/>
              </a:solidFill>
              <a:effectLst>
                <a:outerShdw blurRad="38100" dist="38100" dir="2700000" algn="tl">
                  <a:srgbClr val="000000"/>
                </a:outerShdw>
              </a:effectLst>
              <a:latin typeface="Arial" pitchFamily="34" charset="0"/>
            </a:endParaRPr>
          </a:p>
        </p:txBody>
      </p:sp>
      <p:sp>
        <p:nvSpPr>
          <p:cNvPr id="1987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987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987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553200" y="4191000"/>
            <a:ext cx="2216150" cy="396875"/>
          </a:xfrm>
          <a:prstGeom prst="rect">
            <a:avLst/>
          </a:prstGeom>
          <a:noFill/>
          <a:ln w="9525">
            <a:noFill/>
            <a:miter lim="800000"/>
            <a:headEnd/>
            <a:tailEnd/>
          </a:ln>
          <a:effectLst/>
        </p:spPr>
        <p:txBody>
          <a:bodyPr wrap="none" lIns="92075" tIns="46038" rIns="92075" bIns="46038">
            <a:spAutoFit/>
          </a:bodyPr>
          <a:lstStyle/>
          <a:p>
            <a:pPr>
              <a:defRPr/>
            </a:pPr>
            <a:r>
              <a:rPr lang="en-US" sz="2000">
                <a:effectLst>
                  <a:outerShdw blurRad="38100" dist="38100" dir="2700000" algn="tl">
                    <a:srgbClr val="000000"/>
                  </a:outerShdw>
                </a:effectLst>
                <a:latin typeface="Arial" pitchFamily="34" charset="0"/>
              </a:rPr>
              <a:t>Mealtime Glucose</a:t>
            </a:r>
            <a:endParaRPr lang="en-US" sz="2000">
              <a:solidFill>
                <a:srgbClr val="FFFFFF"/>
              </a:solidFill>
              <a:effectLst>
                <a:outerShdw blurRad="38100" dist="38100" dir="2700000" algn="tl">
                  <a:srgbClr val="000000"/>
                </a:outerShdw>
              </a:effectLst>
              <a:latin typeface="Arial" pitchFamily="34" charset="0"/>
            </a:endParaRPr>
          </a:p>
        </p:txBody>
      </p:sp>
    </p:spTree>
    <p:custDataLst>
      <p:tags r:id="rId1"/>
    </p:custDataLst>
    <p:extLst>
      <p:ext uri="{BB962C8B-B14F-4D97-AF65-F5344CB8AC3E}">
        <p14:creationId xmlns:p14="http://schemas.microsoft.com/office/powerpoint/2010/main" val="42597338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a:xfrm>
            <a:off x="457200" y="433386"/>
            <a:ext cx="8153400" cy="709613"/>
          </a:xfrm>
        </p:spPr>
        <p:txBody>
          <a:bodyPr>
            <a:normAutofit fontScale="90000"/>
          </a:bodyPr>
          <a:lstStyle/>
          <a:p>
            <a:pPr eaLnBrk="1" hangingPunct="1"/>
            <a:r>
              <a:rPr lang="en-US" dirty="0" smtClean="0"/>
              <a:t>Insulin Action Teams</a:t>
            </a:r>
          </a:p>
        </p:txBody>
      </p:sp>
      <p:sp>
        <p:nvSpPr>
          <p:cNvPr id="1396739" name="Rectangle 3"/>
          <p:cNvSpPr>
            <a:spLocks noGrp="1" noChangeArrowheads="1"/>
          </p:cNvSpPr>
          <p:nvPr>
            <p:ph type="body" idx="1"/>
          </p:nvPr>
        </p:nvSpPr>
        <p:spPr>
          <a:xfrm>
            <a:off x="457200" y="1295400"/>
            <a:ext cx="8474075" cy="5067300"/>
          </a:xfrm>
        </p:spPr>
        <p:txBody>
          <a:bodyPr/>
          <a:lstStyle/>
          <a:p>
            <a:pPr eaLnBrk="1" hangingPunct="1">
              <a:lnSpc>
                <a:spcPct val="90000"/>
              </a:lnSpc>
            </a:pPr>
            <a:r>
              <a:rPr lang="en-US" sz="2800" u="sng" dirty="0" smtClean="0">
                <a:solidFill>
                  <a:schemeClr val="accent1">
                    <a:lumMod val="50000"/>
                  </a:schemeClr>
                </a:solidFill>
              </a:rPr>
              <a:t>Bolus: lowers after meal glucose levels</a:t>
            </a:r>
          </a:p>
          <a:p>
            <a:pPr lvl="1" eaLnBrk="1" hangingPunct="1">
              <a:lnSpc>
                <a:spcPct val="90000"/>
              </a:lnSpc>
            </a:pPr>
            <a:r>
              <a:rPr lang="en-US" sz="2800" dirty="0" smtClean="0"/>
              <a:t>Rapid Acting </a:t>
            </a:r>
          </a:p>
          <a:p>
            <a:pPr lvl="2" eaLnBrk="1" hangingPunct="1">
              <a:lnSpc>
                <a:spcPct val="90000"/>
              </a:lnSpc>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pPr>
            <a:r>
              <a:rPr lang="en-US" sz="2800" dirty="0" smtClean="0"/>
              <a:t>Short Acting</a:t>
            </a:r>
          </a:p>
          <a:p>
            <a:pPr lvl="2" eaLnBrk="1" hangingPunct="1">
              <a:lnSpc>
                <a:spcPct val="90000"/>
              </a:lnSpc>
            </a:pPr>
            <a:r>
              <a:rPr lang="en-US" sz="2800" dirty="0" smtClean="0"/>
              <a:t>Regular</a:t>
            </a:r>
          </a:p>
          <a:p>
            <a:pPr eaLnBrk="1" hangingPunct="1">
              <a:lnSpc>
                <a:spcPct val="90000"/>
              </a:lnSpc>
            </a:pPr>
            <a:r>
              <a:rPr lang="en-US" sz="2800" u="sng" dirty="0" smtClean="0">
                <a:solidFill>
                  <a:schemeClr val="accent1">
                    <a:lumMod val="50000"/>
                  </a:schemeClr>
                </a:solidFill>
              </a:rPr>
              <a:t>Basal: controls glucose between meals, </a:t>
            </a:r>
            <a:r>
              <a:rPr lang="en-US" sz="2800" u="sng" dirty="0" err="1" smtClean="0">
                <a:solidFill>
                  <a:schemeClr val="accent1">
                    <a:lumMod val="50000"/>
                  </a:schemeClr>
                </a:solidFill>
              </a:rPr>
              <a:t>hs</a:t>
            </a:r>
            <a:endParaRPr lang="en-US" sz="2800" u="sng" dirty="0" smtClean="0">
              <a:solidFill>
                <a:schemeClr val="accent1">
                  <a:lumMod val="50000"/>
                </a:schemeClr>
              </a:solidFill>
            </a:endParaRPr>
          </a:p>
          <a:p>
            <a:pPr lvl="1" eaLnBrk="1" hangingPunct="1">
              <a:lnSpc>
                <a:spcPct val="90000"/>
              </a:lnSpc>
            </a:pPr>
            <a:r>
              <a:rPr lang="en-US" sz="2800" dirty="0" smtClean="0"/>
              <a:t>Intermediate  </a:t>
            </a:r>
          </a:p>
          <a:p>
            <a:pPr lvl="2" eaLnBrk="1" hangingPunct="1">
              <a:lnSpc>
                <a:spcPct val="90000"/>
              </a:lnSpc>
            </a:pPr>
            <a:r>
              <a:rPr lang="en-US" sz="2800" dirty="0" smtClean="0"/>
              <a:t>NPH</a:t>
            </a:r>
          </a:p>
          <a:p>
            <a:pPr lvl="1" eaLnBrk="1" hangingPunct="1">
              <a:lnSpc>
                <a:spcPct val="90000"/>
              </a:lnSpc>
            </a:pPr>
            <a:r>
              <a:rPr lang="en-US" sz="2800" dirty="0" smtClean="0"/>
              <a:t>Long Acting  </a:t>
            </a:r>
          </a:p>
          <a:p>
            <a:pPr lvl="2" eaLnBrk="1" hangingPunct="1">
              <a:lnSpc>
                <a:spcPct val="90000"/>
              </a:lnSpc>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16002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981846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4" dur="500"/>
                                        <p:tgtEl>
                                          <p:spTgt spid="1396739">
                                            <p:txEl>
                                              <p:pRg st="5" end="5"/>
                                            </p:txEl>
                                          </p:spTgt>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27" dur="500"/>
                                        <p:tgtEl>
                                          <p:spTgt spid="1396739">
                                            <p:txEl>
                                              <p:pRg st="6" end="6"/>
                                            </p:txEl>
                                          </p:spTgt>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0" dur="500"/>
                                        <p:tgtEl>
                                          <p:spTgt spid="1396739">
                                            <p:txEl>
                                              <p:pRg st="7" end="7"/>
                                            </p:txEl>
                                          </p:spTgt>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33" dur="500"/>
                                        <p:tgtEl>
                                          <p:spTgt spid="1396739">
                                            <p:txEl>
                                              <p:pRg st="8" end="8"/>
                                            </p:txEl>
                                          </p:spTgt>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36" dur="500"/>
                                        <p:tgtEl>
                                          <p:spTgt spid="1396739">
                                            <p:txEl>
                                              <p:pRg st="9" end="9"/>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39" dur="500"/>
                                        <p:tgtEl>
                                          <p:spTgt spid="1396739">
                                            <p:txEl>
                                              <p:pRg st="10" end="10"/>
                                            </p:txEl>
                                          </p:spTgt>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nodeType="clickEffect">
                                  <p:stCondLst>
                                    <p:cond delay="0"/>
                                  </p:stCondLst>
                                  <p:childTnLst>
                                    <p:set>
                                      <p:cBhvr>
                                        <p:cTn id="43" dur="1" fill="hold">
                                          <p:stCondLst>
                                            <p:cond delay="0"/>
                                          </p:stCondLst>
                                        </p:cTn>
                                        <p:tgtEl>
                                          <p:spTgt spid="1396741"/>
                                        </p:tgtEl>
                                        <p:attrNameLst>
                                          <p:attrName>style.visibility</p:attrName>
                                        </p:attrNameLst>
                                      </p:cBhvr>
                                      <p:to>
                                        <p:strVal val="visible"/>
                                      </p:to>
                                    </p:set>
                                    <p:anim calcmode="lin" valueType="num">
                                      <p:cBhvr>
                                        <p:cTn id="44" dur="500" fill="hold"/>
                                        <p:tgtEl>
                                          <p:spTgt spid="1396741"/>
                                        </p:tgtEl>
                                        <p:attrNameLst>
                                          <p:attrName>ppt_w</p:attrName>
                                        </p:attrNameLst>
                                      </p:cBhvr>
                                      <p:tavLst>
                                        <p:tav tm="0">
                                          <p:val>
                                            <p:fltVal val="0"/>
                                          </p:val>
                                        </p:tav>
                                        <p:tav tm="100000">
                                          <p:val>
                                            <p:strVal val="#ppt_w"/>
                                          </p:val>
                                        </p:tav>
                                      </p:tavLst>
                                    </p:anim>
                                    <p:anim calcmode="lin" valueType="num">
                                      <p:cBhvr>
                                        <p:cTn id="45" dur="500" fill="hold"/>
                                        <p:tgtEl>
                                          <p:spTgt spid="1396741"/>
                                        </p:tgtEl>
                                        <p:attrNameLst>
                                          <p:attrName>ppt_h</p:attrName>
                                        </p:attrNameLst>
                                      </p:cBhvr>
                                      <p:tavLst>
                                        <p:tav tm="0">
                                          <p:val>
                                            <p:fltVal val="0"/>
                                          </p:val>
                                        </p:tav>
                                        <p:tav tm="100000">
                                          <p:val>
                                            <p:strVal val="#ppt_h"/>
                                          </p:val>
                                        </p:tav>
                                      </p:tavLst>
                                    </p:anim>
                                    <p:anim calcmode="lin" valueType="num">
                                      <p:cBhvr>
                                        <p:cTn id="46" dur="500" fill="hold"/>
                                        <p:tgtEl>
                                          <p:spTgt spid="1396741"/>
                                        </p:tgtEl>
                                        <p:attrNameLst>
                                          <p:attrName>style.rotation</p:attrName>
                                        </p:attrNameLst>
                                      </p:cBhvr>
                                      <p:tavLst>
                                        <p:tav tm="0">
                                          <p:val>
                                            <p:fltVal val="360"/>
                                          </p:val>
                                        </p:tav>
                                        <p:tav tm="100000">
                                          <p:val>
                                            <p:fltVal val="0"/>
                                          </p:val>
                                        </p:tav>
                                      </p:tavLst>
                                    </p:anim>
                                    <p:animEffect transition="in" filter="fade">
                                      <p:cBhvr>
                                        <p:cTn id="47" dur="500"/>
                                        <p:tgtEl>
                                          <p:spTgt spid="139674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 presetClass="entr" presetSubtype="10" fill="hold" nodeType="clickEffect">
                                  <p:stCondLst>
                                    <p:cond delay="0"/>
                                  </p:stCondLst>
                                  <p:childTnLst>
                                    <p:set>
                                      <p:cBhvr>
                                        <p:cTn id="51" dur="1" fill="hold">
                                          <p:stCondLst>
                                            <p:cond delay="0"/>
                                          </p:stCondLst>
                                        </p:cTn>
                                        <p:tgtEl>
                                          <p:spTgt spid="1396739">
                                            <p:txEl>
                                              <p:pRg st="5" end="5"/>
                                            </p:txEl>
                                          </p:spTgt>
                                        </p:tgtEl>
                                        <p:attrNameLst>
                                          <p:attrName>style.visibility</p:attrName>
                                        </p:attrNameLst>
                                      </p:cBhvr>
                                      <p:to>
                                        <p:strVal val="visible"/>
                                      </p:to>
                                    </p:set>
                                    <p:animEffect transition="in" filter="checkerboard(across)">
                                      <p:cBhvr>
                                        <p:cTn id="52" dur="500"/>
                                        <p:tgtEl>
                                          <p:spTgt spid="1396739">
                                            <p:txEl>
                                              <p:pRg st="5" end="5"/>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7" presetClass="entr" presetSubtype="4" fill="hold" nodeType="clickEffect">
                                  <p:stCondLst>
                                    <p:cond delay="0"/>
                                  </p:stCondLst>
                                  <p:childTnLst>
                                    <p:set>
                                      <p:cBhvr>
                                        <p:cTn id="56" dur="1" fill="hold">
                                          <p:stCondLst>
                                            <p:cond delay="0"/>
                                          </p:stCondLst>
                                        </p:cTn>
                                        <p:tgtEl>
                                          <p:spTgt spid="1396740"/>
                                        </p:tgtEl>
                                        <p:attrNameLst>
                                          <p:attrName>style.visibility</p:attrName>
                                        </p:attrNameLst>
                                      </p:cBhvr>
                                      <p:to>
                                        <p:strVal val="visible"/>
                                      </p:to>
                                    </p:set>
                                    <p:anim calcmode="lin" valueType="num">
                                      <p:cBhvr additive="base">
                                        <p:cTn id="57" dur="5000" fill="hold"/>
                                        <p:tgtEl>
                                          <p:spTgt spid="1396740"/>
                                        </p:tgtEl>
                                        <p:attrNameLst>
                                          <p:attrName>ppt_x</p:attrName>
                                        </p:attrNameLst>
                                      </p:cBhvr>
                                      <p:tavLst>
                                        <p:tav tm="0">
                                          <p:val>
                                            <p:strVal val="#ppt_x"/>
                                          </p:val>
                                        </p:tav>
                                        <p:tav tm="100000">
                                          <p:val>
                                            <p:strVal val="#ppt_x"/>
                                          </p:val>
                                        </p:tav>
                                      </p:tavLst>
                                    </p:anim>
                                    <p:anim calcmode="lin" valueType="num">
                                      <p:cBhvr additive="base">
                                        <p:cTn id="58"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1396738"/>
                                        </p:tgtEl>
                                        <p:attrNameLst>
                                          <p:attrName>style.visibility</p:attrName>
                                        </p:attrNameLst>
                                      </p:cBhvr>
                                      <p:to>
                                        <p:strVal val="visible"/>
                                      </p:to>
                                    </p:set>
                                    <p:anim calcmode="lin" valueType="num">
                                      <p:cBhvr>
                                        <p:cTn id="63" dur="1000" fill="hold"/>
                                        <p:tgtEl>
                                          <p:spTgt spid="1396738"/>
                                        </p:tgtEl>
                                        <p:attrNameLst>
                                          <p:attrName>ppt_w</p:attrName>
                                        </p:attrNameLst>
                                      </p:cBhvr>
                                      <p:tavLst>
                                        <p:tav tm="0">
                                          <p:val>
                                            <p:strVal val="#ppt_w*0.70"/>
                                          </p:val>
                                        </p:tav>
                                        <p:tav tm="100000">
                                          <p:val>
                                            <p:strVal val="#ppt_w"/>
                                          </p:val>
                                        </p:tav>
                                      </p:tavLst>
                                    </p:anim>
                                    <p:anim calcmode="lin" valueType="num">
                                      <p:cBhvr>
                                        <p:cTn id="64" dur="1000" fill="hold"/>
                                        <p:tgtEl>
                                          <p:spTgt spid="1396738"/>
                                        </p:tgtEl>
                                        <p:attrNameLst>
                                          <p:attrName>ppt_h</p:attrName>
                                        </p:attrNameLst>
                                      </p:cBhvr>
                                      <p:tavLst>
                                        <p:tav tm="0">
                                          <p:val>
                                            <p:strVal val="#ppt_h"/>
                                          </p:val>
                                        </p:tav>
                                        <p:tav tm="100000">
                                          <p:val>
                                            <p:strVal val="#ppt_h"/>
                                          </p:val>
                                        </p:tav>
                                      </p:tavLst>
                                    </p:anim>
                                    <p:animEffect transition="in" filter="fade">
                                      <p:cBhvr>
                                        <p:cTn id="65" dur="1000"/>
                                        <p:tgtEl>
                                          <p:spTgt spid="1396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8" grpId="0" animBg="1"/>
      <p:bldP spid="1396739" grpId="0"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457200" y="152400"/>
            <a:ext cx="8229600" cy="1143000"/>
          </a:xfrm>
        </p:spPr>
        <p:txBody>
          <a:bodyPr>
            <a:normAutofit fontScale="90000"/>
          </a:bodyPr>
          <a:lstStyle/>
          <a:p>
            <a:pPr eaLnBrk="1" hangingPunct="1"/>
            <a:r>
              <a:rPr lang="en-US" dirty="0" smtClean="0"/>
              <a:t>Bolus </a:t>
            </a:r>
            <a:r>
              <a:rPr lang="en-US" dirty="0" err="1" smtClean="0"/>
              <a:t>Insulins</a:t>
            </a:r>
            <a:r>
              <a:rPr lang="en-US" dirty="0" smtClean="0"/>
              <a:t>  </a:t>
            </a:r>
            <a:r>
              <a:rPr lang="en-US" sz="3600" dirty="0" smtClean="0"/>
              <a:t/>
            </a:r>
            <a:br>
              <a:rPr lang="en-US" sz="3600" dirty="0" smtClean="0"/>
            </a:br>
            <a:r>
              <a:rPr lang="en-US" sz="3600" dirty="0" smtClean="0"/>
              <a:t>(½ of total daily dose ÷ meals)</a:t>
            </a:r>
          </a:p>
        </p:txBody>
      </p:sp>
      <p:sp>
        <p:nvSpPr>
          <p:cNvPr id="202755" name="Rectangle 3"/>
          <p:cNvSpPr>
            <a:spLocks noGrp="1" noChangeArrowheads="1"/>
          </p:cNvSpPr>
          <p:nvPr>
            <p:ph type="body" idx="1"/>
          </p:nvPr>
        </p:nvSpPr>
        <p:spPr>
          <a:xfrm>
            <a:off x="228600" y="1752600"/>
            <a:ext cx="8915400" cy="4876800"/>
          </a:xfrm>
        </p:spPr>
        <p:txBody>
          <a:bodyPr/>
          <a:lstStyle/>
          <a:p>
            <a:pPr eaLnBrk="1" hangingPunct="1">
              <a:buFont typeface="Wingdings" panose="05000000000000000000" pitchFamily="2" charset="2"/>
              <a:buNone/>
            </a:pPr>
            <a:r>
              <a:rPr lang="en-US" u="sng" dirty="0" smtClean="0">
                <a:solidFill>
                  <a:schemeClr val="accent1">
                    <a:lumMod val="50000"/>
                  </a:schemeClr>
                </a:solidFill>
              </a:rPr>
              <a:t>Name			  Onset		Peak Action</a:t>
            </a:r>
          </a:p>
          <a:p>
            <a:pPr eaLnBrk="1" hangingPunct="1"/>
            <a:r>
              <a:rPr lang="en-US" dirty="0" err="1" smtClean="0"/>
              <a:t>Lispro</a:t>
            </a:r>
            <a:r>
              <a:rPr lang="en-US" dirty="0" smtClean="0"/>
              <a:t> (Humalog)	  15-30 min	1-1.5 </a:t>
            </a:r>
            <a:r>
              <a:rPr lang="en-US" dirty="0" err="1" smtClean="0"/>
              <a:t>hrs</a:t>
            </a:r>
            <a:endParaRPr lang="en-US" dirty="0" smtClean="0"/>
          </a:p>
          <a:p>
            <a:pPr eaLnBrk="1" hangingPunct="1"/>
            <a:r>
              <a:rPr lang="en-US" dirty="0" err="1" smtClean="0"/>
              <a:t>Aspart</a:t>
            </a:r>
            <a:r>
              <a:rPr lang="en-US" dirty="0" smtClean="0"/>
              <a:t> (</a:t>
            </a:r>
            <a:r>
              <a:rPr lang="en-US" dirty="0" err="1" smtClean="0"/>
              <a:t>NovoLog</a:t>
            </a:r>
            <a:r>
              <a:rPr lang="en-US" dirty="0" smtClean="0"/>
              <a:t>)</a:t>
            </a:r>
          </a:p>
          <a:p>
            <a:pPr eaLnBrk="1" hangingPunct="1"/>
            <a:r>
              <a:rPr lang="en-US" dirty="0" err="1" smtClean="0"/>
              <a:t>Glulisine</a:t>
            </a:r>
            <a:r>
              <a:rPr lang="en-US" dirty="0" smtClean="0"/>
              <a:t> (</a:t>
            </a:r>
            <a:r>
              <a:rPr lang="en-US" dirty="0" err="1" smtClean="0"/>
              <a:t>Apidra</a:t>
            </a:r>
            <a:r>
              <a:rPr lang="en-US" dirty="0" smtClean="0"/>
              <a:t>)</a:t>
            </a:r>
          </a:p>
          <a:p>
            <a:pPr eaLnBrk="1" hangingPunct="1"/>
            <a:endParaRPr lang="en-US" dirty="0" smtClean="0"/>
          </a:p>
          <a:p>
            <a:pPr eaLnBrk="1" hangingPunct="1"/>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endParaRPr lang="en-US" dirty="0" smtClean="0"/>
          </a:p>
        </p:txBody>
      </p:sp>
    </p:spTree>
    <p:custDataLst>
      <p:tags r:id="rId1"/>
    </p:custDataLst>
    <p:extLst>
      <p:ext uri="{BB962C8B-B14F-4D97-AF65-F5344CB8AC3E}">
        <p14:creationId xmlns:p14="http://schemas.microsoft.com/office/powerpoint/2010/main" val="3472197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152400"/>
            <a:ext cx="8229600" cy="1219200"/>
          </a:xfrm>
        </p:spPr>
        <p:txBody>
          <a:bodyPr>
            <a:normAutofit fontScale="90000"/>
          </a:bodyPr>
          <a:lstStyle/>
          <a:p>
            <a:r>
              <a:rPr lang="en-US" dirty="0" smtClean="0"/>
              <a:t>New and Early Research on Gut Bacteria</a:t>
            </a:r>
          </a:p>
        </p:txBody>
      </p:sp>
      <p:sp>
        <p:nvSpPr>
          <p:cNvPr id="3" name="Content Placeholder 2"/>
          <p:cNvSpPr>
            <a:spLocks noGrp="1"/>
          </p:cNvSpPr>
          <p:nvPr>
            <p:ph idx="1"/>
          </p:nvPr>
        </p:nvSpPr>
        <p:spPr>
          <a:xfrm>
            <a:off x="609600" y="1600200"/>
            <a:ext cx="7772400" cy="4800600"/>
          </a:xfrm>
        </p:spPr>
        <p:txBody>
          <a:bodyPr/>
          <a:lstStyle/>
          <a:p>
            <a:pPr>
              <a:defRPr/>
            </a:pPr>
            <a:r>
              <a:rPr lang="en-US" dirty="0" smtClean="0"/>
              <a:t>Leaner people appear to have higher proportion of </a:t>
            </a:r>
            <a:r>
              <a:rPr lang="en-US" dirty="0" err="1" smtClean="0">
                <a:solidFill>
                  <a:srgbClr val="92D050"/>
                </a:solidFill>
              </a:rPr>
              <a:t>bacteroidetes</a:t>
            </a:r>
            <a:r>
              <a:rPr lang="en-US" dirty="0" smtClean="0"/>
              <a:t> </a:t>
            </a:r>
          </a:p>
          <a:p>
            <a:pPr lvl="1">
              <a:defRPr/>
            </a:pPr>
            <a:r>
              <a:rPr lang="en-US" dirty="0" smtClean="0"/>
              <a:t>Gut bacteria less efficient at converting food to calories</a:t>
            </a:r>
          </a:p>
          <a:p>
            <a:pPr>
              <a:defRPr/>
            </a:pPr>
            <a:r>
              <a:rPr lang="en-US" dirty="0" smtClean="0"/>
              <a:t>Obese people appear to have higher levels of </a:t>
            </a:r>
            <a:r>
              <a:rPr lang="en-US" dirty="0" err="1" smtClean="0">
                <a:solidFill>
                  <a:srgbClr val="92D050"/>
                </a:solidFill>
              </a:rPr>
              <a:t>firmicutes</a:t>
            </a:r>
            <a:endParaRPr lang="en-US" dirty="0" smtClean="0">
              <a:solidFill>
                <a:srgbClr val="92D050"/>
              </a:solidFill>
            </a:endParaRPr>
          </a:p>
          <a:p>
            <a:pPr lvl="1">
              <a:defRPr/>
            </a:pPr>
            <a:r>
              <a:rPr lang="en-US" dirty="0" smtClean="0"/>
              <a:t>Gut bacteria very efficient at calorie extraction</a:t>
            </a:r>
          </a:p>
          <a:p>
            <a:pPr>
              <a:defRPr/>
            </a:pPr>
            <a:r>
              <a:rPr lang="en-US" dirty="0" smtClean="0"/>
              <a:t>Bacteria tend to run in families</a:t>
            </a:r>
          </a:p>
          <a:p>
            <a:pPr>
              <a:defRPr/>
            </a:pPr>
            <a:r>
              <a:rPr lang="en-US" sz="1400" b="1" dirty="0" smtClean="0">
                <a:solidFill>
                  <a:srgbClr val="92D050"/>
                </a:solidFill>
              </a:rPr>
              <a:t>Newsweek. </a:t>
            </a:r>
            <a:r>
              <a:rPr lang="en-US" sz="1400" b="1" dirty="0" smtClean="0"/>
              <a:t>Don’t Just Blame Calories – July 6, 2010  DM Forecast – Feb 2011</a:t>
            </a:r>
          </a:p>
          <a:p>
            <a:pPr marL="0" indent="0">
              <a:buFont typeface="Wingdings" panose="05000000000000000000" pitchFamily="2" charset="2"/>
              <a:buNone/>
              <a:defRPr/>
            </a:pPr>
            <a:endParaRPr lang="en-US" dirty="0"/>
          </a:p>
        </p:txBody>
      </p:sp>
    </p:spTree>
    <p:custDataLst>
      <p:tags r:id="rId1"/>
    </p:custDataLst>
    <p:extLst>
      <p:ext uri="{BB962C8B-B14F-4D97-AF65-F5344CB8AC3E}">
        <p14:creationId xmlns:p14="http://schemas.microsoft.com/office/powerpoint/2010/main" val="13412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normAutofit/>
          </a:bodyPr>
          <a:lstStyle/>
          <a:p>
            <a:pPr eaLnBrk="1" hangingPunct="1"/>
            <a:r>
              <a:rPr lang="en-US" sz="4000" dirty="0" smtClean="0"/>
              <a:t>Bolus Insulin Summary</a:t>
            </a:r>
          </a:p>
        </p:txBody>
      </p:sp>
      <p:sp>
        <p:nvSpPr>
          <p:cNvPr id="204803" name="Rectangle 3"/>
          <p:cNvSpPr>
            <a:spLocks noGrp="1" noChangeArrowheads="1"/>
          </p:cNvSpPr>
          <p:nvPr>
            <p:ph type="body" sz="half" idx="4294967295"/>
          </p:nvPr>
        </p:nvSpPr>
        <p:spPr>
          <a:xfrm>
            <a:off x="491319" y="1143000"/>
            <a:ext cx="8382000" cy="5791200"/>
          </a:xfrm>
        </p:spPr>
        <p:txBody>
          <a:bodyPr/>
          <a:lstStyle/>
          <a:p>
            <a:pPr eaLnBrk="1" hangingPunct="1"/>
            <a:r>
              <a:rPr lang="en-US" dirty="0" smtClean="0"/>
              <a:t>Regular, </a:t>
            </a:r>
            <a:r>
              <a:rPr lang="en-US" dirty="0" err="1" smtClean="0"/>
              <a:t>Novolog</a:t>
            </a:r>
            <a:r>
              <a:rPr lang="en-US" dirty="0" smtClean="0"/>
              <a:t>, Humalog, </a:t>
            </a:r>
            <a:r>
              <a:rPr lang="en-US" dirty="0" err="1" smtClean="0"/>
              <a:t>Apidra</a:t>
            </a:r>
            <a:r>
              <a:rPr lang="en-US" dirty="0" smtClean="0"/>
              <a:t>, </a:t>
            </a:r>
          </a:p>
          <a:p>
            <a:pPr eaLnBrk="1" hangingPunct="1"/>
            <a:r>
              <a:rPr lang="en-US" dirty="0" smtClean="0"/>
              <a:t>Starts working fast (15-30 </a:t>
            </a:r>
            <a:r>
              <a:rPr lang="en-US" dirty="0" err="1" smtClean="0"/>
              <a:t>mins</a:t>
            </a:r>
            <a:r>
              <a:rPr lang="en-US" dirty="0" smtClean="0"/>
              <a:t>)</a:t>
            </a:r>
          </a:p>
          <a:p>
            <a:pPr eaLnBrk="1" hangingPunct="1"/>
            <a:r>
              <a:rPr lang="en-US" dirty="0" smtClean="0"/>
              <a:t>Gets out fast (3-6 hours)</a:t>
            </a:r>
          </a:p>
          <a:p>
            <a:pPr eaLnBrk="1" hangingPunct="1"/>
            <a:r>
              <a:rPr lang="en-US" dirty="0" smtClean="0"/>
              <a:t>Post meal BG reflects effectiveness</a:t>
            </a:r>
          </a:p>
          <a:p>
            <a:pPr eaLnBrk="1" hangingPunct="1"/>
            <a:r>
              <a:rPr lang="en-US" dirty="0" smtClean="0"/>
              <a:t>Should comprise about ½ total daily dose</a:t>
            </a:r>
          </a:p>
          <a:p>
            <a:pPr eaLnBrk="1" hangingPunct="1"/>
            <a:r>
              <a:rPr lang="en-US" dirty="0" smtClean="0"/>
              <a:t>Covers food or hyperglycemia.</a:t>
            </a:r>
          </a:p>
          <a:p>
            <a:pPr eaLnBrk="1" hangingPunct="1"/>
            <a:r>
              <a:rPr lang="en-US" dirty="0" smtClean="0"/>
              <a:t>1 unit </a:t>
            </a:r>
          </a:p>
          <a:p>
            <a:pPr lvl="1" eaLnBrk="1" hangingPunct="1"/>
            <a:r>
              <a:rPr lang="en-US" dirty="0" smtClean="0"/>
              <a:t>Covers ≈ 10 -15 </a:t>
            </a:r>
            <a:r>
              <a:rPr lang="en-US" dirty="0" err="1" smtClean="0"/>
              <a:t>gms</a:t>
            </a:r>
            <a:r>
              <a:rPr lang="en-US" dirty="0" smtClean="0"/>
              <a:t> of carb</a:t>
            </a:r>
          </a:p>
          <a:p>
            <a:pPr lvl="1" eaLnBrk="1" hangingPunct="1"/>
            <a:r>
              <a:rPr lang="en-US" dirty="0" smtClean="0"/>
              <a:t>Lowers BG ≈ 30 – 50 points</a:t>
            </a:r>
          </a:p>
        </p:txBody>
      </p:sp>
      <p:pic>
        <p:nvPicPr>
          <p:cNvPr id="204804" name="Picture 4" descr="MCj0215294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7360870" y="1752600"/>
            <a:ext cx="1284287" cy="1974850"/>
          </a:xfrm>
          <a:noFill/>
        </p:spPr>
      </p:pic>
    </p:spTree>
    <p:custDataLst>
      <p:tags r:id="rId1"/>
    </p:custDataLst>
    <p:extLst>
      <p:ext uri="{BB962C8B-B14F-4D97-AF65-F5344CB8AC3E}">
        <p14:creationId xmlns:p14="http://schemas.microsoft.com/office/powerpoint/2010/main" val="1944501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57200" y="533400"/>
            <a:ext cx="8229600" cy="609600"/>
          </a:xfrm>
        </p:spPr>
        <p:txBody>
          <a:bodyPr>
            <a:normAutofit fontScale="90000"/>
          </a:bodyPr>
          <a:lstStyle/>
          <a:p>
            <a:pPr eaLnBrk="1" hangingPunct="1"/>
            <a:r>
              <a:rPr lang="en-US" smtClean="0"/>
              <a:t>Bolus Insulin Timing</a:t>
            </a:r>
          </a:p>
        </p:txBody>
      </p:sp>
      <p:sp>
        <p:nvSpPr>
          <p:cNvPr id="206851" name="Rectangle 3"/>
          <p:cNvSpPr>
            <a:spLocks noGrp="1" noChangeArrowheads="1"/>
          </p:cNvSpPr>
          <p:nvPr>
            <p:ph type="body" idx="1"/>
          </p:nvPr>
        </p:nvSpPr>
        <p:spPr/>
        <p:txBody>
          <a:bodyPr/>
          <a:lstStyle/>
          <a:p>
            <a:pPr eaLnBrk="1" hangingPunct="1">
              <a:lnSpc>
                <a:spcPct val="90000"/>
              </a:lnSpc>
            </a:pPr>
            <a:r>
              <a:rPr lang="en-US" dirty="0" smtClean="0"/>
              <a:t>How is the effectiveness of bolus insulin determined?</a:t>
            </a:r>
          </a:p>
          <a:p>
            <a:pPr lvl="1" eaLnBrk="1" hangingPunct="1">
              <a:lnSpc>
                <a:spcPct val="90000"/>
              </a:lnSpc>
            </a:pPr>
            <a:r>
              <a:rPr lang="en-US" dirty="0" smtClean="0"/>
              <a:t>2 hour post meal (if you can get it)</a:t>
            </a:r>
          </a:p>
          <a:p>
            <a:pPr lvl="1" eaLnBrk="1" hangingPunct="1">
              <a:lnSpc>
                <a:spcPct val="90000"/>
              </a:lnSpc>
            </a:pPr>
            <a:r>
              <a:rPr lang="en-US" dirty="0" smtClean="0"/>
              <a:t>Before next meal blood glucose</a:t>
            </a:r>
          </a:p>
          <a:p>
            <a:pPr lvl="1" eaLnBrk="1" hangingPunct="1">
              <a:lnSpc>
                <a:spcPct val="90000"/>
              </a:lnSpc>
              <a:buFont typeface="Wingdings" panose="05000000000000000000" pitchFamily="2" charset="2"/>
              <a:buNone/>
            </a:pPr>
            <a:endParaRPr lang="en-US" dirty="0" smtClean="0"/>
          </a:p>
          <a:p>
            <a:pPr eaLnBrk="1" hangingPunct="1">
              <a:lnSpc>
                <a:spcPct val="90000"/>
              </a:lnSpc>
            </a:pPr>
            <a:r>
              <a:rPr lang="en-US" dirty="0" smtClean="0"/>
              <a:t>Glucose goals (ADA) – may be modified by provider/</a:t>
            </a:r>
            <a:r>
              <a:rPr lang="en-US" dirty="0" err="1" smtClean="0"/>
              <a:t>pt</a:t>
            </a:r>
            <a:endParaRPr lang="en-US" dirty="0" smtClean="0"/>
          </a:p>
          <a:p>
            <a:pPr lvl="1" eaLnBrk="1" hangingPunct="1">
              <a:lnSpc>
                <a:spcPct val="90000"/>
              </a:lnSpc>
            </a:pPr>
            <a:r>
              <a:rPr lang="en-US" dirty="0" smtClean="0"/>
              <a:t>1-2 hours post meal  &lt;180</a:t>
            </a:r>
          </a:p>
          <a:p>
            <a:pPr lvl="1" eaLnBrk="1" hangingPunct="1">
              <a:lnSpc>
                <a:spcPct val="90000"/>
              </a:lnSpc>
            </a:pPr>
            <a:r>
              <a:rPr lang="en-US" dirty="0" smtClean="0"/>
              <a:t>Before next meal – 70 - 130</a:t>
            </a:r>
          </a:p>
        </p:txBody>
      </p:sp>
    </p:spTree>
    <p:custDataLst>
      <p:tags r:id="rId1"/>
    </p:custDataLst>
    <p:extLst>
      <p:ext uri="{BB962C8B-B14F-4D97-AF65-F5344CB8AC3E}">
        <p14:creationId xmlns:p14="http://schemas.microsoft.com/office/powerpoint/2010/main" val="275697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49042553"/>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http://www.mannkindcorp.com/Collateral/Images/English-US/afrezzalogo_s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2819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stretch>
            <a:fillRect/>
          </a:stretch>
        </p:blipFill>
        <p:spPr>
          <a:xfrm>
            <a:off x="838200" y="2571750"/>
            <a:ext cx="4140006" cy="2590800"/>
          </a:xfrm>
          <a:prstGeom prst="rect">
            <a:avLst/>
          </a:prstGeom>
        </p:spPr>
      </p:pic>
      <p:sp>
        <p:nvSpPr>
          <p:cNvPr id="4" name="Title 3"/>
          <p:cNvSpPr>
            <a:spLocks noGrp="1"/>
          </p:cNvSpPr>
          <p:nvPr>
            <p:ph type="title"/>
          </p:nvPr>
        </p:nvSpPr>
        <p:spPr>
          <a:xfrm>
            <a:off x="381000" y="426926"/>
            <a:ext cx="8229600" cy="1219200"/>
          </a:xfrm>
        </p:spPr>
        <p:txBody>
          <a:bodyPr>
            <a:normAutofit/>
          </a:bodyPr>
          <a:lstStyle/>
          <a:p>
            <a:r>
              <a:rPr lang="en-US" dirty="0" smtClean="0"/>
              <a:t>Inhaled insulin – Approved 2014 </a:t>
            </a:r>
            <a:endParaRPr lang="en-US" dirty="0"/>
          </a:p>
        </p:txBody>
      </p:sp>
    </p:spTree>
    <p:custDataLst>
      <p:tags r:id="rId1"/>
    </p:custDataLst>
    <p:extLst>
      <p:ext uri="{BB962C8B-B14F-4D97-AF65-F5344CB8AC3E}">
        <p14:creationId xmlns:p14="http://schemas.microsoft.com/office/powerpoint/2010/main" val="1473670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 – Bolus Regular Ins</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253786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p:txBody>
          <a:bodyPr>
            <a:normAutofit fontScale="90000"/>
          </a:bodyPr>
          <a:lstStyle/>
          <a:p>
            <a:pPr eaLnBrk="1" hangingPunct="1"/>
            <a:r>
              <a:rPr lang="en-US" sz="4000" dirty="0" smtClean="0"/>
              <a:t>Bolus – </a:t>
            </a:r>
            <a:r>
              <a:rPr lang="en-US" sz="4000" dirty="0" err="1" smtClean="0"/>
              <a:t>Reg</a:t>
            </a:r>
            <a:r>
              <a:rPr lang="en-US" sz="4000" dirty="0" smtClean="0"/>
              <a:t> Insulin Sliding Scale</a:t>
            </a:r>
            <a:r>
              <a:rPr lang="en-US" sz="3600" dirty="0" smtClean="0"/>
              <a:t/>
            </a:r>
            <a:br>
              <a:rPr lang="en-US" sz="3600" dirty="0" smtClean="0"/>
            </a:br>
            <a:r>
              <a:rPr lang="en-US" sz="2800" dirty="0" smtClean="0"/>
              <a:t> Starts at 150, 2 units for every 50 </a:t>
            </a:r>
            <a:r>
              <a:rPr lang="en-US" sz="2400" dirty="0" smtClean="0"/>
              <a:t>mg/dl</a:t>
            </a:r>
            <a:r>
              <a:rPr lang="en-US" sz="2800" dirty="0" smtClean="0"/>
              <a:t> &gt;150</a:t>
            </a:r>
          </a:p>
        </p:txBody>
      </p:sp>
      <p:graphicFrame>
        <p:nvGraphicFramePr>
          <p:cNvPr id="210947" name="Object 1024"/>
          <p:cNvGraphicFramePr>
            <a:graphicFrameLocks noGrp="1" noChangeAspect="1"/>
          </p:cNvGraphicFramePr>
          <p:nvPr>
            <p:ph type="tbl" idx="4294967295"/>
            <p:extLst>
              <p:ext uri="{D42A27DB-BD31-4B8C-83A1-F6EECF244321}">
                <p14:modId xmlns:p14="http://schemas.microsoft.com/office/powerpoint/2010/main" val="2922455845"/>
              </p:ext>
            </p:extLst>
          </p:nvPr>
        </p:nvGraphicFramePr>
        <p:xfrm>
          <a:off x="457200" y="1447800"/>
          <a:ext cx="7851775" cy="5189537"/>
        </p:xfrm>
        <a:graphic>
          <a:graphicData uri="http://schemas.openxmlformats.org/presentationml/2006/ole">
            <mc:AlternateContent xmlns:mc="http://schemas.openxmlformats.org/markup-compatibility/2006">
              <mc:Choice xmlns:v="urn:schemas-microsoft-com:vml" Requires="v">
                <p:oleObj spid="_x0000_s10265" name="Document" r:id="rId5" imgW="8250796" imgH="5450139" progId="Word.Document.8">
                  <p:embed/>
                </p:oleObj>
              </mc:Choice>
              <mc:Fallback>
                <p:oleObj name="Document" r:id="rId5" imgW="8250796" imgH="5450139" progId="Word.Document.8">
                  <p:embed/>
                  <p:pic>
                    <p:nvPicPr>
                      <p:cNvPr id="0" name=""/>
                      <p:cNvPicPr>
                        <a:picLocks noChangeAspect="1" noChangeArrowheads="1"/>
                      </p:cNvPicPr>
                      <p:nvPr/>
                    </p:nvPicPr>
                    <p:blipFill>
                      <a:blip r:embed="rId6"/>
                      <a:srcRect/>
                      <a:stretch>
                        <a:fillRect/>
                      </a:stretch>
                    </p:blipFill>
                    <p:spPr bwMode="auto">
                      <a:xfrm>
                        <a:off x="457200" y="1447800"/>
                        <a:ext cx="7851775" cy="5189537"/>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755661439"/>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a:xfrm>
            <a:off x="457200" y="152400"/>
            <a:ext cx="8229600" cy="1066800"/>
          </a:xfrm>
        </p:spPr>
        <p:txBody>
          <a:bodyPr>
            <a:normAutofit fontScale="90000"/>
          </a:bodyPr>
          <a:lstStyle/>
          <a:p>
            <a:pPr eaLnBrk="1" hangingPunct="1"/>
            <a:r>
              <a:rPr lang="en-US" dirty="0" smtClean="0"/>
              <a:t>Basal </a:t>
            </a:r>
            <a:r>
              <a:rPr lang="en-US" dirty="0" err="1" smtClean="0"/>
              <a:t>Insulins</a:t>
            </a:r>
            <a:r>
              <a:rPr lang="en-US" dirty="0" smtClean="0"/>
              <a:t> </a:t>
            </a:r>
            <a:r>
              <a:rPr lang="en-US" sz="3600" dirty="0" smtClean="0"/>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type="body" idx="1"/>
          </p:nvPr>
        </p:nvSpPr>
        <p:spPr>
          <a:xfrm>
            <a:off x="442415" y="1447800"/>
            <a:ext cx="8168185" cy="4648200"/>
          </a:xfrm>
        </p:spPr>
        <p:txBody>
          <a:bodyPr>
            <a:normAutofit lnSpcReduction="10000"/>
          </a:bodyPr>
          <a:lstStyle/>
          <a:p>
            <a:pPr eaLnBrk="1" hangingPunct="1">
              <a:buFont typeface="Wingdings" panose="05000000000000000000" pitchFamily="2" charset="2"/>
              <a:buNone/>
            </a:pPr>
            <a:r>
              <a:rPr lang="en-US" u="sng" dirty="0" smtClean="0">
                <a:solidFill>
                  <a:schemeClr val="accent2">
                    <a:lumMod val="50000"/>
                  </a:schemeClr>
                </a:solidFill>
              </a:rPr>
              <a:t>Intermediate Acting	  Peak Action  	Duration</a:t>
            </a:r>
          </a:p>
          <a:p>
            <a:pPr eaLnBrk="1" hangingPunct="1"/>
            <a:r>
              <a:rPr lang="en-US" dirty="0" smtClean="0"/>
              <a:t>NPH	  		  4-12 </a:t>
            </a:r>
            <a:r>
              <a:rPr lang="en-US" dirty="0" err="1" smtClean="0"/>
              <a:t>hrs</a:t>
            </a:r>
            <a:r>
              <a:rPr lang="en-US" dirty="0" smtClean="0"/>
              <a:t>		12-24</a:t>
            </a:r>
          </a:p>
          <a:p>
            <a:pPr eaLnBrk="1" hangingPunct="1"/>
            <a:endParaRPr lang="en-US" dirty="0" smtClean="0"/>
          </a:p>
          <a:p>
            <a:pPr eaLnBrk="1" hangingPunct="1">
              <a:buFont typeface="Wingdings" panose="05000000000000000000" pitchFamily="2" charset="2"/>
              <a:buNone/>
            </a:pPr>
            <a:r>
              <a:rPr lang="en-US" u="sng" dirty="0" smtClean="0">
                <a:solidFill>
                  <a:schemeClr val="accent2">
                    <a:lumMod val="50000"/>
                  </a:schemeClr>
                </a:solidFill>
              </a:rPr>
              <a:t>Long Acting	  	Peak Action   		Duration</a:t>
            </a:r>
          </a:p>
          <a:p>
            <a:pPr eaLnBrk="1" hangingPunct="1"/>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r>
              <a:rPr lang="en-US" dirty="0" err="1" smtClean="0"/>
              <a:t>Glargine</a:t>
            </a:r>
            <a:r>
              <a:rPr lang="en-US" dirty="0" smtClean="0"/>
              <a:t> (Lantus)	  No peak		24 </a:t>
            </a:r>
            <a:r>
              <a:rPr lang="en-US" dirty="0" err="1" smtClean="0"/>
              <a:t>hrs</a:t>
            </a:r>
            <a:endParaRPr lang="en-US" dirty="0" smtClean="0"/>
          </a:p>
          <a:p>
            <a:pPr eaLnBrk="1" hangingPunct="1"/>
            <a:endParaRPr lang="en-US" dirty="0" smtClean="0"/>
          </a:p>
          <a:p>
            <a:pPr eaLnBrk="1" hangingPunct="1">
              <a:buFont typeface="Wingdings" panose="05000000000000000000" pitchFamily="2" charset="2"/>
              <a:buNone/>
            </a:pPr>
            <a:r>
              <a:rPr lang="en-US" i="1" dirty="0" smtClean="0"/>
              <a:t>Fasting BG reflects efficacy of basal</a:t>
            </a:r>
          </a:p>
        </p:txBody>
      </p:sp>
    </p:spTree>
    <p:custDataLst>
      <p:tags r:id="rId1"/>
    </p:custDataLst>
    <p:extLst>
      <p:ext uri="{BB962C8B-B14F-4D97-AF65-F5344CB8AC3E}">
        <p14:creationId xmlns:p14="http://schemas.microsoft.com/office/powerpoint/2010/main" val="38866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a:xfrm>
            <a:off x="457200" y="533400"/>
            <a:ext cx="8229600" cy="609600"/>
          </a:xfrm>
        </p:spPr>
        <p:txBody>
          <a:bodyPr>
            <a:noAutofit/>
          </a:bodyPr>
          <a:lstStyle/>
          <a:p>
            <a:pPr eaLnBrk="1" hangingPunct="1"/>
            <a:r>
              <a:rPr lang="en-US" sz="4000" dirty="0" smtClean="0"/>
              <a:t>Basal Insulin Summary</a:t>
            </a:r>
          </a:p>
        </p:txBody>
      </p:sp>
      <p:sp>
        <p:nvSpPr>
          <p:cNvPr id="215043" name="Rectangle 3"/>
          <p:cNvSpPr>
            <a:spLocks noGrp="1" noChangeArrowheads="1"/>
          </p:cNvSpPr>
          <p:nvPr>
            <p:ph type="body" sz="half" idx="4294967295"/>
          </p:nvPr>
        </p:nvSpPr>
        <p:spPr>
          <a:xfrm>
            <a:off x="435429" y="1447800"/>
            <a:ext cx="8001000" cy="4953000"/>
          </a:xfrm>
        </p:spPr>
        <p:txBody>
          <a:bodyPr/>
          <a:lstStyle/>
          <a:p>
            <a:pPr eaLnBrk="1" hangingPunct="1"/>
            <a:r>
              <a:rPr lang="en-US" dirty="0" smtClean="0"/>
              <a:t>NPH, </a:t>
            </a:r>
            <a:r>
              <a:rPr lang="en-US" dirty="0" err="1" smtClean="0"/>
              <a:t>Levemir</a:t>
            </a:r>
            <a:r>
              <a:rPr lang="en-US" dirty="0" smtClean="0"/>
              <a:t>, Lantus</a:t>
            </a:r>
          </a:p>
          <a:p>
            <a:pPr eaLnBrk="1" hangingPunct="1"/>
            <a:r>
              <a:rPr lang="en-US" dirty="0" smtClean="0"/>
              <a:t>Covers in between meals, through night</a:t>
            </a:r>
          </a:p>
          <a:p>
            <a:pPr eaLnBrk="1" hangingPunct="1"/>
            <a:r>
              <a:rPr lang="en-US" dirty="0" smtClean="0"/>
              <a:t>Starts working slow (4 hours)</a:t>
            </a:r>
          </a:p>
          <a:p>
            <a:pPr eaLnBrk="1" hangingPunct="1"/>
            <a:r>
              <a:rPr lang="en-US" dirty="0" smtClean="0"/>
              <a:t>Stays in long (12-24 hours)</a:t>
            </a:r>
          </a:p>
          <a:p>
            <a:pPr lvl="1" eaLnBrk="1" hangingPunct="1"/>
            <a:r>
              <a:rPr lang="en-US" dirty="0" smtClean="0"/>
              <a:t>NPH/ Lente 12 </a:t>
            </a:r>
            <a:r>
              <a:rPr lang="en-US" dirty="0" err="1" smtClean="0"/>
              <a:t>hrs</a:t>
            </a:r>
            <a:endParaRPr lang="en-US" dirty="0" smtClean="0"/>
          </a:p>
          <a:p>
            <a:pPr lvl="1" eaLnBrk="1" hangingPunct="1"/>
            <a:r>
              <a:rPr lang="en-US" dirty="0" err="1" smtClean="0"/>
              <a:t>Levemir</a:t>
            </a:r>
            <a:r>
              <a:rPr lang="en-US" dirty="0" smtClean="0"/>
              <a:t>, Lantus 20-24 </a:t>
            </a:r>
            <a:r>
              <a:rPr lang="en-US" dirty="0" err="1" smtClean="0"/>
              <a:t>hrs</a:t>
            </a:r>
            <a:endParaRPr lang="en-US" dirty="0" smtClean="0"/>
          </a:p>
          <a:p>
            <a:pPr eaLnBrk="1" hangingPunct="1"/>
            <a:r>
              <a:rPr lang="en-US" dirty="0" smtClean="0">
                <a:solidFill>
                  <a:schemeClr val="accent1">
                    <a:lumMod val="50000"/>
                  </a:schemeClr>
                </a:solidFill>
              </a:rPr>
              <a:t>Fasting blood glucose reflects effectiveness</a:t>
            </a:r>
          </a:p>
        </p:txBody>
      </p:sp>
      <p:pic>
        <p:nvPicPr>
          <p:cNvPr id="215044" name="Picture 4" descr="MCAN03906_0000[1]"/>
          <p:cNvPicPr>
            <a:picLocks noGrp="1" noChangeAspect="1" noChangeArrowheads="1"/>
          </p:cNvPicPr>
          <p:nvPr>
            <p:ph sz="half" idx="4294967295"/>
          </p:nvPr>
        </p:nvPicPr>
        <p:blipFill>
          <a:blip r:embed="rId4" cstate="print">
            <a:extLst>
              <a:ext uri="{28A0092B-C50C-407E-A947-70E740481C1C}">
                <a14:useLocalDpi xmlns:a14="http://schemas.microsoft.com/office/drawing/2010/main" val="0"/>
              </a:ext>
            </a:extLst>
          </a:blip>
          <a:srcRect/>
          <a:stretch>
            <a:fillRect/>
          </a:stretch>
        </p:blipFill>
        <p:spPr>
          <a:xfrm>
            <a:off x="5856515" y="2743200"/>
            <a:ext cx="2590800" cy="1955800"/>
          </a:xfrm>
          <a:noFill/>
        </p:spPr>
      </p:pic>
    </p:spTree>
    <p:custDataLst>
      <p:tags r:id="rId1"/>
    </p:custDataLst>
    <p:extLst>
      <p:ext uri="{BB962C8B-B14F-4D97-AF65-F5344CB8AC3E}">
        <p14:creationId xmlns:p14="http://schemas.microsoft.com/office/powerpoint/2010/main" val="327978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title"/>
          </p:nvPr>
        </p:nvSpPr>
        <p:spPr>
          <a:xfrm>
            <a:off x="457200" y="228600"/>
            <a:ext cx="8229600" cy="990600"/>
          </a:xfrm>
        </p:spPr>
        <p:txBody>
          <a:bodyPr>
            <a:normAutofit fontScale="90000"/>
          </a:bodyPr>
          <a:lstStyle/>
          <a:p>
            <a:pPr eaLnBrk="1" hangingPunct="1"/>
            <a:r>
              <a:rPr lang="en-US" dirty="0" smtClean="0"/>
              <a:t>Basal Only  </a:t>
            </a:r>
            <a:r>
              <a:rPr lang="en-US" sz="3600" dirty="0" smtClean="0"/>
              <a:t/>
            </a:r>
            <a:br>
              <a:rPr lang="en-US" sz="3600" dirty="0" smtClean="0"/>
            </a:br>
            <a:r>
              <a:rPr lang="en-US" sz="3100" dirty="0" smtClean="0"/>
              <a:t>Type 2, 60kg</a:t>
            </a:r>
          </a:p>
        </p:txBody>
      </p:sp>
      <p:graphicFrame>
        <p:nvGraphicFramePr>
          <p:cNvPr id="217091" name="Object 1024"/>
          <p:cNvGraphicFramePr>
            <a:graphicFrameLocks noGrp="1" noChangeAspect="1"/>
          </p:cNvGraphicFramePr>
          <p:nvPr>
            <p:ph type="tbl" idx="4294967295"/>
            <p:extLst>
              <p:ext uri="{D42A27DB-BD31-4B8C-83A1-F6EECF244321}">
                <p14:modId xmlns:p14="http://schemas.microsoft.com/office/powerpoint/2010/main" val="2544813086"/>
              </p:ext>
            </p:extLst>
          </p:nvPr>
        </p:nvGraphicFramePr>
        <p:xfrm>
          <a:off x="457200" y="1600200"/>
          <a:ext cx="7712075" cy="4887913"/>
        </p:xfrm>
        <a:graphic>
          <a:graphicData uri="http://schemas.openxmlformats.org/presentationml/2006/ole">
            <mc:AlternateContent xmlns:mc="http://schemas.openxmlformats.org/markup-compatibility/2006">
              <mc:Choice xmlns:v="urn:schemas-microsoft-com:vml" Requires="v">
                <p:oleObj spid="_x0000_s11289" name="Document" r:id="rId5" imgW="8812490" imgH="5585466" progId="Word.Document.8">
                  <p:embed/>
                </p:oleObj>
              </mc:Choice>
              <mc:Fallback>
                <p:oleObj name="Document" r:id="rId5" imgW="8812490" imgH="5585466" progId="Word.Document.8">
                  <p:embed/>
                  <p:pic>
                    <p:nvPicPr>
                      <p:cNvPr id="0" name=""/>
                      <p:cNvPicPr>
                        <a:picLocks noChangeAspect="1" noChangeArrowheads="1"/>
                      </p:cNvPicPr>
                      <p:nvPr/>
                    </p:nvPicPr>
                    <p:blipFill>
                      <a:blip r:embed="rId6"/>
                      <a:srcRect/>
                      <a:stretch>
                        <a:fillRect/>
                      </a:stretch>
                    </p:blipFill>
                    <p:spPr bwMode="auto">
                      <a:xfrm>
                        <a:off x="457200" y="1600200"/>
                        <a:ext cx="7712075" cy="48879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455244548"/>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39"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5"/>
              </a:buBlip>
              <a:tabLst>
                <a:tab pos="3441700" algn="l"/>
              </a:tabLst>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tabLst>
                <a:tab pos="3441700" algn="l"/>
              </a:tabLst>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tabLst>
                <a:tab pos="3441700" algn="l"/>
              </a:tabLst>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tabLst>
                <a:tab pos="3441700" algn="l"/>
              </a:tabLst>
              <a:defRPr sz="3200">
                <a:solidFill>
                  <a:schemeClr val="tx1"/>
                </a:solidFill>
                <a:latin typeface="Tahoma" panose="020B0604030504040204" pitchFamily="34" charset="0"/>
              </a:defRPr>
            </a:lvl4pPr>
            <a:lvl5pPr marL="2057400" indent="-228600">
              <a:spcBef>
                <a:spcPct val="20000"/>
              </a:spcBef>
              <a:buClr>
                <a:schemeClr val="tx1"/>
              </a:buClr>
              <a:buBlip>
                <a:blip r:embed="rId8"/>
              </a:buBlip>
              <a:tabLst>
                <a:tab pos="3441700" algn="l"/>
              </a:tabLst>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tabLst>
                <a:tab pos="3441700" algn="l"/>
              </a:tabLst>
              <a:defRPr sz="3200">
                <a:solidFill>
                  <a:schemeClr val="tx1"/>
                </a:solidFill>
                <a:latin typeface="Tahoma" panose="020B0604030504040204" pitchFamily="34" charset="0"/>
              </a:defRPr>
            </a:lvl9pPr>
          </a:lstStyle>
          <a:p>
            <a:pPr>
              <a:spcBef>
                <a:spcPct val="0"/>
              </a:spcBef>
              <a:buClrTx/>
              <a:buSzTx/>
              <a:buFontTx/>
              <a:buNone/>
            </a:pPr>
            <a:r>
              <a:rPr lang="en-US" sz="1800" b="1">
                <a:latin typeface="Arial" panose="020B0604020202020204" pitchFamily="34" charset="0"/>
              </a:rPr>
              <a:t>Diabetes Care</a:t>
            </a:r>
            <a:r>
              <a:rPr lang="en-US" sz="1800">
                <a:latin typeface="Arial" panose="020B0604020202020204" pitchFamily="34" charset="0"/>
              </a:rPr>
              <a:t> 32:193-203, 2009</a:t>
            </a:r>
          </a:p>
        </p:txBody>
      </p:sp>
    </p:spTree>
    <p:custDataLst>
      <p:tags r:id="rId1"/>
    </p:custDataLst>
    <p:extLst>
      <p:ext uri="{BB962C8B-B14F-4D97-AF65-F5344CB8AC3E}">
        <p14:creationId xmlns:p14="http://schemas.microsoft.com/office/powerpoint/2010/main" val="36850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2765722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a:xfrm>
            <a:off x="457200" y="457200"/>
            <a:ext cx="8229600" cy="685800"/>
          </a:xfrm>
          <a:solidFill>
            <a:srgbClr val="B1D45A"/>
          </a:solidFill>
        </p:spPr>
        <p:txBody>
          <a:bodyPr lIns="90488" tIns="44450" rIns="90488" bIns="44450" anchor="b">
            <a:noAutofit/>
          </a:bodyPr>
          <a:lstStyle/>
          <a:p>
            <a:pPr eaLnBrk="1" hangingPunct="1"/>
            <a:r>
              <a:rPr lang="en-US" sz="4000" dirty="0" smtClean="0"/>
              <a:t>Combination SQ Insulin</a:t>
            </a:r>
            <a:endParaRPr lang="en-US" sz="4000" dirty="0" smtClean="0">
              <a:sym typeface="Monotype Sorts" pitchFamily="2" charset="2"/>
            </a:endParaRPr>
          </a:p>
        </p:txBody>
      </p:sp>
      <p:graphicFrame>
        <p:nvGraphicFramePr>
          <p:cNvPr id="221187" name="Object 1024">
            <a:hlinkClick r:id="" action="ppaction://ole?verb=0"/>
          </p:cNvPr>
          <p:cNvGraphicFramePr>
            <a:graphicFrameLocks/>
          </p:cNvGraphicFramePr>
          <p:nvPr>
            <p:extLst>
              <p:ext uri="{D42A27DB-BD31-4B8C-83A1-F6EECF244321}">
                <p14:modId xmlns:p14="http://schemas.microsoft.com/office/powerpoint/2010/main" val="893289393"/>
              </p:ext>
            </p:extLst>
          </p:nvPr>
        </p:nvGraphicFramePr>
        <p:xfrm>
          <a:off x="457200" y="1295400"/>
          <a:ext cx="8377238" cy="5851525"/>
        </p:xfrm>
        <a:graphic>
          <a:graphicData uri="http://schemas.openxmlformats.org/presentationml/2006/ole">
            <mc:AlternateContent xmlns:mc="http://schemas.openxmlformats.org/markup-compatibility/2006">
              <mc:Choice xmlns:v="urn:schemas-microsoft-com:vml" Requires="v">
                <p:oleObj spid="_x0000_s12313" name="Document" r:id="rId5" imgW="8619486" imgH="6026450" progId="Word.Document.8">
                  <p:embed/>
                </p:oleObj>
              </mc:Choice>
              <mc:Fallback>
                <p:oleObj name="Document" r:id="rId5" imgW="8619486" imgH="6026450" progId="Word.Document.8">
                  <p:embed/>
                  <p:pic>
                    <p:nvPicPr>
                      <p:cNvPr id="0" name=""/>
                      <p:cNvPicPr>
                        <a:picLocks noChangeArrowheads="1"/>
                      </p:cNvPicPr>
                      <p:nvPr/>
                    </p:nvPicPr>
                    <p:blipFill>
                      <a:blip r:embed="rId6"/>
                      <a:srcRect/>
                      <a:stretch>
                        <a:fillRect/>
                      </a:stretch>
                    </p:blipFill>
                    <p:spPr bwMode="auto">
                      <a:xfrm>
                        <a:off x="457200" y="1295400"/>
                        <a:ext cx="8377238" cy="585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155398194"/>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304800"/>
            <a:ext cx="8229600" cy="1066800"/>
          </a:xfrm>
        </p:spPr>
        <p:txBody>
          <a:bodyPr>
            <a:noAutofit/>
          </a:bodyPr>
          <a:lstStyle/>
          <a:p>
            <a:pPr eaLnBrk="1" hangingPunct="1"/>
            <a:r>
              <a:rPr lang="en-US" sz="4000" dirty="0" smtClean="0"/>
              <a:t>10u 70/30 BID </a:t>
            </a:r>
            <a:br>
              <a:rPr lang="en-US" sz="4000" dirty="0" smtClean="0"/>
            </a:br>
            <a:r>
              <a:rPr lang="en-US" sz="3200" dirty="0" smtClean="0"/>
              <a:t>Patterns? Changes needed?</a:t>
            </a:r>
            <a:endParaRPr lang="en-US" sz="4000" dirty="0" smtClean="0"/>
          </a:p>
        </p:txBody>
      </p:sp>
      <p:graphicFrame>
        <p:nvGraphicFramePr>
          <p:cNvPr id="223235" name="Object 1024"/>
          <p:cNvGraphicFramePr>
            <a:graphicFrameLocks noGrp="1" noChangeAspect="1"/>
          </p:cNvGraphicFramePr>
          <p:nvPr>
            <p:ph sz="quarter" idx="1"/>
            <p:extLst>
              <p:ext uri="{D42A27DB-BD31-4B8C-83A1-F6EECF244321}">
                <p14:modId xmlns:p14="http://schemas.microsoft.com/office/powerpoint/2010/main" val="3714755659"/>
              </p:ext>
            </p:extLst>
          </p:nvPr>
        </p:nvGraphicFramePr>
        <p:xfrm>
          <a:off x="833438" y="1539875"/>
          <a:ext cx="7475537" cy="4937125"/>
        </p:xfrm>
        <a:graphic>
          <a:graphicData uri="http://schemas.openxmlformats.org/presentationml/2006/ole">
            <mc:AlternateContent xmlns:mc="http://schemas.openxmlformats.org/markup-compatibility/2006">
              <mc:Choice xmlns:v="urn:schemas-microsoft-com:vml" Requires="v">
                <p:oleObj spid="_x0000_s13337" name="Document" r:id="rId5" imgW="8250796" imgH="5448699" progId="Word.Document.8">
                  <p:embed/>
                </p:oleObj>
              </mc:Choice>
              <mc:Fallback>
                <p:oleObj name="Document" r:id="rId5" imgW="8250796" imgH="5448699" progId="Word.Document.8">
                  <p:embed/>
                  <p:pic>
                    <p:nvPicPr>
                      <p:cNvPr id="0" name=""/>
                      <p:cNvPicPr>
                        <a:picLocks noChangeAspect="1" noChangeArrowheads="1"/>
                      </p:cNvPicPr>
                      <p:nvPr/>
                    </p:nvPicPr>
                    <p:blipFill>
                      <a:blip r:embed="rId6"/>
                      <a:srcRect/>
                      <a:stretch>
                        <a:fillRect/>
                      </a:stretch>
                    </p:blipFill>
                    <p:spPr bwMode="auto">
                      <a:xfrm>
                        <a:off x="833438" y="1539875"/>
                        <a:ext cx="7475537" cy="49371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53706601"/>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solidFill>
                  <a:schemeClr val="tx1"/>
                </a:solidFill>
              </a:rPr>
              <a:t>Pattern Management    </a:t>
            </a:r>
            <a:endParaRPr lang="en-US" sz="4000" dirty="0" smtClean="0"/>
          </a:p>
        </p:txBody>
      </p:sp>
      <p:sp>
        <p:nvSpPr>
          <p:cNvPr id="225283" name="Rectangle 3"/>
          <p:cNvSpPr>
            <a:spLocks noGrp="1" noChangeArrowheads="1"/>
          </p:cNvSpPr>
          <p:nvPr>
            <p:ph sz="quarter" idx="1"/>
          </p:nvPr>
        </p:nvSpPr>
        <p:spPr/>
        <p:txBody>
          <a:bodyPr/>
          <a:lstStyle/>
          <a:p>
            <a:pPr algn="r" eaLnBrk="1" hangingPunct="1"/>
            <a:endParaRPr lang="en-US" sz="1800" smtClean="0"/>
          </a:p>
          <a:p>
            <a:pPr algn="r" eaLnBrk="1" hangingPunct="1"/>
            <a:endParaRPr lang="en-US" sz="2400" smtClean="0"/>
          </a:p>
        </p:txBody>
      </p:sp>
      <p:sp>
        <p:nvSpPr>
          <p:cNvPr id="225284"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ctr">
              <a:spcBef>
                <a:spcPct val="0"/>
              </a:spcBef>
              <a:buClrTx/>
              <a:buSzTx/>
              <a:buFontTx/>
              <a:buNone/>
            </a:pPr>
            <a:endParaRPr lang="en-US" sz="2400"/>
          </a:p>
        </p:txBody>
      </p:sp>
      <p:pic>
        <p:nvPicPr>
          <p:cNvPr id="1425413" name="Picture 5" descr="j0149396[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64282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a:xfrm>
            <a:off x="457200" y="457200"/>
            <a:ext cx="8229600" cy="685800"/>
          </a:xfrm>
        </p:spPr>
        <p:txBody>
          <a:bodyPr>
            <a:normAutofit fontScale="90000"/>
          </a:bodyPr>
          <a:lstStyle/>
          <a:p>
            <a:pPr eaLnBrk="1" hangingPunct="1"/>
            <a:r>
              <a:rPr lang="en-US" sz="4000" dirty="0" smtClean="0"/>
              <a:t>Pattern Management</a:t>
            </a:r>
          </a:p>
        </p:txBody>
      </p:sp>
      <p:sp>
        <p:nvSpPr>
          <p:cNvPr id="1427459" name="Rectangle 3"/>
          <p:cNvSpPr>
            <a:spLocks noGrp="1" noChangeArrowheads="1"/>
          </p:cNvSpPr>
          <p:nvPr>
            <p:ph type="body" idx="1"/>
          </p:nvPr>
        </p:nvSpPr>
        <p:spPr>
          <a:xfrm>
            <a:off x="470848" y="1371600"/>
            <a:ext cx="7950200" cy="4876800"/>
          </a:xfrm>
        </p:spPr>
        <p:txBody>
          <a:bodyPr/>
          <a:lstStyle/>
          <a:p>
            <a:pPr eaLnBrk="1" hangingPunct="1"/>
            <a:r>
              <a:rPr lang="en-US" dirty="0" smtClean="0"/>
              <a:t>Safety 1st!! - Evaluate 3 day patterns</a:t>
            </a:r>
          </a:p>
          <a:p>
            <a:pPr eaLnBrk="1" hangingPunct="1"/>
            <a:r>
              <a:rPr lang="en-US" b="1" dirty="0" smtClean="0"/>
              <a:t>Hypo</a:t>
            </a:r>
            <a:r>
              <a:rPr lang="en-US" dirty="0" smtClean="0"/>
              <a:t> </a:t>
            </a:r>
            <a:r>
              <a:rPr lang="en-US" dirty="0" err="1" smtClean="0"/>
              <a:t>eval</a:t>
            </a:r>
            <a:r>
              <a:rPr lang="en-US" dirty="0" smtClean="0"/>
              <a:t> 1st and fix: </a:t>
            </a:r>
          </a:p>
          <a:p>
            <a:pPr lvl="1" eaLnBrk="1" hangingPunct="1"/>
            <a:r>
              <a:rPr lang="en-US" dirty="0" smtClean="0"/>
              <a:t>If possible, decrease medication dose</a:t>
            </a:r>
          </a:p>
          <a:p>
            <a:pPr lvl="1" eaLnBrk="1" hangingPunct="1"/>
            <a:r>
              <a:rPr lang="en-US" dirty="0" smtClean="0"/>
              <a:t>Timing of meals, exercise, medications</a:t>
            </a:r>
          </a:p>
          <a:p>
            <a:pPr eaLnBrk="1" hangingPunct="1"/>
            <a:r>
              <a:rPr lang="en-US" b="1" dirty="0" smtClean="0"/>
              <a:t>Hyperglycemia: </a:t>
            </a:r>
            <a:r>
              <a:rPr lang="en-US" dirty="0" smtClean="0"/>
              <a:t>evaluate 2nd</a:t>
            </a:r>
            <a:endParaRPr lang="en-US" sz="2000" dirty="0" smtClean="0">
              <a:solidFill>
                <a:srgbClr val="DC0081"/>
              </a:solidFill>
            </a:endParaRPr>
          </a:p>
          <a:p>
            <a:pPr lvl="1" eaLnBrk="1" hangingPunct="1"/>
            <a:r>
              <a:rPr lang="en-US" dirty="0" smtClean="0"/>
              <a:t>Identify patterns:</a:t>
            </a:r>
          </a:p>
          <a:p>
            <a:pPr lvl="1" eaLnBrk="1" hangingPunct="1"/>
            <a:r>
              <a:rPr lang="en-US" dirty="0" smtClean="0"/>
              <a:t>fix fasting first, r/o </a:t>
            </a:r>
            <a:r>
              <a:rPr lang="en-US" dirty="0" err="1" smtClean="0"/>
              <a:t>Somogyi</a:t>
            </a:r>
            <a:r>
              <a:rPr lang="en-US" dirty="0" smtClean="0"/>
              <a:t> (check 3am BG)</a:t>
            </a:r>
          </a:p>
          <a:p>
            <a:pPr eaLnBrk="1" hangingPunct="1"/>
            <a:r>
              <a:rPr lang="en-US" dirty="0" smtClean="0"/>
              <a:t>QA: check meter, insulin, meds</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95275" y="49530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02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27459">
                                            <p:txEl>
                                              <p:pRg st="7" end="7"/>
                                            </p:txEl>
                                          </p:spTgt>
                                        </p:tgtEl>
                                        <p:attrNameLst>
                                          <p:attrName>style.visibility</p:attrName>
                                        </p:attrNameLst>
                                      </p:cBhvr>
                                      <p:to>
                                        <p:strVal val="visible"/>
                                      </p:to>
                                    </p:set>
                                    <p:anim calcmode="lin" valueType="num">
                                      <p:cBhvr additive="base">
                                        <p:cTn id="41" dur="500" fill="hold"/>
                                        <p:tgtEl>
                                          <p:spTgt spid="1427459">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4274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nodeType="clickEffect">
                                  <p:stCondLst>
                                    <p:cond delay="0"/>
                                  </p:stCondLst>
                                  <p:childTnLst>
                                    <p:set>
                                      <p:cBhvr>
                                        <p:cTn id="46" dur="1" fill="hold">
                                          <p:stCondLst>
                                            <p:cond delay="0"/>
                                          </p:stCondLst>
                                        </p:cTn>
                                        <p:tgtEl>
                                          <p:spTgt spid="1427460"/>
                                        </p:tgtEl>
                                        <p:attrNameLst>
                                          <p:attrName>style.visibility</p:attrName>
                                        </p:attrNameLst>
                                      </p:cBhvr>
                                      <p:to>
                                        <p:strVal val="visible"/>
                                      </p:to>
                                    </p:set>
                                    <p:anim calcmode="lin" valueType="num">
                                      <p:cBhvr additive="base">
                                        <p:cTn id="47" dur="500" fill="hold"/>
                                        <p:tgtEl>
                                          <p:spTgt spid="1427460"/>
                                        </p:tgtEl>
                                        <p:attrNameLst>
                                          <p:attrName>ppt_x</p:attrName>
                                        </p:attrNameLst>
                                      </p:cBhvr>
                                      <p:tavLst>
                                        <p:tav tm="0">
                                          <p:val>
                                            <p:strVal val="#ppt_x"/>
                                          </p:val>
                                        </p:tav>
                                        <p:tav tm="100000">
                                          <p:val>
                                            <p:strVal val="#ppt_x"/>
                                          </p:val>
                                        </p:tav>
                                      </p:tavLst>
                                    </p:anim>
                                    <p:anim calcmode="lin" valueType="num">
                                      <p:cBhvr additive="base">
                                        <p:cTn id="48"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normAutofit fontScale="90000"/>
          </a:bodyPr>
          <a:lstStyle/>
          <a:p>
            <a:pPr eaLnBrk="1" hangingPunct="1"/>
            <a:r>
              <a:rPr lang="en-US" sz="3600" dirty="0" smtClean="0"/>
              <a:t>Type 2 – New diagnosis – No meds  Patterns? Questions</a:t>
            </a:r>
          </a:p>
        </p:txBody>
      </p:sp>
      <p:graphicFrame>
        <p:nvGraphicFramePr>
          <p:cNvPr id="231427" name="Object 1024"/>
          <p:cNvGraphicFramePr>
            <a:graphicFrameLocks noGrp="1" noChangeAspect="1"/>
          </p:cNvGraphicFramePr>
          <p:nvPr>
            <p:ph sz="quarter" idx="1"/>
            <p:extLst>
              <p:ext uri="{D42A27DB-BD31-4B8C-83A1-F6EECF244321}">
                <p14:modId xmlns:p14="http://schemas.microsoft.com/office/powerpoint/2010/main" val="3490091914"/>
              </p:ext>
            </p:extLst>
          </p:nvPr>
        </p:nvGraphicFramePr>
        <p:xfrm>
          <a:off x="785812" y="1524000"/>
          <a:ext cx="7572375" cy="4937125"/>
        </p:xfrm>
        <a:graphic>
          <a:graphicData uri="http://schemas.openxmlformats.org/presentationml/2006/ole">
            <mc:AlternateContent xmlns:mc="http://schemas.openxmlformats.org/markup-compatibility/2006">
              <mc:Choice xmlns:v="urn:schemas-microsoft-com:vml" Requires="v">
                <p:oleObj spid="_x0000_s14361" name="Document" r:id="rId5" imgW="8359383" imgH="5450499" progId="Word.Document.8">
                  <p:embed/>
                </p:oleObj>
              </mc:Choice>
              <mc:Fallback>
                <p:oleObj name="Document" r:id="rId5" imgW="8359383" imgH="5450499" progId="Word.Document.8">
                  <p:embed/>
                  <p:pic>
                    <p:nvPicPr>
                      <p:cNvPr id="0" name=""/>
                      <p:cNvPicPr>
                        <a:picLocks noChangeAspect="1" noChangeArrowheads="1"/>
                      </p:cNvPicPr>
                      <p:nvPr/>
                    </p:nvPicPr>
                    <p:blipFill>
                      <a:blip r:embed="rId6"/>
                      <a:srcRect/>
                      <a:stretch>
                        <a:fillRect/>
                      </a:stretch>
                    </p:blipFill>
                    <p:spPr bwMode="auto">
                      <a:xfrm>
                        <a:off x="785812" y="1524000"/>
                        <a:ext cx="7572375" cy="49371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3842998870"/>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457200" y="304800"/>
            <a:ext cx="8229600" cy="1219200"/>
          </a:xfrm>
        </p:spPr>
        <p:txBody>
          <a:bodyPr>
            <a:noAutofit/>
          </a:bodyPr>
          <a:lstStyle/>
          <a:p>
            <a:pPr eaLnBrk="1" hangingPunct="1"/>
            <a:r>
              <a:rPr lang="en-US" sz="4000" dirty="0" smtClean="0"/>
              <a:t>Type 2 – Glucotrol 20mg AM, </a:t>
            </a:r>
            <a:br>
              <a:rPr lang="en-US" sz="4000" dirty="0" smtClean="0"/>
            </a:br>
            <a:r>
              <a:rPr lang="en-US" sz="4000" dirty="0" smtClean="0"/>
              <a:t>10u NPH pm</a:t>
            </a:r>
          </a:p>
        </p:txBody>
      </p:sp>
      <p:graphicFrame>
        <p:nvGraphicFramePr>
          <p:cNvPr id="233475" name="Object 1024"/>
          <p:cNvGraphicFramePr>
            <a:graphicFrameLocks noGrp="1" noChangeAspect="1"/>
          </p:cNvGraphicFramePr>
          <p:nvPr>
            <p:ph sz="quarter" idx="1"/>
            <p:extLst>
              <p:ext uri="{D42A27DB-BD31-4B8C-83A1-F6EECF244321}">
                <p14:modId xmlns:p14="http://schemas.microsoft.com/office/powerpoint/2010/main" val="1241562258"/>
              </p:ext>
            </p:extLst>
          </p:nvPr>
        </p:nvGraphicFramePr>
        <p:xfrm>
          <a:off x="549275" y="1752600"/>
          <a:ext cx="8045450" cy="4935538"/>
        </p:xfrm>
        <a:graphic>
          <a:graphicData uri="http://schemas.openxmlformats.org/presentationml/2006/ole">
            <mc:AlternateContent xmlns:mc="http://schemas.openxmlformats.org/markup-compatibility/2006">
              <mc:Choice xmlns:v="urn:schemas-microsoft-com:vml" Requires="v">
                <p:oleObj spid="_x0000_s15386" name="Document" r:id="rId5" imgW="9066460" imgH="5562071" progId="Word.Document.8">
                  <p:embed/>
                </p:oleObj>
              </mc:Choice>
              <mc:Fallback>
                <p:oleObj name="Document" r:id="rId5" imgW="9066460" imgH="5562071" progId="Word.Document.8">
                  <p:embed/>
                  <p:pic>
                    <p:nvPicPr>
                      <p:cNvPr id="0" name=""/>
                      <p:cNvPicPr>
                        <a:picLocks noChangeAspect="1" noChangeArrowheads="1"/>
                      </p:cNvPicPr>
                      <p:nvPr/>
                    </p:nvPicPr>
                    <p:blipFill>
                      <a:blip r:embed="rId6"/>
                      <a:srcRect/>
                      <a:stretch>
                        <a:fillRect/>
                      </a:stretch>
                    </p:blipFill>
                    <p:spPr bwMode="auto">
                      <a:xfrm>
                        <a:off x="549275" y="1752600"/>
                        <a:ext cx="8045450" cy="4935538"/>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566866909"/>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a:xfrm>
            <a:off x="457199" y="304800"/>
            <a:ext cx="8229600" cy="12192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235523" name="Object 1024"/>
          <p:cNvGraphicFramePr>
            <a:graphicFrameLocks noGrp="1" noChangeAspect="1"/>
          </p:cNvGraphicFramePr>
          <p:nvPr>
            <p:ph sz="quarter" idx="1"/>
            <p:extLst>
              <p:ext uri="{D42A27DB-BD31-4B8C-83A1-F6EECF244321}">
                <p14:modId xmlns:p14="http://schemas.microsoft.com/office/powerpoint/2010/main" val="32523199"/>
              </p:ext>
            </p:extLst>
          </p:nvPr>
        </p:nvGraphicFramePr>
        <p:xfrm>
          <a:off x="541337" y="1676400"/>
          <a:ext cx="8061325" cy="4937125"/>
        </p:xfrm>
        <a:graphic>
          <a:graphicData uri="http://schemas.openxmlformats.org/presentationml/2006/ole">
            <mc:AlternateContent xmlns:mc="http://schemas.openxmlformats.org/markup-compatibility/2006">
              <mc:Choice xmlns:v="urn:schemas-microsoft-com:vml" Requires="v">
                <p:oleObj spid="_x0000_s16409" name="Document" r:id="rId5" imgW="8916387" imgH="5461296" progId="Word.Document.8">
                  <p:embed/>
                </p:oleObj>
              </mc:Choice>
              <mc:Fallback>
                <p:oleObj name="Document" r:id="rId5" imgW="8916387" imgH="5461296" progId="Word.Document.8">
                  <p:embed/>
                  <p:pic>
                    <p:nvPicPr>
                      <p:cNvPr id="0" name=""/>
                      <p:cNvPicPr>
                        <a:picLocks noChangeAspect="1" noChangeArrowheads="1"/>
                      </p:cNvPicPr>
                      <p:nvPr/>
                    </p:nvPicPr>
                    <p:blipFill>
                      <a:blip r:embed="rId6"/>
                      <a:srcRect/>
                      <a:stretch>
                        <a:fillRect/>
                      </a:stretch>
                    </p:blipFill>
                    <p:spPr bwMode="auto">
                      <a:xfrm>
                        <a:off x="541337" y="1676400"/>
                        <a:ext cx="8061325" cy="4937125"/>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672072227"/>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457200" y="228600"/>
            <a:ext cx="8229600" cy="1219200"/>
          </a:xfrm>
        </p:spPr>
        <p:txBody>
          <a:bodyPr>
            <a:normAutofit fontScale="90000"/>
          </a:bodyPr>
          <a:lstStyle/>
          <a:p>
            <a:pPr eaLnBrk="1" hangingPunct="1"/>
            <a:r>
              <a:rPr lang="en-US" dirty="0" smtClean="0"/>
              <a:t>Intensive Diabetes Therapy</a:t>
            </a:r>
            <a:r>
              <a:rPr lang="en-US" sz="3600" dirty="0" smtClean="0"/>
              <a:t/>
            </a:r>
            <a:br>
              <a:rPr lang="en-US" sz="3600" dirty="0" smtClean="0"/>
            </a:br>
            <a:r>
              <a:rPr lang="en-US" sz="3600" dirty="0" smtClean="0"/>
              <a:t>Insulin Dosing Strategy</a:t>
            </a:r>
            <a:r>
              <a:rPr lang="en-US" dirty="0" smtClean="0"/>
              <a:t>	</a:t>
            </a:r>
          </a:p>
        </p:txBody>
      </p:sp>
      <p:sp>
        <p:nvSpPr>
          <p:cNvPr id="237571" name="Rectangle 3"/>
          <p:cNvSpPr>
            <a:spLocks noGrp="1" noChangeArrowheads="1"/>
          </p:cNvSpPr>
          <p:nvPr>
            <p:ph type="body" sz="half" idx="1"/>
          </p:nvPr>
        </p:nvSpPr>
        <p:spPr>
          <a:xfrm>
            <a:off x="457200" y="1676400"/>
            <a:ext cx="3962400" cy="4800600"/>
          </a:xfrm>
        </p:spPr>
        <p:txBody>
          <a:bodyPr/>
          <a:lstStyle/>
          <a:p>
            <a:pPr eaLnBrk="1" hangingPunct="1">
              <a:buFont typeface="Wingdings" panose="05000000000000000000" pitchFamily="2" charset="2"/>
              <a:buNone/>
            </a:pPr>
            <a:r>
              <a:rPr lang="en-US" b="1" smtClean="0"/>
              <a:t>50/50 Rule</a:t>
            </a:r>
          </a:p>
          <a:p>
            <a:pPr eaLnBrk="1" hangingPunct="1"/>
            <a:r>
              <a:rPr lang="en-US" smtClean="0"/>
              <a:t>0.5-1.0 units/kg day</a:t>
            </a:r>
          </a:p>
          <a:p>
            <a:pPr eaLnBrk="1" hangingPunct="1"/>
            <a:endParaRPr lang="en-US" sz="1400" smtClean="0"/>
          </a:p>
          <a:p>
            <a:pPr eaLnBrk="1" hangingPunct="1"/>
            <a:endParaRPr lang="en-US" sz="1400" smtClean="0"/>
          </a:p>
          <a:p>
            <a:pPr eaLnBrk="1" hangingPunct="1"/>
            <a:r>
              <a:rPr lang="en-US" smtClean="0"/>
              <a:t>Basal = 50% of total  </a:t>
            </a:r>
            <a:endParaRPr lang="en-US" sz="3200" smtClean="0"/>
          </a:p>
          <a:p>
            <a:pPr eaLnBrk="1" hangingPunct="1">
              <a:buFont typeface="Monotype Sorts" pitchFamily="2" charset="2"/>
              <a:buBlip>
                <a:blip r:embed="rId4"/>
              </a:buBlip>
            </a:pPr>
            <a:endParaRPr lang="en-US" sz="1000" smtClean="0"/>
          </a:p>
          <a:p>
            <a:pPr eaLnBrk="1" hangingPunct="1">
              <a:buFont typeface="Monotype Sorts" pitchFamily="2" charset="2"/>
              <a:buNone/>
            </a:pPr>
            <a:endParaRPr lang="en-US" sz="2000" smtClean="0"/>
          </a:p>
          <a:p>
            <a:pPr eaLnBrk="1" hangingPunct="1">
              <a:buFont typeface="Monotype Sorts" pitchFamily="2" charset="2"/>
              <a:buBlip>
                <a:blip r:embed="rId4"/>
              </a:buBlip>
            </a:pPr>
            <a:r>
              <a:rPr lang="en-US" smtClean="0"/>
              <a:t>Bolus = 50% of total</a:t>
            </a:r>
          </a:p>
          <a:p>
            <a:pPr lvl="1" eaLnBrk="1" hangingPunct="1">
              <a:buFont typeface="Monotype Sorts" pitchFamily="2" charset="2"/>
              <a:buBlip>
                <a:blip r:embed="rId4"/>
              </a:buBlip>
            </a:pPr>
            <a:r>
              <a:rPr lang="en-US" sz="2800" smtClean="0"/>
              <a:t>Divided into 3 meals</a:t>
            </a:r>
          </a:p>
        </p:txBody>
      </p:sp>
      <p:sp>
        <p:nvSpPr>
          <p:cNvPr id="1752068" name="Rectangle 4"/>
          <p:cNvSpPr>
            <a:spLocks noGrp="1" noChangeArrowheads="1"/>
          </p:cNvSpPr>
          <p:nvPr>
            <p:ph type="body" sz="half" idx="2"/>
          </p:nvPr>
        </p:nvSpPr>
        <p:spPr>
          <a:xfrm>
            <a:off x="4572000" y="1676400"/>
            <a:ext cx="4267200" cy="4876800"/>
          </a:xfrm>
        </p:spPr>
        <p:txBody>
          <a:bodyPr/>
          <a:lstStyle/>
          <a:p>
            <a:pPr eaLnBrk="1" hangingPunct="1">
              <a:buFont typeface="Wingdings" panose="05000000000000000000" pitchFamily="2" charset="2"/>
              <a:buNone/>
            </a:pPr>
            <a:r>
              <a:rPr lang="en-US" b="1" smtClean="0"/>
              <a:t>Example </a:t>
            </a:r>
          </a:p>
          <a:p>
            <a:pPr eaLnBrk="1" hangingPunct="1"/>
            <a:r>
              <a:rPr lang="en-US" smtClean="0"/>
              <a:t>Wt 50kg x 0.5 = 25 units of insulin/day</a:t>
            </a:r>
          </a:p>
          <a:p>
            <a:pPr eaLnBrk="1" hangingPunct="1"/>
            <a:endParaRPr lang="en-US" sz="900" smtClean="0"/>
          </a:p>
          <a:p>
            <a:pPr eaLnBrk="1" hangingPunct="1"/>
            <a:r>
              <a:rPr lang="en-US" smtClean="0"/>
              <a:t>Basal dose:  13 units</a:t>
            </a:r>
          </a:p>
          <a:p>
            <a:pPr eaLnBrk="1" hangingPunct="1">
              <a:buFont typeface="Wingdings" panose="05000000000000000000" pitchFamily="2" charset="2"/>
              <a:buNone/>
            </a:pPr>
            <a:endParaRPr lang="en-US" smtClean="0"/>
          </a:p>
          <a:p>
            <a:pPr eaLnBrk="1" hangingPunct="1"/>
            <a:r>
              <a:rPr lang="en-US" smtClean="0"/>
              <a:t>Bolus dose: 12 units</a:t>
            </a:r>
          </a:p>
          <a:p>
            <a:pPr lvl="1" eaLnBrk="1" hangingPunct="1"/>
            <a:r>
              <a:rPr lang="en-US" sz="2800" smtClean="0"/>
              <a:t>4 units at each meal</a:t>
            </a:r>
          </a:p>
          <a:p>
            <a:pPr eaLnBrk="1" hangingPunct="1">
              <a:buFont typeface="Wingdings" panose="05000000000000000000" pitchFamily="2" charset="2"/>
              <a:buNone/>
            </a:pPr>
            <a:endParaRPr lang="en-US" sz="2200" smtClean="0"/>
          </a:p>
        </p:txBody>
      </p:sp>
    </p:spTree>
    <p:custDataLst>
      <p:tags r:id="rId1"/>
    </p:custDataLst>
    <p:extLst>
      <p:ext uri="{BB962C8B-B14F-4D97-AF65-F5344CB8AC3E}">
        <p14:creationId xmlns:p14="http://schemas.microsoft.com/office/powerpoint/2010/main" val="337342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52068">
                                            <p:txEl>
                                              <p:pRg st="5" end="5"/>
                                            </p:txEl>
                                          </p:spTgt>
                                        </p:tgtEl>
                                        <p:attrNameLst>
                                          <p:attrName>style.visibility</p:attrName>
                                        </p:attrNameLst>
                                      </p:cBhvr>
                                      <p:to>
                                        <p:strVal val="visible"/>
                                      </p:to>
                                    </p:set>
                                    <p:anim calcmode="lin" valueType="num">
                                      <p:cBhvr additive="base">
                                        <p:cTn id="25"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52068">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52068">
                                            <p:txEl>
                                              <p:pRg st="6" end="6"/>
                                            </p:txEl>
                                          </p:spTgt>
                                        </p:tgtEl>
                                        <p:attrNameLst>
                                          <p:attrName>style.visibility</p:attrName>
                                        </p:attrNameLst>
                                      </p:cBhvr>
                                      <p:to>
                                        <p:strVal val="visible"/>
                                      </p:to>
                                    </p:set>
                                    <p:anim calcmode="lin" valueType="num">
                                      <p:cBhvr additive="base">
                                        <p:cTn id="29" dur="500" fill="hold"/>
                                        <p:tgtEl>
                                          <p:spTgt spid="1752068">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52068">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457200" y="228600"/>
            <a:ext cx="8229600" cy="1143000"/>
          </a:xfrm>
        </p:spPr>
        <p:txBody>
          <a:bodyPr>
            <a:normAutofit fontScale="90000"/>
          </a:bodyPr>
          <a:lstStyle/>
          <a:p>
            <a:pPr eaLnBrk="1" hangingPunct="1"/>
            <a:r>
              <a:rPr lang="en-US" dirty="0" smtClean="0"/>
              <a:t>Intensive Diabetes Therapy</a:t>
            </a:r>
            <a:r>
              <a:rPr lang="en-US" sz="3600" dirty="0" smtClean="0"/>
              <a:t/>
            </a:r>
            <a:br>
              <a:rPr lang="en-US" sz="3600" dirty="0" smtClean="0"/>
            </a:br>
            <a:r>
              <a:rPr lang="en-US" sz="3600" dirty="0" smtClean="0"/>
              <a:t>Insulin Dosing Strategy	</a:t>
            </a:r>
          </a:p>
        </p:txBody>
      </p:sp>
      <p:sp>
        <p:nvSpPr>
          <p:cNvPr id="239619" name="Rectangle 3"/>
          <p:cNvSpPr>
            <a:spLocks noGrp="1" noChangeArrowheads="1"/>
          </p:cNvSpPr>
          <p:nvPr>
            <p:ph type="body" sz="half" idx="1"/>
          </p:nvPr>
        </p:nvSpPr>
        <p:spPr>
          <a:xfrm>
            <a:off x="475397" y="1600200"/>
            <a:ext cx="4343400" cy="4953000"/>
          </a:xfrm>
        </p:spPr>
        <p:txBody>
          <a:bodyPr/>
          <a:lstStyle/>
          <a:p>
            <a:pPr eaLnBrk="1" hangingPunct="1">
              <a:buFont typeface="Wingdings" panose="05000000000000000000" pitchFamily="2" charset="2"/>
              <a:buNone/>
            </a:pPr>
            <a:r>
              <a:rPr lang="en-US" b="1" dirty="0" smtClean="0"/>
              <a:t>50/50 Rule</a:t>
            </a:r>
          </a:p>
          <a:p>
            <a:pPr eaLnBrk="1" hangingPunct="1"/>
            <a:r>
              <a:rPr lang="en-US" dirty="0" smtClean="0"/>
              <a:t>0.5-1.0 units/kg day</a:t>
            </a:r>
          </a:p>
          <a:p>
            <a:pPr eaLnBrk="1" hangingPunct="1"/>
            <a:endParaRPr lang="en-US" dirty="0" smtClean="0"/>
          </a:p>
          <a:p>
            <a:pPr eaLnBrk="1" hangingPunct="1">
              <a:buFont typeface="Wingdings" panose="05000000000000000000" pitchFamily="2" charset="2"/>
              <a:buNone/>
            </a:pPr>
            <a:endParaRPr lang="en-US" sz="1400" dirty="0" smtClean="0"/>
          </a:p>
          <a:p>
            <a:pPr eaLnBrk="1" hangingPunct="1"/>
            <a:r>
              <a:rPr lang="en-US" dirty="0" smtClean="0"/>
              <a:t>Basal = 50% of total  </a:t>
            </a:r>
          </a:p>
          <a:p>
            <a:pPr eaLnBrk="1" hangingPunct="1">
              <a:buFont typeface="Monotype Sorts" pitchFamily="2" charset="2"/>
              <a:buBlip>
                <a:blip r:embed="rId4"/>
              </a:buBlip>
            </a:pPr>
            <a:endParaRPr lang="en-US" dirty="0" smtClean="0"/>
          </a:p>
          <a:p>
            <a:pPr eaLnBrk="1" hangingPunct="1">
              <a:buFont typeface="Monotype Sorts" pitchFamily="2" charset="2"/>
              <a:buBlip>
                <a:blip r:embed="rId4"/>
              </a:buBlip>
            </a:pPr>
            <a:r>
              <a:rPr lang="en-US" dirty="0" smtClean="0"/>
              <a:t>Bolus = 50% of total divided into 3 meals</a:t>
            </a:r>
          </a:p>
        </p:txBody>
      </p:sp>
      <p:sp>
        <p:nvSpPr>
          <p:cNvPr id="239620" name="Rectangle 4"/>
          <p:cNvSpPr>
            <a:spLocks noGrp="1" noChangeArrowheads="1"/>
          </p:cNvSpPr>
          <p:nvPr>
            <p:ph type="body" sz="half" idx="2"/>
          </p:nvPr>
        </p:nvSpPr>
        <p:spPr>
          <a:xfrm>
            <a:off x="4419600" y="1638300"/>
            <a:ext cx="4419600" cy="4876800"/>
          </a:xfrm>
        </p:spPr>
        <p:txBody>
          <a:bodyPr/>
          <a:lstStyle/>
          <a:p>
            <a:pPr eaLnBrk="1" hangingPunct="1">
              <a:buFont typeface="Wingdings" panose="05000000000000000000" pitchFamily="2" charset="2"/>
              <a:buNone/>
            </a:pPr>
            <a:r>
              <a:rPr lang="en-US" b="1" dirty="0" smtClean="0"/>
              <a:t>Example – You Try</a:t>
            </a:r>
          </a:p>
          <a:p>
            <a:pPr eaLnBrk="1" hangingPunct="1"/>
            <a:r>
              <a:rPr lang="en-US" dirty="0" err="1" smtClean="0"/>
              <a:t>Wt</a:t>
            </a:r>
            <a:r>
              <a:rPr lang="en-US" dirty="0" smtClean="0"/>
              <a:t> 60 kg x 0.5 = ___ units of insulin/day</a:t>
            </a:r>
          </a:p>
          <a:p>
            <a:pPr eaLnBrk="1" hangingPunct="1"/>
            <a:endParaRPr lang="en-US" sz="900" dirty="0" smtClean="0"/>
          </a:p>
          <a:p>
            <a:pPr eaLnBrk="1" hangingPunct="1"/>
            <a:r>
              <a:rPr lang="en-US" dirty="0" smtClean="0"/>
              <a:t>Basal dose: ____ units</a:t>
            </a:r>
          </a:p>
          <a:p>
            <a:pPr lvl="1" eaLnBrk="1" hangingPunct="1">
              <a:buFont typeface="Wingdings" panose="05000000000000000000" pitchFamily="2" charset="2"/>
              <a:buNone/>
            </a:pPr>
            <a:endParaRPr lang="en-US" dirty="0" smtClean="0"/>
          </a:p>
          <a:p>
            <a:pPr eaLnBrk="1" hangingPunct="1"/>
            <a:r>
              <a:rPr lang="en-US" dirty="0" smtClean="0"/>
              <a:t>Bolus dose: ____ units</a:t>
            </a:r>
          </a:p>
          <a:p>
            <a:pPr lvl="1">
              <a:spcBef>
                <a:spcPct val="0"/>
              </a:spcBef>
              <a:buClrTx/>
              <a:buSzTx/>
              <a:buFont typeface="Arial" panose="020B0604020202020204" pitchFamily="34" charset="0"/>
              <a:buChar char="•"/>
            </a:pPr>
            <a:r>
              <a:rPr lang="en-US" sz="2800" dirty="0" smtClean="0"/>
              <a:t>at each meal</a:t>
            </a:r>
          </a:p>
        </p:txBody>
      </p:sp>
    </p:spTree>
    <p:custDataLst>
      <p:tags r:id="rId1"/>
    </p:custDataLst>
    <p:extLst>
      <p:ext uri="{BB962C8B-B14F-4D97-AF65-F5344CB8AC3E}">
        <p14:creationId xmlns:p14="http://schemas.microsoft.com/office/powerpoint/2010/main" val="3715685339"/>
      </p:ext>
    </p:extLst>
  </p:cSld>
  <p:clrMapOvr>
    <a:masterClrMapping/>
  </p:clrMapOvr>
  <p:transition>
    <p:random/>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br>
              <a:rPr lang="en-US" dirty="0" smtClean="0"/>
            </a:br>
            <a:r>
              <a:rPr lang="en-US" sz="4000" dirty="0" smtClean="0"/>
              <a:t>Pt weighs 80kg  A = </a:t>
            </a:r>
            <a:r>
              <a:rPr lang="en-US" sz="4000" dirty="0" err="1" smtClean="0"/>
              <a:t>Aspart</a:t>
            </a:r>
            <a:endParaRPr lang="en-US" sz="4000" dirty="0" smtClean="0"/>
          </a:p>
        </p:txBody>
      </p:sp>
      <p:graphicFrame>
        <p:nvGraphicFramePr>
          <p:cNvPr id="241667" name="Object 1024"/>
          <p:cNvGraphicFramePr>
            <a:graphicFrameLocks noGrp="1" noChangeAspect="1"/>
          </p:cNvGraphicFramePr>
          <p:nvPr>
            <p:ph sz="quarter" idx="1"/>
            <p:extLst>
              <p:ext uri="{D42A27DB-BD31-4B8C-83A1-F6EECF244321}">
                <p14:modId xmlns:p14="http://schemas.microsoft.com/office/powerpoint/2010/main" val="4173722190"/>
              </p:ext>
            </p:extLst>
          </p:nvPr>
        </p:nvGraphicFramePr>
        <p:xfrm>
          <a:off x="631031" y="1447800"/>
          <a:ext cx="7881937" cy="4937125"/>
        </p:xfrm>
        <a:graphic>
          <a:graphicData uri="http://schemas.openxmlformats.org/presentationml/2006/ole">
            <mc:AlternateContent xmlns:mc="http://schemas.openxmlformats.org/markup-compatibility/2006">
              <mc:Choice xmlns:v="urn:schemas-microsoft-com:vml" Requires="v">
                <p:oleObj spid="_x0000_s17433" name="Document" r:id="rId5" imgW="8990702" imgH="5630814" progId="Word.Document.8">
                  <p:embed/>
                </p:oleObj>
              </mc:Choice>
              <mc:Fallback>
                <p:oleObj name="Document" r:id="rId5" imgW="8990702" imgH="5630814" progId="Word.Document.8">
                  <p:embed/>
                  <p:pic>
                    <p:nvPicPr>
                      <p:cNvPr id="0" name=""/>
                      <p:cNvPicPr>
                        <a:picLocks noChangeAspect="1" noChangeArrowheads="1"/>
                      </p:cNvPicPr>
                      <p:nvPr/>
                    </p:nvPicPr>
                    <p:blipFill>
                      <a:blip r:embed="rId6"/>
                      <a:srcRect/>
                      <a:stretch>
                        <a:fillRect/>
                      </a:stretch>
                    </p:blipFill>
                    <p:spPr bwMode="auto">
                      <a:xfrm>
                        <a:off x="631031" y="1447800"/>
                        <a:ext cx="7881937"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2653778159"/>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228600"/>
            <a:ext cx="8229600" cy="1143000"/>
          </a:xfrm>
          <a:solidFill>
            <a:srgbClr val="B1D45A"/>
          </a:solidFill>
        </p:spPr>
        <p:txBody>
          <a:bodyPr lIns="90477" tIns="44445" rIns="90477" bIns="44445" anchor="b">
            <a:normAutofit fontScale="90000"/>
          </a:bodyPr>
          <a:lstStyle/>
          <a:p>
            <a:pPr eaLnBrk="1" hangingPunct="1"/>
            <a:r>
              <a:rPr lang="en-US" sz="4000" dirty="0" smtClean="0"/>
              <a:t>Role of the Pancreas</a:t>
            </a:r>
            <a:br>
              <a:rPr lang="en-US" sz="4000" dirty="0" smtClean="0"/>
            </a:br>
            <a:r>
              <a:rPr lang="en-US" sz="4000" dirty="0" smtClean="0"/>
              <a:t>Endocrine Functions</a:t>
            </a:r>
            <a:endParaRPr lang="en-US" sz="4000" dirty="0" smtClean="0">
              <a:sym typeface="Monotype Sorts" pitchFamily="2" charset="2"/>
            </a:endParaRPr>
          </a:p>
        </p:txBody>
      </p:sp>
      <p:sp>
        <p:nvSpPr>
          <p:cNvPr id="31747" name="Rectangle 3"/>
          <p:cNvSpPr>
            <a:spLocks noGrp="1" noChangeArrowheads="1"/>
          </p:cNvSpPr>
          <p:nvPr>
            <p:ph sz="quarter" idx="1"/>
          </p:nvPr>
        </p:nvSpPr>
        <p:spPr>
          <a:xfrm>
            <a:off x="457200" y="1600200"/>
            <a:ext cx="4267200" cy="4419600"/>
          </a:xfrm>
        </p:spPr>
        <p:txBody>
          <a:bodyPr lIns="90477" tIns="44445" rIns="90477" bIns="44445">
            <a:normAutofit lnSpcReduction="10000"/>
          </a:bodyPr>
          <a:lstStyle/>
          <a:p>
            <a:pPr eaLnBrk="1" hangingPunct="1">
              <a:buFont typeface="Wingdings" panose="05000000000000000000" pitchFamily="2" charset="2"/>
              <a:buNone/>
            </a:pPr>
            <a:r>
              <a:rPr lang="en-US" b="1" dirty="0" smtClean="0"/>
              <a:t>Beta Cells - Insulin</a:t>
            </a:r>
            <a:endParaRPr lang="en-US" dirty="0" smtClean="0"/>
          </a:p>
          <a:p>
            <a:pPr lvl="1" eaLnBrk="1" hangingPunct="1">
              <a:buSzPct val="75000"/>
              <a:buFont typeface="Monotype Sorts" pitchFamily="2" charset="2"/>
              <a:buNone/>
            </a:pPr>
            <a:r>
              <a:rPr lang="en-US" dirty="0" smtClean="0"/>
              <a:t>Anabolic hormone - helps store glucose as glycogen in muscle, liver  </a:t>
            </a:r>
          </a:p>
          <a:p>
            <a:pPr lvl="1" eaLnBrk="1" hangingPunct="1">
              <a:buSzPct val="75000"/>
              <a:buFont typeface="Wingdings" panose="05000000000000000000" pitchFamily="2" charset="2"/>
              <a:buChar char="–"/>
            </a:pPr>
            <a:r>
              <a:rPr lang="en-US" dirty="0" smtClean="0"/>
              <a:t>secreted in response to elevated glucose</a:t>
            </a:r>
          </a:p>
          <a:p>
            <a:pPr lvl="1" eaLnBrk="1" hangingPunct="1">
              <a:buSzPct val="75000"/>
              <a:buFont typeface="Wingdings" panose="05000000000000000000" pitchFamily="2" charset="2"/>
              <a:buChar char="–"/>
            </a:pPr>
            <a:r>
              <a:rPr lang="en-US" dirty="0" smtClean="0"/>
              <a:t>halts breakdown of glycogen in liver</a:t>
            </a:r>
          </a:p>
          <a:p>
            <a:pPr lvl="1" eaLnBrk="1" hangingPunct="1">
              <a:buSzPct val="75000"/>
              <a:buFont typeface="Wingdings" panose="05000000000000000000" pitchFamily="2" charset="2"/>
              <a:buChar char="–"/>
            </a:pPr>
            <a:r>
              <a:rPr lang="en-US" dirty="0" smtClean="0"/>
              <a:t>increases protein synthesis, fat storage</a:t>
            </a:r>
          </a:p>
          <a:p>
            <a:pPr lvl="1" eaLnBrk="1" hangingPunct="1">
              <a:buSzPct val="75000"/>
              <a:buFont typeface="Wingdings" panose="05000000000000000000" pitchFamily="2" charset="2"/>
              <a:buChar char="–"/>
            </a:pPr>
            <a:r>
              <a:rPr lang="en-US" dirty="0" smtClean="0"/>
              <a:t>powerful hypoglycemic</a:t>
            </a:r>
          </a:p>
        </p:txBody>
      </p:sp>
      <p:sp>
        <p:nvSpPr>
          <p:cNvPr id="31748" name="Rectangle 4"/>
          <p:cNvSpPr>
            <a:spLocks noGrp="1" noChangeArrowheads="1"/>
          </p:cNvSpPr>
          <p:nvPr>
            <p:ph sz="quarter" idx="2"/>
          </p:nvPr>
        </p:nvSpPr>
        <p:spPr>
          <a:xfrm>
            <a:off x="4495800" y="1905000"/>
            <a:ext cx="4267200" cy="4495800"/>
          </a:xfrm>
        </p:spPr>
        <p:txBody>
          <a:bodyPr lIns="90477" tIns="44445" rIns="90477" bIns="44445"/>
          <a:lstStyle/>
          <a:p>
            <a:pPr eaLnBrk="1" hangingPunct="1">
              <a:buFont typeface="Wingdings" panose="05000000000000000000" pitchFamily="2" charset="2"/>
              <a:buNone/>
            </a:pPr>
            <a:r>
              <a:rPr lang="en-US" b="1" dirty="0" smtClean="0">
                <a:solidFill>
                  <a:schemeClr val="tx2"/>
                </a:solidFill>
              </a:rPr>
              <a:t> </a:t>
            </a:r>
            <a:endParaRPr lang="en-US" sz="2400" dirty="0" smtClean="0"/>
          </a:p>
        </p:txBody>
      </p:sp>
      <p:sp>
        <p:nvSpPr>
          <p:cNvPr id="1637381" name="Rectangle 5"/>
          <p:cNvSpPr>
            <a:spLocks noChangeArrowheads="1"/>
          </p:cNvSpPr>
          <p:nvPr/>
        </p:nvSpPr>
        <p:spPr bwMode="auto">
          <a:xfrm>
            <a:off x="4724400" y="1676400"/>
            <a:ext cx="3962400" cy="4114800"/>
          </a:xfrm>
          <a:prstGeom prst="rect">
            <a:avLst/>
          </a:prstGeom>
          <a:noFill/>
          <a:ln w="12700">
            <a:noFill/>
            <a:miter lim="800000"/>
            <a:headEnd/>
            <a:tailEnd/>
          </a:ln>
          <a:effectLst/>
        </p:spPr>
        <p:txBody>
          <a:bodyPr lIns="90477" tIns="44445" rIns="90477" bIns="44445"/>
          <a:lstStyle/>
          <a:p>
            <a:pPr marL="342900" indent="-342900" eaLnBrk="1" hangingPunct="1">
              <a:spcBef>
                <a:spcPct val="20000"/>
              </a:spcBef>
              <a:buClr>
                <a:schemeClr val="tx2"/>
              </a:buClr>
              <a:buSzPct val="60000"/>
              <a:buFont typeface="Wingdings" pitchFamily="2" charset="2"/>
              <a:buNone/>
              <a:defRPr/>
            </a:pPr>
            <a:r>
              <a:rPr lang="en-US" sz="2800" b="1" dirty="0">
                <a:solidFill>
                  <a:srgbClr val="7030A0"/>
                </a:solidFill>
                <a:effectLst>
                  <a:outerShdw blurRad="38100" dist="38100" dir="2700000" algn="tl">
                    <a:srgbClr val="000000"/>
                  </a:outerShdw>
                </a:effectLst>
                <a:latin typeface="Tahoma" pitchFamily="34" charset="0"/>
              </a:rPr>
              <a:t>Beta Cells - Amylin</a:t>
            </a:r>
            <a:r>
              <a:rPr lang="en-US" sz="2800" dirty="0">
                <a:solidFill>
                  <a:srgbClr val="7030A0"/>
                </a:solidFill>
                <a:effectLst>
                  <a:outerShdw blurRad="38100" dist="38100" dir="2700000" algn="tl">
                    <a:srgbClr val="000000"/>
                  </a:outerShdw>
                </a:effectLst>
                <a:latin typeface="Tahoma" pitchFamily="34" charset="0"/>
              </a:rPr>
              <a:t>  </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secreted in 1:1 ratio with insulin</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Causes satiety</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Lowers post-prandial glucagon response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Slows gastric emptying</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1 make none</a:t>
            </a:r>
          </a:p>
          <a:p>
            <a:pPr marL="742950" lvl="1" indent="-285750" eaLnBrk="1" hangingPunct="1">
              <a:spcBef>
                <a:spcPct val="20000"/>
              </a:spcBef>
              <a:buClr>
                <a:schemeClr val="folHlink"/>
              </a:buClr>
              <a:buSzPct val="75000"/>
              <a:buFont typeface="Wingdings" pitchFamily="2" charset="2"/>
              <a:buBlip>
                <a:blip r:embed="rId5"/>
              </a:buBlip>
              <a:defRPr/>
            </a:pPr>
            <a:r>
              <a:rPr lang="en-US" dirty="0">
                <a:effectLst>
                  <a:outerShdw blurRad="38100" dist="38100" dir="2700000" algn="tl">
                    <a:srgbClr val="000000"/>
                  </a:outerShdw>
                </a:effectLst>
                <a:latin typeface="Tahoma" pitchFamily="34" charset="0"/>
              </a:rPr>
              <a:t>Type 2 make less than normal amounts</a:t>
            </a:r>
          </a:p>
        </p:txBody>
      </p:sp>
    </p:spTree>
    <p:custDataLst>
      <p:tags r:id="rId2"/>
    </p:custDataLst>
    <p:extLst>
      <p:ext uri="{BB962C8B-B14F-4D97-AF65-F5344CB8AC3E}">
        <p14:creationId xmlns:p14="http://schemas.microsoft.com/office/powerpoint/2010/main" val="3458662665"/>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6" name="Title 1"/>
          <p:cNvSpPr>
            <a:spLocks noGrp="1"/>
          </p:cNvSpPr>
          <p:nvPr>
            <p:ph type="title"/>
          </p:nvPr>
        </p:nvSpPr>
        <p:spPr>
          <a:xfrm>
            <a:off x="457200" y="533400"/>
            <a:ext cx="8229600" cy="609600"/>
          </a:xfrm>
        </p:spPr>
        <p:txBody>
          <a:bodyPr>
            <a:noAutofit/>
          </a:bodyPr>
          <a:lstStyle/>
          <a:p>
            <a:r>
              <a:rPr lang="en-US" sz="4000" dirty="0" smtClean="0"/>
              <a:t>Type 1 and a Teen</a:t>
            </a:r>
          </a:p>
        </p:txBody>
      </p:sp>
      <p:sp>
        <p:nvSpPr>
          <p:cNvPr id="243714" name="Rectangle 1027"/>
          <p:cNvSpPr>
            <a:spLocks noGrp="1" noChangeArrowheads="1"/>
          </p:cNvSpPr>
          <p:nvPr>
            <p:ph type="body" sz="half" idx="4294967295"/>
          </p:nvPr>
        </p:nvSpPr>
        <p:spPr>
          <a:xfrm>
            <a:off x="3124200" y="1295400"/>
            <a:ext cx="6019800" cy="5562600"/>
          </a:xfrm>
        </p:spPr>
        <p:txBody>
          <a:bodyPr/>
          <a:lstStyle/>
          <a:p>
            <a:pPr eaLnBrk="1" hangingPunct="1"/>
            <a:r>
              <a:rPr lang="en-US" sz="2800" dirty="0" smtClean="0"/>
              <a:t>Cindy is trying to carb count and adjust her insulin, but is still having trouble. She weighs 60kg. </a:t>
            </a:r>
          </a:p>
          <a:p>
            <a:pPr eaLnBrk="1" hangingPunct="1"/>
            <a:r>
              <a:rPr lang="en-US" sz="2800" dirty="0" smtClean="0"/>
              <a:t>What is her daily dose of insulin?</a:t>
            </a:r>
          </a:p>
          <a:p>
            <a:pPr eaLnBrk="1" hangingPunct="1"/>
            <a:r>
              <a:rPr lang="en-US" sz="2800" dirty="0" smtClean="0"/>
              <a:t>What is her basal dose?</a:t>
            </a:r>
          </a:p>
          <a:p>
            <a:pPr eaLnBrk="1" hangingPunct="1">
              <a:buFont typeface="Wingdings" panose="05000000000000000000" pitchFamily="2" charset="2"/>
              <a:buNone/>
            </a:pPr>
            <a:r>
              <a:rPr lang="en-US" sz="2800" dirty="0" smtClean="0"/>
              <a:t>1. Pre meal target BG is 120 </a:t>
            </a:r>
          </a:p>
          <a:p>
            <a:pPr eaLnBrk="1" hangingPunct="1">
              <a:buFont typeface="Wingdings" panose="05000000000000000000" pitchFamily="2" charset="2"/>
              <a:buNone/>
            </a:pPr>
            <a:r>
              <a:rPr lang="en-US" sz="2800" dirty="0" smtClean="0"/>
              <a:t>2. Post meal goal &lt; 180. </a:t>
            </a:r>
          </a:p>
          <a:p>
            <a:pPr eaLnBrk="1" hangingPunct="1">
              <a:buFont typeface="Wingdings" panose="05000000000000000000" pitchFamily="2" charset="2"/>
              <a:buNone/>
            </a:pPr>
            <a:r>
              <a:rPr lang="en-US" sz="2800" dirty="0" smtClean="0"/>
              <a:t>3. Carb ratio: 1 unit for every 15 </a:t>
            </a:r>
            <a:r>
              <a:rPr lang="en-US" sz="2800" dirty="0" err="1" smtClean="0"/>
              <a:t>gms</a:t>
            </a:r>
            <a:endParaRPr lang="en-US" sz="2800" dirty="0" smtClean="0"/>
          </a:p>
          <a:p>
            <a:pPr eaLnBrk="1" hangingPunct="1">
              <a:buFont typeface="Wingdings" panose="05000000000000000000" pitchFamily="2" charset="2"/>
              <a:buNone/>
            </a:pPr>
            <a:r>
              <a:rPr lang="en-US" sz="2800" dirty="0" smtClean="0"/>
              <a:t>4. Hyperglycemic correction factor is one unit for every 50 above goal  </a:t>
            </a:r>
          </a:p>
        </p:txBody>
      </p:sp>
      <p:pic>
        <p:nvPicPr>
          <p:cNvPr id="1786884" name="MPj0403466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304578" y="1600200"/>
            <a:ext cx="2314797" cy="2895600"/>
          </a:xfrm>
        </p:spPr>
      </p:pic>
    </p:spTree>
    <p:custDataLst>
      <p:tags r:id="rId1"/>
    </p:custDataLst>
    <p:extLst>
      <p:ext uri="{BB962C8B-B14F-4D97-AF65-F5344CB8AC3E}">
        <p14:creationId xmlns:p14="http://schemas.microsoft.com/office/powerpoint/2010/main" val="90283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8688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86884"/>
                                        </p:tgtEl>
                                      </p:cBhvr>
                                    </p:cmd>
                                  </p:childTnLst>
                                </p:cTn>
                              </p:par>
                            </p:childTnLst>
                          </p:cTn>
                        </p:par>
                      </p:childTnLst>
                    </p:cTn>
                  </p:par>
                </p:childTnLst>
              </p:cTn>
              <p:nextCondLst>
                <p:cond evt="onClick" delay="0">
                  <p:tgtEl>
                    <p:spTgt spid="1786884"/>
                  </p:tgtEl>
                </p:cond>
              </p:nextCondLst>
            </p:seq>
            <p:video>
              <p:cMediaNode>
                <p:cTn id="7" fill="hold" display="0">
                  <p:stCondLst>
                    <p:cond delay="indefinite"/>
                  </p:stCondLst>
                  <p:endCondLst>
                    <p:cond evt="onNext" delay="0">
                      <p:tgtEl>
                        <p:sldTgt/>
                      </p:tgtEl>
                    </p:cond>
                    <p:cond evt="onPrev" delay="0">
                      <p:tgtEl>
                        <p:sldTgt/>
                      </p:tgtEl>
                    </p:cond>
                  </p:endCondLst>
                </p:cTn>
                <p:tgtEl>
                  <p:spTgt spid="1786884"/>
                </p:tgtEl>
              </p:cMediaNode>
            </p:video>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457200" y="228600"/>
            <a:ext cx="8229600" cy="1219200"/>
          </a:xfrm>
        </p:spPr>
        <p:txBody>
          <a:bodyPr>
            <a:normAutofit fontScale="90000"/>
          </a:bodyPr>
          <a:lstStyle/>
          <a:p>
            <a:pPr eaLnBrk="1" hangingPunct="1"/>
            <a:r>
              <a:rPr lang="en-US" dirty="0" smtClean="0"/>
              <a:t>Correction Bolus – Add to mealtime insulin                    </a:t>
            </a:r>
            <a:r>
              <a:rPr lang="en-US" sz="1800" dirty="0" smtClean="0"/>
              <a:t>Rapid/Fast Acting Insulin  (1 unit:50 mg/dl&gt;120)</a:t>
            </a:r>
            <a:endParaRPr lang="en-US" dirty="0" smtClean="0"/>
          </a:p>
        </p:txBody>
      </p:sp>
      <p:graphicFrame>
        <p:nvGraphicFramePr>
          <p:cNvPr id="1776666" name="Rectangle 26"/>
          <p:cNvGraphicFramePr>
            <a:graphicFrameLocks noGrp="1"/>
          </p:cNvGraphicFramePr>
          <p:nvPr>
            <p:ph idx="4294967295"/>
            <p:extLst>
              <p:ext uri="{D42A27DB-BD31-4B8C-83A1-F6EECF244321}">
                <p14:modId xmlns:p14="http://schemas.microsoft.com/office/powerpoint/2010/main" val="1969272099"/>
              </p:ext>
            </p:extLst>
          </p:nvPr>
        </p:nvGraphicFramePr>
        <p:xfrm>
          <a:off x="609600" y="1524000"/>
          <a:ext cx="7772400" cy="4114800"/>
        </p:xfrm>
        <a:graphic>
          <a:graphicData uri="http://schemas.openxmlformats.org/drawingml/2006/table">
            <a:tbl>
              <a:tblPr/>
              <a:tblGrid>
                <a:gridCol w="3886200"/>
                <a:gridCol w="3886200"/>
              </a:tblGrid>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  70-120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0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121-170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171-220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221-270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271-320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321-400 mg/dl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60000"/>
                        <a:buFont typeface="Wingdings" pitchFamily="2" charset="2"/>
                        <a:buNone/>
                        <a:tabLst/>
                      </a:pPr>
                      <a:r>
                        <a:rPr kumimoji="0" lang="en-US" sz="2800" b="0" i="0" u="none" strike="noStrike" cap="none" normalizeH="0" baseline="0" dirty="0" smtClean="0">
                          <a:ln>
                            <a:noFill/>
                          </a:ln>
                          <a:solidFill>
                            <a:schemeClr val="tx1"/>
                          </a:solidFill>
                          <a:effectLst/>
                          <a:latin typeface="Tahoma" pitchFamily="34"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ustDataLst>
      <p:tags r:id="rId1"/>
    </p:custDataLst>
    <p:extLst>
      <p:ext uri="{BB962C8B-B14F-4D97-AF65-F5344CB8AC3E}">
        <p14:creationId xmlns:p14="http://schemas.microsoft.com/office/powerpoint/2010/main" val="891973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Grams of Carb per meal?</a:t>
            </a:r>
          </a:p>
        </p:txBody>
      </p:sp>
      <p:sp>
        <p:nvSpPr>
          <p:cNvPr id="245763" name="Rectangle 3"/>
          <p:cNvSpPr>
            <a:spLocks noGrp="1" noChangeArrowheads="1"/>
          </p:cNvSpPr>
          <p:nvPr>
            <p:ph sz="quarter" idx="1"/>
          </p:nvPr>
        </p:nvSpPr>
        <p:spPr>
          <a:xfrm>
            <a:off x="457200" y="1219200"/>
            <a:ext cx="6553200" cy="4937760"/>
          </a:xfrm>
        </p:spPr>
        <p:txBody>
          <a:bodyPr>
            <a:normAutofit/>
          </a:bodyPr>
          <a:lstStyle/>
          <a:p>
            <a:pPr eaLnBrk="1" hangingPunct="1"/>
            <a:r>
              <a:rPr lang="en-US" sz="2800" dirty="0" smtClean="0"/>
              <a:t>Morning - BG 173 </a:t>
            </a:r>
          </a:p>
          <a:p>
            <a:pPr lvl="1" eaLnBrk="1" hangingPunct="1"/>
            <a:r>
              <a:rPr lang="en-US" sz="2400" dirty="0" smtClean="0"/>
              <a:t>Breakfast – slice cold pizza, ½ c. juice</a:t>
            </a:r>
          </a:p>
          <a:p>
            <a:pPr eaLnBrk="1" hangingPunct="1"/>
            <a:r>
              <a:rPr lang="en-US" sz="2800" dirty="0" smtClean="0"/>
              <a:t>Lunch BG 69  </a:t>
            </a:r>
          </a:p>
          <a:p>
            <a:pPr lvl="1" eaLnBrk="1" hangingPunct="1"/>
            <a:r>
              <a:rPr lang="en-US" sz="2400" dirty="0" smtClean="0"/>
              <a:t>Menu- ham sandwich, pear, diet 7-up,  mini snickers bar. </a:t>
            </a:r>
          </a:p>
          <a:p>
            <a:pPr eaLnBrk="1" hangingPunct="1"/>
            <a:r>
              <a:rPr lang="en-US" sz="2800" dirty="0" smtClean="0"/>
              <a:t>2 </a:t>
            </a:r>
            <a:r>
              <a:rPr lang="en-US" sz="2800" dirty="0" err="1" smtClean="0"/>
              <a:t>hrs</a:t>
            </a:r>
            <a:r>
              <a:rPr lang="en-US" sz="2800" dirty="0" smtClean="0"/>
              <a:t> after lunch, BG 148  - ran track</a:t>
            </a:r>
          </a:p>
          <a:p>
            <a:pPr eaLnBrk="1" hangingPunct="1"/>
            <a:r>
              <a:rPr lang="en-US" sz="2800" dirty="0" smtClean="0"/>
              <a:t>Before dinner - BG 98 </a:t>
            </a:r>
          </a:p>
          <a:p>
            <a:pPr lvl="1" eaLnBrk="1" hangingPunct="1"/>
            <a:r>
              <a:rPr lang="en-US" sz="2400" dirty="0" smtClean="0"/>
              <a:t>Cheeseburger, small fries, chocolate chip cookie</a:t>
            </a:r>
          </a:p>
          <a:p>
            <a:pPr eaLnBrk="1" hangingPunct="1"/>
            <a:r>
              <a:rPr lang="en-US" sz="2800" dirty="0" smtClean="0"/>
              <a:t>At bedtime, BG 173</a:t>
            </a:r>
          </a:p>
          <a:p>
            <a:pPr eaLnBrk="1" hangingPunct="1"/>
            <a:endParaRPr lang="en-US" sz="2800" dirty="0" smtClean="0"/>
          </a:p>
        </p:txBody>
      </p:sp>
      <p:pic>
        <p:nvPicPr>
          <p:cNvPr id="245764" name="Picture 3" descr="C:\Users\Beverly\AppData\Local\Microsoft\Windows\Temporary Internet Files\Content.IE5\DJWH7WCO\MP90040061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3724" y="1752600"/>
            <a:ext cx="1951037"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5240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t>Carbs?  How much Insulin?</a:t>
            </a:r>
          </a:p>
        </p:txBody>
      </p:sp>
      <p:sp>
        <p:nvSpPr>
          <p:cNvPr id="1634307" name="Rectangle 3"/>
          <p:cNvSpPr>
            <a:spLocks noGrp="1" noChangeArrowheads="1"/>
          </p:cNvSpPr>
          <p:nvPr>
            <p:ph sz="quarter" idx="1"/>
          </p:nvPr>
        </p:nvSpPr>
        <p:spPr/>
        <p:txBody>
          <a:bodyPr>
            <a:normAutofit lnSpcReduction="10000"/>
          </a:bodyPr>
          <a:lstStyle/>
          <a:p>
            <a:pPr eaLnBrk="1" hangingPunct="1">
              <a:defRPr/>
            </a:pPr>
            <a:r>
              <a:rPr lang="en-US" sz="2800" dirty="0" smtClean="0"/>
              <a:t>Morning - BG 173 </a:t>
            </a:r>
            <a:endParaRPr lang="en-US" sz="2800" dirty="0"/>
          </a:p>
          <a:p>
            <a:pPr lvl="1" eaLnBrk="1" hangingPunct="1">
              <a:defRPr/>
            </a:pPr>
            <a:r>
              <a:rPr lang="en-US" sz="2400" dirty="0" smtClean="0"/>
              <a:t>Breakfast – slice cold pizza, ½ c. applesauce</a:t>
            </a:r>
          </a:p>
          <a:p>
            <a:pPr lvl="1" eaLnBrk="1" hangingPunct="1">
              <a:defRPr/>
            </a:pPr>
            <a:r>
              <a:rPr lang="en-US" sz="2400" dirty="0" smtClean="0">
                <a:solidFill>
                  <a:schemeClr val="tx2">
                    <a:lumMod val="75000"/>
                  </a:schemeClr>
                </a:solidFill>
              </a:rPr>
              <a:t>45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solidFill>
                <a:schemeClr val="tx2">
                  <a:lumMod val="75000"/>
                </a:schemeClr>
              </a:solidFill>
            </a:endParaRPr>
          </a:p>
          <a:p>
            <a:pPr eaLnBrk="1" hangingPunct="1">
              <a:defRPr/>
            </a:pPr>
            <a:r>
              <a:rPr lang="en-US" dirty="0" smtClean="0"/>
              <a:t>Lunch BG 69  </a:t>
            </a:r>
            <a:endParaRPr lang="en-US" dirty="0"/>
          </a:p>
          <a:p>
            <a:pPr lvl="1" eaLnBrk="1" hangingPunct="1">
              <a:defRPr/>
            </a:pPr>
            <a:r>
              <a:rPr lang="en-US" sz="2400" dirty="0" smtClean="0"/>
              <a:t>Menu- ham sandwich, pear, diet 7-up, mini snickers </a:t>
            </a:r>
            <a:endParaRPr lang="en-US" sz="2400" dirty="0"/>
          </a:p>
          <a:p>
            <a:pPr lvl="1" eaLnBrk="1" hangingPunct="1">
              <a:defRPr/>
            </a:pPr>
            <a:r>
              <a:rPr lang="en-US" sz="2400" dirty="0" smtClean="0">
                <a:solidFill>
                  <a:schemeClr val="tx2">
                    <a:lumMod val="75000"/>
                  </a:schemeClr>
                </a:solidFill>
              </a:rPr>
              <a:t>60 </a:t>
            </a:r>
            <a:r>
              <a:rPr lang="en-US" sz="2400" dirty="0" err="1" smtClean="0">
                <a:solidFill>
                  <a:schemeClr val="tx2">
                    <a:lumMod val="75000"/>
                  </a:schemeClr>
                </a:solidFill>
              </a:rPr>
              <a:t>gms</a:t>
            </a:r>
            <a:r>
              <a:rPr lang="en-US" sz="2400" dirty="0">
                <a:solidFill>
                  <a:schemeClr val="tx2">
                    <a:lumMod val="75000"/>
                  </a:schemeClr>
                </a:solidFill>
              </a:rPr>
              <a:t> </a:t>
            </a:r>
            <a:endParaRPr lang="en-US" sz="2400" dirty="0" smtClean="0">
              <a:solidFill>
                <a:schemeClr val="tx2">
                  <a:lumMod val="75000"/>
                </a:schemeClr>
              </a:solidFill>
            </a:endParaRPr>
          </a:p>
          <a:p>
            <a:pPr eaLnBrk="1" hangingPunct="1">
              <a:defRPr/>
            </a:pPr>
            <a:r>
              <a:rPr lang="en-US" dirty="0" smtClean="0"/>
              <a:t>2 hours after lunch, BG 148 – ran track</a:t>
            </a:r>
          </a:p>
          <a:p>
            <a:pPr eaLnBrk="1" hangingPunct="1">
              <a:defRPr/>
            </a:pPr>
            <a:r>
              <a:rPr lang="en-US" sz="2800" dirty="0" smtClean="0"/>
              <a:t>Before dinner - BG 98 </a:t>
            </a:r>
          </a:p>
          <a:p>
            <a:pPr lvl="1" eaLnBrk="1" hangingPunct="1">
              <a:defRPr/>
            </a:pPr>
            <a:r>
              <a:rPr lang="en-US" sz="2400" dirty="0" smtClean="0"/>
              <a:t>Cheeseburger, small fries, chocolate chip cookie</a:t>
            </a:r>
          </a:p>
          <a:p>
            <a:pPr lvl="1" eaLnBrk="1" hangingPunct="1">
              <a:defRPr/>
            </a:pPr>
            <a:r>
              <a:rPr lang="en-US" sz="2400" dirty="0" smtClean="0">
                <a:solidFill>
                  <a:schemeClr val="tx2">
                    <a:lumMod val="75000"/>
                  </a:schemeClr>
                </a:solidFill>
              </a:rPr>
              <a:t>75 </a:t>
            </a:r>
            <a:r>
              <a:rPr lang="en-US" sz="2400" dirty="0" err="1" smtClean="0">
                <a:solidFill>
                  <a:schemeClr val="tx2">
                    <a:lumMod val="75000"/>
                  </a:schemeClr>
                </a:solidFill>
              </a:rPr>
              <a:t>gms</a:t>
            </a:r>
            <a:r>
              <a:rPr lang="en-US" sz="2400" dirty="0" smtClean="0">
                <a:solidFill>
                  <a:schemeClr val="tx2">
                    <a:lumMod val="75000"/>
                  </a:schemeClr>
                </a:solidFill>
              </a:rPr>
              <a:t>  </a:t>
            </a:r>
            <a:endParaRPr lang="en-US" sz="2400" dirty="0"/>
          </a:p>
          <a:p>
            <a:pPr eaLnBrk="1" hangingPunct="1">
              <a:defRPr/>
            </a:pPr>
            <a:r>
              <a:rPr lang="en-US" sz="2800" dirty="0" smtClean="0"/>
              <a:t>At bedtime, BG 173 – </a:t>
            </a:r>
            <a:r>
              <a:rPr lang="en-US" sz="2800" dirty="0" smtClean="0">
                <a:solidFill>
                  <a:schemeClr val="tx2">
                    <a:lumMod val="75000"/>
                  </a:schemeClr>
                </a:solidFill>
              </a:rPr>
              <a:t>15 unit Lantus</a:t>
            </a:r>
          </a:p>
        </p:txBody>
      </p:sp>
    </p:spTree>
    <p:custDataLst>
      <p:tags r:id="rId1"/>
    </p:custDataLst>
    <p:extLst>
      <p:ext uri="{BB962C8B-B14F-4D97-AF65-F5344CB8AC3E}">
        <p14:creationId xmlns:p14="http://schemas.microsoft.com/office/powerpoint/2010/main" val="115040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a:xfrm>
            <a:off x="457200" y="457200"/>
            <a:ext cx="8305800" cy="762000"/>
          </a:xfrm>
          <a:solidFill>
            <a:srgbClr val="B1D45A"/>
          </a:solidFill>
        </p:spPr>
        <p:txBody>
          <a:bodyPr lIns="90488" tIns="44450" rIns="90488" bIns="44450" anchor="b">
            <a:normAutofit/>
          </a:bodyPr>
          <a:lstStyle/>
          <a:p>
            <a:pPr eaLnBrk="1" hangingPunct="1"/>
            <a:r>
              <a:rPr lang="en-US" sz="4000" dirty="0" smtClean="0"/>
              <a:t>Insulin Teaching Keys</a:t>
            </a:r>
          </a:p>
        </p:txBody>
      </p:sp>
      <p:sp>
        <p:nvSpPr>
          <p:cNvPr id="251907" name="Rectangle 3"/>
          <p:cNvSpPr>
            <a:spLocks noGrp="1" noChangeArrowheads="1"/>
          </p:cNvSpPr>
          <p:nvPr>
            <p:ph type="body" sz="half" idx="1"/>
          </p:nvPr>
        </p:nvSpPr>
        <p:spPr>
          <a:xfrm>
            <a:off x="419100" y="1524000"/>
            <a:ext cx="4191000" cy="4343400"/>
          </a:xfrm>
        </p:spPr>
        <p:txBody>
          <a:bodyPr lIns="90488" tIns="44450" rIns="90488" bIns="44450"/>
          <a:lstStyle/>
          <a:p>
            <a:pPr eaLnBrk="1" hangingPunct="1"/>
            <a:r>
              <a:rPr lang="en-US" sz="2400" dirty="0" smtClean="0"/>
              <a:t>Bolus insulin with meals</a:t>
            </a:r>
          </a:p>
          <a:p>
            <a:pPr eaLnBrk="1" hangingPunct="1"/>
            <a:r>
              <a:rPr lang="en-US" sz="2400" dirty="0" smtClean="0"/>
              <a:t>Basal 1-2xs daily</a:t>
            </a:r>
          </a:p>
          <a:p>
            <a:pPr eaLnBrk="1" hangingPunct="1"/>
            <a:r>
              <a:rPr lang="en-US" sz="2400" dirty="0" smtClean="0"/>
              <a:t>Can’t mix </a:t>
            </a:r>
            <a:r>
              <a:rPr lang="en-US" sz="2400" dirty="0" err="1" smtClean="0"/>
              <a:t>Glargine</a:t>
            </a:r>
            <a:r>
              <a:rPr lang="en-US" sz="2400" dirty="0" smtClean="0"/>
              <a:t> or </a:t>
            </a:r>
            <a:r>
              <a:rPr lang="en-US" sz="2400" dirty="0" err="1" smtClean="0"/>
              <a:t>Detemir</a:t>
            </a:r>
            <a:r>
              <a:rPr lang="en-US" sz="2400" dirty="0" smtClean="0"/>
              <a:t> with other </a:t>
            </a:r>
            <a:r>
              <a:rPr lang="en-US" sz="2400" dirty="0" err="1" smtClean="0"/>
              <a:t>insulins</a:t>
            </a:r>
            <a:endParaRPr lang="en-US" sz="2400" dirty="0" smtClean="0"/>
          </a:p>
          <a:p>
            <a:pPr eaLnBrk="1" hangingPunct="1"/>
            <a:r>
              <a:rPr lang="en-US" sz="2400" dirty="0" smtClean="0"/>
              <a:t>Abdomen preferred injection site</a:t>
            </a:r>
          </a:p>
          <a:p>
            <a:pPr eaLnBrk="1" hangingPunct="1"/>
            <a:r>
              <a:rPr lang="en-US" sz="2400" dirty="0" smtClean="0"/>
              <a:t>Stay 1” away from previous site</a:t>
            </a:r>
          </a:p>
          <a:p>
            <a:pPr eaLnBrk="1" hangingPunct="1"/>
            <a:r>
              <a:rPr lang="en-US" sz="2400" dirty="0" smtClean="0"/>
              <a:t>Don’t re-use ultra fine syringes</a:t>
            </a:r>
          </a:p>
        </p:txBody>
      </p:sp>
      <p:sp>
        <p:nvSpPr>
          <p:cNvPr id="1419268" name="Rectangle 4"/>
          <p:cNvSpPr>
            <a:spLocks noGrp="1" noChangeArrowheads="1"/>
          </p:cNvSpPr>
          <p:nvPr>
            <p:ph type="body" sz="half" idx="2"/>
          </p:nvPr>
        </p:nvSpPr>
        <p:spPr>
          <a:xfrm>
            <a:off x="4953000" y="1676400"/>
            <a:ext cx="3810000" cy="4648200"/>
          </a:xfrm>
        </p:spPr>
        <p:txBody>
          <a:bodyPr lIns="90488" tIns="44450" rIns="90488" bIns="44450"/>
          <a:lstStyle/>
          <a:p>
            <a:pPr eaLnBrk="1" hangingPunct="1">
              <a:lnSpc>
                <a:spcPct val="90000"/>
              </a:lnSpc>
            </a:pPr>
            <a:r>
              <a:rPr lang="en-US" sz="2400" dirty="0" smtClean="0"/>
              <a:t>Keep unopened insulin in refrigerator</a:t>
            </a:r>
          </a:p>
          <a:p>
            <a:pPr eaLnBrk="1" hangingPunct="1">
              <a:lnSpc>
                <a:spcPct val="90000"/>
              </a:lnSpc>
            </a:pPr>
            <a:r>
              <a:rPr lang="en-US" sz="2400" dirty="0" smtClean="0">
                <a:solidFill>
                  <a:schemeClr val="folHlink"/>
                </a:solidFill>
              </a:rPr>
              <a:t>Toss opened insulin vial after 28 days</a:t>
            </a:r>
          </a:p>
          <a:p>
            <a:pPr eaLnBrk="1" hangingPunct="1">
              <a:lnSpc>
                <a:spcPct val="90000"/>
              </a:lnSpc>
            </a:pPr>
            <a:r>
              <a:rPr lang="en-US" sz="2400" dirty="0" smtClean="0">
                <a:solidFill>
                  <a:schemeClr val="folHlink"/>
                </a:solidFill>
              </a:rPr>
              <a:t>Proper disposal</a:t>
            </a:r>
          </a:p>
          <a:p>
            <a:pPr eaLnBrk="1" hangingPunct="1">
              <a:lnSpc>
                <a:spcPct val="90000"/>
              </a:lnSpc>
            </a:pPr>
            <a:r>
              <a:rPr lang="en-US" sz="2400" dirty="0" smtClean="0"/>
              <a:t>Review patients ability to withdraw and inject.</a:t>
            </a:r>
          </a:p>
          <a:p>
            <a:pPr eaLnBrk="1" hangingPunct="1">
              <a:lnSpc>
                <a:spcPct val="90000"/>
              </a:lnSpc>
            </a:pPr>
            <a:r>
              <a:rPr lang="en-US" sz="2400" dirty="0" smtClean="0"/>
              <a:t>Side effects include hypoglycemia/</a:t>
            </a:r>
            <a:r>
              <a:rPr lang="en-US" sz="2400" dirty="0" err="1" smtClean="0"/>
              <a:t>wt</a:t>
            </a:r>
            <a:r>
              <a:rPr lang="en-US" sz="2400" dirty="0" smtClean="0"/>
              <a:t> gain</a:t>
            </a:r>
          </a:p>
          <a:p>
            <a:pPr eaLnBrk="1" hangingPunct="1">
              <a:lnSpc>
                <a:spcPct val="90000"/>
              </a:lnSpc>
            </a:pPr>
            <a:endParaRPr lang="en-US" sz="2400" dirty="0" smtClean="0"/>
          </a:p>
        </p:txBody>
      </p:sp>
    </p:spTree>
    <p:custDataLst>
      <p:tags r:id="rId1"/>
    </p:custDataLst>
    <p:extLst>
      <p:ext uri="{BB962C8B-B14F-4D97-AF65-F5344CB8AC3E}">
        <p14:creationId xmlns:p14="http://schemas.microsoft.com/office/powerpoint/2010/main" val="28330220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mph" presetSubtype="0" fill="hold" nodeType="clickEffect">
                                  <p:stCondLst>
                                    <p:cond delay="0"/>
                                  </p:stCondLst>
                                  <p:childTnLst>
                                    <p:animRot by="21600000">
                                      <p:cBhvr>
                                        <p:cTn id="36" dur="2000" fill="hold"/>
                                        <p:tgtEl>
                                          <p:spTgt spid="1419268">
                                            <p:txEl>
                                              <p:pRg st="1" end="1"/>
                                            </p:txEl>
                                          </p:spTgt>
                                        </p:tgtEl>
                                        <p:attrNameLst>
                                          <p:attrName>r</p:attrName>
                                        </p:attrNameLst>
                                      </p:cBhvr>
                                    </p:animRot>
                                  </p:childTnLst>
                                </p:cTn>
                              </p:par>
                              <p:par>
                                <p:cTn id="37" presetID="8" presetClass="emph" presetSubtype="0" fill="hold" nodeType="withEffect">
                                  <p:stCondLst>
                                    <p:cond delay="0"/>
                                  </p:stCondLst>
                                  <p:childTnLst>
                                    <p:animRot by="21600000">
                                      <p:cBhvr>
                                        <p:cTn id="38" dur="2000" fill="hold"/>
                                        <p:tgtEl>
                                          <p:spTgt spid="1419268">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a:xfrm>
            <a:off x="457200" y="304800"/>
            <a:ext cx="8229600" cy="1219200"/>
          </a:xfrm>
        </p:spPr>
        <p:txBody>
          <a:bodyPr>
            <a:noAutofit/>
          </a:bodyPr>
          <a:lstStyle/>
          <a:p>
            <a:pPr eaLnBrk="1" hangingPunct="1"/>
            <a:r>
              <a:rPr lang="en-US" sz="4000" dirty="0" smtClean="0"/>
              <a:t>Medical Waste Management Act Effective Sept 1, 2008</a:t>
            </a:r>
          </a:p>
        </p:txBody>
      </p:sp>
      <p:sp>
        <p:nvSpPr>
          <p:cNvPr id="253955" name="Rectangle 3"/>
          <p:cNvSpPr>
            <a:spLocks noGrp="1" noChangeArrowheads="1"/>
          </p:cNvSpPr>
          <p:nvPr>
            <p:ph type="body" idx="1"/>
          </p:nvPr>
        </p:nvSpPr>
        <p:spPr>
          <a:xfrm>
            <a:off x="457200" y="1676400"/>
            <a:ext cx="7239000" cy="4779336"/>
          </a:xfrm>
        </p:spPr>
        <p:txBody>
          <a:bodyPr/>
          <a:lstStyle/>
          <a:p>
            <a:pPr eaLnBrk="1" hangingPunct="1"/>
            <a:r>
              <a:rPr lang="en-US" dirty="0" smtClean="0"/>
              <a:t>CA Senate Bill 1305 </a:t>
            </a:r>
          </a:p>
          <a:p>
            <a:pPr eaLnBrk="1" hangingPunct="1"/>
            <a:r>
              <a:rPr lang="en-US" dirty="0" smtClean="0"/>
              <a:t>New law requires proper disposal of home generated syringes, needles, lancets</a:t>
            </a:r>
          </a:p>
          <a:p>
            <a:pPr eaLnBrk="1" hangingPunct="1"/>
            <a:r>
              <a:rPr lang="en-US" dirty="0" smtClean="0"/>
              <a:t>Disposal in solid waste containers no longer permitted</a:t>
            </a:r>
          </a:p>
          <a:p>
            <a:pPr eaLnBrk="1" hangingPunct="1"/>
            <a:r>
              <a:rPr lang="en-US" dirty="0" smtClean="0"/>
              <a:t>EPA in 2004 also discourages sharps disposal in trash.</a:t>
            </a:r>
          </a:p>
          <a:p>
            <a:pPr eaLnBrk="1" hangingPunct="1"/>
            <a:endParaRPr lang="en-US" dirty="0" smtClean="0"/>
          </a:p>
        </p:txBody>
      </p:sp>
    </p:spTree>
    <p:custDataLst>
      <p:tags r:id="rId1"/>
    </p:custDataLst>
    <p:extLst>
      <p:ext uri="{BB962C8B-B14F-4D97-AF65-F5344CB8AC3E}">
        <p14:creationId xmlns:p14="http://schemas.microsoft.com/office/powerpoint/2010/main" val="426343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t>Sharps Disposal: Product and Info</a:t>
            </a:r>
          </a:p>
        </p:txBody>
      </p:sp>
      <p:sp>
        <p:nvSpPr>
          <p:cNvPr id="256003" name="Rectangle 3"/>
          <p:cNvSpPr>
            <a:spLocks noGrp="1" noChangeArrowheads="1"/>
          </p:cNvSpPr>
          <p:nvPr>
            <p:ph type="body" idx="1"/>
          </p:nvPr>
        </p:nvSpPr>
        <p:spPr>
          <a:xfrm>
            <a:off x="4419600" y="1447800"/>
            <a:ext cx="4038600" cy="4800600"/>
          </a:xfrm>
        </p:spPr>
        <p:txBody>
          <a:bodyPr>
            <a:normAutofit fontScale="92500" lnSpcReduction="10000"/>
          </a:bodyPr>
          <a:lstStyle/>
          <a:p>
            <a:r>
              <a:rPr lang="en-US" sz="2400" dirty="0" smtClean="0"/>
              <a:t>Look in the Government section white pages for a household hazardous waste listing for your city or county. </a:t>
            </a:r>
          </a:p>
          <a:p>
            <a:r>
              <a:rPr lang="en-US" sz="2400" dirty="0" smtClean="0"/>
              <a:t>Call 1-800-CLEANUP (1-800-253-2687) </a:t>
            </a:r>
          </a:p>
          <a:p>
            <a:r>
              <a:rPr lang="en-US" sz="2400" dirty="0" smtClean="0"/>
              <a:t>Search for collection centers on the California Integrated Waste Management Board (CIWMB) Web site: </a:t>
            </a:r>
            <a:r>
              <a:rPr lang="en-US" sz="2400" u="sng" dirty="0" smtClean="0">
                <a:hlinkClick r:id="rId4"/>
              </a:rPr>
              <a:t>http://www.ciwmb.ca.gov/HHW/HealthCare/Collection/</a:t>
            </a:r>
            <a:endParaRPr lang="en-US" sz="2400" dirty="0" smtClean="0"/>
          </a:p>
          <a:p>
            <a:pPr marL="0" indent="0">
              <a:buNone/>
            </a:pPr>
            <a:r>
              <a:rPr lang="en-US" sz="2400" dirty="0" smtClean="0"/>
              <a:t/>
            </a:r>
            <a:br>
              <a:rPr lang="en-US" sz="2400" dirty="0" smtClean="0"/>
            </a:br>
            <a:endParaRPr lang="en-US" dirty="0" smtClean="0"/>
          </a:p>
        </p:txBody>
      </p:sp>
      <p:pic>
        <p:nvPicPr>
          <p:cNvPr id="256004" name="Picture 4" descr="Disposal by Mai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1775" y="1295400"/>
            <a:ext cx="36544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78663207"/>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93303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457200"/>
            <a:ext cx="8229600" cy="685800"/>
          </a:xfrm>
        </p:spPr>
        <p:txBody>
          <a:bodyPr>
            <a:noAutofit/>
          </a:bodyPr>
          <a:lstStyle/>
          <a:p>
            <a:pPr algn="l" eaLnBrk="1" hangingPunct="1"/>
            <a:r>
              <a:rPr lang="en-US" sz="4000" dirty="0" err="1" smtClean="0">
                <a:solidFill>
                  <a:schemeClr val="tx2">
                    <a:lumMod val="75000"/>
                  </a:schemeClr>
                </a:solidFill>
              </a:rPr>
              <a:t>DiaBingo</a:t>
            </a:r>
            <a:r>
              <a:rPr lang="en-US" sz="4000" dirty="0" smtClean="0">
                <a:solidFill>
                  <a:schemeClr val="tx2">
                    <a:lumMod val="75000"/>
                  </a:schemeClr>
                </a:solidFill>
              </a:rPr>
              <a:t> - I</a:t>
            </a: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r>
              <a:rPr lang="en-US" sz="1200">
                <a:solidFill>
                  <a:prstClr val="white"/>
                </a:solidFill>
                <a:latin typeface="Arial Black" pitchFamily="34" charset="0"/>
              </a:rPr>
              <a:t>	 </a:t>
            </a:r>
          </a:p>
        </p:txBody>
      </p:sp>
      <p:sp>
        <p:nvSpPr>
          <p:cNvPr id="1729542" name="Text Box 1030"/>
          <p:cNvSpPr txBox="1">
            <a:spLocks noChangeArrowheads="1"/>
          </p:cNvSpPr>
          <p:nvPr/>
        </p:nvSpPr>
        <p:spPr bwMode="auto">
          <a:xfrm>
            <a:off x="457200" y="1311322"/>
            <a:ext cx="8256896" cy="4862870"/>
          </a:xfrm>
          <a:prstGeom prst="rect">
            <a:avLst/>
          </a:prstGeom>
          <a:noFill/>
          <a:ln w="12700">
            <a:noFill/>
            <a:miter lim="800000"/>
            <a:headEnd/>
            <a:tailEnd/>
          </a:ln>
          <a:effectLst/>
        </p:spPr>
        <p:txBody>
          <a:bodyPr wrap="square">
            <a:spAutoFit/>
          </a:bodyPr>
          <a:lstStyle/>
          <a:p>
            <a:pPr>
              <a:spcAft>
                <a:spcPts val="600"/>
              </a:spcAft>
              <a:defRPr/>
            </a:pPr>
            <a:r>
              <a:rPr lang="en-US" sz="2000" b="1" dirty="0">
                <a:solidFill>
                  <a:srgbClr val="AC66BB">
                    <a:lumMod val="50000"/>
                  </a:srgbClr>
                </a:solidFill>
                <a:effectLst>
                  <a:outerShdw blurRad="38100" dist="38100" dir="2700000" algn="tl">
                    <a:srgbClr val="000000"/>
                  </a:outerShdw>
                </a:effectLst>
              </a:rPr>
              <a:t>I</a:t>
            </a:r>
            <a:r>
              <a:rPr lang="en-US" sz="2000" dirty="0">
                <a:solidFill>
                  <a:srgbClr val="AC66BB">
                    <a:lumMod val="50000"/>
                  </a:srgbClr>
                </a:solidFill>
                <a:effectLst>
                  <a:outerShdw blurRad="38100" dist="38100" dir="2700000" algn="tl">
                    <a:srgbClr val="000000"/>
                  </a:outerShdw>
                </a:effectLst>
              </a:rPr>
              <a:t> </a:t>
            </a:r>
            <a:r>
              <a:rPr lang="en-US" sz="2000" dirty="0">
                <a:solidFill>
                  <a:srgbClr val="AC66BB">
                    <a:lumMod val="50000"/>
                  </a:srgbClr>
                </a:solidFill>
              </a:rPr>
              <a:t>Injected hormone that is an analog of </a:t>
            </a:r>
            <a:r>
              <a:rPr lang="en-US" sz="2000" dirty="0" smtClean="0">
                <a:solidFill>
                  <a:srgbClr val="AC66BB">
                    <a:lumMod val="50000"/>
                  </a:srgbClr>
                </a:solidFill>
              </a:rPr>
              <a:t>amylin			</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err="1">
                <a:solidFill>
                  <a:srgbClr val="AC66BB">
                    <a:lumMod val="50000"/>
                  </a:srgbClr>
                </a:solidFill>
              </a:rPr>
              <a:t>Glargine</a:t>
            </a:r>
            <a:r>
              <a:rPr lang="en-US" sz="2000" dirty="0">
                <a:solidFill>
                  <a:srgbClr val="AC66BB">
                    <a:lumMod val="50000"/>
                  </a:srgbClr>
                </a:solidFill>
              </a:rPr>
              <a:t>, </a:t>
            </a:r>
            <a:r>
              <a:rPr lang="en-US" sz="2000" dirty="0" err="1">
                <a:solidFill>
                  <a:srgbClr val="AC66BB">
                    <a:lumMod val="50000"/>
                  </a:srgbClr>
                </a:solidFill>
              </a:rPr>
              <a:t>Detemir</a:t>
            </a:r>
            <a:r>
              <a:rPr lang="en-US" sz="2000" dirty="0">
                <a:solidFill>
                  <a:srgbClr val="AC66BB">
                    <a:lumMod val="50000"/>
                  </a:srgbClr>
                </a:solidFill>
              </a:rPr>
              <a:t>, NPH are types of </a:t>
            </a:r>
            <a:endParaRPr lang="en-US" sz="2000" dirty="0" smtClean="0">
              <a:solidFill>
                <a:srgbClr val="AC66BB">
                  <a:lumMod val="50000"/>
                </a:srgbClr>
              </a:solidFill>
            </a:endParaRP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Breakdown of glycogen into </a:t>
            </a:r>
            <a:r>
              <a:rPr lang="en-US" sz="2000" dirty="0" smtClean="0">
                <a:solidFill>
                  <a:srgbClr val="AC66BB">
                    <a:lumMod val="50000"/>
                  </a:srgbClr>
                </a:solidFill>
              </a:rPr>
              <a:t>glucose</a:t>
            </a:r>
          </a:p>
          <a:p>
            <a:pPr>
              <a:spcBef>
                <a:spcPts val="600"/>
              </a:spcBef>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t>
            </a:r>
            <a:r>
              <a:rPr lang="en-US" sz="2000" dirty="0">
                <a:solidFill>
                  <a:srgbClr val="AC66BB">
                    <a:lumMod val="50000"/>
                  </a:srgbClr>
                </a:solidFill>
              </a:rPr>
              <a:t>Anabolic </a:t>
            </a:r>
            <a:r>
              <a:rPr lang="en-US" sz="2000" dirty="0" smtClean="0">
                <a:solidFill>
                  <a:srgbClr val="AC66BB">
                    <a:lumMod val="50000"/>
                  </a:srgbClr>
                </a:solidFill>
              </a:rPr>
              <a:t>hormone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Insulin is released when glucose levels are low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Once opened, insulin vials are good for one _____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Elevated post-prandial glucose indicate need for pre-</a:t>
            </a:r>
            <a:r>
              <a:rPr lang="en-US" sz="2000" dirty="0" err="1" smtClean="0">
                <a:solidFill>
                  <a:srgbClr val="AC66BB">
                    <a:lumMod val="50000"/>
                  </a:srgbClr>
                </a:solidFill>
              </a:rPr>
              <a:t>mea</a:t>
            </a:r>
            <a:r>
              <a:rPr lang="en-US" sz="2000" b="1" dirty="0" err="1" smtClean="0">
                <a:solidFill>
                  <a:srgbClr val="AC66BB">
                    <a:lumMod val="50000"/>
                  </a:srgbClr>
                </a:solidFill>
              </a:rPr>
              <a:t>I</a:t>
            </a:r>
            <a:endParaRPr lang="en-US" sz="2000" b="1" dirty="0" smtClean="0">
              <a:solidFill>
                <a:srgbClr val="AC66BB">
                  <a:lumMod val="50000"/>
                </a:srgbClr>
              </a:solidFill>
            </a:endParaRP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Epinephrine increases insulin resistance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Creation of glucose from amino acids and lactate		 </a:t>
            </a:r>
          </a:p>
          <a:p>
            <a:pPr>
              <a:spcAft>
                <a:spcPts val="600"/>
              </a:spcAft>
              <a:defRPr/>
            </a:pPr>
            <a:r>
              <a:rPr lang="en-US" sz="2000" b="1" dirty="0" smtClean="0">
                <a:solidFill>
                  <a:srgbClr val="AC66BB">
                    <a:lumMod val="50000"/>
                  </a:srgbClr>
                </a:solidFill>
              </a:rPr>
              <a:t>I </a:t>
            </a:r>
            <a:r>
              <a:rPr lang="en-US" sz="2000" dirty="0" smtClean="0">
                <a:solidFill>
                  <a:srgbClr val="AC66BB">
                    <a:lumMod val="50000"/>
                  </a:srgbClr>
                </a:solidFill>
              </a:rPr>
              <a:t>Decreasing renal function for people on insulin can cause	</a:t>
            </a:r>
          </a:p>
          <a:p>
            <a:pPr>
              <a:spcAft>
                <a:spcPts val="600"/>
              </a:spcAft>
              <a:defRPr/>
            </a:pPr>
            <a:r>
              <a:rPr lang="da-DK" sz="2000" b="1" dirty="0" smtClean="0">
                <a:solidFill>
                  <a:srgbClr val="AC66BB">
                    <a:lumMod val="50000"/>
                  </a:srgbClr>
                </a:solidFill>
              </a:rPr>
              <a:t>I </a:t>
            </a:r>
            <a:r>
              <a:rPr lang="da-DK" sz="2000" dirty="0" smtClean="0">
                <a:solidFill>
                  <a:srgbClr val="AC66BB">
                    <a:lumMod val="50000"/>
                  </a:srgbClr>
                </a:solidFill>
              </a:rPr>
              <a:t>Bolus insulins							 </a:t>
            </a:r>
          </a:p>
          <a:p>
            <a:pPr>
              <a:spcAft>
                <a:spcPts val="600"/>
              </a:spcAft>
              <a:defRPr/>
            </a:pPr>
            <a:r>
              <a:rPr lang="en-US" sz="2000" b="1" dirty="0" smtClean="0">
                <a:solidFill>
                  <a:srgbClr val="AC66BB">
                    <a:lumMod val="50000"/>
                  </a:srgbClr>
                </a:solidFill>
              </a:rPr>
              <a:t>I</a:t>
            </a:r>
            <a:r>
              <a:rPr lang="en-US" sz="2000" dirty="0" smtClean="0">
                <a:solidFill>
                  <a:srgbClr val="AC66BB">
                    <a:lumMod val="50000"/>
                  </a:srgbClr>
                </a:solidFill>
              </a:rPr>
              <a:t> A hormone that increases blood glucose </a:t>
            </a:r>
            <a:r>
              <a:rPr lang="en-US" sz="2000" dirty="0" smtClean="0">
                <a:solidFill>
                  <a:prstClr val="white"/>
                </a:solidFill>
              </a:rPr>
              <a:t>levels</a:t>
            </a:r>
            <a:endParaRPr lang="en-US" sz="2000" dirty="0">
              <a:solidFill>
                <a:prstClr val="white"/>
              </a:solidFill>
            </a:endParaRPr>
          </a:p>
        </p:txBody>
      </p:sp>
    </p:spTree>
    <p:custDataLst>
      <p:tags r:id="rId1"/>
    </p:custDataLst>
    <p:extLst>
      <p:ext uri="{BB962C8B-B14F-4D97-AF65-F5344CB8AC3E}">
        <p14:creationId xmlns:p14="http://schemas.microsoft.com/office/powerpoint/2010/main" val="202458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ChangeArrowheads="1"/>
          </p:cNvSpPr>
          <p:nvPr>
            <p:ph type="ctrTitle"/>
          </p:nvPr>
        </p:nvSpPr>
        <p:spPr>
          <a:xfrm>
            <a:off x="609600" y="762000"/>
            <a:ext cx="8001000" cy="1143000"/>
          </a:xfrm>
        </p:spPr>
        <p:txBody>
          <a:bodyPr>
            <a:normAutofit fontScale="90000"/>
          </a:bodyPr>
          <a:lstStyle/>
          <a:p>
            <a:pPr eaLnBrk="1" hangingPunct="1"/>
            <a:r>
              <a:rPr lang="en-US" sz="4000" dirty="0" smtClean="0">
                <a:latin typeface="Tahoma" panose="020B0604030504040204" pitchFamily="34" charset="0"/>
              </a:rPr>
              <a:t>Diabetes Meds for</a:t>
            </a:r>
            <a:r>
              <a:rPr lang="en-US" sz="4400" dirty="0" smtClean="0">
                <a:latin typeface="Tahoma" panose="020B0604030504040204" pitchFamily="34" charset="0"/>
              </a:rPr>
              <a:t> </a:t>
            </a:r>
            <a:r>
              <a:rPr lang="en-US" sz="4000" dirty="0" smtClean="0">
                <a:latin typeface="Tahoma" panose="020B0604030504040204" pitchFamily="34" charset="0"/>
              </a:rPr>
              <a:t>Type 2: </a:t>
            </a:r>
            <a:br>
              <a:rPr lang="en-US" sz="4000" dirty="0" smtClean="0">
                <a:latin typeface="Tahoma" panose="020B0604030504040204" pitchFamily="34" charset="0"/>
              </a:rPr>
            </a:br>
            <a:r>
              <a:rPr lang="en-US" sz="4000" dirty="0" smtClean="0">
                <a:latin typeface="Tahoma" panose="020B0604030504040204" pitchFamily="34" charset="0"/>
              </a:rPr>
              <a:t>Objectives</a:t>
            </a:r>
            <a:endParaRPr lang="en-US" sz="2800" dirty="0" smtClean="0"/>
          </a:p>
        </p:txBody>
      </p:sp>
      <p:sp>
        <p:nvSpPr>
          <p:cNvPr id="262147" name="Rectangle 3"/>
          <p:cNvSpPr>
            <a:spLocks noGrp="1" noChangeArrowheads="1"/>
          </p:cNvSpPr>
          <p:nvPr>
            <p:ph type="subTitle" idx="1"/>
          </p:nvPr>
        </p:nvSpPr>
        <p:spPr>
          <a:xfrm>
            <a:off x="3276600" y="1752600"/>
            <a:ext cx="5486400" cy="3352800"/>
          </a:xfrm>
        </p:spPr>
        <p:txBody>
          <a:bodyPr/>
          <a:lstStyle/>
          <a:p>
            <a:pPr algn="r" eaLnBrk="1" hangingPunct="1"/>
            <a:endParaRPr lang="en-US" sz="1800" dirty="0" smtClean="0"/>
          </a:p>
          <a:p>
            <a:pPr algn="r" eaLnBrk="1" hangingPunct="1"/>
            <a:endParaRPr lang="en-US" sz="2400" dirty="0" smtClean="0"/>
          </a:p>
        </p:txBody>
      </p:sp>
      <p:sp>
        <p:nvSpPr>
          <p:cNvPr id="262148" name="Text Box 5"/>
          <p:cNvSpPr txBox="1">
            <a:spLocks noChangeArrowheads="1"/>
          </p:cNvSpPr>
          <p:nvPr/>
        </p:nvSpPr>
        <p:spPr bwMode="auto">
          <a:xfrm>
            <a:off x="3657600" y="22098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solidFill>
                  <a:schemeClr val="bg1"/>
                </a:solidFill>
                <a:cs typeface="Tahoma" panose="020B0604030504040204" pitchFamily="34" charset="0"/>
              </a:rPr>
              <a:t>1. Describe the main action of the 5 different categories of type 2 diabetes medications. </a:t>
            </a:r>
          </a:p>
          <a:p>
            <a:pPr eaLnBrk="1" hangingPunct="1">
              <a:spcBef>
                <a:spcPct val="0"/>
              </a:spcBef>
              <a:buClrTx/>
              <a:buSzTx/>
              <a:buFontTx/>
              <a:buNone/>
            </a:pPr>
            <a:r>
              <a:rPr lang="en-US" sz="2400" dirty="0">
                <a:solidFill>
                  <a:schemeClr val="bg1"/>
                </a:solidFill>
                <a:cs typeface="Tahoma" panose="020B0604030504040204" pitchFamily="34" charset="0"/>
              </a:rPr>
              <a:t>2. Discuss strategies to determine the right medication for the right patient. </a:t>
            </a:r>
          </a:p>
          <a:p>
            <a:pPr eaLnBrk="1" hangingPunct="1">
              <a:spcBef>
                <a:spcPct val="0"/>
              </a:spcBef>
              <a:buClrTx/>
              <a:buSzTx/>
              <a:buFontTx/>
              <a:buNone/>
            </a:pPr>
            <a:r>
              <a:rPr lang="en-US" sz="2400" dirty="0">
                <a:solidFill>
                  <a:schemeClr val="bg1"/>
                </a:solidFill>
                <a:cs typeface="Tahoma" panose="020B0604030504040204" pitchFamily="34" charset="0"/>
              </a:rPr>
              <a:t>3. List the side effects and clinical considerations of each category of medication. </a:t>
            </a:r>
          </a:p>
          <a:p>
            <a:pPr eaLnBrk="1" hangingPunct="1">
              <a:spcBef>
                <a:spcPct val="0"/>
              </a:spcBef>
              <a:buClrTx/>
              <a:buSzTx/>
              <a:buFontTx/>
              <a:buNone/>
            </a:pPr>
            <a:r>
              <a:rPr lang="en-US" sz="2400" dirty="0">
                <a:latin typeface="Times New Roman" panose="02020603050405020304" pitchFamily="18" charset="0"/>
              </a:rPr>
              <a:t/>
            </a:r>
            <a:br>
              <a:rPr lang="en-US" sz="2400" dirty="0">
                <a:latin typeface="Times New Roman" panose="02020603050405020304" pitchFamily="18" charset="0"/>
              </a:rPr>
            </a:br>
            <a:r>
              <a:rPr lang="en-US" sz="2800" dirty="0">
                <a:latin typeface="Times New Roman" panose="02020603050405020304" pitchFamily="18" charset="0"/>
              </a:rPr>
              <a:t/>
            </a:r>
            <a:br>
              <a:rPr lang="en-US" sz="2800" dirty="0">
                <a:latin typeface="Times New Roman" panose="02020603050405020304" pitchFamily="18" charset="0"/>
              </a:rPr>
            </a:br>
            <a:endParaRPr lang="en-US" sz="2400" dirty="0">
              <a:latin typeface="Times New Roman" panose="02020603050405020304" pitchFamily="18" charset="0"/>
            </a:endParaRPr>
          </a:p>
        </p:txBody>
      </p:sp>
      <p:pic>
        <p:nvPicPr>
          <p:cNvPr id="262149" name="Picture 7" descr="C:\Documents and Settings\Owner\Local Settings\Temporary Internet Files\Content.IE5\M5Q1JLMY\MPj039052300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2181045"/>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4821480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990600"/>
          </a:xfrm>
          <a:solidFill>
            <a:srgbClr val="B1D45A"/>
          </a:solidFill>
        </p:spPr>
        <p:txBody>
          <a:bodyPr lIns="90477" tIns="44445" rIns="90477" bIns="44445" anchor="b">
            <a:normAutofit fontScale="90000"/>
          </a:bodyPr>
          <a:lstStyle/>
          <a:p>
            <a:pPr eaLnBrk="1" hangingPunct="1"/>
            <a:r>
              <a:rPr lang="en-US" sz="3700" dirty="0" smtClean="0"/>
              <a:t>Role of the Pancreas</a:t>
            </a:r>
            <a:br>
              <a:rPr lang="en-US" sz="3700" dirty="0" smtClean="0"/>
            </a:br>
            <a:r>
              <a:rPr lang="en-US" sz="3700" dirty="0" smtClean="0"/>
              <a:t>Endocrine Functions</a:t>
            </a:r>
            <a:endParaRPr lang="en-US" sz="3700" dirty="0" smtClean="0">
              <a:sym typeface="Monotype Sorts" pitchFamily="2" charset="2"/>
            </a:endParaRPr>
          </a:p>
        </p:txBody>
      </p:sp>
      <p:sp>
        <p:nvSpPr>
          <p:cNvPr id="33795" name="Rectangle 3"/>
          <p:cNvSpPr>
            <a:spLocks noGrp="1" noChangeArrowheads="1"/>
          </p:cNvSpPr>
          <p:nvPr>
            <p:ph type="body" sz="half" idx="4294967295"/>
          </p:nvPr>
        </p:nvSpPr>
        <p:spPr>
          <a:xfrm>
            <a:off x="4648200" y="1524000"/>
            <a:ext cx="4495800" cy="4552950"/>
          </a:xfrm>
        </p:spPr>
        <p:txBody>
          <a:bodyPr lIns="90477" tIns="44445" rIns="90477" bIns="44445">
            <a:normAutofit lnSpcReduction="10000"/>
          </a:bodyPr>
          <a:lstStyle/>
          <a:p>
            <a:pPr eaLnBrk="1" hangingPunct="1">
              <a:buFont typeface="Wingdings" panose="05000000000000000000" pitchFamily="2" charset="2"/>
              <a:buNone/>
            </a:pPr>
            <a:r>
              <a:rPr lang="en-US" sz="2800" b="1" smtClean="0">
                <a:solidFill>
                  <a:schemeClr val="tx2"/>
                </a:solidFill>
              </a:rPr>
              <a:t>Alpha cells - Glucagon</a:t>
            </a:r>
            <a:endParaRPr lang="en-US" sz="2800" b="1" smtClean="0"/>
          </a:p>
          <a:p>
            <a:pPr lvl="1" eaLnBrk="1" hangingPunct="1">
              <a:buSzPct val="75000"/>
              <a:buFont typeface="Monotype Sorts" pitchFamily="2" charset="2"/>
              <a:buNone/>
            </a:pPr>
            <a:r>
              <a:rPr lang="en-US" sz="2800" smtClean="0"/>
              <a:t>Opposes action of insulin at the liver</a:t>
            </a:r>
          </a:p>
          <a:p>
            <a:pPr lvl="1" eaLnBrk="1" hangingPunct="1">
              <a:buSzPct val="75000"/>
              <a:buFont typeface="Monotype Sorts" pitchFamily="2" charset="2"/>
              <a:buBlip>
                <a:blip r:embed="rId4"/>
              </a:buBlip>
            </a:pPr>
            <a:r>
              <a:rPr lang="en-US" sz="2800" smtClean="0"/>
              <a:t>stimulated in response to low glucose levels</a:t>
            </a:r>
          </a:p>
          <a:p>
            <a:pPr lvl="1" eaLnBrk="1" hangingPunct="1">
              <a:buSzPct val="75000"/>
              <a:buFont typeface="Monotype Sorts" pitchFamily="2" charset="2"/>
              <a:buBlip>
                <a:blip r:embed="rId4"/>
              </a:buBlip>
            </a:pPr>
            <a:r>
              <a:rPr lang="en-US" sz="2800" smtClean="0"/>
              <a:t>stimulates liver to convert glycogen to glucose</a:t>
            </a:r>
          </a:p>
          <a:p>
            <a:pPr lvl="1" eaLnBrk="1" hangingPunct="1">
              <a:buSzPct val="75000"/>
              <a:buFont typeface="Monotype Sorts" pitchFamily="2" charset="2"/>
              <a:buBlip>
                <a:blip r:embed="rId4"/>
              </a:buBlip>
            </a:pPr>
            <a:r>
              <a:rPr lang="en-US" sz="2800" smtClean="0"/>
              <a:t>inhibits liver from glucose uptake</a:t>
            </a:r>
          </a:p>
          <a:p>
            <a:pPr lvl="1" eaLnBrk="1" hangingPunct="1">
              <a:buSzPct val="75000"/>
              <a:buFont typeface="Monotype Sorts" pitchFamily="2" charset="2"/>
              <a:buBlip>
                <a:blip r:embed="rId4"/>
              </a:buBlip>
            </a:pPr>
            <a:r>
              <a:rPr lang="en-US" sz="2800" smtClean="0"/>
              <a:t>causes hyperglycemia</a:t>
            </a:r>
            <a:endParaRPr lang="en-US" sz="2400" smtClean="0"/>
          </a:p>
        </p:txBody>
      </p:sp>
      <p:pic>
        <p:nvPicPr>
          <p:cNvPr id="33796" name="Picture 4" descr="chart1"/>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68086" y="1600200"/>
            <a:ext cx="3559175" cy="3733800"/>
          </a:xfrm>
          <a:noFill/>
        </p:spPr>
      </p:pic>
    </p:spTree>
    <p:custDataLst>
      <p:tags r:id="rId1"/>
    </p:custDataLst>
    <p:extLst>
      <p:ext uri="{BB962C8B-B14F-4D97-AF65-F5344CB8AC3E}">
        <p14:creationId xmlns:p14="http://schemas.microsoft.com/office/powerpoint/2010/main" val="3064993848"/>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solidFill>
                <a:prstClr val="black"/>
              </a:solidFill>
            </a:endParaRPr>
          </a:p>
        </p:txBody>
      </p:sp>
      <p:sp>
        <p:nvSpPr>
          <p:cNvPr id="1576963" name="Rectangle 3"/>
          <p:cNvSpPr>
            <a:spLocks noGrp="1" noChangeArrowheads="1"/>
          </p:cNvSpPr>
          <p:nvPr>
            <p:ph type="title"/>
          </p:nvPr>
        </p:nvSpPr>
        <p:spPr>
          <a:xfrm>
            <a:off x="685800" y="218988"/>
            <a:ext cx="7545660" cy="698503"/>
          </a:xfrm>
        </p:spPr>
        <p:txBody>
          <a:bodyPr>
            <a:noAutofit/>
          </a:bodyPr>
          <a:lstStyle/>
          <a:p>
            <a:pPr eaLnBrk="1" hangingPunct="1">
              <a:defRPr/>
            </a:pPr>
            <a:r>
              <a:rPr lang="en-US" sz="4000" dirty="0" smtClean="0">
                <a:solidFill>
                  <a:schemeClr val="accent5">
                    <a:lumMod val="50000"/>
                  </a:schemeClr>
                </a:solidFill>
              </a:rPr>
              <a:t>Action/Classes of Type 2 Meds</a:t>
            </a:r>
          </a:p>
        </p:txBody>
      </p:sp>
      <p:sp>
        <p:nvSpPr>
          <p:cNvPr id="1576964" name="Rectangle 4"/>
          <p:cNvSpPr>
            <a:spLocks noGrp="1" noChangeArrowheads="1"/>
          </p:cNvSpPr>
          <p:nvPr>
            <p:ph type="body" sz="half" idx="1"/>
          </p:nvPr>
        </p:nvSpPr>
        <p:spPr>
          <a:xfrm>
            <a:off x="685800" y="1216109"/>
            <a:ext cx="3810000" cy="4879891"/>
          </a:xfrm>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2"/>
          </p:nvPr>
        </p:nvSpPr>
        <p:spPr>
          <a:xfrm>
            <a:off x="4694239"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solidFill>
                <a:prstClr val="black"/>
              </a:solidFill>
            </a:endParaRPr>
          </a:p>
        </p:txBody>
      </p:sp>
    </p:spTree>
    <p:custDataLst>
      <p:tags r:id="rId1"/>
    </p:custDataLst>
    <p:extLst>
      <p:ext uri="{BB962C8B-B14F-4D97-AF65-F5344CB8AC3E}">
        <p14:creationId xmlns:p14="http://schemas.microsoft.com/office/powerpoint/2010/main" val="330678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38" descr="Draft 7.7_All Figuresnolegend_29 Feb 2012_Part1.pd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975" y="-914400"/>
            <a:ext cx="10479088" cy="877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35"/>
          <p:cNvSpPr txBox="1">
            <a:spLocks noChangeArrowheads="1"/>
          </p:cNvSpPr>
          <p:nvPr/>
        </p:nvSpPr>
        <p:spPr bwMode="auto">
          <a:xfrm>
            <a:off x="34925" y="6400800"/>
            <a:ext cx="1030288"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sz="2000" b="1">
                <a:latin typeface="Calibri" panose="020F0502020204030204" pitchFamily="34" charset="0"/>
                <a:ea typeface="Times" panose="02020603050405020304" pitchFamily="18" charset="0"/>
                <a:cs typeface="Calibri" panose="020F0502020204030204" pitchFamily="34" charset="0"/>
              </a:rPr>
              <a:t>Figure 1</a:t>
            </a:r>
          </a:p>
        </p:txBody>
      </p:sp>
      <p:sp>
        <p:nvSpPr>
          <p:cNvPr id="266244" name="TextBox 21"/>
          <p:cNvSpPr txBox="1">
            <a:spLocks noChangeArrowheads="1"/>
          </p:cNvSpPr>
          <p:nvPr/>
        </p:nvSpPr>
        <p:spPr bwMode="auto">
          <a:xfrm>
            <a:off x="3665538" y="6248400"/>
            <a:ext cx="5511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1" tIns="45716" rIns="91431" bIns="45716">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r"/>
            <a:r>
              <a:rPr lang="en-US" sz="1200" b="1" i="1">
                <a:cs typeface="Times New Roman" panose="02020603050405020304" pitchFamily="18" charset="0"/>
              </a:rPr>
              <a:t>Diabetes Care</a:t>
            </a:r>
            <a:r>
              <a:rPr lang="en-US" sz="1200" b="1">
                <a:cs typeface="Times New Roman" panose="02020603050405020304" pitchFamily="18" charset="0"/>
              </a:rPr>
              <a:t> 2012;35:1364–1379</a:t>
            </a:r>
          </a:p>
          <a:p>
            <a:pPr algn="r"/>
            <a:r>
              <a:rPr lang="en-US" sz="1200" b="1">
                <a:cs typeface="Times New Roman" panose="02020603050405020304" pitchFamily="18" charset="0"/>
              </a:rPr>
              <a:t>		</a:t>
            </a:r>
            <a:r>
              <a:rPr lang="en-US" sz="1200" b="1" i="1">
                <a:cs typeface="Times New Roman" panose="02020603050405020304" pitchFamily="18" charset="0"/>
              </a:rPr>
              <a:t>Diabetologia</a:t>
            </a:r>
            <a:r>
              <a:rPr lang="en-US" sz="1200" b="1">
                <a:cs typeface="Times New Roman" panose="02020603050405020304" pitchFamily="18" charset="0"/>
              </a:rPr>
              <a:t> 2012;55:1577–1596</a:t>
            </a:r>
          </a:p>
          <a:p>
            <a:pPr algn="r"/>
            <a:r>
              <a:rPr lang="en-US" sz="1200" b="1">
                <a:latin typeface="Times" panose="02020603050405020304" pitchFamily="18" charset="0"/>
              </a:rPr>
              <a:t>(Adapted with permission from: Ismail-Beigi et al. </a:t>
            </a:r>
            <a:r>
              <a:rPr lang="en-US" sz="1200" b="1" i="1">
                <a:latin typeface="Times" panose="02020603050405020304" pitchFamily="18" charset="0"/>
              </a:rPr>
              <a:t>Ann Intern Med</a:t>
            </a:r>
            <a:r>
              <a:rPr lang="en-US" sz="1200" b="1">
                <a:latin typeface="Times" panose="02020603050405020304" pitchFamily="18" charset="0"/>
              </a:rPr>
              <a:t> 2011;154:554)</a:t>
            </a:r>
          </a:p>
          <a:p>
            <a:pPr algn="r"/>
            <a:endParaRPr lang="en-US" sz="1200" b="1">
              <a:latin typeface="Times" panose="02020603050405020304" pitchFamily="18" charset="0"/>
            </a:endParaRPr>
          </a:p>
          <a:p>
            <a:pPr algn="r"/>
            <a:endParaRPr lang="en-US" sz="1200" b="1">
              <a:latin typeface="Times" panose="02020603050405020304" pitchFamily="18" charset="0"/>
            </a:endParaRPr>
          </a:p>
        </p:txBody>
      </p:sp>
    </p:spTree>
    <p:custDataLst>
      <p:tags r:id="rId1"/>
    </p:custDataLst>
    <p:extLst>
      <p:ext uri="{BB962C8B-B14F-4D97-AF65-F5344CB8AC3E}">
        <p14:creationId xmlns:p14="http://schemas.microsoft.com/office/powerpoint/2010/main" val="4266000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a:xfrm>
            <a:off x="457200" y="533400"/>
            <a:ext cx="8229600" cy="609600"/>
          </a:xfrm>
        </p:spPr>
        <p:txBody>
          <a:bodyPr>
            <a:noAutofit/>
          </a:bodyPr>
          <a:lstStyle/>
          <a:p>
            <a:pPr eaLnBrk="1" hangingPunct="1">
              <a:defRPr/>
            </a:pPr>
            <a:r>
              <a:rPr lang="en-US" sz="4000" dirty="0" smtClean="0"/>
              <a:t>Diabetes Agents Considerations</a:t>
            </a:r>
          </a:p>
        </p:txBody>
      </p:sp>
      <p:sp>
        <p:nvSpPr>
          <p:cNvPr id="268291" name="Rectangle 3"/>
          <p:cNvSpPr>
            <a:spLocks noGrp="1" noChangeArrowheads="1"/>
          </p:cNvSpPr>
          <p:nvPr>
            <p:ph type="body" idx="1"/>
          </p:nvPr>
        </p:nvSpPr>
        <p:spPr/>
        <p:txBody>
          <a:bodyPr/>
          <a:lstStyle/>
          <a:p>
            <a:pPr eaLnBrk="1" hangingPunct="1"/>
            <a:r>
              <a:rPr lang="en-US" dirty="0" smtClean="0"/>
              <a:t>Diabetes medications can be used as monotherapy, in combo or with insulin</a:t>
            </a:r>
          </a:p>
          <a:p>
            <a:pPr eaLnBrk="1" hangingPunct="1"/>
            <a:r>
              <a:rPr lang="en-US" dirty="0" smtClean="0"/>
              <a:t>Combining agents from different classes has additive effect</a:t>
            </a:r>
          </a:p>
          <a:p>
            <a:pPr eaLnBrk="1" hangingPunct="1"/>
            <a:r>
              <a:rPr lang="en-US" dirty="0" smtClean="0"/>
              <a:t>Most reduce A1c 0.5 – 2.0%</a:t>
            </a:r>
          </a:p>
          <a:p>
            <a:pPr eaLnBrk="1" hangingPunct="1"/>
            <a:r>
              <a:rPr lang="en-US" dirty="0" smtClean="0"/>
              <a:t>Not to be used during preconception, pregnancy or when breastfeeding</a:t>
            </a:r>
          </a:p>
          <a:p>
            <a:pPr eaLnBrk="1" hangingPunct="1"/>
            <a:endParaRPr lang="en-US" dirty="0" smtClean="0"/>
          </a:p>
        </p:txBody>
      </p:sp>
      <p:sp>
        <p:nvSpPr>
          <p:cNvPr id="268292" name="Text Box 5"/>
          <p:cNvSpPr txBox="1">
            <a:spLocks noChangeArrowheads="1"/>
          </p:cNvSpPr>
          <p:nvPr/>
        </p:nvSpPr>
        <p:spPr bwMode="auto">
          <a:xfrm>
            <a:off x="2327275" y="5715000"/>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Arial" panose="020B0604020202020204" pitchFamily="34" charset="0"/>
              </a:rPr>
              <a:t>© Copyright 1999-2013, Diabetes Educational Services, All Rights Reserved.</a:t>
            </a:r>
          </a:p>
        </p:txBody>
      </p:sp>
    </p:spTree>
    <p:custDataLst>
      <p:tags r:id="rId1"/>
    </p:custDataLst>
    <p:extLst>
      <p:ext uri="{BB962C8B-B14F-4D97-AF65-F5344CB8AC3E}">
        <p14:creationId xmlns:p14="http://schemas.microsoft.com/office/powerpoint/2010/main" val="326756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8165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p:nvPr>
        </p:nvSpPr>
        <p:spPr>
          <a:xfrm>
            <a:off x="457200" y="609600"/>
            <a:ext cx="8305800" cy="731838"/>
          </a:xfrm>
        </p:spPr>
        <p:txBody>
          <a:bodyPr>
            <a:normAutofit fontScale="90000"/>
          </a:bodyPr>
          <a:lstStyle/>
          <a:p>
            <a:r>
              <a:rPr lang="en-US" dirty="0" smtClean="0"/>
              <a:t>Ideal Diabetes Medication -  </a:t>
            </a:r>
          </a:p>
        </p:txBody>
      </p:sp>
      <p:sp>
        <p:nvSpPr>
          <p:cNvPr id="270339" name="Content Placeholder 2"/>
          <p:cNvSpPr>
            <a:spLocks noGrp="1"/>
          </p:cNvSpPr>
          <p:nvPr>
            <p:ph idx="1"/>
          </p:nvPr>
        </p:nvSpPr>
        <p:spPr>
          <a:xfrm>
            <a:off x="2743200" y="1981200"/>
            <a:ext cx="6172200" cy="4152900"/>
          </a:xfrm>
        </p:spPr>
        <p:txBody>
          <a:bodyPr/>
          <a:lstStyle/>
          <a:p>
            <a:r>
              <a:rPr lang="en-US" smtClean="0"/>
              <a:t>No hypoglycemia</a:t>
            </a:r>
          </a:p>
          <a:p>
            <a:r>
              <a:rPr lang="en-US" smtClean="0"/>
              <a:t>No weight gain</a:t>
            </a:r>
          </a:p>
          <a:p>
            <a:r>
              <a:rPr lang="en-US" smtClean="0"/>
              <a:t>Affordable</a:t>
            </a:r>
          </a:p>
          <a:p>
            <a:r>
              <a:rPr lang="en-US" smtClean="0"/>
              <a:t>Lowers CV risk</a:t>
            </a:r>
          </a:p>
          <a:p>
            <a:r>
              <a:rPr lang="en-US" smtClean="0"/>
              <a:t>Most people can tolerate /use </a:t>
            </a:r>
          </a:p>
        </p:txBody>
      </p:sp>
      <p:pic>
        <p:nvPicPr>
          <p:cNvPr id="270340" name="Picture 5" descr="C:\Users\Beverly\AppData\Local\Microsoft\Windows\Temporary Internet Files\Content.IE5\R3N6ZB24\MC90038363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 y="1828800"/>
            <a:ext cx="23685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12506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402577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315287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06400" y="381000"/>
            <a:ext cx="8356600" cy="1143000"/>
          </a:xfrm>
        </p:spPr>
        <p:txBody>
          <a:bodyPr>
            <a:noAutofit/>
          </a:bodyPr>
          <a:lstStyle/>
          <a:p>
            <a:pPr eaLnBrk="1" hangingPunct="1"/>
            <a:r>
              <a:rPr lang="en-US" sz="4000" dirty="0" smtClean="0"/>
              <a:t>Considerations</a:t>
            </a:r>
            <a:br>
              <a:rPr lang="en-US" sz="4000" dirty="0" smtClean="0"/>
            </a:br>
            <a:r>
              <a:rPr lang="en-US" sz="4000" dirty="0" err="1" smtClean="0"/>
              <a:t>Biguanide</a:t>
            </a:r>
            <a:r>
              <a:rPr lang="en-US" sz="4000" dirty="0" smtClean="0"/>
              <a:t> - Metformin (Glucophage</a:t>
            </a:r>
            <a:r>
              <a:rPr lang="en-US" sz="4000" baseline="30000" dirty="0" smtClean="0"/>
              <a:t>®</a:t>
            </a:r>
            <a:r>
              <a:rPr lang="en-US" sz="4000" dirty="0" smtClean="0"/>
              <a:t>)</a:t>
            </a:r>
          </a:p>
        </p:txBody>
      </p:sp>
      <p:sp>
        <p:nvSpPr>
          <p:cNvPr id="1518595" name="Rectangle 3"/>
          <p:cNvSpPr>
            <a:spLocks noGrp="1" noChangeArrowheads="1"/>
          </p:cNvSpPr>
          <p:nvPr>
            <p:ph type="body" idx="1"/>
          </p:nvPr>
        </p:nvSpPr>
        <p:spPr>
          <a:xfrm>
            <a:off x="381000" y="1905000"/>
            <a:ext cx="8382000" cy="4953000"/>
          </a:xfrm>
        </p:spPr>
        <p:txBody>
          <a:bodyPr/>
          <a:lstStyle/>
          <a:p>
            <a:pPr eaLnBrk="1" hangingPunct="1"/>
            <a:r>
              <a:rPr lang="en-US" dirty="0" smtClean="0"/>
              <a:t>Contraindications due to lactic acidosis:</a:t>
            </a:r>
          </a:p>
          <a:p>
            <a:pPr lvl="1" eaLnBrk="1" hangingPunct="1"/>
            <a:r>
              <a:rPr lang="en-US" dirty="0" smtClean="0"/>
              <a:t>creatinine &gt;1.4 females, &gt;1.5  males </a:t>
            </a:r>
          </a:p>
          <a:p>
            <a:pPr lvl="1" eaLnBrk="1" hangingPunct="1"/>
            <a:r>
              <a:rPr lang="en-US" dirty="0" smtClean="0"/>
              <a:t>liver disease</a:t>
            </a:r>
          </a:p>
          <a:p>
            <a:pPr lvl="1" eaLnBrk="1" hangingPunct="1"/>
            <a:r>
              <a:rPr lang="en-US" dirty="0" smtClean="0"/>
              <a:t>alcohol abuse </a:t>
            </a:r>
          </a:p>
          <a:p>
            <a:pPr lvl="1" eaLnBrk="1" hangingPunct="1"/>
            <a:r>
              <a:rPr lang="en-US" dirty="0" smtClean="0"/>
              <a:t>over 80 years old</a:t>
            </a:r>
          </a:p>
          <a:p>
            <a:pPr lvl="1" eaLnBrk="1" hangingPunct="1"/>
            <a:r>
              <a:rPr lang="en-US" dirty="0" smtClean="0"/>
              <a:t>risk of acidosis</a:t>
            </a:r>
          </a:p>
          <a:p>
            <a:pPr lvl="1" eaLnBrk="1" hangingPunct="1"/>
            <a:r>
              <a:rPr lang="en-US" dirty="0" smtClean="0"/>
              <a:t>during IV dye study</a:t>
            </a:r>
          </a:p>
          <a:p>
            <a:pPr lvl="1" eaLnBrk="1" hangingPunct="1"/>
            <a:r>
              <a:rPr lang="en-US" dirty="0" smtClean="0"/>
              <a:t>CHF requiring meds </a:t>
            </a:r>
          </a:p>
        </p:txBody>
      </p:sp>
    </p:spTree>
    <p:custDataLst>
      <p:tags r:id="rId1"/>
    </p:custDataLst>
    <p:extLst>
      <p:ext uri="{BB962C8B-B14F-4D97-AF65-F5344CB8AC3E}">
        <p14:creationId xmlns:p14="http://schemas.microsoft.com/office/powerpoint/2010/main" val="2344920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p:txBody>
          <a:bodyPr>
            <a:noAutofit/>
          </a:bodyPr>
          <a:lstStyle/>
          <a:p>
            <a:pPr eaLnBrk="1" hangingPunct="1">
              <a:defRPr/>
            </a:pPr>
            <a:r>
              <a:rPr lang="en-US" sz="4000" dirty="0" smtClean="0">
                <a:solidFill>
                  <a:schemeClr val="tx1"/>
                </a:solidFill>
              </a:rPr>
              <a:t/>
            </a:r>
            <a:br>
              <a:rPr lang="en-US" sz="4000" dirty="0" smtClean="0">
                <a:solidFill>
                  <a:schemeClr val="tx1"/>
                </a:solidFill>
              </a:rPr>
            </a:br>
            <a:r>
              <a:rPr lang="en-US" sz="4000" dirty="0" smtClean="0"/>
              <a:t>Sulfonylureas – </a:t>
            </a:r>
          </a:p>
        </p:txBody>
      </p:sp>
      <p:sp>
        <p:nvSpPr>
          <p:cNvPr id="1494019" name="Rectangle 3"/>
          <p:cNvSpPr>
            <a:spLocks noGrp="1" noChangeArrowheads="1"/>
          </p:cNvSpPr>
          <p:nvPr>
            <p:ph type="body" sz="half" idx="4294967295"/>
          </p:nvPr>
        </p:nvSpPr>
        <p:spPr>
          <a:xfrm>
            <a:off x="433316" y="1404866"/>
            <a:ext cx="4038600" cy="4610100"/>
          </a:xfrm>
        </p:spPr>
        <p:txBody>
          <a:bodyPr/>
          <a:lstStyle/>
          <a:p>
            <a:pPr eaLnBrk="1" hangingPunct="1"/>
            <a:r>
              <a:rPr lang="en-US" dirty="0" smtClean="0">
                <a:solidFill>
                  <a:schemeClr val="folHlink"/>
                </a:solidFill>
              </a:rPr>
              <a:t>Action:</a:t>
            </a:r>
            <a:r>
              <a:rPr lang="en-US" dirty="0" smtClean="0"/>
              <a:t> tells pancreas to squirt insulin all day</a:t>
            </a:r>
          </a:p>
          <a:p>
            <a:pPr eaLnBrk="1" hangingPunct="1"/>
            <a:r>
              <a:rPr lang="en-US" dirty="0" smtClean="0">
                <a:solidFill>
                  <a:schemeClr val="folHlink"/>
                </a:solidFill>
              </a:rPr>
              <a:t>Who?</a:t>
            </a:r>
            <a:r>
              <a:rPr lang="en-US" dirty="0" smtClean="0"/>
              <a:t> </a:t>
            </a:r>
          </a:p>
          <a:p>
            <a:pPr lvl="1" eaLnBrk="1" hangingPunct="1"/>
            <a:r>
              <a:rPr lang="en-US" dirty="0" smtClean="0"/>
              <a:t>Lean type 2</a:t>
            </a:r>
          </a:p>
        </p:txBody>
      </p:sp>
      <p:pic>
        <p:nvPicPr>
          <p:cNvPr id="280580" name="Picture 5" descr="bcap_squirt_earrings"/>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a:xfrm>
            <a:off x="3276600" y="3048000"/>
            <a:ext cx="3124200" cy="3124200"/>
          </a:xfrm>
          <a:noFill/>
        </p:spPr>
      </p:pic>
      <p:pic>
        <p:nvPicPr>
          <p:cNvPr id="280581" name="Picture 4" descr="PE01812_[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29238" y="1245394"/>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52858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a:xfrm>
            <a:off x="533400" y="304800"/>
            <a:ext cx="8153400" cy="914400"/>
          </a:xfrm>
        </p:spPr>
        <p:txBody>
          <a:bodyPr>
            <a:normAutofit/>
          </a:bodyPr>
          <a:lstStyle/>
          <a:p>
            <a:pPr eaLnBrk="1" hangingPunct="1">
              <a:defRPr/>
            </a:pPr>
            <a:r>
              <a:rPr lang="en-US" dirty="0" smtClean="0"/>
              <a:t>Sulfonylureas - Squirts</a:t>
            </a:r>
          </a:p>
        </p:txBody>
      </p:sp>
      <p:sp>
        <p:nvSpPr>
          <p:cNvPr id="1495043" name="Rectangle 3"/>
          <p:cNvSpPr>
            <a:spLocks noGrp="1" noChangeArrowheads="1"/>
          </p:cNvSpPr>
          <p:nvPr>
            <p:ph type="body" idx="1"/>
          </p:nvPr>
        </p:nvSpPr>
        <p:spPr>
          <a:xfrm>
            <a:off x="533400" y="1295400"/>
            <a:ext cx="8153400" cy="5257800"/>
          </a:xfrm>
        </p:spPr>
        <p:txBody>
          <a:bodyPr/>
          <a:lstStyle/>
          <a:p>
            <a:pPr eaLnBrk="1" hangingPunct="1"/>
            <a:r>
              <a:rPr lang="en-US" sz="2800" dirty="0" smtClean="0"/>
              <a:t>Action: Increase endogenous insulin secretion</a:t>
            </a:r>
          </a:p>
          <a:p>
            <a:pPr eaLnBrk="1" hangingPunct="1"/>
            <a:r>
              <a:rPr lang="en-US" sz="2800" dirty="0" smtClean="0"/>
              <a:t>Efficacy:</a:t>
            </a:r>
          </a:p>
          <a:p>
            <a:pPr lvl="1" eaLnBrk="1" hangingPunct="1"/>
            <a:r>
              <a:rPr lang="en-US" sz="2400" dirty="0" smtClean="0"/>
              <a:t>Decrease FPG 60-70 mg/dl </a:t>
            </a:r>
          </a:p>
          <a:p>
            <a:pPr lvl="1" eaLnBrk="1" hangingPunct="1"/>
            <a:r>
              <a:rPr lang="en-US" sz="2400" dirty="0" smtClean="0"/>
              <a:t>Reduce A1C by 1.0-2.0%</a:t>
            </a:r>
          </a:p>
          <a:p>
            <a:pPr eaLnBrk="1" hangingPunct="1"/>
            <a:r>
              <a:rPr lang="en-US" sz="2800" dirty="0" smtClean="0"/>
              <a:t>Primary failures: about 20% no response</a:t>
            </a:r>
          </a:p>
          <a:p>
            <a:pPr lvl="1" eaLnBrk="1" hangingPunct="1"/>
            <a:r>
              <a:rPr lang="en-US" sz="2400" dirty="0" smtClean="0"/>
              <a:t>R/O glucose toxicity or low beta cell function</a:t>
            </a:r>
          </a:p>
          <a:p>
            <a:pPr eaLnBrk="1" hangingPunct="1"/>
            <a:r>
              <a:rPr lang="en-US" sz="2800" dirty="0" smtClean="0"/>
              <a:t>Secondary failures: 5-10% shortly after initial response, many more later</a:t>
            </a:r>
          </a:p>
          <a:p>
            <a:pPr lvl="1" eaLnBrk="1" hangingPunct="1"/>
            <a:r>
              <a:rPr lang="en-US" sz="2400" dirty="0" smtClean="0"/>
              <a:t>Usually after 5 or more years of therapy due to natural history of DM 2</a:t>
            </a:r>
          </a:p>
          <a:p>
            <a:pPr lvl="1" eaLnBrk="1" hangingPunct="1"/>
            <a:endParaRPr lang="en-US" sz="2400" dirty="0" smtClean="0">
              <a:solidFill>
                <a:srgbClr val="FFFFFF"/>
              </a:solidFill>
            </a:endParaRPr>
          </a:p>
        </p:txBody>
      </p:sp>
    </p:spTree>
    <p:custDataLst>
      <p:tags r:id="rId1"/>
    </p:custDataLst>
    <p:extLst>
      <p:ext uri="{BB962C8B-B14F-4D97-AF65-F5344CB8AC3E}">
        <p14:creationId xmlns:p14="http://schemas.microsoft.com/office/powerpoint/2010/main" val="263014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95043">
                                            <p:txEl>
                                              <p:pRg st="6" end="6"/>
                                            </p:txEl>
                                          </p:spTgt>
                                        </p:tgtEl>
                                        <p:attrNameLst>
                                          <p:attrName>style.visibility</p:attrName>
                                        </p:attrNameLst>
                                      </p:cBhvr>
                                      <p:to>
                                        <p:strVal val="visible"/>
                                      </p:to>
                                    </p:set>
                                    <p:animEffect transition="in" filter="wipe(up)">
                                      <p:cBhvr>
                                        <p:cTn id="31" dur="500"/>
                                        <p:tgtEl>
                                          <p:spTgt spid="1495043">
                                            <p:txEl>
                                              <p:pRg st="6" end="6"/>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495043">
                                            <p:txEl>
                                              <p:pRg st="7" end="7"/>
                                            </p:txEl>
                                          </p:spTgt>
                                        </p:tgtEl>
                                        <p:attrNameLst>
                                          <p:attrName>style.visibility</p:attrName>
                                        </p:attrNameLst>
                                      </p:cBhvr>
                                      <p:to>
                                        <p:strVal val="visible"/>
                                      </p:to>
                                    </p:set>
                                    <p:animEffect transition="in" filter="wipe(up)">
                                      <p:cBhvr>
                                        <p:cTn id="34" dur="500"/>
                                        <p:tgtEl>
                                          <p:spTgt spid="149504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half" idx="1"/>
          </p:nvPr>
        </p:nvSpPr>
        <p:spPr>
          <a:xfrm>
            <a:off x="685800" y="2057400"/>
            <a:ext cx="6019800" cy="4495800"/>
          </a:xfrm>
        </p:spPr>
        <p:txBody>
          <a:bodyPr>
            <a:normAutofit fontScale="92500" lnSpcReduction="10000"/>
          </a:bodyPr>
          <a:lstStyle/>
          <a:p>
            <a:pPr algn="ctr" eaLnBrk="1" hangingPunct="1">
              <a:buFont typeface="Wingdings" pitchFamily="2" charset="2"/>
              <a:buNone/>
              <a:defRPr/>
            </a:pPr>
            <a:r>
              <a:rPr lang="en-US" u="sng" smtClean="0"/>
              <a:t>Hormone			 </a:t>
            </a:r>
            <a:r>
              <a:rPr lang="en-US" smtClean="0"/>
              <a:t>		</a:t>
            </a:r>
            <a:r>
              <a:rPr lang="en-US" smtClean="0">
                <a:sym typeface="Wingdings" pitchFamily="2" charset="2"/>
              </a:rPr>
              <a:t> </a:t>
            </a:r>
          </a:p>
          <a:p>
            <a:pPr eaLnBrk="1" hangingPunct="1">
              <a:defRPr/>
            </a:pPr>
            <a:r>
              <a:rPr lang="en-US" smtClean="0">
                <a:sym typeface="Wingdings" pitchFamily="2" charset="2"/>
              </a:rPr>
              <a:t>Glucagon (pancreas)	</a:t>
            </a:r>
            <a:r>
              <a:rPr lang="en-US" smtClean="0">
                <a:solidFill>
                  <a:srgbClr val="FF0000"/>
                </a:solidFill>
                <a:sym typeface="Wingdings" pitchFamily="2" charset="2"/>
              </a:rPr>
              <a:t> </a:t>
            </a:r>
          </a:p>
          <a:p>
            <a:pPr eaLnBrk="1" hangingPunct="1">
              <a:defRPr/>
            </a:pPr>
            <a:r>
              <a:rPr lang="en-US" smtClean="0">
                <a:sym typeface="Wingdings" pitchFamily="2" charset="2"/>
              </a:rPr>
              <a:t>Stress hormones (kidney)	</a:t>
            </a:r>
            <a:endParaRPr lang="en-US" smtClean="0">
              <a:solidFill>
                <a:srgbClr val="FF0000"/>
              </a:solidFill>
              <a:sym typeface="Wingdings" pitchFamily="2" charset="2"/>
            </a:endParaRPr>
          </a:p>
          <a:p>
            <a:pPr eaLnBrk="1" hangingPunct="1">
              <a:defRPr/>
            </a:pPr>
            <a:r>
              <a:rPr lang="en-US" smtClean="0">
                <a:sym typeface="Wingdings" pitchFamily="2" charset="2"/>
              </a:rPr>
              <a:t>Epinephrine (kidney)		</a:t>
            </a:r>
            <a:r>
              <a:rPr lang="en-US" smtClean="0">
                <a:solidFill>
                  <a:srgbClr val="FF0000"/>
                </a:solidFill>
                <a:sym typeface="Wingdings" pitchFamily="2" charset="2"/>
              </a:rPr>
              <a:t> </a:t>
            </a:r>
            <a:r>
              <a:rPr lang="en-US" smtClean="0">
                <a:solidFill>
                  <a:srgbClr val="FFCC00"/>
                </a:solidFill>
                <a:sym typeface="Wingdings" pitchFamily="2" charset="2"/>
              </a:rPr>
              <a:t> </a:t>
            </a:r>
          </a:p>
          <a:p>
            <a:pPr eaLnBrk="1" hangingPunct="1">
              <a:defRPr/>
            </a:pPr>
            <a:r>
              <a:rPr lang="en-US" smtClean="0">
                <a:sym typeface="Wingdings" pitchFamily="2" charset="2"/>
              </a:rPr>
              <a:t>Insulin (pancreas)	 </a:t>
            </a:r>
          </a:p>
          <a:p>
            <a:pPr eaLnBrk="1" hangingPunct="1">
              <a:defRPr/>
            </a:pPr>
            <a:r>
              <a:rPr lang="en-US" smtClean="0">
                <a:sym typeface="Wingdings" pitchFamily="2" charset="2"/>
              </a:rPr>
              <a:t>Amylin (pancreas)	</a:t>
            </a:r>
          </a:p>
          <a:p>
            <a:pPr eaLnBrk="1" hangingPunct="1">
              <a:defRPr/>
            </a:pPr>
            <a:r>
              <a:rPr lang="en-US" smtClean="0">
                <a:sym typeface="Wingdings" pitchFamily="2" charset="2"/>
              </a:rPr>
              <a:t>Gut hormones - incretins (GLP-1) released by L cells of intestinal mucosa, beta cell has receptors)</a:t>
            </a:r>
          </a:p>
        </p:txBody>
      </p:sp>
      <p:sp>
        <p:nvSpPr>
          <p:cNvPr id="1336324" name="Rectangle 4"/>
          <p:cNvSpPr>
            <a:spLocks noChangeArrowheads="1"/>
          </p:cNvSpPr>
          <p:nvPr/>
        </p:nvSpPr>
        <p:spPr bwMode="auto">
          <a:xfrm>
            <a:off x="6324600" y="198120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r>
              <a:rPr lang="en-US" sz="3000">
                <a:solidFill>
                  <a:srgbClr val="FF0000"/>
                </a:solidFill>
                <a:effectLst>
                  <a:outerShdw blurRad="38100" dist="38100" dir="2700000" algn="tl">
                    <a:srgbClr val="000000"/>
                  </a:outerShdw>
                </a:effectLst>
                <a:latin typeface="Tahoma" pitchFamily="34" charset="0"/>
                <a:sym typeface="Wingdings" pitchFamily="2" charset="2"/>
              </a:rPr>
              <a:t></a:t>
            </a:r>
            <a:r>
              <a:rPr lang="en-US" sz="300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endParaRPr lang="en-US" sz="300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3579658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a:xfrm>
            <a:off x="381000" y="533400"/>
            <a:ext cx="8305800" cy="990600"/>
          </a:xfrm>
        </p:spPr>
        <p:txBody>
          <a:bodyPr>
            <a:normAutofit/>
          </a:bodyPr>
          <a:lstStyle/>
          <a:p>
            <a:pPr eaLnBrk="1" hangingPunct="1"/>
            <a:r>
              <a:rPr lang="en-US" dirty="0" smtClean="0">
                <a:solidFill>
                  <a:schemeClr val="tx1"/>
                </a:solidFill>
              </a:rPr>
              <a:t>Sulfonylureas:  2nd Generation</a:t>
            </a:r>
          </a:p>
        </p:txBody>
      </p:sp>
      <p:sp>
        <p:nvSpPr>
          <p:cNvPr id="284675" name="Rectangle 3"/>
          <p:cNvSpPr>
            <a:spLocks noGrp="1" noChangeArrowheads="1"/>
          </p:cNvSpPr>
          <p:nvPr>
            <p:ph type="body" sz="half" idx="2"/>
          </p:nvPr>
        </p:nvSpPr>
        <p:spPr>
          <a:xfrm>
            <a:off x="152400" y="1739106"/>
            <a:ext cx="8763000" cy="4572000"/>
          </a:xfrm>
        </p:spPr>
        <p:txBody>
          <a:bodyPr/>
          <a:lstStyle/>
          <a:p>
            <a:pPr eaLnBrk="1" hangingPunct="1">
              <a:lnSpc>
                <a:spcPct val="90000"/>
              </a:lnSpc>
              <a:buFont typeface="Wingdings" panose="05000000000000000000" pitchFamily="2" charset="2"/>
              <a:buNone/>
            </a:pPr>
            <a:endParaRPr lang="en-US" sz="2400" dirty="0" smtClean="0"/>
          </a:p>
          <a:p>
            <a:pPr eaLnBrk="1" hangingPunct="1">
              <a:lnSpc>
                <a:spcPct val="90000"/>
              </a:lnSpc>
              <a:buFont typeface="Wingdings" panose="05000000000000000000" pitchFamily="2" charset="2"/>
              <a:buNone/>
            </a:pPr>
            <a:r>
              <a:rPr lang="en-US" sz="2400" dirty="0" smtClean="0"/>
              <a:t>	</a:t>
            </a:r>
            <a:r>
              <a:rPr lang="en-US" u="sng" dirty="0" smtClean="0"/>
              <a:t>Generic		Trade	 		Duration</a:t>
            </a:r>
          </a:p>
          <a:p>
            <a:pPr lvl="1" eaLnBrk="1" hangingPunct="1">
              <a:lnSpc>
                <a:spcPct val="90000"/>
              </a:lnSpc>
            </a:pPr>
            <a:r>
              <a:rPr lang="en-US" dirty="0" smtClean="0"/>
              <a:t>Glyburide	</a:t>
            </a:r>
            <a:r>
              <a:rPr lang="en-US" dirty="0" err="1" smtClean="0"/>
              <a:t>Diabeta</a:t>
            </a:r>
            <a:r>
              <a:rPr lang="en-US" dirty="0" smtClean="0"/>
              <a:t>, </a:t>
            </a:r>
            <a:r>
              <a:rPr lang="en-US" dirty="0" err="1" smtClean="0"/>
              <a:t>Micronase</a:t>
            </a:r>
            <a:r>
              <a:rPr lang="en-US" dirty="0" smtClean="0"/>
              <a:t>,		12-24 </a:t>
            </a:r>
            <a:r>
              <a:rPr lang="en-US" dirty="0" err="1" smtClean="0"/>
              <a:t>hrs</a:t>
            </a:r>
            <a:endParaRPr lang="en-US" dirty="0" smtClean="0"/>
          </a:p>
          <a:p>
            <a:pPr lvl="4" eaLnBrk="1" hangingPunct="1">
              <a:lnSpc>
                <a:spcPct val="90000"/>
              </a:lnSpc>
              <a:buFont typeface="Wingdings" panose="05000000000000000000" pitchFamily="2" charset="2"/>
              <a:buNone/>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anose="05000000000000000000" pitchFamily="2" charset="2"/>
              <a:buNone/>
            </a:pPr>
            <a:endParaRPr lang="en-US" sz="2400" dirty="0" smtClean="0"/>
          </a:p>
          <a:p>
            <a:pPr lvl="1" eaLnBrk="1" hangingPunct="1">
              <a:lnSpc>
                <a:spcPct val="90000"/>
              </a:lnSpc>
            </a:pPr>
            <a:r>
              <a:rPr lang="en-US" dirty="0" smtClean="0"/>
              <a:t>Glipizide*	Glucotrol, Glucotrol Xl	12-24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pPr>
            <a:r>
              <a:rPr lang="en-US" dirty="0" smtClean="0"/>
              <a:t>Glimepiride	Amaryl			16-24 </a:t>
            </a:r>
            <a:r>
              <a:rPr lang="en-US" dirty="0" err="1" smtClean="0"/>
              <a:t>hrs</a:t>
            </a:r>
            <a:endParaRPr lang="en-US" dirty="0" smtClean="0"/>
          </a:p>
          <a:p>
            <a:pPr lvl="1" eaLnBrk="1" hangingPunct="1">
              <a:lnSpc>
                <a:spcPct val="90000"/>
              </a:lnSpc>
            </a:pPr>
            <a:endParaRPr lang="en-US" dirty="0" smtClean="0"/>
          </a:p>
          <a:p>
            <a:pPr lvl="1" eaLnBrk="1" hangingPunct="1">
              <a:lnSpc>
                <a:spcPct val="90000"/>
              </a:lnSpc>
              <a:buFont typeface="Wingdings" panose="05000000000000000000" pitchFamily="2" charset="2"/>
              <a:buNone/>
            </a:pPr>
            <a:r>
              <a:rPr lang="en-US" sz="2000" dirty="0" smtClean="0"/>
              <a:t>*</a:t>
            </a:r>
            <a:r>
              <a:rPr lang="en-US" sz="1800" dirty="0" smtClean="0"/>
              <a:t>take short acting product on empty stomach</a:t>
            </a:r>
            <a:endParaRPr lang="en-US" sz="2000" dirty="0" smtClean="0"/>
          </a:p>
        </p:txBody>
      </p:sp>
      <p:sp>
        <p:nvSpPr>
          <p:cNvPr id="284676"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386798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452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a:xfrm>
            <a:off x="457200" y="272955"/>
            <a:ext cx="8001000" cy="946245"/>
          </a:xfrm>
        </p:spPr>
        <p:txBody>
          <a:bodyPr>
            <a:normAutofit/>
          </a:bodyPr>
          <a:lstStyle/>
          <a:p>
            <a:pPr eaLnBrk="1" hangingPunct="1">
              <a:defRPr/>
            </a:pPr>
            <a:r>
              <a:rPr lang="en-US" dirty="0" smtClean="0"/>
              <a:t>Sulfonylureas</a:t>
            </a:r>
          </a:p>
        </p:txBody>
      </p:sp>
      <p:sp>
        <p:nvSpPr>
          <p:cNvPr id="1499139" name="Rectangle 3"/>
          <p:cNvSpPr>
            <a:spLocks noGrp="1" noChangeArrowheads="1"/>
          </p:cNvSpPr>
          <p:nvPr>
            <p:ph type="body" idx="1"/>
          </p:nvPr>
        </p:nvSpPr>
        <p:spPr>
          <a:xfrm>
            <a:off x="533400" y="1295400"/>
            <a:ext cx="7315200" cy="5257800"/>
          </a:xfrm>
        </p:spPr>
        <p:txBody>
          <a:bodyPr/>
          <a:lstStyle/>
          <a:p>
            <a:pPr eaLnBrk="1" hangingPunct="1"/>
            <a:r>
              <a:rPr lang="en-US" sz="3600" dirty="0" smtClean="0"/>
              <a:t>Other Effects</a:t>
            </a:r>
          </a:p>
          <a:p>
            <a:pPr lvl="1" eaLnBrk="1" hangingPunct="1"/>
            <a:r>
              <a:rPr lang="en-US" sz="3000" dirty="0" smtClean="0"/>
              <a:t>Hypoglycemia </a:t>
            </a:r>
          </a:p>
          <a:p>
            <a:pPr lvl="1" eaLnBrk="1" hangingPunct="1"/>
            <a:r>
              <a:rPr lang="en-US" sz="3000" dirty="0" smtClean="0"/>
              <a:t>Weight gain </a:t>
            </a:r>
          </a:p>
          <a:p>
            <a:pPr lvl="1" eaLnBrk="1" hangingPunct="1"/>
            <a:r>
              <a:rPr lang="en-US" sz="3000" dirty="0" smtClean="0"/>
              <a:t>Cleared by kidney, use caution for </a:t>
            </a:r>
            <a:r>
              <a:rPr lang="en-US" sz="3000" dirty="0" err="1" smtClean="0"/>
              <a:t>pts</a:t>
            </a:r>
            <a:r>
              <a:rPr lang="en-US" sz="3000" dirty="0" smtClean="0"/>
              <a:t> with kidney problems</a:t>
            </a:r>
          </a:p>
          <a:p>
            <a:pPr lvl="1" eaLnBrk="1" hangingPunct="1"/>
            <a:r>
              <a:rPr lang="en-US" sz="3000" dirty="0" smtClean="0"/>
              <a:t>Generally the least expensive class of medication</a:t>
            </a:r>
          </a:p>
        </p:txBody>
      </p:sp>
    </p:spTree>
    <p:custDataLst>
      <p:tags r:id="rId1"/>
    </p:custDataLst>
    <p:extLst>
      <p:ext uri="{BB962C8B-B14F-4D97-AF65-F5344CB8AC3E}">
        <p14:creationId xmlns:p14="http://schemas.microsoft.com/office/powerpoint/2010/main" val="2799181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57200"/>
            <a:ext cx="8229600" cy="685800"/>
          </a:xfrm>
          <a:solidFill>
            <a:srgbClr val="B1D45A"/>
          </a:solidFill>
        </p:spPr>
        <p:txBody>
          <a:bodyPr lIns="90477" tIns="44445" rIns="90477" bIns="44445" anchor="b">
            <a:noAutofit/>
          </a:bodyPr>
          <a:lstStyle/>
          <a:p>
            <a:pPr eaLnBrk="1" hangingPunct="1"/>
            <a:r>
              <a:rPr lang="en-US" sz="4000" dirty="0" smtClean="0"/>
              <a:t>Hypoglycemia – “Limiting Factor”</a:t>
            </a:r>
          </a:p>
        </p:txBody>
      </p:sp>
      <p:sp>
        <p:nvSpPr>
          <p:cNvPr id="1517571" name="Rectangle 3"/>
          <p:cNvSpPr>
            <a:spLocks noGrp="1" noChangeArrowheads="1"/>
          </p:cNvSpPr>
          <p:nvPr>
            <p:ph type="body" idx="4294967295"/>
          </p:nvPr>
        </p:nvSpPr>
        <p:spPr>
          <a:xfrm>
            <a:off x="457200" y="1447800"/>
            <a:ext cx="8001000" cy="4800600"/>
          </a:xfrm>
        </p:spPr>
        <p:txBody>
          <a:bodyPr lIns="90477" tIns="44445" rIns="90477" bIns="44445"/>
          <a:lstStyle/>
          <a:p>
            <a:pPr eaLnBrk="1" hangingPunct="1"/>
            <a:r>
              <a:rPr lang="en-US" dirty="0" smtClean="0"/>
              <a:t>Defined as glucose of 70</a:t>
            </a:r>
            <a:r>
              <a:rPr lang="en-US" sz="2400" dirty="0" smtClean="0"/>
              <a:t>mg/dl </a:t>
            </a:r>
            <a:r>
              <a:rPr lang="en-US" dirty="0" smtClean="0"/>
              <a:t>or below  </a:t>
            </a:r>
          </a:p>
          <a:p>
            <a:pPr eaLnBrk="1" hangingPunct="1"/>
            <a:r>
              <a:rPr lang="en-US" dirty="0" smtClean="0"/>
              <a:t>50% of episodes occur during the night</a:t>
            </a:r>
          </a:p>
          <a:p>
            <a:pPr eaLnBrk="1" hangingPunct="1"/>
            <a:r>
              <a:rPr lang="en-US" dirty="0" smtClean="0"/>
              <a:t>Higher mortality rate with severe hypoglycemia secondary to sulfonylureas</a:t>
            </a:r>
          </a:p>
          <a:p>
            <a:pPr lvl="1" eaLnBrk="1" hangingPunct="1"/>
            <a:r>
              <a:rPr lang="en-US" dirty="0" smtClean="0"/>
              <a:t>Especially (</a:t>
            </a:r>
            <a:r>
              <a:rPr lang="en-US" dirty="0" err="1" smtClean="0"/>
              <a:t>chlorpropamide</a:t>
            </a:r>
            <a:r>
              <a:rPr lang="en-US" dirty="0" smtClean="0"/>
              <a:t>) </a:t>
            </a:r>
            <a:r>
              <a:rPr lang="en-US" dirty="0" err="1" smtClean="0"/>
              <a:t>Diabenese</a:t>
            </a:r>
            <a:r>
              <a:rPr lang="en-US" sz="2000" baseline="30000" dirty="0" smtClean="0"/>
              <a:t>®</a:t>
            </a:r>
            <a:r>
              <a:rPr lang="en-US" dirty="0" smtClean="0"/>
              <a:t>  and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r>
              <a:rPr lang="en-US" dirty="0" smtClean="0"/>
              <a:t>Blood glucose levels don’t describe severity, response is individual</a:t>
            </a:r>
          </a:p>
        </p:txBody>
      </p:sp>
    </p:spTree>
    <p:custDataLst>
      <p:tags r:id="rId1"/>
    </p:custDataLst>
    <p:extLst>
      <p:ext uri="{BB962C8B-B14F-4D97-AF65-F5344CB8AC3E}">
        <p14:creationId xmlns:p14="http://schemas.microsoft.com/office/powerpoint/2010/main" val="35537612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1026"/>
          <p:cNvSpPr>
            <a:spLocks noGrp="1" noChangeArrowheads="1"/>
          </p:cNvSpPr>
          <p:nvPr>
            <p:ph type="title"/>
          </p:nvPr>
        </p:nvSpPr>
        <p:spPr>
          <a:solidFill>
            <a:srgbClr val="B1D45A"/>
          </a:solidFill>
        </p:spPr>
        <p:txBody>
          <a:bodyPr lIns="90477" tIns="44445" rIns="90477" bIns="44445" anchor="b"/>
          <a:lstStyle/>
          <a:p>
            <a:pPr eaLnBrk="1" hangingPunct="1"/>
            <a:r>
              <a:rPr lang="en-US" dirty="0" smtClean="0"/>
              <a:t>Hypoglycemia Symptoms</a:t>
            </a:r>
          </a:p>
        </p:txBody>
      </p:sp>
      <p:sp>
        <p:nvSpPr>
          <p:cNvPr id="290819" name="Rectangle 1027"/>
          <p:cNvSpPr>
            <a:spLocks noGrp="1" noChangeArrowheads="1"/>
          </p:cNvSpPr>
          <p:nvPr>
            <p:ph type="body" sz="half" idx="4294967295"/>
          </p:nvPr>
        </p:nvSpPr>
        <p:spPr>
          <a:xfrm>
            <a:off x="457200" y="1371600"/>
            <a:ext cx="3429000" cy="4525963"/>
          </a:xfrm>
        </p:spPr>
        <p:txBody>
          <a:bodyPr/>
          <a:lstStyle/>
          <a:p>
            <a:pPr eaLnBrk="1" hangingPunct="1"/>
            <a:r>
              <a:rPr lang="en-US" dirty="0" smtClean="0">
                <a:solidFill>
                  <a:srgbClr val="C00000"/>
                </a:solidFill>
              </a:rPr>
              <a:t>Autonomic</a:t>
            </a:r>
          </a:p>
          <a:p>
            <a:pPr lvl="1" eaLnBrk="1" hangingPunct="1"/>
            <a:r>
              <a:rPr lang="en-US" sz="3200" dirty="0" smtClean="0"/>
              <a:t>Anxiety</a:t>
            </a:r>
          </a:p>
          <a:p>
            <a:pPr lvl="1" eaLnBrk="1" hangingPunct="1"/>
            <a:r>
              <a:rPr lang="en-US" sz="3200" dirty="0" smtClean="0"/>
              <a:t>Palpitations</a:t>
            </a:r>
          </a:p>
          <a:p>
            <a:pPr lvl="1" eaLnBrk="1" hangingPunct="1"/>
            <a:r>
              <a:rPr lang="en-US" sz="3200" dirty="0" smtClean="0"/>
              <a:t>Sweating</a:t>
            </a:r>
          </a:p>
          <a:p>
            <a:pPr lvl="1" eaLnBrk="1" hangingPunct="1"/>
            <a:r>
              <a:rPr lang="en-US" sz="3200" dirty="0" smtClean="0"/>
              <a:t>Tingling</a:t>
            </a:r>
          </a:p>
          <a:p>
            <a:pPr lvl="1" eaLnBrk="1" hangingPunct="1"/>
            <a:r>
              <a:rPr lang="en-US" sz="3200" dirty="0" smtClean="0"/>
              <a:t>Trembling</a:t>
            </a:r>
          </a:p>
          <a:p>
            <a:pPr lvl="1" eaLnBrk="1" hangingPunct="1"/>
            <a:r>
              <a:rPr lang="en-US" sz="3200" dirty="0" smtClean="0"/>
              <a:t>Hypoglycemic Unawareness</a:t>
            </a:r>
          </a:p>
          <a:p>
            <a:pPr lvl="1" eaLnBrk="1" hangingPunct="1"/>
            <a:endParaRPr lang="en-US" sz="2800" dirty="0" smtClean="0"/>
          </a:p>
        </p:txBody>
      </p:sp>
      <p:sp>
        <p:nvSpPr>
          <p:cNvPr id="1519620" name="Rectangle 1028"/>
          <p:cNvSpPr>
            <a:spLocks noChangeArrowheads="1"/>
          </p:cNvSpPr>
          <p:nvPr/>
        </p:nvSpPr>
        <p:spPr bwMode="auto">
          <a:xfrm>
            <a:off x="5257800" y="1371600"/>
            <a:ext cx="3200400" cy="4525963"/>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4"/>
              </a:buBlip>
              <a:defRPr/>
            </a:pPr>
            <a:r>
              <a:rPr lang="en-US" sz="2800" dirty="0" err="1">
                <a:solidFill>
                  <a:srgbClr val="92D050"/>
                </a:solidFill>
                <a:latin typeface="Tahoma" pitchFamily="34" charset="0"/>
              </a:rPr>
              <a:t>Neuroglycopenia</a:t>
            </a:r>
            <a:endParaRPr lang="en-US" sz="2800" dirty="0">
              <a:solidFill>
                <a:srgbClr val="92D050"/>
              </a:solidFill>
              <a:latin typeface="Tahoma" pitchFamily="34" charset="0"/>
            </a:endParaRP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Irritability</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Drowsiness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Dizziness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Blurred Vision</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Difficulty with speech</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Confusion</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Feeling faint</a:t>
            </a:r>
          </a:p>
          <a:p>
            <a:pPr marL="742950" lvl="1" indent="-285750" eaLnBrk="1" hangingPunct="1">
              <a:spcBef>
                <a:spcPct val="20000"/>
              </a:spcBef>
              <a:buClr>
                <a:schemeClr val="folHlink"/>
              </a:buClr>
              <a:buSzPct val="55000"/>
              <a:buFont typeface="Wingdings" pitchFamily="2" charset="2"/>
              <a:buBlip>
                <a:blip r:embed="rId5"/>
              </a:buBlip>
              <a:defRPr/>
            </a:pPr>
            <a:endParaRPr lang="en-US" sz="2800" dirty="0">
              <a:effectLst>
                <a:outerShdw blurRad="38100" dist="38100" dir="2700000" algn="tl">
                  <a:srgbClr val="000000"/>
                </a:outerShdw>
              </a:effectLst>
              <a:latin typeface="Tahoma" pitchFamily="34" charset="0"/>
            </a:endParaRPr>
          </a:p>
        </p:txBody>
      </p:sp>
      <p:pic>
        <p:nvPicPr>
          <p:cNvPr id="290821" name="Picture 1029" descr="fatigue_6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981200"/>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0694865"/>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ChangeArrowheads="1"/>
          </p:cNvSpPr>
          <p:nvPr>
            <p:ph type="title"/>
          </p:nvPr>
        </p:nvSpPr>
        <p:spPr>
          <a:xfrm>
            <a:off x="533400" y="457200"/>
            <a:ext cx="8610600" cy="763588"/>
          </a:xfrm>
          <a:solidFill>
            <a:srgbClr val="B1D45A"/>
          </a:solidFill>
        </p:spPr>
        <p:txBody>
          <a:bodyPr lIns="90477" tIns="44445" rIns="90477" bIns="44445" anchor="b">
            <a:normAutofit/>
          </a:bodyPr>
          <a:lstStyle/>
          <a:p>
            <a:pPr eaLnBrk="1" hangingPunct="1"/>
            <a:r>
              <a:rPr lang="en-US" sz="4000" dirty="0" smtClean="0"/>
              <a:t>Treatment of Hypoglycemia</a:t>
            </a:r>
            <a:endParaRPr lang="en-US" sz="4000" dirty="0" smtClean="0">
              <a:sym typeface="Monotype Sorts" pitchFamily="2" charset="2"/>
            </a:endParaRPr>
          </a:p>
        </p:txBody>
      </p:sp>
      <p:sp>
        <p:nvSpPr>
          <p:cNvPr id="1320963" name="Rectangle 3"/>
          <p:cNvSpPr>
            <a:spLocks noGrp="1" noChangeArrowheads="1"/>
          </p:cNvSpPr>
          <p:nvPr>
            <p:ph type="body" idx="1"/>
          </p:nvPr>
        </p:nvSpPr>
        <p:spPr>
          <a:xfrm>
            <a:off x="457200" y="1524000"/>
            <a:ext cx="8305800" cy="4572000"/>
          </a:xfrm>
        </p:spPr>
        <p:txBody>
          <a:bodyPr lIns="90477" tIns="44445" rIns="90477" bIns="44445"/>
          <a:lstStyle/>
          <a:p>
            <a:pPr eaLnBrk="1" hangingPunct="1"/>
            <a:r>
              <a:rPr lang="en-US" dirty="0" smtClean="0"/>
              <a:t>If blood glucose </a:t>
            </a:r>
            <a:r>
              <a:rPr lang="en-US" b="1" dirty="0" smtClean="0"/>
              <a:t>70</a:t>
            </a:r>
            <a:r>
              <a:rPr lang="en-US" sz="2800" dirty="0" smtClean="0"/>
              <a:t>mg/dl</a:t>
            </a:r>
            <a:r>
              <a:rPr lang="en-US" dirty="0" smtClean="0"/>
              <a:t> or below:</a:t>
            </a:r>
          </a:p>
          <a:p>
            <a:pPr lvl="1">
              <a:buSzPct val="75000"/>
            </a:pPr>
            <a:r>
              <a:rPr lang="en-US" sz="3200" dirty="0" smtClean="0"/>
              <a:t>15 </a:t>
            </a:r>
            <a:r>
              <a:rPr lang="en-US" sz="3200" dirty="0" err="1" smtClean="0"/>
              <a:t>gms</a:t>
            </a:r>
            <a:r>
              <a:rPr lang="en-US" sz="3200" dirty="0" smtClean="0"/>
              <a:t> of carb to raise BG 30 - 45</a:t>
            </a:r>
            <a:r>
              <a:rPr lang="en-US" sz="3600" dirty="0" smtClean="0"/>
              <a:t>mg/dl</a:t>
            </a:r>
            <a:endParaRPr lang="en-US" sz="3200" dirty="0" smtClean="0"/>
          </a:p>
          <a:p>
            <a:pPr lvl="1">
              <a:buFont typeface="Monotype Sorts" pitchFamily="2" charset="2"/>
              <a:buBlip>
                <a:blip r:embed="rId4"/>
              </a:buBlip>
            </a:pPr>
            <a:r>
              <a:rPr lang="en-US" sz="3200" dirty="0" smtClean="0"/>
              <a:t>Retest in 15 minutes, if still low, treat again, even without symptoms</a:t>
            </a:r>
          </a:p>
          <a:p>
            <a:pPr lvl="1">
              <a:buFont typeface="Monotype Sorts" pitchFamily="2" charset="2"/>
              <a:buBlip>
                <a:blip r:embed="rId4"/>
              </a:buBlip>
            </a:pPr>
            <a:r>
              <a:rPr lang="en-US" sz="3200" dirty="0" smtClean="0"/>
              <a:t>Follow with usual meal or snack</a:t>
            </a:r>
          </a:p>
          <a:p>
            <a:pPr lvl="1">
              <a:buFont typeface="Monotype Sorts" pitchFamily="2" charset="2"/>
              <a:buBlip>
                <a:blip r:embed="rId4"/>
              </a:buBlip>
            </a:pPr>
            <a:r>
              <a:rPr lang="en-US" sz="3200" dirty="0" smtClean="0"/>
              <a:t>If BG less than 40, allow recovery time</a:t>
            </a:r>
          </a:p>
          <a:p>
            <a:pPr eaLnBrk="1" hangingPunct="1">
              <a:buFont typeface="Monotype Sorts" pitchFamily="2" charset="2"/>
              <a:buNone/>
            </a:pPr>
            <a:endParaRPr lang="en-US" dirty="0" smtClean="0"/>
          </a:p>
        </p:txBody>
      </p:sp>
    </p:spTree>
    <p:custDataLst>
      <p:tags r:id="rId1"/>
    </p:custDataLst>
    <p:extLst>
      <p:ext uri="{BB962C8B-B14F-4D97-AF65-F5344CB8AC3E}">
        <p14:creationId xmlns:p14="http://schemas.microsoft.com/office/powerpoint/2010/main" val="191208357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320963">
                                            <p:txEl>
                                              <p:pRg st="2" end="2"/>
                                            </p:txEl>
                                          </p:spTgt>
                                        </p:tgtEl>
                                        <p:attrNameLst>
                                          <p:attrName>style.visibility</p:attrName>
                                        </p:attrNameLst>
                                      </p:cBhvr>
                                      <p:to>
                                        <p:strVal val="visible"/>
                                      </p:to>
                                    </p:set>
                                    <p:anim calcmode="lin" valueType="num">
                                      <p:cBhvr additive="base">
                                        <p:cTn id="7" dur="2000" fill="hold"/>
                                        <p:tgtEl>
                                          <p:spTgt spid="132096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320963">
                                            <p:txEl>
                                              <p:pRg st="2" end="2"/>
                                            </p:txEl>
                                          </p:spTgt>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320963">
                                            <p:txEl>
                                              <p:pRg st="3" end="3"/>
                                            </p:txEl>
                                          </p:spTgt>
                                        </p:tgtEl>
                                        <p:attrNameLst>
                                          <p:attrName>style.visibility</p:attrName>
                                        </p:attrNameLst>
                                      </p:cBhvr>
                                      <p:to>
                                        <p:strVal val="visible"/>
                                      </p:to>
                                    </p:set>
                                    <p:anim calcmode="lin" valueType="num">
                                      <p:cBhvr additive="base">
                                        <p:cTn id="11" dur="2000" fill="hold"/>
                                        <p:tgtEl>
                                          <p:spTgt spid="132096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320963">
                                            <p:txEl>
                                              <p:pRg st="3" end="3"/>
                                            </p:txEl>
                                          </p:spTgt>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20963">
                                            <p:txEl>
                                              <p:pRg st="4" end="4"/>
                                            </p:txEl>
                                          </p:spTgt>
                                        </p:tgtEl>
                                        <p:attrNameLst>
                                          <p:attrName>style.visibility</p:attrName>
                                        </p:attrNameLst>
                                      </p:cBhvr>
                                      <p:to>
                                        <p:strVal val="visible"/>
                                      </p:to>
                                    </p:set>
                                    <p:anim calcmode="lin" valueType="num">
                                      <p:cBhvr additive="base">
                                        <p:cTn id="15" dur="2000" fill="hold"/>
                                        <p:tgtEl>
                                          <p:spTgt spid="132096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320963">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457201" y="533400"/>
            <a:ext cx="8194674" cy="762000"/>
          </a:xfrm>
        </p:spPr>
        <p:txBody>
          <a:bodyPr>
            <a:normAutofit/>
          </a:bodyPr>
          <a:lstStyle/>
          <a:p>
            <a:pPr eaLnBrk="1" hangingPunct="1"/>
            <a:r>
              <a:rPr lang="en-US" sz="4000" dirty="0" smtClean="0"/>
              <a:t>15 - 20 </a:t>
            </a:r>
            <a:r>
              <a:rPr lang="en-US" sz="4000" dirty="0" err="1" smtClean="0"/>
              <a:t>Gms</a:t>
            </a:r>
            <a:r>
              <a:rPr lang="en-US" sz="4000" dirty="0" smtClean="0"/>
              <a:t> Carb Sources</a:t>
            </a:r>
          </a:p>
        </p:txBody>
      </p:sp>
      <p:sp>
        <p:nvSpPr>
          <p:cNvPr id="294915" name="Rectangle 3"/>
          <p:cNvSpPr>
            <a:spLocks noGrp="1" noChangeArrowheads="1"/>
          </p:cNvSpPr>
          <p:nvPr>
            <p:ph type="body" sz="half" idx="1"/>
          </p:nvPr>
        </p:nvSpPr>
        <p:spPr>
          <a:xfrm>
            <a:off x="483359" y="1676400"/>
            <a:ext cx="4648200" cy="4495800"/>
          </a:xfrm>
        </p:spPr>
        <p:txBody>
          <a:bodyPr/>
          <a:lstStyle/>
          <a:p>
            <a:pPr eaLnBrk="1" hangingPunct="1">
              <a:buFont typeface="Wingdings" panose="05000000000000000000" pitchFamily="2" charset="2"/>
              <a:buBlip>
                <a:blip r:embed="rId5"/>
              </a:buBlip>
            </a:pPr>
            <a:r>
              <a:rPr lang="en-US" sz="2800" dirty="0" smtClean="0"/>
              <a:t>3 - 4 Glucose Tablets</a:t>
            </a:r>
          </a:p>
          <a:p>
            <a:pPr eaLnBrk="1" hangingPunct="1">
              <a:buFont typeface="Wingdings" panose="05000000000000000000" pitchFamily="2" charset="2"/>
              <a:buBlip>
                <a:blip r:embed="rId5"/>
              </a:buBlip>
            </a:pPr>
            <a:r>
              <a:rPr lang="en-US" sz="2800" dirty="0" smtClean="0"/>
              <a:t>8 - 10 Lifesavers candy</a:t>
            </a:r>
          </a:p>
          <a:p>
            <a:pPr eaLnBrk="1" hangingPunct="1">
              <a:buFont typeface="Wingdings" panose="05000000000000000000" pitchFamily="2" charset="2"/>
              <a:buBlip>
                <a:blip r:embed="rId5"/>
              </a:buBlip>
            </a:pPr>
            <a:r>
              <a:rPr lang="en-US" sz="2800" dirty="0" smtClean="0"/>
              <a:t>8 - 10 Hard candies</a:t>
            </a:r>
          </a:p>
          <a:p>
            <a:pPr eaLnBrk="1" hangingPunct="1">
              <a:buFont typeface="Wingdings" panose="05000000000000000000" pitchFamily="2" charset="2"/>
              <a:buBlip>
                <a:blip r:embed="rId5"/>
              </a:buBlip>
            </a:pPr>
            <a:r>
              <a:rPr lang="en-US" sz="2800" dirty="0" smtClean="0"/>
              <a:t>2 Tablespoons Raisins</a:t>
            </a:r>
          </a:p>
          <a:p>
            <a:pPr eaLnBrk="1" hangingPunct="1">
              <a:buFont typeface="Wingdings" panose="05000000000000000000" pitchFamily="2" charset="2"/>
              <a:buBlip>
                <a:blip r:embed="rId5"/>
              </a:buBlip>
            </a:pPr>
            <a:r>
              <a:rPr lang="en-US" sz="2800" dirty="0" smtClean="0"/>
              <a:t>4 - 6 </a:t>
            </a:r>
            <a:r>
              <a:rPr lang="en-US" sz="2800" dirty="0" err="1" smtClean="0"/>
              <a:t>oz’s</a:t>
            </a:r>
            <a:r>
              <a:rPr lang="en-US" sz="2800" dirty="0" smtClean="0"/>
              <a:t> </a:t>
            </a:r>
            <a:r>
              <a:rPr lang="en-US" sz="2800" dirty="0" err="1" smtClean="0"/>
              <a:t>Nondiet</a:t>
            </a:r>
            <a:r>
              <a:rPr lang="en-US" sz="2800" dirty="0" smtClean="0"/>
              <a:t> soda</a:t>
            </a:r>
          </a:p>
          <a:p>
            <a:pPr eaLnBrk="1" hangingPunct="1">
              <a:buFont typeface="Wingdings" panose="05000000000000000000" pitchFamily="2" charset="2"/>
              <a:buBlip>
                <a:blip r:embed="rId5"/>
              </a:buBlip>
            </a:pPr>
            <a:r>
              <a:rPr lang="en-US" sz="2800" dirty="0" smtClean="0"/>
              <a:t>4 - 6 </a:t>
            </a:r>
            <a:r>
              <a:rPr lang="en-US" sz="2800" dirty="0" err="1" smtClean="0"/>
              <a:t>oz’s</a:t>
            </a:r>
            <a:r>
              <a:rPr lang="en-US" sz="2800" dirty="0" smtClean="0"/>
              <a:t> Fruit Juice</a:t>
            </a:r>
          </a:p>
          <a:p>
            <a:pPr eaLnBrk="1" hangingPunct="1">
              <a:buFont typeface="Wingdings" panose="05000000000000000000" pitchFamily="2" charset="2"/>
              <a:buBlip>
                <a:blip r:embed="rId5"/>
              </a:buBlip>
            </a:pPr>
            <a:r>
              <a:rPr lang="en-US" sz="2800" dirty="0" smtClean="0"/>
              <a:t>8 </a:t>
            </a:r>
            <a:r>
              <a:rPr lang="en-US" sz="2800" dirty="0" err="1" smtClean="0"/>
              <a:t>oz</a:t>
            </a:r>
            <a:r>
              <a:rPr lang="en-US" sz="2800" dirty="0" smtClean="0"/>
              <a:t> Milk (non fat)</a:t>
            </a:r>
          </a:p>
        </p:txBody>
      </p:sp>
      <p:graphicFrame>
        <p:nvGraphicFramePr>
          <p:cNvPr id="1898496" name="Object 1024"/>
          <p:cNvGraphicFramePr>
            <a:graphicFrameLocks noGrp="1" noChangeAspect="1"/>
          </p:cNvGraphicFramePr>
          <p:nvPr>
            <p:ph type="clipArt" sz="half" idx="2"/>
          </p:nvPr>
        </p:nvGraphicFramePr>
        <p:xfrm>
          <a:off x="5443538" y="1941513"/>
          <a:ext cx="3208337" cy="3714750"/>
        </p:xfrm>
        <a:graphic>
          <a:graphicData uri="http://schemas.openxmlformats.org/presentationml/2006/ole">
            <mc:AlternateContent xmlns:mc="http://schemas.openxmlformats.org/markup-compatibility/2006">
              <mc:Choice xmlns:v="urn:schemas-microsoft-com:vml" Requires="v">
                <p:oleObj spid="_x0000_s18457" name="Clip" r:id="rId6" imgW="2622260" imgH="2598524" progId="MS_ClipArt_Gallery.5">
                  <p:embed/>
                </p:oleObj>
              </mc:Choice>
              <mc:Fallback>
                <p:oleObj name="Clip" r:id="rId6" imgW="2622260" imgH="2598524"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3538" y="1941513"/>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5133011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0642" name="Picture 2" descr="Glucose Table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6350"/>
            <a:ext cx="4524375"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713" y="214313"/>
            <a:ext cx="3138487" cy="3138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6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4563" y="3124200"/>
            <a:ext cx="1981200"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98366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5206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smtClean="0"/>
              <a:t>Glucotrol 20mg </a:t>
            </a:r>
            <a:r>
              <a:rPr lang="en-US" dirty="0" smtClean="0"/>
              <a:t>before </a:t>
            </a:r>
            <a:r>
              <a:rPr lang="en-US" dirty="0" smtClean="0"/>
              <a:t>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37831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p:txBody>
          <a:bodyPr>
            <a:normAutofit fontScale="90000"/>
          </a:bodyPr>
          <a:lstStyle/>
          <a:p>
            <a:pPr eaLnBrk="1" hangingPunct="1"/>
            <a:r>
              <a:rPr lang="en-US" sz="4000" dirty="0" smtClean="0"/>
              <a:t>Indications for Insulin Sensitizers </a:t>
            </a:r>
            <a:br>
              <a:rPr lang="en-US" sz="4000" dirty="0" smtClean="0"/>
            </a:br>
            <a:r>
              <a:rPr lang="en-US" sz="2400" dirty="0" smtClean="0"/>
              <a:t>Rosiglitazone (Avandia</a:t>
            </a:r>
            <a:r>
              <a:rPr lang="en-US" sz="2400" baseline="30000" dirty="0" smtClean="0"/>
              <a:t>®</a:t>
            </a:r>
            <a:r>
              <a:rPr lang="en-US" sz="2400" dirty="0" smtClean="0"/>
              <a:t>), Pioglitazone (</a:t>
            </a:r>
            <a:r>
              <a:rPr lang="en-US" sz="2400" dirty="0" err="1" smtClean="0"/>
              <a:t>Actos</a:t>
            </a:r>
            <a:r>
              <a:rPr lang="en-US" sz="2400" baseline="30000" dirty="0" smtClean="0"/>
              <a:t>®</a:t>
            </a:r>
            <a:r>
              <a:rPr lang="en-US" sz="2400" dirty="0" smtClean="0"/>
              <a:t>)</a:t>
            </a:r>
            <a:endParaRPr lang="en-US" sz="2800" dirty="0" smtClean="0"/>
          </a:p>
        </p:txBody>
      </p:sp>
      <p:sp>
        <p:nvSpPr>
          <p:cNvPr id="1582083" name="Rectangle 3"/>
          <p:cNvSpPr>
            <a:spLocks noGrp="1" noChangeArrowheads="1"/>
          </p:cNvSpPr>
          <p:nvPr>
            <p:ph type="body" sz="half" idx="4294967295"/>
          </p:nvPr>
        </p:nvSpPr>
        <p:spPr>
          <a:xfrm>
            <a:off x="436728" y="1430894"/>
            <a:ext cx="6629400" cy="4800600"/>
          </a:xfrm>
        </p:spPr>
        <p:txBody>
          <a:bodyPr/>
          <a:lstStyle/>
          <a:p>
            <a:pPr eaLnBrk="1" hangingPunct="1"/>
            <a:r>
              <a:rPr lang="en-US" sz="2400" dirty="0" smtClean="0"/>
              <a:t>Action</a:t>
            </a:r>
            <a:r>
              <a:rPr lang="en-US" dirty="0" smtClean="0">
                <a:solidFill>
                  <a:srgbClr val="33CC33"/>
                </a:solidFill>
              </a:rPr>
              <a:t>: </a:t>
            </a:r>
            <a:r>
              <a:rPr lang="en-US" sz="4000" b="1" dirty="0" smtClean="0">
                <a:solidFill>
                  <a:schemeClr val="accent1">
                    <a:lumMod val="50000"/>
                  </a:schemeClr>
                </a:solidFill>
              </a:rPr>
              <a:t>Sensitizers</a:t>
            </a:r>
          </a:p>
          <a:p>
            <a:pPr eaLnBrk="1" hangingPunct="1"/>
            <a:endParaRPr lang="en-US" sz="2400" dirty="0" smtClean="0"/>
          </a:p>
          <a:p>
            <a:pPr eaLnBrk="1" hangingPunct="1"/>
            <a:r>
              <a:rPr lang="en-US" sz="2800" dirty="0" smtClean="0"/>
              <a:t>Who?</a:t>
            </a:r>
          </a:p>
          <a:p>
            <a:pPr lvl="1" eaLnBrk="1" hangingPunct="1"/>
            <a:r>
              <a:rPr lang="en-US" dirty="0" smtClean="0"/>
              <a:t>Insulin resistant patient</a:t>
            </a:r>
          </a:p>
          <a:p>
            <a:pPr lvl="1" eaLnBrk="1" hangingPunct="1"/>
            <a:r>
              <a:rPr lang="en-US" dirty="0" err="1" smtClean="0"/>
              <a:t>Dysmetabolic</a:t>
            </a:r>
            <a:r>
              <a:rPr lang="en-US" dirty="0" smtClean="0"/>
              <a:t> syndrome</a:t>
            </a:r>
          </a:p>
          <a:p>
            <a:pPr lvl="1"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sz="2800" dirty="0" smtClean="0"/>
              <a:t> </a:t>
            </a:r>
            <a:endParaRPr lang="en-US" sz="2000" dirty="0" smtClean="0">
              <a:solidFill>
                <a:srgbClr val="33CC33"/>
              </a:solidFill>
            </a:endParaRPr>
          </a:p>
        </p:txBody>
      </p:sp>
      <p:pic>
        <p:nvPicPr>
          <p:cNvPr id="299012" name="Picture 4" descr="MCj03675360000[1]"/>
          <p:cNvPicPr>
            <a:picLocks noGrp="1" noChangeAspect="1" noChangeArrowheads="1"/>
          </p:cNvPicPr>
          <p:nvPr>
            <p:ph sz="quarter" idx="4294967295"/>
          </p:nvPr>
        </p:nvPicPr>
        <p:blipFill>
          <a:blip r:embed="rId4" cstate="print">
            <a:extLst>
              <a:ext uri="{28A0092B-C50C-407E-A947-70E740481C1C}">
                <a14:useLocalDpi xmlns:a14="http://schemas.microsoft.com/office/drawing/2010/main" val="0"/>
              </a:ext>
            </a:extLst>
          </a:blip>
          <a:srcRect/>
          <a:stretch>
            <a:fillRect/>
          </a:stretch>
        </p:blipFill>
        <p:spPr>
          <a:xfrm>
            <a:off x="5564353" y="2057400"/>
            <a:ext cx="3003550" cy="2235200"/>
          </a:xfrm>
          <a:noFill/>
        </p:spPr>
      </p:pic>
    </p:spTree>
    <p:custDataLst>
      <p:tags r:id="rId1"/>
    </p:custDataLst>
    <p:extLst>
      <p:ext uri="{BB962C8B-B14F-4D97-AF65-F5344CB8AC3E}">
        <p14:creationId xmlns:p14="http://schemas.microsoft.com/office/powerpoint/2010/main" val="390094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582083">
                                            <p:txEl>
                                              <p:pRg st="2" end="2"/>
                                            </p:txEl>
                                          </p:spTgt>
                                        </p:tgtEl>
                                        <p:attrNameLst>
                                          <p:attrName>style.visibility</p:attrName>
                                        </p:attrNameLst>
                                      </p:cBhvr>
                                      <p:to>
                                        <p:strVal val="visible"/>
                                      </p:to>
                                    </p:set>
                                    <p:animEffect transition="in" filter="box(in)">
                                      <p:cBhvr>
                                        <p:cTn id="7" dur="5000"/>
                                        <p:tgtEl>
                                          <p:spTgt spid="158208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82083">
                                            <p:txEl>
                                              <p:pRg st="3" end="3"/>
                                            </p:txEl>
                                          </p:spTgt>
                                        </p:tgtEl>
                                        <p:attrNameLst>
                                          <p:attrName>style.visibility</p:attrName>
                                        </p:attrNameLst>
                                      </p:cBhvr>
                                      <p:to>
                                        <p:strVal val="visible"/>
                                      </p:to>
                                    </p:set>
                                    <p:animEffect transition="in" filter="box(in)">
                                      <p:cBhvr>
                                        <p:cTn id="12" dur="5000"/>
                                        <p:tgtEl>
                                          <p:spTgt spid="158208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1582083">
                                            <p:txEl>
                                              <p:pRg st="0" end="0"/>
                                            </p:txEl>
                                          </p:spTgt>
                                        </p:tgtEl>
                                        <p:attrNameLst>
                                          <p:attrName>style.visibility</p:attrName>
                                        </p:attrNameLst>
                                      </p:cBhvr>
                                      <p:to>
                                        <p:strVal val="visible"/>
                                      </p:to>
                                    </p:set>
                                    <p:animEffect transition="in" filter="box(in)">
                                      <p:cBhvr>
                                        <p:cTn id="17" dur="5000"/>
                                        <p:tgtEl>
                                          <p:spTgt spid="1582083">
                                            <p:txEl>
                                              <p:pRg st="0" end="0"/>
                                            </p:txEl>
                                          </p:spTgt>
                                        </p:tgtEl>
                                      </p:cBhvr>
                                    </p:animEffect>
                                  </p:childTnLst>
                                </p:cTn>
                              </p:par>
                              <p:par>
                                <p:cTn id="18" presetID="4" presetClass="entr" presetSubtype="16" fill="hold" nodeType="withEffect">
                                  <p:stCondLst>
                                    <p:cond delay="0"/>
                                  </p:stCondLst>
                                  <p:childTnLst>
                                    <p:set>
                                      <p:cBhvr>
                                        <p:cTn id="19" dur="1" fill="hold">
                                          <p:stCondLst>
                                            <p:cond delay="0"/>
                                          </p:stCondLst>
                                        </p:cTn>
                                        <p:tgtEl>
                                          <p:spTgt spid="1582083">
                                            <p:txEl>
                                              <p:pRg st="4" end="4"/>
                                            </p:txEl>
                                          </p:spTgt>
                                        </p:tgtEl>
                                        <p:attrNameLst>
                                          <p:attrName>style.visibility</p:attrName>
                                        </p:attrNameLst>
                                      </p:cBhvr>
                                      <p:to>
                                        <p:strVal val="visible"/>
                                      </p:to>
                                    </p:set>
                                    <p:animEffect transition="in" filter="box(in)">
                                      <p:cBhvr>
                                        <p:cTn id="20" dur="5000"/>
                                        <p:tgtEl>
                                          <p:spTgt spid="1582083">
                                            <p:txEl>
                                              <p:pRg st="4" end="4"/>
                                            </p:txEl>
                                          </p:spTgt>
                                        </p:tgtEl>
                                      </p:cBhvr>
                                    </p:animEffect>
                                  </p:childTnLst>
                                </p:cTn>
                              </p:par>
                              <p:par>
                                <p:cTn id="21" presetID="4" presetClass="entr" presetSubtype="16" fill="hold" nodeType="withEffect">
                                  <p:stCondLst>
                                    <p:cond delay="0"/>
                                  </p:stCondLst>
                                  <p:childTnLst>
                                    <p:set>
                                      <p:cBhvr>
                                        <p:cTn id="22" dur="1" fill="hold">
                                          <p:stCondLst>
                                            <p:cond delay="0"/>
                                          </p:stCondLst>
                                        </p:cTn>
                                        <p:tgtEl>
                                          <p:spTgt spid="1582083">
                                            <p:txEl>
                                              <p:pRg st="6" end="6"/>
                                            </p:txEl>
                                          </p:spTgt>
                                        </p:tgtEl>
                                        <p:attrNameLst>
                                          <p:attrName>style.visibility</p:attrName>
                                        </p:attrNameLst>
                                      </p:cBhvr>
                                      <p:to>
                                        <p:strVal val="visible"/>
                                      </p:to>
                                    </p:set>
                                    <p:animEffect transition="in" filter="box(in)">
                                      <p:cBhvr>
                                        <p:cTn id="23" dur="5000"/>
                                        <p:tgtEl>
                                          <p:spTgt spid="158208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3563184324"/>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455613" y="381000"/>
            <a:ext cx="8226425" cy="762000"/>
          </a:xfrm>
        </p:spPr>
        <p:txBody>
          <a:bodyPr>
            <a:normAutofit/>
          </a:bodyPr>
          <a:lstStyle/>
          <a:p>
            <a:r>
              <a:rPr lang="en-US" sz="4000" dirty="0" smtClean="0"/>
              <a:t>Bariatric Surgery</a:t>
            </a:r>
          </a:p>
        </p:txBody>
      </p:sp>
      <p:sp>
        <p:nvSpPr>
          <p:cNvPr id="147459" name="Content Placeholder 2"/>
          <p:cNvSpPr>
            <a:spLocks noGrp="1"/>
          </p:cNvSpPr>
          <p:nvPr>
            <p:ph idx="1"/>
          </p:nvPr>
        </p:nvSpPr>
        <p:spPr>
          <a:xfrm>
            <a:off x="455613" y="1295400"/>
            <a:ext cx="8226425" cy="4724400"/>
          </a:xfrm>
        </p:spPr>
        <p:txBody>
          <a:bodyPr/>
          <a:lstStyle/>
          <a:p>
            <a:r>
              <a:rPr lang="en-US" dirty="0" smtClean="0"/>
              <a:t>Consider on diabetes pts w/ BMI &gt;35, </a:t>
            </a:r>
            <a:r>
              <a:rPr lang="en-US" dirty="0" err="1" smtClean="0"/>
              <a:t>esp</a:t>
            </a:r>
            <a:r>
              <a:rPr lang="en-US" dirty="0" smtClean="0"/>
              <a:t> with comorbidities</a:t>
            </a:r>
          </a:p>
          <a:p>
            <a:r>
              <a:rPr lang="en-US" dirty="0" smtClean="0"/>
              <a:t>Remission (BG normalized)</a:t>
            </a:r>
          </a:p>
          <a:p>
            <a:pPr lvl="1"/>
            <a:r>
              <a:rPr lang="en-US" dirty="0" smtClean="0"/>
              <a:t>rates range from 40 – 95%</a:t>
            </a:r>
          </a:p>
          <a:p>
            <a:pPr lvl="1"/>
            <a:r>
              <a:rPr lang="en-US" dirty="0" smtClean="0"/>
              <a:t>Better results with newer diabetes (more beta cell mass)</a:t>
            </a:r>
          </a:p>
          <a:p>
            <a:pPr lvl="1"/>
            <a:r>
              <a:rPr lang="en-US" dirty="0" smtClean="0"/>
              <a:t>Due to increase </a:t>
            </a:r>
            <a:r>
              <a:rPr lang="en-US" dirty="0" err="1" smtClean="0"/>
              <a:t>incretins</a:t>
            </a:r>
            <a:r>
              <a:rPr lang="en-US" dirty="0" smtClean="0"/>
              <a:t> (gut hormones)</a:t>
            </a:r>
          </a:p>
          <a:p>
            <a:r>
              <a:rPr lang="en-US" dirty="0" smtClean="0"/>
              <a:t>Still researching long term benefits, cost effectiveness and risk </a:t>
            </a:r>
          </a:p>
          <a:p>
            <a:endParaRPr lang="en-US" dirty="0"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3761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533400" y="228598"/>
            <a:ext cx="7924800" cy="914401"/>
          </a:xfrm>
        </p:spPr>
        <p:txBody>
          <a:bodyPr>
            <a:normAutofit/>
          </a:bodyPr>
          <a:lstStyle/>
          <a:p>
            <a:pPr eaLnBrk="1" hangingPunct="1">
              <a:defRPr/>
            </a:pPr>
            <a:r>
              <a:rPr lang="en-US" dirty="0" err="1" smtClean="0"/>
              <a:t>Thiazolidinediones</a:t>
            </a:r>
            <a:r>
              <a:rPr lang="en-US" dirty="0" smtClean="0"/>
              <a:t> – TZD’s</a:t>
            </a:r>
          </a:p>
        </p:txBody>
      </p:sp>
      <p:sp>
        <p:nvSpPr>
          <p:cNvPr id="1520643" name="Rectangle 3"/>
          <p:cNvSpPr>
            <a:spLocks noGrp="1" noChangeArrowheads="1"/>
          </p:cNvSpPr>
          <p:nvPr>
            <p:ph type="body" idx="1"/>
          </p:nvPr>
        </p:nvSpPr>
        <p:spPr>
          <a:xfrm>
            <a:off x="533400" y="1219199"/>
            <a:ext cx="8458200" cy="5613779"/>
          </a:xfrm>
        </p:spPr>
        <p:txBody>
          <a:bodyPr/>
          <a:lstStyle/>
          <a:p>
            <a:pPr eaLnBrk="1" hangingPunct="1">
              <a:lnSpc>
                <a:spcPct val="80000"/>
              </a:lnSpc>
            </a:pPr>
            <a:r>
              <a:rPr lang="en-US" sz="2800" b="1" dirty="0" smtClean="0"/>
              <a:t>Action</a:t>
            </a:r>
            <a:r>
              <a:rPr lang="en-US" sz="2800" dirty="0" smtClean="0"/>
              <a:t>: decrease insulin resistance by making muscle and adipose cells more sensitive to insulin.  Decrease free fatty acids</a:t>
            </a:r>
          </a:p>
          <a:p>
            <a:pPr eaLnBrk="1" hangingPunct="1">
              <a:lnSpc>
                <a:spcPct val="80000"/>
              </a:lnSpc>
            </a:pPr>
            <a:r>
              <a:rPr lang="en-US" sz="2800" b="1" dirty="0" smtClean="0"/>
              <a:t>Names</a:t>
            </a:r>
            <a:r>
              <a:rPr lang="en-US" sz="2800" dirty="0" smtClean="0"/>
              <a:t>:</a:t>
            </a:r>
          </a:p>
          <a:p>
            <a:pPr lvl="1" eaLnBrk="1" hangingPunct="1">
              <a:lnSpc>
                <a:spcPct val="80000"/>
              </a:lnSpc>
            </a:pPr>
            <a:r>
              <a:rPr lang="en-US" dirty="0" smtClean="0"/>
              <a:t>pioglitazone (</a:t>
            </a:r>
            <a:r>
              <a:rPr lang="en-US" dirty="0" err="1" smtClean="0"/>
              <a:t>Actos</a:t>
            </a:r>
            <a:r>
              <a:rPr lang="en-US" dirty="0" smtClean="0"/>
              <a:t>) – bladder cancer warning</a:t>
            </a:r>
          </a:p>
          <a:p>
            <a:pPr lvl="2" eaLnBrk="1" hangingPunct="1">
              <a:lnSpc>
                <a:spcPct val="80000"/>
              </a:lnSpc>
            </a:pPr>
            <a:r>
              <a:rPr lang="en-US" dirty="0" smtClean="0"/>
              <a:t>Dosing: 15-45 mg daily  </a:t>
            </a:r>
          </a:p>
          <a:p>
            <a:pPr lvl="1" eaLnBrk="1" hangingPunct="1">
              <a:lnSpc>
                <a:spcPct val="80000"/>
              </a:lnSpc>
            </a:pPr>
            <a:r>
              <a:rPr lang="en-US" dirty="0" smtClean="0"/>
              <a:t>rosiglitazone (Avandia) – restriction removed</a:t>
            </a:r>
          </a:p>
          <a:p>
            <a:pPr lvl="2">
              <a:lnSpc>
                <a:spcPct val="80000"/>
              </a:lnSpc>
            </a:pPr>
            <a:r>
              <a:rPr lang="en-US" dirty="0"/>
              <a:t>Dosing: </a:t>
            </a:r>
            <a:r>
              <a:rPr lang="en-US" dirty="0" smtClean="0"/>
              <a:t>4-8 </a:t>
            </a:r>
            <a:r>
              <a:rPr lang="en-US" dirty="0"/>
              <a:t>mg daily  </a:t>
            </a:r>
          </a:p>
          <a:p>
            <a:pPr lvl="1" eaLnBrk="1" hangingPunct="1">
              <a:lnSpc>
                <a:spcPct val="80000"/>
              </a:lnSpc>
            </a:pPr>
            <a:endParaRPr lang="en-US" sz="1600" dirty="0" smtClean="0"/>
          </a:p>
          <a:p>
            <a:pPr eaLnBrk="1" hangingPunct="1">
              <a:lnSpc>
                <a:spcPct val="80000"/>
              </a:lnSpc>
            </a:pPr>
            <a:r>
              <a:rPr lang="en-US" sz="2800" b="1" dirty="0" smtClean="0"/>
              <a:t>Efficacy:</a:t>
            </a:r>
          </a:p>
          <a:p>
            <a:pPr lvl="1" eaLnBrk="1" hangingPunct="1">
              <a:lnSpc>
                <a:spcPct val="80000"/>
              </a:lnSpc>
            </a:pPr>
            <a:r>
              <a:rPr lang="en-US" sz="2400" dirty="0" smtClean="0"/>
              <a:t>Decrease fasting plasma glucose ~35-40 mg/dl  </a:t>
            </a:r>
          </a:p>
          <a:p>
            <a:pPr lvl="1" eaLnBrk="1" hangingPunct="1">
              <a:lnSpc>
                <a:spcPct val="80000"/>
              </a:lnSpc>
            </a:pPr>
            <a:r>
              <a:rPr lang="en-US" sz="2400" dirty="0" smtClean="0"/>
              <a:t>Reduce A1C ~0.5-1.0%</a:t>
            </a:r>
          </a:p>
          <a:p>
            <a:pPr lvl="1" eaLnBrk="1" hangingPunct="1">
              <a:lnSpc>
                <a:spcPct val="80000"/>
              </a:lnSpc>
            </a:pPr>
            <a:r>
              <a:rPr lang="en-US" sz="2400" dirty="0" smtClean="0"/>
              <a:t>6 weeks for maximum effect</a:t>
            </a:r>
          </a:p>
          <a:p>
            <a:pPr lvl="1" eaLnBrk="1" hangingPunct="1">
              <a:lnSpc>
                <a:spcPct val="80000"/>
              </a:lnSpc>
            </a:pPr>
            <a:r>
              <a:rPr lang="en-US" sz="2400" dirty="0" smtClean="0"/>
              <a:t>$30 a month</a:t>
            </a:r>
          </a:p>
          <a:p>
            <a:pPr lvl="1" eaLnBrk="1" hangingPunct="1">
              <a:lnSpc>
                <a:spcPct val="80000"/>
              </a:lnSpc>
            </a:pPr>
            <a:endParaRPr lang="en-US" sz="2400" dirty="0" smtClean="0"/>
          </a:p>
        </p:txBody>
      </p:sp>
    </p:spTree>
    <p:custDataLst>
      <p:tags r:id="rId1"/>
    </p:custDataLst>
    <p:extLst>
      <p:ext uri="{BB962C8B-B14F-4D97-AF65-F5344CB8AC3E}">
        <p14:creationId xmlns:p14="http://schemas.microsoft.com/office/powerpoint/2010/main" val="148299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20643">
                                            <p:txEl>
                                              <p:pRg st="0" end="0"/>
                                            </p:txEl>
                                          </p:spTgt>
                                        </p:tgtEl>
                                        <p:attrNameLst>
                                          <p:attrName>style.visibility</p:attrName>
                                        </p:attrNameLst>
                                      </p:cBhvr>
                                      <p:to>
                                        <p:strVal val="visible"/>
                                      </p:to>
                                    </p:set>
                                    <p:animEffect transition="in" filter="wipe(up)">
                                      <p:cBhvr>
                                        <p:cTn id="7" dur="500"/>
                                        <p:tgtEl>
                                          <p:spTgt spid="15206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20643">
                                            <p:txEl>
                                              <p:pRg st="1" end="1"/>
                                            </p:txEl>
                                          </p:spTgt>
                                        </p:tgtEl>
                                        <p:attrNameLst>
                                          <p:attrName>style.visibility</p:attrName>
                                        </p:attrNameLst>
                                      </p:cBhvr>
                                      <p:to>
                                        <p:strVal val="visible"/>
                                      </p:to>
                                    </p:set>
                                    <p:animEffect transition="in" filter="wipe(up)">
                                      <p:cBhvr>
                                        <p:cTn id="12" dur="500"/>
                                        <p:tgtEl>
                                          <p:spTgt spid="15206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20643">
                                            <p:txEl>
                                              <p:pRg st="2" end="2"/>
                                            </p:txEl>
                                          </p:spTgt>
                                        </p:tgtEl>
                                        <p:attrNameLst>
                                          <p:attrName>style.visibility</p:attrName>
                                        </p:attrNameLst>
                                      </p:cBhvr>
                                      <p:to>
                                        <p:strVal val="visible"/>
                                      </p:to>
                                    </p:set>
                                    <p:animEffect transition="in" filter="wipe(up)">
                                      <p:cBhvr>
                                        <p:cTn id="15" dur="500"/>
                                        <p:tgtEl>
                                          <p:spTgt spid="15206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20643">
                                            <p:txEl>
                                              <p:pRg st="3" end="3"/>
                                            </p:txEl>
                                          </p:spTgt>
                                        </p:tgtEl>
                                        <p:attrNameLst>
                                          <p:attrName>style.visibility</p:attrName>
                                        </p:attrNameLst>
                                      </p:cBhvr>
                                      <p:to>
                                        <p:strVal val="visible"/>
                                      </p:to>
                                    </p:set>
                                    <p:animEffect transition="in" filter="wipe(up)">
                                      <p:cBhvr>
                                        <p:cTn id="18" dur="500"/>
                                        <p:tgtEl>
                                          <p:spTgt spid="1520643">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20643">
                                            <p:txEl>
                                              <p:pRg st="4" end="4"/>
                                            </p:txEl>
                                          </p:spTgt>
                                        </p:tgtEl>
                                        <p:attrNameLst>
                                          <p:attrName>style.visibility</p:attrName>
                                        </p:attrNameLst>
                                      </p:cBhvr>
                                      <p:to>
                                        <p:strVal val="visible"/>
                                      </p:to>
                                    </p:set>
                                    <p:animEffect transition="in" filter="wipe(up)">
                                      <p:cBhvr>
                                        <p:cTn id="21" dur="500"/>
                                        <p:tgtEl>
                                          <p:spTgt spid="1520643">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20643">
                                            <p:txEl>
                                              <p:pRg st="5" end="5"/>
                                            </p:txEl>
                                          </p:spTgt>
                                        </p:tgtEl>
                                        <p:attrNameLst>
                                          <p:attrName>style.visibility</p:attrName>
                                        </p:attrNameLst>
                                      </p:cBhvr>
                                      <p:to>
                                        <p:strVal val="visible"/>
                                      </p:to>
                                    </p:set>
                                    <p:animEffect transition="in" filter="wipe(up)">
                                      <p:cBhvr>
                                        <p:cTn id="24" dur="500"/>
                                        <p:tgtEl>
                                          <p:spTgt spid="1520643">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520643">
                                            <p:txEl>
                                              <p:pRg st="7" end="7"/>
                                            </p:txEl>
                                          </p:spTgt>
                                        </p:tgtEl>
                                        <p:attrNameLst>
                                          <p:attrName>style.visibility</p:attrName>
                                        </p:attrNameLst>
                                      </p:cBhvr>
                                      <p:to>
                                        <p:strVal val="visible"/>
                                      </p:to>
                                    </p:set>
                                    <p:animEffect transition="in" filter="wipe(up)">
                                      <p:cBhvr>
                                        <p:cTn id="29" dur="500"/>
                                        <p:tgtEl>
                                          <p:spTgt spid="1520643">
                                            <p:txEl>
                                              <p:pRg st="7" end="7"/>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520643">
                                            <p:txEl>
                                              <p:pRg st="8" end="8"/>
                                            </p:txEl>
                                          </p:spTgt>
                                        </p:tgtEl>
                                        <p:attrNameLst>
                                          <p:attrName>style.visibility</p:attrName>
                                        </p:attrNameLst>
                                      </p:cBhvr>
                                      <p:to>
                                        <p:strVal val="visible"/>
                                      </p:to>
                                    </p:set>
                                    <p:animEffect transition="in" filter="wipe(up)">
                                      <p:cBhvr>
                                        <p:cTn id="32" dur="500"/>
                                        <p:tgtEl>
                                          <p:spTgt spid="1520643">
                                            <p:txEl>
                                              <p:pRg st="8" end="8"/>
                                            </p:txEl>
                                          </p:spTgt>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520643">
                                            <p:txEl>
                                              <p:pRg st="9" end="9"/>
                                            </p:txEl>
                                          </p:spTgt>
                                        </p:tgtEl>
                                        <p:attrNameLst>
                                          <p:attrName>style.visibility</p:attrName>
                                        </p:attrNameLst>
                                      </p:cBhvr>
                                      <p:to>
                                        <p:strVal val="visible"/>
                                      </p:to>
                                    </p:set>
                                    <p:animEffect transition="in" filter="wipe(up)">
                                      <p:cBhvr>
                                        <p:cTn id="35" dur="500"/>
                                        <p:tgtEl>
                                          <p:spTgt spid="1520643">
                                            <p:txEl>
                                              <p:pRg st="9" end="9"/>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1520643">
                                            <p:txEl>
                                              <p:pRg st="10" end="10"/>
                                            </p:txEl>
                                          </p:spTgt>
                                        </p:tgtEl>
                                        <p:attrNameLst>
                                          <p:attrName>style.visibility</p:attrName>
                                        </p:attrNameLst>
                                      </p:cBhvr>
                                      <p:to>
                                        <p:strVal val="visible"/>
                                      </p:to>
                                    </p:set>
                                    <p:animEffect transition="in" filter="wipe(up)">
                                      <p:cBhvr>
                                        <p:cTn id="40" dur="500"/>
                                        <p:tgtEl>
                                          <p:spTgt spid="1520643">
                                            <p:txEl>
                                              <p:pRg st="10" end="10"/>
                                            </p:txEl>
                                          </p:spTgt>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520643">
                                            <p:txEl>
                                              <p:pRg st="11" end="11"/>
                                            </p:txEl>
                                          </p:spTgt>
                                        </p:tgtEl>
                                        <p:attrNameLst>
                                          <p:attrName>style.visibility</p:attrName>
                                        </p:attrNameLst>
                                      </p:cBhvr>
                                      <p:to>
                                        <p:strVal val="visible"/>
                                      </p:to>
                                    </p:set>
                                    <p:animEffect transition="in" filter="wipe(up)">
                                      <p:cBhvr>
                                        <p:cTn id="43" dur="500"/>
                                        <p:tgtEl>
                                          <p:spTgt spid="15206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0643" grpId="0"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304800" y="304800"/>
            <a:ext cx="8305800" cy="1143000"/>
          </a:xfrm>
        </p:spPr>
        <p:txBody>
          <a:bodyPr>
            <a:normAutofit fontScale="90000"/>
          </a:bodyPr>
          <a:lstStyle/>
          <a:p>
            <a:pPr eaLnBrk="1" hangingPunct="1">
              <a:defRPr/>
            </a:pPr>
            <a:r>
              <a:rPr lang="en-US" dirty="0" smtClean="0"/>
              <a:t>Incretin Mimetics – GLP-1 Agonists</a:t>
            </a:r>
            <a:r>
              <a:rPr lang="en-US" sz="3200" dirty="0" smtClean="0"/>
              <a:t/>
            </a:r>
            <a:br>
              <a:rPr lang="en-US" sz="3200" dirty="0" smtClean="0"/>
            </a:br>
            <a:r>
              <a:rPr lang="en-US" sz="3200" dirty="0" smtClean="0"/>
              <a:t>“Gut Hormone Imitators”  DPP-IV Inhibitors </a:t>
            </a:r>
          </a:p>
        </p:txBody>
      </p:sp>
      <p:sp>
        <p:nvSpPr>
          <p:cNvPr id="305155" name="Rectangle 3"/>
          <p:cNvSpPr>
            <a:spLocks noGrp="1" noChangeArrowheads="1"/>
          </p:cNvSpPr>
          <p:nvPr>
            <p:ph type="body" idx="1"/>
          </p:nvPr>
        </p:nvSpPr>
        <p:spPr>
          <a:xfrm>
            <a:off x="342900" y="1501066"/>
            <a:ext cx="8229600" cy="4937760"/>
          </a:xfrm>
        </p:spPr>
        <p:txBody>
          <a:bodyPr/>
          <a:lstStyle/>
          <a:p>
            <a:pPr eaLnBrk="1" hangingPunct="1"/>
            <a:r>
              <a:rPr lang="en-US" dirty="0" smtClean="0"/>
              <a:t>How do they work?</a:t>
            </a:r>
          </a:p>
        </p:txBody>
      </p:sp>
      <p:pic>
        <p:nvPicPr>
          <p:cNvPr id="305156" name="Picture 6" descr="C:\Documents and Settings\Owner\Local Settings\Temporary Internet Files\Content.IE5\M5Q1JLMY\MPj043872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2438400"/>
            <a:ext cx="503713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2025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a:xfrm>
            <a:off x="169863" y="152399"/>
            <a:ext cx="8737600" cy="921083"/>
          </a:xfrm>
        </p:spPr>
        <p:txBody>
          <a:bodyPr>
            <a:normAutofit fontScale="90000"/>
          </a:bodyPr>
          <a:lstStyle/>
          <a:p>
            <a:pPr eaLnBrk="1" hangingPunct="1"/>
            <a:r>
              <a:rPr lang="en-US" sz="3600" dirty="0" smtClean="0"/>
              <a:t>GLP-1 Effects in Humans</a:t>
            </a:r>
            <a:r>
              <a:rPr lang="en-US" sz="2800" dirty="0" smtClean="0"/>
              <a:t/>
            </a:r>
            <a:br>
              <a:rPr lang="en-US" sz="2800" dirty="0" smtClean="0"/>
            </a:br>
            <a:r>
              <a:rPr lang="en-US" sz="2800" dirty="0" smtClean="0"/>
              <a:t>Understanding the Natural Role of </a:t>
            </a:r>
            <a:r>
              <a:rPr lang="en-US" sz="2800" dirty="0" err="1" smtClean="0"/>
              <a:t>Incretins</a:t>
            </a:r>
            <a:endParaRPr lang="en-US" sz="2800" dirty="0" smtClean="0"/>
          </a:p>
        </p:txBody>
      </p:sp>
      <p:sp>
        <p:nvSpPr>
          <p:cNvPr id="37892" name="Rectangle 4"/>
          <p:cNvSpPr>
            <a:spLocks noChangeArrowheads="1"/>
          </p:cNvSpPr>
          <p:nvPr/>
        </p:nvSpPr>
        <p:spPr bwMode="auto">
          <a:xfrm>
            <a:off x="345281" y="5744778"/>
            <a:ext cx="59928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92075" tIns="46038" rIns="92075" bIns="46038" anchor="b">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lnSpc>
                <a:spcPct val="80000"/>
              </a:lnSpc>
              <a:spcBef>
                <a:spcPct val="40000"/>
              </a:spcBef>
              <a:buClrTx/>
              <a:buSzTx/>
              <a:buFontTx/>
              <a:buNone/>
            </a:pP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Flint A,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J Clin Invest</a:t>
            </a:r>
            <a:r>
              <a:rPr lang="fr-FR" sz="1000">
                <a:latin typeface="Times New Roman" panose="02020603050405020304" pitchFamily="18" charset="0"/>
                <a:ea typeface="Times New Roman" panose="02020603050405020304" pitchFamily="18" charset="0"/>
                <a:cs typeface="Arial Narrow" panose="020B0606020202030204" pitchFamily="34" charset="0"/>
              </a:rPr>
              <a:t>. 1998;101:515-520</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Larsson H, et al. </a:t>
            </a:r>
            <a:r>
              <a:rPr lang="fr-FR" sz="1000" i="1">
                <a:latin typeface="Times New Roman" panose="02020603050405020304" pitchFamily="18" charset="0"/>
                <a:ea typeface="Times New Roman" panose="02020603050405020304" pitchFamily="18" charset="0"/>
                <a:cs typeface="Arial Narrow" panose="020B0606020202030204" pitchFamily="34" charset="0"/>
              </a:rPr>
              <a:t>Acta Physiol Scand.</a:t>
            </a:r>
            <a:r>
              <a:rPr lang="fr-FR" sz="1000">
                <a:latin typeface="Times New Roman" panose="02020603050405020304" pitchFamily="18" charset="0"/>
                <a:ea typeface="Times New Roman" panose="02020603050405020304" pitchFamily="18" charset="0"/>
                <a:cs typeface="Arial Narrow" panose="020B0606020202030204" pitchFamily="34" charset="0"/>
              </a:rPr>
              <a:t> 1997;160:413-422</a:t>
            </a:r>
            <a:br>
              <a:rPr lang="fr-FR" sz="1000">
                <a:latin typeface="Times New Roman" panose="02020603050405020304" pitchFamily="18" charset="0"/>
                <a:ea typeface="Times New Roman" panose="02020603050405020304" pitchFamily="18" charset="0"/>
                <a:cs typeface="Arial Narrow" panose="020B0606020202030204" pitchFamily="34" charset="0"/>
              </a:rPr>
            </a:br>
            <a:r>
              <a:rPr lang="fr-FR"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it-IT" sz="1000">
                <a:latin typeface="Times New Roman" panose="02020603050405020304" pitchFamily="18" charset="0"/>
                <a:ea typeface="Times New Roman" panose="02020603050405020304" pitchFamily="18" charset="0"/>
                <a:cs typeface="Arial Narrow" panose="020B0606020202030204" pitchFamily="34" charset="0"/>
              </a:rPr>
              <a:t>Nauck MA, et al.</a:t>
            </a:r>
            <a:r>
              <a:rPr lang="it-IT" sz="1000" i="1">
                <a:latin typeface="Times New Roman" panose="02020603050405020304" pitchFamily="18" charset="0"/>
                <a:ea typeface="Times New Roman" panose="02020603050405020304" pitchFamily="18" charset="0"/>
                <a:cs typeface="Arial Narrow" panose="020B0606020202030204" pitchFamily="34" charset="0"/>
              </a:rPr>
              <a:t> Diabetologia</a:t>
            </a:r>
            <a:r>
              <a:rPr lang="it-IT" sz="1000">
                <a:latin typeface="Times New Roman" panose="02020603050405020304" pitchFamily="18" charset="0"/>
                <a:ea typeface="Times New Roman" panose="02020603050405020304" pitchFamily="18" charset="0"/>
                <a:cs typeface="Arial Narrow" panose="020B0606020202030204" pitchFamily="34" charset="0"/>
              </a:rPr>
              <a:t>. 1996;39:1546-1553</a:t>
            </a:r>
            <a:br>
              <a:rPr lang="it-IT" sz="1000">
                <a:latin typeface="Times New Roman" panose="02020603050405020304" pitchFamily="18" charset="0"/>
                <a:ea typeface="Times New Roman" panose="02020603050405020304" pitchFamily="18" charset="0"/>
                <a:cs typeface="Arial Narrow" panose="020B0606020202030204" pitchFamily="34" charset="0"/>
              </a:rPr>
            </a:br>
            <a:r>
              <a:rPr lang="it-IT" sz="1000">
                <a:latin typeface="Times New Roman" panose="02020603050405020304" pitchFamily="18" charset="0"/>
                <a:ea typeface="Times New Roman" panose="02020603050405020304" pitchFamily="18" charset="0"/>
                <a:cs typeface="Arial Narrow" panose="020B0606020202030204" pitchFamily="34" charset="0"/>
              </a:rPr>
              <a:t>Adapted from </a:t>
            </a:r>
            <a:r>
              <a:rPr lang="pt-BR" sz="1000">
                <a:latin typeface="Times New Roman" panose="02020603050405020304" pitchFamily="18" charset="0"/>
                <a:ea typeface="Times New Roman" panose="02020603050405020304" pitchFamily="18" charset="0"/>
                <a:cs typeface="Arial Narrow" panose="020B0606020202030204" pitchFamily="34" charset="0"/>
              </a:rPr>
              <a:t>Drucker DJ. </a:t>
            </a:r>
            <a:r>
              <a:rPr lang="pt-BR" sz="1000" i="1">
                <a:latin typeface="Times New Roman" panose="02020603050405020304" pitchFamily="18" charset="0"/>
                <a:ea typeface="Times New Roman" panose="02020603050405020304" pitchFamily="18" charset="0"/>
                <a:cs typeface="Arial Narrow" panose="020B0606020202030204" pitchFamily="34" charset="0"/>
              </a:rPr>
              <a:t>Diabetes</a:t>
            </a:r>
            <a:r>
              <a:rPr lang="pt-BR" sz="1000">
                <a:latin typeface="Times New Roman" panose="02020603050405020304" pitchFamily="18" charset="0"/>
                <a:ea typeface="Times New Roman" panose="02020603050405020304" pitchFamily="18" charset="0"/>
                <a:cs typeface="Arial Narrow" panose="020B0606020202030204" pitchFamily="34" charset="0"/>
              </a:rPr>
              <a:t>. </a:t>
            </a:r>
            <a:r>
              <a:rPr lang="fr-FR" sz="1000">
                <a:latin typeface="Times New Roman" panose="02020603050405020304" pitchFamily="18" charset="0"/>
                <a:ea typeface="Times New Roman" panose="02020603050405020304" pitchFamily="18" charset="0"/>
                <a:cs typeface="Arial Narrow" panose="020B0606020202030204" pitchFamily="34" charset="0"/>
              </a:rPr>
              <a:t>1998;47:159-169</a:t>
            </a:r>
            <a:endParaRPr lang="en-US" sz="1000">
              <a:latin typeface="Times New Roman" panose="02020603050405020304" pitchFamily="18" charset="0"/>
              <a:ea typeface="Times New Roman" panose="02020603050405020304" pitchFamily="18" charset="0"/>
              <a:cs typeface="Arial Narrow" panose="020B0606020202030204"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Stomach:</a:t>
            </a:r>
            <a:r>
              <a:rPr lang="en-US" sz="1400" b="1">
                <a:effectLst>
                  <a:outerShdw blurRad="38100" dist="38100" dir="2700000" algn="tl">
                    <a:srgbClr val="000000"/>
                  </a:outerShdw>
                </a:effectLst>
                <a:latin typeface="Arial" charset="0"/>
              </a:rPr>
              <a:t> </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400" b="1" dirty="0">
                <a:effectLst>
                  <a:outerShdw blurRad="38100" dist="38100" dir="2700000" algn="tl">
                    <a:srgbClr val="000000"/>
                  </a:outerShdw>
                </a:effectLst>
                <a:latin typeface="Arial" charset="0"/>
              </a:rPr>
              <a:t>Promotes satiety and </a:t>
            </a:r>
            <a:br>
              <a:rPr lang="en-US" sz="1400" b="1" dirty="0">
                <a:effectLst>
                  <a:outerShdw blurRad="38100" dist="38100" dir="2700000" algn="tl">
                    <a:srgbClr val="000000"/>
                  </a:outerShdw>
                </a:effectLst>
                <a:latin typeface="Arial" charset="0"/>
              </a:rPr>
            </a:br>
            <a:r>
              <a:rPr lang="en-US" sz="1400" b="1" dirty="0">
                <a:effectLst>
                  <a:outerShdw blurRad="38100" dist="38100" dir="2700000" algn="tl">
                    <a:srgbClr val="000000"/>
                  </a:outerShdw>
                </a:effectLst>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Liver:</a:t>
            </a:r>
            <a:br>
              <a:rPr lang="en-US" sz="1600" b="1">
                <a:solidFill>
                  <a:schemeClr val="tx2"/>
                </a:solidFill>
                <a:effectLst>
                  <a:outerShdw blurRad="38100" dist="38100" dir="2700000" algn="tl">
                    <a:srgbClr val="000000"/>
                  </a:outerShdw>
                </a:effectLst>
                <a:latin typeface="Arial" charset="0"/>
              </a:rPr>
            </a:br>
            <a:r>
              <a:rPr lang="en-US" sz="1600" b="1">
                <a:solidFill>
                  <a:schemeClr val="tx2"/>
                </a:solidFill>
                <a:effectLst>
                  <a:outerShdw blurRad="38100" dist="38100" dir="2700000" algn="tl">
                    <a:srgbClr val="000000"/>
                  </a:outerShdw>
                </a:effectLst>
                <a:latin typeface="Arial" charset="0"/>
              </a:rPr>
              <a:t> </a:t>
            </a: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solidFill>
                  <a:schemeClr val="tx2"/>
                </a:solidFill>
                <a:effectLst>
                  <a:outerShdw blurRad="38100" dist="38100" dir="2700000" algn="tl">
                    <a:srgbClr val="000000"/>
                  </a:outerShdw>
                </a:effectLst>
                <a:latin typeface="Arial" charset="0"/>
              </a:rPr>
              <a:t> Glucagon </a:t>
            </a:r>
            <a:r>
              <a:rPr lang="en-US" sz="1400" b="1">
                <a:effectLst>
                  <a:outerShdw blurRad="38100" dist="38100" dir="2700000" algn="tl">
                    <a:srgbClr val="000000"/>
                  </a:outerShdw>
                </a:effectLst>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Beta cells:</a:t>
            </a:r>
            <a:br>
              <a:rPr lang="en-US" sz="1600" b="1">
                <a:solidFill>
                  <a:schemeClr val="tx2"/>
                </a:solidFill>
                <a:effectLst>
                  <a:outerShdw blurRad="38100" dist="38100" dir="2700000" algn="tl">
                    <a:srgbClr val="000000"/>
                  </a:outerShdw>
                </a:effectLst>
                <a:latin typeface="Arial" charset="0"/>
              </a:rPr>
            </a:br>
            <a:r>
              <a:rPr lang="en-US" sz="1400" b="1">
                <a:solidFill>
                  <a:schemeClr val="tx2"/>
                </a:solidFill>
                <a:effectLst>
                  <a:outerShdw blurRad="38100" dist="38100" dir="2700000" algn="tl">
                    <a:srgbClr val="000000"/>
                  </a:outerShdw>
                </a:effectLst>
                <a:latin typeface="Arial" charset="0"/>
              </a:rPr>
              <a:t>Enhances</a:t>
            </a:r>
            <a:r>
              <a:rPr lang="en-US" sz="1400" b="1">
                <a:effectLst>
                  <a:outerShdw blurRad="38100" dist="38100" dir="2700000" algn="tl">
                    <a:srgbClr val="000000"/>
                  </a:outerShdw>
                </a:effectLst>
                <a:latin typeface="Arial" charset="0"/>
              </a:rPr>
              <a:t> glucose-dependent </a:t>
            </a:r>
            <a:r>
              <a:rPr lang="en-US" sz="1400" b="1">
                <a:solidFill>
                  <a:schemeClr val="tx2"/>
                </a:solidFill>
                <a:effectLst>
                  <a:outerShdw blurRad="38100" dist="38100" dir="2700000" algn="tl">
                    <a:srgbClr val="000000"/>
                  </a:outerShdw>
                </a:effectLst>
                <a:latin typeface="Arial" charset="0"/>
              </a:rPr>
              <a:t>insulin secretion</a:t>
            </a:r>
            <a:endParaRPr lang="en-US" sz="1400" b="1">
              <a:effectLst>
                <a:outerShdw blurRad="38100" dist="38100" dir="2700000" algn="tl">
                  <a:srgbClr val="000000"/>
                </a:outerShdw>
              </a:effectLst>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eaLnBrk="1" hangingPunct="1">
              <a:defRPr/>
            </a:pPr>
            <a:r>
              <a:rPr lang="en-US" sz="1600" b="1">
                <a:solidFill>
                  <a:schemeClr val="tx2"/>
                </a:solidFill>
                <a:effectLst>
                  <a:outerShdw blurRad="38100" dist="38100" dir="2700000" algn="tl">
                    <a:srgbClr val="000000"/>
                  </a:outerShdw>
                </a:effectLst>
                <a:latin typeface="Arial" charset="0"/>
              </a:rPr>
              <a:t>Alpha cells:</a:t>
            </a:r>
          </a:p>
          <a:p>
            <a:pPr algn="ctr" eaLnBrk="1" hangingPunct="1">
              <a:defRPr/>
            </a:pPr>
            <a:r>
              <a:rPr lang="en-US" sz="1400" b="1">
                <a:effectLst>
                  <a:outerShdw blurRad="38100" dist="38100" dir="2700000" algn="tl">
                    <a:srgbClr val="000000"/>
                  </a:outerShdw>
                </a:effectLst>
                <a:latin typeface="Arial" charset="0"/>
                <a:ea typeface="SimSun" pitchFamily="2" charset="-122"/>
                <a:sym typeface="Symbol" pitchFamily="18" charset="2"/>
              </a:rPr>
              <a:t></a:t>
            </a:r>
            <a:r>
              <a:rPr lang="en-US" sz="1400" b="1">
                <a:effectLst>
                  <a:outerShdw blurRad="38100" dist="38100" dir="2700000" algn="tl">
                    <a:srgbClr val="000000"/>
                  </a:outerShdw>
                </a:effectLst>
                <a:latin typeface="Arial" charset="0"/>
              </a:rPr>
              <a:t> Postprandial</a:t>
            </a:r>
            <a:br>
              <a:rPr lang="en-US" sz="1400" b="1">
                <a:effectLst>
                  <a:outerShdw blurRad="38100" dist="38100" dir="2700000" algn="tl">
                    <a:srgbClr val="000000"/>
                  </a:outerShdw>
                </a:effectLst>
                <a:latin typeface="Arial" charset="0"/>
              </a:rPr>
            </a:br>
            <a:r>
              <a:rPr lang="en-US" sz="1400" b="1">
                <a:effectLst>
                  <a:outerShdw blurRad="38100" dist="38100" dir="2700000" algn="tl">
                    <a:srgbClr val="000000"/>
                  </a:outerShdw>
                </a:effectLst>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37909"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37910"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457200" y="1066800"/>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lnSpc>
                <a:spcPct val="110000"/>
              </a:lnSpc>
              <a:spcBef>
                <a:spcPct val="0"/>
              </a:spcBef>
              <a:buClrTx/>
              <a:buSzTx/>
              <a:buFontTx/>
              <a:buNone/>
            </a:pPr>
            <a:r>
              <a:rPr lang="en-US" altLang="en-US" sz="2000" b="1">
                <a:latin typeface="Arial" panose="020B0604020202020204" pitchFamily="34" charset="0"/>
                <a:cs typeface="Arial" panose="020B0604020202020204"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6 w 597"/>
              <a:gd name="T1" fmla="*/ 0 h 469"/>
              <a:gd name="T2" fmla="*/ 2147483646 w 597"/>
              <a:gd name="T3" fmla="*/ 2147483646 h 469"/>
              <a:gd name="T4" fmla="*/ 0 w 597"/>
              <a:gd name="T5" fmla="*/ 2147483646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4572000" y="5715000"/>
            <a:ext cx="3657600" cy="11430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spcBef>
                <a:spcPct val="0"/>
              </a:spcBef>
              <a:buClrTx/>
              <a:buSzTx/>
              <a:buFontTx/>
              <a:buNone/>
            </a:pPr>
            <a:endParaRPr lang="en-US" sz="400" b="1">
              <a:latin typeface="Arial" panose="020B0604020202020204" pitchFamily="34" charset="0"/>
            </a:endParaRPr>
          </a:p>
          <a:p>
            <a:pPr algn="ctr" eaLnBrk="1" hangingPunct="1">
              <a:spcBef>
                <a:spcPct val="0"/>
              </a:spcBef>
              <a:buClrTx/>
              <a:buSzTx/>
              <a:buFontTx/>
              <a:buNone/>
            </a:pPr>
            <a:endParaRPr lang="en-US" sz="1600" b="1">
              <a:solidFill>
                <a:srgbClr val="6AEE60"/>
              </a:solidFill>
              <a:latin typeface="Arial" panose="020B0604020202020204" pitchFamily="34"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eaLnBrk="1" hangingPunct="1">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eaLnBrk="1" hangingPunct="1">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029200" y="5935663"/>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GLP-1 degraded by </a:t>
            </a:r>
          </a:p>
          <a:p>
            <a:pPr algn="ctr" eaLnBrk="1" hangingPunct="1">
              <a:spcBef>
                <a:spcPct val="0"/>
              </a:spcBef>
              <a:buClrTx/>
              <a:buSzTx/>
              <a:buFontTx/>
              <a:buNone/>
            </a:pPr>
            <a:r>
              <a:rPr lang="en-US" altLang="en-US" sz="2000" b="1">
                <a:latin typeface="Arial" panose="020B0604020202020204" pitchFamily="34" charset="0"/>
                <a:cs typeface="Arial" panose="020B0604020202020204" pitchFamily="34" charset="0"/>
              </a:rPr>
              <a:t>DPP-4 w/in minutes</a:t>
            </a:r>
          </a:p>
        </p:txBody>
      </p:sp>
    </p:spTree>
    <p:custDataLst>
      <p:tags r:id="rId1"/>
    </p:custDataLst>
    <p:extLst>
      <p:ext uri="{BB962C8B-B14F-4D97-AF65-F5344CB8AC3E}">
        <p14:creationId xmlns:p14="http://schemas.microsoft.com/office/powerpoint/2010/main" val="335765850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Title 2"/>
          <p:cNvSpPr>
            <a:spLocks noGrp="1"/>
          </p:cNvSpPr>
          <p:nvPr>
            <p:ph type="title"/>
          </p:nvPr>
        </p:nvSpPr>
        <p:spPr>
          <a:xfrm>
            <a:off x="457200" y="381000"/>
            <a:ext cx="8229600" cy="762000"/>
          </a:xfrm>
        </p:spPr>
        <p:txBody>
          <a:bodyPr>
            <a:normAutofit fontScale="90000"/>
          </a:bodyPr>
          <a:lstStyle/>
          <a:p>
            <a:r>
              <a:rPr lang="en-US" dirty="0" smtClean="0"/>
              <a:t>For all the Following GLP-1 Agonists</a:t>
            </a:r>
          </a:p>
        </p:txBody>
      </p:sp>
      <p:sp>
        <p:nvSpPr>
          <p:cNvPr id="4" name="Content Placeholder 3"/>
          <p:cNvSpPr>
            <a:spLocks noGrp="1"/>
          </p:cNvSpPr>
          <p:nvPr>
            <p:ph idx="1"/>
          </p:nvPr>
        </p:nvSpPr>
        <p:spPr>
          <a:xfrm>
            <a:off x="457200" y="1219200"/>
            <a:ext cx="5029200" cy="4937760"/>
          </a:xfrm>
        </p:spPr>
        <p:txBody>
          <a:bodyPr/>
          <a:lstStyle/>
          <a:p>
            <a:pPr>
              <a:buFont typeface="Arial" pitchFamily="34" charset="0"/>
              <a:buChar char="•"/>
              <a:defRPr/>
            </a:pPr>
            <a:r>
              <a:rPr lang="en-US" sz="4000" dirty="0" smtClean="0">
                <a:solidFill>
                  <a:srgbClr val="C00000"/>
                </a:solidFill>
              </a:rPr>
              <a:t>Pancreatitis Warning</a:t>
            </a:r>
          </a:p>
          <a:p>
            <a:pPr lvl="1">
              <a:buFont typeface="Arial" pitchFamily="34" charset="0"/>
              <a:buChar char="•"/>
              <a:defRPr/>
            </a:pPr>
            <a:r>
              <a:rPr lang="en-US" dirty="0" smtClean="0"/>
              <a:t>Please tell all patients to report signs right away and discontinue meds</a:t>
            </a:r>
          </a:p>
          <a:p>
            <a:pPr lvl="1">
              <a:buFont typeface="Arial" pitchFamily="34" charset="0"/>
              <a:buChar char="•"/>
              <a:defRPr/>
            </a:pPr>
            <a:r>
              <a:rPr lang="en-US" dirty="0" smtClean="0"/>
              <a:t>Signs include:</a:t>
            </a:r>
          </a:p>
          <a:p>
            <a:pPr lvl="1">
              <a:buFont typeface="Arial" pitchFamily="34" charset="0"/>
              <a:buChar char="•"/>
              <a:defRPr/>
            </a:pPr>
            <a:r>
              <a:rPr lang="en-US" dirty="0" smtClean="0"/>
              <a:t>Sudden abdominal pain, nausea and vomiting</a:t>
            </a:r>
            <a:endParaRPr lang="en-US" dirty="0"/>
          </a:p>
          <a:p>
            <a:pPr marL="457200" lvl="1" indent="0">
              <a:buFont typeface="Wingdings" panose="05000000000000000000" pitchFamily="2" charset="2"/>
              <a:buNone/>
              <a:defRPr/>
            </a:pPr>
            <a:r>
              <a:rPr lang="en-US" dirty="0" smtClean="0"/>
              <a:t>Also investigating if use associated w/ increased risk of pancreatic cancer</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1462770"/>
            <a:ext cx="2958353" cy="4450620"/>
          </a:xfrm>
          <a:prstGeom prst="rect">
            <a:avLst/>
          </a:prstGeom>
        </p:spPr>
      </p:pic>
    </p:spTree>
    <p:custDataLst>
      <p:tags r:id="rId1"/>
    </p:custDataLst>
    <p:extLst>
      <p:ext uri="{BB962C8B-B14F-4D97-AF65-F5344CB8AC3E}">
        <p14:creationId xmlns:p14="http://schemas.microsoft.com/office/powerpoint/2010/main" val="186883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a:xfrm>
            <a:off x="457200" y="152400"/>
            <a:ext cx="8458200" cy="1143000"/>
          </a:xfrm>
        </p:spPr>
        <p:txBody>
          <a:bodyPr/>
          <a:lstStyle/>
          <a:p>
            <a:pPr eaLnBrk="1" hangingPunct="1"/>
            <a:r>
              <a:rPr lang="en-US" sz="4000" dirty="0" err="1" smtClean="0"/>
              <a:t>Incretin</a:t>
            </a:r>
            <a:r>
              <a:rPr lang="en-US" sz="4000" dirty="0" smtClean="0"/>
              <a:t> </a:t>
            </a:r>
            <a:r>
              <a:rPr lang="en-US" sz="4000" dirty="0" err="1" smtClean="0"/>
              <a:t>Mimetics</a:t>
            </a:r>
            <a:r>
              <a:rPr lang="en-US" sz="5400" dirty="0" smtClean="0"/>
              <a:t/>
            </a:r>
            <a:br>
              <a:rPr lang="en-US" sz="5400" dirty="0" smtClean="0"/>
            </a:br>
            <a:r>
              <a:rPr lang="en-US" sz="2800" dirty="0" err="1" smtClean="0"/>
              <a:t>Exenatide</a:t>
            </a:r>
            <a:r>
              <a:rPr lang="en-US" sz="2800" dirty="0" smtClean="0"/>
              <a:t> (</a:t>
            </a:r>
            <a:r>
              <a:rPr lang="en-US" sz="2800" dirty="0" err="1" smtClean="0"/>
              <a:t>Byetta</a:t>
            </a:r>
            <a:r>
              <a:rPr lang="en-US" sz="2800" dirty="0" smtClean="0"/>
              <a:t>) XR (</a:t>
            </a:r>
            <a:r>
              <a:rPr lang="en-US" sz="2800" dirty="0" err="1" smtClean="0"/>
              <a:t>Bydureon</a:t>
            </a:r>
            <a:r>
              <a:rPr lang="en-US" sz="2800" dirty="0" smtClean="0"/>
              <a:t>)</a:t>
            </a:r>
            <a:endParaRPr lang="en-US" sz="3800" dirty="0" smtClean="0"/>
          </a:p>
        </p:txBody>
      </p:sp>
      <p:sp>
        <p:nvSpPr>
          <p:cNvPr id="1509379" name="Rectangle 3"/>
          <p:cNvSpPr>
            <a:spLocks noGrp="1" noChangeArrowheads="1"/>
          </p:cNvSpPr>
          <p:nvPr>
            <p:ph type="body" idx="1"/>
          </p:nvPr>
        </p:nvSpPr>
        <p:spPr>
          <a:xfrm>
            <a:off x="304800" y="1371600"/>
            <a:ext cx="8839200" cy="5181600"/>
          </a:xfrm>
        </p:spPr>
        <p:txBody>
          <a:bodyPr/>
          <a:lstStyle/>
          <a:p>
            <a:pPr eaLnBrk="1" hangingPunct="1"/>
            <a:r>
              <a:rPr lang="en-US" b="1" smtClean="0"/>
              <a:t>Action:</a:t>
            </a:r>
            <a:r>
              <a:rPr lang="en-US" smtClean="0"/>
              <a:t> </a:t>
            </a:r>
          </a:p>
          <a:p>
            <a:pPr lvl="1" eaLnBrk="1" hangingPunct="1"/>
            <a:r>
              <a:rPr lang="en-US" smtClean="0"/>
              <a:t>Insulin release in response to meal  </a:t>
            </a:r>
          </a:p>
          <a:p>
            <a:pPr lvl="1" eaLnBrk="1" hangingPunct="1"/>
            <a:r>
              <a:rPr lang="en-US" smtClean="0"/>
              <a:t>Slows gastric emptying</a:t>
            </a:r>
          </a:p>
          <a:p>
            <a:pPr lvl="1" eaLnBrk="1" hangingPunct="1"/>
            <a:r>
              <a:rPr lang="en-US" smtClean="0">
                <a:solidFill>
                  <a:schemeClr val="folHlink"/>
                </a:solidFill>
              </a:rPr>
              <a:t>Causes Satiety</a:t>
            </a:r>
          </a:p>
          <a:p>
            <a:pPr eaLnBrk="1" hangingPunct="1"/>
            <a:r>
              <a:rPr lang="en-US" sz="2800" b="1" smtClean="0"/>
              <a:t>Exenatide Dosing</a:t>
            </a:r>
            <a:r>
              <a:rPr lang="en-US" smtClean="0"/>
              <a:t>: - </a:t>
            </a:r>
            <a:r>
              <a:rPr lang="en-US" sz="2800" smtClean="0"/>
              <a:t>5-10 mcg</a:t>
            </a:r>
            <a:r>
              <a:rPr lang="en-US" sz="2800" smtClean="0">
                <a:solidFill>
                  <a:srgbClr val="FFC000"/>
                </a:solidFill>
              </a:rPr>
              <a:t> ac </a:t>
            </a:r>
            <a:r>
              <a:rPr lang="en-US" sz="2800" smtClean="0"/>
              <a:t>break, dinner</a:t>
            </a:r>
            <a:endParaRPr lang="en-US" smtClean="0"/>
          </a:p>
          <a:p>
            <a:pPr lvl="2" eaLnBrk="1" hangingPunct="1"/>
            <a:r>
              <a:rPr lang="en-US" sz="2800" smtClean="0"/>
              <a:t>Extended Release 2013 – Bydureon – 1x week</a:t>
            </a:r>
          </a:p>
          <a:p>
            <a:pPr eaLnBrk="1" hangingPunct="1"/>
            <a:r>
              <a:rPr lang="en-US" b="1" smtClean="0"/>
              <a:t>Efficacy:</a:t>
            </a:r>
            <a:r>
              <a:rPr lang="en-US" smtClean="0"/>
              <a:t> </a:t>
            </a:r>
            <a:r>
              <a:rPr lang="en-US" sz="2800" smtClean="0"/>
              <a:t>Decreases A1c by 0.7%, wt by 3lbs </a:t>
            </a:r>
          </a:p>
          <a:p>
            <a:pPr eaLnBrk="1" hangingPunct="1"/>
            <a:r>
              <a:rPr lang="en-US" sz="2800" b="1" smtClean="0"/>
              <a:t>Indication</a:t>
            </a:r>
            <a:r>
              <a:rPr lang="en-US" sz="2800" smtClean="0"/>
              <a:t>: For type 2s only  - mono or in combo</a:t>
            </a:r>
          </a:p>
          <a:p>
            <a:pPr eaLnBrk="1" hangingPunct="1"/>
            <a:r>
              <a:rPr lang="en-US" b="1" smtClean="0"/>
              <a:t>Other</a:t>
            </a:r>
            <a:r>
              <a:rPr lang="en-US" smtClean="0"/>
              <a:t>: </a:t>
            </a:r>
            <a:r>
              <a:rPr lang="en-US" sz="2800" smtClean="0"/>
              <a:t>In prefilled pens in 5 or 10 mcg doses </a:t>
            </a:r>
          </a:p>
        </p:txBody>
      </p:sp>
      <p:graphicFrame>
        <p:nvGraphicFramePr>
          <p:cNvPr id="308229" name="Object 4"/>
          <p:cNvGraphicFramePr>
            <a:graphicFrameLocks noChangeAspect="1"/>
          </p:cNvGraphicFramePr>
          <p:nvPr/>
        </p:nvGraphicFramePr>
        <p:xfrm>
          <a:off x="3429000" y="1371600"/>
          <a:ext cx="2151063" cy="317500"/>
        </p:xfrm>
        <a:graphic>
          <a:graphicData uri="http://schemas.openxmlformats.org/presentationml/2006/ole">
            <mc:AlternateContent xmlns:mc="http://schemas.openxmlformats.org/markup-compatibility/2006">
              <mc:Choice xmlns:v="urn:schemas-microsoft-com:vml" Requires="v">
                <p:oleObj spid="_x0000_s19504"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1371600"/>
                        <a:ext cx="2151063" cy="31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08230" name="Object 5"/>
          <p:cNvGraphicFramePr>
            <a:graphicFrameLocks noChangeAspect="1"/>
          </p:cNvGraphicFramePr>
          <p:nvPr/>
        </p:nvGraphicFramePr>
        <p:xfrm>
          <a:off x="5867400" y="1371600"/>
          <a:ext cx="2362200" cy="347663"/>
        </p:xfrm>
        <a:graphic>
          <a:graphicData uri="http://schemas.openxmlformats.org/presentationml/2006/ole">
            <mc:AlternateContent xmlns:mc="http://schemas.openxmlformats.org/markup-compatibility/2006">
              <mc:Choice xmlns:v="urn:schemas-microsoft-com:vml" Requires="v">
                <p:oleObj spid="_x0000_s19505"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1371600"/>
                        <a:ext cx="2362200" cy="34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8316711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6" end="6"/>
                                            </p:txEl>
                                          </p:spTgt>
                                        </p:tgtEl>
                                        <p:attrNameLst>
                                          <p:attrName>style.visibility</p:attrName>
                                        </p:attrNameLst>
                                      </p:cBhvr>
                                      <p:to>
                                        <p:strVal val="visible"/>
                                      </p:to>
                                    </p:set>
                                    <p:anim calcmode="lin" valueType="num">
                                      <p:cBhvr additive="base">
                                        <p:cTn id="2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4" end="4"/>
                                            </p:txEl>
                                          </p:spTgt>
                                        </p:tgtEl>
                                        <p:attrNameLst>
                                          <p:attrName>style.visibility</p:attrName>
                                        </p:attrNameLst>
                                      </p:cBhvr>
                                      <p:to>
                                        <p:strVal val="visible"/>
                                      </p:to>
                                    </p:set>
                                    <p:anim calcmode="lin" valueType="num">
                                      <p:cBhvr additive="base">
                                        <p:cTn id="32"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8" end="8"/>
                                            </p:txEl>
                                          </p:spTgt>
                                        </p:tgtEl>
                                        <p:attrNameLst>
                                          <p:attrName>style.visibility</p:attrName>
                                        </p:attrNameLst>
                                      </p:cBhvr>
                                      <p:to>
                                        <p:strVal val="visible"/>
                                      </p:to>
                                    </p:set>
                                    <p:anim calcmode="lin" valueType="num">
                                      <p:cBhvr additive="base">
                                        <p:cTn id="47"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a:xfrm>
            <a:off x="304800" y="152400"/>
            <a:ext cx="8610600" cy="1143000"/>
          </a:xfrm>
        </p:spPr>
        <p:txBody>
          <a:bodyPr>
            <a:normAutofit fontScale="90000"/>
          </a:bodyPr>
          <a:lstStyle/>
          <a:p>
            <a:pPr eaLnBrk="1" hangingPunct="1"/>
            <a:r>
              <a:rPr lang="en-US" dirty="0" err="1" smtClean="0"/>
              <a:t>Incretin</a:t>
            </a:r>
            <a:r>
              <a:rPr lang="en-US" dirty="0" smtClean="0"/>
              <a:t> </a:t>
            </a:r>
            <a:r>
              <a:rPr lang="en-US" dirty="0" err="1" smtClean="0"/>
              <a:t>Mimetics</a:t>
            </a:r>
            <a:r>
              <a:rPr lang="en-US" dirty="0" smtClean="0"/>
              <a:t> –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type="body" idx="1"/>
          </p:nvPr>
        </p:nvSpPr>
        <p:spPr>
          <a:xfrm>
            <a:off x="304800" y="1461070"/>
            <a:ext cx="8839200" cy="5029200"/>
          </a:xfrm>
        </p:spPr>
        <p:txBody>
          <a:bodyPr/>
          <a:lstStyle/>
          <a:p>
            <a:pPr eaLnBrk="1" hangingPunct="1">
              <a:buFont typeface="Wingdings" panose="05000000000000000000" pitchFamily="2" charset="2"/>
              <a:buNone/>
            </a:pPr>
            <a:r>
              <a:rPr lang="en-US" b="1" dirty="0" err="1" smtClean="0"/>
              <a:t>Liraglutide</a:t>
            </a:r>
            <a:r>
              <a:rPr lang="en-US" b="1" dirty="0" smtClean="0"/>
              <a:t> Dosing</a:t>
            </a:r>
            <a:r>
              <a:rPr lang="en-US" dirty="0" smtClean="0"/>
              <a:t>: 1x daily, time not critical</a:t>
            </a:r>
          </a:p>
          <a:p>
            <a:pPr eaLnBrk="1" hangingPunct="1">
              <a:buFont typeface="Arial" panose="020B0604020202020204" pitchFamily="34" charset="0"/>
              <a:buChar char="•"/>
            </a:pPr>
            <a:r>
              <a:rPr lang="en-US" dirty="0" smtClean="0"/>
              <a:t>0.6 x 1 week – if tolerated (nausea), go to &gt; </a:t>
            </a:r>
          </a:p>
          <a:p>
            <a:pPr eaLnBrk="1" hangingPunct="1">
              <a:buFont typeface="Arial" panose="020B0604020202020204" pitchFamily="34" charset="0"/>
              <a:buChar char="•"/>
            </a:pPr>
            <a:r>
              <a:rPr lang="en-US" dirty="0" smtClean="0"/>
              <a:t>1.2 x 1 week – if tolerated go to &gt;</a:t>
            </a:r>
          </a:p>
          <a:p>
            <a:pPr eaLnBrk="1" hangingPunct="1">
              <a:buFont typeface="Arial" panose="020B0604020202020204" pitchFamily="34" charset="0"/>
              <a:buChar char="•"/>
            </a:pPr>
            <a:r>
              <a:rPr lang="en-US" dirty="0" smtClean="0"/>
              <a:t>1.8 mg daily</a:t>
            </a:r>
          </a:p>
          <a:p>
            <a:pPr eaLnBrk="1" hangingPunct="1"/>
            <a:r>
              <a:rPr lang="en-US" b="1" dirty="0" smtClean="0"/>
              <a:t>Efficacy:</a:t>
            </a:r>
            <a:r>
              <a:rPr lang="en-US" dirty="0" smtClean="0"/>
              <a:t> </a:t>
            </a:r>
            <a:r>
              <a:rPr lang="en-US" sz="2800" dirty="0" smtClean="0"/>
              <a:t>lowers; A1c by 1%, body </a:t>
            </a:r>
            <a:r>
              <a:rPr lang="en-US" sz="2800" dirty="0" err="1" smtClean="0"/>
              <a:t>wt</a:t>
            </a:r>
            <a:r>
              <a:rPr lang="en-US" sz="2800" dirty="0" smtClean="0"/>
              <a:t> by ~ 2.5kg </a:t>
            </a:r>
          </a:p>
          <a:p>
            <a:pPr eaLnBrk="1" hangingPunct="1"/>
            <a:r>
              <a:rPr lang="en-US" sz="2800" b="1" dirty="0" smtClean="0"/>
              <a:t>Indication</a:t>
            </a:r>
            <a:r>
              <a:rPr lang="en-US" sz="2800" dirty="0" smtClean="0"/>
              <a:t>: Monotherapy or in combo . Type 2 only</a:t>
            </a:r>
          </a:p>
          <a:p>
            <a:pPr eaLnBrk="1" hangingPunct="1"/>
            <a:r>
              <a:rPr lang="en-US" b="1" dirty="0" smtClean="0"/>
              <a:t>Other</a:t>
            </a:r>
            <a:r>
              <a:rPr lang="en-US" dirty="0" smtClean="0"/>
              <a:t>: </a:t>
            </a:r>
            <a:r>
              <a:rPr lang="en-US" sz="2800" dirty="0" smtClean="0"/>
              <a:t>In pen, with preset dosing</a:t>
            </a:r>
          </a:p>
          <a:p>
            <a:pPr eaLnBrk="1" hangingPunct="1"/>
            <a:r>
              <a:rPr lang="en-US" sz="2800" b="1" dirty="0" smtClean="0">
                <a:solidFill>
                  <a:srgbClr val="C00000"/>
                </a:solidFill>
              </a:rPr>
              <a:t>Black</a:t>
            </a:r>
            <a:r>
              <a:rPr lang="en-US" sz="2800" dirty="0" smtClean="0">
                <a:solidFill>
                  <a:srgbClr val="C00000"/>
                </a:solidFill>
              </a:rPr>
              <a:t> </a:t>
            </a:r>
            <a:r>
              <a:rPr lang="en-US" sz="2800" b="1" dirty="0" smtClean="0">
                <a:solidFill>
                  <a:srgbClr val="C00000"/>
                </a:solidFill>
              </a:rPr>
              <a:t>box</a:t>
            </a:r>
            <a:r>
              <a:rPr lang="en-US" sz="2800" dirty="0" smtClean="0">
                <a:solidFill>
                  <a:srgbClr val="C00000"/>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24449158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a:xfrm>
            <a:off x="457200" y="228599"/>
            <a:ext cx="8229600" cy="1093787"/>
          </a:xfrm>
        </p:spPr>
        <p:txBody>
          <a:bodyPr>
            <a:noAutofit/>
          </a:bodyPr>
          <a:lstStyle/>
          <a:p>
            <a:pPr eaLnBrk="1" hangingPunct="1"/>
            <a:r>
              <a:rPr lang="en-US" sz="3600" dirty="0" err="1" smtClean="0"/>
              <a:t>Incretin</a:t>
            </a:r>
            <a:r>
              <a:rPr lang="en-US" sz="3600" dirty="0" smtClean="0"/>
              <a:t> </a:t>
            </a:r>
            <a:r>
              <a:rPr lang="en-US" sz="3600" dirty="0" err="1" smtClean="0"/>
              <a:t>Mimetics</a:t>
            </a:r>
            <a:r>
              <a:rPr lang="en-US" sz="3600" dirty="0" smtClean="0"/>
              <a:t> Considerations </a:t>
            </a:r>
            <a:r>
              <a:rPr lang="en-US" sz="3600" dirty="0" err="1" smtClean="0"/>
              <a:t>Exenatide</a:t>
            </a:r>
            <a:r>
              <a:rPr lang="en-US" sz="3600" dirty="0" smtClean="0"/>
              <a:t>, </a:t>
            </a:r>
            <a:r>
              <a:rPr lang="en-US" sz="3600" dirty="0" err="1" smtClean="0"/>
              <a:t>Liraglutide</a:t>
            </a:r>
            <a:r>
              <a:rPr lang="en-US" sz="3600" dirty="0" smtClean="0"/>
              <a:t>, DPP - IVs</a:t>
            </a:r>
          </a:p>
        </p:txBody>
      </p:sp>
      <p:sp>
        <p:nvSpPr>
          <p:cNvPr id="312323" name="Rectangle 3"/>
          <p:cNvSpPr>
            <a:spLocks noGrp="1" noChangeArrowheads="1"/>
          </p:cNvSpPr>
          <p:nvPr>
            <p:ph type="body" sz="half" idx="4294967295"/>
          </p:nvPr>
        </p:nvSpPr>
        <p:spPr>
          <a:xfrm>
            <a:off x="457200" y="1447800"/>
            <a:ext cx="8229600" cy="4953000"/>
          </a:xfrm>
        </p:spPr>
        <p:txBody>
          <a:bodyPr>
            <a:normAutofit/>
          </a:bodyPr>
          <a:lstStyle/>
          <a:p>
            <a:pPr eaLnBrk="1" hangingPunct="1"/>
            <a:r>
              <a:rPr lang="en-US" sz="2600" dirty="0" smtClean="0"/>
              <a:t>Store pens in </a:t>
            </a:r>
            <a:r>
              <a:rPr lang="en-US" sz="2600" dirty="0" err="1" smtClean="0"/>
              <a:t>refrig</a:t>
            </a:r>
            <a:r>
              <a:rPr lang="en-US" sz="2600" dirty="0" smtClean="0"/>
              <a:t>, toss after 30 days</a:t>
            </a:r>
          </a:p>
          <a:p>
            <a:pPr eaLnBrk="1" hangingPunct="1"/>
            <a:r>
              <a:rPr lang="en-US" sz="2600" dirty="0" smtClean="0"/>
              <a:t>Sub-Q Injection in </a:t>
            </a:r>
            <a:r>
              <a:rPr lang="en-US" sz="2600" dirty="0" err="1" smtClean="0"/>
              <a:t>abd</a:t>
            </a:r>
            <a:r>
              <a:rPr lang="en-US" sz="2600" dirty="0" smtClean="0"/>
              <a:t>, thigh, upper arm </a:t>
            </a:r>
          </a:p>
          <a:p>
            <a:pPr eaLnBrk="1" hangingPunct="1"/>
            <a:r>
              <a:rPr lang="en-US" sz="2600" dirty="0" smtClean="0"/>
              <a:t>To prevent hypoglycemia , reduce sulfonylurea/insulin dose when starting</a:t>
            </a:r>
          </a:p>
          <a:p>
            <a:pPr eaLnBrk="1" hangingPunct="1"/>
            <a:r>
              <a:rPr lang="en-US" sz="2600" dirty="0" smtClean="0"/>
              <a:t>Side effects include nausea, diarrhea</a:t>
            </a:r>
          </a:p>
          <a:p>
            <a:pPr eaLnBrk="1" hangingPunct="1"/>
            <a:r>
              <a:rPr lang="en-US" sz="2600" dirty="0" smtClean="0">
                <a:solidFill>
                  <a:srgbClr val="C00000"/>
                </a:solidFill>
              </a:rPr>
              <a:t>Pancreatitis warning (instruct </a:t>
            </a:r>
            <a:r>
              <a:rPr lang="en-US" sz="2600" dirty="0" err="1" smtClean="0">
                <a:solidFill>
                  <a:srgbClr val="C00000"/>
                </a:solidFill>
              </a:rPr>
              <a:t>pt</a:t>
            </a:r>
            <a:r>
              <a:rPr lang="en-US" sz="2600" dirty="0" smtClean="0">
                <a:solidFill>
                  <a:srgbClr val="C00000"/>
                </a:solidFill>
              </a:rPr>
              <a:t> to report </a:t>
            </a:r>
            <a:r>
              <a:rPr lang="en-US" sz="2600" dirty="0" err="1" smtClean="0">
                <a:solidFill>
                  <a:srgbClr val="C00000"/>
                </a:solidFill>
              </a:rPr>
              <a:t>abd</a:t>
            </a:r>
            <a:r>
              <a:rPr lang="en-US" sz="2600" dirty="0" smtClean="0">
                <a:solidFill>
                  <a:srgbClr val="C00000"/>
                </a:solidFill>
              </a:rPr>
              <a:t> pain, vomiting)</a:t>
            </a:r>
          </a:p>
          <a:p>
            <a:pPr eaLnBrk="1" hangingPunct="1"/>
            <a:r>
              <a:rPr lang="en-US" sz="2600" dirty="0" smtClean="0"/>
              <a:t>Don’t use w/ </a:t>
            </a:r>
            <a:r>
              <a:rPr lang="en-US" sz="2600" dirty="0" err="1" smtClean="0"/>
              <a:t>gastroparesis</a:t>
            </a:r>
            <a:r>
              <a:rPr lang="en-US" sz="2600" dirty="0" smtClean="0"/>
              <a:t>, severe renal disease</a:t>
            </a:r>
          </a:p>
          <a:p>
            <a:pPr eaLnBrk="1" hangingPunct="1"/>
            <a:r>
              <a:rPr lang="en-US" sz="2600" dirty="0" err="1" smtClean="0"/>
              <a:t>Exenatide</a:t>
            </a:r>
            <a:r>
              <a:rPr lang="en-US" sz="2600" dirty="0" smtClean="0"/>
              <a:t> Cost : $150-175 for month supply of pen devices</a:t>
            </a:r>
          </a:p>
        </p:txBody>
      </p:sp>
    </p:spTree>
    <p:custDataLst>
      <p:tags r:id="rId1"/>
    </p:custDataLst>
    <p:extLst>
      <p:ext uri="{BB962C8B-B14F-4D97-AF65-F5344CB8AC3E}">
        <p14:creationId xmlns:p14="http://schemas.microsoft.com/office/powerpoint/2010/main" val="3419047024"/>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228600" y="152400"/>
            <a:ext cx="8534400" cy="1295400"/>
          </a:xfrm>
        </p:spPr>
        <p:txBody>
          <a:bodyPr>
            <a:normAutofit fontScale="90000"/>
          </a:bodyPr>
          <a:lstStyle/>
          <a:p>
            <a:pPr eaLnBrk="1" hangingPunct="1">
              <a:defRPr/>
            </a:pPr>
            <a:r>
              <a:rPr lang="en-US" sz="3600" dirty="0" smtClean="0"/>
              <a:t>DPP-4 Inhibitors – </a:t>
            </a:r>
            <a:r>
              <a:rPr lang="en-US" sz="2800" dirty="0" smtClean="0"/>
              <a:t>“</a:t>
            </a:r>
            <a:r>
              <a:rPr lang="en-US" sz="2800" dirty="0" err="1" smtClean="0"/>
              <a:t>Incretin</a:t>
            </a:r>
            <a:r>
              <a:rPr lang="en-US" sz="2800" dirty="0" smtClean="0"/>
              <a:t> Enhancers”</a:t>
            </a:r>
            <a:r>
              <a:rPr lang="en-US" sz="3600" dirty="0" smtClean="0"/>
              <a:t> </a:t>
            </a:r>
            <a:br>
              <a:rPr lang="en-US" sz="3600" dirty="0" smtClean="0"/>
            </a:br>
            <a:r>
              <a:rPr lang="en-US" sz="2400" dirty="0" smtClean="0"/>
              <a:t>Januvia (</a:t>
            </a:r>
            <a:r>
              <a:rPr lang="en-US" sz="2400" dirty="0" err="1" smtClean="0"/>
              <a:t>sitagliptin</a:t>
            </a:r>
            <a:r>
              <a:rPr lang="en-US" sz="2400" dirty="0" smtClean="0"/>
              <a:t>)  </a:t>
            </a:r>
            <a:r>
              <a:rPr lang="en-US" sz="2400" dirty="0" err="1" smtClean="0"/>
              <a:t>Tradjenta</a:t>
            </a:r>
            <a:r>
              <a:rPr lang="en-US" sz="2400" dirty="0" smtClean="0"/>
              <a:t> (</a:t>
            </a:r>
            <a:r>
              <a:rPr lang="en-US" sz="2400" dirty="0" err="1" smtClean="0"/>
              <a:t>linagliptin</a:t>
            </a:r>
            <a:r>
              <a:rPr lang="en-US" sz="2400" dirty="0" smtClean="0"/>
              <a:t>) </a:t>
            </a:r>
            <a:br>
              <a:rPr lang="en-US" sz="2400" dirty="0" smtClean="0"/>
            </a:br>
            <a:r>
              <a:rPr lang="en-US" sz="2400" dirty="0" err="1" smtClean="0"/>
              <a:t>Onglyza</a:t>
            </a:r>
            <a:r>
              <a:rPr lang="en-US" sz="2400" dirty="0" smtClean="0"/>
              <a:t> (</a:t>
            </a:r>
            <a:r>
              <a:rPr lang="en-US" sz="2400" dirty="0" err="1" smtClean="0"/>
              <a:t>saxagliptin</a:t>
            </a:r>
            <a:r>
              <a:rPr lang="en-US" sz="2400" dirty="0" smtClean="0"/>
              <a:t>) </a:t>
            </a:r>
            <a:r>
              <a:rPr lang="en-US" sz="2400" dirty="0" err="1" smtClean="0"/>
              <a:t>Nesina</a:t>
            </a:r>
            <a:r>
              <a:rPr lang="en-US" sz="2400" dirty="0" smtClean="0"/>
              <a:t> (</a:t>
            </a:r>
            <a:r>
              <a:rPr lang="en-US" sz="2400" dirty="0" err="1" smtClean="0"/>
              <a:t>Alogliptin</a:t>
            </a:r>
            <a:r>
              <a:rPr lang="en-US" sz="2400" dirty="0" smtClean="0"/>
              <a:t>)</a:t>
            </a:r>
            <a:endParaRPr lang="en-US" sz="1800" dirty="0" smtClean="0">
              <a:solidFill>
                <a:schemeClr val="tx2">
                  <a:lumMod val="20000"/>
                  <a:lumOff val="80000"/>
                </a:schemeClr>
              </a:solidFill>
            </a:endParaRPr>
          </a:p>
        </p:txBody>
      </p:sp>
      <p:sp>
        <p:nvSpPr>
          <p:cNvPr id="1511427" name="Rectangle 3"/>
          <p:cNvSpPr>
            <a:spLocks noGrp="1" noChangeArrowheads="1"/>
          </p:cNvSpPr>
          <p:nvPr>
            <p:ph type="body" idx="1"/>
          </p:nvPr>
        </p:nvSpPr>
        <p:spPr>
          <a:xfrm>
            <a:off x="381000" y="1782238"/>
            <a:ext cx="8610600" cy="4343400"/>
          </a:xfrm>
        </p:spPr>
        <p:txBody>
          <a:bodyPr/>
          <a:lstStyle/>
          <a:p>
            <a:pPr eaLnBrk="1" hangingPunct="1">
              <a:lnSpc>
                <a:spcPct val="80000"/>
              </a:lnSpc>
            </a:pPr>
            <a:r>
              <a:rPr lang="en-US" sz="2800" b="1" dirty="0" smtClean="0">
                <a:solidFill>
                  <a:schemeClr val="accent1">
                    <a:lumMod val="50000"/>
                  </a:schemeClr>
                </a:solidFill>
              </a:rPr>
              <a:t>Action:</a:t>
            </a:r>
            <a:r>
              <a:rPr lang="en-US" sz="2800" dirty="0" smtClean="0">
                <a:solidFill>
                  <a:schemeClr val="accent1">
                    <a:lumMod val="50000"/>
                  </a:schemeClr>
                </a:solidFill>
              </a:rPr>
              <a:t> </a:t>
            </a:r>
          </a:p>
          <a:p>
            <a:pPr lvl="1" eaLnBrk="1" hangingPunct="1">
              <a:lnSpc>
                <a:spcPct val="80000"/>
              </a:lnSpc>
            </a:pPr>
            <a:r>
              <a:rPr lang="en-US" sz="2800" dirty="0" smtClean="0"/>
              <a:t>Increase insulin release w/ meals</a:t>
            </a:r>
          </a:p>
          <a:p>
            <a:pPr lvl="1" eaLnBrk="1" hangingPunct="1">
              <a:lnSpc>
                <a:spcPct val="80000"/>
              </a:lnSpc>
            </a:pPr>
            <a:r>
              <a:rPr lang="en-US" sz="2800" dirty="0" smtClean="0"/>
              <a:t>Suppress glucagon</a:t>
            </a:r>
          </a:p>
          <a:p>
            <a:pPr lvl="1" eaLnBrk="1" hangingPunct="1">
              <a:lnSpc>
                <a:spcPct val="80000"/>
              </a:lnSpc>
            </a:pPr>
            <a:r>
              <a:rPr lang="en-US" sz="2800" dirty="0" smtClean="0"/>
              <a:t>Promote satiety (slows gastric emptying)</a:t>
            </a:r>
          </a:p>
          <a:p>
            <a:pPr eaLnBrk="1" hangingPunct="1">
              <a:lnSpc>
                <a:spcPct val="80000"/>
              </a:lnSpc>
            </a:pPr>
            <a:r>
              <a:rPr lang="en-US" sz="2800" b="1" dirty="0" smtClean="0"/>
              <a:t>Dosing</a:t>
            </a:r>
            <a:r>
              <a:rPr lang="en-US" sz="2800" dirty="0" smtClean="0"/>
              <a:t>:  See </a:t>
            </a:r>
            <a:r>
              <a:rPr lang="en-US" sz="2800" dirty="0" err="1" smtClean="0"/>
              <a:t>pocketcard</a:t>
            </a:r>
            <a:r>
              <a:rPr lang="en-US" sz="2800" dirty="0" smtClean="0"/>
              <a:t> </a:t>
            </a:r>
          </a:p>
          <a:p>
            <a:pPr eaLnBrk="1" hangingPunct="1">
              <a:lnSpc>
                <a:spcPct val="80000"/>
              </a:lnSpc>
            </a:pPr>
            <a:r>
              <a:rPr lang="en-US" sz="2800" b="1" dirty="0" smtClean="0"/>
              <a:t>Efficacy:</a:t>
            </a:r>
            <a:r>
              <a:rPr lang="en-US" sz="2800" dirty="0" smtClean="0"/>
              <a:t> Decreases A1c by 0.6 -0.8% </a:t>
            </a:r>
          </a:p>
          <a:p>
            <a:pPr eaLnBrk="1" hangingPunct="1">
              <a:lnSpc>
                <a:spcPct val="80000"/>
              </a:lnSpc>
            </a:pPr>
            <a:r>
              <a:rPr lang="en-US" sz="2800" b="1" dirty="0" smtClean="0"/>
              <a:t>Indication</a:t>
            </a:r>
            <a:r>
              <a:rPr lang="en-US" sz="2400" dirty="0" smtClean="0"/>
              <a:t>: </a:t>
            </a:r>
            <a:r>
              <a:rPr lang="en-US" sz="2800" dirty="0" smtClean="0"/>
              <a:t>For type 2s</a:t>
            </a:r>
            <a:endParaRPr lang="en-US" sz="2400" dirty="0" smtClean="0"/>
          </a:p>
        </p:txBody>
      </p:sp>
    </p:spTree>
    <p:custDataLst>
      <p:tags r:id="rId1"/>
    </p:custDataLst>
    <p:extLst>
      <p:ext uri="{BB962C8B-B14F-4D97-AF65-F5344CB8AC3E}">
        <p14:creationId xmlns:p14="http://schemas.microsoft.com/office/powerpoint/2010/main" val="32265828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3" end="3"/>
                                            </p:txEl>
                                          </p:spTgt>
                                        </p:tgtEl>
                                        <p:attrNameLst>
                                          <p:attrName>style.visibility</p:attrName>
                                        </p:attrNameLst>
                                      </p:cBhvr>
                                      <p:to>
                                        <p:strVal val="visible"/>
                                      </p:to>
                                    </p:set>
                                    <p:anim calcmode="lin" valueType="num">
                                      <p:cBhvr additive="base">
                                        <p:cTn id="22"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5" end="5"/>
                                            </p:txEl>
                                          </p:spTgt>
                                        </p:tgtEl>
                                        <p:attrNameLst>
                                          <p:attrName>style.visibility</p:attrName>
                                        </p:attrNameLst>
                                      </p:cBhvr>
                                      <p:to>
                                        <p:strVal val="visible"/>
                                      </p:to>
                                    </p:set>
                                    <p:anim calcmode="lin" valueType="num">
                                      <p:cBhvr additive="base">
                                        <p:cTn id="2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6" end="6"/>
                                            </p:txEl>
                                          </p:spTgt>
                                        </p:tgtEl>
                                        <p:attrNameLst>
                                          <p:attrName>style.visibility</p:attrName>
                                        </p:attrNameLst>
                                      </p:cBhvr>
                                      <p:to>
                                        <p:strVal val="visible"/>
                                      </p:to>
                                    </p:set>
                                    <p:anim calcmode="lin" valueType="num">
                                      <p:cBhvr additive="base">
                                        <p:cTn id="37"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a:xfrm>
            <a:off x="457200" y="381000"/>
            <a:ext cx="8229600" cy="762000"/>
          </a:xfrm>
        </p:spPr>
        <p:txBody>
          <a:bodyPr>
            <a:noAutofit/>
          </a:bodyPr>
          <a:lstStyle/>
          <a:p>
            <a:pPr eaLnBrk="1" hangingPunct="1"/>
            <a:r>
              <a:rPr lang="en-US" sz="4000" dirty="0" smtClean="0"/>
              <a:t/>
            </a:r>
            <a:br>
              <a:rPr lang="en-US" sz="4000" dirty="0" smtClean="0"/>
            </a:br>
            <a:r>
              <a:rPr lang="en-US" sz="4000" dirty="0" smtClean="0"/>
              <a:t>DPP-4 Inhibitors- “</a:t>
            </a:r>
            <a:r>
              <a:rPr lang="en-US" sz="4000" dirty="0" err="1" smtClean="0"/>
              <a:t>Incretin</a:t>
            </a:r>
            <a:r>
              <a:rPr lang="en-US" sz="4000" dirty="0" smtClean="0"/>
              <a:t> Enhancers”</a:t>
            </a:r>
            <a:endParaRPr lang="en-US" sz="4000" dirty="0" smtClean="0">
              <a:solidFill>
                <a:schemeClr val="folHlink"/>
              </a:solidFill>
            </a:endParaRPr>
          </a:p>
        </p:txBody>
      </p:sp>
      <p:sp>
        <p:nvSpPr>
          <p:cNvPr id="316419" name="Rectangle 3"/>
          <p:cNvSpPr>
            <a:spLocks noGrp="1" noChangeArrowheads="1"/>
          </p:cNvSpPr>
          <p:nvPr>
            <p:ph sz="quarter" idx="1"/>
          </p:nvPr>
        </p:nvSpPr>
        <p:spPr/>
        <p:txBody>
          <a:bodyPr/>
          <a:lstStyle/>
          <a:p>
            <a:pPr eaLnBrk="1" hangingPunct="1"/>
            <a:r>
              <a:rPr lang="en-US" dirty="0" smtClean="0"/>
              <a:t>Januvia, </a:t>
            </a:r>
            <a:r>
              <a:rPr lang="en-US" dirty="0" err="1" smtClean="0"/>
              <a:t>Onglyza</a:t>
            </a:r>
            <a:r>
              <a:rPr lang="en-US" dirty="0" smtClean="0"/>
              <a:t> eliminated via kidney, lower dose needed</a:t>
            </a:r>
          </a:p>
          <a:p>
            <a:pPr eaLnBrk="1" hangingPunct="1"/>
            <a:r>
              <a:rPr lang="en-US" dirty="0" smtClean="0"/>
              <a:t>Do not cause </a:t>
            </a:r>
            <a:r>
              <a:rPr lang="en-US" dirty="0" err="1" smtClean="0"/>
              <a:t>wt</a:t>
            </a:r>
            <a:r>
              <a:rPr lang="en-US" dirty="0" smtClean="0"/>
              <a:t> gain or hypoglycemia </a:t>
            </a:r>
          </a:p>
          <a:p>
            <a:pPr eaLnBrk="1" hangingPunct="1"/>
            <a:r>
              <a:rPr lang="en-US" dirty="0" smtClean="0"/>
              <a:t>Side effects –headache, runny nose, sore throat- </a:t>
            </a:r>
            <a:r>
              <a:rPr lang="en-US" dirty="0" smtClean="0">
                <a:solidFill>
                  <a:schemeClr val="accent1">
                    <a:lumMod val="50000"/>
                  </a:schemeClr>
                </a:solidFill>
              </a:rPr>
              <a:t>watch for pancreatitis</a:t>
            </a:r>
          </a:p>
          <a:p>
            <a:pPr eaLnBrk="1" hangingPunct="1"/>
            <a:r>
              <a:rPr lang="en-US" dirty="0" smtClean="0"/>
              <a:t>Cost $100 - $150 </a:t>
            </a:r>
            <a:r>
              <a:rPr lang="en-US" dirty="0" err="1" smtClean="0"/>
              <a:t>mo</a:t>
            </a:r>
            <a:endParaRPr lang="en-US" dirty="0" smtClean="0"/>
          </a:p>
        </p:txBody>
      </p:sp>
      <p:sp>
        <p:nvSpPr>
          <p:cNvPr id="316420" name="Text Box 5"/>
          <p:cNvSpPr txBox="1">
            <a:spLocks noChangeArrowheads="1"/>
          </p:cNvSpPr>
          <p:nvPr/>
        </p:nvSpPr>
        <p:spPr bwMode="auto">
          <a:xfrm>
            <a:off x="2411413" y="6569075"/>
            <a:ext cx="41878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1447954299"/>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Content Placeholder 7"/>
          <p:cNvSpPr txBox="1">
            <a:spLocks/>
          </p:cNvSpPr>
          <p:nvPr/>
        </p:nvSpPr>
        <p:spPr bwMode="auto">
          <a:xfrm>
            <a:off x="419100" y="1246590"/>
            <a:ext cx="8305800" cy="467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lr>
                <a:schemeClr val="tx2"/>
              </a:buClr>
              <a:buSzPct val="60000"/>
              <a:buFont typeface="Wingdings" panose="05000000000000000000" pitchFamily="2" charset="2"/>
              <a:buBlip>
                <a:blip r:embed="rId3"/>
              </a:buBlip>
              <a:defRPr sz="3200">
                <a:solidFill>
                  <a:schemeClr val="tx1"/>
                </a:solidFill>
                <a:latin typeface="Tahoma" panose="020B0604030504040204" pitchFamily="34" charset="0"/>
              </a:defRPr>
            </a:lvl1pPr>
            <a:lvl2pPr marL="742950" indent="-285750" defTabSz="457200">
              <a:spcBef>
                <a:spcPct val="20000"/>
              </a:spcBef>
              <a:buClr>
                <a:schemeClr val="folHlink"/>
              </a:buClr>
              <a:buSzPct val="55000"/>
              <a:buFont typeface="Wingdings" panose="05000000000000000000" pitchFamily="2" charset="2"/>
              <a:buBlip>
                <a:blip r:embed="rId4"/>
              </a:buBlip>
              <a:defRPr sz="3200">
                <a:solidFill>
                  <a:schemeClr val="tx1"/>
                </a:solidFill>
                <a:latin typeface="Tahoma" panose="020B0604030504040204" pitchFamily="34" charset="0"/>
              </a:defRPr>
            </a:lvl2pPr>
            <a:lvl3pPr marL="1143000" indent="-228600" defTabSz="457200">
              <a:spcBef>
                <a:spcPct val="20000"/>
              </a:spcBef>
              <a:buClr>
                <a:schemeClr val="tx2"/>
              </a:buClr>
              <a:buSzPct val="50000"/>
              <a:buFont typeface="Wingdings" panose="05000000000000000000" pitchFamily="2" charset="2"/>
              <a:buBlip>
                <a:blip r:embed="rId5"/>
              </a:buBlip>
              <a:defRPr sz="3200">
                <a:solidFill>
                  <a:schemeClr val="tx1"/>
                </a:solidFill>
                <a:latin typeface="Tahoma" panose="020B0604030504040204" pitchFamily="34" charset="0"/>
              </a:defRPr>
            </a:lvl3pPr>
            <a:lvl4pPr marL="1600200" indent="-228600" defTabSz="457200">
              <a:spcBef>
                <a:spcPct val="20000"/>
              </a:spcBef>
              <a:buClr>
                <a:schemeClr val="tx1"/>
              </a:buClr>
              <a:buSzPct val="55000"/>
              <a:buBlip>
                <a:blip r:embed="rId6"/>
              </a:buBlip>
              <a:defRPr sz="3200">
                <a:solidFill>
                  <a:schemeClr val="tx1"/>
                </a:solidFill>
                <a:latin typeface="Tahoma" panose="020B0604030504040204" pitchFamily="34" charset="0"/>
              </a:defRPr>
            </a:lvl4pPr>
            <a:lvl5pPr marL="2057400" indent="-228600" defTabSz="457200">
              <a:spcBef>
                <a:spcPct val="20000"/>
              </a:spcBef>
              <a:buClr>
                <a:schemeClr val="tx1"/>
              </a:buClr>
              <a:buBlip>
                <a:blip r:embed="rId6"/>
              </a:buBlip>
              <a:defRPr sz="3200">
                <a:solidFill>
                  <a:schemeClr val="tx1"/>
                </a:solidFill>
                <a:latin typeface="Tahoma" panose="020B0604030504040204" pitchFamily="34" charset="0"/>
              </a:defRPr>
            </a:lvl5pPr>
            <a:lvl6pPr marL="25146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6pPr>
            <a:lvl7pPr marL="29718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7pPr>
            <a:lvl8pPr marL="34290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8pPr>
            <a:lvl9pPr marL="3886200" indent="-228600" defTabSz="457200" eaLnBrk="0" fontAlgn="base" hangingPunct="0">
              <a:spcBef>
                <a:spcPct val="20000"/>
              </a:spcBef>
              <a:spcAft>
                <a:spcPct val="0"/>
              </a:spcAft>
              <a:buClr>
                <a:schemeClr val="tx1"/>
              </a:buClr>
              <a:buBlip>
                <a:blip r:embed="rId6"/>
              </a:buBlip>
              <a:defRPr sz="3200">
                <a:solidFill>
                  <a:schemeClr val="tx1"/>
                </a:solidFill>
                <a:latin typeface="Tahoma" panose="020B0604030504040204" pitchFamily="34" charset="0"/>
              </a:defRPr>
            </a:lvl9pPr>
          </a:lstStyle>
          <a:p>
            <a:pPr marL="274320" indent="-274320">
              <a:spcBef>
                <a:spcPts val="600"/>
              </a:spcBef>
              <a:buClr>
                <a:srgbClr val="5E3886"/>
              </a:buClr>
              <a:buSzPct val="76000"/>
              <a:buFont typeface="Wingdings 3"/>
              <a:buChar char=""/>
            </a:pPr>
            <a:r>
              <a:rPr lang="en-US" dirty="0" err="1">
                <a:latin typeface="Calibri" panose="020F0502020204030204" pitchFamily="34" charset="0"/>
              </a:rPr>
              <a:t>Cangliflozin</a:t>
            </a:r>
            <a:r>
              <a:rPr lang="en-US" dirty="0">
                <a:latin typeface="Calibri" panose="020F0502020204030204" pitchFamily="34" charset="0"/>
              </a:rPr>
              <a:t> (</a:t>
            </a:r>
            <a:r>
              <a:rPr lang="en-US" dirty="0" err="1">
                <a:latin typeface="Calibri" panose="020F0502020204030204" pitchFamily="34" charset="0"/>
              </a:rPr>
              <a:t>Invokana</a:t>
            </a:r>
            <a:r>
              <a:rPr lang="en-US" dirty="0">
                <a:latin typeface="Calibri" panose="020F0502020204030204" pitchFamily="34" charset="0"/>
              </a:rPr>
              <a:t>)</a:t>
            </a:r>
          </a:p>
          <a:p>
            <a:pPr marL="274320" indent="-274320">
              <a:spcBef>
                <a:spcPts val="600"/>
              </a:spcBef>
              <a:buClr>
                <a:srgbClr val="5E3886"/>
              </a:buClr>
              <a:buSzPct val="76000"/>
              <a:buFont typeface="Wingdings 3"/>
              <a:buChar char=""/>
            </a:pPr>
            <a:r>
              <a:rPr lang="en-US" dirty="0" err="1">
                <a:latin typeface="Calibri" panose="020F0502020204030204" pitchFamily="34" charset="0"/>
              </a:rPr>
              <a:t>Dapagliflozin</a:t>
            </a:r>
            <a:r>
              <a:rPr lang="en-US" dirty="0">
                <a:latin typeface="Calibri" panose="020F0502020204030204" pitchFamily="34" charset="0"/>
              </a:rPr>
              <a:t> (</a:t>
            </a:r>
            <a:r>
              <a:rPr lang="en-US" dirty="0" err="1">
                <a:latin typeface="Calibri" panose="020F0502020204030204" pitchFamily="34" charset="0"/>
              </a:rPr>
              <a:t>Farxiga</a:t>
            </a:r>
            <a:r>
              <a:rPr lang="en-US" dirty="0">
                <a:latin typeface="Calibri" panose="020F0502020204030204" pitchFamily="34" charset="0"/>
              </a:rPr>
              <a:t>)</a:t>
            </a:r>
          </a:p>
          <a:p>
            <a:pPr marL="274320" indent="-274320">
              <a:spcBef>
                <a:spcPts val="600"/>
              </a:spcBef>
              <a:buClr>
                <a:srgbClr val="5E3886"/>
              </a:buClr>
              <a:buSzPct val="76000"/>
              <a:buFont typeface="Wingdings 3"/>
              <a:buChar char=""/>
            </a:pPr>
            <a:r>
              <a:rPr lang="en-US" dirty="0">
                <a:latin typeface="Calibri" panose="020F0502020204030204" pitchFamily="34" charset="0"/>
              </a:rPr>
              <a:t>“</a:t>
            </a:r>
            <a:r>
              <a:rPr lang="en-US" dirty="0" err="1">
                <a:latin typeface="Calibri" panose="020F0502020204030204" pitchFamily="34" charset="0"/>
              </a:rPr>
              <a:t>Glucoretic</a:t>
            </a:r>
            <a:r>
              <a:rPr lang="en-US" dirty="0">
                <a:latin typeface="Calibri" panose="020F0502020204030204" pitchFamily="34" charset="0"/>
              </a:rPr>
              <a:t>” - Inhibit the reabsorption of glucose in the proximal kidney tubules</a:t>
            </a:r>
          </a:p>
          <a:p>
            <a:pPr marL="274320" indent="-274320">
              <a:spcBef>
                <a:spcPts val="600"/>
              </a:spcBef>
              <a:buClr>
                <a:srgbClr val="5E3886"/>
              </a:buClr>
              <a:buSzPct val="76000"/>
              <a:buFont typeface="Wingdings 3"/>
              <a:buChar char=""/>
            </a:pPr>
            <a:r>
              <a:rPr lang="en-US" dirty="0">
                <a:latin typeface="Calibri" panose="020F0502020204030204" pitchFamily="34" charset="0"/>
              </a:rPr>
              <a:t>Monitor B/P, K+ &amp; renal function. </a:t>
            </a:r>
          </a:p>
          <a:p>
            <a:pPr marL="274320" indent="-274320">
              <a:spcBef>
                <a:spcPts val="600"/>
              </a:spcBef>
              <a:buClr>
                <a:srgbClr val="5E3886"/>
              </a:buClr>
              <a:buSzPct val="76000"/>
              <a:buFont typeface="Wingdings 3"/>
              <a:buChar char=""/>
            </a:pPr>
            <a:r>
              <a:rPr lang="en-US" dirty="0">
                <a:latin typeface="Calibri" panose="020F0502020204030204" pitchFamily="34" charset="0"/>
              </a:rPr>
              <a:t>If GFR &lt; 60, see instructions</a:t>
            </a:r>
          </a:p>
          <a:p>
            <a:pPr marL="274320" indent="-274320">
              <a:spcBef>
                <a:spcPts val="600"/>
              </a:spcBef>
              <a:buClr>
                <a:srgbClr val="5E3886"/>
              </a:buClr>
              <a:buSzPct val="76000"/>
              <a:buFont typeface="Wingdings 3"/>
              <a:buChar char=""/>
            </a:pPr>
            <a:r>
              <a:rPr lang="en-US" dirty="0">
                <a:latin typeface="Calibri" panose="020F0502020204030204" pitchFamily="34" charset="0"/>
              </a:rPr>
              <a:t>Side effects: hypotension, UTI, increased urination, genital yeast infections. </a:t>
            </a:r>
          </a:p>
          <a:p>
            <a:pPr marL="274320" indent="-274320">
              <a:spcBef>
                <a:spcPts val="600"/>
              </a:spcBef>
              <a:buClr>
                <a:srgbClr val="5E3886"/>
              </a:buClr>
              <a:buSzPct val="76000"/>
              <a:buFont typeface="Wingdings 3"/>
              <a:buChar char=""/>
            </a:pPr>
            <a:r>
              <a:rPr lang="en-US" dirty="0">
                <a:latin typeface="Calibri" panose="020F0502020204030204" pitchFamily="34" charset="0"/>
              </a:rPr>
              <a:t>Lowers A1c 0.7%–1.0%, </a:t>
            </a:r>
            <a:r>
              <a:rPr lang="en-US" dirty="0" err="1">
                <a:latin typeface="Calibri" panose="020F0502020204030204" pitchFamily="34" charset="0"/>
              </a:rPr>
              <a:t>wt</a:t>
            </a:r>
            <a:r>
              <a:rPr lang="en-US" dirty="0">
                <a:latin typeface="Calibri" panose="020F0502020204030204" pitchFamily="34" charset="0"/>
              </a:rPr>
              <a:t> loss of 1-3 lbs.	</a:t>
            </a:r>
          </a:p>
        </p:txBody>
      </p:sp>
      <p:sp>
        <p:nvSpPr>
          <p:cNvPr id="2" name="Title 1"/>
          <p:cNvSpPr>
            <a:spLocks noGrp="1"/>
          </p:cNvSpPr>
          <p:nvPr>
            <p:ph type="title"/>
          </p:nvPr>
        </p:nvSpPr>
        <p:spPr/>
        <p:txBody>
          <a:bodyPr>
            <a:normAutofit/>
          </a:bodyPr>
          <a:lstStyle/>
          <a:p>
            <a:r>
              <a:rPr lang="en-US" dirty="0">
                <a:latin typeface="Segoe UI Semibold" panose="020B0702040204020203" pitchFamily="34" charset="0"/>
              </a:rPr>
              <a:t>SGLT2 </a:t>
            </a:r>
            <a:r>
              <a:rPr lang="en-US" dirty="0" smtClean="0">
                <a:latin typeface="Segoe UI Semibold" panose="020B0702040204020203" pitchFamily="34" charset="0"/>
              </a:rPr>
              <a:t>Inhibitors</a:t>
            </a:r>
            <a:endParaRPr lang="en-US" dirty="0"/>
          </a:p>
        </p:txBody>
      </p:sp>
      <p:grpSp>
        <p:nvGrpSpPr>
          <p:cNvPr id="3" name="Group 134"/>
          <p:cNvGrpSpPr>
            <a:grpSpLocks/>
          </p:cNvGrpSpPr>
          <p:nvPr/>
        </p:nvGrpSpPr>
        <p:grpSpPr bwMode="auto">
          <a:xfrm>
            <a:off x="5765800" y="107950"/>
            <a:ext cx="3381375" cy="2150683"/>
            <a:chOff x="4032" y="2126"/>
            <a:chExt cx="1728" cy="1280"/>
          </a:xfrm>
        </p:grpSpPr>
        <p:pic>
          <p:nvPicPr>
            <p:cNvPr id="320517" name="Picture 115" descr="body_parts_kidne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2" y="2126"/>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16"/>
            <p:cNvSpPr txBox="1">
              <a:spLocks noChangeArrowheads="1"/>
            </p:cNvSpPr>
            <p:nvPr/>
          </p:nvSpPr>
          <p:spPr bwMode="auto">
            <a:xfrm>
              <a:off x="4471" y="3080"/>
              <a:ext cx="1289" cy="326"/>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effectLst>
                    <a:outerShdw blurRad="38100" dist="38100" dir="2700000" algn="tl">
                      <a:srgbClr val="000000"/>
                    </a:outerShdw>
                  </a:effectLst>
                </a:rPr>
                <a:t>Increased Glucose</a:t>
              </a:r>
            </a:p>
            <a:p>
              <a:pPr>
                <a:defRPr/>
              </a:pPr>
              <a:r>
                <a:rPr lang="en-US" sz="1400" b="1" dirty="0">
                  <a:effectLst>
                    <a:outerShdw blurRad="38100" dist="38100" dir="2700000" algn="tl">
                      <a:srgbClr val="000000"/>
                    </a:outerShdw>
                  </a:effectLst>
                </a:rPr>
                <a:t>Reabsorption</a:t>
              </a:r>
            </a:p>
          </p:txBody>
        </p:sp>
      </p:grpSp>
    </p:spTree>
    <p:custDataLst>
      <p:tags r:id="rId1"/>
    </p:custDataLst>
    <p:extLst>
      <p:ext uri="{BB962C8B-B14F-4D97-AF65-F5344CB8AC3E}">
        <p14:creationId xmlns:p14="http://schemas.microsoft.com/office/powerpoint/2010/main" val="293624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repeatCount="2000" fill="hold" nodeType="clickEffect">
                                  <p:stCondLst>
                                    <p:cond delay="0"/>
                                  </p:stCondLst>
                                  <p:childTnLst>
                                    <p:anim calcmode="discrete" valueType="str">
                                      <p:cBhvr>
                                        <p:cTn id="6"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441960"/>
            <a:ext cx="8229600" cy="762000"/>
          </a:xfrm>
          <a:solidFill>
            <a:srgbClr val="B1D45A"/>
          </a:solidFill>
        </p:spPr>
        <p:txBody>
          <a:bodyPr lIns="90477" tIns="44445" rIns="90477" bIns="44445" anchor="b">
            <a:normAutofit/>
          </a:bodyPr>
          <a:lstStyle/>
          <a:p>
            <a:pPr eaLnBrk="1" hangingPunct="1"/>
            <a:r>
              <a:rPr lang="en-US" sz="4000" dirty="0" smtClean="0"/>
              <a:t>Signs of Diabetes</a:t>
            </a:r>
            <a:endParaRPr lang="en-US" sz="4000" dirty="0" smtClean="0">
              <a:sym typeface="Monotype Sorts" pitchFamily="2" charset="2"/>
            </a:endParaRPr>
          </a:p>
        </p:txBody>
      </p:sp>
      <p:sp>
        <p:nvSpPr>
          <p:cNvPr id="39939" name="Rectangle 3"/>
          <p:cNvSpPr>
            <a:spLocks noGrp="1" noChangeArrowheads="1"/>
          </p:cNvSpPr>
          <p:nvPr>
            <p:ph type="body" sz="half" idx="1"/>
          </p:nvPr>
        </p:nvSpPr>
        <p:spPr/>
        <p:txBody>
          <a:bodyPr lIns="90477" tIns="44445" rIns="90477" bIns="44445"/>
          <a:lstStyle/>
          <a:p>
            <a:pPr eaLnBrk="1" hangingPunct="1"/>
            <a:r>
              <a:rPr lang="en-US" smtClean="0"/>
              <a:t>Polyuria</a:t>
            </a:r>
          </a:p>
          <a:p>
            <a:pPr eaLnBrk="1" hangingPunct="1"/>
            <a:r>
              <a:rPr lang="en-US" smtClean="0"/>
              <a:t>Polydipsia	</a:t>
            </a:r>
          </a:p>
          <a:p>
            <a:pPr eaLnBrk="1" hangingPunct="1"/>
            <a:r>
              <a:rPr lang="en-US" smtClean="0"/>
              <a:t>Polyphasia</a:t>
            </a:r>
          </a:p>
          <a:p>
            <a:pPr eaLnBrk="1" hangingPunct="1"/>
            <a:r>
              <a:rPr lang="en-US" smtClean="0"/>
              <a:t>Weight loss</a:t>
            </a:r>
          </a:p>
          <a:p>
            <a:pPr eaLnBrk="1" hangingPunct="1"/>
            <a:r>
              <a:rPr lang="en-US" smtClean="0"/>
              <a:t>Fatigue</a:t>
            </a:r>
          </a:p>
          <a:p>
            <a:pPr eaLnBrk="1" hangingPunct="1"/>
            <a:r>
              <a:rPr lang="en-US" smtClean="0"/>
              <a:t>Skin and other infections</a:t>
            </a:r>
          </a:p>
          <a:p>
            <a:pPr eaLnBrk="1" hangingPunct="1"/>
            <a:r>
              <a:rPr lang="en-US" smtClean="0"/>
              <a:t>Blurry vision</a:t>
            </a:r>
          </a:p>
        </p:txBody>
      </p:sp>
      <p:sp>
        <p:nvSpPr>
          <p:cNvPr id="1756164" name="Rectangle 4"/>
          <p:cNvSpPr>
            <a:spLocks noGrp="1" noChangeArrowheads="1"/>
          </p:cNvSpPr>
          <p:nvPr>
            <p:ph type="body" sz="half" idx="2"/>
          </p:nvPr>
        </p:nvSpPr>
        <p:spPr>
          <a:xfrm>
            <a:off x="4113213" y="1752600"/>
            <a:ext cx="4573587" cy="4800600"/>
          </a:xfrm>
        </p:spPr>
        <p:txBody>
          <a:bodyPr lIns="90477" tIns="44445" rIns="90477" bIns="44445"/>
          <a:lstStyle/>
          <a:p>
            <a:pPr eaLnBrk="1" hangingPunct="1">
              <a:buFont typeface="Wingdings" panose="05000000000000000000" pitchFamily="2" charset="2"/>
              <a:buBlip>
                <a:blip r:embed="rId4"/>
              </a:buBlip>
            </a:pPr>
            <a:r>
              <a:rPr lang="en-US" smtClean="0"/>
              <a:t>Glycosuria, H</a:t>
            </a:r>
            <a:r>
              <a:rPr lang="en-US" baseline="-25000" smtClean="0"/>
              <a:t>2</a:t>
            </a:r>
            <a:r>
              <a:rPr lang="en-US" smtClean="0"/>
              <a:t>O losses</a:t>
            </a:r>
          </a:p>
          <a:p>
            <a:pPr eaLnBrk="1" hangingPunct="1">
              <a:buFont typeface="Wingdings" panose="05000000000000000000" pitchFamily="2" charset="2"/>
              <a:buBlip>
                <a:blip r:embed="rId4"/>
              </a:buBlip>
            </a:pPr>
            <a:r>
              <a:rPr lang="en-US" smtClean="0"/>
              <a:t>Dehydration</a:t>
            </a:r>
          </a:p>
          <a:p>
            <a:pPr eaLnBrk="1" hangingPunct="1">
              <a:buFont typeface="Wingdings" panose="05000000000000000000" pitchFamily="2" charset="2"/>
              <a:buBlip>
                <a:blip r:embed="rId4"/>
              </a:buBlip>
            </a:pPr>
            <a:r>
              <a:rPr lang="en-US" smtClean="0"/>
              <a:t>Fuel Depletion</a:t>
            </a:r>
          </a:p>
          <a:p>
            <a:pPr eaLnBrk="1" hangingPunct="1">
              <a:buFont typeface="Wingdings" panose="05000000000000000000" pitchFamily="2" charset="2"/>
              <a:buBlip>
                <a:blip r:embed="rId4"/>
              </a:buBlip>
            </a:pPr>
            <a:r>
              <a:rPr lang="en-US" smtClean="0"/>
              <a:t>Loss of body tissue, H</a:t>
            </a:r>
            <a:r>
              <a:rPr lang="en-US" baseline="-25000" smtClean="0"/>
              <a:t>2</a:t>
            </a:r>
            <a:r>
              <a:rPr lang="en-US" smtClean="0"/>
              <a:t>O</a:t>
            </a:r>
          </a:p>
          <a:p>
            <a:pPr eaLnBrk="1" hangingPunct="1">
              <a:buFont typeface="Wingdings" panose="05000000000000000000" pitchFamily="2" charset="2"/>
              <a:buBlip>
                <a:blip r:embed="rId4"/>
              </a:buBlip>
            </a:pPr>
            <a:r>
              <a:rPr lang="en-US" smtClean="0"/>
              <a:t>Poor energy utilization</a:t>
            </a:r>
          </a:p>
          <a:p>
            <a:pPr eaLnBrk="1" hangingPunct="1">
              <a:buFont typeface="Wingdings" panose="05000000000000000000" pitchFamily="2" charset="2"/>
              <a:buBlip>
                <a:blip r:embed="rId4"/>
              </a:buBlip>
            </a:pPr>
            <a:r>
              <a:rPr lang="en-US" smtClean="0"/>
              <a:t>Hyperglycemia increases incidence of infection</a:t>
            </a:r>
          </a:p>
          <a:p>
            <a:pPr eaLnBrk="1" hangingPunct="1">
              <a:buFont typeface="Wingdings" panose="05000000000000000000" pitchFamily="2" charset="2"/>
              <a:buBlip>
                <a:blip r:embed="rId4"/>
              </a:buBlip>
            </a:pPr>
            <a:r>
              <a:rPr lang="en-US" smtClean="0"/>
              <a:t>Osmotic changes</a:t>
            </a:r>
          </a:p>
          <a:p>
            <a:pPr eaLnBrk="1" hangingPunct="1">
              <a:buFont typeface="Wingdings" panose="05000000000000000000" pitchFamily="2" charset="2"/>
              <a:buNone/>
            </a:pPr>
            <a:endParaRPr lang="en-US" smtClean="0"/>
          </a:p>
          <a:p>
            <a:pPr eaLnBrk="1" hangingPunct="1"/>
            <a:endParaRPr lang="en-US" sz="2400" smtClean="0"/>
          </a:p>
        </p:txBody>
      </p:sp>
    </p:spTree>
    <p:custDataLst>
      <p:tags r:id="rId1"/>
    </p:custDataLst>
    <p:extLst>
      <p:ext uri="{BB962C8B-B14F-4D97-AF65-F5344CB8AC3E}">
        <p14:creationId xmlns:p14="http://schemas.microsoft.com/office/powerpoint/2010/main" val="3896845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6164">
                                            <p:txEl>
                                              <p:pRg st="0" end="0"/>
                                            </p:txEl>
                                          </p:spTgt>
                                        </p:tgtEl>
                                        <p:attrNameLst>
                                          <p:attrName>style.visibility</p:attrName>
                                        </p:attrNameLst>
                                      </p:cBhvr>
                                      <p:to>
                                        <p:strVal val="visible"/>
                                      </p:to>
                                    </p:set>
                                    <p:anim calcmode="lin" valueType="num">
                                      <p:cBhvr additive="base">
                                        <p:cTn id="7" dur="2000" fill="hold"/>
                                        <p:tgtEl>
                                          <p:spTgt spid="175616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756164">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756164">
                                            <p:txEl>
                                              <p:pRg st="1" end="1"/>
                                            </p:txEl>
                                          </p:spTgt>
                                        </p:tgtEl>
                                        <p:attrNameLst>
                                          <p:attrName>style.visibility</p:attrName>
                                        </p:attrNameLst>
                                      </p:cBhvr>
                                      <p:to>
                                        <p:strVal val="visible"/>
                                      </p:to>
                                    </p:set>
                                    <p:anim calcmode="lin" valueType="num">
                                      <p:cBhvr additive="base">
                                        <p:cTn id="12" dur="2000" fill="hold"/>
                                        <p:tgtEl>
                                          <p:spTgt spid="1756164">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756164">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756164">
                                            <p:txEl>
                                              <p:pRg st="2" end="2"/>
                                            </p:txEl>
                                          </p:spTgt>
                                        </p:tgtEl>
                                        <p:attrNameLst>
                                          <p:attrName>style.visibility</p:attrName>
                                        </p:attrNameLst>
                                      </p:cBhvr>
                                      <p:to>
                                        <p:strVal val="visible"/>
                                      </p:to>
                                    </p:set>
                                    <p:anim calcmode="lin" valueType="num">
                                      <p:cBhvr additive="base">
                                        <p:cTn id="17" dur="2000" fill="hold"/>
                                        <p:tgtEl>
                                          <p:spTgt spid="1756164">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756164">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756164">
                                            <p:txEl>
                                              <p:pRg st="3" end="3"/>
                                            </p:txEl>
                                          </p:spTgt>
                                        </p:tgtEl>
                                        <p:attrNameLst>
                                          <p:attrName>style.visibility</p:attrName>
                                        </p:attrNameLst>
                                      </p:cBhvr>
                                      <p:to>
                                        <p:strVal val="visible"/>
                                      </p:to>
                                    </p:set>
                                    <p:anim calcmode="lin" valueType="num">
                                      <p:cBhvr additive="base">
                                        <p:cTn id="22" dur="2000" fill="hold"/>
                                        <p:tgtEl>
                                          <p:spTgt spid="1756164">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756164">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756164">
                                            <p:txEl>
                                              <p:pRg st="4" end="4"/>
                                            </p:txEl>
                                          </p:spTgt>
                                        </p:tgtEl>
                                        <p:attrNameLst>
                                          <p:attrName>style.visibility</p:attrName>
                                        </p:attrNameLst>
                                      </p:cBhvr>
                                      <p:to>
                                        <p:strVal val="visible"/>
                                      </p:to>
                                    </p:set>
                                    <p:anim calcmode="lin" valueType="num">
                                      <p:cBhvr additive="base">
                                        <p:cTn id="27" dur="2000" fill="hold"/>
                                        <p:tgtEl>
                                          <p:spTgt spid="1756164">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756164">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756164">
                                            <p:txEl>
                                              <p:pRg st="5" end="5"/>
                                            </p:txEl>
                                          </p:spTgt>
                                        </p:tgtEl>
                                        <p:attrNameLst>
                                          <p:attrName>style.visibility</p:attrName>
                                        </p:attrNameLst>
                                      </p:cBhvr>
                                      <p:to>
                                        <p:strVal val="visible"/>
                                      </p:to>
                                    </p:set>
                                    <p:anim calcmode="lin" valueType="num">
                                      <p:cBhvr additive="base">
                                        <p:cTn id="32" dur="2000" fill="hold"/>
                                        <p:tgtEl>
                                          <p:spTgt spid="1756164">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756164">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756164">
                                            <p:txEl>
                                              <p:pRg st="6" end="6"/>
                                            </p:txEl>
                                          </p:spTgt>
                                        </p:tgtEl>
                                        <p:attrNameLst>
                                          <p:attrName>style.visibility</p:attrName>
                                        </p:attrNameLst>
                                      </p:cBhvr>
                                      <p:to>
                                        <p:strVal val="visible"/>
                                      </p:to>
                                    </p:set>
                                    <p:anim calcmode="lin" valueType="num">
                                      <p:cBhvr additive="base">
                                        <p:cTn id="37" dur="2000" fill="hold"/>
                                        <p:tgtEl>
                                          <p:spTgt spid="1756164">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75616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6164" grpId="0" build="p"/>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p:cNvSpPr>
            <a:spLocks noGrp="1" noChangeArrowheads="1"/>
          </p:cNvSpPr>
          <p:nvPr>
            <p:ph type="title"/>
          </p:nvPr>
        </p:nvSpPr>
        <p:spPr>
          <a:xfrm>
            <a:off x="457200" y="228600"/>
            <a:ext cx="8229600" cy="1143000"/>
          </a:xfrm>
          <a:solidFill>
            <a:srgbClr val="B1D45A"/>
          </a:solidFill>
        </p:spPr>
        <p:txBody>
          <a:bodyPr>
            <a:normAutofit fontScale="90000"/>
          </a:bodyPr>
          <a:lstStyle/>
          <a:p>
            <a:pPr algn="l"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327684"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600200"/>
            <a:ext cx="5549841" cy="432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4665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457200" y="457200"/>
            <a:ext cx="8229600" cy="715963"/>
          </a:xfrm>
        </p:spPr>
        <p:txBody>
          <a:bodyPr>
            <a:normAutofit/>
          </a:bodyPr>
          <a:lstStyle/>
          <a:p>
            <a:pPr eaLnBrk="1" hangingPunct="1"/>
            <a:r>
              <a:rPr lang="en-US" sz="4000" dirty="0" err="1" smtClean="0"/>
              <a:t>DiaBingo</a:t>
            </a:r>
            <a:r>
              <a:rPr lang="en-US" sz="4000" dirty="0" smtClean="0"/>
              <a:t> - N</a:t>
            </a:r>
          </a:p>
        </p:txBody>
      </p:sp>
      <p:sp>
        <p:nvSpPr>
          <p:cNvPr id="1734659" name="Rectangle 1027"/>
          <p:cNvSpPr>
            <a:spLocks noGrp="1" noChangeArrowheads="1"/>
          </p:cNvSpPr>
          <p:nvPr>
            <p:ph type="body" idx="1"/>
          </p:nvPr>
        </p:nvSpPr>
        <p:spPr>
          <a:xfrm>
            <a:off x="228600" y="1295400"/>
            <a:ext cx="89154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a:t>
            </a:r>
            <a:r>
              <a:rPr lang="en-US" sz="4000" dirty="0" smtClean="0"/>
              <a:t>, </a:t>
            </a:r>
            <a:r>
              <a:rPr lang="en-US" sz="2400" dirty="0" smtClean="0"/>
              <a:t>hypertension</a:t>
            </a:r>
          </a:p>
          <a:p>
            <a:pPr marL="609600" indent="-609600" eaLnBrk="1" hangingPunct="1">
              <a:lnSpc>
                <a:spcPct val="80000"/>
              </a:lnSpc>
              <a:spcBef>
                <a:spcPct val="0"/>
              </a:spcBef>
              <a:buFont typeface="Wingdings" pitchFamily="2" charset="2"/>
              <a:buNone/>
              <a:defRPr/>
            </a:pPr>
            <a:r>
              <a:rPr lang="en-US" sz="24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1434694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457200" y="457200"/>
            <a:ext cx="8229600" cy="685800"/>
          </a:xfrm>
        </p:spPr>
        <p:txBody>
          <a:bodyPr>
            <a:noAutofit/>
          </a:bodyPr>
          <a:lstStyle/>
          <a:p>
            <a:pPr eaLnBrk="1" hangingPunct="1"/>
            <a:r>
              <a:rPr lang="en-US" sz="4000" dirty="0" smtClean="0"/>
              <a:t>High Numbers Got You Down?</a:t>
            </a:r>
          </a:p>
        </p:txBody>
      </p:sp>
      <p:sp>
        <p:nvSpPr>
          <p:cNvPr id="399363" name="Rectangle 3"/>
          <p:cNvSpPr>
            <a:spLocks noGrp="1" noChangeArrowheads="1"/>
          </p:cNvSpPr>
          <p:nvPr>
            <p:ph type="body" idx="1"/>
          </p:nvPr>
        </p:nvSpPr>
        <p:spPr>
          <a:xfrm>
            <a:off x="190500" y="1828800"/>
            <a:ext cx="7772400" cy="4495800"/>
          </a:xfrm>
        </p:spPr>
        <p:txBody>
          <a:bodyPr/>
          <a:lstStyle/>
          <a:p>
            <a:pPr eaLnBrk="1" hangingPunct="1"/>
            <a:r>
              <a:rPr lang="en-US" sz="2800" b="1" dirty="0" smtClean="0"/>
              <a:t>By getting glucose less than 150 you will</a:t>
            </a:r>
            <a:r>
              <a:rPr lang="en-US" sz="2800" dirty="0" smtClean="0"/>
              <a:t>:</a:t>
            </a:r>
          </a:p>
          <a:p>
            <a:pPr lvl="1" eaLnBrk="1" hangingPunct="1">
              <a:buFont typeface="Monotype Sorts" pitchFamily="2" charset="2"/>
              <a:buBlip>
                <a:blip r:embed="rId5"/>
              </a:buBlip>
            </a:pPr>
            <a:r>
              <a:rPr lang="en-US" dirty="0" smtClean="0"/>
              <a:t>have more energy</a:t>
            </a:r>
          </a:p>
          <a:p>
            <a:pPr lvl="1" eaLnBrk="1" hangingPunct="1">
              <a:buFont typeface="Monotype Sorts" pitchFamily="2" charset="2"/>
              <a:buBlip>
                <a:blip r:embed="rId5"/>
              </a:buBlip>
            </a:pPr>
            <a:r>
              <a:rPr lang="en-US" dirty="0" smtClean="0"/>
              <a:t>spend fewer days in bed</a:t>
            </a:r>
          </a:p>
          <a:p>
            <a:pPr lvl="1" eaLnBrk="1" hangingPunct="1">
              <a:buFont typeface="Monotype Sorts" pitchFamily="2" charset="2"/>
              <a:buBlip>
                <a:blip r:embed="rId5"/>
              </a:buBlip>
            </a:pPr>
            <a:r>
              <a:rPr lang="en-US" dirty="0" smtClean="0"/>
              <a:t>feel less depressed</a:t>
            </a:r>
          </a:p>
          <a:p>
            <a:pPr lvl="1" eaLnBrk="1" hangingPunct="1">
              <a:buFont typeface="Monotype Sorts" pitchFamily="2" charset="2"/>
              <a:buBlip>
                <a:blip r:embed="rId5"/>
              </a:buBlip>
            </a:pPr>
            <a:r>
              <a:rPr lang="en-US" dirty="0" smtClean="0"/>
              <a:t>urinate less often</a:t>
            </a:r>
          </a:p>
          <a:p>
            <a:pPr lvl="1" eaLnBrk="1" hangingPunct="1">
              <a:buFont typeface="Monotype Sorts" pitchFamily="2" charset="2"/>
              <a:buBlip>
                <a:blip r:embed="rId5"/>
              </a:buBlip>
            </a:pPr>
            <a:r>
              <a:rPr lang="en-US" dirty="0" smtClean="0"/>
              <a:t>improve your vision</a:t>
            </a:r>
          </a:p>
          <a:p>
            <a:pPr lvl="1" eaLnBrk="1" hangingPunct="1">
              <a:buFont typeface="Monotype Sorts" pitchFamily="2" charset="2"/>
              <a:buBlip>
                <a:blip r:embed="rId5"/>
              </a:buBlip>
            </a:pPr>
            <a:r>
              <a:rPr lang="en-US" dirty="0" smtClean="0"/>
              <a:t>think more clearly </a:t>
            </a:r>
          </a:p>
          <a:p>
            <a:pPr lvl="1" eaLnBrk="1" hangingPunct="1">
              <a:buFont typeface="Monotype Sorts" pitchFamily="2" charset="2"/>
              <a:buBlip>
                <a:blip r:embed="rId5"/>
              </a:buBlip>
            </a:pPr>
            <a:r>
              <a:rPr lang="en-US" dirty="0" smtClean="0"/>
              <a:t>miss work less often</a:t>
            </a:r>
          </a:p>
          <a:p>
            <a:pPr lvl="1" eaLnBrk="1" hangingPunct="1">
              <a:buFont typeface="Monotype Sorts" pitchFamily="2" charset="2"/>
              <a:buNone/>
            </a:pPr>
            <a:r>
              <a:rPr lang="en-US" sz="2400" i="1" dirty="0" err="1" smtClean="0"/>
              <a:t>Testa</a:t>
            </a:r>
            <a:r>
              <a:rPr lang="en-US" sz="2400" i="1" dirty="0" smtClean="0"/>
              <a:t>, Simonson JAMA 280: 1998</a:t>
            </a:r>
          </a:p>
        </p:txBody>
      </p:sp>
      <p:graphicFrame>
        <p:nvGraphicFramePr>
          <p:cNvPr id="399364" name="Object 1024"/>
          <p:cNvGraphicFramePr>
            <a:graphicFrameLocks noChangeAspect="1"/>
          </p:cNvGraphicFramePr>
          <p:nvPr>
            <p:extLst/>
          </p:nvPr>
        </p:nvGraphicFramePr>
        <p:xfrm>
          <a:off x="5030470" y="2667000"/>
          <a:ext cx="2921000" cy="3441700"/>
        </p:xfrm>
        <a:graphic>
          <a:graphicData uri="http://schemas.openxmlformats.org/presentationml/2006/ole">
            <mc:AlternateContent xmlns:mc="http://schemas.openxmlformats.org/markup-compatibility/2006">
              <mc:Choice xmlns:v="urn:schemas-microsoft-com:vml" Requires="v">
                <p:oleObj spid="_x0000_s20504" name="Clip" r:id="rId6" imgW="1548079" imgH="1825142" progId="MS_ClipArt_Gallery.5">
                  <p:embed/>
                </p:oleObj>
              </mc:Choice>
              <mc:Fallback>
                <p:oleObj name="Clip" r:id="rId6" imgW="1548079" imgH="1825142" progId="MS_ClipArt_Gallery.5">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30470" y="2667000"/>
                        <a:ext cx="2921000" cy="344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2095955120"/>
      </p:ext>
    </p:extLst>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a:xfrm>
            <a:off x="457200" y="381000"/>
            <a:ext cx="8229600" cy="762000"/>
          </a:xfrm>
        </p:spPr>
        <p:txBody>
          <a:bodyPr>
            <a:normAutofit/>
          </a:bodyPr>
          <a:lstStyle/>
          <a:p>
            <a:pPr eaLnBrk="1" hangingPunct="1">
              <a:defRPr/>
            </a:pPr>
            <a:r>
              <a:rPr lang="en-US" dirty="0"/>
              <a:t>Thank You</a:t>
            </a:r>
          </a:p>
        </p:txBody>
      </p:sp>
      <p:sp>
        <p:nvSpPr>
          <p:cNvPr id="5" name="Content Placeholder 4"/>
          <p:cNvSpPr>
            <a:spLocks noGrp="1"/>
          </p:cNvSpPr>
          <p:nvPr>
            <p:ph sz="quarter" idx="2"/>
          </p:nvPr>
        </p:nvSpPr>
        <p:spPr>
          <a:xfrm>
            <a:off x="4038600" y="1216152"/>
            <a:ext cx="4635246" cy="4937760"/>
          </a:xfrm>
        </p:spPr>
        <p:txBody>
          <a:bodyPr/>
          <a:lstStyle/>
          <a:p>
            <a:r>
              <a:rPr lang="fr-FR" dirty="0"/>
              <a:t>Questions?</a:t>
            </a:r>
          </a:p>
          <a:p>
            <a:r>
              <a:rPr lang="fr-FR" dirty="0" smtClean="0"/>
              <a:t>Email </a:t>
            </a:r>
            <a:r>
              <a:rPr lang="fr-FR" dirty="0"/>
              <a:t>bev@diabetesed.net</a:t>
            </a:r>
          </a:p>
          <a:p>
            <a:r>
              <a:rPr lang="fr-FR" dirty="0" smtClean="0"/>
              <a:t>Web  </a:t>
            </a:r>
            <a:r>
              <a:rPr lang="fr-FR" dirty="0"/>
              <a:t>www.diabetesed.net</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345936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455613" y="381000"/>
            <a:ext cx="8226425" cy="769938"/>
          </a:xfrm>
        </p:spPr>
        <p:txBody>
          <a:bodyPr lIns="90488" tIns="44450" rIns="90488" bIns="44450" anchor="b">
            <a:noAutofit/>
          </a:bodyPr>
          <a:lstStyle/>
          <a:p>
            <a:pPr eaLnBrk="1" hangingPunct="1"/>
            <a:r>
              <a:rPr lang="en-US" sz="4000" dirty="0" smtClean="0"/>
              <a:t>Case Study </a:t>
            </a:r>
          </a:p>
        </p:txBody>
      </p:sp>
      <p:sp>
        <p:nvSpPr>
          <p:cNvPr id="41987" name="Rectangle 3"/>
          <p:cNvSpPr>
            <a:spLocks noGrp="1" noChangeArrowheads="1"/>
          </p:cNvSpPr>
          <p:nvPr>
            <p:ph type="body" idx="1"/>
          </p:nvPr>
        </p:nvSpPr>
        <p:spPr>
          <a:xfrm>
            <a:off x="455613" y="1524000"/>
            <a:ext cx="6326187" cy="4572000"/>
          </a:xfrm>
        </p:spPr>
        <p:txBody>
          <a:bodyPr lIns="90488" tIns="44450" rIns="90488" bIns="44450">
            <a:normAutofit fontScale="92500" lnSpcReduction="10000"/>
          </a:bodyPr>
          <a:lstStyle/>
          <a:p>
            <a:pPr eaLnBrk="1" hangingPunct="1">
              <a:buFont typeface="Wingdings" panose="05000000000000000000" pitchFamily="2" charset="2"/>
              <a:buNone/>
            </a:pPr>
            <a:r>
              <a:rPr lang="en-US" dirty="0" smtClean="0"/>
              <a:t> </a:t>
            </a:r>
            <a:r>
              <a:rPr lang="en-US" b="1" dirty="0" smtClean="0"/>
              <a:t>1. Pt profile: 5’8”, 192 </a:t>
            </a:r>
            <a:r>
              <a:rPr lang="en-US" b="1" dirty="0" err="1" smtClean="0"/>
              <a:t>lb</a:t>
            </a:r>
            <a:r>
              <a:rPr lang="en-US" b="1" dirty="0" smtClean="0"/>
              <a:t> male</a:t>
            </a:r>
          </a:p>
          <a:p>
            <a:pPr eaLnBrk="1" hangingPunct="1">
              <a:buFont typeface="Wingdings" panose="05000000000000000000" pitchFamily="2" charset="2"/>
              <a:buNone/>
            </a:pPr>
            <a:r>
              <a:rPr lang="en-US" dirty="0" smtClean="0"/>
              <a:t>Diabetes 12 years, on insulin 3 </a:t>
            </a:r>
            <a:r>
              <a:rPr lang="en-US" dirty="0" err="1" smtClean="0"/>
              <a:t>yrs</a:t>
            </a:r>
            <a:endParaRPr lang="en-US" dirty="0" smtClean="0"/>
          </a:p>
          <a:p>
            <a:pPr eaLnBrk="1" hangingPunct="1">
              <a:buFont typeface="Wingdings" panose="05000000000000000000" pitchFamily="2" charset="2"/>
              <a:buNone/>
            </a:pPr>
            <a:r>
              <a:rPr lang="en-US" i="1" dirty="0" smtClean="0"/>
              <a:t>What type of DM and how do you know</a:t>
            </a:r>
            <a:r>
              <a:rPr lang="en-US" dirty="0" smtClean="0"/>
              <a:t>?</a:t>
            </a:r>
          </a:p>
          <a:p>
            <a:pPr eaLnBrk="1" hangingPunct="1">
              <a:buFont typeface="Wingdings" panose="05000000000000000000" pitchFamily="2" charset="2"/>
              <a:buNone/>
            </a:pPr>
            <a:endParaRPr lang="en-US" sz="2400" dirty="0" smtClean="0"/>
          </a:p>
          <a:p>
            <a:pPr eaLnBrk="1" hangingPunct="1">
              <a:buFont typeface="Wingdings" panose="05000000000000000000" pitchFamily="2" charset="2"/>
              <a:buNone/>
            </a:pPr>
            <a:r>
              <a:rPr lang="en-US" b="1" dirty="0" smtClean="0"/>
              <a:t>2. 5’6”, 108 </a:t>
            </a:r>
            <a:r>
              <a:rPr lang="en-US" b="1" dirty="0" err="1" smtClean="0"/>
              <a:t>lb</a:t>
            </a:r>
            <a:r>
              <a:rPr lang="en-US" b="1" dirty="0" smtClean="0"/>
              <a:t> female</a:t>
            </a:r>
          </a:p>
          <a:p>
            <a:pPr eaLnBrk="1" hangingPunct="1">
              <a:buFont typeface="Wingdings" panose="05000000000000000000" pitchFamily="2" charset="2"/>
              <a:buNone/>
            </a:pPr>
            <a:r>
              <a:rPr lang="en-US" dirty="0" smtClean="0"/>
              <a:t>On insulin 3u Regular before meals, 10u NPH at bedtime</a:t>
            </a:r>
          </a:p>
          <a:p>
            <a:pPr eaLnBrk="1" hangingPunct="1">
              <a:buFont typeface="Wingdings" panose="05000000000000000000" pitchFamily="2" charset="2"/>
              <a:buNone/>
            </a:pPr>
            <a:r>
              <a:rPr lang="en-US" i="1" dirty="0" smtClean="0">
                <a:solidFill>
                  <a:srgbClr val="7030A0"/>
                </a:solidFill>
              </a:rPr>
              <a:t>What type of DM and how do you know?</a:t>
            </a:r>
            <a:endParaRPr lang="en-US" dirty="0" smtClean="0">
              <a:solidFill>
                <a:srgbClr val="7030A0"/>
              </a:solidFill>
            </a:endParaRPr>
          </a:p>
          <a:p>
            <a:pPr eaLnBrk="1" hangingPunct="1">
              <a:buFont typeface="Wingdings" panose="05000000000000000000" pitchFamily="2" charset="2"/>
              <a:buNone/>
            </a:pPr>
            <a:endParaRPr lang="en-US" dirty="0" smtClean="0"/>
          </a:p>
        </p:txBody>
      </p:sp>
      <p:pic>
        <p:nvPicPr>
          <p:cNvPr id="41988" name="Picture 3" descr="C:\Users\bev\AppData\Local\Microsoft\Windows\Temporary Internet Files\Content.IE5\NPALL6MO\MP9004421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276600"/>
            <a:ext cx="1976438"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descr="C:\Users\bev\AppData\Local\Microsoft\Windows\Temporary Internet Files\Content.IE5\YVK3WSTP\MP900407043[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381000"/>
            <a:ext cx="1865313"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81095223"/>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17006208"/>
      </p:ext>
    </p:extLst>
  </p:cSld>
  <p:clrMapOvr>
    <a:masterClrMapping/>
  </p:clrMapOvr>
  <p:transition>
    <p:rand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70492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51992662"/>
      </p:ext>
    </p:extLst>
  </p:cSld>
  <p:clrMapOvr>
    <a:masterClrMapping/>
  </p:clrMapOvr>
  <p:transition>
    <p:rand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31949149"/>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57200" y="228600"/>
            <a:ext cx="8229600" cy="1219200"/>
          </a:xfrm>
          <a:solidFill>
            <a:srgbClr val="B1D45A"/>
          </a:solidFill>
        </p:spPr>
        <p:txBody>
          <a:bodyPr lIns="90477" tIns="44445" rIns="90477" bIns="44445" anchor="b">
            <a:noAutofit/>
          </a:bodyPr>
          <a:lstStyle/>
          <a:p>
            <a:pPr eaLnBrk="1" hangingPunct="1">
              <a:buFont typeface="Wingdings" panose="05000000000000000000" pitchFamily="2" charset="2"/>
              <a:buNone/>
            </a:pPr>
            <a:r>
              <a:rPr lang="en-US" sz="4000" dirty="0" smtClean="0"/>
              <a:t>Type 1 Diabetes – Genetics and Risk Factors</a:t>
            </a:r>
          </a:p>
        </p:txBody>
      </p:sp>
      <p:sp>
        <p:nvSpPr>
          <p:cNvPr id="50179" name="Rectangle 3"/>
          <p:cNvSpPr>
            <a:spLocks noGrp="1" noChangeArrowheads="1"/>
          </p:cNvSpPr>
          <p:nvPr>
            <p:ph type="body" sz="half" idx="1"/>
          </p:nvPr>
        </p:nvSpPr>
        <p:spPr>
          <a:xfrm>
            <a:off x="304800" y="1600200"/>
            <a:ext cx="8534400" cy="4572000"/>
          </a:xfrm>
        </p:spPr>
        <p:txBody>
          <a:bodyPr lIns="90477" tIns="44445" rIns="90477" bIns="44445"/>
          <a:lstStyle/>
          <a:p>
            <a:pPr lvl="1" eaLnBrk="1" hangingPunct="1">
              <a:lnSpc>
                <a:spcPct val="90000"/>
              </a:lnSpc>
              <a:buFont typeface="Wingdings" panose="05000000000000000000" pitchFamily="2" charset="2"/>
              <a:buBlip>
                <a:blip r:embed="rId4"/>
              </a:buBlip>
            </a:pPr>
            <a:r>
              <a:rPr lang="en-US" sz="2800" smtClean="0"/>
              <a:t>1- 400 to 1-1000 = Risk of type 1 in gen pop</a:t>
            </a:r>
          </a:p>
          <a:p>
            <a:pPr lvl="1" eaLnBrk="1" hangingPunct="1">
              <a:lnSpc>
                <a:spcPct val="90000"/>
              </a:lnSpc>
              <a:buFont typeface="Wingdings" panose="05000000000000000000" pitchFamily="2" charset="2"/>
              <a:buBlip>
                <a:blip r:embed="rId4"/>
              </a:buBlip>
            </a:pPr>
            <a:r>
              <a:rPr lang="en-US" sz="2800" smtClean="0"/>
              <a:t>1-20 to 1-50 in offspring of diabetes parents</a:t>
            </a:r>
          </a:p>
          <a:p>
            <a:pPr lvl="1" eaLnBrk="1" hangingPunct="1">
              <a:lnSpc>
                <a:spcPct val="90000"/>
              </a:lnSpc>
              <a:buFont typeface="Wingdings" panose="05000000000000000000" pitchFamily="2" charset="2"/>
              <a:buBlip>
                <a:blip r:embed="rId4"/>
              </a:buBlip>
            </a:pPr>
            <a:r>
              <a:rPr lang="en-US" sz="2800" smtClean="0"/>
              <a:t>Combo of genes and disease susceptibility</a:t>
            </a:r>
          </a:p>
          <a:p>
            <a:pPr lvl="1" eaLnBrk="1" hangingPunct="1">
              <a:lnSpc>
                <a:spcPct val="90000"/>
              </a:lnSpc>
              <a:buFont typeface="Wingdings" panose="05000000000000000000" pitchFamily="2" charset="2"/>
              <a:buBlip>
                <a:blip r:embed="rId4"/>
              </a:buBlip>
            </a:pPr>
            <a:r>
              <a:rPr lang="en-US" sz="2800" smtClean="0"/>
              <a:t>Risk Factors:</a:t>
            </a:r>
          </a:p>
          <a:p>
            <a:pPr lvl="2" eaLnBrk="1" hangingPunct="1">
              <a:lnSpc>
                <a:spcPct val="90000"/>
              </a:lnSpc>
              <a:buFont typeface="Wingdings" panose="05000000000000000000" pitchFamily="2" charset="2"/>
              <a:buBlip>
                <a:blip r:embed="rId4"/>
              </a:buBlip>
            </a:pPr>
            <a:r>
              <a:rPr lang="en-US" sz="2800" smtClean="0"/>
              <a:t>Autoimmunity tends to run in families</a:t>
            </a:r>
          </a:p>
          <a:p>
            <a:pPr lvl="2" eaLnBrk="1" hangingPunct="1">
              <a:lnSpc>
                <a:spcPct val="90000"/>
              </a:lnSpc>
              <a:buFont typeface="Wingdings" panose="05000000000000000000" pitchFamily="2" charset="2"/>
              <a:buBlip>
                <a:blip r:embed="rId4"/>
              </a:buBlip>
            </a:pPr>
            <a:r>
              <a:rPr lang="en-US" sz="2800" smtClean="0"/>
              <a:t>Higher rates in non breastfed infants</a:t>
            </a:r>
          </a:p>
          <a:p>
            <a:pPr lvl="2" eaLnBrk="1" hangingPunct="1">
              <a:lnSpc>
                <a:spcPct val="90000"/>
              </a:lnSpc>
              <a:buFont typeface="Wingdings" panose="05000000000000000000" pitchFamily="2" charset="2"/>
              <a:buBlip>
                <a:blip r:embed="rId5"/>
              </a:buBlip>
            </a:pPr>
            <a:r>
              <a:rPr lang="en-US" sz="2800" smtClean="0"/>
              <a:t>Viral triggers: congenital rubella, coxsackie virus B, cytomegalovirus, adenovirus and mumps</a:t>
            </a:r>
            <a:r>
              <a:rPr lang="en-US" sz="3200" smtClean="0"/>
              <a:t>.</a:t>
            </a:r>
          </a:p>
          <a:p>
            <a:pPr lvl="1" eaLnBrk="1" hangingPunct="1">
              <a:lnSpc>
                <a:spcPct val="90000"/>
              </a:lnSpc>
              <a:buFont typeface="Wingdings" panose="05000000000000000000" pitchFamily="2" charset="2"/>
              <a:buBlip>
                <a:blip r:embed="rId6"/>
              </a:buBlip>
            </a:pPr>
            <a:endParaRPr lang="en-US" sz="3200" smtClean="0"/>
          </a:p>
        </p:txBody>
      </p:sp>
    </p:spTree>
    <p:custDataLst>
      <p:tags r:id="rId1"/>
    </p:custDataLst>
    <p:extLst>
      <p:ext uri="{BB962C8B-B14F-4D97-AF65-F5344CB8AC3E}">
        <p14:creationId xmlns:p14="http://schemas.microsoft.com/office/powerpoint/2010/main" val="33160355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68490" y="304800"/>
            <a:ext cx="8611737" cy="791570"/>
          </a:xfrm>
          <a:solidFill>
            <a:srgbClr val="B1D45A"/>
          </a:solidFill>
        </p:spPr>
        <p:txBody>
          <a:bodyPr lIns="90477" tIns="44445" rIns="90477" bIns="44445" anchor="b">
            <a:normAutofit/>
          </a:bodyPr>
          <a:lstStyle/>
          <a:p>
            <a:pPr eaLnBrk="1" hangingPunct="1">
              <a:buFont typeface="Wingdings" panose="05000000000000000000" pitchFamily="2" charset="2"/>
              <a:buNone/>
            </a:pPr>
            <a:r>
              <a:rPr lang="en-US" sz="4000" dirty="0" smtClean="0"/>
              <a:t>Type 1 Diabetes – 10% of all DM</a:t>
            </a:r>
            <a:endParaRPr lang="en-US" sz="4000" dirty="0" smtClean="0">
              <a:sym typeface="Monotype Sorts" pitchFamily="2" charset="2"/>
            </a:endParaRPr>
          </a:p>
        </p:txBody>
      </p:sp>
      <p:sp>
        <p:nvSpPr>
          <p:cNvPr id="52227" name="Rectangle 3"/>
          <p:cNvSpPr>
            <a:spLocks noGrp="1" noChangeArrowheads="1"/>
          </p:cNvSpPr>
          <p:nvPr>
            <p:ph type="body" sz="half" idx="1"/>
          </p:nvPr>
        </p:nvSpPr>
        <p:spPr>
          <a:xfrm>
            <a:off x="368490" y="1143000"/>
            <a:ext cx="8610600" cy="5410200"/>
          </a:xfrm>
        </p:spPr>
        <p:txBody>
          <a:bodyPr lIns="90477" tIns="44445" rIns="90477" bIns="44445">
            <a:normAutofit lnSpcReduction="10000"/>
          </a:bodyPr>
          <a:lstStyle/>
          <a:p>
            <a:pPr lvl="1" eaLnBrk="1" hangingPunct="1">
              <a:buFont typeface="Wingdings" panose="05000000000000000000" pitchFamily="2" charset="2"/>
              <a:buChar char="Ø"/>
            </a:pPr>
            <a:r>
              <a:rPr lang="en-US" sz="2800" dirty="0" smtClean="0"/>
              <a:t>Auto-immune pancreatic beta cells destruction </a:t>
            </a:r>
          </a:p>
          <a:p>
            <a:pPr lvl="1" eaLnBrk="1" hangingPunct="1">
              <a:buFont typeface="Wingdings" panose="05000000000000000000" pitchFamily="2" charset="2"/>
              <a:buChar char="Ø"/>
            </a:pPr>
            <a:r>
              <a:rPr lang="en-US" sz="2800" dirty="0" smtClean="0"/>
              <a:t>Most commonly expressed at age 10-14</a:t>
            </a:r>
          </a:p>
          <a:p>
            <a:pPr lvl="1" eaLnBrk="1" hangingPunct="1">
              <a:buFont typeface="Wingdings" panose="05000000000000000000" pitchFamily="2" charset="2"/>
              <a:buChar char="Ø"/>
            </a:pPr>
            <a:r>
              <a:rPr lang="en-US" sz="2800" dirty="0" smtClean="0"/>
              <a:t>More rapid destruction in youth (vs. adults)</a:t>
            </a:r>
          </a:p>
          <a:p>
            <a:pPr lvl="1" eaLnBrk="1" hangingPunct="1">
              <a:buFont typeface="Wingdings" panose="05000000000000000000" pitchFamily="2" charset="2"/>
              <a:buChar char="Ø"/>
            </a:pPr>
            <a:r>
              <a:rPr lang="en-US" sz="2800" dirty="0" smtClean="0"/>
              <a:t>Insulin sensitive (require 0.5 - 1.0 units/kg/day)</a:t>
            </a:r>
          </a:p>
          <a:p>
            <a:pPr lvl="1" eaLnBrk="1" hangingPunct="1">
              <a:buFont typeface="Wingdings" panose="05000000000000000000" pitchFamily="2" charset="2"/>
              <a:buChar char="Ø"/>
            </a:pPr>
            <a:r>
              <a:rPr lang="en-US" sz="2800" dirty="0" smtClean="0"/>
              <a:t>Auto-immune Markers </a:t>
            </a:r>
          </a:p>
          <a:p>
            <a:pPr lvl="2" eaLnBrk="1" hangingPunct="1">
              <a:buFont typeface="Wingdings" panose="05000000000000000000" pitchFamily="2" charset="2"/>
              <a:buChar char="Ø"/>
            </a:pPr>
            <a:r>
              <a:rPr lang="en-US" sz="2400" dirty="0" smtClean="0"/>
              <a:t>Positive Glutamic Acid Decarboxylase (GAD), Insulin &amp; Islet Cell Autoantibodies (IAA &amp; ICA’s) </a:t>
            </a:r>
          </a:p>
          <a:p>
            <a:pPr lvl="2" eaLnBrk="1" hangingPunct="1">
              <a:buFont typeface="Wingdings" panose="05000000000000000000" pitchFamily="2" charset="2"/>
              <a:buChar char="Ø"/>
            </a:pPr>
            <a:r>
              <a:rPr lang="en-US" sz="2400" dirty="0" smtClean="0"/>
              <a:t>New marker – ZnT8 (zinc transporter) antibodies to this (ZnT8) found in 60-80% of type 1</a:t>
            </a:r>
          </a:p>
          <a:p>
            <a:pPr lvl="1" eaLnBrk="1" hangingPunct="1">
              <a:buFont typeface="Wingdings" panose="05000000000000000000" pitchFamily="2" charset="2"/>
              <a:buChar char="Ø"/>
            </a:pPr>
            <a:r>
              <a:rPr lang="en-US" sz="2800" dirty="0" smtClean="0"/>
              <a:t>Other clues</a:t>
            </a:r>
          </a:p>
          <a:p>
            <a:pPr lvl="2" eaLnBrk="1" hangingPunct="1">
              <a:buFont typeface="Wingdings" panose="05000000000000000000" pitchFamily="2" charset="2"/>
              <a:buChar char="Ø"/>
            </a:pPr>
            <a:r>
              <a:rPr lang="en-US" sz="2800" dirty="0" smtClean="0"/>
              <a:t>Low C-Peptide level &lt; 0.5</a:t>
            </a:r>
          </a:p>
          <a:p>
            <a:pPr lvl="2" eaLnBrk="1" hangingPunct="1">
              <a:buFont typeface="Wingdings" panose="05000000000000000000" pitchFamily="2" charset="2"/>
              <a:buChar char="Ø"/>
            </a:pPr>
            <a:r>
              <a:rPr lang="en-US" sz="2800" dirty="0" smtClean="0"/>
              <a:t>Usually lean and present in sick state</a:t>
            </a:r>
          </a:p>
          <a:p>
            <a:pPr lvl="1" eaLnBrk="1" hangingPunct="1">
              <a:buFont typeface="Wingdings" panose="05000000000000000000" pitchFamily="2" charset="2"/>
              <a:buNone/>
            </a:pPr>
            <a:endParaRPr lang="en-US" sz="2000" dirty="0" smtClean="0"/>
          </a:p>
        </p:txBody>
      </p:sp>
    </p:spTree>
    <p:custDataLst>
      <p:tags r:id="rId1"/>
    </p:custDataLst>
    <p:extLst>
      <p:ext uri="{BB962C8B-B14F-4D97-AF65-F5344CB8AC3E}">
        <p14:creationId xmlns:p14="http://schemas.microsoft.com/office/powerpoint/2010/main" val="167315308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14487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343400" y="1217762"/>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6400" y="1032610"/>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260327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812298932"/>
      </p:ext>
    </p:extLst>
  </p:cSld>
  <p:clrMapOvr>
    <a:masterClrMapping/>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457200" y="419358"/>
            <a:ext cx="8229600" cy="685627"/>
          </a:xfrm>
        </p:spPr>
        <p:txBody>
          <a:bodyPr>
            <a:normAutofit fontScale="90000"/>
          </a:bodyPr>
          <a:lstStyle/>
          <a:p>
            <a:r>
              <a:rPr lang="en-US" sz="4000"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type="pic" idx="4294967295"/>
          </p:nvPr>
        </p:nvPicPr>
        <p:blipFill>
          <a:blip r:embed="rId3">
            <a:extLst>
              <a:ext uri="{28A0092B-C50C-407E-A947-70E740481C1C}">
                <a14:useLocalDpi xmlns:a14="http://schemas.microsoft.com/office/drawing/2010/main" val="0"/>
              </a:ext>
            </a:extLst>
          </a:blip>
          <a:srcRect t="29056" b="29056"/>
          <a:stretch>
            <a:fillRect/>
          </a:stretch>
        </p:blipFill>
        <p:spPr>
          <a:xfrm>
            <a:off x="5437187" y="1159360"/>
            <a:ext cx="3249613" cy="2209800"/>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6053" y="287876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828800"/>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895" y="3771902"/>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589895" y="5842561"/>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3962400" y="133350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a:latin typeface="Arial" panose="020B0604020202020204" pitchFamily="34" charset="0"/>
              </a:rPr>
              <a:t>Bret Michaels</a:t>
            </a:r>
            <a:r>
              <a:rPr lang="en-US" sz="2000">
                <a:latin typeface="Arial" panose="020B0604020202020204" pitchFamily="34" charset="0"/>
              </a:rPr>
              <a:t> </a:t>
            </a:r>
          </a:p>
        </p:txBody>
      </p:sp>
      <p:sp>
        <p:nvSpPr>
          <p:cNvPr id="56330" name="Rectangle 12"/>
          <p:cNvSpPr>
            <a:spLocks noChangeArrowheads="1"/>
          </p:cNvSpPr>
          <p:nvPr/>
        </p:nvSpPr>
        <p:spPr bwMode="auto">
          <a:xfrm>
            <a:off x="152400" y="3429000"/>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3187416" y="5850044"/>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8791" y="4612249"/>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228600" y="4343400"/>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a:latin typeface="Arial" panose="020B0604020202020204" pitchFamily="34" charset="0"/>
              </a:rPr>
              <a:t>Adam Morrison</a:t>
            </a:r>
            <a:r>
              <a:rPr lang="en-US" sz="1400">
                <a:latin typeface="Arial" panose="020B0604020202020204" pitchFamily="34" charset="0"/>
              </a:rPr>
              <a:t> </a:t>
            </a:r>
          </a:p>
        </p:txBody>
      </p:sp>
      <p:sp>
        <p:nvSpPr>
          <p:cNvPr id="56335" name="Rectangle 18"/>
          <p:cNvSpPr>
            <a:spLocks noChangeArrowheads="1"/>
          </p:cNvSpPr>
          <p:nvPr/>
        </p:nvSpPr>
        <p:spPr bwMode="auto">
          <a:xfrm>
            <a:off x="2494411" y="2063043"/>
            <a:ext cx="1658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Sharon Stone </a:t>
            </a:r>
          </a:p>
        </p:txBody>
      </p:sp>
      <p:sp>
        <p:nvSpPr>
          <p:cNvPr id="56336" name="Rectangle 19"/>
          <p:cNvSpPr>
            <a:spLocks noChangeArrowheads="1"/>
          </p:cNvSpPr>
          <p:nvPr/>
        </p:nvSpPr>
        <p:spPr bwMode="auto">
          <a:xfrm>
            <a:off x="2336799" y="2367842"/>
            <a:ext cx="1325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Halle Berry</a:t>
            </a:r>
          </a:p>
        </p:txBody>
      </p:sp>
      <p:sp>
        <p:nvSpPr>
          <p:cNvPr id="56337" name="TextBox 16"/>
          <p:cNvSpPr txBox="1">
            <a:spLocks noChangeArrowheads="1"/>
          </p:cNvSpPr>
          <p:nvPr/>
        </p:nvSpPr>
        <p:spPr bwMode="auto">
          <a:xfrm>
            <a:off x="5146983" y="3400309"/>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773524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9475" y="457200"/>
            <a:ext cx="8227325" cy="1219200"/>
          </a:xfrm>
        </p:spPr>
        <p:txBody>
          <a:bodyPr>
            <a:noAutofit/>
          </a:bodyPr>
          <a:lstStyle/>
          <a:p>
            <a:pPr eaLnBrk="1" hangingPunct="1"/>
            <a:r>
              <a:rPr lang="en-US" sz="4000" dirty="0" smtClean="0"/>
              <a:t>Type 1 Diabetes Associated with other immune conditions</a:t>
            </a:r>
          </a:p>
        </p:txBody>
      </p:sp>
      <p:sp>
        <p:nvSpPr>
          <p:cNvPr id="57347" name="Rectangle 3"/>
          <p:cNvSpPr>
            <a:spLocks noGrp="1" noChangeArrowheads="1"/>
          </p:cNvSpPr>
          <p:nvPr>
            <p:ph type="body" idx="1"/>
          </p:nvPr>
        </p:nvSpPr>
        <p:spPr>
          <a:xfrm>
            <a:off x="914400" y="2209800"/>
            <a:ext cx="7772400" cy="4343400"/>
          </a:xfrm>
        </p:spPr>
        <p:txBody>
          <a:bodyPr/>
          <a:lstStyle/>
          <a:p>
            <a:pPr eaLnBrk="1" hangingPunct="1"/>
            <a:r>
              <a:rPr lang="en-US" dirty="0" smtClean="0"/>
              <a:t>Celiac disease (gluten intolerance)</a:t>
            </a:r>
          </a:p>
          <a:p>
            <a:pPr eaLnBrk="1" hangingPunct="1"/>
            <a:r>
              <a:rPr lang="en-US" dirty="0" smtClean="0"/>
              <a:t>Thyroid disease</a:t>
            </a:r>
          </a:p>
          <a:p>
            <a:pPr eaLnBrk="1" hangingPunct="1"/>
            <a:r>
              <a:rPr lang="en-US" dirty="0" smtClean="0"/>
              <a:t>Addison’s Disease</a:t>
            </a:r>
          </a:p>
          <a:p>
            <a:pPr eaLnBrk="1" hangingPunct="1"/>
            <a:r>
              <a:rPr lang="en-US" dirty="0" smtClean="0"/>
              <a:t>Rheumatoid arthritis</a:t>
            </a:r>
          </a:p>
          <a:p>
            <a:pPr eaLnBrk="1" hangingPunct="1"/>
            <a:r>
              <a:rPr lang="en-US" dirty="0" smtClean="0"/>
              <a:t>Other</a:t>
            </a:r>
          </a:p>
          <a:p>
            <a:pPr eaLnBrk="1" hangingPunct="1"/>
            <a:endParaRPr lang="en-US" dirty="0" smtClean="0"/>
          </a:p>
        </p:txBody>
      </p:sp>
      <p:pic>
        <p:nvPicPr>
          <p:cNvPr id="57348"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9464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96095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Type 1 Summary</a:t>
            </a:r>
          </a:p>
        </p:txBody>
      </p:sp>
      <p:sp>
        <p:nvSpPr>
          <p:cNvPr id="59395" name="Rectangle 3"/>
          <p:cNvSpPr>
            <a:spLocks noGrp="1" noChangeArrowheads="1"/>
          </p:cNvSpPr>
          <p:nvPr>
            <p:ph type="body" idx="1"/>
          </p:nvPr>
        </p:nvSpPr>
        <p:spPr/>
        <p:txBody>
          <a:bodyPr/>
          <a:lstStyle/>
          <a:p>
            <a:pPr eaLnBrk="1" hangingPunct="1"/>
            <a:r>
              <a:rPr lang="en-US" smtClean="0"/>
              <a:t>Autoimmune and often associated w/</a:t>
            </a:r>
          </a:p>
          <a:p>
            <a:pPr eaLnBrk="1" hangingPunct="1"/>
            <a:r>
              <a:rPr lang="en-US" smtClean="0"/>
              <a:t>Complete pancreatic destruction</a:t>
            </a:r>
          </a:p>
          <a:p>
            <a:pPr eaLnBrk="1" hangingPunct="1"/>
            <a:r>
              <a:rPr lang="en-US" smtClean="0"/>
              <a:t>Need insulin shots</a:t>
            </a:r>
          </a:p>
          <a:p>
            <a:pPr eaLnBrk="1" hangingPunct="1"/>
            <a:r>
              <a:rPr lang="en-US" smtClean="0"/>
              <a:t>Often first present in Diabetic KetoAcidosis (DKA)</a:t>
            </a:r>
          </a:p>
        </p:txBody>
      </p:sp>
    </p:spTree>
    <p:custDataLst>
      <p:tags r:id="rId1"/>
    </p:custDataLst>
    <p:extLst>
      <p:ext uri="{BB962C8B-B14F-4D97-AF65-F5344CB8AC3E}">
        <p14:creationId xmlns:p14="http://schemas.microsoft.com/office/powerpoint/2010/main" val="50366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457200" y="304800"/>
            <a:ext cx="8229600" cy="838200"/>
          </a:xfrm>
        </p:spPr>
        <p:txBody>
          <a:bodyPr>
            <a:normAutofit/>
          </a:bodyPr>
          <a:lstStyle/>
          <a:p>
            <a:r>
              <a:rPr lang="en-US" sz="4000" dirty="0" smtClean="0"/>
              <a:t>Type 1 in Hospital	</a:t>
            </a:r>
          </a:p>
        </p:txBody>
      </p:sp>
      <p:sp>
        <p:nvSpPr>
          <p:cNvPr id="61443" name="Content Placeholder 2"/>
          <p:cNvSpPr>
            <a:spLocks noGrp="1"/>
          </p:cNvSpPr>
          <p:nvPr>
            <p:ph idx="1"/>
          </p:nvPr>
        </p:nvSpPr>
        <p:spPr>
          <a:xfrm>
            <a:off x="457200" y="1295400"/>
            <a:ext cx="8001000" cy="5029200"/>
          </a:xfrm>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endParaRPr lang="en-US" dirty="0"/>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61444" name="Picture 2" descr="C:\Users\Beverly\AppData\Local\Microsoft\Windows\Temporary Internet Files\Content.IE5\BY1JKQ3K\MC900441428[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3434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544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296811025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38"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1072" name="Clip" r:id="rId5" imgW="3840813" imgH="2972058" progId="MS_ClipArt_Gallery.5">
                  <p:embed/>
                </p:oleObj>
              </mc:Choice>
              <mc:Fallback>
                <p:oleObj name="Clip" r:id="rId5" imgW="3840813" imgH="2972058"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5539"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1073" name="Clip" r:id="rId7" imgW="3840813" imgH="2972058" progId="MS_ClipArt_Gallery.5">
                  <p:embed/>
                </p:oleObj>
              </mc:Choice>
              <mc:Fallback>
                <p:oleObj name="Clip" r:id="rId7" imgW="3840813" imgH="2972058"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1044" y="0"/>
            <a:ext cx="4448394"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21955968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18842" cy="11430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flipH="1">
            <a:off x="46629" y="1496659"/>
            <a:ext cx="9067801" cy="536134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7062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306704"/>
            <a:ext cx="8229600" cy="1217295"/>
          </a:xfrm>
        </p:spPr>
        <p:txBody>
          <a:bodyPr>
            <a:noAutofit/>
          </a:bodyPr>
          <a:lstStyle/>
          <a:p>
            <a:pPr eaLnBrk="1" hangingPunct="1"/>
            <a:r>
              <a:rPr lang="en-US" sz="4000" dirty="0" smtClean="0"/>
              <a:t>Cardio Metabolic Risk  - </a:t>
            </a:r>
            <a:br>
              <a:rPr lang="en-US" sz="4000" dirty="0" smtClean="0"/>
            </a:br>
            <a:r>
              <a:rPr lang="en-US" sz="4000" dirty="0" smtClean="0"/>
              <a:t>5 </a:t>
            </a:r>
            <a:r>
              <a:rPr lang="en-US" sz="4000" dirty="0" err="1" smtClean="0"/>
              <a:t>Hypers</a:t>
            </a:r>
            <a:r>
              <a:rPr lang="en-US" sz="4000" dirty="0" smtClean="0"/>
              <a:t> -</a:t>
            </a:r>
          </a:p>
        </p:txBody>
      </p:sp>
      <p:sp>
        <p:nvSpPr>
          <p:cNvPr id="1767427" name="Rectangle 3"/>
          <p:cNvSpPr>
            <a:spLocks noGrp="1" noChangeArrowheads="1"/>
          </p:cNvSpPr>
          <p:nvPr>
            <p:ph type="body" idx="1"/>
          </p:nvPr>
        </p:nvSpPr>
        <p:spPr>
          <a:xfrm>
            <a:off x="457200" y="1752600"/>
            <a:ext cx="8229600" cy="4175760"/>
          </a:xfrm>
        </p:spPr>
        <p:txBody>
          <a:bodyPr/>
          <a:lstStyle/>
          <a:p>
            <a:pPr eaLnBrk="1" hangingPunct="1"/>
            <a:r>
              <a:rPr lang="en-US" dirty="0" err="1" smtClean="0"/>
              <a:t>Hyperinsulinemia</a:t>
            </a:r>
            <a:r>
              <a:rPr lang="en-US" dirty="0" smtClean="0"/>
              <a:t> (resistance)</a:t>
            </a:r>
          </a:p>
          <a:p>
            <a:pPr eaLnBrk="1" hangingPunct="1"/>
            <a:r>
              <a:rPr lang="en-US" dirty="0" smtClean="0"/>
              <a:t>Hyperglycemia</a:t>
            </a:r>
          </a:p>
          <a:p>
            <a:pPr eaLnBrk="1" hangingPunct="1"/>
            <a:r>
              <a:rPr lang="en-US" dirty="0" smtClean="0"/>
              <a:t>Hyperlipidemia</a:t>
            </a:r>
          </a:p>
          <a:p>
            <a:pPr eaLnBrk="1" hangingPunct="1"/>
            <a:r>
              <a:rPr lang="en-US" dirty="0" smtClean="0"/>
              <a:t>Hypertension</a:t>
            </a:r>
          </a:p>
          <a:p>
            <a:pPr eaLnBrk="1" hangingPunct="1"/>
            <a:r>
              <a:rPr lang="en-US" dirty="0" err="1" smtClean="0"/>
              <a:t>Hyper”waistline”emia</a:t>
            </a:r>
            <a:r>
              <a:rPr lang="en-US" dirty="0" smtClean="0"/>
              <a:t> (35” women, 40” men)</a:t>
            </a:r>
          </a:p>
          <a:p>
            <a:pPr eaLnBrk="1" hangingPunct="1">
              <a:buFont typeface="Wingdings" panose="05000000000000000000" pitchFamily="2" charset="2"/>
              <a:buNone/>
            </a:pPr>
            <a:endParaRPr lang="en-US" i="1" dirty="0" smtClean="0"/>
          </a:p>
          <a:p>
            <a:pPr algn="ctr" eaLnBrk="1" hangingPunct="1">
              <a:buFont typeface="Wingdings" panose="05000000000000000000" pitchFamily="2" charset="2"/>
              <a:buNone/>
            </a:pPr>
            <a:r>
              <a:rPr lang="en-US" i="1" dirty="0" smtClean="0">
                <a:solidFill>
                  <a:schemeClr val="folHlink"/>
                </a:solidFill>
              </a:rPr>
              <a:t>Manifestations of Insulin Resistance</a:t>
            </a:r>
            <a:endParaRPr lang="en-US" dirty="0" smtClean="0">
              <a:solidFill>
                <a:schemeClr val="folHlink"/>
              </a:solidFill>
            </a:endParaRPr>
          </a:p>
        </p:txBody>
      </p:sp>
      <p:pic>
        <p:nvPicPr>
          <p:cNvPr id="6758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16764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631948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152400"/>
            <a:ext cx="8529638" cy="1295400"/>
          </a:xfrm>
        </p:spPr>
        <p:txBody>
          <a:bodyPr>
            <a:normAutofit fontScale="90000"/>
          </a:bodyPr>
          <a:lstStyle/>
          <a:p>
            <a:pPr>
              <a:defRPr/>
            </a:pPr>
            <a:r>
              <a:rPr lang="en-US" dirty="0" smtClean="0"/>
              <a:t>Flash Mob – World Diabetes Day to </a:t>
            </a:r>
            <a:br>
              <a:rPr lang="en-US" dirty="0" smtClean="0"/>
            </a:br>
            <a:r>
              <a:rPr lang="en-US" dirty="0" smtClean="0"/>
              <a:t>Beat It</a:t>
            </a:r>
            <a:endParaRPr lang="en-US" dirty="0"/>
          </a:p>
        </p:txBody>
      </p:sp>
      <p:sp>
        <p:nvSpPr>
          <p:cNvPr id="3" name="Text Placeholder 2"/>
          <p:cNvSpPr>
            <a:spLocks noGrp="1"/>
          </p:cNvSpPr>
          <p:nvPr>
            <p:ph type="body" sz="half" idx="1"/>
          </p:nvPr>
        </p:nvSpPr>
        <p:spPr>
          <a:xfrm>
            <a:off x="4534189" y="1598612"/>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sp>
        <p:nvSpPr>
          <p:cNvPr id="4" name="Content Placeholder 3"/>
          <p:cNvSpPr>
            <a:spLocks noGrp="1"/>
          </p:cNvSpPr>
          <p:nvPr>
            <p:ph sz="half" idx="2"/>
          </p:nvPr>
        </p:nvSpPr>
        <p:spPr>
          <a:xfrm>
            <a:off x="304800" y="1590097"/>
            <a:ext cx="4037013" cy="4497387"/>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3733800"/>
            <a:ext cx="1696173" cy="2926958"/>
          </a:xfrm>
          <a:prstGeom prst="rect">
            <a:avLst/>
          </a:prstGeom>
        </p:spPr>
      </p:pic>
    </p:spTree>
    <p:custDataLst>
      <p:tags r:id="rId1"/>
    </p:custDataLst>
    <p:extLst>
      <p:ext uri="{BB962C8B-B14F-4D97-AF65-F5344CB8AC3E}">
        <p14:creationId xmlns:p14="http://schemas.microsoft.com/office/powerpoint/2010/main" val="27565066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795885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3" name="Rectangle 3"/>
          <p:cNvSpPr>
            <a:spLocks noGrp="1" noChangeArrowheads="1"/>
          </p:cNvSpPr>
          <p:nvPr>
            <p:ph type="title"/>
          </p:nvPr>
        </p:nvSpPr>
        <p:spPr>
          <a:xfrm>
            <a:off x="457200" y="449262"/>
            <a:ext cx="8305800" cy="768351"/>
          </a:xfrm>
        </p:spPr>
        <p:txBody>
          <a:bodyPr>
            <a:noAutofit/>
          </a:bodyPr>
          <a:lstStyle/>
          <a:p>
            <a:pPr eaLnBrk="1" hangingPunct="1"/>
            <a:r>
              <a:rPr lang="en-US" sz="4000" dirty="0" smtClean="0"/>
              <a:t>Natural Progression of Type 2 Diabetes</a:t>
            </a:r>
          </a:p>
        </p:txBody>
      </p:sp>
      <p:sp>
        <p:nvSpPr>
          <p:cNvPr id="7168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8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8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69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69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Arial" panose="020B0604020202020204" pitchFamily="34" charset="0"/>
              </a:rPr>
              <a:t>-10</a:t>
            </a:r>
          </a:p>
        </p:txBody>
      </p:sp>
      <p:sp>
        <p:nvSpPr>
          <p:cNvPr id="7169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0</a:t>
            </a:r>
          </a:p>
        </p:txBody>
      </p:sp>
      <p:sp>
        <p:nvSpPr>
          <p:cNvPr id="7169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69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10</a:t>
            </a:r>
          </a:p>
        </p:txBody>
      </p:sp>
      <p:sp>
        <p:nvSpPr>
          <p:cNvPr id="7169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20</a:t>
            </a:r>
          </a:p>
        </p:txBody>
      </p:sp>
      <p:sp>
        <p:nvSpPr>
          <p:cNvPr id="7170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0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latin typeface="Arial" panose="020B0604020202020204" pitchFamily="34" charset="0"/>
              </a:rPr>
              <a:t>30</a:t>
            </a:r>
          </a:p>
        </p:txBody>
      </p:sp>
      <p:sp>
        <p:nvSpPr>
          <p:cNvPr id="7170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700">
              <a:latin typeface="Arial Narrow" panose="020B0606020202030204" pitchFamily="34" charset="0"/>
            </a:endParaRPr>
          </a:p>
        </p:txBody>
      </p:sp>
      <p:sp>
        <p:nvSpPr>
          <p:cNvPr id="7170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0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710" name="Freeform 30"/>
          <p:cNvSpPr>
            <a:spLocks/>
          </p:cNvSpPr>
          <p:nvPr/>
        </p:nvSpPr>
        <p:spPr bwMode="white">
          <a:xfrm>
            <a:off x="2028825" y="3427413"/>
            <a:ext cx="5895975" cy="746125"/>
          </a:xfrm>
          <a:custGeom>
            <a:avLst/>
            <a:gdLst>
              <a:gd name="T0" fmla="*/ 0 w 3419"/>
              <a:gd name="T1" fmla="*/ 2147483646 h 403"/>
              <a:gd name="T2" fmla="*/ 2147483646 w 3419"/>
              <a:gd name="T3" fmla="*/ 2147483646 h 403"/>
              <a:gd name="T4" fmla="*/ 2147483646 w 3419"/>
              <a:gd name="T5" fmla="*/ 2147483646 h 403"/>
              <a:gd name="T6" fmla="*/ 2147483646 w 3419"/>
              <a:gd name="T7" fmla="*/ 2147483646 h 403"/>
              <a:gd name="T8" fmla="*/ 2147483646 w 3419"/>
              <a:gd name="T9" fmla="*/ 2147483646 h 403"/>
              <a:gd name="T10" fmla="*/ 2147483646 w 3419"/>
              <a:gd name="T11" fmla="*/ 2147483646 h 403"/>
              <a:gd name="T12" fmla="*/ 2147483646 w 3419"/>
              <a:gd name="T13" fmla="*/ 2147483646 h 403"/>
              <a:gd name="T14" fmla="*/ 2147483646 w 3419"/>
              <a:gd name="T15" fmla="*/ 2147483646 h 403"/>
              <a:gd name="T16" fmla="*/ 2147483646 w 3419"/>
              <a:gd name="T17" fmla="*/ 2147483646 h 403"/>
              <a:gd name="T18" fmla="*/ 2147483646 w 3419"/>
              <a:gd name="T19" fmla="*/ 2147483646 h 403"/>
              <a:gd name="T20" fmla="*/ 2147483646 w 3419"/>
              <a:gd name="T21" fmla="*/ 2147483646 h 403"/>
              <a:gd name="T22" fmla="*/ 2147483646 w 3419"/>
              <a:gd name="T23" fmla="*/ 2147483646 h 403"/>
              <a:gd name="T24" fmla="*/ 2147483646 w 3419"/>
              <a:gd name="T25" fmla="*/ 2147483646 h 403"/>
              <a:gd name="T26" fmla="*/ 2147483646 w 3419"/>
              <a:gd name="T27" fmla="*/ 2147483646 h 403"/>
              <a:gd name="T28" fmla="*/ 2147483646 w 3419"/>
              <a:gd name="T29" fmla="*/ 2147483646 h 403"/>
              <a:gd name="T30" fmla="*/ 2147483646 w 3419"/>
              <a:gd name="T31" fmla="*/ 2147483646 h 403"/>
              <a:gd name="T32" fmla="*/ 2147483646 w 3419"/>
              <a:gd name="T33" fmla="*/ 2147483646 h 403"/>
              <a:gd name="T34" fmla="*/ 2147483646 w 3419"/>
              <a:gd name="T35" fmla="*/ 2147483646 h 403"/>
              <a:gd name="T36" fmla="*/ 2147483646 w 3419"/>
              <a:gd name="T37" fmla="*/ 2147483646 h 403"/>
              <a:gd name="T38" fmla="*/ 2147483646 w 3419"/>
              <a:gd name="T39" fmla="*/ 2147483646 h 403"/>
              <a:gd name="T40" fmla="*/ 2147483646 w 3419"/>
              <a:gd name="T41" fmla="*/ 2147483646 h 403"/>
              <a:gd name="T42" fmla="*/ 2147483646 w 3419"/>
              <a:gd name="T43" fmla="*/ 2147483646 h 403"/>
              <a:gd name="T44" fmla="*/ 2147483646 w 3419"/>
              <a:gd name="T45" fmla="*/ 2147483646 h 403"/>
              <a:gd name="T46" fmla="*/ 2147483646 w 3419"/>
              <a:gd name="T47" fmla="*/ 2147483646 h 403"/>
              <a:gd name="T48" fmla="*/ 2147483646 w 3419"/>
              <a:gd name="T49" fmla="*/ 2147483646 h 403"/>
              <a:gd name="T50" fmla="*/ 2147483646 w 3419"/>
              <a:gd name="T51" fmla="*/ 2147483646 h 403"/>
              <a:gd name="T52" fmla="*/ 2147483646 w 3419"/>
              <a:gd name="T53" fmla="*/ 2147483646 h 403"/>
              <a:gd name="T54" fmla="*/ 2147483646 w 3419"/>
              <a:gd name="T55" fmla="*/ 2147483646 h 403"/>
              <a:gd name="T56" fmla="*/ 2147483646 w 3419"/>
              <a:gd name="T57" fmla="*/ 2147483646 h 403"/>
              <a:gd name="T58" fmla="*/ 2147483646 w 3419"/>
              <a:gd name="T59" fmla="*/ 2147483646 h 403"/>
              <a:gd name="T60" fmla="*/ 2147483646 w 3419"/>
              <a:gd name="T61" fmla="*/ 2147483646 h 403"/>
              <a:gd name="T62" fmla="*/ 2147483646 w 3419"/>
              <a:gd name="T63" fmla="*/ 2147483646 h 403"/>
              <a:gd name="T64" fmla="*/ 2147483646 w 3419"/>
              <a:gd name="T65" fmla="*/ 2147483646 h 403"/>
              <a:gd name="T66" fmla="*/ 2147483646 w 3419"/>
              <a:gd name="T67" fmla="*/ 2147483646 h 403"/>
              <a:gd name="T68" fmla="*/ 2147483646 w 3419"/>
              <a:gd name="T69" fmla="*/ 2147483646 h 403"/>
              <a:gd name="T70" fmla="*/ 2147483646 w 3419"/>
              <a:gd name="T71" fmla="*/ 2147483646 h 403"/>
              <a:gd name="T72" fmla="*/ 2147483646 w 3419"/>
              <a:gd name="T73" fmla="*/ 2147483646 h 403"/>
              <a:gd name="T74" fmla="*/ 2147483646 w 3419"/>
              <a:gd name="T75" fmla="*/ 2147483646 h 403"/>
              <a:gd name="T76" fmla="*/ 2147483646 w 3419"/>
              <a:gd name="T77" fmla="*/ 2147483646 h 403"/>
              <a:gd name="T78" fmla="*/ 2147483646 w 3419"/>
              <a:gd name="T79" fmla="*/ 2147483646 h 403"/>
              <a:gd name="T80" fmla="*/ 2147483646 w 3419"/>
              <a:gd name="T81" fmla="*/ 0 h 403"/>
              <a:gd name="T82" fmla="*/ 2147483646 w 3419"/>
              <a:gd name="T83" fmla="*/ 0 h 403"/>
              <a:gd name="T84" fmla="*/ 2147483646 w 3419"/>
              <a:gd name="T85" fmla="*/ 0 h 403"/>
              <a:gd name="T86" fmla="*/ 2147483646 w 3419"/>
              <a:gd name="T87" fmla="*/ 2147483646 h 403"/>
              <a:gd name="T88" fmla="*/ 2147483646 w 3419"/>
              <a:gd name="T89" fmla="*/ 2147483646 h 403"/>
              <a:gd name="T90" fmla="*/ 2147483646 w 3419"/>
              <a:gd name="T91" fmla="*/ 2147483646 h 403"/>
              <a:gd name="T92" fmla="*/ 2147483646 w 3419"/>
              <a:gd name="T93" fmla="*/ 2147483646 h 403"/>
              <a:gd name="T94" fmla="*/ 2147483646 w 3419"/>
              <a:gd name="T95" fmla="*/ 2147483646 h 403"/>
              <a:gd name="T96" fmla="*/ 2147483646 w 3419"/>
              <a:gd name="T97" fmla="*/ 2147483646 h 403"/>
              <a:gd name="T98" fmla="*/ 2147483646 w 3419"/>
              <a:gd name="T99" fmla="*/ 2147483646 h 403"/>
              <a:gd name="T100" fmla="*/ 2147483646 w 3419"/>
              <a:gd name="T101" fmla="*/ 2147483646 h 403"/>
              <a:gd name="T102" fmla="*/ 2147483646 w 3419"/>
              <a:gd name="T103" fmla="*/ 2147483646 h 403"/>
              <a:gd name="T104" fmla="*/ 2147483646 w 3419"/>
              <a:gd name="T105" fmla="*/ 2147483646 h 403"/>
              <a:gd name="T106" fmla="*/ 2147483646 w 3419"/>
              <a:gd name="T107" fmla="*/ 2147483646 h 403"/>
              <a:gd name="T108" fmla="*/ 2147483646 w 3419"/>
              <a:gd name="T109" fmla="*/ 2147483646 h 403"/>
              <a:gd name="T110" fmla="*/ 2147483646 w 3419"/>
              <a:gd name="T111" fmla="*/ 2147483646 h 403"/>
              <a:gd name="T112" fmla="*/ 2147483646 w 3419"/>
              <a:gd name="T113" fmla="*/ 2147483646 h 403"/>
              <a:gd name="T114" fmla="*/ 2147483646 w 3419"/>
              <a:gd name="T115" fmla="*/ 2147483646 h 403"/>
              <a:gd name="T116" fmla="*/ 0 w 3419"/>
              <a:gd name="T117" fmla="*/ 2147483646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1" name="Freeform 31"/>
          <p:cNvSpPr>
            <a:spLocks/>
          </p:cNvSpPr>
          <p:nvPr/>
        </p:nvSpPr>
        <p:spPr bwMode="gray">
          <a:xfrm>
            <a:off x="2028825" y="3587750"/>
            <a:ext cx="5899150" cy="1157288"/>
          </a:xfrm>
          <a:custGeom>
            <a:avLst/>
            <a:gdLst>
              <a:gd name="T0" fmla="*/ 2147483646 w 3421"/>
              <a:gd name="T1" fmla="*/ 2147483646 h 626"/>
              <a:gd name="T2" fmla="*/ 2147483646 w 3421"/>
              <a:gd name="T3" fmla="*/ 2147483646 h 626"/>
              <a:gd name="T4" fmla="*/ 2147483646 w 3421"/>
              <a:gd name="T5" fmla="*/ 2147483646 h 626"/>
              <a:gd name="T6" fmla="*/ 2147483646 w 3421"/>
              <a:gd name="T7" fmla="*/ 2147483646 h 626"/>
              <a:gd name="T8" fmla="*/ 2147483646 w 3421"/>
              <a:gd name="T9" fmla="*/ 2147483646 h 626"/>
              <a:gd name="T10" fmla="*/ 2147483646 w 3421"/>
              <a:gd name="T11" fmla="*/ 2147483646 h 626"/>
              <a:gd name="T12" fmla="*/ 2147483646 w 3421"/>
              <a:gd name="T13" fmla="*/ 2147483646 h 626"/>
              <a:gd name="T14" fmla="*/ 2147483646 w 3421"/>
              <a:gd name="T15" fmla="*/ 2147483646 h 626"/>
              <a:gd name="T16" fmla="*/ 2147483646 w 3421"/>
              <a:gd name="T17" fmla="*/ 2147483646 h 626"/>
              <a:gd name="T18" fmla="*/ 2147483646 w 3421"/>
              <a:gd name="T19" fmla="*/ 2147483646 h 626"/>
              <a:gd name="T20" fmla="*/ 2147483646 w 3421"/>
              <a:gd name="T21" fmla="*/ 2147483646 h 626"/>
              <a:gd name="T22" fmla="*/ 2147483646 w 3421"/>
              <a:gd name="T23" fmla="*/ 2147483646 h 626"/>
              <a:gd name="T24" fmla="*/ 2147483646 w 3421"/>
              <a:gd name="T25" fmla="*/ 2147483646 h 626"/>
              <a:gd name="T26" fmla="*/ 2147483646 w 3421"/>
              <a:gd name="T27" fmla="*/ 2147483646 h 626"/>
              <a:gd name="T28" fmla="*/ 2147483646 w 3421"/>
              <a:gd name="T29" fmla="*/ 2147483646 h 626"/>
              <a:gd name="T30" fmla="*/ 2147483646 w 3421"/>
              <a:gd name="T31" fmla="*/ 2147483646 h 626"/>
              <a:gd name="T32" fmla="*/ 2147483646 w 3421"/>
              <a:gd name="T33" fmla="*/ 2147483646 h 626"/>
              <a:gd name="T34" fmla="*/ 2147483646 w 3421"/>
              <a:gd name="T35" fmla="*/ 2147483646 h 626"/>
              <a:gd name="T36" fmla="*/ 2147483646 w 3421"/>
              <a:gd name="T37" fmla="*/ 2147483646 h 626"/>
              <a:gd name="T38" fmla="*/ 2147483646 w 3421"/>
              <a:gd name="T39" fmla="*/ 2147483646 h 626"/>
              <a:gd name="T40" fmla="*/ 2147483646 w 3421"/>
              <a:gd name="T41" fmla="*/ 2147483646 h 626"/>
              <a:gd name="T42" fmla="*/ 2147483646 w 3421"/>
              <a:gd name="T43" fmla="*/ 2147483646 h 626"/>
              <a:gd name="T44" fmla="*/ 2147483646 w 3421"/>
              <a:gd name="T45" fmla="*/ 2147483646 h 626"/>
              <a:gd name="T46" fmla="*/ 2147483646 w 3421"/>
              <a:gd name="T47" fmla="*/ 2147483646 h 626"/>
              <a:gd name="T48" fmla="*/ 2147483646 w 3421"/>
              <a:gd name="T49" fmla="*/ 2147483646 h 626"/>
              <a:gd name="T50" fmla="*/ 2147483646 w 3421"/>
              <a:gd name="T51" fmla="*/ 2147483646 h 626"/>
              <a:gd name="T52" fmla="*/ 2147483646 w 3421"/>
              <a:gd name="T53" fmla="*/ 2147483646 h 626"/>
              <a:gd name="T54" fmla="*/ 2147483646 w 3421"/>
              <a:gd name="T55" fmla="*/ 2147483646 h 626"/>
              <a:gd name="T56" fmla="*/ 2147483646 w 3421"/>
              <a:gd name="T57" fmla="*/ 2147483646 h 626"/>
              <a:gd name="T58" fmla="*/ 2147483646 w 3421"/>
              <a:gd name="T59" fmla="*/ 2147483646 h 626"/>
              <a:gd name="T60" fmla="*/ 2147483646 w 3421"/>
              <a:gd name="T61" fmla="*/ 2147483646 h 626"/>
              <a:gd name="T62" fmla="*/ 2147483646 w 3421"/>
              <a:gd name="T63" fmla="*/ 2147483646 h 626"/>
              <a:gd name="T64" fmla="*/ 2147483646 w 3421"/>
              <a:gd name="T65" fmla="*/ 2147483646 h 626"/>
              <a:gd name="T66" fmla="*/ 2147483646 w 3421"/>
              <a:gd name="T67" fmla="*/ 2147483646 h 626"/>
              <a:gd name="T68" fmla="*/ 2147483646 w 3421"/>
              <a:gd name="T69" fmla="*/ 2147483646 h 626"/>
              <a:gd name="T70" fmla="*/ 2147483646 w 3421"/>
              <a:gd name="T71" fmla="*/ 2147483646 h 626"/>
              <a:gd name="T72" fmla="*/ 2147483646 w 3421"/>
              <a:gd name="T73" fmla="*/ 2147483646 h 626"/>
              <a:gd name="T74" fmla="*/ 2147483646 w 3421"/>
              <a:gd name="T75" fmla="*/ 2147483646 h 626"/>
              <a:gd name="T76" fmla="*/ 2147483646 w 3421"/>
              <a:gd name="T77" fmla="*/ 2147483646 h 626"/>
              <a:gd name="T78" fmla="*/ 2147483646 w 3421"/>
              <a:gd name="T79" fmla="*/ 2147483646 h 626"/>
              <a:gd name="T80" fmla="*/ 2147483646 w 3421"/>
              <a:gd name="T81" fmla="*/ 0 h 626"/>
              <a:gd name="T82" fmla="*/ 2147483646 w 3421"/>
              <a:gd name="T83" fmla="*/ 0 h 626"/>
              <a:gd name="T84" fmla="*/ 2147483646 w 3421"/>
              <a:gd name="T85" fmla="*/ 2147483646 h 626"/>
              <a:gd name="T86" fmla="*/ 2147483646 w 3421"/>
              <a:gd name="T87" fmla="*/ 2147483646 h 626"/>
              <a:gd name="T88" fmla="*/ 2147483646 w 3421"/>
              <a:gd name="T89" fmla="*/ 2147483646 h 626"/>
              <a:gd name="T90" fmla="*/ 2147483646 w 3421"/>
              <a:gd name="T91" fmla="*/ 2147483646 h 626"/>
              <a:gd name="T92" fmla="*/ 2147483646 w 3421"/>
              <a:gd name="T93" fmla="*/ 2147483646 h 626"/>
              <a:gd name="T94" fmla="*/ 2147483646 w 3421"/>
              <a:gd name="T95" fmla="*/ 2147483646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2" name="Freeform 32"/>
          <p:cNvSpPr>
            <a:spLocks/>
          </p:cNvSpPr>
          <p:nvPr/>
        </p:nvSpPr>
        <p:spPr bwMode="gray">
          <a:xfrm>
            <a:off x="2051050" y="1570038"/>
            <a:ext cx="5835650" cy="1231900"/>
          </a:xfrm>
          <a:custGeom>
            <a:avLst/>
            <a:gdLst>
              <a:gd name="T0" fmla="*/ 2147483646 w 3384"/>
              <a:gd name="T1" fmla="*/ 2147483646 h 666"/>
              <a:gd name="T2" fmla="*/ 2147483646 w 3384"/>
              <a:gd name="T3" fmla="*/ 2147483646 h 666"/>
              <a:gd name="T4" fmla="*/ 2147483646 w 3384"/>
              <a:gd name="T5" fmla="*/ 2147483646 h 666"/>
              <a:gd name="T6" fmla="*/ 2147483646 w 3384"/>
              <a:gd name="T7" fmla="*/ 2147483646 h 666"/>
              <a:gd name="T8" fmla="*/ 2147483646 w 3384"/>
              <a:gd name="T9" fmla="*/ 2147483646 h 666"/>
              <a:gd name="T10" fmla="*/ 2147483646 w 3384"/>
              <a:gd name="T11" fmla="*/ 2147483646 h 666"/>
              <a:gd name="T12" fmla="*/ 2147483646 w 3384"/>
              <a:gd name="T13" fmla="*/ 2147483646 h 666"/>
              <a:gd name="T14" fmla="*/ 2147483646 w 3384"/>
              <a:gd name="T15" fmla="*/ 2147483646 h 666"/>
              <a:gd name="T16" fmla="*/ 2147483646 w 3384"/>
              <a:gd name="T17" fmla="*/ 2147483646 h 666"/>
              <a:gd name="T18" fmla="*/ 2147483646 w 3384"/>
              <a:gd name="T19" fmla="*/ 2147483646 h 666"/>
              <a:gd name="T20" fmla="*/ 2147483646 w 3384"/>
              <a:gd name="T21" fmla="*/ 2147483646 h 666"/>
              <a:gd name="T22" fmla="*/ 2147483646 w 3384"/>
              <a:gd name="T23" fmla="*/ 2147483646 h 666"/>
              <a:gd name="T24" fmla="*/ 2147483646 w 3384"/>
              <a:gd name="T25" fmla="*/ 2147483646 h 666"/>
              <a:gd name="T26" fmla="*/ 2147483646 w 3384"/>
              <a:gd name="T27" fmla="*/ 2147483646 h 666"/>
              <a:gd name="T28" fmla="*/ 2147483646 w 3384"/>
              <a:gd name="T29" fmla="*/ 2147483646 h 666"/>
              <a:gd name="T30" fmla="*/ 2147483646 w 3384"/>
              <a:gd name="T31" fmla="*/ 2147483646 h 666"/>
              <a:gd name="T32" fmla="*/ 2147483646 w 3384"/>
              <a:gd name="T33" fmla="*/ 2147483646 h 666"/>
              <a:gd name="T34" fmla="*/ 2147483646 w 3384"/>
              <a:gd name="T35" fmla="*/ 2147483646 h 666"/>
              <a:gd name="T36" fmla="*/ 2147483646 w 3384"/>
              <a:gd name="T37" fmla="*/ 2147483646 h 666"/>
              <a:gd name="T38" fmla="*/ 2147483646 w 3384"/>
              <a:gd name="T39" fmla="*/ 2147483646 h 666"/>
              <a:gd name="T40" fmla="*/ 2147483646 w 3384"/>
              <a:gd name="T41" fmla="*/ 2147483646 h 666"/>
              <a:gd name="T42" fmla="*/ 2147483646 w 3384"/>
              <a:gd name="T43" fmla="*/ 2147483646 h 666"/>
              <a:gd name="T44" fmla="*/ 2147483646 w 3384"/>
              <a:gd name="T45" fmla="*/ 2147483646 h 666"/>
              <a:gd name="T46" fmla="*/ 2147483646 w 3384"/>
              <a:gd name="T47" fmla="*/ 2147483646 h 666"/>
              <a:gd name="T48" fmla="*/ 2147483646 w 3384"/>
              <a:gd name="T49" fmla="*/ 2147483646 h 666"/>
              <a:gd name="T50" fmla="*/ 2147483646 w 3384"/>
              <a:gd name="T51" fmla="*/ 2147483646 h 666"/>
              <a:gd name="T52" fmla="*/ 2147483646 w 3384"/>
              <a:gd name="T53" fmla="*/ 2147483646 h 666"/>
              <a:gd name="T54" fmla="*/ 2147483646 w 3384"/>
              <a:gd name="T55" fmla="*/ 2147483646 h 666"/>
              <a:gd name="T56" fmla="*/ 2147483646 w 3384"/>
              <a:gd name="T57" fmla="*/ 2147483646 h 666"/>
              <a:gd name="T58" fmla="*/ 2147483646 w 3384"/>
              <a:gd name="T59" fmla="*/ 2147483646 h 666"/>
              <a:gd name="T60" fmla="*/ 2147483646 w 3384"/>
              <a:gd name="T61" fmla="*/ 2147483646 h 666"/>
              <a:gd name="T62" fmla="*/ 2147483646 w 3384"/>
              <a:gd name="T63" fmla="*/ 2147483646 h 666"/>
              <a:gd name="T64" fmla="*/ 2147483646 w 3384"/>
              <a:gd name="T65" fmla="*/ 2147483646 h 666"/>
              <a:gd name="T66" fmla="*/ 2147483646 w 3384"/>
              <a:gd name="T67" fmla="*/ 2147483646 h 666"/>
              <a:gd name="T68" fmla="*/ 2147483646 w 3384"/>
              <a:gd name="T69" fmla="*/ 2147483646 h 666"/>
              <a:gd name="T70" fmla="*/ 2147483646 w 3384"/>
              <a:gd name="T71" fmla="*/ 2147483646 h 666"/>
              <a:gd name="T72" fmla="*/ 2147483646 w 3384"/>
              <a:gd name="T73" fmla="*/ 2147483646 h 666"/>
              <a:gd name="T74" fmla="*/ 2147483646 w 3384"/>
              <a:gd name="T75" fmla="*/ 2147483646 h 666"/>
              <a:gd name="T76" fmla="*/ 2147483646 w 3384"/>
              <a:gd name="T77" fmla="*/ 2147483646 h 666"/>
              <a:gd name="T78" fmla="*/ 2147483646 w 3384"/>
              <a:gd name="T79" fmla="*/ 2147483646 h 666"/>
              <a:gd name="T80" fmla="*/ 2147483646 w 3384"/>
              <a:gd name="T81" fmla="*/ 2147483646 h 666"/>
              <a:gd name="T82" fmla="*/ 2147483646 w 3384"/>
              <a:gd name="T83" fmla="*/ 2147483646 h 666"/>
              <a:gd name="T84" fmla="*/ 2147483646 w 3384"/>
              <a:gd name="T85" fmla="*/ 2147483646 h 666"/>
              <a:gd name="T86" fmla="*/ 2147483646 w 3384"/>
              <a:gd name="T87" fmla="*/ 2147483646 h 666"/>
              <a:gd name="T88" fmla="*/ 2147483646 w 3384"/>
              <a:gd name="T89" fmla="*/ 2147483646 h 666"/>
              <a:gd name="T90" fmla="*/ 2147483646 w 3384"/>
              <a:gd name="T91" fmla="*/ 2147483646 h 666"/>
              <a:gd name="T92" fmla="*/ 2147483646 w 3384"/>
              <a:gd name="T93" fmla="*/ 2147483646 h 666"/>
              <a:gd name="T94" fmla="*/ 2147483646 w 3384"/>
              <a:gd name="T95" fmla="*/ 2147483646 h 666"/>
              <a:gd name="T96" fmla="*/ 2147483646 w 3384"/>
              <a:gd name="T97" fmla="*/ 2147483646 h 666"/>
              <a:gd name="T98" fmla="*/ 2147483646 w 3384"/>
              <a:gd name="T99" fmla="*/ 2147483646 h 666"/>
              <a:gd name="T100" fmla="*/ 2147483646 w 3384"/>
              <a:gd name="T101" fmla="*/ 2147483646 h 666"/>
              <a:gd name="T102" fmla="*/ 2147483646 w 3384"/>
              <a:gd name="T103" fmla="*/ 2147483646 h 666"/>
              <a:gd name="T104" fmla="*/ 2147483646 w 3384"/>
              <a:gd name="T105" fmla="*/ 2147483646 h 666"/>
              <a:gd name="T106" fmla="*/ 2147483646 w 3384"/>
              <a:gd name="T107" fmla="*/ 2147483646 h 666"/>
              <a:gd name="T108" fmla="*/ 2147483646 w 3384"/>
              <a:gd name="T109" fmla="*/ 2147483646 h 666"/>
              <a:gd name="T110" fmla="*/ 2147483646 w 3384"/>
              <a:gd name="T111" fmla="*/ 2147483646 h 666"/>
              <a:gd name="T112" fmla="*/ 2147483646 w 3384"/>
              <a:gd name="T113" fmla="*/ 2147483646 h 666"/>
              <a:gd name="T114" fmla="*/ 2147483646 w 3384"/>
              <a:gd name="T115" fmla="*/ 2147483646 h 666"/>
              <a:gd name="T116" fmla="*/ 2147483646 w 3384"/>
              <a:gd name="T117" fmla="*/ 2147483646 h 666"/>
              <a:gd name="T118" fmla="*/ 2147483646 w 3384"/>
              <a:gd name="T119" fmla="*/ 2147483646 h 666"/>
              <a:gd name="T120" fmla="*/ 2147483646 w 3384"/>
              <a:gd name="T121" fmla="*/ 2147483646 h 666"/>
              <a:gd name="T122" fmla="*/ 2147483646 w 3384"/>
              <a:gd name="T123" fmla="*/ 2147483646 h 666"/>
              <a:gd name="T124" fmla="*/ 2147483646 w 3384"/>
              <a:gd name="T125" fmla="*/ 2147483646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3" name="Freeform 33"/>
          <p:cNvSpPr>
            <a:spLocks/>
          </p:cNvSpPr>
          <p:nvPr/>
        </p:nvSpPr>
        <p:spPr bwMode="gray">
          <a:xfrm>
            <a:off x="2038350" y="1781175"/>
            <a:ext cx="5903913" cy="1089025"/>
          </a:xfrm>
          <a:custGeom>
            <a:avLst/>
            <a:gdLst>
              <a:gd name="T0" fmla="*/ 2147483646 w 3424"/>
              <a:gd name="T1" fmla="*/ 2147483646 h 589"/>
              <a:gd name="T2" fmla="*/ 2147483646 w 3424"/>
              <a:gd name="T3" fmla="*/ 2147483646 h 589"/>
              <a:gd name="T4" fmla="*/ 2147483646 w 3424"/>
              <a:gd name="T5" fmla="*/ 2147483646 h 589"/>
              <a:gd name="T6" fmla="*/ 2147483646 w 3424"/>
              <a:gd name="T7" fmla="*/ 2147483646 h 589"/>
              <a:gd name="T8" fmla="*/ 2147483646 w 3424"/>
              <a:gd name="T9" fmla="*/ 2147483646 h 589"/>
              <a:gd name="T10" fmla="*/ 2147483646 w 3424"/>
              <a:gd name="T11" fmla="*/ 2147483646 h 589"/>
              <a:gd name="T12" fmla="*/ 2147483646 w 3424"/>
              <a:gd name="T13" fmla="*/ 2147483646 h 589"/>
              <a:gd name="T14" fmla="*/ 2147483646 w 3424"/>
              <a:gd name="T15" fmla="*/ 2147483646 h 589"/>
              <a:gd name="T16" fmla="*/ 2147483646 w 3424"/>
              <a:gd name="T17" fmla="*/ 2147483646 h 589"/>
              <a:gd name="T18" fmla="*/ 2147483646 w 3424"/>
              <a:gd name="T19" fmla="*/ 2147483646 h 589"/>
              <a:gd name="T20" fmla="*/ 2147483646 w 3424"/>
              <a:gd name="T21" fmla="*/ 2147483646 h 589"/>
              <a:gd name="T22" fmla="*/ 2147483646 w 3424"/>
              <a:gd name="T23" fmla="*/ 2147483646 h 589"/>
              <a:gd name="T24" fmla="*/ 2147483646 w 3424"/>
              <a:gd name="T25" fmla="*/ 2147483646 h 589"/>
              <a:gd name="T26" fmla="*/ 2147483646 w 3424"/>
              <a:gd name="T27" fmla="*/ 2147483646 h 589"/>
              <a:gd name="T28" fmla="*/ 2147483646 w 3424"/>
              <a:gd name="T29" fmla="*/ 2147483646 h 589"/>
              <a:gd name="T30" fmla="*/ 2147483646 w 3424"/>
              <a:gd name="T31" fmla="*/ 2147483646 h 589"/>
              <a:gd name="T32" fmla="*/ 2147483646 w 3424"/>
              <a:gd name="T33" fmla="*/ 2147483646 h 589"/>
              <a:gd name="T34" fmla="*/ 2147483646 w 3424"/>
              <a:gd name="T35" fmla="*/ 2147483646 h 589"/>
              <a:gd name="T36" fmla="*/ 2147483646 w 3424"/>
              <a:gd name="T37" fmla="*/ 2147483646 h 589"/>
              <a:gd name="T38" fmla="*/ 2147483646 w 3424"/>
              <a:gd name="T39" fmla="*/ 2147483646 h 589"/>
              <a:gd name="T40" fmla="*/ 2147483646 w 3424"/>
              <a:gd name="T41" fmla="*/ 2147483646 h 589"/>
              <a:gd name="T42" fmla="*/ 2147483646 w 3424"/>
              <a:gd name="T43" fmla="*/ 2147483646 h 589"/>
              <a:gd name="T44" fmla="*/ 2147483646 w 3424"/>
              <a:gd name="T45" fmla="*/ 2147483646 h 589"/>
              <a:gd name="T46" fmla="*/ 2147483646 w 3424"/>
              <a:gd name="T47" fmla="*/ 2147483646 h 589"/>
              <a:gd name="T48" fmla="*/ 2147483646 w 3424"/>
              <a:gd name="T49" fmla="*/ 2147483646 h 589"/>
              <a:gd name="T50" fmla="*/ 2147483646 w 3424"/>
              <a:gd name="T51" fmla="*/ 2147483646 h 589"/>
              <a:gd name="T52" fmla="*/ 2147483646 w 3424"/>
              <a:gd name="T53" fmla="*/ 2147483646 h 589"/>
              <a:gd name="T54" fmla="*/ 2147483646 w 3424"/>
              <a:gd name="T55" fmla="*/ 0 h 589"/>
              <a:gd name="T56" fmla="*/ 2147483646 w 3424"/>
              <a:gd name="T57" fmla="*/ 2147483646 h 589"/>
              <a:gd name="T58" fmla="*/ 2147483646 w 3424"/>
              <a:gd name="T59" fmla="*/ 2147483646 h 589"/>
              <a:gd name="T60" fmla="*/ 2147483646 w 3424"/>
              <a:gd name="T61" fmla="*/ 2147483646 h 589"/>
              <a:gd name="T62" fmla="*/ 2147483646 w 3424"/>
              <a:gd name="T63" fmla="*/ 2147483646 h 589"/>
              <a:gd name="T64" fmla="*/ 2147483646 w 3424"/>
              <a:gd name="T65" fmla="*/ 2147483646 h 589"/>
              <a:gd name="T66" fmla="*/ 2147483646 w 3424"/>
              <a:gd name="T67" fmla="*/ 2147483646 h 589"/>
              <a:gd name="T68" fmla="*/ 2147483646 w 3424"/>
              <a:gd name="T69" fmla="*/ 2147483646 h 589"/>
              <a:gd name="T70" fmla="*/ 2147483646 w 3424"/>
              <a:gd name="T71" fmla="*/ 2147483646 h 589"/>
              <a:gd name="T72" fmla="*/ 2147483646 w 3424"/>
              <a:gd name="T73" fmla="*/ 2147483646 h 589"/>
              <a:gd name="T74" fmla="*/ 2147483646 w 3424"/>
              <a:gd name="T75" fmla="*/ 2147483646 h 589"/>
              <a:gd name="T76" fmla="*/ 2147483646 w 3424"/>
              <a:gd name="T77" fmla="*/ 2147483646 h 589"/>
              <a:gd name="T78" fmla="*/ 2147483646 w 3424"/>
              <a:gd name="T79" fmla="*/ 2147483646 h 589"/>
              <a:gd name="T80" fmla="*/ 2147483646 w 3424"/>
              <a:gd name="T81" fmla="*/ 2147483646 h 589"/>
              <a:gd name="T82" fmla="*/ 2147483646 w 3424"/>
              <a:gd name="T83" fmla="*/ 2147483646 h 589"/>
              <a:gd name="T84" fmla="*/ 2147483646 w 3424"/>
              <a:gd name="T85" fmla="*/ 2147483646 h 589"/>
              <a:gd name="T86" fmla="*/ 2147483646 w 3424"/>
              <a:gd name="T87" fmla="*/ 2147483646 h 589"/>
              <a:gd name="T88" fmla="*/ 2147483646 w 3424"/>
              <a:gd name="T89" fmla="*/ 2147483646 h 589"/>
              <a:gd name="T90" fmla="*/ 2147483646 w 3424"/>
              <a:gd name="T91" fmla="*/ 2147483646 h 589"/>
              <a:gd name="T92" fmla="*/ 2147483646 w 3424"/>
              <a:gd name="T93" fmla="*/ 2147483646 h 589"/>
              <a:gd name="T94" fmla="*/ 2147483646 w 3424"/>
              <a:gd name="T95" fmla="*/ 2147483646 h 589"/>
              <a:gd name="T96" fmla="*/ 2147483646 w 3424"/>
              <a:gd name="T97" fmla="*/ 2147483646 h 589"/>
              <a:gd name="T98" fmla="*/ 2147483646 w 3424"/>
              <a:gd name="T99" fmla="*/ 2147483646 h 589"/>
              <a:gd name="T100" fmla="*/ 2147483646 w 3424"/>
              <a:gd name="T101" fmla="*/ 2147483646 h 589"/>
              <a:gd name="T102" fmla="*/ 2147483646 w 3424"/>
              <a:gd name="T103" fmla="*/ 2147483646 h 589"/>
              <a:gd name="T104" fmla="*/ 2147483646 w 3424"/>
              <a:gd name="T105" fmla="*/ 2147483646 h 589"/>
              <a:gd name="T106" fmla="*/ 2147483646 w 3424"/>
              <a:gd name="T107" fmla="*/ 2147483646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171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700">
                <a:latin typeface="Arial" panose="020B0604020202020204" pitchFamily="34" charset="0"/>
              </a:rPr>
              <a:t>Years of Diabetes</a:t>
            </a:r>
            <a:endParaRPr lang="en-US" sz="2400">
              <a:latin typeface="Arial" panose="020B0604020202020204" pitchFamily="34" charset="0"/>
            </a:endParaRPr>
          </a:p>
        </p:txBody>
      </p:sp>
      <p:sp>
        <p:nvSpPr>
          <p:cNvPr id="7171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dirty="0">
                <a:latin typeface="Arial" panose="020B0604020202020204" pitchFamily="34" charset="0"/>
              </a:rPr>
              <a:t>Relative </a:t>
            </a:r>
            <a:br>
              <a:rPr lang="en-US" sz="2000" dirty="0">
                <a:latin typeface="Arial" panose="020B0604020202020204" pitchFamily="34" charset="0"/>
              </a:rPr>
            </a:br>
            <a:r>
              <a:rPr lang="en-US" sz="2000" i="1" dirty="0">
                <a:latin typeface="Arial" panose="020B0604020202020204" pitchFamily="34" charset="0"/>
                <a:sym typeface="Symbol" panose="05050102010706020507" pitchFamily="18" charset="2"/>
              </a:rPr>
              <a:t></a:t>
            </a:r>
            <a:r>
              <a:rPr lang="en-US" sz="2000" i="1" dirty="0">
                <a:latin typeface="Arial" panose="020B0604020202020204" pitchFamily="34" charset="0"/>
              </a:rPr>
              <a:t>-</a:t>
            </a:r>
            <a:r>
              <a:rPr lang="en-US" sz="2000" dirty="0">
                <a:latin typeface="Arial" panose="020B0604020202020204" pitchFamily="34" charset="0"/>
              </a:rPr>
              <a:t>Cell</a:t>
            </a:r>
            <a:r>
              <a:rPr lang="en-US" sz="2000" i="1" dirty="0">
                <a:latin typeface="Arial" panose="020B0604020202020204" pitchFamily="34" charset="0"/>
              </a:rPr>
              <a:t> </a:t>
            </a:r>
            <a:br>
              <a:rPr lang="en-US" sz="2000" i="1" dirty="0">
                <a:latin typeface="Arial" panose="020B0604020202020204" pitchFamily="34" charset="0"/>
              </a:rPr>
            </a:br>
            <a:r>
              <a:rPr lang="en-US" sz="2000" dirty="0">
                <a:latin typeface="Arial" panose="020B0604020202020204" pitchFamily="34" charset="0"/>
              </a:rPr>
              <a:t>Function</a:t>
            </a:r>
          </a:p>
        </p:txBody>
      </p:sp>
      <p:sp>
        <p:nvSpPr>
          <p:cNvPr id="7171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2000">
                <a:latin typeface="Arial" panose="020B0604020202020204" pitchFamily="34" charset="0"/>
              </a:rPr>
              <a:t>Plasma</a:t>
            </a:r>
          </a:p>
          <a:p>
            <a:pPr algn="r" eaLnBrk="1" hangingPunct="1">
              <a:spcBef>
                <a:spcPct val="0"/>
              </a:spcBef>
              <a:buClrTx/>
              <a:buSzTx/>
              <a:buFontTx/>
              <a:buNone/>
            </a:pPr>
            <a:r>
              <a:rPr lang="en-US" sz="2000">
                <a:latin typeface="Arial" panose="020B0604020202020204" pitchFamily="34" charset="0"/>
              </a:rPr>
              <a:t>Glucose</a:t>
            </a:r>
          </a:p>
        </p:txBody>
      </p:sp>
      <p:sp>
        <p:nvSpPr>
          <p:cNvPr id="7171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1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accent1"/>
                </a:solidFill>
                <a:latin typeface="Arial" panose="020B0604020202020204" pitchFamily="34" charset="0"/>
              </a:rPr>
              <a:t>Insulin resistance</a:t>
            </a:r>
          </a:p>
        </p:txBody>
      </p:sp>
      <p:sp>
        <p:nvSpPr>
          <p:cNvPr id="7172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tx2"/>
                </a:solidFill>
                <a:latin typeface="Arial" panose="020B0604020202020204" pitchFamily="34" charset="0"/>
              </a:rPr>
              <a:t>Insulin secretion</a:t>
            </a:r>
          </a:p>
        </p:txBody>
      </p:sp>
      <p:sp>
        <p:nvSpPr>
          <p:cNvPr id="7172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lgn="r" eaLnBrk="1" hangingPunct="1">
              <a:spcBef>
                <a:spcPct val="0"/>
              </a:spcBef>
              <a:buClrTx/>
              <a:buSzTx/>
              <a:buFontTx/>
              <a:buNone/>
            </a:pPr>
            <a:r>
              <a:rPr lang="en-US" sz="1800">
                <a:latin typeface="Arial" panose="020B0604020202020204" pitchFamily="34" charset="0"/>
              </a:rPr>
              <a:t>126 mg/dL</a:t>
            </a:r>
          </a:p>
        </p:txBody>
      </p:sp>
      <p:sp>
        <p:nvSpPr>
          <p:cNvPr id="7172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rgbClr val="00FFFF"/>
                </a:solidFill>
                <a:latin typeface="Arial" panose="020B0604020202020204" pitchFamily="34" charset="0"/>
              </a:rPr>
              <a:t>Fasting glucose</a:t>
            </a:r>
          </a:p>
        </p:txBody>
      </p:sp>
      <p:sp>
        <p:nvSpPr>
          <p:cNvPr id="7172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2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a:solidFill>
                  <a:schemeClr val="hlink"/>
                </a:solidFill>
                <a:latin typeface="Arial" panose="020B0604020202020204" pitchFamily="34" charset="0"/>
              </a:rPr>
              <a:t>Postprandial glucose</a:t>
            </a:r>
          </a:p>
        </p:txBody>
      </p:sp>
      <p:sp>
        <p:nvSpPr>
          <p:cNvPr id="7172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2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173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7173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Prior to diagnosis</a:t>
            </a:r>
          </a:p>
        </p:txBody>
      </p:sp>
      <p:sp>
        <p:nvSpPr>
          <p:cNvPr id="7173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a:latin typeface="Arial" panose="020B0604020202020204" pitchFamily="34" charset="0"/>
              </a:rPr>
              <a:t>After diagnosis</a:t>
            </a:r>
          </a:p>
        </p:txBody>
      </p:sp>
      <p:sp>
        <p:nvSpPr>
          <p:cNvPr id="71734" name="Text Box 54"/>
          <p:cNvSpPr txBox="1">
            <a:spLocks noChangeArrowheads="1"/>
          </p:cNvSpPr>
          <p:nvPr/>
        </p:nvSpPr>
        <p:spPr bwMode="auto">
          <a:xfrm>
            <a:off x="0" y="6329363"/>
            <a:ext cx="8458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a:spcBef>
                <a:spcPct val="0"/>
              </a:spcBef>
              <a:buClrTx/>
              <a:buSzTx/>
              <a:buFontTx/>
              <a:buNone/>
            </a:pPr>
            <a:r>
              <a:rPr lang="en-US" sz="1200" dirty="0">
                <a:latin typeface="Arial" panose="020B0604020202020204" pitchFamily="34" charset="0"/>
              </a:rPr>
              <a:t>Adapted from </a:t>
            </a:r>
            <a:r>
              <a:rPr lang="en-US" sz="1200" dirty="0" err="1">
                <a:latin typeface="Arial" panose="020B0604020202020204" pitchFamily="34" charset="0"/>
              </a:rPr>
              <a:t>Bergenstal</a:t>
            </a:r>
            <a:r>
              <a:rPr lang="en-US" sz="1200" dirty="0">
                <a:latin typeface="Arial" panose="020B0604020202020204" pitchFamily="34" charset="0"/>
              </a:rPr>
              <a:t> et al. 2000; International Diabetes Center.</a:t>
            </a:r>
          </a:p>
        </p:txBody>
      </p:sp>
    </p:spTree>
    <p:custDataLst>
      <p:tags r:id="rId1"/>
    </p:custDataLst>
    <p:extLst>
      <p:ext uri="{BB962C8B-B14F-4D97-AF65-F5344CB8AC3E}">
        <p14:creationId xmlns:p14="http://schemas.microsoft.com/office/powerpoint/2010/main" val="1303217728"/>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23192133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381000"/>
            <a:ext cx="8229600" cy="762000"/>
          </a:xfrm>
        </p:spPr>
        <p:txBody>
          <a:bodyPr>
            <a:normAutofit/>
          </a:bodyPr>
          <a:lstStyle/>
          <a:p>
            <a:r>
              <a:rPr lang="en-US" sz="4000" dirty="0" smtClean="0"/>
              <a:t>Diagnostic Criteria</a:t>
            </a:r>
          </a:p>
        </p:txBody>
      </p:sp>
      <p:sp>
        <p:nvSpPr>
          <p:cNvPr id="3" name="Content Placeholder 2"/>
          <p:cNvSpPr>
            <a:spLocks noGrp="1"/>
          </p:cNvSpPr>
          <p:nvPr>
            <p:ph idx="1"/>
          </p:nvPr>
        </p:nvSpPr>
        <p:spPr>
          <a:xfrm>
            <a:off x="534537" y="1295401"/>
            <a:ext cx="8153400" cy="4648200"/>
          </a:xfrm>
        </p:spPr>
        <p:txBody>
          <a:bodyPr/>
          <a:lstStyle/>
          <a:p>
            <a:pPr>
              <a:defRPr/>
            </a:pPr>
            <a:r>
              <a:rPr lang="en-US" dirty="0" smtClean="0"/>
              <a:t>All test should be repeated in the absence of unequivocal hyperglycemia</a:t>
            </a:r>
          </a:p>
          <a:p>
            <a:pPr>
              <a:defRPr/>
            </a:pPr>
            <a:r>
              <a:rPr lang="en-US" dirty="0" smtClean="0"/>
              <a:t>If test abnormal, repeat same test to confirm diagnosis</a:t>
            </a:r>
          </a:p>
          <a:p>
            <a:pPr marL="0" indent="0">
              <a:buFont typeface="Wingdings" panose="05000000000000000000" pitchFamily="2" charset="2"/>
              <a:buNone/>
              <a:defRPr/>
            </a:pPr>
            <a:r>
              <a:rPr lang="en-US" b="1" dirty="0" smtClean="0">
                <a:solidFill>
                  <a:schemeClr val="accent1">
                    <a:lumMod val="50000"/>
                  </a:schemeClr>
                </a:solidFill>
              </a:rPr>
              <a:t>Kaiser Diabetes Screening Guidelines</a:t>
            </a:r>
            <a:r>
              <a:rPr lang="en-US" b="1" dirty="0" smtClean="0">
                <a:solidFill>
                  <a:srgbClr val="64EA81"/>
                </a:solidFill>
              </a:rPr>
              <a:t>:</a:t>
            </a:r>
          </a:p>
          <a:p>
            <a:pPr>
              <a:buFont typeface="Arial" pitchFamily="34" charset="0"/>
              <a:buChar char="•"/>
              <a:defRPr/>
            </a:pPr>
            <a:r>
              <a:rPr lang="en-US" dirty="0" smtClean="0"/>
              <a:t>Fasting Plasma Glucose (FPG) preferred screening test – after 8 </a:t>
            </a:r>
            <a:r>
              <a:rPr lang="en-US" dirty="0" err="1" smtClean="0"/>
              <a:t>hr</a:t>
            </a:r>
            <a:r>
              <a:rPr lang="en-US" dirty="0" smtClean="0"/>
              <a:t> fast</a:t>
            </a:r>
          </a:p>
          <a:p>
            <a:pPr>
              <a:buFont typeface="Arial" pitchFamily="34" charset="0"/>
              <a:buChar char="•"/>
              <a:defRPr/>
            </a:pPr>
            <a:r>
              <a:rPr lang="en-US" dirty="0" smtClean="0"/>
              <a:t>A1c acceptable alternative screening test</a:t>
            </a:r>
            <a:endParaRPr lang="en-US" dirty="0"/>
          </a:p>
        </p:txBody>
      </p:sp>
    </p:spTree>
    <p:custDataLst>
      <p:tags r:id="rId1"/>
    </p:custDataLst>
    <p:extLst>
      <p:ext uri="{BB962C8B-B14F-4D97-AF65-F5344CB8AC3E}">
        <p14:creationId xmlns:p14="http://schemas.microsoft.com/office/powerpoint/2010/main" val="264992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13202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37042544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685800"/>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Rectangle 3"/>
          <p:cNvSpPr>
            <a:spLocks noChangeArrowheads="1"/>
          </p:cNvSpPr>
          <p:nvPr/>
        </p:nvSpPr>
        <p:spPr bwMode="auto">
          <a:xfrm>
            <a:off x="533400" y="5410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b="1" i="1" dirty="0" err="1">
                <a:solidFill>
                  <a:srgbClr val="8DF658"/>
                </a:solidFill>
              </a:rPr>
              <a:t>Acanthosis</a:t>
            </a:r>
            <a:r>
              <a:rPr lang="en-US" b="1" i="1" dirty="0">
                <a:solidFill>
                  <a:srgbClr val="8DF658"/>
                </a:solidFill>
              </a:rPr>
              <a:t> </a:t>
            </a:r>
            <a:r>
              <a:rPr lang="en-US" b="1" i="1" dirty="0" err="1">
                <a:solidFill>
                  <a:srgbClr val="8DF658"/>
                </a:solidFill>
              </a:rPr>
              <a:t>Nigricans</a:t>
            </a:r>
            <a:endParaRPr lang="en-US" b="1" i="1" dirty="0">
              <a:solidFill>
                <a:srgbClr val="8DF658"/>
              </a:solidFill>
            </a:endParaRPr>
          </a:p>
        </p:txBody>
      </p:sp>
    </p:spTree>
    <p:custDataLst>
      <p:tags r:id="rId1"/>
    </p:custDataLst>
    <p:extLst>
      <p:ext uri="{BB962C8B-B14F-4D97-AF65-F5344CB8AC3E}">
        <p14:creationId xmlns:p14="http://schemas.microsoft.com/office/powerpoint/2010/main" val="3770568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err="1" smtClean="0"/>
              <a:t>Acanthosis</a:t>
            </a:r>
            <a:r>
              <a:rPr lang="en-US" sz="4000" dirty="0" smtClean="0"/>
              <a:t> </a:t>
            </a:r>
            <a:r>
              <a:rPr lang="en-US" sz="4000" dirty="0" err="1" smtClean="0"/>
              <a:t>Nigricans</a:t>
            </a:r>
            <a:r>
              <a:rPr lang="en-US" sz="4000" dirty="0" smtClean="0"/>
              <a:t> (AN) 	</a:t>
            </a:r>
          </a:p>
        </p:txBody>
      </p:sp>
      <p:sp>
        <p:nvSpPr>
          <p:cNvPr id="83971" name="Rectangle 3"/>
          <p:cNvSpPr>
            <a:spLocks noGrp="1" noChangeArrowheads="1"/>
          </p:cNvSpPr>
          <p:nvPr>
            <p:ph type="body" idx="1"/>
          </p:nvPr>
        </p:nvSpPr>
        <p:spPr>
          <a:xfrm>
            <a:off x="465161" y="1295400"/>
            <a:ext cx="7239000" cy="4953000"/>
          </a:xfrm>
        </p:spPr>
        <p:txBody>
          <a:bodyPr/>
          <a:lstStyle/>
          <a:p>
            <a:pPr eaLnBrk="1" hangingPunct="1">
              <a:lnSpc>
                <a:spcPct val="90000"/>
              </a:lnSpc>
            </a:pPr>
            <a:r>
              <a:rPr lang="en-US" dirty="0" smtClean="0"/>
              <a:t>Signals high insulin levels in bloodstream</a:t>
            </a:r>
          </a:p>
          <a:p>
            <a:pPr eaLnBrk="1" hangingPunct="1">
              <a:lnSpc>
                <a:spcPct val="90000"/>
              </a:lnSpc>
            </a:pPr>
            <a:r>
              <a:rPr lang="en-US" dirty="0" smtClean="0"/>
              <a:t>Patches of darkened skin over parts of body that bend or rub against each other</a:t>
            </a:r>
          </a:p>
          <a:p>
            <a:pPr lvl="1" eaLnBrk="1" hangingPunct="1">
              <a:lnSpc>
                <a:spcPct val="90000"/>
              </a:lnSpc>
            </a:pPr>
            <a:r>
              <a:rPr lang="en-US" dirty="0" smtClean="0"/>
              <a:t>Neck, underarm, waistline, groin, knuckles, elbows, toes</a:t>
            </a:r>
          </a:p>
          <a:p>
            <a:pPr lvl="1" eaLnBrk="1" hangingPunct="1">
              <a:lnSpc>
                <a:spcPct val="90000"/>
              </a:lnSpc>
            </a:pPr>
            <a:r>
              <a:rPr lang="en-US" dirty="0" smtClean="0"/>
              <a:t>Skin tags on neck and darkened areas around eyes, nose and cheeks.</a:t>
            </a:r>
          </a:p>
          <a:p>
            <a:pPr eaLnBrk="1" hangingPunct="1">
              <a:lnSpc>
                <a:spcPct val="90000"/>
              </a:lnSpc>
            </a:pPr>
            <a:r>
              <a:rPr lang="en-US" dirty="0" smtClean="0"/>
              <a:t>No cure, lesions regress with treatment of insulin resistance</a:t>
            </a:r>
          </a:p>
        </p:txBody>
      </p:sp>
    </p:spTree>
    <p:custDataLst>
      <p:tags r:id="rId1"/>
    </p:custDataLst>
    <p:extLst>
      <p:ext uri="{BB962C8B-B14F-4D97-AF65-F5344CB8AC3E}">
        <p14:creationId xmlns:p14="http://schemas.microsoft.com/office/powerpoint/2010/main" val="111515253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361595" y="457200"/>
            <a:ext cx="5020030" cy="1143000"/>
          </a:xfrm>
        </p:spPr>
        <p:txBody>
          <a:bodyPr>
            <a:normAutofit fontScale="90000"/>
          </a:bodyPr>
          <a:lstStyle/>
          <a:p>
            <a:pPr eaLnBrk="1" hangingPunct="1"/>
            <a:r>
              <a:rPr lang="en-US" dirty="0" smtClean="0"/>
              <a:t>Diabetes is also associated with </a:t>
            </a:r>
          </a:p>
        </p:txBody>
      </p:sp>
      <p:sp>
        <p:nvSpPr>
          <p:cNvPr id="1759235" name="Rectangle 3"/>
          <p:cNvSpPr>
            <a:spLocks noGrp="1" noChangeArrowheads="1"/>
          </p:cNvSpPr>
          <p:nvPr>
            <p:ph type="body" idx="1"/>
          </p:nvPr>
        </p:nvSpPr>
        <p:spPr>
          <a:xfrm>
            <a:off x="381000" y="2667000"/>
            <a:ext cx="8256588" cy="3733800"/>
          </a:xfrm>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81625" y="22860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95828713"/>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5613" y="273050"/>
            <a:ext cx="8226425" cy="565150"/>
          </a:xfrm>
        </p:spPr>
        <p:txBody>
          <a:bodyPr lIns="90488" tIns="44450" rIns="90488" bIns="44450">
            <a:noAutofit/>
          </a:bodyPr>
          <a:lstStyle/>
          <a:p>
            <a:pPr eaLnBrk="1" hangingPunct="1"/>
            <a:r>
              <a:rPr lang="en-US" sz="4000" dirty="0" smtClean="0"/>
              <a:t>Ominous Octet</a:t>
            </a:r>
          </a:p>
        </p:txBody>
      </p:sp>
      <p:pic>
        <p:nvPicPr>
          <p:cNvPr id="88067" name="Picture 276" descr="MCj01975660000[1]"/>
          <p:cNvPicPr>
            <a:picLocks noGrp="1" noChangeAspect="1" noChangeArrowheads="1"/>
          </p:cNvPicPr>
          <p:nvPr>
            <p:ph sz="half" idx="1"/>
          </p:nvPr>
        </p:nvPicPr>
        <p:blipFill>
          <a:blip r:embed="rId5" cstate="print">
            <a:extLst>
              <a:ext uri="{28A0092B-C50C-407E-A947-70E740481C1C}">
                <a14:useLocalDpi xmlns:a14="http://schemas.microsoft.com/office/drawing/2010/main" val="0"/>
              </a:ext>
            </a:extLst>
          </a:blip>
          <a:srcRect/>
          <a:stretch>
            <a:fillRect/>
          </a:stretch>
        </p:blipFill>
        <p:spPr>
          <a:xfrm>
            <a:off x="304800" y="838200"/>
            <a:ext cx="1524000" cy="1500188"/>
          </a:xfrm>
          <a:noFill/>
        </p:spPr>
      </p:pic>
      <p:pic>
        <p:nvPicPr>
          <p:cNvPr id="88068" name="Picture 277" descr="MCHM00246_0000[1]"/>
          <p:cNvPicPr>
            <a:picLocks noGrp="1" noChangeAspect="1" noChangeArrowheads="1"/>
          </p:cNvPicPr>
          <p:nvPr>
            <p:ph sz="quarter" idx="2"/>
          </p:nvPr>
        </p:nvPicPr>
        <p:blipFill>
          <a:blip r:embed="rId6" cstate="print">
            <a:extLst>
              <a:ext uri="{28A0092B-C50C-407E-A947-70E740481C1C}">
                <a14:useLocalDpi xmlns:a14="http://schemas.microsoft.com/office/drawing/2010/main" val="0"/>
              </a:ext>
            </a:extLst>
          </a:blip>
          <a:srcRect/>
          <a:stretch>
            <a:fillRect/>
          </a:stretch>
        </p:blipFill>
        <p:spPr>
          <a:xfrm>
            <a:off x="7315200" y="304800"/>
            <a:ext cx="1101725" cy="1484313"/>
          </a:xfrm>
          <a:noFill/>
        </p:spPr>
      </p:pic>
      <p:pic>
        <p:nvPicPr>
          <p:cNvPr id="88069" name="Picture 3"/>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486400"/>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070" name="Freeform 5"/>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1" name="Freeform 6"/>
          <p:cNvSpPr>
            <a:spLocks/>
          </p:cNvSpPr>
          <p:nvPr/>
        </p:nvSpPr>
        <p:spPr bwMode="auto">
          <a:xfrm>
            <a:off x="6140450" y="4008438"/>
            <a:ext cx="825500" cy="1022350"/>
          </a:xfrm>
          <a:custGeom>
            <a:avLst/>
            <a:gdLst>
              <a:gd name="T0" fmla="*/ 2147483646 w 584"/>
              <a:gd name="T1" fmla="*/ 2147483646 h 644"/>
              <a:gd name="T2" fmla="*/ 2147483646 w 584"/>
              <a:gd name="T3" fmla="*/ 2147483646 h 644"/>
              <a:gd name="T4" fmla="*/ 2147483646 w 584"/>
              <a:gd name="T5" fmla="*/ 2147483646 h 644"/>
              <a:gd name="T6" fmla="*/ 2147483646 w 584"/>
              <a:gd name="T7" fmla="*/ 2147483646 h 644"/>
              <a:gd name="T8" fmla="*/ 2147483646 w 584"/>
              <a:gd name="T9" fmla="*/ 2147483646 h 644"/>
              <a:gd name="T10" fmla="*/ 2147483646 w 584"/>
              <a:gd name="T11" fmla="*/ 2147483646 h 644"/>
              <a:gd name="T12" fmla="*/ 2147483646 w 584"/>
              <a:gd name="T13" fmla="*/ 2147483646 h 644"/>
              <a:gd name="T14" fmla="*/ 2147483646 w 584"/>
              <a:gd name="T15" fmla="*/ 2147483646 h 644"/>
              <a:gd name="T16" fmla="*/ 2147483646 w 584"/>
              <a:gd name="T17" fmla="*/ 2147483646 h 644"/>
              <a:gd name="T18" fmla="*/ 2147483646 w 584"/>
              <a:gd name="T19" fmla="*/ 2147483646 h 644"/>
              <a:gd name="T20" fmla="*/ 2147483646 w 584"/>
              <a:gd name="T21" fmla="*/ 2147483646 h 644"/>
              <a:gd name="T22" fmla="*/ 2147483646 w 584"/>
              <a:gd name="T23" fmla="*/ 2147483646 h 644"/>
              <a:gd name="T24" fmla="*/ 2147483646 w 584"/>
              <a:gd name="T25" fmla="*/ 2147483646 h 644"/>
              <a:gd name="T26" fmla="*/ 2147483646 w 584"/>
              <a:gd name="T27" fmla="*/ 2147483646 h 644"/>
              <a:gd name="T28" fmla="*/ 2147483646 w 584"/>
              <a:gd name="T29" fmla="*/ 2147483646 h 644"/>
              <a:gd name="T30" fmla="*/ 2147483646 w 584"/>
              <a:gd name="T31" fmla="*/ 2147483646 h 644"/>
              <a:gd name="T32" fmla="*/ 2147483646 w 584"/>
              <a:gd name="T33" fmla="*/ 2147483646 h 644"/>
              <a:gd name="T34" fmla="*/ 2147483646 w 584"/>
              <a:gd name="T35" fmla="*/ 2147483646 h 644"/>
              <a:gd name="T36" fmla="*/ 2147483646 w 584"/>
              <a:gd name="T37" fmla="*/ 2147483646 h 644"/>
              <a:gd name="T38" fmla="*/ 2147483646 w 584"/>
              <a:gd name="T39" fmla="*/ 2147483646 h 644"/>
              <a:gd name="T40" fmla="*/ 2147483646 w 584"/>
              <a:gd name="T41" fmla="*/ 2147483646 h 644"/>
              <a:gd name="T42" fmla="*/ 2147483646 w 584"/>
              <a:gd name="T43" fmla="*/ 2147483646 h 644"/>
              <a:gd name="T44" fmla="*/ 2147483646 w 584"/>
              <a:gd name="T45" fmla="*/ 2147483646 h 644"/>
              <a:gd name="T46" fmla="*/ 2147483646 w 584"/>
              <a:gd name="T47" fmla="*/ 2147483646 h 644"/>
              <a:gd name="T48" fmla="*/ 2147483646 w 584"/>
              <a:gd name="T49" fmla="*/ 2147483646 h 644"/>
              <a:gd name="T50" fmla="*/ 2147483646 w 584"/>
              <a:gd name="T51" fmla="*/ 2147483646 h 644"/>
              <a:gd name="T52" fmla="*/ 2147483646 w 584"/>
              <a:gd name="T53" fmla="*/ 2147483646 h 644"/>
              <a:gd name="T54" fmla="*/ 2147483646 w 584"/>
              <a:gd name="T55" fmla="*/ 2147483646 h 644"/>
              <a:gd name="T56" fmla="*/ 2147483646 w 584"/>
              <a:gd name="T57" fmla="*/ 2147483646 h 644"/>
              <a:gd name="T58" fmla="*/ 2147483646 w 584"/>
              <a:gd name="T59" fmla="*/ 2147483646 h 644"/>
              <a:gd name="T60" fmla="*/ 2147483646 w 584"/>
              <a:gd name="T61" fmla="*/ 2147483646 h 644"/>
              <a:gd name="T62" fmla="*/ 2147483646 w 584"/>
              <a:gd name="T63" fmla="*/ 2147483646 h 644"/>
              <a:gd name="T64" fmla="*/ 2147483646 w 584"/>
              <a:gd name="T65" fmla="*/ 2147483646 h 644"/>
              <a:gd name="T66" fmla="*/ 2147483646 w 584"/>
              <a:gd name="T67" fmla="*/ 2147483646 h 644"/>
              <a:gd name="T68" fmla="*/ 2147483646 w 584"/>
              <a:gd name="T69" fmla="*/ 2147483646 h 644"/>
              <a:gd name="T70" fmla="*/ 2147483646 w 584"/>
              <a:gd name="T71" fmla="*/ 0 h 644"/>
              <a:gd name="T72" fmla="*/ 2147483646 w 584"/>
              <a:gd name="T73" fmla="*/ 2147483646 h 644"/>
              <a:gd name="T74" fmla="*/ 2147483646 w 584"/>
              <a:gd name="T75" fmla="*/ 2147483646 h 644"/>
              <a:gd name="T76" fmla="*/ 2147483646 w 584"/>
              <a:gd name="T77" fmla="*/ 2147483646 h 644"/>
              <a:gd name="T78" fmla="*/ 2147483646 w 584"/>
              <a:gd name="T79" fmla="*/ 2147483646 h 644"/>
              <a:gd name="T80" fmla="*/ 2147483646 w 584"/>
              <a:gd name="T81" fmla="*/ 2147483646 h 644"/>
              <a:gd name="T82" fmla="*/ 2147483646 w 584"/>
              <a:gd name="T83" fmla="*/ 2147483646 h 644"/>
              <a:gd name="T84" fmla="*/ 2147483646 w 584"/>
              <a:gd name="T85" fmla="*/ 2147483646 h 644"/>
              <a:gd name="T86" fmla="*/ 2147483646 w 584"/>
              <a:gd name="T87" fmla="*/ 2147483646 h 644"/>
              <a:gd name="T88" fmla="*/ 2147483646 w 584"/>
              <a:gd name="T89" fmla="*/ 2147483646 h 644"/>
              <a:gd name="T90" fmla="*/ 2147483646 w 584"/>
              <a:gd name="T91" fmla="*/ 2147483646 h 644"/>
              <a:gd name="T92" fmla="*/ 2147483646 w 584"/>
              <a:gd name="T93" fmla="*/ 2147483646 h 644"/>
              <a:gd name="T94" fmla="*/ 2147483646 w 584"/>
              <a:gd name="T95" fmla="*/ 2147483646 h 644"/>
              <a:gd name="T96" fmla="*/ 2147483646 w 584"/>
              <a:gd name="T97" fmla="*/ 2147483646 h 644"/>
              <a:gd name="T98" fmla="*/ 2147483646 w 584"/>
              <a:gd name="T99" fmla="*/ 2147483646 h 644"/>
              <a:gd name="T100" fmla="*/ 2147483646 w 584"/>
              <a:gd name="T101" fmla="*/ 2147483646 h 644"/>
              <a:gd name="T102" fmla="*/ 2147483646 w 584"/>
              <a:gd name="T103" fmla="*/ 2147483646 h 644"/>
              <a:gd name="T104" fmla="*/ 2147483646 w 584"/>
              <a:gd name="T105" fmla="*/ 2147483646 h 644"/>
              <a:gd name="T106" fmla="*/ 2147483646 w 584"/>
              <a:gd name="T107" fmla="*/ 2147483646 h 644"/>
              <a:gd name="T108" fmla="*/ 2147483646 w 584"/>
              <a:gd name="T109" fmla="*/ 2147483646 h 644"/>
              <a:gd name="T110" fmla="*/ 2147483646 w 584"/>
              <a:gd name="T111" fmla="*/ 2147483646 h 644"/>
              <a:gd name="T112" fmla="*/ 2147483646 w 584"/>
              <a:gd name="T113" fmla="*/ 2147483646 h 644"/>
              <a:gd name="T114" fmla="*/ 2147483646 w 584"/>
              <a:gd name="T115" fmla="*/ 2147483646 h 644"/>
              <a:gd name="T116" fmla="*/ 2147483646 w 584"/>
              <a:gd name="T117" fmla="*/ 2147483646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88072" name="Freeform 7"/>
          <p:cNvSpPr>
            <a:spLocks/>
          </p:cNvSpPr>
          <p:nvPr/>
        </p:nvSpPr>
        <p:spPr bwMode="auto">
          <a:xfrm>
            <a:off x="6286500" y="4741863"/>
            <a:ext cx="280988" cy="263525"/>
          </a:xfrm>
          <a:custGeom>
            <a:avLst/>
            <a:gdLst>
              <a:gd name="T0" fmla="*/ 2147483646 w 199"/>
              <a:gd name="T1" fmla="*/ 2147483646 h 166"/>
              <a:gd name="T2" fmla="*/ 2147483646 w 199"/>
              <a:gd name="T3" fmla="*/ 2147483646 h 166"/>
              <a:gd name="T4" fmla="*/ 2147483646 w 199"/>
              <a:gd name="T5" fmla="*/ 2147483646 h 166"/>
              <a:gd name="T6" fmla="*/ 2147483646 w 199"/>
              <a:gd name="T7" fmla="*/ 2147483646 h 166"/>
              <a:gd name="T8" fmla="*/ 2147483646 w 199"/>
              <a:gd name="T9" fmla="*/ 2147483646 h 166"/>
              <a:gd name="T10" fmla="*/ 2147483646 w 199"/>
              <a:gd name="T11" fmla="*/ 2147483646 h 166"/>
              <a:gd name="T12" fmla="*/ 2147483646 w 199"/>
              <a:gd name="T13" fmla="*/ 2147483646 h 166"/>
              <a:gd name="T14" fmla="*/ 2147483646 w 199"/>
              <a:gd name="T15" fmla="*/ 2147483646 h 166"/>
              <a:gd name="T16" fmla="*/ 2147483646 w 199"/>
              <a:gd name="T17" fmla="*/ 2147483646 h 166"/>
              <a:gd name="T18" fmla="*/ 2147483646 w 199"/>
              <a:gd name="T19" fmla="*/ 2147483646 h 166"/>
              <a:gd name="T20" fmla="*/ 2147483646 w 199"/>
              <a:gd name="T21" fmla="*/ 2147483646 h 166"/>
              <a:gd name="T22" fmla="*/ 2147483646 w 199"/>
              <a:gd name="T23" fmla="*/ 2147483646 h 166"/>
              <a:gd name="T24" fmla="*/ 2147483646 w 199"/>
              <a:gd name="T25" fmla="*/ 2147483646 h 166"/>
              <a:gd name="T26" fmla="*/ 2147483646 w 199"/>
              <a:gd name="T27" fmla="*/ 2147483646 h 166"/>
              <a:gd name="T28" fmla="*/ 2147483646 w 199"/>
              <a:gd name="T29" fmla="*/ 2147483646 h 166"/>
              <a:gd name="T30" fmla="*/ 2147483646 w 199"/>
              <a:gd name="T31" fmla="*/ 2147483646 h 166"/>
              <a:gd name="T32" fmla="*/ 2147483646 w 199"/>
              <a:gd name="T33" fmla="*/ 2147483646 h 166"/>
              <a:gd name="T34" fmla="*/ 2147483646 w 199"/>
              <a:gd name="T35" fmla="*/ 2147483646 h 166"/>
              <a:gd name="T36" fmla="*/ 2147483646 w 199"/>
              <a:gd name="T37" fmla="*/ 2147483646 h 166"/>
              <a:gd name="T38" fmla="*/ 2147483646 w 199"/>
              <a:gd name="T39" fmla="*/ 2147483646 h 166"/>
              <a:gd name="T40" fmla="*/ 2147483646 w 199"/>
              <a:gd name="T41" fmla="*/ 2147483646 h 166"/>
              <a:gd name="T42" fmla="*/ 2147483646 w 199"/>
              <a:gd name="T43" fmla="*/ 2147483646 h 166"/>
              <a:gd name="T44" fmla="*/ 2147483646 w 199"/>
              <a:gd name="T45" fmla="*/ 2147483646 h 166"/>
              <a:gd name="T46" fmla="*/ 2147483646 w 199"/>
              <a:gd name="T47" fmla="*/ 2147483646 h 166"/>
              <a:gd name="T48" fmla="*/ 2147483646 w 199"/>
              <a:gd name="T49" fmla="*/ 2147483646 h 166"/>
              <a:gd name="T50" fmla="*/ 2147483646 w 199"/>
              <a:gd name="T51" fmla="*/ 2147483646 h 166"/>
              <a:gd name="T52" fmla="*/ 2147483646 w 199"/>
              <a:gd name="T53" fmla="*/ 2147483646 h 166"/>
              <a:gd name="T54" fmla="*/ 2147483646 w 199"/>
              <a:gd name="T55" fmla="*/ 2147483646 h 166"/>
              <a:gd name="T56" fmla="*/ 2147483646 w 199"/>
              <a:gd name="T57" fmla="*/ 2147483646 h 166"/>
              <a:gd name="T58" fmla="*/ 2147483646 w 199"/>
              <a:gd name="T59" fmla="*/ 2147483646 h 166"/>
              <a:gd name="T60" fmla="*/ 2147483646 w 199"/>
              <a:gd name="T61" fmla="*/ 2147483646 h 166"/>
              <a:gd name="T62" fmla="*/ 2147483646 w 199"/>
              <a:gd name="T63" fmla="*/ 2147483646 h 166"/>
              <a:gd name="T64" fmla="*/ 2147483646 w 199"/>
              <a:gd name="T65" fmla="*/ 2147483646 h 166"/>
              <a:gd name="T66" fmla="*/ 2147483646 w 199"/>
              <a:gd name="T67" fmla="*/ 2147483646 h 166"/>
              <a:gd name="T68" fmla="*/ 2147483646 w 199"/>
              <a:gd name="T69" fmla="*/ 2147483646 h 166"/>
              <a:gd name="T70" fmla="*/ 2147483646 w 199"/>
              <a:gd name="T71" fmla="*/ 2147483646 h 166"/>
              <a:gd name="T72" fmla="*/ 2147483646 w 199"/>
              <a:gd name="T73" fmla="*/ 0 h 166"/>
              <a:gd name="T74" fmla="*/ 2147483646 w 199"/>
              <a:gd name="T75" fmla="*/ 2147483646 h 166"/>
              <a:gd name="T76" fmla="*/ 2147483646 w 199"/>
              <a:gd name="T77" fmla="*/ 2147483646 h 166"/>
              <a:gd name="T78" fmla="*/ 2147483646 w 199"/>
              <a:gd name="T79" fmla="*/ 2147483646 h 166"/>
              <a:gd name="T80" fmla="*/ 2147483646 w 199"/>
              <a:gd name="T81" fmla="*/ 2147483646 h 166"/>
              <a:gd name="T82" fmla="*/ 2147483646 w 199"/>
              <a:gd name="T83" fmla="*/ 2147483646 h 166"/>
              <a:gd name="T84" fmla="*/ 2147483646 w 199"/>
              <a:gd name="T85" fmla="*/ 2147483646 h 166"/>
              <a:gd name="T86" fmla="*/ 2147483646 w 199"/>
              <a:gd name="T87" fmla="*/ 2147483646 h 166"/>
              <a:gd name="T88" fmla="*/ 2147483646 w 199"/>
              <a:gd name="T89" fmla="*/ 2147483646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3" name="Freeform 8"/>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4" name="Freeform 9"/>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2147483646 w 34"/>
              <a:gd name="T83" fmla="*/ 2147483646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88075" name="Freeform 10"/>
          <p:cNvSpPr>
            <a:spLocks/>
          </p:cNvSpPr>
          <p:nvPr/>
        </p:nvSpPr>
        <p:spPr bwMode="auto">
          <a:xfrm>
            <a:off x="6299200" y="4929188"/>
            <a:ext cx="47625" cy="66675"/>
          </a:xfrm>
          <a:custGeom>
            <a:avLst/>
            <a:gdLst>
              <a:gd name="T0" fmla="*/ 2147483646 w 34"/>
              <a:gd name="T1" fmla="*/ 2147483646 h 42"/>
              <a:gd name="T2" fmla="*/ 2147483646 w 34"/>
              <a:gd name="T3" fmla="*/ 2147483646 h 42"/>
              <a:gd name="T4" fmla="*/ 2147483646 w 34"/>
              <a:gd name="T5" fmla="*/ 2147483646 h 42"/>
              <a:gd name="T6" fmla="*/ 2147483646 w 34"/>
              <a:gd name="T7" fmla="*/ 2147483646 h 42"/>
              <a:gd name="T8" fmla="*/ 0 w 34"/>
              <a:gd name="T9" fmla="*/ 2147483646 h 42"/>
              <a:gd name="T10" fmla="*/ 0 w 34"/>
              <a:gd name="T11" fmla="*/ 2147483646 h 42"/>
              <a:gd name="T12" fmla="*/ 2147483646 w 34"/>
              <a:gd name="T13" fmla="*/ 2147483646 h 42"/>
              <a:gd name="T14" fmla="*/ 2147483646 w 34"/>
              <a:gd name="T15" fmla="*/ 2147483646 h 42"/>
              <a:gd name="T16" fmla="*/ 2147483646 w 34"/>
              <a:gd name="T17" fmla="*/ 2147483646 h 42"/>
              <a:gd name="T18" fmla="*/ 2147483646 w 34"/>
              <a:gd name="T19" fmla="*/ 2147483646 h 42"/>
              <a:gd name="T20" fmla="*/ 2147483646 w 34"/>
              <a:gd name="T21" fmla="*/ 2147483646 h 42"/>
              <a:gd name="T22" fmla="*/ 2147483646 w 34"/>
              <a:gd name="T23" fmla="*/ 2147483646 h 42"/>
              <a:gd name="T24" fmla="*/ 2147483646 w 34"/>
              <a:gd name="T25" fmla="*/ 2147483646 h 42"/>
              <a:gd name="T26" fmla="*/ 2147483646 w 34"/>
              <a:gd name="T27" fmla="*/ 2147483646 h 42"/>
              <a:gd name="T28" fmla="*/ 2147483646 w 34"/>
              <a:gd name="T29" fmla="*/ 2147483646 h 42"/>
              <a:gd name="T30" fmla="*/ 2147483646 w 34"/>
              <a:gd name="T31" fmla="*/ 2147483646 h 42"/>
              <a:gd name="T32" fmla="*/ 2147483646 w 34"/>
              <a:gd name="T33" fmla="*/ 2147483646 h 42"/>
              <a:gd name="T34" fmla="*/ 2147483646 w 34"/>
              <a:gd name="T35" fmla="*/ 2147483646 h 42"/>
              <a:gd name="T36" fmla="*/ 2147483646 w 34"/>
              <a:gd name="T37" fmla="*/ 2147483646 h 42"/>
              <a:gd name="T38" fmla="*/ 2147483646 w 34"/>
              <a:gd name="T39" fmla="*/ 2147483646 h 42"/>
              <a:gd name="T40" fmla="*/ 2147483646 w 34"/>
              <a:gd name="T41" fmla="*/ 2147483646 h 42"/>
              <a:gd name="T42" fmla="*/ 2147483646 w 34"/>
              <a:gd name="T43" fmla="*/ 2147483646 h 42"/>
              <a:gd name="T44" fmla="*/ 2147483646 w 34"/>
              <a:gd name="T45" fmla="*/ 2147483646 h 42"/>
              <a:gd name="T46" fmla="*/ 2147483646 w 34"/>
              <a:gd name="T47" fmla="*/ 2147483646 h 42"/>
              <a:gd name="T48" fmla="*/ 2147483646 w 34"/>
              <a:gd name="T49" fmla="*/ 2147483646 h 42"/>
              <a:gd name="T50" fmla="*/ 2147483646 w 34"/>
              <a:gd name="T51" fmla="*/ 2147483646 h 42"/>
              <a:gd name="T52" fmla="*/ 2147483646 w 34"/>
              <a:gd name="T53" fmla="*/ 2147483646 h 42"/>
              <a:gd name="T54" fmla="*/ 2147483646 w 34"/>
              <a:gd name="T55" fmla="*/ 2147483646 h 42"/>
              <a:gd name="T56" fmla="*/ 2147483646 w 34"/>
              <a:gd name="T57" fmla="*/ 2147483646 h 42"/>
              <a:gd name="T58" fmla="*/ 2147483646 w 34"/>
              <a:gd name="T59" fmla="*/ 2147483646 h 42"/>
              <a:gd name="T60" fmla="*/ 2147483646 w 34"/>
              <a:gd name="T61" fmla="*/ 2147483646 h 42"/>
              <a:gd name="T62" fmla="*/ 2147483646 w 34"/>
              <a:gd name="T63" fmla="*/ 0 h 42"/>
              <a:gd name="T64" fmla="*/ 2147483646 w 34"/>
              <a:gd name="T65" fmla="*/ 0 h 42"/>
              <a:gd name="T66" fmla="*/ 2147483646 w 34"/>
              <a:gd name="T67" fmla="*/ 2147483646 h 42"/>
              <a:gd name="T68" fmla="*/ 2147483646 w 34"/>
              <a:gd name="T69" fmla="*/ 2147483646 h 42"/>
              <a:gd name="T70" fmla="*/ 2147483646 w 34"/>
              <a:gd name="T71" fmla="*/ 2147483646 h 42"/>
              <a:gd name="T72" fmla="*/ 2147483646 w 34"/>
              <a:gd name="T73" fmla="*/ 2147483646 h 42"/>
              <a:gd name="T74" fmla="*/ 2147483646 w 34"/>
              <a:gd name="T75" fmla="*/ 2147483646 h 42"/>
              <a:gd name="T76" fmla="*/ 2147483646 w 34"/>
              <a:gd name="T77" fmla="*/ 2147483646 h 42"/>
              <a:gd name="T78" fmla="*/ 2147483646 w 34"/>
              <a:gd name="T79" fmla="*/ 2147483646 h 42"/>
              <a:gd name="T80" fmla="*/ 2147483646 w 34"/>
              <a:gd name="T81" fmla="*/ 2147483646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88076" name="Freeform 11"/>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77" name="Freeform 12"/>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2147483646 w 30"/>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88078" name="Freeform 13"/>
          <p:cNvSpPr>
            <a:spLocks/>
          </p:cNvSpPr>
          <p:nvPr/>
        </p:nvSpPr>
        <p:spPr bwMode="auto">
          <a:xfrm>
            <a:off x="6332538" y="4830763"/>
            <a:ext cx="42862" cy="85725"/>
          </a:xfrm>
          <a:custGeom>
            <a:avLst/>
            <a:gdLst>
              <a:gd name="T0" fmla="*/ 2147483646 w 30"/>
              <a:gd name="T1" fmla="*/ 2147483646 h 54"/>
              <a:gd name="T2" fmla="*/ 2147483646 w 30"/>
              <a:gd name="T3" fmla="*/ 2147483646 h 54"/>
              <a:gd name="T4" fmla="*/ 2147483646 w 30"/>
              <a:gd name="T5" fmla="*/ 2147483646 h 54"/>
              <a:gd name="T6" fmla="*/ 2147483646 w 30"/>
              <a:gd name="T7" fmla="*/ 2147483646 h 54"/>
              <a:gd name="T8" fmla="*/ 0 w 30"/>
              <a:gd name="T9" fmla="*/ 2147483646 h 54"/>
              <a:gd name="T10" fmla="*/ 0 w 30"/>
              <a:gd name="T11" fmla="*/ 2147483646 h 54"/>
              <a:gd name="T12" fmla="*/ 0 w 30"/>
              <a:gd name="T13" fmla="*/ 2147483646 h 54"/>
              <a:gd name="T14" fmla="*/ 0 w 30"/>
              <a:gd name="T15" fmla="*/ 2147483646 h 54"/>
              <a:gd name="T16" fmla="*/ 2147483646 w 30"/>
              <a:gd name="T17" fmla="*/ 2147483646 h 54"/>
              <a:gd name="T18" fmla="*/ 2147483646 w 30"/>
              <a:gd name="T19" fmla="*/ 2147483646 h 54"/>
              <a:gd name="T20" fmla="*/ 2147483646 w 30"/>
              <a:gd name="T21" fmla="*/ 2147483646 h 54"/>
              <a:gd name="T22" fmla="*/ 2147483646 w 30"/>
              <a:gd name="T23" fmla="*/ 2147483646 h 54"/>
              <a:gd name="T24" fmla="*/ 2147483646 w 30"/>
              <a:gd name="T25" fmla="*/ 2147483646 h 54"/>
              <a:gd name="T26" fmla="*/ 2147483646 w 30"/>
              <a:gd name="T27" fmla="*/ 2147483646 h 54"/>
              <a:gd name="T28" fmla="*/ 2147483646 w 30"/>
              <a:gd name="T29" fmla="*/ 2147483646 h 54"/>
              <a:gd name="T30" fmla="*/ 2147483646 w 30"/>
              <a:gd name="T31" fmla="*/ 2147483646 h 54"/>
              <a:gd name="T32" fmla="*/ 2147483646 w 30"/>
              <a:gd name="T33" fmla="*/ 2147483646 h 54"/>
              <a:gd name="T34" fmla="*/ 2147483646 w 30"/>
              <a:gd name="T35" fmla="*/ 2147483646 h 54"/>
              <a:gd name="T36" fmla="*/ 2147483646 w 30"/>
              <a:gd name="T37" fmla="*/ 2147483646 h 54"/>
              <a:gd name="T38" fmla="*/ 2147483646 w 30"/>
              <a:gd name="T39" fmla="*/ 2147483646 h 54"/>
              <a:gd name="T40" fmla="*/ 2147483646 w 30"/>
              <a:gd name="T41" fmla="*/ 2147483646 h 54"/>
              <a:gd name="T42" fmla="*/ 2147483646 w 30"/>
              <a:gd name="T43" fmla="*/ 2147483646 h 54"/>
              <a:gd name="T44" fmla="*/ 2147483646 w 30"/>
              <a:gd name="T45" fmla="*/ 2147483646 h 54"/>
              <a:gd name="T46" fmla="*/ 2147483646 w 30"/>
              <a:gd name="T47" fmla="*/ 2147483646 h 54"/>
              <a:gd name="T48" fmla="*/ 2147483646 w 30"/>
              <a:gd name="T49" fmla="*/ 2147483646 h 54"/>
              <a:gd name="T50" fmla="*/ 2147483646 w 30"/>
              <a:gd name="T51" fmla="*/ 2147483646 h 54"/>
              <a:gd name="T52" fmla="*/ 2147483646 w 30"/>
              <a:gd name="T53" fmla="*/ 0 h 54"/>
              <a:gd name="T54" fmla="*/ 2147483646 w 30"/>
              <a:gd name="T55" fmla="*/ 2147483646 h 54"/>
              <a:gd name="T56" fmla="*/ 2147483646 w 30"/>
              <a:gd name="T57" fmla="*/ 2147483646 h 54"/>
              <a:gd name="T58" fmla="*/ 2147483646 w 30"/>
              <a:gd name="T59" fmla="*/ 2147483646 h 54"/>
              <a:gd name="T60" fmla="*/ 2147483646 w 30"/>
              <a:gd name="T61" fmla="*/ 2147483646 h 54"/>
              <a:gd name="T62" fmla="*/ 2147483646 w 30"/>
              <a:gd name="T63" fmla="*/ 2147483646 h 54"/>
              <a:gd name="T64" fmla="*/ 2147483646 w 30"/>
              <a:gd name="T65" fmla="*/ 2147483646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88079" name="Freeform 14"/>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0" name="Freeform 15"/>
          <p:cNvSpPr>
            <a:spLocks/>
          </p:cNvSpPr>
          <p:nvPr/>
        </p:nvSpPr>
        <p:spPr bwMode="auto">
          <a:xfrm>
            <a:off x="6350000" y="4913313"/>
            <a:ext cx="65088" cy="68262"/>
          </a:xfrm>
          <a:custGeom>
            <a:avLst/>
            <a:gdLst>
              <a:gd name="T0" fmla="*/ 0 w 46"/>
              <a:gd name="T1" fmla="*/ 2147483646 h 43"/>
              <a:gd name="T2" fmla="*/ 2147483646 w 46"/>
              <a:gd name="T3" fmla="*/ 2147483646 h 43"/>
              <a:gd name="T4" fmla="*/ 2147483646 w 46"/>
              <a:gd name="T5" fmla="*/ 2147483646 h 43"/>
              <a:gd name="T6" fmla="*/ 2147483646 w 46"/>
              <a:gd name="T7" fmla="*/ 2147483646 h 43"/>
              <a:gd name="T8" fmla="*/ 2147483646 w 46"/>
              <a:gd name="T9" fmla="*/ 2147483646 h 43"/>
              <a:gd name="T10" fmla="*/ 2147483646 w 46"/>
              <a:gd name="T11" fmla="*/ 2147483646 h 43"/>
              <a:gd name="T12" fmla="*/ 2147483646 w 46"/>
              <a:gd name="T13" fmla="*/ 2147483646 h 43"/>
              <a:gd name="T14" fmla="*/ 2147483646 w 46"/>
              <a:gd name="T15" fmla="*/ 2147483646 h 43"/>
              <a:gd name="T16" fmla="*/ 2147483646 w 46"/>
              <a:gd name="T17" fmla="*/ 2147483646 h 43"/>
              <a:gd name="T18" fmla="*/ 2147483646 w 46"/>
              <a:gd name="T19" fmla="*/ 2147483646 h 43"/>
              <a:gd name="T20" fmla="*/ 2147483646 w 46"/>
              <a:gd name="T21" fmla="*/ 2147483646 h 43"/>
              <a:gd name="T22" fmla="*/ 2147483646 w 46"/>
              <a:gd name="T23" fmla="*/ 2147483646 h 43"/>
              <a:gd name="T24" fmla="*/ 2147483646 w 46"/>
              <a:gd name="T25" fmla="*/ 2147483646 h 43"/>
              <a:gd name="T26" fmla="*/ 2147483646 w 46"/>
              <a:gd name="T27" fmla="*/ 2147483646 h 43"/>
              <a:gd name="T28" fmla="*/ 2147483646 w 46"/>
              <a:gd name="T29" fmla="*/ 2147483646 h 43"/>
              <a:gd name="T30" fmla="*/ 2147483646 w 46"/>
              <a:gd name="T31" fmla="*/ 2147483646 h 43"/>
              <a:gd name="T32" fmla="*/ 2147483646 w 46"/>
              <a:gd name="T33" fmla="*/ 2147483646 h 43"/>
              <a:gd name="T34" fmla="*/ 2147483646 w 46"/>
              <a:gd name="T35" fmla="*/ 2147483646 h 43"/>
              <a:gd name="T36" fmla="*/ 2147483646 w 46"/>
              <a:gd name="T37" fmla="*/ 2147483646 h 43"/>
              <a:gd name="T38" fmla="*/ 2147483646 w 46"/>
              <a:gd name="T39" fmla="*/ 2147483646 h 43"/>
              <a:gd name="T40" fmla="*/ 2147483646 w 46"/>
              <a:gd name="T41" fmla="*/ 2147483646 h 43"/>
              <a:gd name="T42" fmla="*/ 2147483646 w 46"/>
              <a:gd name="T43" fmla="*/ 2147483646 h 43"/>
              <a:gd name="T44" fmla="*/ 2147483646 w 46"/>
              <a:gd name="T45" fmla="*/ 2147483646 h 43"/>
              <a:gd name="T46" fmla="*/ 2147483646 w 46"/>
              <a:gd name="T47" fmla="*/ 2147483646 h 43"/>
              <a:gd name="T48" fmla="*/ 2147483646 w 46"/>
              <a:gd name="T49" fmla="*/ 2147483646 h 43"/>
              <a:gd name="T50" fmla="*/ 2147483646 w 46"/>
              <a:gd name="T51" fmla="*/ 2147483646 h 43"/>
              <a:gd name="T52" fmla="*/ 2147483646 w 46"/>
              <a:gd name="T53" fmla="*/ 2147483646 h 43"/>
              <a:gd name="T54" fmla="*/ 2147483646 w 46"/>
              <a:gd name="T55" fmla="*/ 0 h 43"/>
              <a:gd name="T56" fmla="*/ 2147483646 w 46"/>
              <a:gd name="T57" fmla="*/ 0 h 43"/>
              <a:gd name="T58" fmla="*/ 2147483646 w 46"/>
              <a:gd name="T59" fmla="*/ 2147483646 h 43"/>
              <a:gd name="T60" fmla="*/ 2147483646 w 46"/>
              <a:gd name="T61" fmla="*/ 2147483646 h 43"/>
              <a:gd name="T62" fmla="*/ 2147483646 w 46"/>
              <a:gd name="T63" fmla="*/ 2147483646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88081" name="Freeform 16"/>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2" name="Freeform 17"/>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88083" name="Freeform 18"/>
          <p:cNvSpPr>
            <a:spLocks/>
          </p:cNvSpPr>
          <p:nvPr/>
        </p:nvSpPr>
        <p:spPr bwMode="auto">
          <a:xfrm>
            <a:off x="6369050" y="4833938"/>
            <a:ext cx="76200" cy="79375"/>
          </a:xfrm>
          <a:custGeom>
            <a:avLst/>
            <a:gdLst>
              <a:gd name="T0" fmla="*/ 2147483646 w 55"/>
              <a:gd name="T1" fmla="*/ 2147483646 h 50"/>
              <a:gd name="T2" fmla="*/ 2147483646 w 55"/>
              <a:gd name="T3" fmla="*/ 2147483646 h 50"/>
              <a:gd name="T4" fmla="*/ 2147483646 w 55"/>
              <a:gd name="T5" fmla="*/ 2147483646 h 50"/>
              <a:gd name="T6" fmla="*/ 2147483646 w 55"/>
              <a:gd name="T7" fmla="*/ 2147483646 h 50"/>
              <a:gd name="T8" fmla="*/ 2147483646 w 55"/>
              <a:gd name="T9" fmla="*/ 2147483646 h 50"/>
              <a:gd name="T10" fmla="*/ 2147483646 w 55"/>
              <a:gd name="T11" fmla="*/ 2147483646 h 50"/>
              <a:gd name="T12" fmla="*/ 2147483646 w 55"/>
              <a:gd name="T13" fmla="*/ 2147483646 h 50"/>
              <a:gd name="T14" fmla="*/ 0 w 55"/>
              <a:gd name="T15" fmla="*/ 2147483646 h 50"/>
              <a:gd name="T16" fmla="*/ 2147483646 w 55"/>
              <a:gd name="T17" fmla="*/ 2147483646 h 50"/>
              <a:gd name="T18" fmla="*/ 2147483646 w 55"/>
              <a:gd name="T19" fmla="*/ 2147483646 h 50"/>
              <a:gd name="T20" fmla="*/ 2147483646 w 55"/>
              <a:gd name="T21" fmla="*/ 2147483646 h 50"/>
              <a:gd name="T22" fmla="*/ 2147483646 w 55"/>
              <a:gd name="T23" fmla="*/ 2147483646 h 50"/>
              <a:gd name="T24" fmla="*/ 2147483646 w 55"/>
              <a:gd name="T25" fmla="*/ 2147483646 h 50"/>
              <a:gd name="T26" fmla="*/ 2147483646 w 55"/>
              <a:gd name="T27" fmla="*/ 2147483646 h 50"/>
              <a:gd name="T28" fmla="*/ 2147483646 w 55"/>
              <a:gd name="T29" fmla="*/ 2147483646 h 50"/>
              <a:gd name="T30" fmla="*/ 2147483646 w 55"/>
              <a:gd name="T31" fmla="*/ 2147483646 h 50"/>
              <a:gd name="T32" fmla="*/ 2147483646 w 55"/>
              <a:gd name="T33" fmla="*/ 2147483646 h 50"/>
              <a:gd name="T34" fmla="*/ 2147483646 w 55"/>
              <a:gd name="T35" fmla="*/ 2147483646 h 50"/>
              <a:gd name="T36" fmla="*/ 2147483646 w 55"/>
              <a:gd name="T37" fmla="*/ 2147483646 h 50"/>
              <a:gd name="T38" fmla="*/ 2147483646 w 55"/>
              <a:gd name="T39" fmla="*/ 2147483646 h 50"/>
              <a:gd name="T40" fmla="*/ 2147483646 w 55"/>
              <a:gd name="T41" fmla="*/ 2147483646 h 50"/>
              <a:gd name="T42" fmla="*/ 2147483646 w 55"/>
              <a:gd name="T43" fmla="*/ 2147483646 h 50"/>
              <a:gd name="T44" fmla="*/ 2147483646 w 55"/>
              <a:gd name="T45" fmla="*/ 2147483646 h 50"/>
              <a:gd name="T46" fmla="*/ 2147483646 w 55"/>
              <a:gd name="T47" fmla="*/ 2147483646 h 50"/>
              <a:gd name="T48" fmla="*/ 2147483646 w 55"/>
              <a:gd name="T49" fmla="*/ 2147483646 h 50"/>
              <a:gd name="T50" fmla="*/ 2147483646 w 55"/>
              <a:gd name="T51" fmla="*/ 2147483646 h 50"/>
              <a:gd name="T52" fmla="*/ 2147483646 w 55"/>
              <a:gd name="T53" fmla="*/ 2147483646 h 50"/>
              <a:gd name="T54" fmla="*/ 2147483646 w 55"/>
              <a:gd name="T55" fmla="*/ 2147483646 h 50"/>
              <a:gd name="T56" fmla="*/ 2147483646 w 55"/>
              <a:gd name="T57" fmla="*/ 2147483646 h 50"/>
              <a:gd name="T58" fmla="*/ 2147483646 w 55"/>
              <a:gd name="T59" fmla="*/ 2147483646 h 50"/>
              <a:gd name="T60" fmla="*/ 2147483646 w 55"/>
              <a:gd name="T61" fmla="*/ 2147483646 h 50"/>
              <a:gd name="T62" fmla="*/ 2147483646 w 55"/>
              <a:gd name="T63" fmla="*/ 2147483646 h 50"/>
              <a:gd name="T64" fmla="*/ 2147483646 w 55"/>
              <a:gd name="T65" fmla="*/ 2147483646 h 50"/>
              <a:gd name="T66" fmla="*/ 2147483646 w 55"/>
              <a:gd name="T67" fmla="*/ 0 h 50"/>
              <a:gd name="T68" fmla="*/ 2147483646 w 55"/>
              <a:gd name="T69" fmla="*/ 0 h 50"/>
              <a:gd name="T70" fmla="*/ 2147483646 w 55"/>
              <a:gd name="T71" fmla="*/ 2147483646 h 50"/>
              <a:gd name="T72" fmla="*/ 2147483646 w 55"/>
              <a:gd name="T73" fmla="*/ 2147483646 h 50"/>
              <a:gd name="T74" fmla="*/ 2147483646 w 55"/>
              <a:gd name="T75" fmla="*/ 2147483646 h 50"/>
              <a:gd name="T76" fmla="*/ 2147483646 w 55"/>
              <a:gd name="T77" fmla="*/ 2147483646 h 50"/>
              <a:gd name="T78" fmla="*/ 2147483646 w 55"/>
              <a:gd name="T79" fmla="*/ 2147483646 h 50"/>
              <a:gd name="T80" fmla="*/ 2147483646 w 55"/>
              <a:gd name="T81" fmla="*/ 2147483646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88084" name="Freeform 19"/>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5" name="Freeform 20"/>
          <p:cNvSpPr>
            <a:spLocks/>
          </p:cNvSpPr>
          <p:nvPr/>
        </p:nvSpPr>
        <p:spPr bwMode="auto">
          <a:xfrm>
            <a:off x="6338888" y="4756150"/>
            <a:ext cx="95250" cy="79375"/>
          </a:xfrm>
          <a:custGeom>
            <a:avLst/>
            <a:gdLst>
              <a:gd name="T0" fmla="*/ 2147483646 w 68"/>
              <a:gd name="T1" fmla="*/ 2147483646 h 50"/>
              <a:gd name="T2" fmla="*/ 2147483646 w 68"/>
              <a:gd name="T3" fmla="*/ 2147483646 h 50"/>
              <a:gd name="T4" fmla="*/ 2147483646 w 68"/>
              <a:gd name="T5" fmla="*/ 2147483646 h 50"/>
              <a:gd name="T6" fmla="*/ 2147483646 w 68"/>
              <a:gd name="T7" fmla="*/ 2147483646 h 50"/>
              <a:gd name="T8" fmla="*/ 2147483646 w 68"/>
              <a:gd name="T9" fmla="*/ 2147483646 h 50"/>
              <a:gd name="T10" fmla="*/ 2147483646 w 68"/>
              <a:gd name="T11" fmla="*/ 2147483646 h 50"/>
              <a:gd name="T12" fmla="*/ 2147483646 w 68"/>
              <a:gd name="T13" fmla="*/ 2147483646 h 50"/>
              <a:gd name="T14" fmla="*/ 2147483646 w 68"/>
              <a:gd name="T15" fmla="*/ 2147483646 h 50"/>
              <a:gd name="T16" fmla="*/ 2147483646 w 68"/>
              <a:gd name="T17" fmla="*/ 2147483646 h 50"/>
              <a:gd name="T18" fmla="*/ 2147483646 w 68"/>
              <a:gd name="T19" fmla="*/ 2147483646 h 50"/>
              <a:gd name="T20" fmla="*/ 2147483646 w 68"/>
              <a:gd name="T21" fmla="*/ 2147483646 h 50"/>
              <a:gd name="T22" fmla="*/ 2147483646 w 68"/>
              <a:gd name="T23" fmla="*/ 2147483646 h 50"/>
              <a:gd name="T24" fmla="*/ 2147483646 w 68"/>
              <a:gd name="T25" fmla="*/ 2147483646 h 50"/>
              <a:gd name="T26" fmla="*/ 2147483646 w 68"/>
              <a:gd name="T27" fmla="*/ 2147483646 h 50"/>
              <a:gd name="T28" fmla="*/ 2147483646 w 68"/>
              <a:gd name="T29" fmla="*/ 2147483646 h 50"/>
              <a:gd name="T30" fmla="*/ 2147483646 w 68"/>
              <a:gd name="T31" fmla="*/ 2147483646 h 50"/>
              <a:gd name="T32" fmla="*/ 2147483646 w 68"/>
              <a:gd name="T33" fmla="*/ 2147483646 h 50"/>
              <a:gd name="T34" fmla="*/ 2147483646 w 68"/>
              <a:gd name="T35" fmla="*/ 2147483646 h 50"/>
              <a:gd name="T36" fmla="*/ 2147483646 w 68"/>
              <a:gd name="T37" fmla="*/ 2147483646 h 50"/>
              <a:gd name="T38" fmla="*/ 2147483646 w 68"/>
              <a:gd name="T39" fmla="*/ 2147483646 h 50"/>
              <a:gd name="T40" fmla="*/ 2147483646 w 68"/>
              <a:gd name="T41" fmla="*/ 2147483646 h 50"/>
              <a:gd name="T42" fmla="*/ 2147483646 w 68"/>
              <a:gd name="T43" fmla="*/ 2147483646 h 50"/>
              <a:gd name="T44" fmla="*/ 2147483646 w 68"/>
              <a:gd name="T45" fmla="*/ 2147483646 h 50"/>
              <a:gd name="T46" fmla="*/ 2147483646 w 68"/>
              <a:gd name="T47" fmla="*/ 2147483646 h 50"/>
              <a:gd name="T48" fmla="*/ 2147483646 w 68"/>
              <a:gd name="T49" fmla="*/ 2147483646 h 50"/>
              <a:gd name="T50" fmla="*/ 2147483646 w 68"/>
              <a:gd name="T51" fmla="*/ 2147483646 h 50"/>
              <a:gd name="T52" fmla="*/ 2147483646 w 68"/>
              <a:gd name="T53" fmla="*/ 2147483646 h 50"/>
              <a:gd name="T54" fmla="*/ 2147483646 w 68"/>
              <a:gd name="T55" fmla="*/ 2147483646 h 50"/>
              <a:gd name="T56" fmla="*/ 2147483646 w 68"/>
              <a:gd name="T57" fmla="*/ 2147483646 h 50"/>
              <a:gd name="T58" fmla="*/ 2147483646 w 68"/>
              <a:gd name="T59" fmla="*/ 2147483646 h 50"/>
              <a:gd name="T60" fmla="*/ 2147483646 w 68"/>
              <a:gd name="T61" fmla="*/ 2147483646 h 50"/>
              <a:gd name="T62" fmla="*/ 2147483646 w 68"/>
              <a:gd name="T63" fmla="*/ 2147483646 h 50"/>
              <a:gd name="T64" fmla="*/ 2147483646 w 68"/>
              <a:gd name="T65" fmla="*/ 0 h 50"/>
              <a:gd name="T66" fmla="*/ 2147483646 w 68"/>
              <a:gd name="T67" fmla="*/ 0 h 50"/>
              <a:gd name="T68" fmla="*/ 2147483646 w 68"/>
              <a:gd name="T69" fmla="*/ 0 h 50"/>
              <a:gd name="T70" fmla="*/ 2147483646 w 68"/>
              <a:gd name="T71" fmla="*/ 2147483646 h 50"/>
              <a:gd name="T72" fmla="*/ 2147483646 w 68"/>
              <a:gd name="T73" fmla="*/ 2147483646 h 50"/>
              <a:gd name="T74" fmla="*/ 2147483646 w 68"/>
              <a:gd name="T75" fmla="*/ 2147483646 h 50"/>
              <a:gd name="T76" fmla="*/ 2147483646 w 68"/>
              <a:gd name="T77" fmla="*/ 2147483646 h 50"/>
              <a:gd name="T78" fmla="*/ 0 w 68"/>
              <a:gd name="T79" fmla="*/ 2147483646 h 50"/>
              <a:gd name="T80" fmla="*/ 0 w 68"/>
              <a:gd name="T81" fmla="*/ 2147483646 h 50"/>
              <a:gd name="T82" fmla="*/ 2147483646 w 68"/>
              <a:gd name="T83" fmla="*/ 2147483646 h 50"/>
              <a:gd name="T84" fmla="*/ 2147483646 w 68"/>
              <a:gd name="T85" fmla="*/ 2147483646 h 50"/>
              <a:gd name="T86" fmla="*/ 2147483646 w 68"/>
              <a:gd name="T87" fmla="*/ 2147483646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88086" name="Freeform 21"/>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87" name="Freeform 22"/>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88088" name="Freeform 23"/>
          <p:cNvSpPr>
            <a:spLocks/>
          </p:cNvSpPr>
          <p:nvPr/>
        </p:nvSpPr>
        <p:spPr bwMode="auto">
          <a:xfrm>
            <a:off x="6419850" y="4897438"/>
            <a:ext cx="58738" cy="46037"/>
          </a:xfrm>
          <a:custGeom>
            <a:avLst/>
            <a:gdLst>
              <a:gd name="T0" fmla="*/ 0 w 41"/>
              <a:gd name="T1" fmla="*/ 2147483646 h 29"/>
              <a:gd name="T2" fmla="*/ 2147483646 w 41"/>
              <a:gd name="T3" fmla="*/ 2147483646 h 29"/>
              <a:gd name="T4" fmla="*/ 2147483646 w 41"/>
              <a:gd name="T5" fmla="*/ 2147483646 h 29"/>
              <a:gd name="T6" fmla="*/ 2147483646 w 41"/>
              <a:gd name="T7" fmla="*/ 2147483646 h 29"/>
              <a:gd name="T8" fmla="*/ 2147483646 w 41"/>
              <a:gd name="T9" fmla="*/ 2147483646 h 29"/>
              <a:gd name="T10" fmla="*/ 2147483646 w 41"/>
              <a:gd name="T11" fmla="*/ 2147483646 h 29"/>
              <a:gd name="T12" fmla="*/ 2147483646 w 41"/>
              <a:gd name="T13" fmla="*/ 2147483646 h 29"/>
              <a:gd name="T14" fmla="*/ 2147483646 w 41"/>
              <a:gd name="T15" fmla="*/ 2147483646 h 29"/>
              <a:gd name="T16" fmla="*/ 2147483646 w 41"/>
              <a:gd name="T17" fmla="*/ 2147483646 h 29"/>
              <a:gd name="T18" fmla="*/ 2147483646 w 41"/>
              <a:gd name="T19" fmla="*/ 2147483646 h 29"/>
              <a:gd name="T20" fmla="*/ 2147483646 w 41"/>
              <a:gd name="T21" fmla="*/ 2147483646 h 29"/>
              <a:gd name="T22" fmla="*/ 2147483646 w 41"/>
              <a:gd name="T23" fmla="*/ 2147483646 h 29"/>
              <a:gd name="T24" fmla="*/ 2147483646 w 41"/>
              <a:gd name="T25" fmla="*/ 2147483646 h 29"/>
              <a:gd name="T26" fmla="*/ 2147483646 w 41"/>
              <a:gd name="T27" fmla="*/ 2147483646 h 29"/>
              <a:gd name="T28" fmla="*/ 2147483646 w 41"/>
              <a:gd name="T29" fmla="*/ 2147483646 h 29"/>
              <a:gd name="T30" fmla="*/ 2147483646 w 41"/>
              <a:gd name="T31" fmla="*/ 2147483646 h 29"/>
              <a:gd name="T32" fmla="*/ 2147483646 w 41"/>
              <a:gd name="T33" fmla="*/ 2147483646 h 29"/>
              <a:gd name="T34" fmla="*/ 2147483646 w 41"/>
              <a:gd name="T35" fmla="*/ 2147483646 h 29"/>
              <a:gd name="T36" fmla="*/ 2147483646 w 41"/>
              <a:gd name="T37" fmla="*/ 2147483646 h 29"/>
              <a:gd name="T38" fmla="*/ 2147483646 w 41"/>
              <a:gd name="T39" fmla="*/ 2147483646 h 29"/>
              <a:gd name="T40" fmla="*/ 2147483646 w 41"/>
              <a:gd name="T41" fmla="*/ 2147483646 h 29"/>
              <a:gd name="T42" fmla="*/ 2147483646 w 41"/>
              <a:gd name="T43" fmla="*/ 2147483646 h 29"/>
              <a:gd name="T44" fmla="*/ 2147483646 w 41"/>
              <a:gd name="T45" fmla="*/ 2147483646 h 29"/>
              <a:gd name="T46" fmla="*/ 2147483646 w 41"/>
              <a:gd name="T47" fmla="*/ 2147483646 h 29"/>
              <a:gd name="T48" fmla="*/ 2147483646 w 41"/>
              <a:gd name="T49" fmla="*/ 0 h 29"/>
              <a:gd name="T50" fmla="*/ 2147483646 w 41"/>
              <a:gd name="T51" fmla="*/ 0 h 29"/>
              <a:gd name="T52" fmla="*/ 2147483646 w 41"/>
              <a:gd name="T53" fmla="*/ 0 h 29"/>
              <a:gd name="T54" fmla="*/ 2147483646 w 41"/>
              <a:gd name="T55" fmla="*/ 0 h 29"/>
              <a:gd name="T56" fmla="*/ 2147483646 w 41"/>
              <a:gd name="T57" fmla="*/ 0 h 29"/>
              <a:gd name="T58" fmla="*/ 2147483646 w 41"/>
              <a:gd name="T59" fmla="*/ 2147483646 h 29"/>
              <a:gd name="T60" fmla="*/ 2147483646 w 41"/>
              <a:gd name="T61" fmla="*/ 2147483646 h 29"/>
              <a:gd name="T62" fmla="*/ 2147483646 w 41"/>
              <a:gd name="T63" fmla="*/ 2147483646 h 29"/>
              <a:gd name="T64" fmla="*/ 2147483646 w 41"/>
              <a:gd name="T65" fmla="*/ 2147483646 h 29"/>
              <a:gd name="T66" fmla="*/ 2147483646 w 41"/>
              <a:gd name="T67" fmla="*/ 2147483646 h 29"/>
              <a:gd name="T68" fmla="*/ 2147483646 w 41"/>
              <a:gd name="T69" fmla="*/ 2147483646 h 29"/>
              <a:gd name="T70" fmla="*/ 2147483646 w 41"/>
              <a:gd name="T71" fmla="*/ 2147483646 h 29"/>
              <a:gd name="T72" fmla="*/ 2147483646 w 41"/>
              <a:gd name="T73" fmla="*/ 2147483646 h 29"/>
              <a:gd name="T74" fmla="*/ 2147483646 w 41"/>
              <a:gd name="T75" fmla="*/ 2147483646 h 29"/>
              <a:gd name="T76" fmla="*/ 2147483646 w 41"/>
              <a:gd name="T77" fmla="*/ 2147483646 h 29"/>
              <a:gd name="T78" fmla="*/ 2147483646 w 41"/>
              <a:gd name="T79" fmla="*/ 2147483646 h 29"/>
              <a:gd name="T80" fmla="*/ 0 w 41"/>
              <a:gd name="T81" fmla="*/ 2147483646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88089" name="Freeform 24"/>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0" name="Freeform 25"/>
          <p:cNvSpPr>
            <a:spLocks/>
          </p:cNvSpPr>
          <p:nvPr/>
        </p:nvSpPr>
        <p:spPr bwMode="auto">
          <a:xfrm>
            <a:off x="6489700" y="4816475"/>
            <a:ext cx="69850" cy="77788"/>
          </a:xfrm>
          <a:custGeom>
            <a:avLst/>
            <a:gdLst>
              <a:gd name="T0" fmla="*/ 0 w 50"/>
              <a:gd name="T1" fmla="*/ 2147483646 h 49"/>
              <a:gd name="T2" fmla="*/ 2147483646 w 50"/>
              <a:gd name="T3" fmla="*/ 2147483646 h 49"/>
              <a:gd name="T4" fmla="*/ 2147483646 w 50"/>
              <a:gd name="T5" fmla="*/ 2147483646 h 49"/>
              <a:gd name="T6" fmla="*/ 2147483646 w 50"/>
              <a:gd name="T7" fmla="*/ 2147483646 h 49"/>
              <a:gd name="T8" fmla="*/ 2147483646 w 50"/>
              <a:gd name="T9" fmla="*/ 2147483646 h 49"/>
              <a:gd name="T10" fmla="*/ 2147483646 w 50"/>
              <a:gd name="T11" fmla="*/ 2147483646 h 49"/>
              <a:gd name="T12" fmla="*/ 2147483646 w 50"/>
              <a:gd name="T13" fmla="*/ 2147483646 h 49"/>
              <a:gd name="T14" fmla="*/ 2147483646 w 50"/>
              <a:gd name="T15" fmla="*/ 2147483646 h 49"/>
              <a:gd name="T16" fmla="*/ 2147483646 w 50"/>
              <a:gd name="T17" fmla="*/ 0 h 49"/>
              <a:gd name="T18" fmla="*/ 2147483646 w 50"/>
              <a:gd name="T19" fmla="*/ 0 h 49"/>
              <a:gd name="T20" fmla="*/ 2147483646 w 50"/>
              <a:gd name="T21" fmla="*/ 2147483646 h 49"/>
              <a:gd name="T22" fmla="*/ 2147483646 w 50"/>
              <a:gd name="T23" fmla="*/ 2147483646 h 49"/>
              <a:gd name="T24" fmla="*/ 2147483646 w 50"/>
              <a:gd name="T25" fmla="*/ 2147483646 h 49"/>
              <a:gd name="T26" fmla="*/ 2147483646 w 50"/>
              <a:gd name="T27" fmla="*/ 2147483646 h 49"/>
              <a:gd name="T28" fmla="*/ 2147483646 w 50"/>
              <a:gd name="T29" fmla="*/ 2147483646 h 49"/>
              <a:gd name="T30" fmla="*/ 2147483646 w 50"/>
              <a:gd name="T31" fmla="*/ 2147483646 h 49"/>
              <a:gd name="T32" fmla="*/ 2147483646 w 50"/>
              <a:gd name="T33" fmla="*/ 2147483646 h 49"/>
              <a:gd name="T34" fmla="*/ 2147483646 w 50"/>
              <a:gd name="T35" fmla="*/ 2147483646 h 49"/>
              <a:gd name="T36" fmla="*/ 2147483646 w 50"/>
              <a:gd name="T37" fmla="*/ 2147483646 h 49"/>
              <a:gd name="T38" fmla="*/ 2147483646 w 50"/>
              <a:gd name="T39" fmla="*/ 2147483646 h 49"/>
              <a:gd name="T40" fmla="*/ 2147483646 w 50"/>
              <a:gd name="T41" fmla="*/ 2147483646 h 49"/>
              <a:gd name="T42" fmla="*/ 2147483646 w 50"/>
              <a:gd name="T43" fmla="*/ 2147483646 h 49"/>
              <a:gd name="T44" fmla="*/ 2147483646 w 50"/>
              <a:gd name="T45" fmla="*/ 2147483646 h 49"/>
              <a:gd name="T46" fmla="*/ 2147483646 w 50"/>
              <a:gd name="T47" fmla="*/ 2147483646 h 49"/>
              <a:gd name="T48" fmla="*/ 2147483646 w 50"/>
              <a:gd name="T49" fmla="*/ 2147483646 h 49"/>
              <a:gd name="T50" fmla="*/ 2147483646 w 50"/>
              <a:gd name="T51" fmla="*/ 2147483646 h 49"/>
              <a:gd name="T52" fmla="*/ 2147483646 w 50"/>
              <a:gd name="T53" fmla="*/ 2147483646 h 49"/>
              <a:gd name="T54" fmla="*/ 2147483646 w 50"/>
              <a:gd name="T55" fmla="*/ 2147483646 h 49"/>
              <a:gd name="T56" fmla="*/ 2147483646 w 50"/>
              <a:gd name="T57" fmla="*/ 2147483646 h 49"/>
              <a:gd name="T58" fmla="*/ 2147483646 w 50"/>
              <a:gd name="T59" fmla="*/ 2147483646 h 49"/>
              <a:gd name="T60" fmla="*/ 2147483646 w 50"/>
              <a:gd name="T61" fmla="*/ 2147483646 h 49"/>
              <a:gd name="T62" fmla="*/ 2147483646 w 50"/>
              <a:gd name="T63" fmla="*/ 2147483646 h 49"/>
              <a:gd name="T64" fmla="*/ 2147483646 w 50"/>
              <a:gd name="T65" fmla="*/ 2147483646 h 49"/>
              <a:gd name="T66" fmla="*/ 2147483646 w 50"/>
              <a:gd name="T67" fmla="*/ 2147483646 h 49"/>
              <a:gd name="T68" fmla="*/ 2147483646 w 50"/>
              <a:gd name="T69" fmla="*/ 2147483646 h 49"/>
              <a:gd name="T70" fmla="*/ 2147483646 w 50"/>
              <a:gd name="T71" fmla="*/ 2147483646 h 49"/>
              <a:gd name="T72" fmla="*/ 2147483646 w 50"/>
              <a:gd name="T73" fmla="*/ 2147483646 h 49"/>
              <a:gd name="T74" fmla="*/ 2147483646 w 50"/>
              <a:gd name="T75" fmla="*/ 2147483646 h 49"/>
              <a:gd name="T76" fmla="*/ 2147483646 w 50"/>
              <a:gd name="T77" fmla="*/ 2147483646 h 49"/>
              <a:gd name="T78" fmla="*/ 2147483646 w 50"/>
              <a:gd name="T79" fmla="*/ 2147483646 h 49"/>
              <a:gd name="T80" fmla="*/ 2147483646 w 50"/>
              <a:gd name="T81" fmla="*/ 2147483646 h 49"/>
              <a:gd name="T82" fmla="*/ 2147483646 w 50"/>
              <a:gd name="T83" fmla="*/ 2147483646 h 49"/>
              <a:gd name="T84" fmla="*/ 2147483646 w 50"/>
              <a:gd name="T85" fmla="*/ 2147483646 h 49"/>
              <a:gd name="T86" fmla="*/ 2147483646 w 50"/>
              <a:gd name="T87" fmla="*/ 2147483646 h 49"/>
              <a:gd name="T88" fmla="*/ 2147483646 w 50"/>
              <a:gd name="T89" fmla="*/ 2147483646 h 49"/>
              <a:gd name="T90" fmla="*/ 2147483646 w 50"/>
              <a:gd name="T91" fmla="*/ 2147483646 h 49"/>
              <a:gd name="T92" fmla="*/ 2147483646 w 50"/>
              <a:gd name="T93" fmla="*/ 2147483646 h 49"/>
              <a:gd name="T94" fmla="*/ 0 w 50"/>
              <a:gd name="T95" fmla="*/ 2147483646 h 49"/>
              <a:gd name="T96" fmla="*/ 0 w 5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88091" name="Freeform 26"/>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2" name="Freeform 27"/>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2147483646 w 37"/>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88093" name="Freeform 28"/>
          <p:cNvSpPr>
            <a:spLocks/>
          </p:cNvSpPr>
          <p:nvPr/>
        </p:nvSpPr>
        <p:spPr bwMode="auto">
          <a:xfrm>
            <a:off x="6442075" y="4816475"/>
            <a:ext cx="52388" cy="71438"/>
          </a:xfrm>
          <a:custGeom>
            <a:avLst/>
            <a:gdLst>
              <a:gd name="T0" fmla="*/ 2147483646 w 37"/>
              <a:gd name="T1" fmla="*/ 2147483646 h 45"/>
              <a:gd name="T2" fmla="*/ 2147483646 w 37"/>
              <a:gd name="T3" fmla="*/ 2147483646 h 45"/>
              <a:gd name="T4" fmla="*/ 2147483646 w 37"/>
              <a:gd name="T5" fmla="*/ 2147483646 h 45"/>
              <a:gd name="T6" fmla="*/ 2147483646 w 37"/>
              <a:gd name="T7" fmla="*/ 2147483646 h 45"/>
              <a:gd name="T8" fmla="*/ 2147483646 w 37"/>
              <a:gd name="T9" fmla="*/ 2147483646 h 45"/>
              <a:gd name="T10" fmla="*/ 2147483646 w 37"/>
              <a:gd name="T11" fmla="*/ 2147483646 h 45"/>
              <a:gd name="T12" fmla="*/ 2147483646 w 37"/>
              <a:gd name="T13" fmla="*/ 2147483646 h 45"/>
              <a:gd name="T14" fmla="*/ 2147483646 w 37"/>
              <a:gd name="T15" fmla="*/ 2147483646 h 45"/>
              <a:gd name="T16" fmla="*/ 2147483646 w 37"/>
              <a:gd name="T17" fmla="*/ 2147483646 h 45"/>
              <a:gd name="T18" fmla="*/ 2147483646 w 37"/>
              <a:gd name="T19" fmla="*/ 2147483646 h 45"/>
              <a:gd name="T20" fmla="*/ 2147483646 w 37"/>
              <a:gd name="T21" fmla="*/ 2147483646 h 45"/>
              <a:gd name="T22" fmla="*/ 2147483646 w 37"/>
              <a:gd name="T23" fmla="*/ 2147483646 h 45"/>
              <a:gd name="T24" fmla="*/ 2147483646 w 37"/>
              <a:gd name="T25" fmla="*/ 2147483646 h 45"/>
              <a:gd name="T26" fmla="*/ 2147483646 w 37"/>
              <a:gd name="T27" fmla="*/ 2147483646 h 45"/>
              <a:gd name="T28" fmla="*/ 2147483646 w 37"/>
              <a:gd name="T29" fmla="*/ 2147483646 h 45"/>
              <a:gd name="T30" fmla="*/ 2147483646 w 37"/>
              <a:gd name="T31" fmla="*/ 2147483646 h 45"/>
              <a:gd name="T32" fmla="*/ 2147483646 w 37"/>
              <a:gd name="T33" fmla="*/ 2147483646 h 45"/>
              <a:gd name="T34" fmla="*/ 2147483646 w 37"/>
              <a:gd name="T35" fmla="*/ 2147483646 h 45"/>
              <a:gd name="T36" fmla="*/ 2147483646 w 37"/>
              <a:gd name="T37" fmla="*/ 2147483646 h 45"/>
              <a:gd name="T38" fmla="*/ 2147483646 w 37"/>
              <a:gd name="T39" fmla="*/ 2147483646 h 45"/>
              <a:gd name="T40" fmla="*/ 2147483646 w 37"/>
              <a:gd name="T41" fmla="*/ 2147483646 h 45"/>
              <a:gd name="T42" fmla="*/ 2147483646 w 37"/>
              <a:gd name="T43" fmla="*/ 2147483646 h 45"/>
              <a:gd name="T44" fmla="*/ 2147483646 w 37"/>
              <a:gd name="T45" fmla="*/ 2147483646 h 45"/>
              <a:gd name="T46" fmla="*/ 2147483646 w 37"/>
              <a:gd name="T47" fmla="*/ 2147483646 h 45"/>
              <a:gd name="T48" fmla="*/ 2147483646 w 37"/>
              <a:gd name="T49" fmla="*/ 2147483646 h 45"/>
              <a:gd name="T50" fmla="*/ 2147483646 w 37"/>
              <a:gd name="T51" fmla="*/ 2147483646 h 45"/>
              <a:gd name="T52" fmla="*/ 2147483646 w 37"/>
              <a:gd name="T53" fmla="*/ 2147483646 h 45"/>
              <a:gd name="T54" fmla="*/ 2147483646 w 37"/>
              <a:gd name="T55" fmla="*/ 0 h 45"/>
              <a:gd name="T56" fmla="*/ 2147483646 w 37"/>
              <a:gd name="T57" fmla="*/ 2147483646 h 45"/>
              <a:gd name="T58" fmla="*/ 2147483646 w 37"/>
              <a:gd name="T59" fmla="*/ 2147483646 h 45"/>
              <a:gd name="T60" fmla="*/ 2147483646 w 37"/>
              <a:gd name="T61" fmla="*/ 2147483646 h 45"/>
              <a:gd name="T62" fmla="*/ 2147483646 w 37"/>
              <a:gd name="T63" fmla="*/ 2147483646 h 45"/>
              <a:gd name="T64" fmla="*/ 0 w 37"/>
              <a:gd name="T65" fmla="*/ 2147483646 h 45"/>
              <a:gd name="T66" fmla="*/ 0 w 37"/>
              <a:gd name="T67" fmla="*/ 2147483646 h 45"/>
              <a:gd name="T68" fmla="*/ 0 w 37"/>
              <a:gd name="T69" fmla="*/ 2147483646 h 45"/>
              <a:gd name="T70" fmla="*/ 2147483646 w 37"/>
              <a:gd name="T71" fmla="*/ 2147483646 h 45"/>
              <a:gd name="T72" fmla="*/ 2147483646 w 37"/>
              <a:gd name="T73" fmla="*/ 2147483646 h 45"/>
              <a:gd name="T74" fmla="*/ 2147483646 w 37"/>
              <a:gd name="T75" fmla="*/ 2147483646 h 45"/>
              <a:gd name="T76" fmla="*/ 2147483646 w 37"/>
              <a:gd name="T77" fmla="*/ 2147483646 h 45"/>
              <a:gd name="T78" fmla="*/ 2147483646 w 37"/>
              <a:gd name="T79" fmla="*/ 2147483646 h 45"/>
              <a:gd name="T80" fmla="*/ 2147483646 w 37"/>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88094" name="Freeform 29"/>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5" name="Freeform 30"/>
          <p:cNvSpPr>
            <a:spLocks/>
          </p:cNvSpPr>
          <p:nvPr/>
        </p:nvSpPr>
        <p:spPr bwMode="auto">
          <a:xfrm>
            <a:off x="6437313" y="4770438"/>
            <a:ext cx="93662" cy="49212"/>
          </a:xfrm>
          <a:custGeom>
            <a:avLst/>
            <a:gdLst>
              <a:gd name="T0" fmla="*/ 2147483646 w 66"/>
              <a:gd name="T1" fmla="*/ 2147483646 h 31"/>
              <a:gd name="T2" fmla="*/ 2147483646 w 66"/>
              <a:gd name="T3" fmla="*/ 2147483646 h 31"/>
              <a:gd name="T4" fmla="*/ 2147483646 w 66"/>
              <a:gd name="T5" fmla="*/ 2147483646 h 31"/>
              <a:gd name="T6" fmla="*/ 2147483646 w 66"/>
              <a:gd name="T7" fmla="*/ 2147483646 h 31"/>
              <a:gd name="T8" fmla="*/ 0 w 66"/>
              <a:gd name="T9" fmla="*/ 2147483646 h 31"/>
              <a:gd name="T10" fmla="*/ 0 w 66"/>
              <a:gd name="T11" fmla="*/ 2147483646 h 31"/>
              <a:gd name="T12" fmla="*/ 2147483646 w 66"/>
              <a:gd name="T13" fmla="*/ 2147483646 h 31"/>
              <a:gd name="T14" fmla="*/ 2147483646 w 66"/>
              <a:gd name="T15" fmla="*/ 2147483646 h 31"/>
              <a:gd name="T16" fmla="*/ 2147483646 w 66"/>
              <a:gd name="T17" fmla="*/ 2147483646 h 31"/>
              <a:gd name="T18" fmla="*/ 2147483646 w 66"/>
              <a:gd name="T19" fmla="*/ 2147483646 h 31"/>
              <a:gd name="T20" fmla="*/ 2147483646 w 66"/>
              <a:gd name="T21" fmla="*/ 2147483646 h 31"/>
              <a:gd name="T22" fmla="*/ 2147483646 w 66"/>
              <a:gd name="T23" fmla="*/ 2147483646 h 31"/>
              <a:gd name="T24" fmla="*/ 2147483646 w 66"/>
              <a:gd name="T25" fmla="*/ 2147483646 h 31"/>
              <a:gd name="T26" fmla="*/ 2147483646 w 66"/>
              <a:gd name="T27" fmla="*/ 2147483646 h 31"/>
              <a:gd name="T28" fmla="*/ 2147483646 w 66"/>
              <a:gd name="T29" fmla="*/ 2147483646 h 31"/>
              <a:gd name="T30" fmla="*/ 2147483646 w 66"/>
              <a:gd name="T31" fmla="*/ 2147483646 h 31"/>
              <a:gd name="T32" fmla="*/ 2147483646 w 66"/>
              <a:gd name="T33" fmla="*/ 2147483646 h 31"/>
              <a:gd name="T34" fmla="*/ 2147483646 w 66"/>
              <a:gd name="T35" fmla="*/ 2147483646 h 31"/>
              <a:gd name="T36" fmla="*/ 2147483646 w 66"/>
              <a:gd name="T37" fmla="*/ 2147483646 h 31"/>
              <a:gd name="T38" fmla="*/ 2147483646 w 66"/>
              <a:gd name="T39" fmla="*/ 2147483646 h 31"/>
              <a:gd name="T40" fmla="*/ 2147483646 w 66"/>
              <a:gd name="T41" fmla="*/ 2147483646 h 31"/>
              <a:gd name="T42" fmla="*/ 2147483646 w 66"/>
              <a:gd name="T43" fmla="*/ 2147483646 h 31"/>
              <a:gd name="T44" fmla="*/ 2147483646 w 66"/>
              <a:gd name="T45" fmla="*/ 2147483646 h 31"/>
              <a:gd name="T46" fmla="*/ 2147483646 w 66"/>
              <a:gd name="T47" fmla="*/ 2147483646 h 31"/>
              <a:gd name="T48" fmla="*/ 2147483646 w 66"/>
              <a:gd name="T49" fmla="*/ 2147483646 h 31"/>
              <a:gd name="T50" fmla="*/ 2147483646 w 66"/>
              <a:gd name="T51" fmla="*/ 2147483646 h 31"/>
              <a:gd name="T52" fmla="*/ 2147483646 w 66"/>
              <a:gd name="T53" fmla="*/ 2147483646 h 31"/>
              <a:gd name="T54" fmla="*/ 2147483646 w 66"/>
              <a:gd name="T55" fmla="*/ 2147483646 h 31"/>
              <a:gd name="T56" fmla="*/ 2147483646 w 66"/>
              <a:gd name="T57" fmla="*/ 2147483646 h 31"/>
              <a:gd name="T58" fmla="*/ 2147483646 w 66"/>
              <a:gd name="T59" fmla="*/ 2147483646 h 31"/>
              <a:gd name="T60" fmla="*/ 2147483646 w 66"/>
              <a:gd name="T61" fmla="*/ 2147483646 h 31"/>
              <a:gd name="T62" fmla="*/ 2147483646 w 66"/>
              <a:gd name="T63" fmla="*/ 0 h 31"/>
              <a:gd name="T64" fmla="*/ 2147483646 w 66"/>
              <a:gd name="T65" fmla="*/ 0 h 31"/>
              <a:gd name="T66" fmla="*/ 2147483646 w 66"/>
              <a:gd name="T67" fmla="*/ 2147483646 h 31"/>
              <a:gd name="T68" fmla="*/ 2147483646 w 66"/>
              <a:gd name="T69" fmla="*/ 2147483646 h 31"/>
              <a:gd name="T70" fmla="*/ 2147483646 w 66"/>
              <a:gd name="T71" fmla="*/ 2147483646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88096" name="Freeform 31"/>
          <p:cNvSpPr>
            <a:spLocks/>
          </p:cNvSpPr>
          <p:nvPr/>
        </p:nvSpPr>
        <p:spPr bwMode="auto">
          <a:xfrm>
            <a:off x="6432550" y="4502150"/>
            <a:ext cx="358775" cy="347663"/>
          </a:xfrm>
          <a:custGeom>
            <a:avLst/>
            <a:gdLst>
              <a:gd name="T0" fmla="*/ 2147483646 w 254"/>
              <a:gd name="T1" fmla="*/ 2147483646 h 219"/>
              <a:gd name="T2" fmla="*/ 2147483646 w 254"/>
              <a:gd name="T3" fmla="*/ 2147483646 h 219"/>
              <a:gd name="T4" fmla="*/ 2147483646 w 254"/>
              <a:gd name="T5" fmla="*/ 2147483646 h 219"/>
              <a:gd name="T6" fmla="*/ 2147483646 w 254"/>
              <a:gd name="T7" fmla="*/ 2147483646 h 219"/>
              <a:gd name="T8" fmla="*/ 0 w 254"/>
              <a:gd name="T9" fmla="*/ 2147483646 h 219"/>
              <a:gd name="T10" fmla="*/ 2147483646 w 254"/>
              <a:gd name="T11" fmla="*/ 2147483646 h 219"/>
              <a:gd name="T12" fmla="*/ 2147483646 w 254"/>
              <a:gd name="T13" fmla="*/ 2147483646 h 219"/>
              <a:gd name="T14" fmla="*/ 2147483646 w 254"/>
              <a:gd name="T15" fmla="*/ 2147483646 h 219"/>
              <a:gd name="T16" fmla="*/ 2147483646 w 254"/>
              <a:gd name="T17" fmla="*/ 2147483646 h 219"/>
              <a:gd name="T18" fmla="*/ 2147483646 w 254"/>
              <a:gd name="T19" fmla="*/ 2147483646 h 219"/>
              <a:gd name="T20" fmla="*/ 2147483646 w 254"/>
              <a:gd name="T21" fmla="*/ 2147483646 h 219"/>
              <a:gd name="T22" fmla="*/ 2147483646 w 254"/>
              <a:gd name="T23" fmla="*/ 2147483646 h 219"/>
              <a:gd name="T24" fmla="*/ 2147483646 w 254"/>
              <a:gd name="T25" fmla="*/ 2147483646 h 219"/>
              <a:gd name="T26" fmla="*/ 2147483646 w 254"/>
              <a:gd name="T27" fmla="*/ 2147483646 h 219"/>
              <a:gd name="T28" fmla="*/ 2147483646 w 254"/>
              <a:gd name="T29" fmla="*/ 2147483646 h 219"/>
              <a:gd name="T30" fmla="*/ 2147483646 w 254"/>
              <a:gd name="T31" fmla="*/ 2147483646 h 219"/>
              <a:gd name="T32" fmla="*/ 2147483646 w 254"/>
              <a:gd name="T33" fmla="*/ 2147483646 h 219"/>
              <a:gd name="T34" fmla="*/ 2147483646 w 254"/>
              <a:gd name="T35" fmla="*/ 2147483646 h 219"/>
              <a:gd name="T36" fmla="*/ 2147483646 w 254"/>
              <a:gd name="T37" fmla="*/ 2147483646 h 219"/>
              <a:gd name="T38" fmla="*/ 2147483646 w 254"/>
              <a:gd name="T39" fmla="*/ 2147483646 h 219"/>
              <a:gd name="T40" fmla="*/ 2147483646 w 254"/>
              <a:gd name="T41" fmla="*/ 2147483646 h 219"/>
              <a:gd name="T42" fmla="*/ 2147483646 w 254"/>
              <a:gd name="T43" fmla="*/ 2147483646 h 219"/>
              <a:gd name="T44" fmla="*/ 2147483646 w 254"/>
              <a:gd name="T45" fmla="*/ 2147483646 h 219"/>
              <a:gd name="T46" fmla="*/ 2147483646 w 254"/>
              <a:gd name="T47" fmla="*/ 2147483646 h 219"/>
              <a:gd name="T48" fmla="*/ 2147483646 w 254"/>
              <a:gd name="T49" fmla="*/ 2147483646 h 219"/>
              <a:gd name="T50" fmla="*/ 2147483646 w 254"/>
              <a:gd name="T51" fmla="*/ 2147483646 h 219"/>
              <a:gd name="T52" fmla="*/ 2147483646 w 254"/>
              <a:gd name="T53" fmla="*/ 2147483646 h 219"/>
              <a:gd name="T54" fmla="*/ 2147483646 w 254"/>
              <a:gd name="T55" fmla="*/ 2147483646 h 219"/>
              <a:gd name="T56" fmla="*/ 2147483646 w 254"/>
              <a:gd name="T57" fmla="*/ 2147483646 h 219"/>
              <a:gd name="T58" fmla="*/ 2147483646 w 254"/>
              <a:gd name="T59" fmla="*/ 2147483646 h 219"/>
              <a:gd name="T60" fmla="*/ 2147483646 w 254"/>
              <a:gd name="T61" fmla="*/ 2147483646 h 219"/>
              <a:gd name="T62" fmla="*/ 2147483646 w 254"/>
              <a:gd name="T63" fmla="*/ 2147483646 h 219"/>
              <a:gd name="T64" fmla="*/ 2147483646 w 254"/>
              <a:gd name="T65" fmla="*/ 2147483646 h 219"/>
              <a:gd name="T66" fmla="*/ 2147483646 w 254"/>
              <a:gd name="T67" fmla="*/ 2147483646 h 219"/>
              <a:gd name="T68" fmla="*/ 2147483646 w 254"/>
              <a:gd name="T69" fmla="*/ 2147483646 h 219"/>
              <a:gd name="T70" fmla="*/ 2147483646 w 254"/>
              <a:gd name="T71" fmla="*/ 2147483646 h 219"/>
              <a:gd name="T72" fmla="*/ 2147483646 w 254"/>
              <a:gd name="T73" fmla="*/ 2147483646 h 219"/>
              <a:gd name="T74" fmla="*/ 2147483646 w 254"/>
              <a:gd name="T75" fmla="*/ 2147483646 h 219"/>
              <a:gd name="T76" fmla="*/ 2147483646 w 254"/>
              <a:gd name="T77" fmla="*/ 2147483646 h 219"/>
              <a:gd name="T78" fmla="*/ 2147483646 w 254"/>
              <a:gd name="T79" fmla="*/ 2147483646 h 219"/>
              <a:gd name="T80" fmla="*/ 2147483646 w 254"/>
              <a:gd name="T81" fmla="*/ 2147483646 h 219"/>
              <a:gd name="T82" fmla="*/ 2147483646 w 254"/>
              <a:gd name="T83" fmla="*/ 2147483646 h 219"/>
              <a:gd name="T84" fmla="*/ 2147483646 w 254"/>
              <a:gd name="T85" fmla="*/ 2147483646 h 219"/>
              <a:gd name="T86" fmla="*/ 2147483646 w 254"/>
              <a:gd name="T87" fmla="*/ 2147483646 h 219"/>
              <a:gd name="T88" fmla="*/ 2147483646 w 254"/>
              <a:gd name="T89" fmla="*/ 2147483646 h 219"/>
              <a:gd name="T90" fmla="*/ 2147483646 w 254"/>
              <a:gd name="T91" fmla="*/ 2147483646 h 219"/>
              <a:gd name="T92" fmla="*/ 2147483646 w 254"/>
              <a:gd name="T93" fmla="*/ 2147483646 h 219"/>
              <a:gd name="T94" fmla="*/ 2147483646 w 254"/>
              <a:gd name="T95" fmla="*/ 2147483646 h 219"/>
              <a:gd name="T96" fmla="*/ 2147483646 w 254"/>
              <a:gd name="T97" fmla="*/ 0 h 219"/>
              <a:gd name="T98" fmla="*/ 2147483646 w 254"/>
              <a:gd name="T99" fmla="*/ 2147483646 h 219"/>
              <a:gd name="T100" fmla="*/ 2147483646 w 254"/>
              <a:gd name="T101" fmla="*/ 2147483646 h 219"/>
              <a:gd name="T102" fmla="*/ 2147483646 w 254"/>
              <a:gd name="T103" fmla="*/ 2147483646 h 219"/>
              <a:gd name="T104" fmla="*/ 2147483646 w 254"/>
              <a:gd name="T105" fmla="*/ 2147483646 h 219"/>
              <a:gd name="T106" fmla="*/ 2147483646 w 254"/>
              <a:gd name="T107" fmla="*/ 2147483646 h 219"/>
              <a:gd name="T108" fmla="*/ 2147483646 w 254"/>
              <a:gd name="T109" fmla="*/ 2147483646 h 219"/>
              <a:gd name="T110" fmla="*/ 2147483646 w 254"/>
              <a:gd name="T111" fmla="*/ 2147483646 h 219"/>
              <a:gd name="T112" fmla="*/ 2147483646 w 254"/>
              <a:gd name="T113" fmla="*/ 2147483646 h 219"/>
              <a:gd name="T114" fmla="*/ 2147483646 w 254"/>
              <a:gd name="T115" fmla="*/ 2147483646 h 219"/>
              <a:gd name="T116" fmla="*/ 2147483646 w 254"/>
              <a:gd name="T117" fmla="*/ 2147483646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7" name="Freeform 32"/>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098" name="Freeform 33"/>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88099" name="Freeform 34"/>
          <p:cNvSpPr>
            <a:spLocks/>
          </p:cNvSpPr>
          <p:nvPr/>
        </p:nvSpPr>
        <p:spPr bwMode="auto">
          <a:xfrm>
            <a:off x="6575425" y="4738688"/>
            <a:ext cx="100013" cy="82550"/>
          </a:xfrm>
          <a:custGeom>
            <a:avLst/>
            <a:gdLst>
              <a:gd name="T0" fmla="*/ 2147483646 w 71"/>
              <a:gd name="T1" fmla="*/ 2147483646 h 52"/>
              <a:gd name="T2" fmla="*/ 2147483646 w 71"/>
              <a:gd name="T3" fmla="*/ 2147483646 h 52"/>
              <a:gd name="T4" fmla="*/ 2147483646 w 71"/>
              <a:gd name="T5" fmla="*/ 2147483646 h 52"/>
              <a:gd name="T6" fmla="*/ 2147483646 w 71"/>
              <a:gd name="T7" fmla="*/ 2147483646 h 52"/>
              <a:gd name="T8" fmla="*/ 2147483646 w 71"/>
              <a:gd name="T9" fmla="*/ 2147483646 h 52"/>
              <a:gd name="T10" fmla="*/ 2147483646 w 71"/>
              <a:gd name="T11" fmla="*/ 2147483646 h 52"/>
              <a:gd name="T12" fmla="*/ 2147483646 w 71"/>
              <a:gd name="T13" fmla="*/ 2147483646 h 52"/>
              <a:gd name="T14" fmla="*/ 2147483646 w 71"/>
              <a:gd name="T15" fmla="*/ 2147483646 h 52"/>
              <a:gd name="T16" fmla="*/ 2147483646 w 71"/>
              <a:gd name="T17" fmla="*/ 2147483646 h 52"/>
              <a:gd name="T18" fmla="*/ 2147483646 w 71"/>
              <a:gd name="T19" fmla="*/ 2147483646 h 52"/>
              <a:gd name="T20" fmla="*/ 2147483646 w 71"/>
              <a:gd name="T21" fmla="*/ 2147483646 h 52"/>
              <a:gd name="T22" fmla="*/ 2147483646 w 71"/>
              <a:gd name="T23" fmla="*/ 2147483646 h 52"/>
              <a:gd name="T24" fmla="*/ 2147483646 w 71"/>
              <a:gd name="T25" fmla="*/ 2147483646 h 52"/>
              <a:gd name="T26" fmla="*/ 2147483646 w 71"/>
              <a:gd name="T27" fmla="*/ 2147483646 h 52"/>
              <a:gd name="T28" fmla="*/ 2147483646 w 71"/>
              <a:gd name="T29" fmla="*/ 2147483646 h 52"/>
              <a:gd name="T30" fmla="*/ 2147483646 w 71"/>
              <a:gd name="T31" fmla="*/ 2147483646 h 52"/>
              <a:gd name="T32" fmla="*/ 2147483646 w 71"/>
              <a:gd name="T33" fmla="*/ 2147483646 h 52"/>
              <a:gd name="T34" fmla="*/ 2147483646 w 71"/>
              <a:gd name="T35" fmla="*/ 2147483646 h 52"/>
              <a:gd name="T36" fmla="*/ 2147483646 w 71"/>
              <a:gd name="T37" fmla="*/ 2147483646 h 52"/>
              <a:gd name="T38" fmla="*/ 2147483646 w 71"/>
              <a:gd name="T39" fmla="*/ 2147483646 h 52"/>
              <a:gd name="T40" fmla="*/ 2147483646 w 71"/>
              <a:gd name="T41" fmla="*/ 2147483646 h 52"/>
              <a:gd name="T42" fmla="*/ 2147483646 w 71"/>
              <a:gd name="T43" fmla="*/ 2147483646 h 52"/>
              <a:gd name="T44" fmla="*/ 2147483646 w 71"/>
              <a:gd name="T45" fmla="*/ 2147483646 h 52"/>
              <a:gd name="T46" fmla="*/ 2147483646 w 71"/>
              <a:gd name="T47" fmla="*/ 2147483646 h 52"/>
              <a:gd name="T48" fmla="*/ 2147483646 w 71"/>
              <a:gd name="T49" fmla="*/ 2147483646 h 52"/>
              <a:gd name="T50" fmla="*/ 2147483646 w 71"/>
              <a:gd name="T51" fmla="*/ 2147483646 h 52"/>
              <a:gd name="T52" fmla="*/ 2147483646 w 71"/>
              <a:gd name="T53" fmla="*/ 2147483646 h 52"/>
              <a:gd name="T54" fmla="*/ 2147483646 w 71"/>
              <a:gd name="T55" fmla="*/ 2147483646 h 52"/>
              <a:gd name="T56" fmla="*/ 2147483646 w 71"/>
              <a:gd name="T57" fmla="*/ 2147483646 h 52"/>
              <a:gd name="T58" fmla="*/ 2147483646 w 71"/>
              <a:gd name="T59" fmla="*/ 2147483646 h 52"/>
              <a:gd name="T60" fmla="*/ 2147483646 w 71"/>
              <a:gd name="T61" fmla="*/ 2147483646 h 52"/>
              <a:gd name="T62" fmla="*/ 2147483646 w 71"/>
              <a:gd name="T63" fmla="*/ 2147483646 h 52"/>
              <a:gd name="T64" fmla="*/ 2147483646 w 71"/>
              <a:gd name="T65" fmla="*/ 2147483646 h 52"/>
              <a:gd name="T66" fmla="*/ 2147483646 w 71"/>
              <a:gd name="T67" fmla="*/ 0 h 52"/>
              <a:gd name="T68" fmla="*/ 2147483646 w 71"/>
              <a:gd name="T69" fmla="*/ 0 h 52"/>
              <a:gd name="T70" fmla="*/ 2147483646 w 71"/>
              <a:gd name="T71" fmla="*/ 0 h 52"/>
              <a:gd name="T72" fmla="*/ 2147483646 w 71"/>
              <a:gd name="T73" fmla="*/ 0 h 52"/>
              <a:gd name="T74" fmla="*/ 2147483646 w 71"/>
              <a:gd name="T75" fmla="*/ 0 h 52"/>
              <a:gd name="T76" fmla="*/ 2147483646 w 71"/>
              <a:gd name="T77" fmla="*/ 2147483646 h 52"/>
              <a:gd name="T78" fmla="*/ 2147483646 w 71"/>
              <a:gd name="T79" fmla="*/ 2147483646 h 52"/>
              <a:gd name="T80" fmla="*/ 2147483646 w 71"/>
              <a:gd name="T81" fmla="*/ 2147483646 h 52"/>
              <a:gd name="T82" fmla="*/ 2147483646 w 71"/>
              <a:gd name="T83" fmla="*/ 2147483646 h 52"/>
              <a:gd name="T84" fmla="*/ 2147483646 w 71"/>
              <a:gd name="T85" fmla="*/ 2147483646 h 52"/>
              <a:gd name="T86" fmla="*/ 2147483646 w 71"/>
              <a:gd name="T87" fmla="*/ 2147483646 h 52"/>
              <a:gd name="T88" fmla="*/ 2147483646 w 71"/>
              <a:gd name="T89" fmla="*/ 2147483646 h 52"/>
              <a:gd name="T90" fmla="*/ 2147483646 w 71"/>
              <a:gd name="T91" fmla="*/ 2147483646 h 52"/>
              <a:gd name="T92" fmla="*/ 0 w 71"/>
              <a:gd name="T93" fmla="*/ 2147483646 h 52"/>
              <a:gd name="T94" fmla="*/ 2147483646 w 71"/>
              <a:gd name="T95" fmla="*/ 2147483646 h 52"/>
              <a:gd name="T96" fmla="*/ 2147483646 w 71"/>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88100" name="Freeform 35"/>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1" name="Freeform 36"/>
          <p:cNvSpPr>
            <a:spLocks/>
          </p:cNvSpPr>
          <p:nvPr/>
        </p:nvSpPr>
        <p:spPr bwMode="auto">
          <a:xfrm>
            <a:off x="6510338" y="4684713"/>
            <a:ext cx="66675" cy="77787"/>
          </a:xfrm>
          <a:custGeom>
            <a:avLst/>
            <a:gdLst>
              <a:gd name="T0" fmla="*/ 2147483646 w 47"/>
              <a:gd name="T1" fmla="*/ 2147483646 h 49"/>
              <a:gd name="T2" fmla="*/ 2147483646 w 47"/>
              <a:gd name="T3" fmla="*/ 2147483646 h 49"/>
              <a:gd name="T4" fmla="*/ 2147483646 w 47"/>
              <a:gd name="T5" fmla="*/ 2147483646 h 49"/>
              <a:gd name="T6" fmla="*/ 2147483646 w 47"/>
              <a:gd name="T7" fmla="*/ 2147483646 h 49"/>
              <a:gd name="T8" fmla="*/ 2147483646 w 47"/>
              <a:gd name="T9" fmla="*/ 2147483646 h 49"/>
              <a:gd name="T10" fmla="*/ 2147483646 w 47"/>
              <a:gd name="T11" fmla="*/ 2147483646 h 49"/>
              <a:gd name="T12" fmla="*/ 2147483646 w 47"/>
              <a:gd name="T13" fmla="*/ 2147483646 h 49"/>
              <a:gd name="T14" fmla="*/ 2147483646 w 47"/>
              <a:gd name="T15" fmla="*/ 2147483646 h 49"/>
              <a:gd name="T16" fmla="*/ 2147483646 w 47"/>
              <a:gd name="T17" fmla="*/ 2147483646 h 49"/>
              <a:gd name="T18" fmla="*/ 2147483646 w 47"/>
              <a:gd name="T19" fmla="*/ 2147483646 h 49"/>
              <a:gd name="T20" fmla="*/ 2147483646 w 47"/>
              <a:gd name="T21" fmla="*/ 2147483646 h 49"/>
              <a:gd name="T22" fmla="*/ 2147483646 w 47"/>
              <a:gd name="T23" fmla="*/ 2147483646 h 49"/>
              <a:gd name="T24" fmla="*/ 2147483646 w 47"/>
              <a:gd name="T25" fmla="*/ 2147483646 h 49"/>
              <a:gd name="T26" fmla="*/ 2147483646 w 47"/>
              <a:gd name="T27" fmla="*/ 2147483646 h 49"/>
              <a:gd name="T28" fmla="*/ 2147483646 w 47"/>
              <a:gd name="T29" fmla="*/ 2147483646 h 49"/>
              <a:gd name="T30" fmla="*/ 2147483646 w 47"/>
              <a:gd name="T31" fmla="*/ 2147483646 h 49"/>
              <a:gd name="T32" fmla="*/ 2147483646 w 47"/>
              <a:gd name="T33" fmla="*/ 2147483646 h 49"/>
              <a:gd name="T34" fmla="*/ 2147483646 w 47"/>
              <a:gd name="T35" fmla="*/ 2147483646 h 49"/>
              <a:gd name="T36" fmla="*/ 2147483646 w 47"/>
              <a:gd name="T37" fmla="*/ 2147483646 h 49"/>
              <a:gd name="T38" fmla="*/ 2147483646 w 47"/>
              <a:gd name="T39" fmla="*/ 2147483646 h 49"/>
              <a:gd name="T40" fmla="*/ 2147483646 w 47"/>
              <a:gd name="T41" fmla="*/ 2147483646 h 49"/>
              <a:gd name="T42" fmla="*/ 2147483646 w 47"/>
              <a:gd name="T43" fmla="*/ 2147483646 h 49"/>
              <a:gd name="T44" fmla="*/ 2147483646 w 47"/>
              <a:gd name="T45" fmla="*/ 2147483646 h 49"/>
              <a:gd name="T46" fmla="*/ 2147483646 w 47"/>
              <a:gd name="T47" fmla="*/ 2147483646 h 49"/>
              <a:gd name="T48" fmla="*/ 2147483646 w 47"/>
              <a:gd name="T49" fmla="*/ 2147483646 h 49"/>
              <a:gd name="T50" fmla="*/ 2147483646 w 47"/>
              <a:gd name="T51" fmla="*/ 2147483646 h 49"/>
              <a:gd name="T52" fmla="*/ 2147483646 w 47"/>
              <a:gd name="T53" fmla="*/ 2147483646 h 49"/>
              <a:gd name="T54" fmla="*/ 2147483646 w 47"/>
              <a:gd name="T55" fmla="*/ 2147483646 h 49"/>
              <a:gd name="T56" fmla="*/ 2147483646 w 47"/>
              <a:gd name="T57" fmla="*/ 2147483646 h 49"/>
              <a:gd name="T58" fmla="*/ 2147483646 w 47"/>
              <a:gd name="T59" fmla="*/ 2147483646 h 49"/>
              <a:gd name="T60" fmla="*/ 2147483646 w 47"/>
              <a:gd name="T61" fmla="*/ 2147483646 h 49"/>
              <a:gd name="T62" fmla="*/ 2147483646 w 47"/>
              <a:gd name="T63" fmla="*/ 2147483646 h 49"/>
              <a:gd name="T64" fmla="*/ 2147483646 w 47"/>
              <a:gd name="T65" fmla="*/ 2147483646 h 49"/>
              <a:gd name="T66" fmla="*/ 2147483646 w 47"/>
              <a:gd name="T67" fmla="*/ 2147483646 h 49"/>
              <a:gd name="T68" fmla="*/ 2147483646 w 47"/>
              <a:gd name="T69" fmla="*/ 2147483646 h 49"/>
              <a:gd name="T70" fmla="*/ 2147483646 w 47"/>
              <a:gd name="T71" fmla="*/ 2147483646 h 49"/>
              <a:gd name="T72" fmla="*/ 2147483646 w 47"/>
              <a:gd name="T73" fmla="*/ 2147483646 h 49"/>
              <a:gd name="T74" fmla="*/ 2147483646 w 47"/>
              <a:gd name="T75" fmla="*/ 2147483646 h 49"/>
              <a:gd name="T76" fmla="*/ 2147483646 w 47"/>
              <a:gd name="T77" fmla="*/ 0 h 49"/>
              <a:gd name="T78" fmla="*/ 2147483646 w 47"/>
              <a:gd name="T79" fmla="*/ 0 h 49"/>
              <a:gd name="T80" fmla="*/ 2147483646 w 47"/>
              <a:gd name="T81" fmla="*/ 2147483646 h 49"/>
              <a:gd name="T82" fmla="*/ 2147483646 w 47"/>
              <a:gd name="T83" fmla="*/ 2147483646 h 49"/>
              <a:gd name="T84" fmla="*/ 2147483646 w 47"/>
              <a:gd name="T85" fmla="*/ 2147483646 h 49"/>
              <a:gd name="T86" fmla="*/ 2147483646 w 47"/>
              <a:gd name="T87" fmla="*/ 2147483646 h 49"/>
              <a:gd name="T88" fmla="*/ 2147483646 w 47"/>
              <a:gd name="T89" fmla="*/ 2147483646 h 49"/>
              <a:gd name="T90" fmla="*/ 0 w 47"/>
              <a:gd name="T91" fmla="*/ 2147483646 h 49"/>
              <a:gd name="T92" fmla="*/ 0 w 47"/>
              <a:gd name="T93" fmla="*/ 2147483646 h 49"/>
              <a:gd name="T94" fmla="*/ 2147483646 w 47"/>
              <a:gd name="T95" fmla="*/ 2147483646 h 49"/>
              <a:gd name="T96" fmla="*/ 2147483646 w 47"/>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88102" name="Freeform 37"/>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3" name="Freeform 38"/>
          <p:cNvSpPr>
            <a:spLocks/>
          </p:cNvSpPr>
          <p:nvPr/>
        </p:nvSpPr>
        <p:spPr bwMode="auto">
          <a:xfrm>
            <a:off x="6445250" y="4662488"/>
            <a:ext cx="57150" cy="76200"/>
          </a:xfrm>
          <a:custGeom>
            <a:avLst/>
            <a:gdLst>
              <a:gd name="T0" fmla="*/ 2147483646 w 40"/>
              <a:gd name="T1" fmla="*/ 2147483646 h 48"/>
              <a:gd name="T2" fmla="*/ 2147483646 w 40"/>
              <a:gd name="T3" fmla="*/ 2147483646 h 48"/>
              <a:gd name="T4" fmla="*/ 2147483646 w 40"/>
              <a:gd name="T5" fmla="*/ 2147483646 h 48"/>
              <a:gd name="T6" fmla="*/ 2147483646 w 40"/>
              <a:gd name="T7" fmla="*/ 2147483646 h 48"/>
              <a:gd name="T8" fmla="*/ 0 w 40"/>
              <a:gd name="T9" fmla="*/ 2147483646 h 48"/>
              <a:gd name="T10" fmla="*/ 0 w 40"/>
              <a:gd name="T11" fmla="*/ 2147483646 h 48"/>
              <a:gd name="T12" fmla="*/ 0 w 40"/>
              <a:gd name="T13" fmla="*/ 2147483646 h 48"/>
              <a:gd name="T14" fmla="*/ 2147483646 w 40"/>
              <a:gd name="T15" fmla="*/ 2147483646 h 48"/>
              <a:gd name="T16" fmla="*/ 2147483646 w 40"/>
              <a:gd name="T17" fmla="*/ 2147483646 h 48"/>
              <a:gd name="T18" fmla="*/ 2147483646 w 40"/>
              <a:gd name="T19" fmla="*/ 2147483646 h 48"/>
              <a:gd name="T20" fmla="*/ 2147483646 w 40"/>
              <a:gd name="T21" fmla="*/ 2147483646 h 48"/>
              <a:gd name="T22" fmla="*/ 2147483646 w 40"/>
              <a:gd name="T23" fmla="*/ 2147483646 h 48"/>
              <a:gd name="T24" fmla="*/ 2147483646 w 40"/>
              <a:gd name="T25" fmla="*/ 2147483646 h 48"/>
              <a:gd name="T26" fmla="*/ 2147483646 w 40"/>
              <a:gd name="T27" fmla="*/ 2147483646 h 48"/>
              <a:gd name="T28" fmla="*/ 2147483646 w 40"/>
              <a:gd name="T29" fmla="*/ 2147483646 h 48"/>
              <a:gd name="T30" fmla="*/ 2147483646 w 40"/>
              <a:gd name="T31" fmla="*/ 2147483646 h 48"/>
              <a:gd name="T32" fmla="*/ 2147483646 w 40"/>
              <a:gd name="T33" fmla="*/ 2147483646 h 48"/>
              <a:gd name="T34" fmla="*/ 2147483646 w 40"/>
              <a:gd name="T35" fmla="*/ 2147483646 h 48"/>
              <a:gd name="T36" fmla="*/ 2147483646 w 40"/>
              <a:gd name="T37" fmla="*/ 2147483646 h 48"/>
              <a:gd name="T38" fmla="*/ 2147483646 w 40"/>
              <a:gd name="T39" fmla="*/ 2147483646 h 48"/>
              <a:gd name="T40" fmla="*/ 2147483646 w 40"/>
              <a:gd name="T41" fmla="*/ 2147483646 h 48"/>
              <a:gd name="T42" fmla="*/ 2147483646 w 40"/>
              <a:gd name="T43" fmla="*/ 2147483646 h 48"/>
              <a:gd name="T44" fmla="*/ 2147483646 w 40"/>
              <a:gd name="T45" fmla="*/ 2147483646 h 48"/>
              <a:gd name="T46" fmla="*/ 2147483646 w 40"/>
              <a:gd name="T47" fmla="*/ 2147483646 h 48"/>
              <a:gd name="T48" fmla="*/ 2147483646 w 40"/>
              <a:gd name="T49" fmla="*/ 2147483646 h 48"/>
              <a:gd name="T50" fmla="*/ 2147483646 w 40"/>
              <a:gd name="T51" fmla="*/ 2147483646 h 48"/>
              <a:gd name="T52" fmla="*/ 2147483646 w 40"/>
              <a:gd name="T53" fmla="*/ 2147483646 h 48"/>
              <a:gd name="T54" fmla="*/ 2147483646 w 40"/>
              <a:gd name="T55" fmla="*/ 2147483646 h 48"/>
              <a:gd name="T56" fmla="*/ 2147483646 w 40"/>
              <a:gd name="T57" fmla="*/ 2147483646 h 48"/>
              <a:gd name="T58" fmla="*/ 2147483646 w 40"/>
              <a:gd name="T59" fmla="*/ 2147483646 h 48"/>
              <a:gd name="T60" fmla="*/ 2147483646 w 40"/>
              <a:gd name="T61" fmla="*/ 2147483646 h 48"/>
              <a:gd name="T62" fmla="*/ 2147483646 w 40"/>
              <a:gd name="T63" fmla="*/ 2147483646 h 48"/>
              <a:gd name="T64" fmla="*/ 2147483646 w 40"/>
              <a:gd name="T65" fmla="*/ 2147483646 h 48"/>
              <a:gd name="T66" fmla="*/ 2147483646 w 40"/>
              <a:gd name="T67" fmla="*/ 0 h 48"/>
              <a:gd name="T68" fmla="*/ 2147483646 w 40"/>
              <a:gd name="T69" fmla="*/ 0 h 48"/>
              <a:gd name="T70" fmla="*/ 2147483646 w 40"/>
              <a:gd name="T71" fmla="*/ 0 h 48"/>
              <a:gd name="T72" fmla="*/ 2147483646 w 40"/>
              <a:gd name="T73" fmla="*/ 2147483646 h 48"/>
              <a:gd name="T74" fmla="*/ 2147483646 w 40"/>
              <a:gd name="T75" fmla="*/ 2147483646 h 48"/>
              <a:gd name="T76" fmla="*/ 2147483646 w 40"/>
              <a:gd name="T77" fmla="*/ 2147483646 h 48"/>
              <a:gd name="T78" fmla="*/ 2147483646 w 40"/>
              <a:gd name="T79" fmla="*/ 2147483646 h 48"/>
              <a:gd name="T80" fmla="*/ 2147483646 w 40"/>
              <a:gd name="T81" fmla="*/ 2147483646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88104" name="Freeform 39"/>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5" name="Freeform 40"/>
          <p:cNvSpPr>
            <a:spLocks/>
          </p:cNvSpPr>
          <p:nvPr/>
        </p:nvSpPr>
        <p:spPr bwMode="auto">
          <a:xfrm>
            <a:off x="6667500" y="4668838"/>
            <a:ext cx="68263" cy="87312"/>
          </a:xfrm>
          <a:custGeom>
            <a:avLst/>
            <a:gdLst>
              <a:gd name="T0" fmla="*/ 2147483646 w 48"/>
              <a:gd name="T1" fmla="*/ 2147483646 h 55"/>
              <a:gd name="T2" fmla="*/ 0 w 48"/>
              <a:gd name="T3" fmla="*/ 2147483646 h 55"/>
              <a:gd name="T4" fmla="*/ 0 w 48"/>
              <a:gd name="T5" fmla="*/ 2147483646 h 55"/>
              <a:gd name="T6" fmla="*/ 0 w 48"/>
              <a:gd name="T7" fmla="*/ 2147483646 h 55"/>
              <a:gd name="T8" fmla="*/ 2147483646 w 48"/>
              <a:gd name="T9" fmla="*/ 2147483646 h 55"/>
              <a:gd name="T10" fmla="*/ 2147483646 w 48"/>
              <a:gd name="T11" fmla="*/ 2147483646 h 55"/>
              <a:gd name="T12" fmla="*/ 2147483646 w 48"/>
              <a:gd name="T13" fmla="*/ 2147483646 h 55"/>
              <a:gd name="T14" fmla="*/ 2147483646 w 48"/>
              <a:gd name="T15" fmla="*/ 2147483646 h 55"/>
              <a:gd name="T16" fmla="*/ 2147483646 w 48"/>
              <a:gd name="T17" fmla="*/ 2147483646 h 55"/>
              <a:gd name="T18" fmla="*/ 2147483646 w 48"/>
              <a:gd name="T19" fmla="*/ 2147483646 h 55"/>
              <a:gd name="T20" fmla="*/ 2147483646 w 48"/>
              <a:gd name="T21" fmla="*/ 2147483646 h 55"/>
              <a:gd name="T22" fmla="*/ 2147483646 w 48"/>
              <a:gd name="T23" fmla="*/ 2147483646 h 55"/>
              <a:gd name="T24" fmla="*/ 2147483646 w 48"/>
              <a:gd name="T25" fmla="*/ 2147483646 h 55"/>
              <a:gd name="T26" fmla="*/ 2147483646 w 48"/>
              <a:gd name="T27" fmla="*/ 2147483646 h 55"/>
              <a:gd name="T28" fmla="*/ 2147483646 w 48"/>
              <a:gd name="T29" fmla="*/ 2147483646 h 55"/>
              <a:gd name="T30" fmla="*/ 2147483646 w 48"/>
              <a:gd name="T31" fmla="*/ 2147483646 h 55"/>
              <a:gd name="T32" fmla="*/ 2147483646 w 48"/>
              <a:gd name="T33" fmla="*/ 2147483646 h 55"/>
              <a:gd name="T34" fmla="*/ 2147483646 w 48"/>
              <a:gd name="T35" fmla="*/ 2147483646 h 55"/>
              <a:gd name="T36" fmla="*/ 2147483646 w 48"/>
              <a:gd name="T37" fmla="*/ 2147483646 h 55"/>
              <a:gd name="T38" fmla="*/ 2147483646 w 48"/>
              <a:gd name="T39" fmla="*/ 2147483646 h 55"/>
              <a:gd name="T40" fmla="*/ 2147483646 w 48"/>
              <a:gd name="T41" fmla="*/ 2147483646 h 55"/>
              <a:gd name="T42" fmla="*/ 2147483646 w 48"/>
              <a:gd name="T43" fmla="*/ 2147483646 h 55"/>
              <a:gd name="T44" fmla="*/ 2147483646 w 48"/>
              <a:gd name="T45" fmla="*/ 2147483646 h 55"/>
              <a:gd name="T46" fmla="*/ 2147483646 w 48"/>
              <a:gd name="T47" fmla="*/ 2147483646 h 55"/>
              <a:gd name="T48" fmla="*/ 2147483646 w 48"/>
              <a:gd name="T49" fmla="*/ 2147483646 h 55"/>
              <a:gd name="T50" fmla="*/ 2147483646 w 48"/>
              <a:gd name="T51" fmla="*/ 2147483646 h 55"/>
              <a:gd name="T52" fmla="*/ 2147483646 w 48"/>
              <a:gd name="T53" fmla="*/ 2147483646 h 55"/>
              <a:gd name="T54" fmla="*/ 2147483646 w 48"/>
              <a:gd name="T55" fmla="*/ 2147483646 h 55"/>
              <a:gd name="T56" fmla="*/ 2147483646 w 48"/>
              <a:gd name="T57" fmla="*/ 2147483646 h 55"/>
              <a:gd name="T58" fmla="*/ 2147483646 w 48"/>
              <a:gd name="T59" fmla="*/ 2147483646 h 55"/>
              <a:gd name="T60" fmla="*/ 2147483646 w 48"/>
              <a:gd name="T61" fmla="*/ 2147483646 h 55"/>
              <a:gd name="T62" fmla="*/ 2147483646 w 48"/>
              <a:gd name="T63" fmla="*/ 2147483646 h 55"/>
              <a:gd name="T64" fmla="*/ 2147483646 w 48"/>
              <a:gd name="T65" fmla="*/ 0 h 55"/>
              <a:gd name="T66" fmla="*/ 2147483646 w 48"/>
              <a:gd name="T67" fmla="*/ 0 h 55"/>
              <a:gd name="T68" fmla="*/ 2147483646 w 48"/>
              <a:gd name="T69" fmla="*/ 2147483646 h 55"/>
              <a:gd name="T70" fmla="*/ 2147483646 w 48"/>
              <a:gd name="T71" fmla="*/ 2147483646 h 55"/>
              <a:gd name="T72" fmla="*/ 2147483646 w 48"/>
              <a:gd name="T73" fmla="*/ 2147483646 h 55"/>
              <a:gd name="T74" fmla="*/ 2147483646 w 48"/>
              <a:gd name="T75" fmla="*/ 2147483646 h 55"/>
              <a:gd name="T76" fmla="*/ 2147483646 w 48"/>
              <a:gd name="T77" fmla="*/ 2147483646 h 55"/>
              <a:gd name="T78" fmla="*/ 2147483646 w 48"/>
              <a:gd name="T79" fmla="*/ 2147483646 h 55"/>
              <a:gd name="T80" fmla="*/ 2147483646 w 48"/>
              <a:gd name="T81" fmla="*/ 2147483646 h 55"/>
              <a:gd name="T82" fmla="*/ 2147483646 w 48"/>
              <a:gd name="T83" fmla="*/ 2147483646 h 55"/>
              <a:gd name="T84" fmla="*/ 2147483646 w 48"/>
              <a:gd name="T85" fmla="*/ 2147483646 h 55"/>
              <a:gd name="T86" fmla="*/ 2147483646 w 48"/>
              <a:gd name="T87" fmla="*/ 2147483646 h 55"/>
              <a:gd name="T88" fmla="*/ 2147483646 w 48"/>
              <a:gd name="T89" fmla="*/ 2147483646 h 55"/>
              <a:gd name="T90" fmla="*/ 2147483646 w 48"/>
              <a:gd name="T91" fmla="*/ 2147483646 h 55"/>
              <a:gd name="T92" fmla="*/ 2147483646 w 48"/>
              <a:gd name="T93" fmla="*/ 2147483646 h 55"/>
              <a:gd name="T94" fmla="*/ 2147483646 w 48"/>
              <a:gd name="T95" fmla="*/ 2147483646 h 55"/>
              <a:gd name="T96" fmla="*/ 2147483646 w 48"/>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88106" name="Freeform 41"/>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7" name="Freeform 42"/>
          <p:cNvSpPr>
            <a:spLocks/>
          </p:cNvSpPr>
          <p:nvPr/>
        </p:nvSpPr>
        <p:spPr bwMode="auto">
          <a:xfrm>
            <a:off x="6704013" y="4581525"/>
            <a:ext cx="74612" cy="85725"/>
          </a:xfrm>
          <a:custGeom>
            <a:avLst/>
            <a:gdLst>
              <a:gd name="T0" fmla="*/ 2147483646 w 53"/>
              <a:gd name="T1" fmla="*/ 2147483646 h 54"/>
              <a:gd name="T2" fmla="*/ 2147483646 w 53"/>
              <a:gd name="T3" fmla="*/ 2147483646 h 54"/>
              <a:gd name="T4" fmla="*/ 2147483646 w 53"/>
              <a:gd name="T5" fmla="*/ 2147483646 h 54"/>
              <a:gd name="T6" fmla="*/ 2147483646 w 53"/>
              <a:gd name="T7" fmla="*/ 2147483646 h 54"/>
              <a:gd name="T8" fmla="*/ 0 w 53"/>
              <a:gd name="T9" fmla="*/ 2147483646 h 54"/>
              <a:gd name="T10" fmla="*/ 0 w 53"/>
              <a:gd name="T11" fmla="*/ 2147483646 h 54"/>
              <a:gd name="T12" fmla="*/ 2147483646 w 53"/>
              <a:gd name="T13" fmla="*/ 2147483646 h 54"/>
              <a:gd name="T14" fmla="*/ 2147483646 w 53"/>
              <a:gd name="T15" fmla="*/ 2147483646 h 54"/>
              <a:gd name="T16" fmla="*/ 2147483646 w 53"/>
              <a:gd name="T17" fmla="*/ 2147483646 h 54"/>
              <a:gd name="T18" fmla="*/ 2147483646 w 53"/>
              <a:gd name="T19" fmla="*/ 2147483646 h 54"/>
              <a:gd name="T20" fmla="*/ 2147483646 w 53"/>
              <a:gd name="T21" fmla="*/ 2147483646 h 54"/>
              <a:gd name="T22" fmla="*/ 2147483646 w 53"/>
              <a:gd name="T23" fmla="*/ 2147483646 h 54"/>
              <a:gd name="T24" fmla="*/ 2147483646 w 53"/>
              <a:gd name="T25" fmla="*/ 2147483646 h 54"/>
              <a:gd name="T26" fmla="*/ 2147483646 w 53"/>
              <a:gd name="T27" fmla="*/ 2147483646 h 54"/>
              <a:gd name="T28" fmla="*/ 2147483646 w 53"/>
              <a:gd name="T29" fmla="*/ 2147483646 h 54"/>
              <a:gd name="T30" fmla="*/ 2147483646 w 53"/>
              <a:gd name="T31" fmla="*/ 2147483646 h 54"/>
              <a:gd name="T32" fmla="*/ 2147483646 w 53"/>
              <a:gd name="T33" fmla="*/ 2147483646 h 54"/>
              <a:gd name="T34" fmla="*/ 2147483646 w 53"/>
              <a:gd name="T35" fmla="*/ 2147483646 h 54"/>
              <a:gd name="T36" fmla="*/ 2147483646 w 53"/>
              <a:gd name="T37" fmla="*/ 2147483646 h 54"/>
              <a:gd name="T38" fmla="*/ 2147483646 w 53"/>
              <a:gd name="T39" fmla="*/ 2147483646 h 54"/>
              <a:gd name="T40" fmla="*/ 2147483646 w 53"/>
              <a:gd name="T41" fmla="*/ 2147483646 h 54"/>
              <a:gd name="T42" fmla="*/ 2147483646 w 53"/>
              <a:gd name="T43" fmla="*/ 2147483646 h 54"/>
              <a:gd name="T44" fmla="*/ 2147483646 w 53"/>
              <a:gd name="T45" fmla="*/ 2147483646 h 54"/>
              <a:gd name="T46" fmla="*/ 2147483646 w 53"/>
              <a:gd name="T47" fmla="*/ 2147483646 h 54"/>
              <a:gd name="T48" fmla="*/ 2147483646 w 53"/>
              <a:gd name="T49" fmla="*/ 2147483646 h 54"/>
              <a:gd name="T50" fmla="*/ 2147483646 w 53"/>
              <a:gd name="T51" fmla="*/ 2147483646 h 54"/>
              <a:gd name="T52" fmla="*/ 2147483646 w 53"/>
              <a:gd name="T53" fmla="*/ 2147483646 h 54"/>
              <a:gd name="T54" fmla="*/ 2147483646 w 53"/>
              <a:gd name="T55" fmla="*/ 2147483646 h 54"/>
              <a:gd name="T56" fmla="*/ 2147483646 w 53"/>
              <a:gd name="T57" fmla="*/ 2147483646 h 54"/>
              <a:gd name="T58" fmla="*/ 2147483646 w 53"/>
              <a:gd name="T59" fmla="*/ 2147483646 h 54"/>
              <a:gd name="T60" fmla="*/ 2147483646 w 53"/>
              <a:gd name="T61" fmla="*/ 2147483646 h 54"/>
              <a:gd name="T62" fmla="*/ 2147483646 w 53"/>
              <a:gd name="T63" fmla="*/ 0 h 54"/>
              <a:gd name="T64" fmla="*/ 2147483646 w 53"/>
              <a:gd name="T65" fmla="*/ 0 h 54"/>
              <a:gd name="T66" fmla="*/ 2147483646 w 53"/>
              <a:gd name="T67" fmla="*/ 0 h 54"/>
              <a:gd name="T68" fmla="*/ 2147483646 w 53"/>
              <a:gd name="T69" fmla="*/ 2147483646 h 54"/>
              <a:gd name="T70" fmla="*/ 2147483646 w 53"/>
              <a:gd name="T71" fmla="*/ 2147483646 h 54"/>
              <a:gd name="T72" fmla="*/ 2147483646 w 53"/>
              <a:gd name="T73" fmla="*/ 2147483646 h 54"/>
              <a:gd name="T74" fmla="*/ 2147483646 w 53"/>
              <a:gd name="T75" fmla="*/ 2147483646 h 54"/>
              <a:gd name="T76" fmla="*/ 2147483646 w 53"/>
              <a:gd name="T77" fmla="*/ 2147483646 h 54"/>
              <a:gd name="T78" fmla="*/ 2147483646 w 53"/>
              <a:gd name="T79" fmla="*/ 2147483646 h 54"/>
              <a:gd name="T80" fmla="*/ 2147483646 w 53"/>
              <a:gd name="T81" fmla="*/ 2147483646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88108" name="Freeform 43"/>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09" name="Freeform 44"/>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88110" name="Freeform 45"/>
          <p:cNvSpPr>
            <a:spLocks/>
          </p:cNvSpPr>
          <p:nvPr/>
        </p:nvSpPr>
        <p:spPr bwMode="auto">
          <a:xfrm>
            <a:off x="6629400" y="4521200"/>
            <a:ext cx="87313" cy="68263"/>
          </a:xfrm>
          <a:custGeom>
            <a:avLst/>
            <a:gdLst>
              <a:gd name="T0" fmla="*/ 0 w 62"/>
              <a:gd name="T1" fmla="*/ 2147483646 h 43"/>
              <a:gd name="T2" fmla="*/ 2147483646 w 62"/>
              <a:gd name="T3" fmla="*/ 2147483646 h 43"/>
              <a:gd name="T4" fmla="*/ 2147483646 w 62"/>
              <a:gd name="T5" fmla="*/ 2147483646 h 43"/>
              <a:gd name="T6" fmla="*/ 2147483646 w 62"/>
              <a:gd name="T7" fmla="*/ 2147483646 h 43"/>
              <a:gd name="T8" fmla="*/ 2147483646 w 62"/>
              <a:gd name="T9" fmla="*/ 2147483646 h 43"/>
              <a:gd name="T10" fmla="*/ 2147483646 w 62"/>
              <a:gd name="T11" fmla="*/ 2147483646 h 43"/>
              <a:gd name="T12" fmla="*/ 2147483646 w 62"/>
              <a:gd name="T13" fmla="*/ 2147483646 h 43"/>
              <a:gd name="T14" fmla="*/ 2147483646 w 62"/>
              <a:gd name="T15" fmla="*/ 2147483646 h 43"/>
              <a:gd name="T16" fmla="*/ 2147483646 w 62"/>
              <a:gd name="T17" fmla="*/ 2147483646 h 43"/>
              <a:gd name="T18" fmla="*/ 2147483646 w 62"/>
              <a:gd name="T19" fmla="*/ 2147483646 h 43"/>
              <a:gd name="T20" fmla="*/ 2147483646 w 62"/>
              <a:gd name="T21" fmla="*/ 2147483646 h 43"/>
              <a:gd name="T22" fmla="*/ 2147483646 w 62"/>
              <a:gd name="T23" fmla="*/ 2147483646 h 43"/>
              <a:gd name="T24" fmla="*/ 2147483646 w 62"/>
              <a:gd name="T25" fmla="*/ 2147483646 h 43"/>
              <a:gd name="T26" fmla="*/ 2147483646 w 62"/>
              <a:gd name="T27" fmla="*/ 2147483646 h 43"/>
              <a:gd name="T28" fmla="*/ 2147483646 w 62"/>
              <a:gd name="T29" fmla="*/ 2147483646 h 43"/>
              <a:gd name="T30" fmla="*/ 2147483646 w 62"/>
              <a:gd name="T31" fmla="*/ 2147483646 h 43"/>
              <a:gd name="T32" fmla="*/ 2147483646 w 62"/>
              <a:gd name="T33" fmla="*/ 2147483646 h 43"/>
              <a:gd name="T34" fmla="*/ 2147483646 w 62"/>
              <a:gd name="T35" fmla="*/ 2147483646 h 43"/>
              <a:gd name="T36" fmla="*/ 2147483646 w 62"/>
              <a:gd name="T37" fmla="*/ 2147483646 h 43"/>
              <a:gd name="T38" fmla="*/ 2147483646 w 62"/>
              <a:gd name="T39" fmla="*/ 2147483646 h 43"/>
              <a:gd name="T40" fmla="*/ 2147483646 w 62"/>
              <a:gd name="T41" fmla="*/ 2147483646 h 43"/>
              <a:gd name="T42" fmla="*/ 2147483646 w 62"/>
              <a:gd name="T43" fmla="*/ 2147483646 h 43"/>
              <a:gd name="T44" fmla="*/ 2147483646 w 62"/>
              <a:gd name="T45" fmla="*/ 2147483646 h 43"/>
              <a:gd name="T46" fmla="*/ 2147483646 w 62"/>
              <a:gd name="T47" fmla="*/ 2147483646 h 43"/>
              <a:gd name="T48" fmla="*/ 2147483646 w 62"/>
              <a:gd name="T49" fmla="*/ 2147483646 h 43"/>
              <a:gd name="T50" fmla="*/ 2147483646 w 62"/>
              <a:gd name="T51" fmla="*/ 2147483646 h 43"/>
              <a:gd name="T52" fmla="*/ 2147483646 w 62"/>
              <a:gd name="T53" fmla="*/ 2147483646 h 43"/>
              <a:gd name="T54" fmla="*/ 2147483646 w 62"/>
              <a:gd name="T55" fmla="*/ 2147483646 h 43"/>
              <a:gd name="T56" fmla="*/ 2147483646 w 62"/>
              <a:gd name="T57" fmla="*/ 0 h 43"/>
              <a:gd name="T58" fmla="*/ 2147483646 w 62"/>
              <a:gd name="T59" fmla="*/ 0 h 43"/>
              <a:gd name="T60" fmla="*/ 2147483646 w 62"/>
              <a:gd name="T61" fmla="*/ 2147483646 h 43"/>
              <a:gd name="T62" fmla="*/ 2147483646 w 62"/>
              <a:gd name="T63" fmla="*/ 2147483646 h 43"/>
              <a:gd name="T64" fmla="*/ 0 w 62"/>
              <a:gd name="T65" fmla="*/ 2147483646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88111" name="Freeform 46"/>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2" name="Freeform 47"/>
          <p:cNvSpPr>
            <a:spLocks/>
          </p:cNvSpPr>
          <p:nvPr/>
        </p:nvSpPr>
        <p:spPr bwMode="auto">
          <a:xfrm>
            <a:off x="6623050" y="4576763"/>
            <a:ext cx="55563" cy="53975"/>
          </a:xfrm>
          <a:custGeom>
            <a:avLst/>
            <a:gdLst>
              <a:gd name="T0" fmla="*/ 2147483646 w 39"/>
              <a:gd name="T1" fmla="*/ 2147483646 h 34"/>
              <a:gd name="T2" fmla="*/ 2147483646 w 39"/>
              <a:gd name="T3" fmla="*/ 2147483646 h 34"/>
              <a:gd name="T4" fmla="*/ 2147483646 w 39"/>
              <a:gd name="T5" fmla="*/ 2147483646 h 34"/>
              <a:gd name="T6" fmla="*/ 2147483646 w 39"/>
              <a:gd name="T7" fmla="*/ 2147483646 h 34"/>
              <a:gd name="T8" fmla="*/ 2147483646 w 39"/>
              <a:gd name="T9" fmla="*/ 2147483646 h 34"/>
              <a:gd name="T10" fmla="*/ 2147483646 w 39"/>
              <a:gd name="T11" fmla="*/ 2147483646 h 34"/>
              <a:gd name="T12" fmla="*/ 2147483646 w 39"/>
              <a:gd name="T13" fmla="*/ 2147483646 h 34"/>
              <a:gd name="T14" fmla="*/ 2147483646 w 39"/>
              <a:gd name="T15" fmla="*/ 2147483646 h 34"/>
              <a:gd name="T16" fmla="*/ 2147483646 w 39"/>
              <a:gd name="T17" fmla="*/ 2147483646 h 34"/>
              <a:gd name="T18" fmla="*/ 2147483646 w 39"/>
              <a:gd name="T19" fmla="*/ 2147483646 h 34"/>
              <a:gd name="T20" fmla="*/ 2147483646 w 39"/>
              <a:gd name="T21" fmla="*/ 2147483646 h 34"/>
              <a:gd name="T22" fmla="*/ 2147483646 w 39"/>
              <a:gd name="T23" fmla="*/ 2147483646 h 34"/>
              <a:gd name="T24" fmla="*/ 2147483646 w 39"/>
              <a:gd name="T25" fmla="*/ 2147483646 h 34"/>
              <a:gd name="T26" fmla="*/ 2147483646 w 39"/>
              <a:gd name="T27" fmla="*/ 2147483646 h 34"/>
              <a:gd name="T28" fmla="*/ 2147483646 w 39"/>
              <a:gd name="T29" fmla="*/ 2147483646 h 34"/>
              <a:gd name="T30" fmla="*/ 2147483646 w 39"/>
              <a:gd name="T31" fmla="*/ 2147483646 h 34"/>
              <a:gd name="T32" fmla="*/ 2147483646 w 39"/>
              <a:gd name="T33" fmla="*/ 2147483646 h 34"/>
              <a:gd name="T34" fmla="*/ 2147483646 w 39"/>
              <a:gd name="T35" fmla="*/ 2147483646 h 34"/>
              <a:gd name="T36" fmla="*/ 2147483646 w 39"/>
              <a:gd name="T37" fmla="*/ 2147483646 h 34"/>
              <a:gd name="T38" fmla="*/ 2147483646 w 39"/>
              <a:gd name="T39" fmla="*/ 2147483646 h 34"/>
              <a:gd name="T40" fmla="*/ 2147483646 w 39"/>
              <a:gd name="T41" fmla="*/ 2147483646 h 34"/>
              <a:gd name="T42" fmla="*/ 2147483646 w 39"/>
              <a:gd name="T43" fmla="*/ 2147483646 h 34"/>
              <a:gd name="T44" fmla="*/ 2147483646 w 39"/>
              <a:gd name="T45" fmla="*/ 2147483646 h 34"/>
              <a:gd name="T46" fmla="*/ 2147483646 w 39"/>
              <a:gd name="T47" fmla="*/ 2147483646 h 34"/>
              <a:gd name="T48" fmla="*/ 2147483646 w 39"/>
              <a:gd name="T49" fmla="*/ 2147483646 h 34"/>
              <a:gd name="T50" fmla="*/ 2147483646 w 39"/>
              <a:gd name="T51" fmla="*/ 2147483646 h 34"/>
              <a:gd name="T52" fmla="*/ 2147483646 w 39"/>
              <a:gd name="T53" fmla="*/ 2147483646 h 34"/>
              <a:gd name="T54" fmla="*/ 2147483646 w 39"/>
              <a:gd name="T55" fmla="*/ 2147483646 h 34"/>
              <a:gd name="T56" fmla="*/ 2147483646 w 39"/>
              <a:gd name="T57" fmla="*/ 2147483646 h 34"/>
              <a:gd name="T58" fmla="*/ 2147483646 w 39"/>
              <a:gd name="T59" fmla="*/ 2147483646 h 34"/>
              <a:gd name="T60" fmla="*/ 2147483646 w 39"/>
              <a:gd name="T61" fmla="*/ 2147483646 h 34"/>
              <a:gd name="T62" fmla="*/ 2147483646 w 39"/>
              <a:gd name="T63" fmla="*/ 2147483646 h 34"/>
              <a:gd name="T64" fmla="*/ 2147483646 w 39"/>
              <a:gd name="T65" fmla="*/ 2147483646 h 34"/>
              <a:gd name="T66" fmla="*/ 2147483646 w 39"/>
              <a:gd name="T67" fmla="*/ 0 h 34"/>
              <a:gd name="T68" fmla="*/ 2147483646 w 39"/>
              <a:gd name="T69" fmla="*/ 0 h 34"/>
              <a:gd name="T70" fmla="*/ 2147483646 w 39"/>
              <a:gd name="T71" fmla="*/ 0 h 34"/>
              <a:gd name="T72" fmla="*/ 2147483646 w 39"/>
              <a:gd name="T73" fmla="*/ 0 h 34"/>
              <a:gd name="T74" fmla="*/ 2147483646 w 39"/>
              <a:gd name="T75" fmla="*/ 0 h 34"/>
              <a:gd name="T76" fmla="*/ 2147483646 w 39"/>
              <a:gd name="T77" fmla="*/ 0 h 34"/>
              <a:gd name="T78" fmla="*/ 2147483646 w 39"/>
              <a:gd name="T79" fmla="*/ 0 h 34"/>
              <a:gd name="T80" fmla="*/ 2147483646 w 39"/>
              <a:gd name="T81" fmla="*/ 2147483646 h 34"/>
              <a:gd name="T82" fmla="*/ 0 w 39"/>
              <a:gd name="T83" fmla="*/ 2147483646 h 34"/>
              <a:gd name="T84" fmla="*/ 0 w 39"/>
              <a:gd name="T85" fmla="*/ 2147483646 h 34"/>
              <a:gd name="T86" fmla="*/ 0 w 39"/>
              <a:gd name="T87" fmla="*/ 2147483646 h 34"/>
              <a:gd name="T88" fmla="*/ 0 w 39"/>
              <a:gd name="T89" fmla="*/ 2147483646 h 34"/>
              <a:gd name="T90" fmla="*/ 0 w 39"/>
              <a:gd name="T91" fmla="*/ 2147483646 h 34"/>
              <a:gd name="T92" fmla="*/ 2147483646 w 39"/>
              <a:gd name="T93" fmla="*/ 2147483646 h 34"/>
              <a:gd name="T94" fmla="*/ 2147483646 w 39"/>
              <a:gd name="T95" fmla="*/ 2147483646 h 34"/>
              <a:gd name="T96" fmla="*/ 2147483646 w 39"/>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88113" name="Freeform 48"/>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4" name="Freeform 49"/>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88115" name="Freeform 50"/>
          <p:cNvSpPr>
            <a:spLocks/>
          </p:cNvSpPr>
          <p:nvPr/>
        </p:nvSpPr>
        <p:spPr bwMode="auto">
          <a:xfrm>
            <a:off x="6661150" y="4614863"/>
            <a:ext cx="38100" cy="58737"/>
          </a:xfrm>
          <a:custGeom>
            <a:avLst/>
            <a:gdLst>
              <a:gd name="T0" fmla="*/ 2147483646 w 27"/>
              <a:gd name="T1" fmla="*/ 2147483646 h 37"/>
              <a:gd name="T2" fmla="*/ 2147483646 w 27"/>
              <a:gd name="T3" fmla="*/ 2147483646 h 37"/>
              <a:gd name="T4" fmla="*/ 0 w 27"/>
              <a:gd name="T5" fmla="*/ 2147483646 h 37"/>
              <a:gd name="T6" fmla="*/ 0 w 27"/>
              <a:gd name="T7" fmla="*/ 2147483646 h 37"/>
              <a:gd name="T8" fmla="*/ 0 w 27"/>
              <a:gd name="T9" fmla="*/ 2147483646 h 37"/>
              <a:gd name="T10" fmla="*/ 2147483646 w 27"/>
              <a:gd name="T11" fmla="*/ 2147483646 h 37"/>
              <a:gd name="T12" fmla="*/ 2147483646 w 27"/>
              <a:gd name="T13" fmla="*/ 2147483646 h 37"/>
              <a:gd name="T14" fmla="*/ 2147483646 w 27"/>
              <a:gd name="T15" fmla="*/ 2147483646 h 37"/>
              <a:gd name="T16" fmla="*/ 2147483646 w 27"/>
              <a:gd name="T17" fmla="*/ 2147483646 h 37"/>
              <a:gd name="T18" fmla="*/ 2147483646 w 27"/>
              <a:gd name="T19" fmla="*/ 2147483646 h 37"/>
              <a:gd name="T20" fmla="*/ 2147483646 w 27"/>
              <a:gd name="T21" fmla="*/ 2147483646 h 37"/>
              <a:gd name="T22" fmla="*/ 2147483646 w 27"/>
              <a:gd name="T23" fmla="*/ 2147483646 h 37"/>
              <a:gd name="T24" fmla="*/ 2147483646 w 27"/>
              <a:gd name="T25" fmla="*/ 2147483646 h 37"/>
              <a:gd name="T26" fmla="*/ 2147483646 w 27"/>
              <a:gd name="T27" fmla="*/ 2147483646 h 37"/>
              <a:gd name="T28" fmla="*/ 2147483646 w 27"/>
              <a:gd name="T29" fmla="*/ 2147483646 h 37"/>
              <a:gd name="T30" fmla="*/ 2147483646 w 27"/>
              <a:gd name="T31" fmla="*/ 2147483646 h 37"/>
              <a:gd name="T32" fmla="*/ 2147483646 w 27"/>
              <a:gd name="T33" fmla="*/ 2147483646 h 37"/>
              <a:gd name="T34" fmla="*/ 2147483646 w 27"/>
              <a:gd name="T35" fmla="*/ 2147483646 h 37"/>
              <a:gd name="T36" fmla="*/ 2147483646 w 27"/>
              <a:gd name="T37" fmla="*/ 2147483646 h 37"/>
              <a:gd name="T38" fmla="*/ 2147483646 w 27"/>
              <a:gd name="T39" fmla="*/ 2147483646 h 37"/>
              <a:gd name="T40" fmla="*/ 2147483646 w 27"/>
              <a:gd name="T41" fmla="*/ 2147483646 h 37"/>
              <a:gd name="T42" fmla="*/ 2147483646 w 27"/>
              <a:gd name="T43" fmla="*/ 2147483646 h 37"/>
              <a:gd name="T44" fmla="*/ 2147483646 w 27"/>
              <a:gd name="T45" fmla="*/ 2147483646 h 37"/>
              <a:gd name="T46" fmla="*/ 2147483646 w 27"/>
              <a:gd name="T47" fmla="*/ 2147483646 h 37"/>
              <a:gd name="T48" fmla="*/ 2147483646 w 27"/>
              <a:gd name="T49" fmla="*/ 2147483646 h 37"/>
              <a:gd name="T50" fmla="*/ 2147483646 w 27"/>
              <a:gd name="T51" fmla="*/ 2147483646 h 37"/>
              <a:gd name="T52" fmla="*/ 2147483646 w 27"/>
              <a:gd name="T53" fmla="*/ 2147483646 h 37"/>
              <a:gd name="T54" fmla="*/ 2147483646 w 27"/>
              <a:gd name="T55" fmla="*/ 2147483646 h 37"/>
              <a:gd name="T56" fmla="*/ 2147483646 w 27"/>
              <a:gd name="T57" fmla="*/ 2147483646 h 37"/>
              <a:gd name="T58" fmla="*/ 2147483646 w 27"/>
              <a:gd name="T59" fmla="*/ 2147483646 h 37"/>
              <a:gd name="T60" fmla="*/ 2147483646 w 27"/>
              <a:gd name="T61" fmla="*/ 2147483646 h 37"/>
              <a:gd name="T62" fmla="*/ 2147483646 w 27"/>
              <a:gd name="T63" fmla="*/ 2147483646 h 37"/>
              <a:gd name="T64" fmla="*/ 2147483646 w 27"/>
              <a:gd name="T65" fmla="*/ 0 h 37"/>
              <a:gd name="T66" fmla="*/ 2147483646 w 27"/>
              <a:gd name="T67" fmla="*/ 0 h 37"/>
              <a:gd name="T68" fmla="*/ 2147483646 w 27"/>
              <a:gd name="T69" fmla="*/ 2147483646 h 37"/>
              <a:gd name="T70" fmla="*/ 2147483646 w 27"/>
              <a:gd name="T71" fmla="*/ 2147483646 h 37"/>
              <a:gd name="T72" fmla="*/ 2147483646 w 27"/>
              <a:gd name="T73" fmla="*/ 2147483646 h 37"/>
              <a:gd name="T74" fmla="*/ 2147483646 w 27"/>
              <a:gd name="T75" fmla="*/ 2147483646 h 37"/>
              <a:gd name="T76" fmla="*/ 2147483646 w 27"/>
              <a:gd name="T77" fmla="*/ 2147483646 h 37"/>
              <a:gd name="T78" fmla="*/ 2147483646 w 27"/>
              <a:gd name="T79" fmla="*/ 2147483646 h 37"/>
              <a:gd name="T80" fmla="*/ 2147483646 w 27"/>
              <a:gd name="T81" fmla="*/ 2147483646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88116" name="Freeform 51"/>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7" name="Freeform 52"/>
          <p:cNvSpPr>
            <a:spLocks/>
          </p:cNvSpPr>
          <p:nvPr/>
        </p:nvSpPr>
        <p:spPr bwMode="auto">
          <a:xfrm>
            <a:off x="6586538" y="4643438"/>
            <a:ext cx="73025" cy="92075"/>
          </a:xfrm>
          <a:custGeom>
            <a:avLst/>
            <a:gdLst>
              <a:gd name="T0" fmla="*/ 2147483646 w 51"/>
              <a:gd name="T1" fmla="*/ 2147483646 h 58"/>
              <a:gd name="T2" fmla="*/ 2147483646 w 51"/>
              <a:gd name="T3" fmla="*/ 2147483646 h 58"/>
              <a:gd name="T4" fmla="*/ 2147483646 w 51"/>
              <a:gd name="T5" fmla="*/ 2147483646 h 58"/>
              <a:gd name="T6" fmla="*/ 2147483646 w 51"/>
              <a:gd name="T7" fmla="*/ 2147483646 h 58"/>
              <a:gd name="T8" fmla="*/ 2147483646 w 51"/>
              <a:gd name="T9" fmla="*/ 2147483646 h 58"/>
              <a:gd name="T10" fmla="*/ 2147483646 w 51"/>
              <a:gd name="T11" fmla="*/ 2147483646 h 58"/>
              <a:gd name="T12" fmla="*/ 0 w 51"/>
              <a:gd name="T13" fmla="*/ 2147483646 h 58"/>
              <a:gd name="T14" fmla="*/ 0 w 51"/>
              <a:gd name="T15" fmla="*/ 2147483646 h 58"/>
              <a:gd name="T16" fmla="*/ 2147483646 w 51"/>
              <a:gd name="T17" fmla="*/ 2147483646 h 58"/>
              <a:gd name="T18" fmla="*/ 2147483646 w 51"/>
              <a:gd name="T19" fmla="*/ 2147483646 h 58"/>
              <a:gd name="T20" fmla="*/ 2147483646 w 51"/>
              <a:gd name="T21" fmla="*/ 2147483646 h 58"/>
              <a:gd name="T22" fmla="*/ 2147483646 w 51"/>
              <a:gd name="T23" fmla="*/ 2147483646 h 58"/>
              <a:gd name="T24" fmla="*/ 2147483646 w 51"/>
              <a:gd name="T25" fmla="*/ 2147483646 h 58"/>
              <a:gd name="T26" fmla="*/ 2147483646 w 51"/>
              <a:gd name="T27" fmla="*/ 2147483646 h 58"/>
              <a:gd name="T28" fmla="*/ 2147483646 w 51"/>
              <a:gd name="T29" fmla="*/ 2147483646 h 58"/>
              <a:gd name="T30" fmla="*/ 2147483646 w 51"/>
              <a:gd name="T31" fmla="*/ 2147483646 h 58"/>
              <a:gd name="T32" fmla="*/ 2147483646 w 51"/>
              <a:gd name="T33" fmla="*/ 2147483646 h 58"/>
              <a:gd name="T34" fmla="*/ 2147483646 w 51"/>
              <a:gd name="T35" fmla="*/ 2147483646 h 58"/>
              <a:gd name="T36" fmla="*/ 2147483646 w 51"/>
              <a:gd name="T37" fmla="*/ 2147483646 h 58"/>
              <a:gd name="T38" fmla="*/ 2147483646 w 51"/>
              <a:gd name="T39" fmla="*/ 2147483646 h 58"/>
              <a:gd name="T40" fmla="*/ 2147483646 w 51"/>
              <a:gd name="T41" fmla="*/ 2147483646 h 58"/>
              <a:gd name="T42" fmla="*/ 2147483646 w 51"/>
              <a:gd name="T43" fmla="*/ 2147483646 h 58"/>
              <a:gd name="T44" fmla="*/ 2147483646 w 51"/>
              <a:gd name="T45" fmla="*/ 2147483646 h 58"/>
              <a:gd name="T46" fmla="*/ 2147483646 w 51"/>
              <a:gd name="T47" fmla="*/ 2147483646 h 58"/>
              <a:gd name="T48" fmla="*/ 2147483646 w 51"/>
              <a:gd name="T49" fmla="*/ 2147483646 h 58"/>
              <a:gd name="T50" fmla="*/ 2147483646 w 51"/>
              <a:gd name="T51" fmla="*/ 2147483646 h 58"/>
              <a:gd name="T52" fmla="*/ 2147483646 w 51"/>
              <a:gd name="T53" fmla="*/ 2147483646 h 58"/>
              <a:gd name="T54" fmla="*/ 2147483646 w 51"/>
              <a:gd name="T55" fmla="*/ 2147483646 h 58"/>
              <a:gd name="T56" fmla="*/ 2147483646 w 51"/>
              <a:gd name="T57" fmla="*/ 2147483646 h 58"/>
              <a:gd name="T58" fmla="*/ 2147483646 w 51"/>
              <a:gd name="T59" fmla="*/ 2147483646 h 58"/>
              <a:gd name="T60" fmla="*/ 2147483646 w 51"/>
              <a:gd name="T61" fmla="*/ 2147483646 h 58"/>
              <a:gd name="T62" fmla="*/ 2147483646 w 51"/>
              <a:gd name="T63" fmla="*/ 2147483646 h 58"/>
              <a:gd name="T64" fmla="*/ 2147483646 w 51"/>
              <a:gd name="T65" fmla="*/ 2147483646 h 58"/>
              <a:gd name="T66" fmla="*/ 2147483646 w 51"/>
              <a:gd name="T67" fmla="*/ 2147483646 h 58"/>
              <a:gd name="T68" fmla="*/ 2147483646 w 51"/>
              <a:gd name="T69" fmla="*/ 2147483646 h 58"/>
              <a:gd name="T70" fmla="*/ 2147483646 w 51"/>
              <a:gd name="T71" fmla="*/ 0 h 58"/>
              <a:gd name="T72" fmla="*/ 2147483646 w 51"/>
              <a:gd name="T73" fmla="*/ 0 h 58"/>
              <a:gd name="T74" fmla="*/ 2147483646 w 51"/>
              <a:gd name="T75" fmla="*/ 2147483646 h 58"/>
              <a:gd name="T76" fmla="*/ 2147483646 w 51"/>
              <a:gd name="T77" fmla="*/ 2147483646 h 58"/>
              <a:gd name="T78" fmla="*/ 2147483646 w 51"/>
              <a:gd name="T79" fmla="*/ 2147483646 h 58"/>
              <a:gd name="T80" fmla="*/ 2147483646 w 51"/>
              <a:gd name="T81" fmla="*/ 2147483646 h 58"/>
              <a:gd name="T82" fmla="*/ 2147483646 w 51"/>
              <a:gd name="T83" fmla="*/ 2147483646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88118" name="Freeform 53"/>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19" name="Freeform 54"/>
          <p:cNvSpPr>
            <a:spLocks/>
          </p:cNvSpPr>
          <p:nvPr/>
        </p:nvSpPr>
        <p:spPr bwMode="auto">
          <a:xfrm>
            <a:off x="6491288" y="4594225"/>
            <a:ext cx="98425" cy="88900"/>
          </a:xfrm>
          <a:custGeom>
            <a:avLst/>
            <a:gdLst>
              <a:gd name="T0" fmla="*/ 2147483646 w 70"/>
              <a:gd name="T1" fmla="*/ 2147483646 h 56"/>
              <a:gd name="T2" fmla="*/ 2147483646 w 70"/>
              <a:gd name="T3" fmla="*/ 2147483646 h 56"/>
              <a:gd name="T4" fmla="*/ 0 w 70"/>
              <a:gd name="T5" fmla="*/ 2147483646 h 56"/>
              <a:gd name="T6" fmla="*/ 2147483646 w 70"/>
              <a:gd name="T7" fmla="*/ 2147483646 h 56"/>
              <a:gd name="T8" fmla="*/ 2147483646 w 70"/>
              <a:gd name="T9" fmla="*/ 2147483646 h 56"/>
              <a:gd name="T10" fmla="*/ 2147483646 w 70"/>
              <a:gd name="T11" fmla="*/ 2147483646 h 56"/>
              <a:gd name="T12" fmla="*/ 2147483646 w 70"/>
              <a:gd name="T13" fmla="*/ 2147483646 h 56"/>
              <a:gd name="T14" fmla="*/ 2147483646 w 70"/>
              <a:gd name="T15" fmla="*/ 2147483646 h 56"/>
              <a:gd name="T16" fmla="*/ 2147483646 w 70"/>
              <a:gd name="T17" fmla="*/ 2147483646 h 56"/>
              <a:gd name="T18" fmla="*/ 2147483646 w 70"/>
              <a:gd name="T19" fmla="*/ 2147483646 h 56"/>
              <a:gd name="T20" fmla="*/ 2147483646 w 70"/>
              <a:gd name="T21" fmla="*/ 2147483646 h 56"/>
              <a:gd name="T22" fmla="*/ 2147483646 w 70"/>
              <a:gd name="T23" fmla="*/ 2147483646 h 56"/>
              <a:gd name="T24" fmla="*/ 2147483646 w 70"/>
              <a:gd name="T25" fmla="*/ 2147483646 h 56"/>
              <a:gd name="T26" fmla="*/ 2147483646 w 70"/>
              <a:gd name="T27" fmla="*/ 2147483646 h 56"/>
              <a:gd name="T28" fmla="*/ 2147483646 w 70"/>
              <a:gd name="T29" fmla="*/ 2147483646 h 56"/>
              <a:gd name="T30" fmla="*/ 2147483646 w 70"/>
              <a:gd name="T31" fmla="*/ 2147483646 h 56"/>
              <a:gd name="T32" fmla="*/ 2147483646 w 70"/>
              <a:gd name="T33" fmla="*/ 2147483646 h 56"/>
              <a:gd name="T34" fmla="*/ 2147483646 w 70"/>
              <a:gd name="T35" fmla="*/ 2147483646 h 56"/>
              <a:gd name="T36" fmla="*/ 2147483646 w 70"/>
              <a:gd name="T37" fmla="*/ 2147483646 h 56"/>
              <a:gd name="T38" fmla="*/ 2147483646 w 70"/>
              <a:gd name="T39" fmla="*/ 2147483646 h 56"/>
              <a:gd name="T40" fmla="*/ 2147483646 w 70"/>
              <a:gd name="T41" fmla="*/ 2147483646 h 56"/>
              <a:gd name="T42" fmla="*/ 2147483646 w 70"/>
              <a:gd name="T43" fmla="*/ 2147483646 h 56"/>
              <a:gd name="T44" fmla="*/ 2147483646 w 70"/>
              <a:gd name="T45" fmla="*/ 2147483646 h 56"/>
              <a:gd name="T46" fmla="*/ 2147483646 w 70"/>
              <a:gd name="T47" fmla="*/ 2147483646 h 56"/>
              <a:gd name="T48" fmla="*/ 2147483646 w 70"/>
              <a:gd name="T49" fmla="*/ 2147483646 h 56"/>
              <a:gd name="T50" fmla="*/ 2147483646 w 70"/>
              <a:gd name="T51" fmla="*/ 2147483646 h 56"/>
              <a:gd name="T52" fmla="*/ 2147483646 w 70"/>
              <a:gd name="T53" fmla="*/ 2147483646 h 56"/>
              <a:gd name="T54" fmla="*/ 2147483646 w 70"/>
              <a:gd name="T55" fmla="*/ 2147483646 h 56"/>
              <a:gd name="T56" fmla="*/ 2147483646 w 70"/>
              <a:gd name="T57" fmla="*/ 2147483646 h 56"/>
              <a:gd name="T58" fmla="*/ 2147483646 w 70"/>
              <a:gd name="T59" fmla="*/ 0 h 56"/>
              <a:gd name="T60" fmla="*/ 2147483646 w 70"/>
              <a:gd name="T61" fmla="*/ 2147483646 h 56"/>
              <a:gd name="T62" fmla="*/ 2147483646 w 70"/>
              <a:gd name="T63" fmla="*/ 2147483646 h 56"/>
              <a:gd name="T64" fmla="*/ 2147483646 w 70"/>
              <a:gd name="T65" fmla="*/ 2147483646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88120" name="Freeform 55"/>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1" name="Freeform 56"/>
          <p:cNvSpPr>
            <a:spLocks/>
          </p:cNvSpPr>
          <p:nvPr/>
        </p:nvSpPr>
        <p:spPr bwMode="auto">
          <a:xfrm>
            <a:off x="6507163" y="4541838"/>
            <a:ext cx="47625" cy="44450"/>
          </a:xfrm>
          <a:custGeom>
            <a:avLst/>
            <a:gdLst>
              <a:gd name="T0" fmla="*/ 2147483646 w 34"/>
              <a:gd name="T1" fmla="*/ 2147483646 h 28"/>
              <a:gd name="T2" fmla="*/ 2147483646 w 34"/>
              <a:gd name="T3" fmla="*/ 2147483646 h 28"/>
              <a:gd name="T4" fmla="*/ 2147483646 w 34"/>
              <a:gd name="T5" fmla="*/ 2147483646 h 28"/>
              <a:gd name="T6" fmla="*/ 2147483646 w 34"/>
              <a:gd name="T7" fmla="*/ 2147483646 h 28"/>
              <a:gd name="T8" fmla="*/ 2147483646 w 34"/>
              <a:gd name="T9" fmla="*/ 2147483646 h 28"/>
              <a:gd name="T10" fmla="*/ 0 w 34"/>
              <a:gd name="T11" fmla="*/ 2147483646 h 28"/>
              <a:gd name="T12" fmla="*/ 0 w 34"/>
              <a:gd name="T13" fmla="*/ 2147483646 h 28"/>
              <a:gd name="T14" fmla="*/ 0 w 34"/>
              <a:gd name="T15" fmla="*/ 2147483646 h 28"/>
              <a:gd name="T16" fmla="*/ 0 w 34"/>
              <a:gd name="T17" fmla="*/ 2147483646 h 28"/>
              <a:gd name="T18" fmla="*/ 0 w 34"/>
              <a:gd name="T19" fmla="*/ 2147483646 h 28"/>
              <a:gd name="T20" fmla="*/ 2147483646 w 34"/>
              <a:gd name="T21" fmla="*/ 2147483646 h 28"/>
              <a:gd name="T22" fmla="*/ 2147483646 w 34"/>
              <a:gd name="T23" fmla="*/ 2147483646 h 28"/>
              <a:gd name="T24" fmla="*/ 2147483646 w 34"/>
              <a:gd name="T25" fmla="*/ 2147483646 h 28"/>
              <a:gd name="T26" fmla="*/ 2147483646 w 34"/>
              <a:gd name="T27" fmla="*/ 2147483646 h 28"/>
              <a:gd name="T28" fmla="*/ 2147483646 w 34"/>
              <a:gd name="T29" fmla="*/ 2147483646 h 28"/>
              <a:gd name="T30" fmla="*/ 2147483646 w 34"/>
              <a:gd name="T31" fmla="*/ 2147483646 h 28"/>
              <a:gd name="T32" fmla="*/ 2147483646 w 34"/>
              <a:gd name="T33" fmla="*/ 2147483646 h 28"/>
              <a:gd name="T34" fmla="*/ 2147483646 w 34"/>
              <a:gd name="T35" fmla="*/ 2147483646 h 28"/>
              <a:gd name="T36" fmla="*/ 2147483646 w 34"/>
              <a:gd name="T37" fmla="*/ 2147483646 h 28"/>
              <a:gd name="T38" fmla="*/ 2147483646 w 34"/>
              <a:gd name="T39" fmla="*/ 2147483646 h 28"/>
              <a:gd name="T40" fmla="*/ 2147483646 w 34"/>
              <a:gd name="T41" fmla="*/ 2147483646 h 28"/>
              <a:gd name="T42" fmla="*/ 2147483646 w 34"/>
              <a:gd name="T43" fmla="*/ 2147483646 h 28"/>
              <a:gd name="T44" fmla="*/ 2147483646 w 34"/>
              <a:gd name="T45" fmla="*/ 2147483646 h 28"/>
              <a:gd name="T46" fmla="*/ 2147483646 w 34"/>
              <a:gd name="T47" fmla="*/ 2147483646 h 28"/>
              <a:gd name="T48" fmla="*/ 2147483646 w 34"/>
              <a:gd name="T49" fmla="*/ 2147483646 h 28"/>
              <a:gd name="T50" fmla="*/ 2147483646 w 34"/>
              <a:gd name="T51" fmla="*/ 2147483646 h 28"/>
              <a:gd name="T52" fmla="*/ 2147483646 w 34"/>
              <a:gd name="T53" fmla="*/ 2147483646 h 28"/>
              <a:gd name="T54" fmla="*/ 2147483646 w 34"/>
              <a:gd name="T55" fmla="*/ 2147483646 h 28"/>
              <a:gd name="T56" fmla="*/ 2147483646 w 34"/>
              <a:gd name="T57" fmla="*/ 2147483646 h 28"/>
              <a:gd name="T58" fmla="*/ 2147483646 w 34"/>
              <a:gd name="T59" fmla="*/ 2147483646 h 28"/>
              <a:gd name="T60" fmla="*/ 2147483646 w 34"/>
              <a:gd name="T61" fmla="*/ 2147483646 h 28"/>
              <a:gd name="T62" fmla="*/ 2147483646 w 34"/>
              <a:gd name="T63" fmla="*/ 2147483646 h 28"/>
              <a:gd name="T64" fmla="*/ 2147483646 w 34"/>
              <a:gd name="T65" fmla="*/ 2147483646 h 28"/>
              <a:gd name="T66" fmla="*/ 2147483646 w 34"/>
              <a:gd name="T67" fmla="*/ 2147483646 h 28"/>
              <a:gd name="T68" fmla="*/ 2147483646 w 34"/>
              <a:gd name="T69" fmla="*/ 2147483646 h 28"/>
              <a:gd name="T70" fmla="*/ 2147483646 w 34"/>
              <a:gd name="T71" fmla="*/ 2147483646 h 28"/>
              <a:gd name="T72" fmla="*/ 2147483646 w 34"/>
              <a:gd name="T73" fmla="*/ 2147483646 h 28"/>
              <a:gd name="T74" fmla="*/ 2147483646 w 34"/>
              <a:gd name="T75" fmla="*/ 2147483646 h 28"/>
              <a:gd name="T76" fmla="*/ 2147483646 w 34"/>
              <a:gd name="T77" fmla="*/ 2147483646 h 28"/>
              <a:gd name="T78" fmla="*/ 2147483646 w 34"/>
              <a:gd name="T79" fmla="*/ 2147483646 h 28"/>
              <a:gd name="T80" fmla="*/ 2147483646 w 34"/>
              <a:gd name="T81" fmla="*/ 2147483646 h 28"/>
              <a:gd name="T82" fmla="*/ 2147483646 w 34"/>
              <a:gd name="T83" fmla="*/ 0 h 28"/>
              <a:gd name="T84" fmla="*/ 2147483646 w 34"/>
              <a:gd name="T85" fmla="*/ 0 h 28"/>
              <a:gd name="T86" fmla="*/ 2147483646 w 34"/>
              <a:gd name="T87" fmla="*/ 2147483646 h 28"/>
              <a:gd name="T88" fmla="*/ 2147483646 w 34"/>
              <a:gd name="T89" fmla="*/ 2147483646 h 28"/>
              <a:gd name="T90" fmla="*/ 2147483646 w 34"/>
              <a:gd name="T91" fmla="*/ 2147483646 h 28"/>
              <a:gd name="T92" fmla="*/ 2147483646 w 34"/>
              <a:gd name="T93" fmla="*/ 2147483646 h 28"/>
              <a:gd name="T94" fmla="*/ 2147483646 w 34"/>
              <a:gd name="T95" fmla="*/ 2147483646 h 28"/>
              <a:gd name="T96" fmla="*/ 2147483646 w 34"/>
              <a:gd name="T97" fmla="*/ 2147483646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88122" name="Freeform 57"/>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3" name="Freeform 58"/>
          <p:cNvSpPr>
            <a:spLocks/>
          </p:cNvSpPr>
          <p:nvPr/>
        </p:nvSpPr>
        <p:spPr bwMode="auto">
          <a:xfrm>
            <a:off x="6538913" y="4508500"/>
            <a:ext cx="80962" cy="61913"/>
          </a:xfrm>
          <a:custGeom>
            <a:avLst/>
            <a:gdLst>
              <a:gd name="T0" fmla="*/ 2147483646 w 57"/>
              <a:gd name="T1" fmla="*/ 2147483646 h 39"/>
              <a:gd name="T2" fmla="*/ 2147483646 w 57"/>
              <a:gd name="T3" fmla="*/ 2147483646 h 39"/>
              <a:gd name="T4" fmla="*/ 2147483646 w 57"/>
              <a:gd name="T5" fmla="*/ 2147483646 h 39"/>
              <a:gd name="T6" fmla="*/ 2147483646 w 57"/>
              <a:gd name="T7" fmla="*/ 2147483646 h 39"/>
              <a:gd name="T8" fmla="*/ 2147483646 w 57"/>
              <a:gd name="T9" fmla="*/ 2147483646 h 39"/>
              <a:gd name="T10" fmla="*/ 2147483646 w 57"/>
              <a:gd name="T11" fmla="*/ 2147483646 h 39"/>
              <a:gd name="T12" fmla="*/ 2147483646 w 57"/>
              <a:gd name="T13" fmla="*/ 2147483646 h 39"/>
              <a:gd name="T14" fmla="*/ 0 w 57"/>
              <a:gd name="T15" fmla="*/ 2147483646 h 39"/>
              <a:gd name="T16" fmla="*/ 0 w 57"/>
              <a:gd name="T17" fmla="*/ 2147483646 h 39"/>
              <a:gd name="T18" fmla="*/ 0 w 57"/>
              <a:gd name="T19" fmla="*/ 2147483646 h 39"/>
              <a:gd name="T20" fmla="*/ 0 w 57"/>
              <a:gd name="T21" fmla="*/ 2147483646 h 39"/>
              <a:gd name="T22" fmla="*/ 0 w 57"/>
              <a:gd name="T23" fmla="*/ 2147483646 h 39"/>
              <a:gd name="T24" fmla="*/ 2147483646 w 57"/>
              <a:gd name="T25" fmla="*/ 2147483646 h 39"/>
              <a:gd name="T26" fmla="*/ 2147483646 w 57"/>
              <a:gd name="T27" fmla="*/ 2147483646 h 39"/>
              <a:gd name="T28" fmla="*/ 2147483646 w 57"/>
              <a:gd name="T29" fmla="*/ 2147483646 h 39"/>
              <a:gd name="T30" fmla="*/ 2147483646 w 57"/>
              <a:gd name="T31" fmla="*/ 2147483646 h 39"/>
              <a:gd name="T32" fmla="*/ 2147483646 w 57"/>
              <a:gd name="T33" fmla="*/ 2147483646 h 39"/>
              <a:gd name="T34" fmla="*/ 2147483646 w 57"/>
              <a:gd name="T35" fmla="*/ 2147483646 h 39"/>
              <a:gd name="T36" fmla="*/ 2147483646 w 57"/>
              <a:gd name="T37" fmla="*/ 2147483646 h 39"/>
              <a:gd name="T38" fmla="*/ 2147483646 w 57"/>
              <a:gd name="T39" fmla="*/ 2147483646 h 39"/>
              <a:gd name="T40" fmla="*/ 2147483646 w 57"/>
              <a:gd name="T41" fmla="*/ 2147483646 h 39"/>
              <a:gd name="T42" fmla="*/ 2147483646 w 57"/>
              <a:gd name="T43" fmla="*/ 2147483646 h 39"/>
              <a:gd name="T44" fmla="*/ 2147483646 w 57"/>
              <a:gd name="T45" fmla="*/ 2147483646 h 39"/>
              <a:gd name="T46" fmla="*/ 2147483646 w 57"/>
              <a:gd name="T47" fmla="*/ 2147483646 h 39"/>
              <a:gd name="T48" fmla="*/ 2147483646 w 57"/>
              <a:gd name="T49" fmla="*/ 2147483646 h 39"/>
              <a:gd name="T50" fmla="*/ 2147483646 w 57"/>
              <a:gd name="T51" fmla="*/ 2147483646 h 39"/>
              <a:gd name="T52" fmla="*/ 2147483646 w 57"/>
              <a:gd name="T53" fmla="*/ 2147483646 h 39"/>
              <a:gd name="T54" fmla="*/ 2147483646 w 57"/>
              <a:gd name="T55" fmla="*/ 2147483646 h 39"/>
              <a:gd name="T56" fmla="*/ 2147483646 w 57"/>
              <a:gd name="T57" fmla="*/ 2147483646 h 39"/>
              <a:gd name="T58" fmla="*/ 2147483646 w 57"/>
              <a:gd name="T59" fmla="*/ 2147483646 h 39"/>
              <a:gd name="T60" fmla="*/ 2147483646 w 57"/>
              <a:gd name="T61" fmla="*/ 2147483646 h 39"/>
              <a:gd name="T62" fmla="*/ 2147483646 w 57"/>
              <a:gd name="T63" fmla="*/ 2147483646 h 39"/>
              <a:gd name="T64" fmla="*/ 2147483646 w 57"/>
              <a:gd name="T65" fmla="*/ 2147483646 h 39"/>
              <a:gd name="T66" fmla="*/ 2147483646 w 57"/>
              <a:gd name="T67" fmla="*/ 2147483646 h 39"/>
              <a:gd name="T68" fmla="*/ 2147483646 w 57"/>
              <a:gd name="T69" fmla="*/ 2147483646 h 39"/>
              <a:gd name="T70" fmla="*/ 2147483646 w 57"/>
              <a:gd name="T71" fmla="*/ 2147483646 h 39"/>
              <a:gd name="T72" fmla="*/ 2147483646 w 57"/>
              <a:gd name="T73" fmla="*/ 2147483646 h 39"/>
              <a:gd name="T74" fmla="*/ 2147483646 w 57"/>
              <a:gd name="T75" fmla="*/ 2147483646 h 39"/>
              <a:gd name="T76" fmla="*/ 2147483646 w 57"/>
              <a:gd name="T77" fmla="*/ 2147483646 h 39"/>
              <a:gd name="T78" fmla="*/ 2147483646 w 57"/>
              <a:gd name="T79" fmla="*/ 2147483646 h 39"/>
              <a:gd name="T80" fmla="*/ 2147483646 w 57"/>
              <a:gd name="T81" fmla="*/ 2147483646 h 39"/>
              <a:gd name="T82" fmla="*/ 2147483646 w 57"/>
              <a:gd name="T83" fmla="*/ 2147483646 h 39"/>
              <a:gd name="T84" fmla="*/ 2147483646 w 57"/>
              <a:gd name="T85" fmla="*/ 2147483646 h 39"/>
              <a:gd name="T86" fmla="*/ 2147483646 w 57"/>
              <a:gd name="T87" fmla="*/ 2147483646 h 39"/>
              <a:gd name="T88" fmla="*/ 2147483646 w 57"/>
              <a:gd name="T89" fmla="*/ 2147483646 h 39"/>
              <a:gd name="T90" fmla="*/ 2147483646 w 57"/>
              <a:gd name="T91" fmla="*/ 2147483646 h 39"/>
              <a:gd name="T92" fmla="*/ 2147483646 w 57"/>
              <a:gd name="T93" fmla="*/ 2147483646 h 39"/>
              <a:gd name="T94" fmla="*/ 2147483646 w 57"/>
              <a:gd name="T95" fmla="*/ 2147483646 h 39"/>
              <a:gd name="T96" fmla="*/ 2147483646 w 57"/>
              <a:gd name="T97" fmla="*/ 0 h 39"/>
              <a:gd name="T98" fmla="*/ 2147483646 w 57"/>
              <a:gd name="T99" fmla="*/ 0 h 39"/>
              <a:gd name="T100" fmla="*/ 2147483646 w 57"/>
              <a:gd name="T101" fmla="*/ 0 h 39"/>
              <a:gd name="T102" fmla="*/ 2147483646 w 57"/>
              <a:gd name="T103" fmla="*/ 0 h 39"/>
              <a:gd name="T104" fmla="*/ 2147483646 w 57"/>
              <a:gd name="T105" fmla="*/ 0 h 39"/>
              <a:gd name="T106" fmla="*/ 2147483646 w 57"/>
              <a:gd name="T107" fmla="*/ 2147483646 h 39"/>
              <a:gd name="T108" fmla="*/ 2147483646 w 57"/>
              <a:gd name="T109" fmla="*/ 2147483646 h 39"/>
              <a:gd name="T110" fmla="*/ 2147483646 w 57"/>
              <a:gd name="T111" fmla="*/ 2147483646 h 39"/>
              <a:gd name="T112" fmla="*/ 2147483646 w 57"/>
              <a:gd name="T113" fmla="*/ 2147483646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88124" name="Freeform 59"/>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5" name="Freeform 60"/>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88126" name="Freeform 61"/>
          <p:cNvSpPr>
            <a:spLocks/>
          </p:cNvSpPr>
          <p:nvPr/>
        </p:nvSpPr>
        <p:spPr bwMode="auto">
          <a:xfrm>
            <a:off x="6559550" y="4570413"/>
            <a:ext cx="63500" cy="74612"/>
          </a:xfrm>
          <a:custGeom>
            <a:avLst/>
            <a:gdLst>
              <a:gd name="T0" fmla="*/ 0 w 45"/>
              <a:gd name="T1" fmla="*/ 2147483646 h 47"/>
              <a:gd name="T2" fmla="*/ 0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0 h 47"/>
              <a:gd name="T50" fmla="*/ 2147483646 w 45"/>
              <a:gd name="T51" fmla="*/ 0 h 47"/>
              <a:gd name="T52" fmla="*/ 2147483646 w 45"/>
              <a:gd name="T53" fmla="*/ 0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0 w 45"/>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88127" name="Freeform 62"/>
          <p:cNvSpPr>
            <a:spLocks/>
          </p:cNvSpPr>
          <p:nvPr/>
        </p:nvSpPr>
        <p:spPr bwMode="auto">
          <a:xfrm>
            <a:off x="6527800" y="4227513"/>
            <a:ext cx="315913" cy="330200"/>
          </a:xfrm>
          <a:custGeom>
            <a:avLst/>
            <a:gdLst>
              <a:gd name="T0" fmla="*/ 2147483646 w 224"/>
              <a:gd name="T1" fmla="*/ 2147483646 h 208"/>
              <a:gd name="T2" fmla="*/ 2147483646 w 224"/>
              <a:gd name="T3" fmla="*/ 2147483646 h 208"/>
              <a:gd name="T4" fmla="*/ 2147483646 w 224"/>
              <a:gd name="T5" fmla="*/ 2147483646 h 208"/>
              <a:gd name="T6" fmla="*/ 2147483646 w 224"/>
              <a:gd name="T7" fmla="*/ 2147483646 h 208"/>
              <a:gd name="T8" fmla="*/ 2147483646 w 224"/>
              <a:gd name="T9" fmla="*/ 2147483646 h 208"/>
              <a:gd name="T10" fmla="*/ 2147483646 w 224"/>
              <a:gd name="T11" fmla="*/ 2147483646 h 208"/>
              <a:gd name="T12" fmla="*/ 2147483646 w 224"/>
              <a:gd name="T13" fmla="*/ 2147483646 h 208"/>
              <a:gd name="T14" fmla="*/ 2147483646 w 224"/>
              <a:gd name="T15" fmla="*/ 2147483646 h 208"/>
              <a:gd name="T16" fmla="*/ 2147483646 w 224"/>
              <a:gd name="T17" fmla="*/ 2147483646 h 208"/>
              <a:gd name="T18" fmla="*/ 2147483646 w 224"/>
              <a:gd name="T19" fmla="*/ 2147483646 h 208"/>
              <a:gd name="T20" fmla="*/ 2147483646 w 224"/>
              <a:gd name="T21" fmla="*/ 2147483646 h 208"/>
              <a:gd name="T22" fmla="*/ 2147483646 w 224"/>
              <a:gd name="T23" fmla="*/ 2147483646 h 208"/>
              <a:gd name="T24" fmla="*/ 2147483646 w 224"/>
              <a:gd name="T25" fmla="*/ 2147483646 h 208"/>
              <a:gd name="T26" fmla="*/ 2147483646 w 224"/>
              <a:gd name="T27" fmla="*/ 2147483646 h 208"/>
              <a:gd name="T28" fmla="*/ 2147483646 w 224"/>
              <a:gd name="T29" fmla="*/ 2147483646 h 208"/>
              <a:gd name="T30" fmla="*/ 2147483646 w 224"/>
              <a:gd name="T31" fmla="*/ 2147483646 h 208"/>
              <a:gd name="T32" fmla="*/ 2147483646 w 224"/>
              <a:gd name="T33" fmla="*/ 2147483646 h 208"/>
              <a:gd name="T34" fmla="*/ 2147483646 w 224"/>
              <a:gd name="T35" fmla="*/ 2147483646 h 208"/>
              <a:gd name="T36" fmla="*/ 2147483646 w 224"/>
              <a:gd name="T37" fmla="*/ 2147483646 h 208"/>
              <a:gd name="T38" fmla="*/ 2147483646 w 224"/>
              <a:gd name="T39" fmla="*/ 2147483646 h 208"/>
              <a:gd name="T40" fmla="*/ 2147483646 w 224"/>
              <a:gd name="T41" fmla="*/ 2147483646 h 208"/>
              <a:gd name="T42" fmla="*/ 2147483646 w 224"/>
              <a:gd name="T43" fmla="*/ 2147483646 h 208"/>
              <a:gd name="T44" fmla="*/ 2147483646 w 224"/>
              <a:gd name="T45" fmla="*/ 2147483646 h 208"/>
              <a:gd name="T46" fmla="*/ 2147483646 w 224"/>
              <a:gd name="T47" fmla="*/ 2147483646 h 208"/>
              <a:gd name="T48" fmla="*/ 2147483646 w 224"/>
              <a:gd name="T49" fmla="*/ 2147483646 h 208"/>
              <a:gd name="T50" fmla="*/ 2147483646 w 224"/>
              <a:gd name="T51" fmla="*/ 2147483646 h 208"/>
              <a:gd name="T52" fmla="*/ 2147483646 w 224"/>
              <a:gd name="T53" fmla="*/ 2147483646 h 208"/>
              <a:gd name="T54" fmla="*/ 2147483646 w 224"/>
              <a:gd name="T55" fmla="*/ 2147483646 h 208"/>
              <a:gd name="T56" fmla="*/ 2147483646 w 224"/>
              <a:gd name="T57" fmla="*/ 2147483646 h 208"/>
              <a:gd name="T58" fmla="*/ 2147483646 w 224"/>
              <a:gd name="T59" fmla="*/ 2147483646 h 208"/>
              <a:gd name="T60" fmla="*/ 2147483646 w 224"/>
              <a:gd name="T61" fmla="*/ 2147483646 h 208"/>
              <a:gd name="T62" fmla="*/ 2147483646 w 224"/>
              <a:gd name="T63" fmla="*/ 2147483646 h 208"/>
              <a:gd name="T64" fmla="*/ 2147483646 w 224"/>
              <a:gd name="T65" fmla="*/ 2147483646 h 208"/>
              <a:gd name="T66" fmla="*/ 2147483646 w 224"/>
              <a:gd name="T67" fmla="*/ 2147483646 h 208"/>
              <a:gd name="T68" fmla="*/ 2147483646 w 224"/>
              <a:gd name="T69" fmla="*/ 2147483646 h 208"/>
              <a:gd name="T70" fmla="*/ 2147483646 w 224"/>
              <a:gd name="T71" fmla="*/ 2147483646 h 208"/>
              <a:gd name="T72" fmla="*/ 2147483646 w 224"/>
              <a:gd name="T73" fmla="*/ 2147483646 h 208"/>
              <a:gd name="T74" fmla="*/ 2147483646 w 224"/>
              <a:gd name="T75" fmla="*/ 0 h 208"/>
              <a:gd name="T76" fmla="*/ 2147483646 w 224"/>
              <a:gd name="T77" fmla="*/ 2147483646 h 208"/>
              <a:gd name="T78" fmla="*/ 2147483646 w 224"/>
              <a:gd name="T79" fmla="*/ 2147483646 h 208"/>
              <a:gd name="T80" fmla="*/ 2147483646 w 224"/>
              <a:gd name="T81" fmla="*/ 2147483646 h 208"/>
              <a:gd name="T82" fmla="*/ 2147483646 w 224"/>
              <a:gd name="T83" fmla="*/ 2147483646 h 208"/>
              <a:gd name="T84" fmla="*/ 2147483646 w 224"/>
              <a:gd name="T85" fmla="*/ 2147483646 h 208"/>
              <a:gd name="T86" fmla="*/ 2147483646 w 224"/>
              <a:gd name="T87" fmla="*/ 2147483646 h 208"/>
              <a:gd name="T88" fmla="*/ 2147483646 w 224"/>
              <a:gd name="T89" fmla="*/ 2147483646 h 208"/>
              <a:gd name="T90" fmla="*/ 2147483646 w 224"/>
              <a:gd name="T91" fmla="*/ 2147483646 h 208"/>
              <a:gd name="T92" fmla="*/ 2147483646 w 224"/>
              <a:gd name="T93" fmla="*/ 2147483646 h 208"/>
              <a:gd name="T94" fmla="*/ 2147483646 w 224"/>
              <a:gd name="T95" fmla="*/ 2147483646 h 208"/>
              <a:gd name="T96" fmla="*/ 0 w 224"/>
              <a:gd name="T97" fmla="*/ 2147483646 h 208"/>
              <a:gd name="T98" fmla="*/ 2147483646 w 224"/>
              <a:gd name="T99" fmla="*/ 2147483646 h 208"/>
              <a:gd name="T100" fmla="*/ 2147483646 w 224"/>
              <a:gd name="T101" fmla="*/ 2147483646 h 208"/>
              <a:gd name="T102" fmla="*/ 2147483646 w 224"/>
              <a:gd name="T103" fmla="*/ 2147483646 h 208"/>
              <a:gd name="T104" fmla="*/ 2147483646 w 224"/>
              <a:gd name="T105" fmla="*/ 2147483646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8" name="Freeform 63"/>
          <p:cNvSpPr>
            <a:spLocks/>
          </p:cNvSpPr>
          <p:nvPr/>
        </p:nvSpPr>
        <p:spPr bwMode="auto">
          <a:xfrm>
            <a:off x="6538913" y="4337050"/>
            <a:ext cx="71437"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29" name="Freeform 64"/>
          <p:cNvSpPr>
            <a:spLocks/>
          </p:cNvSpPr>
          <p:nvPr/>
        </p:nvSpPr>
        <p:spPr bwMode="auto">
          <a:xfrm>
            <a:off x="6858000" y="4343400"/>
            <a:ext cx="71438" cy="87313"/>
          </a:xfrm>
          <a:custGeom>
            <a:avLst/>
            <a:gdLst>
              <a:gd name="T0" fmla="*/ 2147483646 w 51"/>
              <a:gd name="T1" fmla="*/ 2147483646 h 55"/>
              <a:gd name="T2" fmla="*/ 2147483646 w 51"/>
              <a:gd name="T3" fmla="*/ 2147483646 h 55"/>
              <a:gd name="T4" fmla="*/ 2147483646 w 51"/>
              <a:gd name="T5" fmla="*/ 2147483646 h 55"/>
              <a:gd name="T6" fmla="*/ 2147483646 w 51"/>
              <a:gd name="T7" fmla="*/ 2147483646 h 55"/>
              <a:gd name="T8" fmla="*/ 2147483646 w 51"/>
              <a:gd name="T9" fmla="*/ 2147483646 h 55"/>
              <a:gd name="T10" fmla="*/ 2147483646 w 51"/>
              <a:gd name="T11" fmla="*/ 2147483646 h 55"/>
              <a:gd name="T12" fmla="*/ 2147483646 w 51"/>
              <a:gd name="T13" fmla="*/ 2147483646 h 55"/>
              <a:gd name="T14" fmla="*/ 2147483646 w 51"/>
              <a:gd name="T15" fmla="*/ 2147483646 h 55"/>
              <a:gd name="T16" fmla="*/ 2147483646 w 51"/>
              <a:gd name="T17" fmla="*/ 2147483646 h 55"/>
              <a:gd name="T18" fmla="*/ 2147483646 w 51"/>
              <a:gd name="T19" fmla="*/ 2147483646 h 55"/>
              <a:gd name="T20" fmla="*/ 2147483646 w 51"/>
              <a:gd name="T21" fmla="*/ 2147483646 h 55"/>
              <a:gd name="T22" fmla="*/ 2147483646 w 51"/>
              <a:gd name="T23" fmla="*/ 2147483646 h 55"/>
              <a:gd name="T24" fmla="*/ 2147483646 w 51"/>
              <a:gd name="T25" fmla="*/ 2147483646 h 55"/>
              <a:gd name="T26" fmla="*/ 2147483646 w 51"/>
              <a:gd name="T27" fmla="*/ 2147483646 h 55"/>
              <a:gd name="T28" fmla="*/ 2147483646 w 51"/>
              <a:gd name="T29" fmla="*/ 2147483646 h 55"/>
              <a:gd name="T30" fmla="*/ 2147483646 w 51"/>
              <a:gd name="T31" fmla="*/ 2147483646 h 55"/>
              <a:gd name="T32" fmla="*/ 2147483646 w 51"/>
              <a:gd name="T33" fmla="*/ 2147483646 h 55"/>
              <a:gd name="T34" fmla="*/ 2147483646 w 51"/>
              <a:gd name="T35" fmla="*/ 2147483646 h 55"/>
              <a:gd name="T36" fmla="*/ 2147483646 w 51"/>
              <a:gd name="T37" fmla="*/ 2147483646 h 55"/>
              <a:gd name="T38" fmla="*/ 2147483646 w 51"/>
              <a:gd name="T39" fmla="*/ 2147483646 h 55"/>
              <a:gd name="T40" fmla="*/ 2147483646 w 51"/>
              <a:gd name="T41" fmla="*/ 2147483646 h 55"/>
              <a:gd name="T42" fmla="*/ 2147483646 w 51"/>
              <a:gd name="T43" fmla="*/ 2147483646 h 55"/>
              <a:gd name="T44" fmla="*/ 2147483646 w 51"/>
              <a:gd name="T45" fmla="*/ 2147483646 h 55"/>
              <a:gd name="T46" fmla="*/ 2147483646 w 51"/>
              <a:gd name="T47" fmla="*/ 2147483646 h 55"/>
              <a:gd name="T48" fmla="*/ 2147483646 w 51"/>
              <a:gd name="T49" fmla="*/ 2147483646 h 55"/>
              <a:gd name="T50" fmla="*/ 2147483646 w 51"/>
              <a:gd name="T51" fmla="*/ 2147483646 h 55"/>
              <a:gd name="T52" fmla="*/ 2147483646 w 51"/>
              <a:gd name="T53" fmla="*/ 2147483646 h 55"/>
              <a:gd name="T54" fmla="*/ 2147483646 w 51"/>
              <a:gd name="T55" fmla="*/ 2147483646 h 55"/>
              <a:gd name="T56" fmla="*/ 2147483646 w 51"/>
              <a:gd name="T57" fmla="*/ 2147483646 h 55"/>
              <a:gd name="T58" fmla="*/ 2147483646 w 51"/>
              <a:gd name="T59" fmla="*/ 2147483646 h 55"/>
              <a:gd name="T60" fmla="*/ 2147483646 w 51"/>
              <a:gd name="T61" fmla="*/ 2147483646 h 55"/>
              <a:gd name="T62" fmla="*/ 2147483646 w 51"/>
              <a:gd name="T63" fmla="*/ 2147483646 h 55"/>
              <a:gd name="T64" fmla="*/ 2147483646 w 51"/>
              <a:gd name="T65" fmla="*/ 2147483646 h 55"/>
              <a:gd name="T66" fmla="*/ 2147483646 w 51"/>
              <a:gd name="T67" fmla="*/ 0 h 55"/>
              <a:gd name="T68" fmla="*/ 2147483646 w 51"/>
              <a:gd name="T69" fmla="*/ 0 h 55"/>
              <a:gd name="T70" fmla="*/ 2147483646 w 51"/>
              <a:gd name="T71" fmla="*/ 0 h 55"/>
              <a:gd name="T72" fmla="*/ 2147483646 w 51"/>
              <a:gd name="T73" fmla="*/ 2147483646 h 55"/>
              <a:gd name="T74" fmla="*/ 2147483646 w 51"/>
              <a:gd name="T75" fmla="*/ 2147483646 h 55"/>
              <a:gd name="T76" fmla="*/ 2147483646 w 51"/>
              <a:gd name="T77" fmla="*/ 2147483646 h 55"/>
              <a:gd name="T78" fmla="*/ 2147483646 w 51"/>
              <a:gd name="T79" fmla="*/ 2147483646 h 55"/>
              <a:gd name="T80" fmla="*/ 2147483646 w 51"/>
              <a:gd name="T81" fmla="*/ 2147483646 h 55"/>
              <a:gd name="T82" fmla="*/ 2147483646 w 51"/>
              <a:gd name="T83" fmla="*/ 2147483646 h 55"/>
              <a:gd name="T84" fmla="*/ 2147483646 w 51"/>
              <a:gd name="T85" fmla="*/ 2147483646 h 55"/>
              <a:gd name="T86" fmla="*/ 2147483646 w 51"/>
              <a:gd name="T87" fmla="*/ 2147483646 h 55"/>
              <a:gd name="T88" fmla="*/ 2147483646 w 51"/>
              <a:gd name="T89" fmla="*/ 2147483646 h 55"/>
              <a:gd name="T90" fmla="*/ 2147483646 w 51"/>
              <a:gd name="T91" fmla="*/ 2147483646 h 55"/>
              <a:gd name="T92" fmla="*/ 2147483646 w 51"/>
              <a:gd name="T93" fmla="*/ 2147483646 h 55"/>
              <a:gd name="T94" fmla="*/ 2147483646 w 51"/>
              <a:gd name="T95" fmla="*/ 2147483646 h 55"/>
              <a:gd name="T96" fmla="*/ 2147483646 w 51"/>
              <a:gd name="T97" fmla="*/ 2147483646 h 55"/>
              <a:gd name="T98" fmla="*/ 2147483646 w 51"/>
              <a:gd name="T99" fmla="*/ 2147483646 h 55"/>
              <a:gd name="T100" fmla="*/ 2147483646 w 51"/>
              <a:gd name="T101" fmla="*/ 2147483646 h 55"/>
              <a:gd name="T102" fmla="*/ 2147483646 w 51"/>
              <a:gd name="T103" fmla="*/ 2147483646 h 55"/>
              <a:gd name="T104" fmla="*/ 0 w 51"/>
              <a:gd name="T105" fmla="*/ 2147483646 h 55"/>
              <a:gd name="T106" fmla="*/ 0 w 51"/>
              <a:gd name="T107" fmla="*/ 2147483646 h 55"/>
              <a:gd name="T108" fmla="*/ 0 w 51"/>
              <a:gd name="T109" fmla="*/ 2147483646 h 55"/>
              <a:gd name="T110" fmla="*/ 2147483646 w 51"/>
              <a:gd name="T111" fmla="*/ 2147483646 h 55"/>
              <a:gd name="T112" fmla="*/ 2147483646 w 51"/>
              <a:gd name="T113" fmla="*/ 2147483646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88130" name="Freeform 65"/>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1" name="Freeform 66"/>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88132" name="Freeform 67"/>
          <p:cNvSpPr>
            <a:spLocks/>
          </p:cNvSpPr>
          <p:nvPr/>
        </p:nvSpPr>
        <p:spPr bwMode="auto">
          <a:xfrm>
            <a:off x="6596063" y="4354513"/>
            <a:ext cx="80962" cy="93662"/>
          </a:xfrm>
          <a:custGeom>
            <a:avLst/>
            <a:gdLst>
              <a:gd name="T0" fmla="*/ 0 w 58"/>
              <a:gd name="T1" fmla="*/ 2147483646 h 59"/>
              <a:gd name="T2" fmla="*/ 2147483646 w 58"/>
              <a:gd name="T3" fmla="*/ 2147483646 h 59"/>
              <a:gd name="T4" fmla="*/ 2147483646 w 58"/>
              <a:gd name="T5" fmla="*/ 2147483646 h 59"/>
              <a:gd name="T6" fmla="*/ 2147483646 w 58"/>
              <a:gd name="T7" fmla="*/ 2147483646 h 59"/>
              <a:gd name="T8" fmla="*/ 2147483646 w 58"/>
              <a:gd name="T9" fmla="*/ 2147483646 h 59"/>
              <a:gd name="T10" fmla="*/ 2147483646 w 58"/>
              <a:gd name="T11" fmla="*/ 2147483646 h 59"/>
              <a:gd name="T12" fmla="*/ 2147483646 w 58"/>
              <a:gd name="T13" fmla="*/ 2147483646 h 59"/>
              <a:gd name="T14" fmla="*/ 2147483646 w 58"/>
              <a:gd name="T15" fmla="*/ 2147483646 h 59"/>
              <a:gd name="T16" fmla="*/ 2147483646 w 58"/>
              <a:gd name="T17" fmla="*/ 2147483646 h 59"/>
              <a:gd name="T18" fmla="*/ 2147483646 w 58"/>
              <a:gd name="T19" fmla="*/ 2147483646 h 59"/>
              <a:gd name="T20" fmla="*/ 2147483646 w 58"/>
              <a:gd name="T21" fmla="*/ 2147483646 h 59"/>
              <a:gd name="T22" fmla="*/ 2147483646 w 58"/>
              <a:gd name="T23" fmla="*/ 2147483646 h 59"/>
              <a:gd name="T24" fmla="*/ 2147483646 w 58"/>
              <a:gd name="T25" fmla="*/ 2147483646 h 59"/>
              <a:gd name="T26" fmla="*/ 2147483646 w 58"/>
              <a:gd name="T27" fmla="*/ 2147483646 h 59"/>
              <a:gd name="T28" fmla="*/ 2147483646 w 58"/>
              <a:gd name="T29" fmla="*/ 2147483646 h 59"/>
              <a:gd name="T30" fmla="*/ 2147483646 w 58"/>
              <a:gd name="T31" fmla="*/ 2147483646 h 59"/>
              <a:gd name="T32" fmla="*/ 2147483646 w 58"/>
              <a:gd name="T33" fmla="*/ 2147483646 h 59"/>
              <a:gd name="T34" fmla="*/ 2147483646 w 58"/>
              <a:gd name="T35" fmla="*/ 2147483646 h 59"/>
              <a:gd name="T36" fmla="*/ 2147483646 w 58"/>
              <a:gd name="T37" fmla="*/ 2147483646 h 59"/>
              <a:gd name="T38" fmla="*/ 2147483646 w 58"/>
              <a:gd name="T39" fmla="*/ 2147483646 h 59"/>
              <a:gd name="T40" fmla="*/ 2147483646 w 58"/>
              <a:gd name="T41" fmla="*/ 2147483646 h 59"/>
              <a:gd name="T42" fmla="*/ 2147483646 w 58"/>
              <a:gd name="T43" fmla="*/ 2147483646 h 59"/>
              <a:gd name="T44" fmla="*/ 2147483646 w 58"/>
              <a:gd name="T45" fmla="*/ 2147483646 h 59"/>
              <a:gd name="T46" fmla="*/ 2147483646 w 58"/>
              <a:gd name="T47" fmla="*/ 2147483646 h 59"/>
              <a:gd name="T48" fmla="*/ 2147483646 w 58"/>
              <a:gd name="T49" fmla="*/ 2147483646 h 59"/>
              <a:gd name="T50" fmla="*/ 2147483646 w 58"/>
              <a:gd name="T51" fmla="*/ 2147483646 h 59"/>
              <a:gd name="T52" fmla="*/ 2147483646 w 58"/>
              <a:gd name="T53" fmla="*/ 2147483646 h 59"/>
              <a:gd name="T54" fmla="*/ 2147483646 w 58"/>
              <a:gd name="T55" fmla="*/ 2147483646 h 59"/>
              <a:gd name="T56" fmla="*/ 2147483646 w 58"/>
              <a:gd name="T57" fmla="*/ 2147483646 h 59"/>
              <a:gd name="T58" fmla="*/ 2147483646 w 58"/>
              <a:gd name="T59" fmla="*/ 2147483646 h 59"/>
              <a:gd name="T60" fmla="*/ 2147483646 w 58"/>
              <a:gd name="T61" fmla="*/ 2147483646 h 59"/>
              <a:gd name="T62" fmla="*/ 2147483646 w 58"/>
              <a:gd name="T63" fmla="*/ 2147483646 h 59"/>
              <a:gd name="T64" fmla="*/ 2147483646 w 58"/>
              <a:gd name="T65" fmla="*/ 2147483646 h 59"/>
              <a:gd name="T66" fmla="*/ 2147483646 w 58"/>
              <a:gd name="T67" fmla="*/ 2147483646 h 59"/>
              <a:gd name="T68" fmla="*/ 2147483646 w 58"/>
              <a:gd name="T69" fmla="*/ 2147483646 h 59"/>
              <a:gd name="T70" fmla="*/ 2147483646 w 58"/>
              <a:gd name="T71" fmla="*/ 2147483646 h 59"/>
              <a:gd name="T72" fmla="*/ 2147483646 w 58"/>
              <a:gd name="T73" fmla="*/ 2147483646 h 59"/>
              <a:gd name="T74" fmla="*/ 2147483646 w 58"/>
              <a:gd name="T75" fmla="*/ 2147483646 h 59"/>
              <a:gd name="T76" fmla="*/ 2147483646 w 58"/>
              <a:gd name="T77" fmla="*/ 2147483646 h 59"/>
              <a:gd name="T78" fmla="*/ 2147483646 w 58"/>
              <a:gd name="T79" fmla="*/ 2147483646 h 59"/>
              <a:gd name="T80" fmla="*/ 2147483646 w 58"/>
              <a:gd name="T81" fmla="*/ 2147483646 h 59"/>
              <a:gd name="T82" fmla="*/ 2147483646 w 58"/>
              <a:gd name="T83" fmla="*/ 2147483646 h 59"/>
              <a:gd name="T84" fmla="*/ 2147483646 w 58"/>
              <a:gd name="T85" fmla="*/ 2147483646 h 59"/>
              <a:gd name="T86" fmla="*/ 2147483646 w 58"/>
              <a:gd name="T87" fmla="*/ 2147483646 h 59"/>
              <a:gd name="T88" fmla="*/ 2147483646 w 58"/>
              <a:gd name="T89" fmla="*/ 0 h 59"/>
              <a:gd name="T90" fmla="*/ 2147483646 w 58"/>
              <a:gd name="T91" fmla="*/ 0 h 59"/>
              <a:gd name="T92" fmla="*/ 2147483646 w 58"/>
              <a:gd name="T93" fmla="*/ 2147483646 h 59"/>
              <a:gd name="T94" fmla="*/ 2147483646 w 58"/>
              <a:gd name="T95" fmla="*/ 2147483646 h 59"/>
              <a:gd name="T96" fmla="*/ 2147483646 w 58"/>
              <a:gd name="T97" fmla="*/ 2147483646 h 59"/>
              <a:gd name="T98" fmla="*/ 2147483646 w 58"/>
              <a:gd name="T99" fmla="*/ 2147483646 h 59"/>
              <a:gd name="T100" fmla="*/ 2147483646 w 58"/>
              <a:gd name="T101" fmla="*/ 2147483646 h 59"/>
              <a:gd name="T102" fmla="*/ 2147483646 w 58"/>
              <a:gd name="T103" fmla="*/ 2147483646 h 59"/>
              <a:gd name="T104" fmla="*/ 2147483646 w 58"/>
              <a:gd name="T105" fmla="*/ 2147483646 h 59"/>
              <a:gd name="T106" fmla="*/ 2147483646 w 58"/>
              <a:gd name="T107" fmla="*/ 2147483646 h 59"/>
              <a:gd name="T108" fmla="*/ 2147483646 w 58"/>
              <a:gd name="T109" fmla="*/ 2147483646 h 59"/>
              <a:gd name="T110" fmla="*/ 2147483646 w 58"/>
              <a:gd name="T111" fmla="*/ 2147483646 h 59"/>
              <a:gd name="T112" fmla="*/ 0 w 58"/>
              <a:gd name="T113" fmla="*/ 2147483646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88133" name="Freeform 68"/>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4" name="Freeform 69"/>
          <p:cNvSpPr>
            <a:spLocks/>
          </p:cNvSpPr>
          <p:nvPr/>
        </p:nvSpPr>
        <p:spPr bwMode="auto">
          <a:xfrm>
            <a:off x="6610350" y="4273550"/>
            <a:ext cx="76200" cy="77788"/>
          </a:xfrm>
          <a:custGeom>
            <a:avLst/>
            <a:gdLst>
              <a:gd name="T0" fmla="*/ 2147483646 w 53"/>
              <a:gd name="T1" fmla="*/ 2147483646 h 49"/>
              <a:gd name="T2" fmla="*/ 2147483646 w 53"/>
              <a:gd name="T3" fmla="*/ 2147483646 h 49"/>
              <a:gd name="T4" fmla="*/ 0 w 53"/>
              <a:gd name="T5" fmla="*/ 2147483646 h 49"/>
              <a:gd name="T6" fmla="*/ 2147483646 w 53"/>
              <a:gd name="T7" fmla="*/ 2147483646 h 49"/>
              <a:gd name="T8" fmla="*/ 2147483646 w 53"/>
              <a:gd name="T9" fmla="*/ 2147483646 h 49"/>
              <a:gd name="T10" fmla="*/ 2147483646 w 53"/>
              <a:gd name="T11" fmla="*/ 2147483646 h 49"/>
              <a:gd name="T12" fmla="*/ 2147483646 w 53"/>
              <a:gd name="T13" fmla="*/ 2147483646 h 49"/>
              <a:gd name="T14" fmla="*/ 2147483646 w 53"/>
              <a:gd name="T15" fmla="*/ 2147483646 h 49"/>
              <a:gd name="T16" fmla="*/ 2147483646 w 53"/>
              <a:gd name="T17" fmla="*/ 2147483646 h 49"/>
              <a:gd name="T18" fmla="*/ 2147483646 w 53"/>
              <a:gd name="T19" fmla="*/ 2147483646 h 49"/>
              <a:gd name="T20" fmla="*/ 2147483646 w 53"/>
              <a:gd name="T21" fmla="*/ 2147483646 h 49"/>
              <a:gd name="T22" fmla="*/ 2147483646 w 53"/>
              <a:gd name="T23" fmla="*/ 2147483646 h 49"/>
              <a:gd name="T24" fmla="*/ 2147483646 w 53"/>
              <a:gd name="T25" fmla="*/ 2147483646 h 49"/>
              <a:gd name="T26" fmla="*/ 2147483646 w 53"/>
              <a:gd name="T27" fmla="*/ 2147483646 h 49"/>
              <a:gd name="T28" fmla="*/ 2147483646 w 53"/>
              <a:gd name="T29" fmla="*/ 2147483646 h 49"/>
              <a:gd name="T30" fmla="*/ 2147483646 w 53"/>
              <a:gd name="T31" fmla="*/ 2147483646 h 49"/>
              <a:gd name="T32" fmla="*/ 2147483646 w 53"/>
              <a:gd name="T33" fmla="*/ 2147483646 h 49"/>
              <a:gd name="T34" fmla="*/ 2147483646 w 53"/>
              <a:gd name="T35" fmla="*/ 2147483646 h 49"/>
              <a:gd name="T36" fmla="*/ 2147483646 w 53"/>
              <a:gd name="T37" fmla="*/ 2147483646 h 49"/>
              <a:gd name="T38" fmla="*/ 2147483646 w 53"/>
              <a:gd name="T39" fmla="*/ 2147483646 h 49"/>
              <a:gd name="T40" fmla="*/ 2147483646 w 53"/>
              <a:gd name="T41" fmla="*/ 0 h 49"/>
              <a:gd name="T42" fmla="*/ 2147483646 w 53"/>
              <a:gd name="T43" fmla="*/ 0 h 49"/>
              <a:gd name="T44" fmla="*/ 2147483646 w 53"/>
              <a:gd name="T45" fmla="*/ 0 h 49"/>
              <a:gd name="T46" fmla="*/ 2147483646 w 53"/>
              <a:gd name="T47" fmla="*/ 2147483646 h 49"/>
              <a:gd name="T48" fmla="*/ 2147483646 w 53"/>
              <a:gd name="T49" fmla="*/ 2147483646 h 49"/>
              <a:gd name="T50" fmla="*/ 2147483646 w 53"/>
              <a:gd name="T51" fmla="*/ 2147483646 h 49"/>
              <a:gd name="T52" fmla="*/ 2147483646 w 53"/>
              <a:gd name="T53" fmla="*/ 2147483646 h 49"/>
              <a:gd name="T54" fmla="*/ 2147483646 w 53"/>
              <a:gd name="T55" fmla="*/ 2147483646 h 49"/>
              <a:gd name="T56" fmla="*/ 2147483646 w 53"/>
              <a:gd name="T57" fmla="*/ 2147483646 h 49"/>
              <a:gd name="T58" fmla="*/ 2147483646 w 53"/>
              <a:gd name="T59" fmla="*/ 2147483646 h 49"/>
              <a:gd name="T60" fmla="*/ 2147483646 w 53"/>
              <a:gd name="T61" fmla="*/ 2147483646 h 49"/>
              <a:gd name="T62" fmla="*/ 2147483646 w 53"/>
              <a:gd name="T63" fmla="*/ 2147483646 h 49"/>
              <a:gd name="T64" fmla="*/ 2147483646 w 53"/>
              <a:gd name="T65" fmla="*/ 2147483646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88135" name="Freeform 70"/>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6" name="Freeform 71"/>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88137" name="Freeform 72"/>
          <p:cNvSpPr>
            <a:spLocks/>
          </p:cNvSpPr>
          <p:nvPr/>
        </p:nvSpPr>
        <p:spPr bwMode="auto">
          <a:xfrm>
            <a:off x="6654800" y="4424363"/>
            <a:ext cx="79375" cy="84137"/>
          </a:xfrm>
          <a:custGeom>
            <a:avLst/>
            <a:gdLst>
              <a:gd name="T0" fmla="*/ 2147483646 w 56"/>
              <a:gd name="T1" fmla="*/ 2147483646 h 53"/>
              <a:gd name="T2" fmla="*/ 2147483646 w 56"/>
              <a:gd name="T3" fmla="*/ 2147483646 h 53"/>
              <a:gd name="T4" fmla="*/ 2147483646 w 56"/>
              <a:gd name="T5" fmla="*/ 2147483646 h 53"/>
              <a:gd name="T6" fmla="*/ 2147483646 w 56"/>
              <a:gd name="T7" fmla="*/ 2147483646 h 53"/>
              <a:gd name="T8" fmla="*/ 2147483646 w 56"/>
              <a:gd name="T9" fmla="*/ 2147483646 h 53"/>
              <a:gd name="T10" fmla="*/ 2147483646 w 56"/>
              <a:gd name="T11" fmla="*/ 2147483646 h 53"/>
              <a:gd name="T12" fmla="*/ 2147483646 w 56"/>
              <a:gd name="T13" fmla="*/ 2147483646 h 53"/>
              <a:gd name="T14" fmla="*/ 2147483646 w 56"/>
              <a:gd name="T15" fmla="*/ 2147483646 h 53"/>
              <a:gd name="T16" fmla="*/ 2147483646 w 56"/>
              <a:gd name="T17" fmla="*/ 2147483646 h 53"/>
              <a:gd name="T18" fmla="*/ 2147483646 w 56"/>
              <a:gd name="T19" fmla="*/ 2147483646 h 53"/>
              <a:gd name="T20" fmla="*/ 2147483646 w 56"/>
              <a:gd name="T21" fmla="*/ 2147483646 h 53"/>
              <a:gd name="T22" fmla="*/ 2147483646 w 56"/>
              <a:gd name="T23" fmla="*/ 2147483646 h 53"/>
              <a:gd name="T24" fmla="*/ 2147483646 w 56"/>
              <a:gd name="T25" fmla="*/ 2147483646 h 53"/>
              <a:gd name="T26" fmla="*/ 2147483646 w 56"/>
              <a:gd name="T27" fmla="*/ 2147483646 h 53"/>
              <a:gd name="T28" fmla="*/ 2147483646 w 56"/>
              <a:gd name="T29" fmla="*/ 2147483646 h 53"/>
              <a:gd name="T30" fmla="*/ 2147483646 w 56"/>
              <a:gd name="T31" fmla="*/ 2147483646 h 53"/>
              <a:gd name="T32" fmla="*/ 2147483646 w 56"/>
              <a:gd name="T33" fmla="*/ 2147483646 h 53"/>
              <a:gd name="T34" fmla="*/ 2147483646 w 56"/>
              <a:gd name="T35" fmla="*/ 2147483646 h 53"/>
              <a:gd name="T36" fmla="*/ 2147483646 w 56"/>
              <a:gd name="T37" fmla="*/ 2147483646 h 53"/>
              <a:gd name="T38" fmla="*/ 2147483646 w 56"/>
              <a:gd name="T39" fmla="*/ 2147483646 h 53"/>
              <a:gd name="T40" fmla="*/ 2147483646 w 56"/>
              <a:gd name="T41" fmla="*/ 2147483646 h 53"/>
              <a:gd name="T42" fmla="*/ 2147483646 w 56"/>
              <a:gd name="T43" fmla="*/ 2147483646 h 53"/>
              <a:gd name="T44" fmla="*/ 2147483646 w 56"/>
              <a:gd name="T45" fmla="*/ 2147483646 h 53"/>
              <a:gd name="T46" fmla="*/ 2147483646 w 56"/>
              <a:gd name="T47" fmla="*/ 2147483646 h 53"/>
              <a:gd name="T48" fmla="*/ 2147483646 w 56"/>
              <a:gd name="T49" fmla="*/ 2147483646 h 53"/>
              <a:gd name="T50" fmla="*/ 2147483646 w 56"/>
              <a:gd name="T51" fmla="*/ 2147483646 h 53"/>
              <a:gd name="T52" fmla="*/ 2147483646 w 56"/>
              <a:gd name="T53" fmla="*/ 2147483646 h 53"/>
              <a:gd name="T54" fmla="*/ 2147483646 w 56"/>
              <a:gd name="T55" fmla="*/ 2147483646 h 53"/>
              <a:gd name="T56" fmla="*/ 2147483646 w 56"/>
              <a:gd name="T57" fmla="*/ 2147483646 h 53"/>
              <a:gd name="T58" fmla="*/ 2147483646 w 56"/>
              <a:gd name="T59" fmla="*/ 2147483646 h 53"/>
              <a:gd name="T60" fmla="*/ 2147483646 w 56"/>
              <a:gd name="T61" fmla="*/ 2147483646 h 53"/>
              <a:gd name="T62" fmla="*/ 2147483646 w 56"/>
              <a:gd name="T63" fmla="*/ 2147483646 h 53"/>
              <a:gd name="T64" fmla="*/ 2147483646 w 56"/>
              <a:gd name="T65" fmla="*/ 2147483646 h 53"/>
              <a:gd name="T66" fmla="*/ 2147483646 w 56"/>
              <a:gd name="T67" fmla="*/ 2147483646 h 53"/>
              <a:gd name="T68" fmla="*/ 2147483646 w 56"/>
              <a:gd name="T69" fmla="*/ 0 h 53"/>
              <a:gd name="T70" fmla="*/ 2147483646 w 56"/>
              <a:gd name="T71" fmla="*/ 2147483646 h 53"/>
              <a:gd name="T72" fmla="*/ 2147483646 w 56"/>
              <a:gd name="T73" fmla="*/ 2147483646 h 53"/>
              <a:gd name="T74" fmla="*/ 2147483646 w 56"/>
              <a:gd name="T75" fmla="*/ 2147483646 h 53"/>
              <a:gd name="T76" fmla="*/ 2147483646 w 56"/>
              <a:gd name="T77" fmla="*/ 2147483646 h 53"/>
              <a:gd name="T78" fmla="*/ 2147483646 w 56"/>
              <a:gd name="T79" fmla="*/ 2147483646 h 53"/>
              <a:gd name="T80" fmla="*/ 2147483646 w 56"/>
              <a:gd name="T81" fmla="*/ 2147483646 h 53"/>
              <a:gd name="T82" fmla="*/ 2147483646 w 56"/>
              <a:gd name="T83" fmla="*/ 2147483646 h 53"/>
              <a:gd name="T84" fmla="*/ 2147483646 w 56"/>
              <a:gd name="T85" fmla="*/ 2147483646 h 53"/>
              <a:gd name="T86" fmla="*/ 2147483646 w 56"/>
              <a:gd name="T87" fmla="*/ 2147483646 h 53"/>
              <a:gd name="T88" fmla="*/ 2147483646 w 56"/>
              <a:gd name="T89" fmla="*/ 2147483646 h 53"/>
              <a:gd name="T90" fmla="*/ 0 w 56"/>
              <a:gd name="T91" fmla="*/ 2147483646 h 53"/>
              <a:gd name="T92" fmla="*/ 0 w 56"/>
              <a:gd name="T93" fmla="*/ 2147483646 h 53"/>
              <a:gd name="T94" fmla="*/ 0 w 56"/>
              <a:gd name="T95" fmla="*/ 2147483646 h 53"/>
              <a:gd name="T96" fmla="*/ 2147483646 w 56"/>
              <a:gd name="T97" fmla="*/ 2147483646 h 53"/>
              <a:gd name="T98" fmla="*/ 2147483646 w 56"/>
              <a:gd name="T99" fmla="*/ 2147483646 h 53"/>
              <a:gd name="T100" fmla="*/ 2147483646 w 56"/>
              <a:gd name="T101" fmla="*/ 2147483646 h 53"/>
              <a:gd name="T102" fmla="*/ 2147483646 w 56"/>
              <a:gd name="T103" fmla="*/ 2147483646 h 53"/>
              <a:gd name="T104" fmla="*/ 2147483646 w 56"/>
              <a:gd name="T105" fmla="*/ 2147483646 h 53"/>
              <a:gd name="T106" fmla="*/ 2147483646 w 56"/>
              <a:gd name="T107" fmla="*/ 2147483646 h 53"/>
              <a:gd name="T108" fmla="*/ 2147483646 w 56"/>
              <a:gd name="T109" fmla="*/ 2147483646 h 53"/>
              <a:gd name="T110" fmla="*/ 2147483646 w 56"/>
              <a:gd name="T111" fmla="*/ 2147483646 h 53"/>
              <a:gd name="T112" fmla="*/ 2147483646 w 56"/>
              <a:gd name="T113" fmla="*/ 2147483646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88138" name="Freeform 73"/>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39" name="Freeform 74"/>
          <p:cNvSpPr>
            <a:spLocks/>
          </p:cNvSpPr>
          <p:nvPr/>
        </p:nvSpPr>
        <p:spPr bwMode="auto">
          <a:xfrm>
            <a:off x="6735763" y="4476750"/>
            <a:ext cx="84137" cy="69850"/>
          </a:xfrm>
          <a:custGeom>
            <a:avLst/>
            <a:gdLst>
              <a:gd name="T0" fmla="*/ 2147483646 w 60"/>
              <a:gd name="T1" fmla="*/ 2147483646 h 44"/>
              <a:gd name="T2" fmla="*/ 2147483646 w 60"/>
              <a:gd name="T3" fmla="*/ 2147483646 h 44"/>
              <a:gd name="T4" fmla="*/ 2147483646 w 60"/>
              <a:gd name="T5" fmla="*/ 2147483646 h 44"/>
              <a:gd name="T6" fmla="*/ 2147483646 w 60"/>
              <a:gd name="T7" fmla="*/ 2147483646 h 44"/>
              <a:gd name="T8" fmla="*/ 2147483646 w 60"/>
              <a:gd name="T9" fmla="*/ 2147483646 h 44"/>
              <a:gd name="T10" fmla="*/ 0 w 60"/>
              <a:gd name="T11" fmla="*/ 2147483646 h 44"/>
              <a:gd name="T12" fmla="*/ 0 w 60"/>
              <a:gd name="T13" fmla="*/ 2147483646 h 44"/>
              <a:gd name="T14" fmla="*/ 2147483646 w 60"/>
              <a:gd name="T15" fmla="*/ 2147483646 h 44"/>
              <a:gd name="T16" fmla="*/ 2147483646 w 60"/>
              <a:gd name="T17" fmla="*/ 2147483646 h 44"/>
              <a:gd name="T18" fmla="*/ 2147483646 w 60"/>
              <a:gd name="T19" fmla="*/ 2147483646 h 44"/>
              <a:gd name="T20" fmla="*/ 2147483646 w 60"/>
              <a:gd name="T21" fmla="*/ 2147483646 h 44"/>
              <a:gd name="T22" fmla="*/ 2147483646 w 60"/>
              <a:gd name="T23" fmla="*/ 2147483646 h 44"/>
              <a:gd name="T24" fmla="*/ 2147483646 w 60"/>
              <a:gd name="T25" fmla="*/ 2147483646 h 44"/>
              <a:gd name="T26" fmla="*/ 2147483646 w 60"/>
              <a:gd name="T27" fmla="*/ 2147483646 h 44"/>
              <a:gd name="T28" fmla="*/ 2147483646 w 60"/>
              <a:gd name="T29" fmla="*/ 2147483646 h 44"/>
              <a:gd name="T30" fmla="*/ 2147483646 w 60"/>
              <a:gd name="T31" fmla="*/ 2147483646 h 44"/>
              <a:gd name="T32" fmla="*/ 2147483646 w 60"/>
              <a:gd name="T33" fmla="*/ 2147483646 h 44"/>
              <a:gd name="T34" fmla="*/ 2147483646 w 60"/>
              <a:gd name="T35" fmla="*/ 2147483646 h 44"/>
              <a:gd name="T36" fmla="*/ 2147483646 w 60"/>
              <a:gd name="T37" fmla="*/ 2147483646 h 44"/>
              <a:gd name="T38" fmla="*/ 2147483646 w 60"/>
              <a:gd name="T39" fmla="*/ 2147483646 h 44"/>
              <a:gd name="T40" fmla="*/ 2147483646 w 60"/>
              <a:gd name="T41" fmla="*/ 2147483646 h 44"/>
              <a:gd name="T42" fmla="*/ 2147483646 w 60"/>
              <a:gd name="T43" fmla="*/ 2147483646 h 44"/>
              <a:gd name="T44" fmla="*/ 2147483646 w 60"/>
              <a:gd name="T45" fmla="*/ 2147483646 h 44"/>
              <a:gd name="T46" fmla="*/ 2147483646 w 60"/>
              <a:gd name="T47" fmla="*/ 2147483646 h 44"/>
              <a:gd name="T48" fmla="*/ 2147483646 w 60"/>
              <a:gd name="T49" fmla="*/ 2147483646 h 44"/>
              <a:gd name="T50" fmla="*/ 2147483646 w 60"/>
              <a:gd name="T51" fmla="*/ 2147483646 h 44"/>
              <a:gd name="T52" fmla="*/ 2147483646 w 60"/>
              <a:gd name="T53" fmla="*/ 2147483646 h 44"/>
              <a:gd name="T54" fmla="*/ 2147483646 w 60"/>
              <a:gd name="T55" fmla="*/ 2147483646 h 44"/>
              <a:gd name="T56" fmla="*/ 2147483646 w 60"/>
              <a:gd name="T57" fmla="*/ 2147483646 h 44"/>
              <a:gd name="T58" fmla="*/ 2147483646 w 60"/>
              <a:gd name="T59" fmla="*/ 2147483646 h 44"/>
              <a:gd name="T60" fmla="*/ 2147483646 w 60"/>
              <a:gd name="T61" fmla="*/ 2147483646 h 44"/>
              <a:gd name="T62" fmla="*/ 2147483646 w 60"/>
              <a:gd name="T63" fmla="*/ 2147483646 h 44"/>
              <a:gd name="T64" fmla="*/ 2147483646 w 60"/>
              <a:gd name="T65" fmla="*/ 2147483646 h 44"/>
              <a:gd name="T66" fmla="*/ 2147483646 w 60"/>
              <a:gd name="T67" fmla="*/ 2147483646 h 44"/>
              <a:gd name="T68" fmla="*/ 2147483646 w 60"/>
              <a:gd name="T69" fmla="*/ 2147483646 h 44"/>
              <a:gd name="T70" fmla="*/ 2147483646 w 60"/>
              <a:gd name="T71" fmla="*/ 0 h 44"/>
              <a:gd name="T72" fmla="*/ 2147483646 w 60"/>
              <a:gd name="T73" fmla="*/ 0 h 44"/>
              <a:gd name="T74" fmla="*/ 2147483646 w 60"/>
              <a:gd name="T75" fmla="*/ 0 h 44"/>
              <a:gd name="T76" fmla="*/ 2147483646 w 60"/>
              <a:gd name="T77" fmla="*/ 0 h 44"/>
              <a:gd name="T78" fmla="*/ 2147483646 w 60"/>
              <a:gd name="T79" fmla="*/ 2147483646 h 44"/>
              <a:gd name="T80" fmla="*/ 2147483646 w 60"/>
              <a:gd name="T81" fmla="*/ 2147483646 h 44"/>
              <a:gd name="T82" fmla="*/ 2147483646 w 60"/>
              <a:gd name="T83" fmla="*/ 2147483646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88140" name="Freeform 75"/>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1" name="Freeform 76"/>
          <p:cNvSpPr>
            <a:spLocks/>
          </p:cNvSpPr>
          <p:nvPr/>
        </p:nvSpPr>
        <p:spPr bwMode="auto">
          <a:xfrm>
            <a:off x="6777038" y="4400550"/>
            <a:ext cx="53975" cy="71438"/>
          </a:xfrm>
          <a:custGeom>
            <a:avLst/>
            <a:gdLst>
              <a:gd name="T0" fmla="*/ 2147483646 w 38"/>
              <a:gd name="T1" fmla="*/ 2147483646 h 45"/>
              <a:gd name="T2" fmla="*/ 2147483646 w 38"/>
              <a:gd name="T3" fmla="*/ 2147483646 h 45"/>
              <a:gd name="T4" fmla="*/ 2147483646 w 38"/>
              <a:gd name="T5" fmla="*/ 2147483646 h 45"/>
              <a:gd name="T6" fmla="*/ 2147483646 w 38"/>
              <a:gd name="T7" fmla="*/ 2147483646 h 45"/>
              <a:gd name="T8" fmla="*/ 2147483646 w 38"/>
              <a:gd name="T9" fmla="*/ 2147483646 h 45"/>
              <a:gd name="T10" fmla="*/ 2147483646 w 38"/>
              <a:gd name="T11" fmla="*/ 2147483646 h 45"/>
              <a:gd name="T12" fmla="*/ 2147483646 w 38"/>
              <a:gd name="T13" fmla="*/ 2147483646 h 45"/>
              <a:gd name="T14" fmla="*/ 2147483646 w 38"/>
              <a:gd name="T15" fmla="*/ 2147483646 h 45"/>
              <a:gd name="T16" fmla="*/ 2147483646 w 38"/>
              <a:gd name="T17" fmla="*/ 2147483646 h 45"/>
              <a:gd name="T18" fmla="*/ 2147483646 w 38"/>
              <a:gd name="T19" fmla="*/ 2147483646 h 45"/>
              <a:gd name="T20" fmla="*/ 2147483646 w 38"/>
              <a:gd name="T21" fmla="*/ 2147483646 h 45"/>
              <a:gd name="T22" fmla="*/ 2147483646 w 38"/>
              <a:gd name="T23" fmla="*/ 2147483646 h 45"/>
              <a:gd name="T24" fmla="*/ 2147483646 w 38"/>
              <a:gd name="T25" fmla="*/ 2147483646 h 45"/>
              <a:gd name="T26" fmla="*/ 2147483646 w 38"/>
              <a:gd name="T27" fmla="*/ 2147483646 h 45"/>
              <a:gd name="T28" fmla="*/ 2147483646 w 38"/>
              <a:gd name="T29" fmla="*/ 2147483646 h 45"/>
              <a:gd name="T30" fmla="*/ 2147483646 w 38"/>
              <a:gd name="T31" fmla="*/ 2147483646 h 45"/>
              <a:gd name="T32" fmla="*/ 2147483646 w 38"/>
              <a:gd name="T33" fmla="*/ 2147483646 h 45"/>
              <a:gd name="T34" fmla="*/ 2147483646 w 38"/>
              <a:gd name="T35" fmla="*/ 2147483646 h 45"/>
              <a:gd name="T36" fmla="*/ 2147483646 w 38"/>
              <a:gd name="T37" fmla="*/ 2147483646 h 45"/>
              <a:gd name="T38" fmla="*/ 2147483646 w 38"/>
              <a:gd name="T39" fmla="*/ 2147483646 h 45"/>
              <a:gd name="T40" fmla="*/ 2147483646 w 38"/>
              <a:gd name="T41" fmla="*/ 2147483646 h 45"/>
              <a:gd name="T42" fmla="*/ 2147483646 w 38"/>
              <a:gd name="T43" fmla="*/ 2147483646 h 45"/>
              <a:gd name="T44" fmla="*/ 2147483646 w 38"/>
              <a:gd name="T45" fmla="*/ 2147483646 h 45"/>
              <a:gd name="T46" fmla="*/ 2147483646 w 38"/>
              <a:gd name="T47" fmla="*/ 2147483646 h 45"/>
              <a:gd name="T48" fmla="*/ 2147483646 w 38"/>
              <a:gd name="T49" fmla="*/ 2147483646 h 45"/>
              <a:gd name="T50" fmla="*/ 2147483646 w 38"/>
              <a:gd name="T51" fmla="*/ 2147483646 h 45"/>
              <a:gd name="T52" fmla="*/ 2147483646 w 38"/>
              <a:gd name="T53" fmla="*/ 2147483646 h 45"/>
              <a:gd name="T54" fmla="*/ 2147483646 w 38"/>
              <a:gd name="T55" fmla="*/ 2147483646 h 45"/>
              <a:gd name="T56" fmla="*/ 2147483646 w 38"/>
              <a:gd name="T57" fmla="*/ 0 h 45"/>
              <a:gd name="T58" fmla="*/ 2147483646 w 38"/>
              <a:gd name="T59" fmla="*/ 0 h 45"/>
              <a:gd name="T60" fmla="*/ 2147483646 w 38"/>
              <a:gd name="T61" fmla="*/ 0 h 45"/>
              <a:gd name="T62" fmla="*/ 2147483646 w 38"/>
              <a:gd name="T63" fmla="*/ 0 h 45"/>
              <a:gd name="T64" fmla="*/ 2147483646 w 38"/>
              <a:gd name="T65" fmla="*/ 2147483646 h 45"/>
              <a:gd name="T66" fmla="*/ 2147483646 w 38"/>
              <a:gd name="T67" fmla="*/ 2147483646 h 45"/>
              <a:gd name="T68" fmla="*/ 2147483646 w 38"/>
              <a:gd name="T69" fmla="*/ 2147483646 h 45"/>
              <a:gd name="T70" fmla="*/ 2147483646 w 38"/>
              <a:gd name="T71" fmla="*/ 2147483646 h 45"/>
              <a:gd name="T72" fmla="*/ 2147483646 w 38"/>
              <a:gd name="T73" fmla="*/ 2147483646 h 45"/>
              <a:gd name="T74" fmla="*/ 0 w 38"/>
              <a:gd name="T75" fmla="*/ 2147483646 h 45"/>
              <a:gd name="T76" fmla="*/ 2147483646 w 38"/>
              <a:gd name="T77" fmla="*/ 2147483646 h 45"/>
              <a:gd name="T78" fmla="*/ 2147483646 w 38"/>
              <a:gd name="T79" fmla="*/ 2147483646 h 45"/>
              <a:gd name="T80" fmla="*/ 2147483646 w 38"/>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88142" name="Freeform 77"/>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3" name="Freeform 78"/>
          <p:cNvSpPr>
            <a:spLocks/>
          </p:cNvSpPr>
          <p:nvPr/>
        </p:nvSpPr>
        <p:spPr bwMode="auto">
          <a:xfrm>
            <a:off x="6724650" y="4321175"/>
            <a:ext cx="66675" cy="128588"/>
          </a:xfrm>
          <a:custGeom>
            <a:avLst/>
            <a:gdLst>
              <a:gd name="T0" fmla="*/ 2147483646 w 47"/>
              <a:gd name="T1" fmla="*/ 2147483646 h 81"/>
              <a:gd name="T2" fmla="*/ 0 w 47"/>
              <a:gd name="T3" fmla="*/ 2147483646 h 81"/>
              <a:gd name="T4" fmla="*/ 0 w 47"/>
              <a:gd name="T5" fmla="*/ 2147483646 h 81"/>
              <a:gd name="T6" fmla="*/ 2147483646 w 47"/>
              <a:gd name="T7" fmla="*/ 2147483646 h 81"/>
              <a:gd name="T8" fmla="*/ 2147483646 w 47"/>
              <a:gd name="T9" fmla="*/ 2147483646 h 81"/>
              <a:gd name="T10" fmla="*/ 2147483646 w 47"/>
              <a:gd name="T11" fmla="*/ 2147483646 h 81"/>
              <a:gd name="T12" fmla="*/ 2147483646 w 47"/>
              <a:gd name="T13" fmla="*/ 2147483646 h 81"/>
              <a:gd name="T14" fmla="*/ 2147483646 w 47"/>
              <a:gd name="T15" fmla="*/ 2147483646 h 81"/>
              <a:gd name="T16" fmla="*/ 2147483646 w 47"/>
              <a:gd name="T17" fmla="*/ 2147483646 h 81"/>
              <a:gd name="T18" fmla="*/ 2147483646 w 47"/>
              <a:gd name="T19" fmla="*/ 2147483646 h 81"/>
              <a:gd name="T20" fmla="*/ 2147483646 w 47"/>
              <a:gd name="T21" fmla="*/ 2147483646 h 81"/>
              <a:gd name="T22" fmla="*/ 2147483646 w 47"/>
              <a:gd name="T23" fmla="*/ 2147483646 h 81"/>
              <a:gd name="T24" fmla="*/ 2147483646 w 47"/>
              <a:gd name="T25" fmla="*/ 2147483646 h 81"/>
              <a:gd name="T26" fmla="*/ 2147483646 w 47"/>
              <a:gd name="T27" fmla="*/ 2147483646 h 81"/>
              <a:gd name="T28" fmla="*/ 2147483646 w 47"/>
              <a:gd name="T29" fmla="*/ 2147483646 h 81"/>
              <a:gd name="T30" fmla="*/ 2147483646 w 47"/>
              <a:gd name="T31" fmla="*/ 2147483646 h 81"/>
              <a:gd name="T32" fmla="*/ 2147483646 w 47"/>
              <a:gd name="T33" fmla="*/ 2147483646 h 81"/>
              <a:gd name="T34" fmla="*/ 2147483646 w 47"/>
              <a:gd name="T35" fmla="*/ 2147483646 h 81"/>
              <a:gd name="T36" fmla="*/ 2147483646 w 47"/>
              <a:gd name="T37" fmla="*/ 2147483646 h 81"/>
              <a:gd name="T38" fmla="*/ 2147483646 w 47"/>
              <a:gd name="T39" fmla="*/ 2147483646 h 81"/>
              <a:gd name="T40" fmla="*/ 2147483646 w 47"/>
              <a:gd name="T41" fmla="*/ 2147483646 h 81"/>
              <a:gd name="T42" fmla="*/ 2147483646 w 47"/>
              <a:gd name="T43" fmla="*/ 2147483646 h 81"/>
              <a:gd name="T44" fmla="*/ 2147483646 w 47"/>
              <a:gd name="T45" fmla="*/ 2147483646 h 81"/>
              <a:gd name="T46" fmla="*/ 2147483646 w 47"/>
              <a:gd name="T47" fmla="*/ 2147483646 h 81"/>
              <a:gd name="T48" fmla="*/ 2147483646 w 47"/>
              <a:gd name="T49" fmla="*/ 2147483646 h 81"/>
              <a:gd name="T50" fmla="*/ 2147483646 w 47"/>
              <a:gd name="T51" fmla="*/ 2147483646 h 81"/>
              <a:gd name="T52" fmla="*/ 2147483646 w 47"/>
              <a:gd name="T53" fmla="*/ 2147483646 h 81"/>
              <a:gd name="T54" fmla="*/ 2147483646 w 47"/>
              <a:gd name="T55" fmla="*/ 2147483646 h 81"/>
              <a:gd name="T56" fmla="*/ 2147483646 w 47"/>
              <a:gd name="T57" fmla="*/ 2147483646 h 81"/>
              <a:gd name="T58" fmla="*/ 2147483646 w 47"/>
              <a:gd name="T59" fmla="*/ 2147483646 h 81"/>
              <a:gd name="T60" fmla="*/ 2147483646 w 47"/>
              <a:gd name="T61" fmla="*/ 2147483646 h 81"/>
              <a:gd name="T62" fmla="*/ 2147483646 w 47"/>
              <a:gd name="T63" fmla="*/ 2147483646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88144" name="Freeform 79"/>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5" name="Freeform 80"/>
          <p:cNvSpPr>
            <a:spLocks/>
          </p:cNvSpPr>
          <p:nvPr/>
        </p:nvSpPr>
        <p:spPr bwMode="auto">
          <a:xfrm>
            <a:off x="6686550" y="4375150"/>
            <a:ext cx="30163" cy="44450"/>
          </a:xfrm>
          <a:custGeom>
            <a:avLst/>
            <a:gdLst>
              <a:gd name="T0" fmla="*/ 2147483646 w 21"/>
              <a:gd name="T1" fmla="*/ 2147483646 h 28"/>
              <a:gd name="T2" fmla="*/ 0 w 21"/>
              <a:gd name="T3" fmla="*/ 2147483646 h 28"/>
              <a:gd name="T4" fmla="*/ 2147483646 w 21"/>
              <a:gd name="T5" fmla="*/ 2147483646 h 28"/>
              <a:gd name="T6" fmla="*/ 2147483646 w 21"/>
              <a:gd name="T7" fmla="*/ 2147483646 h 28"/>
              <a:gd name="T8" fmla="*/ 2147483646 w 21"/>
              <a:gd name="T9" fmla="*/ 2147483646 h 28"/>
              <a:gd name="T10" fmla="*/ 2147483646 w 21"/>
              <a:gd name="T11" fmla="*/ 2147483646 h 28"/>
              <a:gd name="T12" fmla="*/ 2147483646 w 21"/>
              <a:gd name="T13" fmla="*/ 2147483646 h 28"/>
              <a:gd name="T14" fmla="*/ 2147483646 w 21"/>
              <a:gd name="T15" fmla="*/ 2147483646 h 28"/>
              <a:gd name="T16" fmla="*/ 2147483646 w 21"/>
              <a:gd name="T17" fmla="*/ 2147483646 h 28"/>
              <a:gd name="T18" fmla="*/ 2147483646 w 21"/>
              <a:gd name="T19" fmla="*/ 2147483646 h 28"/>
              <a:gd name="T20" fmla="*/ 2147483646 w 21"/>
              <a:gd name="T21" fmla="*/ 2147483646 h 28"/>
              <a:gd name="T22" fmla="*/ 2147483646 w 21"/>
              <a:gd name="T23" fmla="*/ 2147483646 h 28"/>
              <a:gd name="T24" fmla="*/ 2147483646 w 21"/>
              <a:gd name="T25" fmla="*/ 2147483646 h 28"/>
              <a:gd name="T26" fmla="*/ 2147483646 w 21"/>
              <a:gd name="T27" fmla="*/ 2147483646 h 28"/>
              <a:gd name="T28" fmla="*/ 2147483646 w 21"/>
              <a:gd name="T29" fmla="*/ 2147483646 h 28"/>
              <a:gd name="T30" fmla="*/ 2147483646 w 21"/>
              <a:gd name="T31" fmla="*/ 2147483646 h 28"/>
              <a:gd name="T32" fmla="*/ 2147483646 w 21"/>
              <a:gd name="T33" fmla="*/ 2147483646 h 28"/>
              <a:gd name="T34" fmla="*/ 2147483646 w 21"/>
              <a:gd name="T35" fmla="*/ 0 h 28"/>
              <a:gd name="T36" fmla="*/ 2147483646 w 21"/>
              <a:gd name="T37" fmla="*/ 0 h 28"/>
              <a:gd name="T38" fmla="*/ 2147483646 w 21"/>
              <a:gd name="T39" fmla="*/ 0 h 28"/>
              <a:gd name="T40" fmla="*/ 2147483646 w 21"/>
              <a:gd name="T41" fmla="*/ 0 h 28"/>
              <a:gd name="T42" fmla="*/ 2147483646 w 21"/>
              <a:gd name="T43" fmla="*/ 2147483646 h 28"/>
              <a:gd name="T44" fmla="*/ 2147483646 w 21"/>
              <a:gd name="T45" fmla="*/ 2147483646 h 28"/>
              <a:gd name="T46" fmla="*/ 2147483646 w 21"/>
              <a:gd name="T47" fmla="*/ 2147483646 h 28"/>
              <a:gd name="T48" fmla="*/ 2147483646 w 21"/>
              <a:gd name="T49" fmla="*/ 2147483646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88146" name="Freeform 81"/>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7" name="Freeform 82"/>
          <p:cNvSpPr>
            <a:spLocks/>
          </p:cNvSpPr>
          <p:nvPr/>
        </p:nvSpPr>
        <p:spPr bwMode="auto">
          <a:xfrm>
            <a:off x="6677025" y="4268788"/>
            <a:ext cx="60325" cy="101600"/>
          </a:xfrm>
          <a:custGeom>
            <a:avLst/>
            <a:gdLst>
              <a:gd name="T0" fmla="*/ 2147483646 w 43"/>
              <a:gd name="T1" fmla="*/ 2147483646 h 64"/>
              <a:gd name="T2" fmla="*/ 2147483646 w 43"/>
              <a:gd name="T3" fmla="*/ 2147483646 h 64"/>
              <a:gd name="T4" fmla="*/ 2147483646 w 43"/>
              <a:gd name="T5" fmla="*/ 2147483646 h 64"/>
              <a:gd name="T6" fmla="*/ 2147483646 w 43"/>
              <a:gd name="T7" fmla="*/ 2147483646 h 64"/>
              <a:gd name="T8" fmla="*/ 0 w 43"/>
              <a:gd name="T9" fmla="*/ 2147483646 h 64"/>
              <a:gd name="T10" fmla="*/ 0 w 43"/>
              <a:gd name="T11" fmla="*/ 2147483646 h 64"/>
              <a:gd name="T12" fmla="*/ 2147483646 w 43"/>
              <a:gd name="T13" fmla="*/ 2147483646 h 64"/>
              <a:gd name="T14" fmla="*/ 2147483646 w 43"/>
              <a:gd name="T15" fmla="*/ 2147483646 h 64"/>
              <a:gd name="T16" fmla="*/ 2147483646 w 43"/>
              <a:gd name="T17" fmla="*/ 2147483646 h 64"/>
              <a:gd name="T18" fmla="*/ 2147483646 w 43"/>
              <a:gd name="T19" fmla="*/ 2147483646 h 64"/>
              <a:gd name="T20" fmla="*/ 2147483646 w 43"/>
              <a:gd name="T21" fmla="*/ 2147483646 h 64"/>
              <a:gd name="T22" fmla="*/ 2147483646 w 43"/>
              <a:gd name="T23" fmla="*/ 2147483646 h 64"/>
              <a:gd name="T24" fmla="*/ 2147483646 w 43"/>
              <a:gd name="T25" fmla="*/ 2147483646 h 64"/>
              <a:gd name="T26" fmla="*/ 2147483646 w 43"/>
              <a:gd name="T27" fmla="*/ 2147483646 h 64"/>
              <a:gd name="T28" fmla="*/ 2147483646 w 43"/>
              <a:gd name="T29" fmla="*/ 2147483646 h 64"/>
              <a:gd name="T30" fmla="*/ 2147483646 w 43"/>
              <a:gd name="T31" fmla="*/ 2147483646 h 64"/>
              <a:gd name="T32" fmla="*/ 2147483646 w 43"/>
              <a:gd name="T33" fmla="*/ 2147483646 h 64"/>
              <a:gd name="T34" fmla="*/ 2147483646 w 43"/>
              <a:gd name="T35" fmla="*/ 2147483646 h 64"/>
              <a:gd name="T36" fmla="*/ 2147483646 w 43"/>
              <a:gd name="T37" fmla="*/ 2147483646 h 64"/>
              <a:gd name="T38" fmla="*/ 2147483646 w 43"/>
              <a:gd name="T39" fmla="*/ 2147483646 h 64"/>
              <a:gd name="T40" fmla="*/ 2147483646 w 43"/>
              <a:gd name="T41" fmla="*/ 2147483646 h 64"/>
              <a:gd name="T42" fmla="*/ 2147483646 w 43"/>
              <a:gd name="T43" fmla="*/ 2147483646 h 64"/>
              <a:gd name="T44" fmla="*/ 2147483646 w 43"/>
              <a:gd name="T45" fmla="*/ 2147483646 h 64"/>
              <a:gd name="T46" fmla="*/ 2147483646 w 43"/>
              <a:gd name="T47" fmla="*/ 2147483646 h 64"/>
              <a:gd name="T48" fmla="*/ 2147483646 w 43"/>
              <a:gd name="T49" fmla="*/ 2147483646 h 64"/>
              <a:gd name="T50" fmla="*/ 2147483646 w 43"/>
              <a:gd name="T51" fmla="*/ 2147483646 h 64"/>
              <a:gd name="T52" fmla="*/ 2147483646 w 43"/>
              <a:gd name="T53" fmla="*/ 0 h 64"/>
              <a:gd name="T54" fmla="*/ 2147483646 w 43"/>
              <a:gd name="T55" fmla="*/ 0 h 64"/>
              <a:gd name="T56" fmla="*/ 2147483646 w 43"/>
              <a:gd name="T57" fmla="*/ 2147483646 h 64"/>
              <a:gd name="T58" fmla="*/ 2147483646 w 43"/>
              <a:gd name="T59" fmla="*/ 2147483646 h 64"/>
              <a:gd name="T60" fmla="*/ 2147483646 w 43"/>
              <a:gd name="T61" fmla="*/ 2147483646 h 64"/>
              <a:gd name="T62" fmla="*/ 2147483646 w 43"/>
              <a:gd name="T63" fmla="*/ 2147483646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88148" name="Freeform 83"/>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49" name="Freeform 84"/>
          <p:cNvSpPr>
            <a:spLocks/>
          </p:cNvSpPr>
          <p:nvPr/>
        </p:nvSpPr>
        <p:spPr bwMode="auto">
          <a:xfrm>
            <a:off x="6727825" y="4238625"/>
            <a:ext cx="79375" cy="79375"/>
          </a:xfrm>
          <a:custGeom>
            <a:avLst/>
            <a:gdLst>
              <a:gd name="T0" fmla="*/ 0 w 56"/>
              <a:gd name="T1" fmla="*/ 2147483646 h 50"/>
              <a:gd name="T2" fmla="*/ 2147483646 w 56"/>
              <a:gd name="T3" fmla="*/ 2147483646 h 50"/>
              <a:gd name="T4" fmla="*/ 2147483646 w 56"/>
              <a:gd name="T5" fmla="*/ 2147483646 h 50"/>
              <a:gd name="T6" fmla="*/ 2147483646 w 56"/>
              <a:gd name="T7" fmla="*/ 2147483646 h 50"/>
              <a:gd name="T8" fmla="*/ 2147483646 w 56"/>
              <a:gd name="T9" fmla="*/ 2147483646 h 50"/>
              <a:gd name="T10" fmla="*/ 2147483646 w 56"/>
              <a:gd name="T11" fmla="*/ 2147483646 h 50"/>
              <a:gd name="T12" fmla="*/ 2147483646 w 56"/>
              <a:gd name="T13" fmla="*/ 2147483646 h 50"/>
              <a:gd name="T14" fmla="*/ 2147483646 w 56"/>
              <a:gd name="T15" fmla="*/ 2147483646 h 50"/>
              <a:gd name="T16" fmla="*/ 2147483646 w 56"/>
              <a:gd name="T17" fmla="*/ 2147483646 h 50"/>
              <a:gd name="T18" fmla="*/ 2147483646 w 56"/>
              <a:gd name="T19" fmla="*/ 2147483646 h 50"/>
              <a:gd name="T20" fmla="*/ 2147483646 w 56"/>
              <a:gd name="T21" fmla="*/ 2147483646 h 50"/>
              <a:gd name="T22" fmla="*/ 2147483646 w 56"/>
              <a:gd name="T23" fmla="*/ 2147483646 h 50"/>
              <a:gd name="T24" fmla="*/ 2147483646 w 56"/>
              <a:gd name="T25" fmla="*/ 2147483646 h 50"/>
              <a:gd name="T26" fmla="*/ 2147483646 w 56"/>
              <a:gd name="T27" fmla="*/ 2147483646 h 50"/>
              <a:gd name="T28" fmla="*/ 2147483646 w 56"/>
              <a:gd name="T29" fmla="*/ 2147483646 h 50"/>
              <a:gd name="T30" fmla="*/ 2147483646 w 56"/>
              <a:gd name="T31" fmla="*/ 2147483646 h 50"/>
              <a:gd name="T32" fmla="*/ 2147483646 w 56"/>
              <a:gd name="T33" fmla="*/ 2147483646 h 50"/>
              <a:gd name="T34" fmla="*/ 2147483646 w 56"/>
              <a:gd name="T35" fmla="*/ 2147483646 h 50"/>
              <a:gd name="T36" fmla="*/ 2147483646 w 56"/>
              <a:gd name="T37" fmla="*/ 2147483646 h 50"/>
              <a:gd name="T38" fmla="*/ 2147483646 w 56"/>
              <a:gd name="T39" fmla="*/ 2147483646 h 50"/>
              <a:gd name="T40" fmla="*/ 2147483646 w 56"/>
              <a:gd name="T41" fmla="*/ 2147483646 h 50"/>
              <a:gd name="T42" fmla="*/ 2147483646 w 56"/>
              <a:gd name="T43" fmla="*/ 2147483646 h 50"/>
              <a:gd name="T44" fmla="*/ 2147483646 w 56"/>
              <a:gd name="T45" fmla="*/ 2147483646 h 50"/>
              <a:gd name="T46" fmla="*/ 2147483646 w 56"/>
              <a:gd name="T47" fmla="*/ 2147483646 h 50"/>
              <a:gd name="T48" fmla="*/ 2147483646 w 56"/>
              <a:gd name="T49" fmla="*/ 2147483646 h 50"/>
              <a:gd name="T50" fmla="*/ 2147483646 w 56"/>
              <a:gd name="T51" fmla="*/ 2147483646 h 50"/>
              <a:gd name="T52" fmla="*/ 2147483646 w 56"/>
              <a:gd name="T53" fmla="*/ 2147483646 h 50"/>
              <a:gd name="T54" fmla="*/ 2147483646 w 56"/>
              <a:gd name="T55" fmla="*/ 2147483646 h 50"/>
              <a:gd name="T56" fmla="*/ 2147483646 w 56"/>
              <a:gd name="T57" fmla="*/ 2147483646 h 50"/>
              <a:gd name="T58" fmla="*/ 2147483646 w 56"/>
              <a:gd name="T59" fmla="*/ 2147483646 h 50"/>
              <a:gd name="T60" fmla="*/ 2147483646 w 56"/>
              <a:gd name="T61" fmla="*/ 2147483646 h 50"/>
              <a:gd name="T62" fmla="*/ 2147483646 w 56"/>
              <a:gd name="T63" fmla="*/ 2147483646 h 50"/>
              <a:gd name="T64" fmla="*/ 2147483646 w 56"/>
              <a:gd name="T65" fmla="*/ 2147483646 h 50"/>
              <a:gd name="T66" fmla="*/ 2147483646 w 56"/>
              <a:gd name="T67" fmla="*/ 2147483646 h 50"/>
              <a:gd name="T68" fmla="*/ 2147483646 w 56"/>
              <a:gd name="T69" fmla="*/ 2147483646 h 50"/>
              <a:gd name="T70" fmla="*/ 2147483646 w 56"/>
              <a:gd name="T71" fmla="*/ 2147483646 h 50"/>
              <a:gd name="T72" fmla="*/ 2147483646 w 56"/>
              <a:gd name="T73" fmla="*/ 2147483646 h 50"/>
              <a:gd name="T74" fmla="*/ 2147483646 w 56"/>
              <a:gd name="T75" fmla="*/ 2147483646 h 50"/>
              <a:gd name="T76" fmla="*/ 2147483646 w 56"/>
              <a:gd name="T77" fmla="*/ 2147483646 h 50"/>
              <a:gd name="T78" fmla="*/ 2147483646 w 56"/>
              <a:gd name="T79" fmla="*/ 2147483646 h 50"/>
              <a:gd name="T80" fmla="*/ 2147483646 w 56"/>
              <a:gd name="T81" fmla="*/ 2147483646 h 50"/>
              <a:gd name="T82" fmla="*/ 2147483646 w 56"/>
              <a:gd name="T83" fmla="*/ 2147483646 h 50"/>
              <a:gd name="T84" fmla="*/ 2147483646 w 56"/>
              <a:gd name="T85" fmla="*/ 2147483646 h 50"/>
              <a:gd name="T86" fmla="*/ 2147483646 w 56"/>
              <a:gd name="T87" fmla="*/ 2147483646 h 50"/>
              <a:gd name="T88" fmla="*/ 2147483646 w 56"/>
              <a:gd name="T89" fmla="*/ 0 h 50"/>
              <a:gd name="T90" fmla="*/ 2147483646 w 56"/>
              <a:gd name="T91" fmla="*/ 0 h 50"/>
              <a:gd name="T92" fmla="*/ 2147483646 w 56"/>
              <a:gd name="T93" fmla="*/ 0 h 50"/>
              <a:gd name="T94" fmla="*/ 2147483646 w 56"/>
              <a:gd name="T95" fmla="*/ 0 h 50"/>
              <a:gd name="T96" fmla="*/ 2147483646 w 56"/>
              <a:gd name="T97" fmla="*/ 0 h 50"/>
              <a:gd name="T98" fmla="*/ 2147483646 w 56"/>
              <a:gd name="T99" fmla="*/ 0 h 50"/>
              <a:gd name="T100" fmla="*/ 2147483646 w 56"/>
              <a:gd name="T101" fmla="*/ 2147483646 h 50"/>
              <a:gd name="T102" fmla="*/ 2147483646 w 56"/>
              <a:gd name="T103" fmla="*/ 2147483646 h 50"/>
              <a:gd name="T104" fmla="*/ 2147483646 w 56"/>
              <a:gd name="T105" fmla="*/ 2147483646 h 50"/>
              <a:gd name="T106" fmla="*/ 2147483646 w 56"/>
              <a:gd name="T107" fmla="*/ 2147483646 h 50"/>
              <a:gd name="T108" fmla="*/ 2147483646 w 56"/>
              <a:gd name="T109" fmla="*/ 2147483646 h 50"/>
              <a:gd name="T110" fmla="*/ 2147483646 w 56"/>
              <a:gd name="T111" fmla="*/ 2147483646 h 50"/>
              <a:gd name="T112" fmla="*/ 0 w 56"/>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88150" name="Freeform 85"/>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1" name="Freeform 86"/>
          <p:cNvSpPr>
            <a:spLocks/>
          </p:cNvSpPr>
          <p:nvPr/>
        </p:nvSpPr>
        <p:spPr bwMode="auto">
          <a:xfrm>
            <a:off x="6796088" y="4308475"/>
            <a:ext cx="39687" cy="82550"/>
          </a:xfrm>
          <a:custGeom>
            <a:avLst/>
            <a:gdLst>
              <a:gd name="T0" fmla="*/ 2147483646 w 28"/>
              <a:gd name="T1" fmla="*/ 2147483646 h 52"/>
              <a:gd name="T2" fmla="*/ 2147483646 w 28"/>
              <a:gd name="T3" fmla="*/ 2147483646 h 52"/>
              <a:gd name="T4" fmla="*/ 2147483646 w 28"/>
              <a:gd name="T5" fmla="*/ 2147483646 h 52"/>
              <a:gd name="T6" fmla="*/ 2147483646 w 28"/>
              <a:gd name="T7" fmla="*/ 2147483646 h 52"/>
              <a:gd name="T8" fmla="*/ 2147483646 w 28"/>
              <a:gd name="T9" fmla="*/ 2147483646 h 52"/>
              <a:gd name="T10" fmla="*/ 2147483646 w 28"/>
              <a:gd name="T11" fmla="*/ 2147483646 h 52"/>
              <a:gd name="T12" fmla="*/ 0 w 28"/>
              <a:gd name="T13" fmla="*/ 2147483646 h 52"/>
              <a:gd name="T14" fmla="*/ 2147483646 w 28"/>
              <a:gd name="T15" fmla="*/ 2147483646 h 52"/>
              <a:gd name="T16" fmla="*/ 2147483646 w 28"/>
              <a:gd name="T17" fmla="*/ 2147483646 h 52"/>
              <a:gd name="T18" fmla="*/ 2147483646 w 28"/>
              <a:gd name="T19" fmla="*/ 2147483646 h 52"/>
              <a:gd name="T20" fmla="*/ 2147483646 w 28"/>
              <a:gd name="T21" fmla="*/ 2147483646 h 52"/>
              <a:gd name="T22" fmla="*/ 2147483646 w 28"/>
              <a:gd name="T23" fmla="*/ 2147483646 h 52"/>
              <a:gd name="T24" fmla="*/ 2147483646 w 28"/>
              <a:gd name="T25" fmla="*/ 2147483646 h 52"/>
              <a:gd name="T26" fmla="*/ 2147483646 w 28"/>
              <a:gd name="T27" fmla="*/ 2147483646 h 52"/>
              <a:gd name="T28" fmla="*/ 2147483646 w 28"/>
              <a:gd name="T29" fmla="*/ 2147483646 h 52"/>
              <a:gd name="T30" fmla="*/ 2147483646 w 28"/>
              <a:gd name="T31" fmla="*/ 2147483646 h 52"/>
              <a:gd name="T32" fmla="*/ 2147483646 w 28"/>
              <a:gd name="T33" fmla="*/ 2147483646 h 52"/>
              <a:gd name="T34" fmla="*/ 2147483646 w 28"/>
              <a:gd name="T35" fmla="*/ 2147483646 h 52"/>
              <a:gd name="T36" fmla="*/ 2147483646 w 28"/>
              <a:gd name="T37" fmla="*/ 2147483646 h 52"/>
              <a:gd name="T38" fmla="*/ 2147483646 w 28"/>
              <a:gd name="T39" fmla="*/ 2147483646 h 52"/>
              <a:gd name="T40" fmla="*/ 2147483646 w 28"/>
              <a:gd name="T41" fmla="*/ 2147483646 h 52"/>
              <a:gd name="T42" fmla="*/ 2147483646 w 28"/>
              <a:gd name="T43" fmla="*/ 2147483646 h 52"/>
              <a:gd name="T44" fmla="*/ 2147483646 w 28"/>
              <a:gd name="T45" fmla="*/ 2147483646 h 52"/>
              <a:gd name="T46" fmla="*/ 2147483646 w 28"/>
              <a:gd name="T47" fmla="*/ 2147483646 h 52"/>
              <a:gd name="T48" fmla="*/ 2147483646 w 28"/>
              <a:gd name="T49" fmla="*/ 2147483646 h 52"/>
              <a:gd name="T50" fmla="*/ 2147483646 w 28"/>
              <a:gd name="T51" fmla="*/ 2147483646 h 52"/>
              <a:gd name="T52" fmla="*/ 2147483646 w 28"/>
              <a:gd name="T53" fmla="*/ 2147483646 h 52"/>
              <a:gd name="T54" fmla="*/ 2147483646 w 28"/>
              <a:gd name="T55" fmla="*/ 2147483646 h 52"/>
              <a:gd name="T56" fmla="*/ 2147483646 w 28"/>
              <a:gd name="T57" fmla="*/ 2147483646 h 52"/>
              <a:gd name="T58" fmla="*/ 2147483646 w 28"/>
              <a:gd name="T59" fmla="*/ 2147483646 h 52"/>
              <a:gd name="T60" fmla="*/ 2147483646 w 28"/>
              <a:gd name="T61" fmla="*/ 2147483646 h 52"/>
              <a:gd name="T62" fmla="*/ 2147483646 w 28"/>
              <a:gd name="T63" fmla="*/ 2147483646 h 52"/>
              <a:gd name="T64" fmla="*/ 2147483646 w 28"/>
              <a:gd name="T65" fmla="*/ 2147483646 h 52"/>
              <a:gd name="T66" fmla="*/ 2147483646 w 28"/>
              <a:gd name="T67" fmla="*/ 0 h 52"/>
              <a:gd name="T68" fmla="*/ 2147483646 w 28"/>
              <a:gd name="T69" fmla="*/ 0 h 52"/>
              <a:gd name="T70" fmla="*/ 2147483646 w 28"/>
              <a:gd name="T71" fmla="*/ 0 h 52"/>
              <a:gd name="T72" fmla="*/ 2147483646 w 28"/>
              <a:gd name="T73" fmla="*/ 0 h 52"/>
              <a:gd name="T74" fmla="*/ 2147483646 w 28"/>
              <a:gd name="T75" fmla="*/ 0 h 52"/>
              <a:gd name="T76" fmla="*/ 2147483646 w 28"/>
              <a:gd name="T77" fmla="*/ 0 h 52"/>
              <a:gd name="T78" fmla="*/ 2147483646 w 28"/>
              <a:gd name="T79" fmla="*/ 0 h 52"/>
              <a:gd name="T80" fmla="*/ 2147483646 w 28"/>
              <a:gd name="T81" fmla="*/ 2147483646 h 52"/>
              <a:gd name="T82" fmla="*/ 2147483646 w 28"/>
              <a:gd name="T83" fmla="*/ 2147483646 h 52"/>
              <a:gd name="T84" fmla="*/ 2147483646 w 28"/>
              <a:gd name="T85" fmla="*/ 2147483646 h 52"/>
              <a:gd name="T86" fmla="*/ 2147483646 w 28"/>
              <a:gd name="T87" fmla="*/ 2147483646 h 52"/>
              <a:gd name="T88" fmla="*/ 2147483646 w 28"/>
              <a:gd name="T89" fmla="*/ 2147483646 h 52"/>
              <a:gd name="T90" fmla="*/ 2147483646 w 28"/>
              <a:gd name="T91" fmla="*/ 2147483646 h 52"/>
              <a:gd name="T92" fmla="*/ 2147483646 w 28"/>
              <a:gd name="T93" fmla="*/ 2147483646 h 52"/>
              <a:gd name="T94" fmla="*/ 2147483646 w 28"/>
              <a:gd name="T95" fmla="*/ 2147483646 h 52"/>
              <a:gd name="T96" fmla="*/ 2147483646 w 28"/>
              <a:gd name="T97" fmla="*/ 2147483646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88152" name="Freeform 87"/>
          <p:cNvSpPr>
            <a:spLocks/>
          </p:cNvSpPr>
          <p:nvPr/>
        </p:nvSpPr>
        <p:spPr bwMode="auto">
          <a:xfrm>
            <a:off x="6262688" y="4038600"/>
            <a:ext cx="685800" cy="239713"/>
          </a:xfrm>
          <a:custGeom>
            <a:avLst/>
            <a:gdLst>
              <a:gd name="T0" fmla="*/ 2147483646 w 486"/>
              <a:gd name="T1" fmla="*/ 2147483646 h 151"/>
              <a:gd name="T2" fmla="*/ 2147483646 w 486"/>
              <a:gd name="T3" fmla="*/ 2147483646 h 151"/>
              <a:gd name="T4" fmla="*/ 2147483646 w 486"/>
              <a:gd name="T5" fmla="*/ 2147483646 h 151"/>
              <a:gd name="T6" fmla="*/ 2147483646 w 486"/>
              <a:gd name="T7" fmla="*/ 2147483646 h 151"/>
              <a:gd name="T8" fmla="*/ 2147483646 w 486"/>
              <a:gd name="T9" fmla="*/ 2147483646 h 151"/>
              <a:gd name="T10" fmla="*/ 2147483646 w 486"/>
              <a:gd name="T11" fmla="*/ 2147483646 h 151"/>
              <a:gd name="T12" fmla="*/ 2147483646 w 486"/>
              <a:gd name="T13" fmla="*/ 2147483646 h 151"/>
              <a:gd name="T14" fmla="*/ 2147483646 w 486"/>
              <a:gd name="T15" fmla="*/ 2147483646 h 151"/>
              <a:gd name="T16" fmla="*/ 2147483646 w 486"/>
              <a:gd name="T17" fmla="*/ 2147483646 h 151"/>
              <a:gd name="T18" fmla="*/ 2147483646 w 486"/>
              <a:gd name="T19" fmla="*/ 2147483646 h 151"/>
              <a:gd name="T20" fmla="*/ 2147483646 w 486"/>
              <a:gd name="T21" fmla="*/ 2147483646 h 151"/>
              <a:gd name="T22" fmla="*/ 2147483646 w 486"/>
              <a:gd name="T23" fmla="*/ 2147483646 h 151"/>
              <a:gd name="T24" fmla="*/ 2147483646 w 486"/>
              <a:gd name="T25" fmla="*/ 2147483646 h 151"/>
              <a:gd name="T26" fmla="*/ 0 w 486"/>
              <a:gd name="T27" fmla="*/ 2147483646 h 151"/>
              <a:gd name="T28" fmla="*/ 2147483646 w 486"/>
              <a:gd name="T29" fmla="*/ 2147483646 h 151"/>
              <a:gd name="T30" fmla="*/ 2147483646 w 486"/>
              <a:gd name="T31" fmla="*/ 2147483646 h 151"/>
              <a:gd name="T32" fmla="*/ 2147483646 w 486"/>
              <a:gd name="T33" fmla="*/ 2147483646 h 151"/>
              <a:gd name="T34" fmla="*/ 2147483646 w 486"/>
              <a:gd name="T35" fmla="*/ 2147483646 h 151"/>
              <a:gd name="T36" fmla="*/ 2147483646 w 486"/>
              <a:gd name="T37" fmla="*/ 2147483646 h 151"/>
              <a:gd name="T38" fmla="*/ 2147483646 w 486"/>
              <a:gd name="T39" fmla="*/ 2147483646 h 151"/>
              <a:gd name="T40" fmla="*/ 2147483646 w 486"/>
              <a:gd name="T41" fmla="*/ 2147483646 h 151"/>
              <a:gd name="T42" fmla="*/ 2147483646 w 486"/>
              <a:gd name="T43" fmla="*/ 2147483646 h 151"/>
              <a:gd name="T44" fmla="*/ 2147483646 w 486"/>
              <a:gd name="T45" fmla="*/ 2147483646 h 151"/>
              <a:gd name="T46" fmla="*/ 2147483646 w 486"/>
              <a:gd name="T47" fmla="*/ 2147483646 h 151"/>
              <a:gd name="T48" fmla="*/ 2147483646 w 486"/>
              <a:gd name="T49" fmla="*/ 2147483646 h 151"/>
              <a:gd name="T50" fmla="*/ 2147483646 w 486"/>
              <a:gd name="T51" fmla="*/ 2147483646 h 151"/>
              <a:gd name="T52" fmla="*/ 2147483646 w 486"/>
              <a:gd name="T53" fmla="*/ 2147483646 h 151"/>
              <a:gd name="T54" fmla="*/ 2147483646 w 486"/>
              <a:gd name="T55" fmla="*/ 2147483646 h 151"/>
              <a:gd name="T56" fmla="*/ 2147483646 w 486"/>
              <a:gd name="T57" fmla="*/ 2147483646 h 151"/>
              <a:gd name="T58" fmla="*/ 2147483646 w 486"/>
              <a:gd name="T59" fmla="*/ 2147483646 h 151"/>
              <a:gd name="T60" fmla="*/ 2147483646 w 486"/>
              <a:gd name="T61" fmla="*/ 2147483646 h 151"/>
              <a:gd name="T62" fmla="*/ 2147483646 w 486"/>
              <a:gd name="T63" fmla="*/ 2147483646 h 151"/>
              <a:gd name="T64" fmla="*/ 2147483646 w 486"/>
              <a:gd name="T65" fmla="*/ 2147483646 h 151"/>
              <a:gd name="T66" fmla="*/ 2147483646 w 486"/>
              <a:gd name="T67" fmla="*/ 2147483646 h 151"/>
              <a:gd name="T68" fmla="*/ 2147483646 w 486"/>
              <a:gd name="T69" fmla="*/ 2147483646 h 151"/>
              <a:gd name="T70" fmla="*/ 2147483646 w 486"/>
              <a:gd name="T71" fmla="*/ 2147483646 h 151"/>
              <a:gd name="T72" fmla="*/ 2147483646 w 486"/>
              <a:gd name="T73" fmla="*/ 2147483646 h 151"/>
              <a:gd name="T74" fmla="*/ 2147483646 w 486"/>
              <a:gd name="T75" fmla="*/ 2147483646 h 151"/>
              <a:gd name="T76" fmla="*/ 2147483646 w 486"/>
              <a:gd name="T77" fmla="*/ 2147483646 h 151"/>
              <a:gd name="T78" fmla="*/ 2147483646 w 486"/>
              <a:gd name="T79" fmla="*/ 2147483646 h 151"/>
              <a:gd name="T80" fmla="*/ 2147483646 w 486"/>
              <a:gd name="T81" fmla="*/ 2147483646 h 151"/>
              <a:gd name="T82" fmla="*/ 2147483646 w 486"/>
              <a:gd name="T83" fmla="*/ 2147483646 h 151"/>
              <a:gd name="T84" fmla="*/ 2147483646 w 486"/>
              <a:gd name="T85" fmla="*/ 2147483646 h 151"/>
              <a:gd name="T86" fmla="*/ 2147483646 w 486"/>
              <a:gd name="T87" fmla="*/ 2147483646 h 151"/>
              <a:gd name="T88" fmla="*/ 2147483646 w 486"/>
              <a:gd name="T89" fmla="*/ 2147483646 h 151"/>
              <a:gd name="T90" fmla="*/ 2147483646 w 486"/>
              <a:gd name="T91" fmla="*/ 2147483646 h 151"/>
              <a:gd name="T92" fmla="*/ 2147483646 w 486"/>
              <a:gd name="T93" fmla="*/ 2147483646 h 151"/>
              <a:gd name="T94" fmla="*/ 2147483646 w 486"/>
              <a:gd name="T95" fmla="*/ 2147483646 h 151"/>
              <a:gd name="T96" fmla="*/ 2147483646 w 486"/>
              <a:gd name="T97" fmla="*/ 2147483646 h 151"/>
              <a:gd name="T98" fmla="*/ 2147483646 w 486"/>
              <a:gd name="T99" fmla="*/ 0 h 151"/>
              <a:gd name="T100" fmla="*/ 2147483646 w 486"/>
              <a:gd name="T101" fmla="*/ 0 h 151"/>
              <a:gd name="T102" fmla="*/ 2147483646 w 486"/>
              <a:gd name="T103" fmla="*/ 2147483646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3" name="Freeform 88"/>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4" name="Freeform 89"/>
          <p:cNvSpPr>
            <a:spLocks/>
          </p:cNvSpPr>
          <p:nvPr/>
        </p:nvSpPr>
        <p:spPr bwMode="auto">
          <a:xfrm>
            <a:off x="6276975" y="4083050"/>
            <a:ext cx="69850" cy="68263"/>
          </a:xfrm>
          <a:custGeom>
            <a:avLst/>
            <a:gdLst>
              <a:gd name="T0" fmla="*/ 0 w 50"/>
              <a:gd name="T1" fmla="*/ 2147483646 h 43"/>
              <a:gd name="T2" fmla="*/ 2147483646 w 50"/>
              <a:gd name="T3" fmla="*/ 2147483646 h 43"/>
              <a:gd name="T4" fmla="*/ 2147483646 w 50"/>
              <a:gd name="T5" fmla="*/ 2147483646 h 43"/>
              <a:gd name="T6" fmla="*/ 2147483646 w 50"/>
              <a:gd name="T7" fmla="*/ 2147483646 h 43"/>
              <a:gd name="T8" fmla="*/ 2147483646 w 50"/>
              <a:gd name="T9" fmla="*/ 2147483646 h 43"/>
              <a:gd name="T10" fmla="*/ 2147483646 w 50"/>
              <a:gd name="T11" fmla="*/ 2147483646 h 43"/>
              <a:gd name="T12" fmla="*/ 2147483646 w 50"/>
              <a:gd name="T13" fmla="*/ 2147483646 h 43"/>
              <a:gd name="T14" fmla="*/ 2147483646 w 50"/>
              <a:gd name="T15" fmla="*/ 2147483646 h 43"/>
              <a:gd name="T16" fmla="*/ 2147483646 w 50"/>
              <a:gd name="T17" fmla="*/ 2147483646 h 43"/>
              <a:gd name="T18" fmla="*/ 2147483646 w 50"/>
              <a:gd name="T19" fmla="*/ 2147483646 h 43"/>
              <a:gd name="T20" fmla="*/ 2147483646 w 50"/>
              <a:gd name="T21" fmla="*/ 2147483646 h 43"/>
              <a:gd name="T22" fmla="*/ 2147483646 w 50"/>
              <a:gd name="T23" fmla="*/ 2147483646 h 43"/>
              <a:gd name="T24" fmla="*/ 2147483646 w 50"/>
              <a:gd name="T25" fmla="*/ 2147483646 h 43"/>
              <a:gd name="T26" fmla="*/ 2147483646 w 50"/>
              <a:gd name="T27" fmla="*/ 2147483646 h 43"/>
              <a:gd name="T28" fmla="*/ 2147483646 w 50"/>
              <a:gd name="T29" fmla="*/ 2147483646 h 43"/>
              <a:gd name="T30" fmla="*/ 2147483646 w 50"/>
              <a:gd name="T31" fmla="*/ 2147483646 h 43"/>
              <a:gd name="T32" fmla="*/ 2147483646 w 50"/>
              <a:gd name="T33" fmla="*/ 2147483646 h 43"/>
              <a:gd name="T34" fmla="*/ 2147483646 w 50"/>
              <a:gd name="T35" fmla="*/ 2147483646 h 43"/>
              <a:gd name="T36" fmla="*/ 2147483646 w 50"/>
              <a:gd name="T37" fmla="*/ 2147483646 h 43"/>
              <a:gd name="T38" fmla="*/ 2147483646 w 50"/>
              <a:gd name="T39" fmla="*/ 2147483646 h 43"/>
              <a:gd name="T40" fmla="*/ 2147483646 w 50"/>
              <a:gd name="T41" fmla="*/ 2147483646 h 43"/>
              <a:gd name="T42" fmla="*/ 2147483646 w 50"/>
              <a:gd name="T43" fmla="*/ 2147483646 h 43"/>
              <a:gd name="T44" fmla="*/ 2147483646 w 50"/>
              <a:gd name="T45" fmla="*/ 2147483646 h 43"/>
              <a:gd name="T46" fmla="*/ 2147483646 w 50"/>
              <a:gd name="T47" fmla="*/ 2147483646 h 43"/>
              <a:gd name="T48" fmla="*/ 2147483646 w 50"/>
              <a:gd name="T49" fmla="*/ 2147483646 h 43"/>
              <a:gd name="T50" fmla="*/ 2147483646 w 50"/>
              <a:gd name="T51" fmla="*/ 2147483646 h 43"/>
              <a:gd name="T52" fmla="*/ 2147483646 w 50"/>
              <a:gd name="T53" fmla="*/ 2147483646 h 43"/>
              <a:gd name="T54" fmla="*/ 2147483646 w 50"/>
              <a:gd name="T55" fmla="*/ 2147483646 h 43"/>
              <a:gd name="T56" fmla="*/ 2147483646 w 50"/>
              <a:gd name="T57" fmla="*/ 2147483646 h 43"/>
              <a:gd name="T58" fmla="*/ 2147483646 w 50"/>
              <a:gd name="T59" fmla="*/ 2147483646 h 43"/>
              <a:gd name="T60" fmla="*/ 2147483646 w 50"/>
              <a:gd name="T61" fmla="*/ 2147483646 h 43"/>
              <a:gd name="T62" fmla="*/ 2147483646 w 50"/>
              <a:gd name="T63" fmla="*/ 2147483646 h 43"/>
              <a:gd name="T64" fmla="*/ 2147483646 w 50"/>
              <a:gd name="T65" fmla="*/ 2147483646 h 43"/>
              <a:gd name="T66" fmla="*/ 2147483646 w 50"/>
              <a:gd name="T67" fmla="*/ 2147483646 h 43"/>
              <a:gd name="T68" fmla="*/ 2147483646 w 50"/>
              <a:gd name="T69" fmla="*/ 2147483646 h 43"/>
              <a:gd name="T70" fmla="*/ 2147483646 w 50"/>
              <a:gd name="T71" fmla="*/ 0 h 43"/>
              <a:gd name="T72" fmla="*/ 2147483646 w 50"/>
              <a:gd name="T73" fmla="*/ 0 h 43"/>
              <a:gd name="T74" fmla="*/ 2147483646 w 50"/>
              <a:gd name="T75" fmla="*/ 0 h 43"/>
              <a:gd name="T76" fmla="*/ 2147483646 w 50"/>
              <a:gd name="T77" fmla="*/ 2147483646 h 43"/>
              <a:gd name="T78" fmla="*/ 0 w 50"/>
              <a:gd name="T79" fmla="*/ 2147483646 h 43"/>
              <a:gd name="T80" fmla="*/ 0 w 50"/>
              <a:gd name="T81" fmla="*/ 2147483646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88155" name="Freeform 90"/>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6" name="Freeform 91"/>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2147483646 w 63"/>
              <a:gd name="T83" fmla="*/ 2147483646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88157" name="Freeform 92"/>
          <p:cNvSpPr>
            <a:spLocks/>
          </p:cNvSpPr>
          <p:nvPr/>
        </p:nvSpPr>
        <p:spPr bwMode="auto">
          <a:xfrm>
            <a:off x="6362700" y="4102100"/>
            <a:ext cx="88900" cy="71438"/>
          </a:xfrm>
          <a:custGeom>
            <a:avLst/>
            <a:gdLst>
              <a:gd name="T0" fmla="*/ 2147483646 w 63"/>
              <a:gd name="T1" fmla="*/ 2147483646 h 45"/>
              <a:gd name="T2" fmla="*/ 2147483646 w 63"/>
              <a:gd name="T3" fmla="*/ 2147483646 h 45"/>
              <a:gd name="T4" fmla="*/ 2147483646 w 63"/>
              <a:gd name="T5" fmla="*/ 2147483646 h 45"/>
              <a:gd name="T6" fmla="*/ 2147483646 w 63"/>
              <a:gd name="T7" fmla="*/ 2147483646 h 45"/>
              <a:gd name="T8" fmla="*/ 2147483646 w 63"/>
              <a:gd name="T9" fmla="*/ 2147483646 h 45"/>
              <a:gd name="T10" fmla="*/ 2147483646 w 63"/>
              <a:gd name="T11" fmla="*/ 2147483646 h 45"/>
              <a:gd name="T12" fmla="*/ 0 w 63"/>
              <a:gd name="T13" fmla="*/ 2147483646 h 45"/>
              <a:gd name="T14" fmla="*/ 0 w 63"/>
              <a:gd name="T15" fmla="*/ 2147483646 h 45"/>
              <a:gd name="T16" fmla="*/ 2147483646 w 63"/>
              <a:gd name="T17" fmla="*/ 2147483646 h 45"/>
              <a:gd name="T18" fmla="*/ 2147483646 w 63"/>
              <a:gd name="T19" fmla="*/ 2147483646 h 45"/>
              <a:gd name="T20" fmla="*/ 2147483646 w 63"/>
              <a:gd name="T21" fmla="*/ 2147483646 h 45"/>
              <a:gd name="T22" fmla="*/ 2147483646 w 63"/>
              <a:gd name="T23" fmla="*/ 2147483646 h 45"/>
              <a:gd name="T24" fmla="*/ 2147483646 w 63"/>
              <a:gd name="T25" fmla="*/ 2147483646 h 45"/>
              <a:gd name="T26" fmla="*/ 2147483646 w 63"/>
              <a:gd name="T27" fmla="*/ 2147483646 h 45"/>
              <a:gd name="T28" fmla="*/ 2147483646 w 63"/>
              <a:gd name="T29" fmla="*/ 2147483646 h 45"/>
              <a:gd name="T30" fmla="*/ 2147483646 w 63"/>
              <a:gd name="T31" fmla="*/ 2147483646 h 45"/>
              <a:gd name="T32" fmla="*/ 2147483646 w 63"/>
              <a:gd name="T33" fmla="*/ 2147483646 h 45"/>
              <a:gd name="T34" fmla="*/ 2147483646 w 63"/>
              <a:gd name="T35" fmla="*/ 2147483646 h 45"/>
              <a:gd name="T36" fmla="*/ 2147483646 w 63"/>
              <a:gd name="T37" fmla="*/ 2147483646 h 45"/>
              <a:gd name="T38" fmla="*/ 2147483646 w 63"/>
              <a:gd name="T39" fmla="*/ 2147483646 h 45"/>
              <a:gd name="T40" fmla="*/ 2147483646 w 63"/>
              <a:gd name="T41" fmla="*/ 2147483646 h 45"/>
              <a:gd name="T42" fmla="*/ 2147483646 w 63"/>
              <a:gd name="T43" fmla="*/ 2147483646 h 45"/>
              <a:gd name="T44" fmla="*/ 2147483646 w 63"/>
              <a:gd name="T45" fmla="*/ 2147483646 h 45"/>
              <a:gd name="T46" fmla="*/ 2147483646 w 63"/>
              <a:gd name="T47" fmla="*/ 2147483646 h 45"/>
              <a:gd name="T48" fmla="*/ 2147483646 w 63"/>
              <a:gd name="T49" fmla="*/ 2147483646 h 45"/>
              <a:gd name="T50" fmla="*/ 2147483646 w 63"/>
              <a:gd name="T51" fmla="*/ 2147483646 h 45"/>
              <a:gd name="T52" fmla="*/ 2147483646 w 63"/>
              <a:gd name="T53" fmla="*/ 2147483646 h 45"/>
              <a:gd name="T54" fmla="*/ 2147483646 w 63"/>
              <a:gd name="T55" fmla="*/ 2147483646 h 45"/>
              <a:gd name="T56" fmla="*/ 2147483646 w 63"/>
              <a:gd name="T57" fmla="*/ 2147483646 h 45"/>
              <a:gd name="T58" fmla="*/ 2147483646 w 63"/>
              <a:gd name="T59" fmla="*/ 2147483646 h 45"/>
              <a:gd name="T60" fmla="*/ 2147483646 w 63"/>
              <a:gd name="T61" fmla="*/ 2147483646 h 45"/>
              <a:gd name="T62" fmla="*/ 2147483646 w 63"/>
              <a:gd name="T63" fmla="*/ 2147483646 h 45"/>
              <a:gd name="T64" fmla="*/ 2147483646 w 63"/>
              <a:gd name="T65" fmla="*/ 2147483646 h 45"/>
              <a:gd name="T66" fmla="*/ 2147483646 w 63"/>
              <a:gd name="T67" fmla="*/ 2147483646 h 45"/>
              <a:gd name="T68" fmla="*/ 2147483646 w 63"/>
              <a:gd name="T69" fmla="*/ 2147483646 h 45"/>
              <a:gd name="T70" fmla="*/ 2147483646 w 63"/>
              <a:gd name="T71" fmla="*/ 0 h 45"/>
              <a:gd name="T72" fmla="*/ 2147483646 w 63"/>
              <a:gd name="T73" fmla="*/ 0 h 45"/>
              <a:gd name="T74" fmla="*/ 2147483646 w 63"/>
              <a:gd name="T75" fmla="*/ 2147483646 h 45"/>
              <a:gd name="T76" fmla="*/ 2147483646 w 63"/>
              <a:gd name="T77" fmla="*/ 2147483646 h 45"/>
              <a:gd name="T78" fmla="*/ 2147483646 w 63"/>
              <a:gd name="T79" fmla="*/ 2147483646 h 45"/>
              <a:gd name="T80" fmla="*/ 2147483646 w 63"/>
              <a:gd name="T81" fmla="*/ 2147483646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88158" name="Freeform 93"/>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59" name="Freeform 94"/>
          <p:cNvSpPr>
            <a:spLocks/>
          </p:cNvSpPr>
          <p:nvPr/>
        </p:nvSpPr>
        <p:spPr bwMode="auto">
          <a:xfrm>
            <a:off x="6354763" y="4073525"/>
            <a:ext cx="57150" cy="33338"/>
          </a:xfrm>
          <a:custGeom>
            <a:avLst/>
            <a:gdLst>
              <a:gd name="T0" fmla="*/ 0 w 41"/>
              <a:gd name="T1" fmla="*/ 2147483646 h 21"/>
              <a:gd name="T2" fmla="*/ 2147483646 w 41"/>
              <a:gd name="T3" fmla="*/ 2147483646 h 21"/>
              <a:gd name="T4" fmla="*/ 2147483646 w 41"/>
              <a:gd name="T5" fmla="*/ 2147483646 h 21"/>
              <a:gd name="T6" fmla="*/ 2147483646 w 41"/>
              <a:gd name="T7" fmla="*/ 2147483646 h 21"/>
              <a:gd name="T8" fmla="*/ 2147483646 w 41"/>
              <a:gd name="T9" fmla="*/ 2147483646 h 21"/>
              <a:gd name="T10" fmla="*/ 2147483646 w 41"/>
              <a:gd name="T11" fmla="*/ 2147483646 h 21"/>
              <a:gd name="T12" fmla="*/ 2147483646 w 41"/>
              <a:gd name="T13" fmla="*/ 2147483646 h 21"/>
              <a:gd name="T14" fmla="*/ 2147483646 w 41"/>
              <a:gd name="T15" fmla="*/ 2147483646 h 21"/>
              <a:gd name="T16" fmla="*/ 2147483646 w 41"/>
              <a:gd name="T17" fmla="*/ 2147483646 h 21"/>
              <a:gd name="T18" fmla="*/ 2147483646 w 41"/>
              <a:gd name="T19" fmla="*/ 2147483646 h 21"/>
              <a:gd name="T20" fmla="*/ 2147483646 w 41"/>
              <a:gd name="T21" fmla="*/ 2147483646 h 21"/>
              <a:gd name="T22" fmla="*/ 2147483646 w 41"/>
              <a:gd name="T23" fmla="*/ 2147483646 h 21"/>
              <a:gd name="T24" fmla="*/ 2147483646 w 41"/>
              <a:gd name="T25" fmla="*/ 2147483646 h 21"/>
              <a:gd name="T26" fmla="*/ 2147483646 w 41"/>
              <a:gd name="T27" fmla="*/ 2147483646 h 21"/>
              <a:gd name="T28" fmla="*/ 2147483646 w 41"/>
              <a:gd name="T29" fmla="*/ 2147483646 h 21"/>
              <a:gd name="T30" fmla="*/ 2147483646 w 41"/>
              <a:gd name="T31" fmla="*/ 2147483646 h 21"/>
              <a:gd name="T32" fmla="*/ 2147483646 w 41"/>
              <a:gd name="T33" fmla="*/ 2147483646 h 21"/>
              <a:gd name="T34" fmla="*/ 2147483646 w 41"/>
              <a:gd name="T35" fmla="*/ 2147483646 h 21"/>
              <a:gd name="T36" fmla="*/ 2147483646 w 41"/>
              <a:gd name="T37" fmla="*/ 2147483646 h 21"/>
              <a:gd name="T38" fmla="*/ 2147483646 w 41"/>
              <a:gd name="T39" fmla="*/ 2147483646 h 21"/>
              <a:gd name="T40" fmla="*/ 2147483646 w 41"/>
              <a:gd name="T41" fmla="*/ 2147483646 h 21"/>
              <a:gd name="T42" fmla="*/ 2147483646 w 41"/>
              <a:gd name="T43" fmla="*/ 2147483646 h 21"/>
              <a:gd name="T44" fmla="*/ 2147483646 w 41"/>
              <a:gd name="T45" fmla="*/ 2147483646 h 21"/>
              <a:gd name="T46" fmla="*/ 2147483646 w 41"/>
              <a:gd name="T47" fmla="*/ 0 h 21"/>
              <a:gd name="T48" fmla="*/ 2147483646 w 41"/>
              <a:gd name="T49" fmla="*/ 2147483646 h 21"/>
              <a:gd name="T50" fmla="*/ 2147483646 w 41"/>
              <a:gd name="T51" fmla="*/ 2147483646 h 21"/>
              <a:gd name="T52" fmla="*/ 2147483646 w 41"/>
              <a:gd name="T53" fmla="*/ 2147483646 h 21"/>
              <a:gd name="T54" fmla="*/ 2147483646 w 41"/>
              <a:gd name="T55" fmla="*/ 2147483646 h 21"/>
              <a:gd name="T56" fmla="*/ 2147483646 w 41"/>
              <a:gd name="T57" fmla="*/ 2147483646 h 21"/>
              <a:gd name="T58" fmla="*/ 2147483646 w 41"/>
              <a:gd name="T59" fmla="*/ 2147483646 h 21"/>
              <a:gd name="T60" fmla="*/ 2147483646 w 41"/>
              <a:gd name="T61" fmla="*/ 2147483646 h 21"/>
              <a:gd name="T62" fmla="*/ 2147483646 w 41"/>
              <a:gd name="T63" fmla="*/ 2147483646 h 21"/>
              <a:gd name="T64" fmla="*/ 0 w 41"/>
              <a:gd name="T65" fmla="*/ 2147483646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88160" name="Freeform 95"/>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1" name="Freeform 96"/>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w 57"/>
              <a:gd name="T65" fmla="*/ 2147483646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88162" name="Freeform 97"/>
          <p:cNvSpPr>
            <a:spLocks/>
          </p:cNvSpPr>
          <p:nvPr/>
        </p:nvSpPr>
        <p:spPr bwMode="auto">
          <a:xfrm>
            <a:off x="6450013" y="4071938"/>
            <a:ext cx="80962" cy="74612"/>
          </a:xfrm>
          <a:custGeom>
            <a:avLst/>
            <a:gdLst>
              <a:gd name="T0" fmla="*/ 2147483646 w 57"/>
              <a:gd name="T1" fmla="*/ 2147483646 h 47"/>
              <a:gd name="T2" fmla="*/ 2147483646 w 57"/>
              <a:gd name="T3" fmla="*/ 2147483646 h 47"/>
              <a:gd name="T4" fmla="*/ 2147483646 w 57"/>
              <a:gd name="T5" fmla="*/ 2147483646 h 47"/>
              <a:gd name="T6" fmla="*/ 2147483646 w 57"/>
              <a:gd name="T7" fmla="*/ 2147483646 h 47"/>
              <a:gd name="T8" fmla="*/ 2147483646 w 57"/>
              <a:gd name="T9" fmla="*/ 2147483646 h 47"/>
              <a:gd name="T10" fmla="*/ 2147483646 w 57"/>
              <a:gd name="T11" fmla="*/ 2147483646 h 47"/>
              <a:gd name="T12" fmla="*/ 2147483646 w 57"/>
              <a:gd name="T13" fmla="*/ 2147483646 h 47"/>
              <a:gd name="T14" fmla="*/ 2147483646 w 57"/>
              <a:gd name="T15" fmla="*/ 2147483646 h 47"/>
              <a:gd name="T16" fmla="*/ 2147483646 w 57"/>
              <a:gd name="T17" fmla="*/ 2147483646 h 47"/>
              <a:gd name="T18" fmla="*/ 2147483646 w 57"/>
              <a:gd name="T19" fmla="*/ 2147483646 h 47"/>
              <a:gd name="T20" fmla="*/ 2147483646 w 57"/>
              <a:gd name="T21" fmla="*/ 2147483646 h 47"/>
              <a:gd name="T22" fmla="*/ 2147483646 w 57"/>
              <a:gd name="T23" fmla="*/ 2147483646 h 47"/>
              <a:gd name="T24" fmla="*/ 2147483646 w 57"/>
              <a:gd name="T25" fmla="*/ 2147483646 h 47"/>
              <a:gd name="T26" fmla="*/ 2147483646 w 57"/>
              <a:gd name="T27" fmla="*/ 2147483646 h 47"/>
              <a:gd name="T28" fmla="*/ 2147483646 w 57"/>
              <a:gd name="T29" fmla="*/ 2147483646 h 47"/>
              <a:gd name="T30" fmla="*/ 2147483646 w 57"/>
              <a:gd name="T31" fmla="*/ 2147483646 h 47"/>
              <a:gd name="T32" fmla="*/ 2147483646 w 57"/>
              <a:gd name="T33" fmla="*/ 2147483646 h 47"/>
              <a:gd name="T34" fmla="*/ 2147483646 w 57"/>
              <a:gd name="T35" fmla="*/ 2147483646 h 47"/>
              <a:gd name="T36" fmla="*/ 2147483646 w 57"/>
              <a:gd name="T37" fmla="*/ 2147483646 h 47"/>
              <a:gd name="T38" fmla="*/ 2147483646 w 57"/>
              <a:gd name="T39" fmla="*/ 2147483646 h 47"/>
              <a:gd name="T40" fmla="*/ 2147483646 w 57"/>
              <a:gd name="T41" fmla="*/ 2147483646 h 47"/>
              <a:gd name="T42" fmla="*/ 2147483646 w 57"/>
              <a:gd name="T43" fmla="*/ 2147483646 h 47"/>
              <a:gd name="T44" fmla="*/ 2147483646 w 57"/>
              <a:gd name="T45" fmla="*/ 2147483646 h 47"/>
              <a:gd name="T46" fmla="*/ 2147483646 w 57"/>
              <a:gd name="T47" fmla="*/ 2147483646 h 47"/>
              <a:gd name="T48" fmla="*/ 2147483646 w 57"/>
              <a:gd name="T49" fmla="*/ 2147483646 h 47"/>
              <a:gd name="T50" fmla="*/ 2147483646 w 57"/>
              <a:gd name="T51" fmla="*/ 0 h 47"/>
              <a:gd name="T52" fmla="*/ 2147483646 w 57"/>
              <a:gd name="T53" fmla="*/ 2147483646 h 47"/>
              <a:gd name="T54" fmla="*/ 2147483646 w 57"/>
              <a:gd name="T55" fmla="*/ 2147483646 h 47"/>
              <a:gd name="T56" fmla="*/ 0 w 57"/>
              <a:gd name="T57" fmla="*/ 2147483646 h 47"/>
              <a:gd name="T58" fmla="*/ 2147483646 w 57"/>
              <a:gd name="T59" fmla="*/ 2147483646 h 47"/>
              <a:gd name="T60" fmla="*/ 2147483646 w 57"/>
              <a:gd name="T61" fmla="*/ 2147483646 h 47"/>
              <a:gd name="T62" fmla="*/ 2147483646 w 57"/>
              <a:gd name="T63" fmla="*/ 2147483646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88163" name="Freeform 98"/>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4" name="Freeform 99"/>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88165" name="Freeform 100"/>
          <p:cNvSpPr>
            <a:spLocks/>
          </p:cNvSpPr>
          <p:nvPr/>
        </p:nvSpPr>
        <p:spPr bwMode="auto">
          <a:xfrm>
            <a:off x="6472238" y="4154488"/>
            <a:ext cx="100012" cy="55562"/>
          </a:xfrm>
          <a:custGeom>
            <a:avLst/>
            <a:gdLst>
              <a:gd name="T0" fmla="*/ 2147483646 w 70"/>
              <a:gd name="T1" fmla="*/ 2147483646 h 35"/>
              <a:gd name="T2" fmla="*/ 2147483646 w 70"/>
              <a:gd name="T3" fmla="*/ 2147483646 h 35"/>
              <a:gd name="T4" fmla="*/ 2147483646 w 70"/>
              <a:gd name="T5" fmla="*/ 2147483646 h 35"/>
              <a:gd name="T6" fmla="*/ 2147483646 w 70"/>
              <a:gd name="T7" fmla="*/ 2147483646 h 35"/>
              <a:gd name="T8" fmla="*/ 2147483646 w 70"/>
              <a:gd name="T9" fmla="*/ 2147483646 h 35"/>
              <a:gd name="T10" fmla="*/ 2147483646 w 70"/>
              <a:gd name="T11" fmla="*/ 2147483646 h 35"/>
              <a:gd name="T12" fmla="*/ 2147483646 w 70"/>
              <a:gd name="T13" fmla="*/ 2147483646 h 35"/>
              <a:gd name="T14" fmla="*/ 2147483646 w 70"/>
              <a:gd name="T15" fmla="*/ 2147483646 h 35"/>
              <a:gd name="T16" fmla="*/ 2147483646 w 70"/>
              <a:gd name="T17" fmla="*/ 2147483646 h 35"/>
              <a:gd name="T18" fmla="*/ 0 w 70"/>
              <a:gd name="T19" fmla="*/ 2147483646 h 35"/>
              <a:gd name="T20" fmla="*/ 0 w 70"/>
              <a:gd name="T21" fmla="*/ 2147483646 h 35"/>
              <a:gd name="T22" fmla="*/ 2147483646 w 70"/>
              <a:gd name="T23" fmla="*/ 2147483646 h 35"/>
              <a:gd name="T24" fmla="*/ 2147483646 w 70"/>
              <a:gd name="T25" fmla="*/ 2147483646 h 35"/>
              <a:gd name="T26" fmla="*/ 2147483646 w 70"/>
              <a:gd name="T27" fmla="*/ 2147483646 h 35"/>
              <a:gd name="T28" fmla="*/ 2147483646 w 70"/>
              <a:gd name="T29" fmla="*/ 2147483646 h 35"/>
              <a:gd name="T30" fmla="*/ 2147483646 w 70"/>
              <a:gd name="T31" fmla="*/ 2147483646 h 35"/>
              <a:gd name="T32" fmla="*/ 2147483646 w 70"/>
              <a:gd name="T33" fmla="*/ 2147483646 h 35"/>
              <a:gd name="T34" fmla="*/ 2147483646 w 70"/>
              <a:gd name="T35" fmla="*/ 2147483646 h 35"/>
              <a:gd name="T36" fmla="*/ 2147483646 w 70"/>
              <a:gd name="T37" fmla="*/ 2147483646 h 35"/>
              <a:gd name="T38" fmla="*/ 2147483646 w 70"/>
              <a:gd name="T39" fmla="*/ 2147483646 h 35"/>
              <a:gd name="T40" fmla="*/ 2147483646 w 70"/>
              <a:gd name="T41" fmla="*/ 2147483646 h 35"/>
              <a:gd name="T42" fmla="*/ 2147483646 w 70"/>
              <a:gd name="T43" fmla="*/ 2147483646 h 35"/>
              <a:gd name="T44" fmla="*/ 2147483646 w 70"/>
              <a:gd name="T45" fmla="*/ 2147483646 h 35"/>
              <a:gd name="T46" fmla="*/ 2147483646 w 70"/>
              <a:gd name="T47" fmla="*/ 2147483646 h 35"/>
              <a:gd name="T48" fmla="*/ 2147483646 w 70"/>
              <a:gd name="T49" fmla="*/ 2147483646 h 35"/>
              <a:gd name="T50" fmla="*/ 2147483646 w 70"/>
              <a:gd name="T51" fmla="*/ 2147483646 h 35"/>
              <a:gd name="T52" fmla="*/ 2147483646 w 70"/>
              <a:gd name="T53" fmla="*/ 2147483646 h 35"/>
              <a:gd name="T54" fmla="*/ 2147483646 w 70"/>
              <a:gd name="T55" fmla="*/ 2147483646 h 35"/>
              <a:gd name="T56" fmla="*/ 2147483646 w 70"/>
              <a:gd name="T57" fmla="*/ 2147483646 h 35"/>
              <a:gd name="T58" fmla="*/ 2147483646 w 70"/>
              <a:gd name="T59" fmla="*/ 2147483646 h 35"/>
              <a:gd name="T60" fmla="*/ 2147483646 w 70"/>
              <a:gd name="T61" fmla="*/ 2147483646 h 35"/>
              <a:gd name="T62" fmla="*/ 2147483646 w 70"/>
              <a:gd name="T63" fmla="*/ 2147483646 h 35"/>
              <a:gd name="T64" fmla="*/ 2147483646 w 70"/>
              <a:gd name="T65" fmla="*/ 2147483646 h 35"/>
              <a:gd name="T66" fmla="*/ 2147483646 w 70"/>
              <a:gd name="T67" fmla="*/ 0 h 35"/>
              <a:gd name="T68" fmla="*/ 2147483646 w 70"/>
              <a:gd name="T69" fmla="*/ 0 h 35"/>
              <a:gd name="T70" fmla="*/ 2147483646 w 70"/>
              <a:gd name="T71" fmla="*/ 0 h 35"/>
              <a:gd name="T72" fmla="*/ 2147483646 w 70"/>
              <a:gd name="T73" fmla="*/ 2147483646 h 35"/>
              <a:gd name="T74" fmla="*/ 2147483646 w 70"/>
              <a:gd name="T75" fmla="*/ 2147483646 h 35"/>
              <a:gd name="T76" fmla="*/ 2147483646 w 70"/>
              <a:gd name="T77" fmla="*/ 2147483646 h 35"/>
              <a:gd name="T78" fmla="*/ 2147483646 w 70"/>
              <a:gd name="T79" fmla="*/ 2147483646 h 35"/>
              <a:gd name="T80" fmla="*/ 2147483646 w 70"/>
              <a:gd name="T81" fmla="*/ 2147483646 h 35"/>
              <a:gd name="T82" fmla="*/ 2147483646 w 70"/>
              <a:gd name="T83" fmla="*/ 2147483646 h 35"/>
              <a:gd name="T84" fmla="*/ 2147483646 w 70"/>
              <a:gd name="T85" fmla="*/ 2147483646 h 35"/>
              <a:gd name="T86" fmla="*/ 2147483646 w 70"/>
              <a:gd name="T87" fmla="*/ 2147483646 h 35"/>
              <a:gd name="T88" fmla="*/ 2147483646 w 70"/>
              <a:gd name="T89" fmla="*/ 2147483646 h 35"/>
              <a:gd name="T90" fmla="*/ 2147483646 w 70"/>
              <a:gd name="T91" fmla="*/ 2147483646 h 35"/>
              <a:gd name="T92" fmla="*/ 2147483646 w 70"/>
              <a:gd name="T93" fmla="*/ 2147483646 h 35"/>
              <a:gd name="T94" fmla="*/ 2147483646 w 70"/>
              <a:gd name="T95" fmla="*/ 2147483646 h 35"/>
              <a:gd name="T96" fmla="*/ 2147483646 w 70"/>
              <a:gd name="T97" fmla="*/ 2147483646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88166" name="Freeform 101"/>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67" name="Freeform 102"/>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88168" name="Freeform 103"/>
          <p:cNvSpPr>
            <a:spLocks/>
          </p:cNvSpPr>
          <p:nvPr/>
        </p:nvSpPr>
        <p:spPr bwMode="auto">
          <a:xfrm>
            <a:off x="6527800" y="4194175"/>
            <a:ext cx="63500" cy="74613"/>
          </a:xfrm>
          <a:custGeom>
            <a:avLst/>
            <a:gdLst>
              <a:gd name="T0" fmla="*/ 0 w 45"/>
              <a:gd name="T1" fmla="*/ 2147483646 h 47"/>
              <a:gd name="T2" fmla="*/ 2147483646 w 45"/>
              <a:gd name="T3" fmla="*/ 2147483646 h 47"/>
              <a:gd name="T4" fmla="*/ 2147483646 w 45"/>
              <a:gd name="T5" fmla="*/ 2147483646 h 47"/>
              <a:gd name="T6" fmla="*/ 2147483646 w 45"/>
              <a:gd name="T7" fmla="*/ 2147483646 h 47"/>
              <a:gd name="T8" fmla="*/ 2147483646 w 45"/>
              <a:gd name="T9" fmla="*/ 2147483646 h 47"/>
              <a:gd name="T10" fmla="*/ 2147483646 w 45"/>
              <a:gd name="T11" fmla="*/ 2147483646 h 47"/>
              <a:gd name="T12" fmla="*/ 2147483646 w 45"/>
              <a:gd name="T13" fmla="*/ 2147483646 h 47"/>
              <a:gd name="T14" fmla="*/ 2147483646 w 45"/>
              <a:gd name="T15" fmla="*/ 2147483646 h 47"/>
              <a:gd name="T16" fmla="*/ 2147483646 w 45"/>
              <a:gd name="T17" fmla="*/ 2147483646 h 47"/>
              <a:gd name="T18" fmla="*/ 2147483646 w 45"/>
              <a:gd name="T19" fmla="*/ 2147483646 h 47"/>
              <a:gd name="T20" fmla="*/ 2147483646 w 45"/>
              <a:gd name="T21" fmla="*/ 2147483646 h 47"/>
              <a:gd name="T22" fmla="*/ 2147483646 w 45"/>
              <a:gd name="T23" fmla="*/ 2147483646 h 47"/>
              <a:gd name="T24" fmla="*/ 2147483646 w 45"/>
              <a:gd name="T25" fmla="*/ 2147483646 h 47"/>
              <a:gd name="T26" fmla="*/ 2147483646 w 45"/>
              <a:gd name="T27" fmla="*/ 2147483646 h 47"/>
              <a:gd name="T28" fmla="*/ 2147483646 w 45"/>
              <a:gd name="T29" fmla="*/ 2147483646 h 47"/>
              <a:gd name="T30" fmla="*/ 2147483646 w 45"/>
              <a:gd name="T31" fmla="*/ 2147483646 h 47"/>
              <a:gd name="T32" fmla="*/ 2147483646 w 45"/>
              <a:gd name="T33" fmla="*/ 2147483646 h 47"/>
              <a:gd name="T34" fmla="*/ 2147483646 w 45"/>
              <a:gd name="T35" fmla="*/ 2147483646 h 47"/>
              <a:gd name="T36" fmla="*/ 2147483646 w 45"/>
              <a:gd name="T37" fmla="*/ 2147483646 h 47"/>
              <a:gd name="T38" fmla="*/ 2147483646 w 45"/>
              <a:gd name="T39" fmla="*/ 2147483646 h 47"/>
              <a:gd name="T40" fmla="*/ 2147483646 w 45"/>
              <a:gd name="T41" fmla="*/ 2147483646 h 47"/>
              <a:gd name="T42" fmla="*/ 2147483646 w 45"/>
              <a:gd name="T43" fmla="*/ 2147483646 h 47"/>
              <a:gd name="T44" fmla="*/ 2147483646 w 45"/>
              <a:gd name="T45" fmla="*/ 2147483646 h 47"/>
              <a:gd name="T46" fmla="*/ 2147483646 w 45"/>
              <a:gd name="T47" fmla="*/ 2147483646 h 47"/>
              <a:gd name="T48" fmla="*/ 2147483646 w 45"/>
              <a:gd name="T49" fmla="*/ 2147483646 h 47"/>
              <a:gd name="T50" fmla="*/ 2147483646 w 45"/>
              <a:gd name="T51" fmla="*/ 2147483646 h 47"/>
              <a:gd name="T52" fmla="*/ 2147483646 w 45"/>
              <a:gd name="T53" fmla="*/ 2147483646 h 47"/>
              <a:gd name="T54" fmla="*/ 2147483646 w 45"/>
              <a:gd name="T55" fmla="*/ 2147483646 h 47"/>
              <a:gd name="T56" fmla="*/ 2147483646 w 45"/>
              <a:gd name="T57" fmla="*/ 2147483646 h 47"/>
              <a:gd name="T58" fmla="*/ 2147483646 w 45"/>
              <a:gd name="T59" fmla="*/ 2147483646 h 47"/>
              <a:gd name="T60" fmla="*/ 2147483646 w 45"/>
              <a:gd name="T61" fmla="*/ 2147483646 h 47"/>
              <a:gd name="T62" fmla="*/ 2147483646 w 45"/>
              <a:gd name="T63" fmla="*/ 2147483646 h 47"/>
              <a:gd name="T64" fmla="*/ 2147483646 w 45"/>
              <a:gd name="T65" fmla="*/ 0 h 47"/>
              <a:gd name="T66" fmla="*/ 2147483646 w 45"/>
              <a:gd name="T67" fmla="*/ 0 h 47"/>
              <a:gd name="T68" fmla="*/ 2147483646 w 45"/>
              <a:gd name="T69" fmla="*/ 0 h 47"/>
              <a:gd name="T70" fmla="*/ 2147483646 w 45"/>
              <a:gd name="T71" fmla="*/ 2147483646 h 47"/>
              <a:gd name="T72" fmla="*/ 2147483646 w 45"/>
              <a:gd name="T73" fmla="*/ 2147483646 h 47"/>
              <a:gd name="T74" fmla="*/ 2147483646 w 45"/>
              <a:gd name="T75" fmla="*/ 2147483646 h 47"/>
              <a:gd name="T76" fmla="*/ 2147483646 w 45"/>
              <a:gd name="T77" fmla="*/ 2147483646 h 47"/>
              <a:gd name="T78" fmla="*/ 2147483646 w 45"/>
              <a:gd name="T79" fmla="*/ 2147483646 h 47"/>
              <a:gd name="T80" fmla="*/ 0 w 45"/>
              <a:gd name="T81" fmla="*/ 2147483646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88169" name="Freeform 104"/>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0" name="Freeform 105"/>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88171" name="Freeform 106"/>
          <p:cNvSpPr>
            <a:spLocks/>
          </p:cNvSpPr>
          <p:nvPr/>
        </p:nvSpPr>
        <p:spPr bwMode="auto">
          <a:xfrm>
            <a:off x="6534150" y="4071938"/>
            <a:ext cx="103188" cy="74612"/>
          </a:xfrm>
          <a:custGeom>
            <a:avLst/>
            <a:gdLst>
              <a:gd name="T0" fmla="*/ 2147483646 w 73"/>
              <a:gd name="T1" fmla="*/ 2147483646 h 47"/>
              <a:gd name="T2" fmla="*/ 2147483646 w 73"/>
              <a:gd name="T3" fmla="*/ 2147483646 h 47"/>
              <a:gd name="T4" fmla="*/ 2147483646 w 73"/>
              <a:gd name="T5" fmla="*/ 2147483646 h 47"/>
              <a:gd name="T6" fmla="*/ 2147483646 w 73"/>
              <a:gd name="T7" fmla="*/ 2147483646 h 47"/>
              <a:gd name="T8" fmla="*/ 2147483646 w 73"/>
              <a:gd name="T9" fmla="*/ 2147483646 h 47"/>
              <a:gd name="T10" fmla="*/ 2147483646 w 73"/>
              <a:gd name="T11" fmla="*/ 2147483646 h 47"/>
              <a:gd name="T12" fmla="*/ 2147483646 w 73"/>
              <a:gd name="T13" fmla="*/ 2147483646 h 47"/>
              <a:gd name="T14" fmla="*/ 2147483646 w 73"/>
              <a:gd name="T15" fmla="*/ 2147483646 h 47"/>
              <a:gd name="T16" fmla="*/ 2147483646 w 73"/>
              <a:gd name="T17" fmla="*/ 2147483646 h 47"/>
              <a:gd name="T18" fmla="*/ 2147483646 w 73"/>
              <a:gd name="T19" fmla="*/ 2147483646 h 47"/>
              <a:gd name="T20" fmla="*/ 2147483646 w 73"/>
              <a:gd name="T21" fmla="*/ 2147483646 h 47"/>
              <a:gd name="T22" fmla="*/ 2147483646 w 73"/>
              <a:gd name="T23" fmla="*/ 2147483646 h 47"/>
              <a:gd name="T24" fmla="*/ 2147483646 w 73"/>
              <a:gd name="T25" fmla="*/ 2147483646 h 47"/>
              <a:gd name="T26" fmla="*/ 2147483646 w 73"/>
              <a:gd name="T27" fmla="*/ 2147483646 h 47"/>
              <a:gd name="T28" fmla="*/ 2147483646 w 73"/>
              <a:gd name="T29" fmla="*/ 2147483646 h 47"/>
              <a:gd name="T30" fmla="*/ 2147483646 w 73"/>
              <a:gd name="T31" fmla="*/ 2147483646 h 47"/>
              <a:gd name="T32" fmla="*/ 2147483646 w 73"/>
              <a:gd name="T33" fmla="*/ 2147483646 h 47"/>
              <a:gd name="T34" fmla="*/ 2147483646 w 73"/>
              <a:gd name="T35" fmla="*/ 2147483646 h 47"/>
              <a:gd name="T36" fmla="*/ 2147483646 w 73"/>
              <a:gd name="T37" fmla="*/ 2147483646 h 47"/>
              <a:gd name="T38" fmla="*/ 2147483646 w 73"/>
              <a:gd name="T39" fmla="*/ 2147483646 h 47"/>
              <a:gd name="T40" fmla="*/ 2147483646 w 73"/>
              <a:gd name="T41" fmla="*/ 2147483646 h 47"/>
              <a:gd name="T42" fmla="*/ 2147483646 w 73"/>
              <a:gd name="T43" fmla="*/ 2147483646 h 47"/>
              <a:gd name="T44" fmla="*/ 2147483646 w 73"/>
              <a:gd name="T45" fmla="*/ 2147483646 h 47"/>
              <a:gd name="T46" fmla="*/ 2147483646 w 73"/>
              <a:gd name="T47" fmla="*/ 2147483646 h 47"/>
              <a:gd name="T48" fmla="*/ 2147483646 w 73"/>
              <a:gd name="T49" fmla="*/ 2147483646 h 47"/>
              <a:gd name="T50" fmla="*/ 2147483646 w 73"/>
              <a:gd name="T51" fmla="*/ 2147483646 h 47"/>
              <a:gd name="T52" fmla="*/ 2147483646 w 73"/>
              <a:gd name="T53" fmla="*/ 2147483646 h 47"/>
              <a:gd name="T54" fmla="*/ 2147483646 w 73"/>
              <a:gd name="T55" fmla="*/ 2147483646 h 47"/>
              <a:gd name="T56" fmla="*/ 2147483646 w 73"/>
              <a:gd name="T57" fmla="*/ 0 h 47"/>
              <a:gd name="T58" fmla="*/ 2147483646 w 73"/>
              <a:gd name="T59" fmla="*/ 2147483646 h 47"/>
              <a:gd name="T60" fmla="*/ 2147483646 w 73"/>
              <a:gd name="T61" fmla="*/ 2147483646 h 47"/>
              <a:gd name="T62" fmla="*/ 2147483646 w 73"/>
              <a:gd name="T63" fmla="*/ 2147483646 h 47"/>
              <a:gd name="T64" fmla="*/ 2147483646 w 73"/>
              <a:gd name="T65" fmla="*/ 2147483646 h 47"/>
              <a:gd name="T66" fmla="*/ 2147483646 w 73"/>
              <a:gd name="T67" fmla="*/ 2147483646 h 47"/>
              <a:gd name="T68" fmla="*/ 2147483646 w 73"/>
              <a:gd name="T69" fmla="*/ 2147483646 h 47"/>
              <a:gd name="T70" fmla="*/ 2147483646 w 73"/>
              <a:gd name="T71" fmla="*/ 2147483646 h 47"/>
              <a:gd name="T72" fmla="*/ 2147483646 w 73"/>
              <a:gd name="T73" fmla="*/ 2147483646 h 47"/>
              <a:gd name="T74" fmla="*/ 2147483646 w 73"/>
              <a:gd name="T75" fmla="*/ 2147483646 h 47"/>
              <a:gd name="T76" fmla="*/ 0 w 73"/>
              <a:gd name="T77" fmla="*/ 2147483646 h 47"/>
              <a:gd name="T78" fmla="*/ 2147483646 w 73"/>
              <a:gd name="T79" fmla="*/ 2147483646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88172" name="Freeform 107"/>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3" name="Freeform 108"/>
          <p:cNvSpPr>
            <a:spLocks/>
          </p:cNvSpPr>
          <p:nvPr/>
        </p:nvSpPr>
        <p:spPr bwMode="auto">
          <a:xfrm>
            <a:off x="6577013" y="4156075"/>
            <a:ext cx="25400" cy="25400"/>
          </a:xfrm>
          <a:custGeom>
            <a:avLst/>
            <a:gdLst>
              <a:gd name="T0" fmla="*/ 2147483646 w 18"/>
              <a:gd name="T1" fmla="*/ 2147483646 h 16"/>
              <a:gd name="T2" fmla="*/ 2147483646 w 18"/>
              <a:gd name="T3" fmla="*/ 2147483646 h 16"/>
              <a:gd name="T4" fmla="*/ 2147483646 w 18"/>
              <a:gd name="T5" fmla="*/ 2147483646 h 16"/>
              <a:gd name="T6" fmla="*/ 2147483646 w 18"/>
              <a:gd name="T7" fmla="*/ 2147483646 h 16"/>
              <a:gd name="T8" fmla="*/ 2147483646 w 18"/>
              <a:gd name="T9" fmla="*/ 2147483646 h 16"/>
              <a:gd name="T10" fmla="*/ 2147483646 w 18"/>
              <a:gd name="T11" fmla="*/ 2147483646 h 16"/>
              <a:gd name="T12" fmla="*/ 2147483646 w 18"/>
              <a:gd name="T13" fmla="*/ 2147483646 h 16"/>
              <a:gd name="T14" fmla="*/ 0 w 18"/>
              <a:gd name="T15" fmla="*/ 2147483646 h 16"/>
              <a:gd name="T16" fmla="*/ 0 w 18"/>
              <a:gd name="T17" fmla="*/ 2147483646 h 16"/>
              <a:gd name="T18" fmla="*/ 2147483646 w 18"/>
              <a:gd name="T19" fmla="*/ 2147483646 h 16"/>
              <a:gd name="T20" fmla="*/ 2147483646 w 18"/>
              <a:gd name="T21" fmla="*/ 2147483646 h 16"/>
              <a:gd name="T22" fmla="*/ 2147483646 w 18"/>
              <a:gd name="T23" fmla="*/ 2147483646 h 16"/>
              <a:gd name="T24" fmla="*/ 2147483646 w 18"/>
              <a:gd name="T25" fmla="*/ 2147483646 h 16"/>
              <a:gd name="T26" fmla="*/ 2147483646 w 18"/>
              <a:gd name="T27" fmla="*/ 2147483646 h 16"/>
              <a:gd name="T28" fmla="*/ 2147483646 w 18"/>
              <a:gd name="T29" fmla="*/ 2147483646 h 16"/>
              <a:gd name="T30" fmla="*/ 2147483646 w 18"/>
              <a:gd name="T31" fmla="*/ 2147483646 h 16"/>
              <a:gd name="T32" fmla="*/ 2147483646 w 18"/>
              <a:gd name="T33" fmla="*/ 2147483646 h 16"/>
              <a:gd name="T34" fmla="*/ 2147483646 w 18"/>
              <a:gd name="T35" fmla="*/ 2147483646 h 16"/>
              <a:gd name="T36" fmla="*/ 2147483646 w 18"/>
              <a:gd name="T37" fmla="*/ 2147483646 h 16"/>
              <a:gd name="T38" fmla="*/ 2147483646 w 18"/>
              <a:gd name="T39" fmla="*/ 2147483646 h 16"/>
              <a:gd name="T40" fmla="*/ 2147483646 w 18"/>
              <a:gd name="T41" fmla="*/ 2147483646 h 16"/>
              <a:gd name="T42" fmla="*/ 2147483646 w 18"/>
              <a:gd name="T43" fmla="*/ 2147483646 h 16"/>
              <a:gd name="T44" fmla="*/ 2147483646 w 18"/>
              <a:gd name="T45" fmla="*/ 2147483646 h 16"/>
              <a:gd name="T46" fmla="*/ 2147483646 w 18"/>
              <a:gd name="T47" fmla="*/ 2147483646 h 16"/>
              <a:gd name="T48" fmla="*/ 2147483646 w 18"/>
              <a:gd name="T49" fmla="*/ 2147483646 h 16"/>
              <a:gd name="T50" fmla="*/ 2147483646 w 18"/>
              <a:gd name="T51" fmla="*/ 2147483646 h 16"/>
              <a:gd name="T52" fmla="*/ 2147483646 w 18"/>
              <a:gd name="T53" fmla="*/ 2147483646 h 16"/>
              <a:gd name="T54" fmla="*/ 2147483646 w 18"/>
              <a:gd name="T55" fmla="*/ 2147483646 h 16"/>
              <a:gd name="T56" fmla="*/ 2147483646 w 18"/>
              <a:gd name="T57" fmla="*/ 2147483646 h 16"/>
              <a:gd name="T58" fmla="*/ 2147483646 w 18"/>
              <a:gd name="T59" fmla="*/ 2147483646 h 16"/>
              <a:gd name="T60" fmla="*/ 2147483646 w 18"/>
              <a:gd name="T61" fmla="*/ 2147483646 h 16"/>
              <a:gd name="T62" fmla="*/ 2147483646 w 18"/>
              <a:gd name="T63" fmla="*/ 2147483646 h 16"/>
              <a:gd name="T64" fmla="*/ 2147483646 w 18"/>
              <a:gd name="T65" fmla="*/ 0 h 16"/>
              <a:gd name="T66" fmla="*/ 2147483646 w 18"/>
              <a:gd name="T67" fmla="*/ 0 h 16"/>
              <a:gd name="T68" fmla="*/ 2147483646 w 18"/>
              <a:gd name="T69" fmla="*/ 0 h 16"/>
              <a:gd name="T70" fmla="*/ 2147483646 w 18"/>
              <a:gd name="T71" fmla="*/ 0 h 16"/>
              <a:gd name="T72" fmla="*/ 2147483646 w 18"/>
              <a:gd name="T73" fmla="*/ 0 h 16"/>
              <a:gd name="T74" fmla="*/ 2147483646 w 18"/>
              <a:gd name="T75" fmla="*/ 2147483646 h 16"/>
              <a:gd name="T76" fmla="*/ 2147483646 w 18"/>
              <a:gd name="T77" fmla="*/ 2147483646 h 16"/>
              <a:gd name="T78" fmla="*/ 2147483646 w 18"/>
              <a:gd name="T79" fmla="*/ 2147483646 h 16"/>
              <a:gd name="T80" fmla="*/ 2147483646 w 18"/>
              <a:gd name="T81" fmla="*/ 2147483646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88174" name="Freeform 109"/>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5" name="Freeform 110"/>
          <p:cNvSpPr>
            <a:spLocks/>
          </p:cNvSpPr>
          <p:nvPr/>
        </p:nvSpPr>
        <p:spPr bwMode="auto">
          <a:xfrm>
            <a:off x="6591300" y="4175125"/>
            <a:ext cx="52388" cy="77788"/>
          </a:xfrm>
          <a:custGeom>
            <a:avLst/>
            <a:gdLst>
              <a:gd name="T0" fmla="*/ 2147483646 w 37"/>
              <a:gd name="T1" fmla="*/ 2147483646 h 49"/>
              <a:gd name="T2" fmla="*/ 2147483646 w 37"/>
              <a:gd name="T3" fmla="*/ 2147483646 h 49"/>
              <a:gd name="T4" fmla="*/ 2147483646 w 37"/>
              <a:gd name="T5" fmla="*/ 2147483646 h 49"/>
              <a:gd name="T6" fmla="*/ 2147483646 w 37"/>
              <a:gd name="T7" fmla="*/ 2147483646 h 49"/>
              <a:gd name="T8" fmla="*/ 2147483646 w 37"/>
              <a:gd name="T9" fmla="*/ 2147483646 h 49"/>
              <a:gd name="T10" fmla="*/ 2147483646 w 37"/>
              <a:gd name="T11" fmla="*/ 2147483646 h 49"/>
              <a:gd name="T12" fmla="*/ 2147483646 w 37"/>
              <a:gd name="T13" fmla="*/ 2147483646 h 49"/>
              <a:gd name="T14" fmla="*/ 2147483646 w 37"/>
              <a:gd name="T15" fmla="*/ 2147483646 h 49"/>
              <a:gd name="T16" fmla="*/ 2147483646 w 37"/>
              <a:gd name="T17" fmla="*/ 2147483646 h 49"/>
              <a:gd name="T18" fmla="*/ 2147483646 w 37"/>
              <a:gd name="T19" fmla="*/ 2147483646 h 49"/>
              <a:gd name="T20" fmla="*/ 2147483646 w 37"/>
              <a:gd name="T21" fmla="*/ 2147483646 h 49"/>
              <a:gd name="T22" fmla="*/ 2147483646 w 37"/>
              <a:gd name="T23" fmla="*/ 2147483646 h 49"/>
              <a:gd name="T24" fmla="*/ 0 w 37"/>
              <a:gd name="T25" fmla="*/ 2147483646 h 49"/>
              <a:gd name="T26" fmla="*/ 0 w 37"/>
              <a:gd name="T27" fmla="*/ 2147483646 h 49"/>
              <a:gd name="T28" fmla="*/ 0 w 37"/>
              <a:gd name="T29" fmla="*/ 2147483646 h 49"/>
              <a:gd name="T30" fmla="*/ 0 w 37"/>
              <a:gd name="T31" fmla="*/ 2147483646 h 49"/>
              <a:gd name="T32" fmla="*/ 2147483646 w 37"/>
              <a:gd name="T33" fmla="*/ 2147483646 h 49"/>
              <a:gd name="T34" fmla="*/ 2147483646 w 37"/>
              <a:gd name="T35" fmla="*/ 2147483646 h 49"/>
              <a:gd name="T36" fmla="*/ 2147483646 w 37"/>
              <a:gd name="T37" fmla="*/ 2147483646 h 49"/>
              <a:gd name="T38" fmla="*/ 2147483646 w 37"/>
              <a:gd name="T39" fmla="*/ 2147483646 h 49"/>
              <a:gd name="T40" fmla="*/ 2147483646 w 37"/>
              <a:gd name="T41" fmla="*/ 2147483646 h 49"/>
              <a:gd name="T42" fmla="*/ 2147483646 w 37"/>
              <a:gd name="T43" fmla="*/ 2147483646 h 49"/>
              <a:gd name="T44" fmla="*/ 2147483646 w 37"/>
              <a:gd name="T45" fmla="*/ 2147483646 h 49"/>
              <a:gd name="T46" fmla="*/ 2147483646 w 37"/>
              <a:gd name="T47" fmla="*/ 2147483646 h 49"/>
              <a:gd name="T48" fmla="*/ 2147483646 w 37"/>
              <a:gd name="T49" fmla="*/ 2147483646 h 49"/>
              <a:gd name="T50" fmla="*/ 2147483646 w 37"/>
              <a:gd name="T51" fmla="*/ 2147483646 h 49"/>
              <a:gd name="T52" fmla="*/ 2147483646 w 37"/>
              <a:gd name="T53" fmla="*/ 2147483646 h 49"/>
              <a:gd name="T54" fmla="*/ 2147483646 w 37"/>
              <a:gd name="T55" fmla="*/ 2147483646 h 49"/>
              <a:gd name="T56" fmla="*/ 2147483646 w 37"/>
              <a:gd name="T57" fmla="*/ 2147483646 h 49"/>
              <a:gd name="T58" fmla="*/ 2147483646 w 37"/>
              <a:gd name="T59" fmla="*/ 2147483646 h 49"/>
              <a:gd name="T60" fmla="*/ 2147483646 w 37"/>
              <a:gd name="T61" fmla="*/ 2147483646 h 49"/>
              <a:gd name="T62" fmla="*/ 2147483646 w 37"/>
              <a:gd name="T63" fmla="*/ 2147483646 h 49"/>
              <a:gd name="T64" fmla="*/ 2147483646 w 37"/>
              <a:gd name="T65" fmla="*/ 2147483646 h 49"/>
              <a:gd name="T66" fmla="*/ 2147483646 w 37"/>
              <a:gd name="T67" fmla="*/ 2147483646 h 49"/>
              <a:gd name="T68" fmla="*/ 2147483646 w 37"/>
              <a:gd name="T69" fmla="*/ 2147483646 h 49"/>
              <a:gd name="T70" fmla="*/ 2147483646 w 37"/>
              <a:gd name="T71" fmla="*/ 2147483646 h 49"/>
              <a:gd name="T72" fmla="*/ 2147483646 w 37"/>
              <a:gd name="T73" fmla="*/ 2147483646 h 49"/>
              <a:gd name="T74" fmla="*/ 2147483646 w 37"/>
              <a:gd name="T75" fmla="*/ 2147483646 h 49"/>
              <a:gd name="T76" fmla="*/ 2147483646 w 37"/>
              <a:gd name="T77" fmla="*/ 2147483646 h 49"/>
              <a:gd name="T78" fmla="*/ 2147483646 w 37"/>
              <a:gd name="T79" fmla="*/ 2147483646 h 49"/>
              <a:gd name="T80" fmla="*/ 2147483646 w 37"/>
              <a:gd name="T81" fmla="*/ 2147483646 h 49"/>
              <a:gd name="T82" fmla="*/ 2147483646 w 37"/>
              <a:gd name="T83" fmla="*/ 2147483646 h 49"/>
              <a:gd name="T84" fmla="*/ 2147483646 w 37"/>
              <a:gd name="T85" fmla="*/ 0 h 49"/>
              <a:gd name="T86" fmla="*/ 2147483646 w 37"/>
              <a:gd name="T87" fmla="*/ 0 h 49"/>
              <a:gd name="T88" fmla="*/ 2147483646 w 37"/>
              <a:gd name="T89" fmla="*/ 0 h 49"/>
              <a:gd name="T90" fmla="*/ 2147483646 w 37"/>
              <a:gd name="T91" fmla="*/ 0 h 49"/>
              <a:gd name="T92" fmla="*/ 2147483646 w 37"/>
              <a:gd name="T93" fmla="*/ 2147483646 h 49"/>
              <a:gd name="T94" fmla="*/ 2147483646 w 37"/>
              <a:gd name="T95" fmla="*/ 2147483646 h 49"/>
              <a:gd name="T96" fmla="*/ 2147483646 w 37"/>
              <a:gd name="T97" fmla="*/ 2147483646 h 49"/>
              <a:gd name="T98" fmla="*/ 2147483646 w 37"/>
              <a:gd name="T99" fmla="*/ 2147483646 h 49"/>
              <a:gd name="T100" fmla="*/ 2147483646 w 37"/>
              <a:gd name="T101" fmla="*/ 2147483646 h 49"/>
              <a:gd name="T102" fmla="*/ 2147483646 w 37"/>
              <a:gd name="T103" fmla="*/ 2147483646 h 49"/>
              <a:gd name="T104" fmla="*/ 2147483646 w 37"/>
              <a:gd name="T105" fmla="*/ 2147483646 h 49"/>
              <a:gd name="T106" fmla="*/ 2147483646 w 37"/>
              <a:gd name="T107" fmla="*/ 2147483646 h 49"/>
              <a:gd name="T108" fmla="*/ 2147483646 w 37"/>
              <a:gd name="T109" fmla="*/ 2147483646 h 49"/>
              <a:gd name="T110" fmla="*/ 2147483646 w 37"/>
              <a:gd name="T111" fmla="*/ 2147483646 h 49"/>
              <a:gd name="T112" fmla="*/ 2147483646 w 37"/>
              <a:gd name="T113" fmla="*/ 2147483646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88176" name="Freeform 111"/>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7" name="Freeform 112"/>
          <p:cNvSpPr>
            <a:spLocks/>
          </p:cNvSpPr>
          <p:nvPr/>
        </p:nvSpPr>
        <p:spPr bwMode="auto">
          <a:xfrm>
            <a:off x="6615113" y="4110038"/>
            <a:ext cx="101600" cy="68262"/>
          </a:xfrm>
          <a:custGeom>
            <a:avLst/>
            <a:gdLst>
              <a:gd name="T0" fmla="*/ 2147483646 w 72"/>
              <a:gd name="T1" fmla="*/ 2147483646 h 43"/>
              <a:gd name="T2" fmla="*/ 2147483646 w 72"/>
              <a:gd name="T3" fmla="*/ 2147483646 h 43"/>
              <a:gd name="T4" fmla="*/ 2147483646 w 72"/>
              <a:gd name="T5" fmla="*/ 2147483646 h 43"/>
              <a:gd name="T6" fmla="*/ 2147483646 w 72"/>
              <a:gd name="T7" fmla="*/ 2147483646 h 43"/>
              <a:gd name="T8" fmla="*/ 2147483646 w 72"/>
              <a:gd name="T9" fmla="*/ 2147483646 h 43"/>
              <a:gd name="T10" fmla="*/ 2147483646 w 72"/>
              <a:gd name="T11" fmla="*/ 2147483646 h 43"/>
              <a:gd name="T12" fmla="*/ 2147483646 w 72"/>
              <a:gd name="T13" fmla="*/ 2147483646 h 43"/>
              <a:gd name="T14" fmla="*/ 2147483646 w 72"/>
              <a:gd name="T15" fmla="*/ 2147483646 h 43"/>
              <a:gd name="T16" fmla="*/ 0 w 72"/>
              <a:gd name="T17" fmla="*/ 2147483646 h 43"/>
              <a:gd name="T18" fmla="*/ 0 w 72"/>
              <a:gd name="T19" fmla="*/ 2147483646 h 43"/>
              <a:gd name="T20" fmla="*/ 0 w 72"/>
              <a:gd name="T21" fmla="*/ 2147483646 h 43"/>
              <a:gd name="T22" fmla="*/ 2147483646 w 72"/>
              <a:gd name="T23" fmla="*/ 2147483646 h 43"/>
              <a:gd name="T24" fmla="*/ 2147483646 w 72"/>
              <a:gd name="T25" fmla="*/ 2147483646 h 43"/>
              <a:gd name="T26" fmla="*/ 2147483646 w 72"/>
              <a:gd name="T27" fmla="*/ 2147483646 h 43"/>
              <a:gd name="T28" fmla="*/ 2147483646 w 72"/>
              <a:gd name="T29" fmla="*/ 2147483646 h 43"/>
              <a:gd name="T30" fmla="*/ 2147483646 w 72"/>
              <a:gd name="T31" fmla="*/ 2147483646 h 43"/>
              <a:gd name="T32" fmla="*/ 2147483646 w 72"/>
              <a:gd name="T33" fmla="*/ 2147483646 h 43"/>
              <a:gd name="T34" fmla="*/ 2147483646 w 72"/>
              <a:gd name="T35" fmla="*/ 2147483646 h 43"/>
              <a:gd name="T36" fmla="*/ 2147483646 w 72"/>
              <a:gd name="T37" fmla="*/ 2147483646 h 43"/>
              <a:gd name="T38" fmla="*/ 2147483646 w 72"/>
              <a:gd name="T39" fmla="*/ 2147483646 h 43"/>
              <a:gd name="T40" fmla="*/ 2147483646 w 72"/>
              <a:gd name="T41" fmla="*/ 2147483646 h 43"/>
              <a:gd name="T42" fmla="*/ 2147483646 w 72"/>
              <a:gd name="T43" fmla="*/ 2147483646 h 43"/>
              <a:gd name="T44" fmla="*/ 2147483646 w 72"/>
              <a:gd name="T45" fmla="*/ 2147483646 h 43"/>
              <a:gd name="T46" fmla="*/ 2147483646 w 72"/>
              <a:gd name="T47" fmla="*/ 2147483646 h 43"/>
              <a:gd name="T48" fmla="*/ 2147483646 w 72"/>
              <a:gd name="T49" fmla="*/ 2147483646 h 43"/>
              <a:gd name="T50" fmla="*/ 2147483646 w 72"/>
              <a:gd name="T51" fmla="*/ 2147483646 h 43"/>
              <a:gd name="T52" fmla="*/ 2147483646 w 72"/>
              <a:gd name="T53" fmla="*/ 2147483646 h 43"/>
              <a:gd name="T54" fmla="*/ 2147483646 w 72"/>
              <a:gd name="T55" fmla="*/ 2147483646 h 43"/>
              <a:gd name="T56" fmla="*/ 2147483646 w 72"/>
              <a:gd name="T57" fmla="*/ 2147483646 h 43"/>
              <a:gd name="T58" fmla="*/ 2147483646 w 72"/>
              <a:gd name="T59" fmla="*/ 2147483646 h 43"/>
              <a:gd name="T60" fmla="*/ 2147483646 w 72"/>
              <a:gd name="T61" fmla="*/ 2147483646 h 43"/>
              <a:gd name="T62" fmla="*/ 2147483646 w 72"/>
              <a:gd name="T63" fmla="*/ 2147483646 h 43"/>
              <a:gd name="T64" fmla="*/ 2147483646 w 72"/>
              <a:gd name="T65" fmla="*/ 2147483646 h 43"/>
              <a:gd name="T66" fmla="*/ 2147483646 w 72"/>
              <a:gd name="T67" fmla="*/ 2147483646 h 43"/>
              <a:gd name="T68" fmla="*/ 2147483646 w 72"/>
              <a:gd name="T69" fmla="*/ 2147483646 h 43"/>
              <a:gd name="T70" fmla="*/ 2147483646 w 72"/>
              <a:gd name="T71" fmla="*/ 2147483646 h 43"/>
              <a:gd name="T72" fmla="*/ 2147483646 w 72"/>
              <a:gd name="T73" fmla="*/ 2147483646 h 43"/>
              <a:gd name="T74" fmla="*/ 2147483646 w 72"/>
              <a:gd name="T75" fmla="*/ 2147483646 h 43"/>
              <a:gd name="T76" fmla="*/ 2147483646 w 72"/>
              <a:gd name="T77" fmla="*/ 2147483646 h 43"/>
              <a:gd name="T78" fmla="*/ 2147483646 w 72"/>
              <a:gd name="T79" fmla="*/ 2147483646 h 43"/>
              <a:gd name="T80" fmla="*/ 2147483646 w 72"/>
              <a:gd name="T81" fmla="*/ 2147483646 h 43"/>
              <a:gd name="T82" fmla="*/ 2147483646 w 72"/>
              <a:gd name="T83" fmla="*/ 2147483646 h 43"/>
              <a:gd name="T84" fmla="*/ 2147483646 w 72"/>
              <a:gd name="T85" fmla="*/ 2147483646 h 43"/>
              <a:gd name="T86" fmla="*/ 2147483646 w 72"/>
              <a:gd name="T87" fmla="*/ 2147483646 h 43"/>
              <a:gd name="T88" fmla="*/ 2147483646 w 72"/>
              <a:gd name="T89" fmla="*/ 2147483646 h 43"/>
              <a:gd name="T90" fmla="*/ 2147483646 w 72"/>
              <a:gd name="T91" fmla="*/ 2147483646 h 43"/>
              <a:gd name="T92" fmla="*/ 2147483646 w 72"/>
              <a:gd name="T93" fmla="*/ 2147483646 h 43"/>
              <a:gd name="T94" fmla="*/ 2147483646 w 72"/>
              <a:gd name="T95" fmla="*/ 0 h 43"/>
              <a:gd name="T96" fmla="*/ 2147483646 w 72"/>
              <a:gd name="T97" fmla="*/ 0 h 43"/>
              <a:gd name="T98" fmla="*/ 2147483646 w 72"/>
              <a:gd name="T99" fmla="*/ 2147483646 h 43"/>
              <a:gd name="T100" fmla="*/ 2147483646 w 72"/>
              <a:gd name="T101" fmla="*/ 2147483646 h 43"/>
              <a:gd name="T102" fmla="*/ 2147483646 w 72"/>
              <a:gd name="T103" fmla="*/ 2147483646 h 43"/>
              <a:gd name="T104" fmla="*/ 2147483646 w 72"/>
              <a:gd name="T105" fmla="*/ 2147483646 h 43"/>
              <a:gd name="T106" fmla="*/ 2147483646 w 72"/>
              <a:gd name="T107" fmla="*/ 2147483646 h 43"/>
              <a:gd name="T108" fmla="*/ 2147483646 w 72"/>
              <a:gd name="T109" fmla="*/ 2147483646 h 43"/>
              <a:gd name="T110" fmla="*/ 2147483646 w 72"/>
              <a:gd name="T111" fmla="*/ 2147483646 h 43"/>
              <a:gd name="T112" fmla="*/ 2147483646 w 72"/>
              <a:gd name="T113" fmla="*/ 2147483646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88178" name="Freeform 113"/>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79" name="Freeform 114"/>
          <p:cNvSpPr>
            <a:spLocks/>
          </p:cNvSpPr>
          <p:nvPr/>
        </p:nvSpPr>
        <p:spPr bwMode="auto">
          <a:xfrm>
            <a:off x="6664325" y="4140200"/>
            <a:ext cx="100013" cy="74613"/>
          </a:xfrm>
          <a:custGeom>
            <a:avLst/>
            <a:gdLst>
              <a:gd name="T0" fmla="*/ 2147483646 w 71"/>
              <a:gd name="T1" fmla="*/ 2147483646 h 47"/>
              <a:gd name="T2" fmla="*/ 2147483646 w 71"/>
              <a:gd name="T3" fmla="*/ 2147483646 h 47"/>
              <a:gd name="T4" fmla="*/ 2147483646 w 71"/>
              <a:gd name="T5" fmla="*/ 2147483646 h 47"/>
              <a:gd name="T6" fmla="*/ 2147483646 w 71"/>
              <a:gd name="T7" fmla="*/ 2147483646 h 47"/>
              <a:gd name="T8" fmla="*/ 2147483646 w 71"/>
              <a:gd name="T9" fmla="*/ 2147483646 h 47"/>
              <a:gd name="T10" fmla="*/ 2147483646 w 71"/>
              <a:gd name="T11" fmla="*/ 2147483646 h 47"/>
              <a:gd name="T12" fmla="*/ 2147483646 w 71"/>
              <a:gd name="T13" fmla="*/ 2147483646 h 47"/>
              <a:gd name="T14" fmla="*/ 0 w 71"/>
              <a:gd name="T15" fmla="*/ 2147483646 h 47"/>
              <a:gd name="T16" fmla="*/ 0 w 71"/>
              <a:gd name="T17" fmla="*/ 2147483646 h 47"/>
              <a:gd name="T18" fmla="*/ 2147483646 w 71"/>
              <a:gd name="T19" fmla="*/ 2147483646 h 47"/>
              <a:gd name="T20" fmla="*/ 2147483646 w 71"/>
              <a:gd name="T21" fmla="*/ 2147483646 h 47"/>
              <a:gd name="T22" fmla="*/ 2147483646 w 71"/>
              <a:gd name="T23" fmla="*/ 2147483646 h 47"/>
              <a:gd name="T24" fmla="*/ 2147483646 w 71"/>
              <a:gd name="T25" fmla="*/ 2147483646 h 47"/>
              <a:gd name="T26" fmla="*/ 2147483646 w 71"/>
              <a:gd name="T27" fmla="*/ 2147483646 h 47"/>
              <a:gd name="T28" fmla="*/ 2147483646 w 71"/>
              <a:gd name="T29" fmla="*/ 2147483646 h 47"/>
              <a:gd name="T30" fmla="*/ 2147483646 w 71"/>
              <a:gd name="T31" fmla="*/ 2147483646 h 47"/>
              <a:gd name="T32" fmla="*/ 2147483646 w 71"/>
              <a:gd name="T33" fmla="*/ 2147483646 h 47"/>
              <a:gd name="T34" fmla="*/ 2147483646 w 71"/>
              <a:gd name="T35" fmla="*/ 2147483646 h 47"/>
              <a:gd name="T36" fmla="*/ 2147483646 w 71"/>
              <a:gd name="T37" fmla="*/ 2147483646 h 47"/>
              <a:gd name="T38" fmla="*/ 2147483646 w 71"/>
              <a:gd name="T39" fmla="*/ 2147483646 h 47"/>
              <a:gd name="T40" fmla="*/ 2147483646 w 71"/>
              <a:gd name="T41" fmla="*/ 2147483646 h 47"/>
              <a:gd name="T42" fmla="*/ 2147483646 w 71"/>
              <a:gd name="T43" fmla="*/ 2147483646 h 47"/>
              <a:gd name="T44" fmla="*/ 2147483646 w 71"/>
              <a:gd name="T45" fmla="*/ 2147483646 h 47"/>
              <a:gd name="T46" fmla="*/ 2147483646 w 71"/>
              <a:gd name="T47" fmla="*/ 2147483646 h 47"/>
              <a:gd name="T48" fmla="*/ 2147483646 w 71"/>
              <a:gd name="T49" fmla="*/ 2147483646 h 47"/>
              <a:gd name="T50" fmla="*/ 2147483646 w 71"/>
              <a:gd name="T51" fmla="*/ 2147483646 h 47"/>
              <a:gd name="T52" fmla="*/ 2147483646 w 71"/>
              <a:gd name="T53" fmla="*/ 2147483646 h 47"/>
              <a:gd name="T54" fmla="*/ 2147483646 w 71"/>
              <a:gd name="T55" fmla="*/ 2147483646 h 47"/>
              <a:gd name="T56" fmla="*/ 2147483646 w 71"/>
              <a:gd name="T57" fmla="*/ 2147483646 h 47"/>
              <a:gd name="T58" fmla="*/ 2147483646 w 71"/>
              <a:gd name="T59" fmla="*/ 2147483646 h 47"/>
              <a:gd name="T60" fmla="*/ 2147483646 w 71"/>
              <a:gd name="T61" fmla="*/ 2147483646 h 47"/>
              <a:gd name="T62" fmla="*/ 2147483646 w 71"/>
              <a:gd name="T63" fmla="*/ 2147483646 h 47"/>
              <a:gd name="T64" fmla="*/ 2147483646 w 71"/>
              <a:gd name="T65" fmla="*/ 2147483646 h 47"/>
              <a:gd name="T66" fmla="*/ 2147483646 w 71"/>
              <a:gd name="T67" fmla="*/ 2147483646 h 47"/>
              <a:gd name="T68" fmla="*/ 2147483646 w 71"/>
              <a:gd name="T69" fmla="*/ 2147483646 h 47"/>
              <a:gd name="T70" fmla="*/ 2147483646 w 71"/>
              <a:gd name="T71" fmla="*/ 2147483646 h 47"/>
              <a:gd name="T72" fmla="*/ 2147483646 w 71"/>
              <a:gd name="T73" fmla="*/ 2147483646 h 47"/>
              <a:gd name="T74" fmla="*/ 2147483646 w 71"/>
              <a:gd name="T75" fmla="*/ 2147483646 h 47"/>
              <a:gd name="T76" fmla="*/ 2147483646 w 71"/>
              <a:gd name="T77" fmla="*/ 0 h 47"/>
              <a:gd name="T78" fmla="*/ 2147483646 w 71"/>
              <a:gd name="T79" fmla="*/ 0 h 47"/>
              <a:gd name="T80" fmla="*/ 2147483646 w 71"/>
              <a:gd name="T81" fmla="*/ 2147483646 h 47"/>
              <a:gd name="T82" fmla="*/ 2147483646 w 71"/>
              <a:gd name="T83" fmla="*/ 2147483646 h 47"/>
              <a:gd name="T84" fmla="*/ 2147483646 w 71"/>
              <a:gd name="T85" fmla="*/ 2147483646 h 47"/>
              <a:gd name="T86" fmla="*/ 2147483646 w 71"/>
              <a:gd name="T87" fmla="*/ 2147483646 h 47"/>
              <a:gd name="T88" fmla="*/ 2147483646 w 71"/>
              <a:gd name="T89" fmla="*/ 2147483646 h 47"/>
              <a:gd name="T90" fmla="*/ 2147483646 w 71"/>
              <a:gd name="T91" fmla="*/ 2147483646 h 47"/>
              <a:gd name="T92" fmla="*/ 2147483646 w 71"/>
              <a:gd name="T93" fmla="*/ 2147483646 h 47"/>
              <a:gd name="T94" fmla="*/ 2147483646 w 71"/>
              <a:gd name="T95" fmla="*/ 2147483646 h 47"/>
              <a:gd name="T96" fmla="*/ 2147483646 w 71"/>
              <a:gd name="T97" fmla="*/ 2147483646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88180" name="Freeform 115"/>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1" name="Freeform 116"/>
          <p:cNvSpPr>
            <a:spLocks/>
          </p:cNvSpPr>
          <p:nvPr/>
        </p:nvSpPr>
        <p:spPr bwMode="auto">
          <a:xfrm>
            <a:off x="6634163" y="4057650"/>
            <a:ext cx="100012" cy="47625"/>
          </a:xfrm>
          <a:custGeom>
            <a:avLst/>
            <a:gdLst>
              <a:gd name="T0" fmla="*/ 2147483646 w 71"/>
              <a:gd name="T1" fmla="*/ 0 h 30"/>
              <a:gd name="T2" fmla="*/ 2147483646 w 71"/>
              <a:gd name="T3" fmla="*/ 0 h 30"/>
              <a:gd name="T4" fmla="*/ 2147483646 w 71"/>
              <a:gd name="T5" fmla="*/ 2147483646 h 30"/>
              <a:gd name="T6" fmla="*/ 0 w 71"/>
              <a:gd name="T7" fmla="*/ 2147483646 h 30"/>
              <a:gd name="T8" fmla="*/ 2147483646 w 71"/>
              <a:gd name="T9" fmla="*/ 2147483646 h 30"/>
              <a:gd name="T10" fmla="*/ 2147483646 w 71"/>
              <a:gd name="T11" fmla="*/ 2147483646 h 30"/>
              <a:gd name="T12" fmla="*/ 2147483646 w 71"/>
              <a:gd name="T13" fmla="*/ 2147483646 h 30"/>
              <a:gd name="T14" fmla="*/ 2147483646 w 71"/>
              <a:gd name="T15" fmla="*/ 2147483646 h 30"/>
              <a:gd name="T16" fmla="*/ 2147483646 w 71"/>
              <a:gd name="T17" fmla="*/ 2147483646 h 30"/>
              <a:gd name="T18" fmla="*/ 2147483646 w 71"/>
              <a:gd name="T19" fmla="*/ 2147483646 h 30"/>
              <a:gd name="T20" fmla="*/ 2147483646 w 71"/>
              <a:gd name="T21" fmla="*/ 2147483646 h 30"/>
              <a:gd name="T22" fmla="*/ 2147483646 w 71"/>
              <a:gd name="T23" fmla="*/ 2147483646 h 30"/>
              <a:gd name="T24" fmla="*/ 2147483646 w 71"/>
              <a:gd name="T25" fmla="*/ 2147483646 h 30"/>
              <a:gd name="T26" fmla="*/ 2147483646 w 71"/>
              <a:gd name="T27" fmla="*/ 2147483646 h 30"/>
              <a:gd name="T28" fmla="*/ 2147483646 w 71"/>
              <a:gd name="T29" fmla="*/ 2147483646 h 30"/>
              <a:gd name="T30" fmla="*/ 2147483646 w 71"/>
              <a:gd name="T31" fmla="*/ 2147483646 h 30"/>
              <a:gd name="T32" fmla="*/ 2147483646 w 71"/>
              <a:gd name="T33" fmla="*/ 2147483646 h 30"/>
              <a:gd name="T34" fmla="*/ 2147483646 w 71"/>
              <a:gd name="T35" fmla="*/ 2147483646 h 30"/>
              <a:gd name="T36" fmla="*/ 2147483646 w 71"/>
              <a:gd name="T37" fmla="*/ 2147483646 h 30"/>
              <a:gd name="T38" fmla="*/ 2147483646 w 71"/>
              <a:gd name="T39" fmla="*/ 2147483646 h 30"/>
              <a:gd name="T40" fmla="*/ 2147483646 w 71"/>
              <a:gd name="T41" fmla="*/ 2147483646 h 30"/>
              <a:gd name="T42" fmla="*/ 2147483646 w 71"/>
              <a:gd name="T43" fmla="*/ 2147483646 h 30"/>
              <a:gd name="T44" fmla="*/ 2147483646 w 71"/>
              <a:gd name="T45" fmla="*/ 2147483646 h 30"/>
              <a:gd name="T46" fmla="*/ 2147483646 w 71"/>
              <a:gd name="T47" fmla="*/ 0 h 30"/>
              <a:gd name="T48" fmla="*/ 2147483646 w 71"/>
              <a:gd name="T49" fmla="*/ 2147483646 h 30"/>
              <a:gd name="T50" fmla="*/ 2147483646 w 71"/>
              <a:gd name="T51" fmla="*/ 2147483646 h 30"/>
              <a:gd name="T52" fmla="*/ 2147483646 w 71"/>
              <a:gd name="T53" fmla="*/ 2147483646 h 30"/>
              <a:gd name="T54" fmla="*/ 2147483646 w 71"/>
              <a:gd name="T55" fmla="*/ 2147483646 h 30"/>
              <a:gd name="T56" fmla="*/ 2147483646 w 71"/>
              <a:gd name="T57" fmla="*/ 2147483646 h 30"/>
              <a:gd name="T58" fmla="*/ 2147483646 w 71"/>
              <a:gd name="T59" fmla="*/ 2147483646 h 30"/>
              <a:gd name="T60" fmla="*/ 2147483646 w 71"/>
              <a:gd name="T61" fmla="*/ 2147483646 h 30"/>
              <a:gd name="T62" fmla="*/ 2147483646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88182" name="Freeform 117"/>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3" name="Freeform 118"/>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88184" name="Freeform 119"/>
          <p:cNvSpPr>
            <a:spLocks/>
          </p:cNvSpPr>
          <p:nvPr/>
        </p:nvSpPr>
        <p:spPr bwMode="auto">
          <a:xfrm>
            <a:off x="6727825" y="4073525"/>
            <a:ext cx="98425" cy="73025"/>
          </a:xfrm>
          <a:custGeom>
            <a:avLst/>
            <a:gdLst>
              <a:gd name="T0" fmla="*/ 2147483646 w 69"/>
              <a:gd name="T1" fmla="*/ 2147483646 h 46"/>
              <a:gd name="T2" fmla="*/ 2147483646 w 69"/>
              <a:gd name="T3" fmla="*/ 2147483646 h 46"/>
              <a:gd name="T4" fmla="*/ 2147483646 w 69"/>
              <a:gd name="T5" fmla="*/ 2147483646 h 46"/>
              <a:gd name="T6" fmla="*/ 2147483646 w 69"/>
              <a:gd name="T7" fmla="*/ 2147483646 h 46"/>
              <a:gd name="T8" fmla="*/ 0 w 69"/>
              <a:gd name="T9" fmla="*/ 2147483646 h 46"/>
              <a:gd name="T10" fmla="*/ 0 w 69"/>
              <a:gd name="T11" fmla="*/ 2147483646 h 46"/>
              <a:gd name="T12" fmla="*/ 0 w 69"/>
              <a:gd name="T13" fmla="*/ 2147483646 h 46"/>
              <a:gd name="T14" fmla="*/ 0 w 69"/>
              <a:gd name="T15" fmla="*/ 2147483646 h 46"/>
              <a:gd name="T16" fmla="*/ 0 w 69"/>
              <a:gd name="T17" fmla="*/ 2147483646 h 46"/>
              <a:gd name="T18" fmla="*/ 2147483646 w 69"/>
              <a:gd name="T19" fmla="*/ 2147483646 h 46"/>
              <a:gd name="T20" fmla="*/ 2147483646 w 69"/>
              <a:gd name="T21" fmla="*/ 2147483646 h 46"/>
              <a:gd name="T22" fmla="*/ 2147483646 w 69"/>
              <a:gd name="T23" fmla="*/ 2147483646 h 46"/>
              <a:gd name="T24" fmla="*/ 2147483646 w 69"/>
              <a:gd name="T25" fmla="*/ 2147483646 h 46"/>
              <a:gd name="T26" fmla="*/ 2147483646 w 69"/>
              <a:gd name="T27" fmla="*/ 2147483646 h 46"/>
              <a:gd name="T28" fmla="*/ 2147483646 w 69"/>
              <a:gd name="T29" fmla="*/ 2147483646 h 46"/>
              <a:gd name="T30" fmla="*/ 2147483646 w 69"/>
              <a:gd name="T31" fmla="*/ 2147483646 h 46"/>
              <a:gd name="T32" fmla="*/ 2147483646 w 69"/>
              <a:gd name="T33" fmla="*/ 2147483646 h 46"/>
              <a:gd name="T34" fmla="*/ 2147483646 w 69"/>
              <a:gd name="T35" fmla="*/ 2147483646 h 46"/>
              <a:gd name="T36" fmla="*/ 2147483646 w 69"/>
              <a:gd name="T37" fmla="*/ 2147483646 h 46"/>
              <a:gd name="T38" fmla="*/ 2147483646 w 69"/>
              <a:gd name="T39" fmla="*/ 2147483646 h 46"/>
              <a:gd name="T40" fmla="*/ 2147483646 w 69"/>
              <a:gd name="T41" fmla="*/ 2147483646 h 46"/>
              <a:gd name="T42" fmla="*/ 2147483646 w 69"/>
              <a:gd name="T43" fmla="*/ 2147483646 h 46"/>
              <a:gd name="T44" fmla="*/ 2147483646 w 69"/>
              <a:gd name="T45" fmla="*/ 2147483646 h 46"/>
              <a:gd name="T46" fmla="*/ 2147483646 w 69"/>
              <a:gd name="T47" fmla="*/ 2147483646 h 46"/>
              <a:gd name="T48" fmla="*/ 2147483646 w 69"/>
              <a:gd name="T49" fmla="*/ 2147483646 h 46"/>
              <a:gd name="T50" fmla="*/ 2147483646 w 69"/>
              <a:gd name="T51" fmla="*/ 2147483646 h 46"/>
              <a:gd name="T52" fmla="*/ 2147483646 w 69"/>
              <a:gd name="T53" fmla="*/ 2147483646 h 46"/>
              <a:gd name="T54" fmla="*/ 2147483646 w 69"/>
              <a:gd name="T55" fmla="*/ 2147483646 h 46"/>
              <a:gd name="T56" fmla="*/ 2147483646 w 69"/>
              <a:gd name="T57" fmla="*/ 2147483646 h 46"/>
              <a:gd name="T58" fmla="*/ 2147483646 w 69"/>
              <a:gd name="T59" fmla="*/ 2147483646 h 46"/>
              <a:gd name="T60" fmla="*/ 2147483646 w 69"/>
              <a:gd name="T61" fmla="*/ 2147483646 h 46"/>
              <a:gd name="T62" fmla="*/ 2147483646 w 69"/>
              <a:gd name="T63" fmla="*/ 2147483646 h 46"/>
              <a:gd name="T64" fmla="*/ 2147483646 w 69"/>
              <a:gd name="T65" fmla="*/ 2147483646 h 46"/>
              <a:gd name="T66" fmla="*/ 2147483646 w 69"/>
              <a:gd name="T67" fmla="*/ 2147483646 h 46"/>
              <a:gd name="T68" fmla="*/ 2147483646 w 69"/>
              <a:gd name="T69" fmla="*/ 2147483646 h 46"/>
              <a:gd name="T70" fmla="*/ 2147483646 w 69"/>
              <a:gd name="T71" fmla="*/ 2147483646 h 46"/>
              <a:gd name="T72" fmla="*/ 2147483646 w 69"/>
              <a:gd name="T73" fmla="*/ 2147483646 h 46"/>
              <a:gd name="T74" fmla="*/ 2147483646 w 69"/>
              <a:gd name="T75" fmla="*/ 2147483646 h 46"/>
              <a:gd name="T76" fmla="*/ 2147483646 w 69"/>
              <a:gd name="T77" fmla="*/ 2147483646 h 46"/>
              <a:gd name="T78" fmla="*/ 2147483646 w 69"/>
              <a:gd name="T79" fmla="*/ 2147483646 h 46"/>
              <a:gd name="T80" fmla="*/ 2147483646 w 69"/>
              <a:gd name="T81" fmla="*/ 2147483646 h 46"/>
              <a:gd name="T82" fmla="*/ 2147483646 w 69"/>
              <a:gd name="T83" fmla="*/ 2147483646 h 46"/>
              <a:gd name="T84" fmla="*/ 2147483646 w 69"/>
              <a:gd name="T85" fmla="*/ 2147483646 h 46"/>
              <a:gd name="T86" fmla="*/ 2147483646 w 69"/>
              <a:gd name="T87" fmla="*/ 2147483646 h 46"/>
              <a:gd name="T88" fmla="*/ 2147483646 w 69"/>
              <a:gd name="T89" fmla="*/ 2147483646 h 46"/>
              <a:gd name="T90" fmla="*/ 2147483646 w 69"/>
              <a:gd name="T91" fmla="*/ 2147483646 h 46"/>
              <a:gd name="T92" fmla="*/ 2147483646 w 69"/>
              <a:gd name="T93" fmla="*/ 2147483646 h 46"/>
              <a:gd name="T94" fmla="*/ 2147483646 w 69"/>
              <a:gd name="T95" fmla="*/ 2147483646 h 46"/>
              <a:gd name="T96" fmla="*/ 2147483646 w 69"/>
              <a:gd name="T97" fmla="*/ 0 h 46"/>
              <a:gd name="T98" fmla="*/ 2147483646 w 69"/>
              <a:gd name="T99" fmla="*/ 0 h 46"/>
              <a:gd name="T100" fmla="*/ 2147483646 w 69"/>
              <a:gd name="T101" fmla="*/ 0 h 46"/>
              <a:gd name="T102" fmla="*/ 2147483646 w 69"/>
              <a:gd name="T103" fmla="*/ 2147483646 h 46"/>
              <a:gd name="T104" fmla="*/ 2147483646 w 69"/>
              <a:gd name="T105" fmla="*/ 2147483646 h 46"/>
              <a:gd name="T106" fmla="*/ 2147483646 w 69"/>
              <a:gd name="T107" fmla="*/ 2147483646 h 46"/>
              <a:gd name="T108" fmla="*/ 2147483646 w 69"/>
              <a:gd name="T109" fmla="*/ 2147483646 h 46"/>
              <a:gd name="T110" fmla="*/ 2147483646 w 69"/>
              <a:gd name="T111" fmla="*/ 2147483646 h 46"/>
              <a:gd name="T112" fmla="*/ 2147483646 w 69"/>
              <a:gd name="T113" fmla="*/ 2147483646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88185" name="Freeform 120"/>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6" name="Freeform 121"/>
          <p:cNvSpPr>
            <a:spLocks/>
          </p:cNvSpPr>
          <p:nvPr/>
        </p:nvSpPr>
        <p:spPr bwMode="auto">
          <a:xfrm>
            <a:off x="6735763" y="4048125"/>
            <a:ext cx="68262" cy="19050"/>
          </a:xfrm>
          <a:custGeom>
            <a:avLst/>
            <a:gdLst>
              <a:gd name="T0" fmla="*/ 2147483646 w 49"/>
              <a:gd name="T1" fmla="*/ 0 h 12"/>
              <a:gd name="T2" fmla="*/ 2147483646 w 49"/>
              <a:gd name="T3" fmla="*/ 0 h 12"/>
              <a:gd name="T4" fmla="*/ 2147483646 w 49"/>
              <a:gd name="T5" fmla="*/ 0 h 12"/>
              <a:gd name="T6" fmla="*/ 2147483646 w 49"/>
              <a:gd name="T7" fmla="*/ 0 h 12"/>
              <a:gd name="T8" fmla="*/ 2147483646 w 49"/>
              <a:gd name="T9" fmla="*/ 0 h 12"/>
              <a:gd name="T10" fmla="*/ 2147483646 w 49"/>
              <a:gd name="T11" fmla="*/ 0 h 12"/>
              <a:gd name="T12" fmla="*/ 2147483646 w 49"/>
              <a:gd name="T13" fmla="*/ 2147483646 h 12"/>
              <a:gd name="T14" fmla="*/ 2147483646 w 49"/>
              <a:gd name="T15" fmla="*/ 2147483646 h 12"/>
              <a:gd name="T16" fmla="*/ 2147483646 w 49"/>
              <a:gd name="T17" fmla="*/ 2147483646 h 12"/>
              <a:gd name="T18" fmla="*/ 2147483646 w 49"/>
              <a:gd name="T19" fmla="*/ 2147483646 h 12"/>
              <a:gd name="T20" fmla="*/ 2147483646 w 49"/>
              <a:gd name="T21" fmla="*/ 2147483646 h 12"/>
              <a:gd name="T22" fmla="*/ 2147483646 w 49"/>
              <a:gd name="T23" fmla="*/ 2147483646 h 12"/>
              <a:gd name="T24" fmla="*/ 2147483646 w 49"/>
              <a:gd name="T25" fmla="*/ 2147483646 h 12"/>
              <a:gd name="T26" fmla="*/ 0 w 49"/>
              <a:gd name="T27" fmla="*/ 2147483646 h 12"/>
              <a:gd name="T28" fmla="*/ 2147483646 w 49"/>
              <a:gd name="T29" fmla="*/ 2147483646 h 12"/>
              <a:gd name="T30" fmla="*/ 0 w 49"/>
              <a:gd name="T31" fmla="*/ 2147483646 h 12"/>
              <a:gd name="T32" fmla="*/ 0 w 49"/>
              <a:gd name="T33" fmla="*/ 2147483646 h 12"/>
              <a:gd name="T34" fmla="*/ 2147483646 w 49"/>
              <a:gd name="T35" fmla="*/ 2147483646 h 12"/>
              <a:gd name="T36" fmla="*/ 2147483646 w 49"/>
              <a:gd name="T37" fmla="*/ 2147483646 h 12"/>
              <a:gd name="T38" fmla="*/ 2147483646 w 49"/>
              <a:gd name="T39" fmla="*/ 2147483646 h 12"/>
              <a:gd name="T40" fmla="*/ 2147483646 w 49"/>
              <a:gd name="T41" fmla="*/ 2147483646 h 12"/>
              <a:gd name="T42" fmla="*/ 2147483646 w 49"/>
              <a:gd name="T43" fmla="*/ 2147483646 h 12"/>
              <a:gd name="T44" fmla="*/ 2147483646 w 49"/>
              <a:gd name="T45" fmla="*/ 2147483646 h 12"/>
              <a:gd name="T46" fmla="*/ 2147483646 w 49"/>
              <a:gd name="T47" fmla="*/ 2147483646 h 12"/>
              <a:gd name="T48" fmla="*/ 2147483646 w 49"/>
              <a:gd name="T49" fmla="*/ 2147483646 h 12"/>
              <a:gd name="T50" fmla="*/ 2147483646 w 49"/>
              <a:gd name="T51" fmla="*/ 2147483646 h 12"/>
              <a:gd name="T52" fmla="*/ 2147483646 w 49"/>
              <a:gd name="T53" fmla="*/ 2147483646 h 12"/>
              <a:gd name="T54" fmla="*/ 2147483646 w 49"/>
              <a:gd name="T55" fmla="*/ 2147483646 h 12"/>
              <a:gd name="T56" fmla="*/ 2147483646 w 49"/>
              <a:gd name="T57" fmla="*/ 2147483646 h 12"/>
              <a:gd name="T58" fmla="*/ 2147483646 w 49"/>
              <a:gd name="T59" fmla="*/ 2147483646 h 12"/>
              <a:gd name="T60" fmla="*/ 2147483646 w 49"/>
              <a:gd name="T61" fmla="*/ 2147483646 h 12"/>
              <a:gd name="T62" fmla="*/ 2147483646 w 49"/>
              <a:gd name="T63" fmla="*/ 2147483646 h 12"/>
              <a:gd name="T64" fmla="*/ 2147483646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88187" name="Freeform 122"/>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88" name="Freeform 123"/>
          <p:cNvSpPr>
            <a:spLocks/>
          </p:cNvSpPr>
          <p:nvPr/>
        </p:nvSpPr>
        <p:spPr bwMode="auto">
          <a:xfrm>
            <a:off x="6773863" y="4146550"/>
            <a:ext cx="55562" cy="42863"/>
          </a:xfrm>
          <a:custGeom>
            <a:avLst/>
            <a:gdLst>
              <a:gd name="T0" fmla="*/ 2147483646 w 40"/>
              <a:gd name="T1" fmla="*/ 2147483646 h 27"/>
              <a:gd name="T2" fmla="*/ 2147483646 w 40"/>
              <a:gd name="T3" fmla="*/ 2147483646 h 27"/>
              <a:gd name="T4" fmla="*/ 2147483646 w 40"/>
              <a:gd name="T5" fmla="*/ 2147483646 h 27"/>
              <a:gd name="T6" fmla="*/ 2147483646 w 40"/>
              <a:gd name="T7" fmla="*/ 2147483646 h 27"/>
              <a:gd name="T8" fmla="*/ 2147483646 w 40"/>
              <a:gd name="T9" fmla="*/ 2147483646 h 27"/>
              <a:gd name="T10" fmla="*/ 2147483646 w 40"/>
              <a:gd name="T11" fmla="*/ 2147483646 h 27"/>
              <a:gd name="T12" fmla="*/ 2147483646 w 40"/>
              <a:gd name="T13" fmla="*/ 2147483646 h 27"/>
              <a:gd name="T14" fmla="*/ 2147483646 w 40"/>
              <a:gd name="T15" fmla="*/ 2147483646 h 27"/>
              <a:gd name="T16" fmla="*/ 2147483646 w 40"/>
              <a:gd name="T17" fmla="*/ 2147483646 h 27"/>
              <a:gd name="T18" fmla="*/ 2147483646 w 40"/>
              <a:gd name="T19" fmla="*/ 2147483646 h 27"/>
              <a:gd name="T20" fmla="*/ 0 w 40"/>
              <a:gd name="T21" fmla="*/ 2147483646 h 27"/>
              <a:gd name="T22" fmla="*/ 0 w 40"/>
              <a:gd name="T23" fmla="*/ 2147483646 h 27"/>
              <a:gd name="T24" fmla="*/ 0 w 40"/>
              <a:gd name="T25" fmla="*/ 2147483646 h 27"/>
              <a:gd name="T26" fmla="*/ 0 w 40"/>
              <a:gd name="T27" fmla="*/ 2147483646 h 27"/>
              <a:gd name="T28" fmla="*/ 0 w 40"/>
              <a:gd name="T29" fmla="*/ 2147483646 h 27"/>
              <a:gd name="T30" fmla="*/ 0 w 40"/>
              <a:gd name="T31" fmla="*/ 2147483646 h 27"/>
              <a:gd name="T32" fmla="*/ 2147483646 w 40"/>
              <a:gd name="T33" fmla="*/ 2147483646 h 27"/>
              <a:gd name="T34" fmla="*/ 2147483646 w 40"/>
              <a:gd name="T35" fmla="*/ 2147483646 h 27"/>
              <a:gd name="T36" fmla="*/ 2147483646 w 40"/>
              <a:gd name="T37" fmla="*/ 2147483646 h 27"/>
              <a:gd name="T38" fmla="*/ 2147483646 w 40"/>
              <a:gd name="T39" fmla="*/ 2147483646 h 27"/>
              <a:gd name="T40" fmla="*/ 2147483646 w 40"/>
              <a:gd name="T41" fmla="*/ 2147483646 h 27"/>
              <a:gd name="T42" fmla="*/ 2147483646 w 40"/>
              <a:gd name="T43" fmla="*/ 2147483646 h 27"/>
              <a:gd name="T44" fmla="*/ 2147483646 w 40"/>
              <a:gd name="T45" fmla="*/ 2147483646 h 27"/>
              <a:gd name="T46" fmla="*/ 2147483646 w 40"/>
              <a:gd name="T47" fmla="*/ 2147483646 h 27"/>
              <a:gd name="T48" fmla="*/ 2147483646 w 40"/>
              <a:gd name="T49" fmla="*/ 2147483646 h 27"/>
              <a:gd name="T50" fmla="*/ 2147483646 w 40"/>
              <a:gd name="T51" fmla="*/ 2147483646 h 27"/>
              <a:gd name="T52" fmla="*/ 2147483646 w 40"/>
              <a:gd name="T53" fmla="*/ 2147483646 h 27"/>
              <a:gd name="T54" fmla="*/ 2147483646 w 40"/>
              <a:gd name="T55" fmla="*/ 2147483646 h 27"/>
              <a:gd name="T56" fmla="*/ 2147483646 w 40"/>
              <a:gd name="T57" fmla="*/ 2147483646 h 27"/>
              <a:gd name="T58" fmla="*/ 2147483646 w 40"/>
              <a:gd name="T59" fmla="*/ 2147483646 h 27"/>
              <a:gd name="T60" fmla="*/ 2147483646 w 40"/>
              <a:gd name="T61" fmla="*/ 2147483646 h 27"/>
              <a:gd name="T62" fmla="*/ 2147483646 w 40"/>
              <a:gd name="T63" fmla="*/ 2147483646 h 27"/>
              <a:gd name="T64" fmla="*/ 2147483646 w 40"/>
              <a:gd name="T65" fmla="*/ 2147483646 h 27"/>
              <a:gd name="T66" fmla="*/ 2147483646 w 40"/>
              <a:gd name="T67" fmla="*/ 2147483646 h 27"/>
              <a:gd name="T68" fmla="*/ 2147483646 w 40"/>
              <a:gd name="T69" fmla="*/ 2147483646 h 27"/>
              <a:gd name="T70" fmla="*/ 2147483646 w 40"/>
              <a:gd name="T71" fmla="*/ 2147483646 h 27"/>
              <a:gd name="T72" fmla="*/ 2147483646 w 40"/>
              <a:gd name="T73" fmla="*/ 2147483646 h 27"/>
              <a:gd name="T74" fmla="*/ 2147483646 w 40"/>
              <a:gd name="T75" fmla="*/ 2147483646 h 27"/>
              <a:gd name="T76" fmla="*/ 2147483646 w 40"/>
              <a:gd name="T77" fmla="*/ 2147483646 h 27"/>
              <a:gd name="T78" fmla="*/ 2147483646 w 40"/>
              <a:gd name="T79" fmla="*/ 2147483646 h 27"/>
              <a:gd name="T80" fmla="*/ 2147483646 w 40"/>
              <a:gd name="T81" fmla="*/ 0 h 27"/>
              <a:gd name="T82" fmla="*/ 2147483646 w 40"/>
              <a:gd name="T83" fmla="*/ 2147483646 h 27"/>
              <a:gd name="T84" fmla="*/ 2147483646 w 40"/>
              <a:gd name="T85" fmla="*/ 2147483646 h 27"/>
              <a:gd name="T86" fmla="*/ 2147483646 w 40"/>
              <a:gd name="T87" fmla="*/ 2147483646 h 27"/>
              <a:gd name="T88" fmla="*/ 2147483646 w 40"/>
              <a:gd name="T89" fmla="*/ 2147483646 h 27"/>
              <a:gd name="T90" fmla="*/ 2147483646 w 40"/>
              <a:gd name="T91" fmla="*/ 2147483646 h 27"/>
              <a:gd name="T92" fmla="*/ 2147483646 w 40"/>
              <a:gd name="T93" fmla="*/ 2147483646 h 27"/>
              <a:gd name="T94" fmla="*/ 2147483646 w 40"/>
              <a:gd name="T95" fmla="*/ 2147483646 h 27"/>
              <a:gd name="T96" fmla="*/ 2147483646 w 40"/>
              <a:gd name="T97" fmla="*/ 2147483646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88189" name="Freeform 124"/>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0" name="Freeform 125"/>
          <p:cNvSpPr>
            <a:spLocks/>
          </p:cNvSpPr>
          <p:nvPr/>
        </p:nvSpPr>
        <p:spPr bwMode="auto">
          <a:xfrm>
            <a:off x="6838950" y="4156075"/>
            <a:ext cx="73025" cy="57150"/>
          </a:xfrm>
          <a:custGeom>
            <a:avLst/>
            <a:gdLst>
              <a:gd name="T0" fmla="*/ 2147483646 w 52"/>
              <a:gd name="T1" fmla="*/ 2147483646 h 36"/>
              <a:gd name="T2" fmla="*/ 2147483646 w 52"/>
              <a:gd name="T3" fmla="*/ 2147483646 h 36"/>
              <a:gd name="T4" fmla="*/ 2147483646 w 52"/>
              <a:gd name="T5" fmla="*/ 2147483646 h 36"/>
              <a:gd name="T6" fmla="*/ 2147483646 w 52"/>
              <a:gd name="T7" fmla="*/ 2147483646 h 36"/>
              <a:gd name="T8" fmla="*/ 2147483646 w 52"/>
              <a:gd name="T9" fmla="*/ 2147483646 h 36"/>
              <a:gd name="T10" fmla="*/ 0 w 52"/>
              <a:gd name="T11" fmla="*/ 2147483646 h 36"/>
              <a:gd name="T12" fmla="*/ 0 w 52"/>
              <a:gd name="T13" fmla="*/ 2147483646 h 36"/>
              <a:gd name="T14" fmla="*/ 0 w 52"/>
              <a:gd name="T15" fmla="*/ 2147483646 h 36"/>
              <a:gd name="T16" fmla="*/ 0 w 52"/>
              <a:gd name="T17" fmla="*/ 2147483646 h 36"/>
              <a:gd name="T18" fmla="*/ 2147483646 w 52"/>
              <a:gd name="T19" fmla="*/ 2147483646 h 36"/>
              <a:gd name="T20" fmla="*/ 2147483646 w 52"/>
              <a:gd name="T21" fmla="*/ 2147483646 h 36"/>
              <a:gd name="T22" fmla="*/ 2147483646 w 52"/>
              <a:gd name="T23" fmla="*/ 2147483646 h 36"/>
              <a:gd name="T24" fmla="*/ 2147483646 w 52"/>
              <a:gd name="T25" fmla="*/ 2147483646 h 36"/>
              <a:gd name="T26" fmla="*/ 2147483646 w 52"/>
              <a:gd name="T27" fmla="*/ 2147483646 h 36"/>
              <a:gd name="T28" fmla="*/ 2147483646 w 52"/>
              <a:gd name="T29" fmla="*/ 2147483646 h 36"/>
              <a:gd name="T30" fmla="*/ 2147483646 w 52"/>
              <a:gd name="T31" fmla="*/ 2147483646 h 36"/>
              <a:gd name="T32" fmla="*/ 2147483646 w 52"/>
              <a:gd name="T33" fmla="*/ 2147483646 h 36"/>
              <a:gd name="T34" fmla="*/ 2147483646 w 52"/>
              <a:gd name="T35" fmla="*/ 2147483646 h 36"/>
              <a:gd name="T36" fmla="*/ 2147483646 w 52"/>
              <a:gd name="T37" fmla="*/ 2147483646 h 36"/>
              <a:gd name="T38" fmla="*/ 2147483646 w 52"/>
              <a:gd name="T39" fmla="*/ 2147483646 h 36"/>
              <a:gd name="T40" fmla="*/ 2147483646 w 52"/>
              <a:gd name="T41" fmla="*/ 2147483646 h 36"/>
              <a:gd name="T42" fmla="*/ 2147483646 w 52"/>
              <a:gd name="T43" fmla="*/ 2147483646 h 36"/>
              <a:gd name="T44" fmla="*/ 2147483646 w 52"/>
              <a:gd name="T45" fmla="*/ 2147483646 h 36"/>
              <a:gd name="T46" fmla="*/ 2147483646 w 52"/>
              <a:gd name="T47" fmla="*/ 2147483646 h 36"/>
              <a:gd name="T48" fmla="*/ 2147483646 w 52"/>
              <a:gd name="T49" fmla="*/ 2147483646 h 36"/>
              <a:gd name="T50" fmla="*/ 2147483646 w 52"/>
              <a:gd name="T51" fmla="*/ 2147483646 h 36"/>
              <a:gd name="T52" fmla="*/ 2147483646 w 52"/>
              <a:gd name="T53" fmla="*/ 2147483646 h 36"/>
              <a:gd name="T54" fmla="*/ 2147483646 w 52"/>
              <a:gd name="T55" fmla="*/ 2147483646 h 36"/>
              <a:gd name="T56" fmla="*/ 2147483646 w 52"/>
              <a:gd name="T57" fmla="*/ 2147483646 h 36"/>
              <a:gd name="T58" fmla="*/ 2147483646 w 52"/>
              <a:gd name="T59" fmla="*/ 2147483646 h 36"/>
              <a:gd name="T60" fmla="*/ 2147483646 w 52"/>
              <a:gd name="T61" fmla="*/ 2147483646 h 36"/>
              <a:gd name="T62" fmla="*/ 2147483646 w 52"/>
              <a:gd name="T63" fmla="*/ 2147483646 h 36"/>
              <a:gd name="T64" fmla="*/ 2147483646 w 52"/>
              <a:gd name="T65" fmla="*/ 2147483646 h 36"/>
              <a:gd name="T66" fmla="*/ 2147483646 w 52"/>
              <a:gd name="T67" fmla="*/ 2147483646 h 36"/>
              <a:gd name="T68" fmla="*/ 2147483646 w 52"/>
              <a:gd name="T69" fmla="*/ 2147483646 h 36"/>
              <a:gd name="T70" fmla="*/ 2147483646 w 52"/>
              <a:gd name="T71" fmla="*/ 2147483646 h 36"/>
              <a:gd name="T72" fmla="*/ 2147483646 w 52"/>
              <a:gd name="T73" fmla="*/ 0 h 36"/>
              <a:gd name="T74" fmla="*/ 2147483646 w 52"/>
              <a:gd name="T75" fmla="*/ 0 h 36"/>
              <a:gd name="T76" fmla="*/ 2147483646 w 52"/>
              <a:gd name="T77" fmla="*/ 0 h 36"/>
              <a:gd name="T78" fmla="*/ 2147483646 w 52"/>
              <a:gd name="T79" fmla="*/ 2147483646 h 36"/>
              <a:gd name="T80" fmla="*/ 2147483646 w 52"/>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88191" name="Freeform 126"/>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2" name="Freeform 127"/>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2147483646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88193" name="Freeform 128"/>
          <p:cNvSpPr>
            <a:spLocks/>
          </p:cNvSpPr>
          <p:nvPr/>
        </p:nvSpPr>
        <p:spPr bwMode="auto">
          <a:xfrm>
            <a:off x="6834188" y="4105275"/>
            <a:ext cx="52387" cy="36513"/>
          </a:xfrm>
          <a:custGeom>
            <a:avLst/>
            <a:gdLst>
              <a:gd name="T0" fmla="*/ 2147483646 w 37"/>
              <a:gd name="T1" fmla="*/ 0 h 23"/>
              <a:gd name="T2" fmla="*/ 2147483646 w 37"/>
              <a:gd name="T3" fmla="*/ 2147483646 h 23"/>
              <a:gd name="T4" fmla="*/ 2147483646 w 37"/>
              <a:gd name="T5" fmla="*/ 2147483646 h 23"/>
              <a:gd name="T6" fmla="*/ 2147483646 w 37"/>
              <a:gd name="T7" fmla="*/ 2147483646 h 23"/>
              <a:gd name="T8" fmla="*/ 2147483646 w 37"/>
              <a:gd name="T9" fmla="*/ 2147483646 h 23"/>
              <a:gd name="T10" fmla="*/ 0 w 37"/>
              <a:gd name="T11" fmla="*/ 2147483646 h 23"/>
              <a:gd name="T12" fmla="*/ 0 w 37"/>
              <a:gd name="T13" fmla="*/ 2147483646 h 23"/>
              <a:gd name="T14" fmla="*/ 0 w 37"/>
              <a:gd name="T15" fmla="*/ 2147483646 h 23"/>
              <a:gd name="T16" fmla="*/ 0 w 37"/>
              <a:gd name="T17" fmla="*/ 2147483646 h 23"/>
              <a:gd name="T18" fmla="*/ 2147483646 w 37"/>
              <a:gd name="T19" fmla="*/ 2147483646 h 23"/>
              <a:gd name="T20" fmla="*/ 2147483646 w 37"/>
              <a:gd name="T21" fmla="*/ 2147483646 h 23"/>
              <a:gd name="T22" fmla="*/ 2147483646 w 37"/>
              <a:gd name="T23" fmla="*/ 2147483646 h 23"/>
              <a:gd name="T24" fmla="*/ 2147483646 w 37"/>
              <a:gd name="T25" fmla="*/ 2147483646 h 23"/>
              <a:gd name="T26" fmla="*/ 2147483646 w 37"/>
              <a:gd name="T27" fmla="*/ 2147483646 h 23"/>
              <a:gd name="T28" fmla="*/ 2147483646 w 37"/>
              <a:gd name="T29" fmla="*/ 2147483646 h 23"/>
              <a:gd name="T30" fmla="*/ 2147483646 w 37"/>
              <a:gd name="T31" fmla="*/ 2147483646 h 23"/>
              <a:gd name="T32" fmla="*/ 2147483646 w 37"/>
              <a:gd name="T33" fmla="*/ 2147483646 h 23"/>
              <a:gd name="T34" fmla="*/ 2147483646 w 37"/>
              <a:gd name="T35" fmla="*/ 2147483646 h 23"/>
              <a:gd name="T36" fmla="*/ 2147483646 w 37"/>
              <a:gd name="T37" fmla="*/ 2147483646 h 23"/>
              <a:gd name="T38" fmla="*/ 2147483646 w 37"/>
              <a:gd name="T39" fmla="*/ 2147483646 h 23"/>
              <a:gd name="T40" fmla="*/ 2147483646 w 37"/>
              <a:gd name="T41" fmla="*/ 2147483646 h 23"/>
              <a:gd name="T42" fmla="*/ 2147483646 w 37"/>
              <a:gd name="T43" fmla="*/ 2147483646 h 23"/>
              <a:gd name="T44" fmla="*/ 2147483646 w 37"/>
              <a:gd name="T45" fmla="*/ 2147483646 h 23"/>
              <a:gd name="T46" fmla="*/ 2147483646 w 37"/>
              <a:gd name="T47" fmla="*/ 2147483646 h 23"/>
              <a:gd name="T48" fmla="*/ 2147483646 w 37"/>
              <a:gd name="T49" fmla="*/ 2147483646 h 23"/>
              <a:gd name="T50" fmla="*/ 2147483646 w 37"/>
              <a:gd name="T51" fmla="*/ 2147483646 h 23"/>
              <a:gd name="T52" fmla="*/ 2147483646 w 37"/>
              <a:gd name="T53" fmla="*/ 2147483646 h 23"/>
              <a:gd name="T54" fmla="*/ 2147483646 w 37"/>
              <a:gd name="T55" fmla="*/ 2147483646 h 23"/>
              <a:gd name="T56" fmla="*/ 2147483646 w 37"/>
              <a:gd name="T57" fmla="*/ 2147483646 h 23"/>
              <a:gd name="T58" fmla="*/ 2147483646 w 37"/>
              <a:gd name="T59" fmla="*/ 2147483646 h 23"/>
              <a:gd name="T60" fmla="*/ 2147483646 w 37"/>
              <a:gd name="T61" fmla="*/ 2147483646 h 23"/>
              <a:gd name="T62" fmla="*/ 2147483646 w 37"/>
              <a:gd name="T63" fmla="*/ 2147483646 h 23"/>
              <a:gd name="T64" fmla="*/ 2147483646 w 37"/>
              <a:gd name="T65" fmla="*/ 2147483646 h 23"/>
              <a:gd name="T66" fmla="*/ 2147483646 w 37"/>
              <a:gd name="T67" fmla="*/ 2147483646 h 23"/>
              <a:gd name="T68" fmla="*/ 2147483646 w 37"/>
              <a:gd name="T69" fmla="*/ 2147483646 h 23"/>
              <a:gd name="T70" fmla="*/ 2147483646 w 37"/>
              <a:gd name="T71" fmla="*/ 2147483646 h 23"/>
              <a:gd name="T72" fmla="*/ 2147483646 w 37"/>
              <a:gd name="T73" fmla="*/ 2147483646 h 23"/>
              <a:gd name="T74" fmla="*/ 2147483646 w 37"/>
              <a:gd name="T75" fmla="*/ 2147483646 h 23"/>
              <a:gd name="T76" fmla="*/ 2147483646 w 37"/>
              <a:gd name="T77" fmla="*/ 2147483646 h 23"/>
              <a:gd name="T78" fmla="*/ 2147483646 w 37"/>
              <a:gd name="T79" fmla="*/ 2147483646 h 23"/>
              <a:gd name="T80" fmla="*/ 2147483646 w 37"/>
              <a:gd name="T81" fmla="*/ 2147483646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88194" name="Freeform 129"/>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5" name="Freeform 130"/>
          <p:cNvSpPr>
            <a:spLocks/>
          </p:cNvSpPr>
          <p:nvPr/>
        </p:nvSpPr>
        <p:spPr bwMode="auto">
          <a:xfrm>
            <a:off x="6838950" y="4057650"/>
            <a:ext cx="88900" cy="47625"/>
          </a:xfrm>
          <a:custGeom>
            <a:avLst/>
            <a:gdLst>
              <a:gd name="T0" fmla="*/ 2147483646 w 64"/>
              <a:gd name="T1" fmla="*/ 2147483646 h 30"/>
              <a:gd name="T2" fmla="*/ 2147483646 w 64"/>
              <a:gd name="T3" fmla="*/ 0 h 30"/>
              <a:gd name="T4" fmla="*/ 2147483646 w 64"/>
              <a:gd name="T5" fmla="*/ 0 h 30"/>
              <a:gd name="T6" fmla="*/ 2147483646 w 64"/>
              <a:gd name="T7" fmla="*/ 2147483646 h 30"/>
              <a:gd name="T8" fmla="*/ 2147483646 w 64"/>
              <a:gd name="T9" fmla="*/ 2147483646 h 30"/>
              <a:gd name="T10" fmla="*/ 2147483646 w 64"/>
              <a:gd name="T11" fmla="*/ 2147483646 h 30"/>
              <a:gd name="T12" fmla="*/ 2147483646 w 64"/>
              <a:gd name="T13" fmla="*/ 2147483646 h 30"/>
              <a:gd name="T14" fmla="*/ 2147483646 w 64"/>
              <a:gd name="T15" fmla="*/ 2147483646 h 30"/>
              <a:gd name="T16" fmla="*/ 0 w 64"/>
              <a:gd name="T17" fmla="*/ 2147483646 h 30"/>
              <a:gd name="T18" fmla="*/ 0 w 64"/>
              <a:gd name="T19" fmla="*/ 2147483646 h 30"/>
              <a:gd name="T20" fmla="*/ 0 w 64"/>
              <a:gd name="T21" fmla="*/ 2147483646 h 30"/>
              <a:gd name="T22" fmla="*/ 0 w 64"/>
              <a:gd name="T23" fmla="*/ 2147483646 h 30"/>
              <a:gd name="T24" fmla="*/ 2147483646 w 64"/>
              <a:gd name="T25" fmla="*/ 2147483646 h 30"/>
              <a:gd name="T26" fmla="*/ 2147483646 w 64"/>
              <a:gd name="T27" fmla="*/ 2147483646 h 30"/>
              <a:gd name="T28" fmla="*/ 2147483646 w 64"/>
              <a:gd name="T29" fmla="*/ 2147483646 h 30"/>
              <a:gd name="T30" fmla="*/ 2147483646 w 64"/>
              <a:gd name="T31" fmla="*/ 2147483646 h 30"/>
              <a:gd name="T32" fmla="*/ 2147483646 w 64"/>
              <a:gd name="T33" fmla="*/ 2147483646 h 30"/>
              <a:gd name="T34" fmla="*/ 2147483646 w 64"/>
              <a:gd name="T35" fmla="*/ 2147483646 h 30"/>
              <a:gd name="T36" fmla="*/ 2147483646 w 64"/>
              <a:gd name="T37" fmla="*/ 2147483646 h 30"/>
              <a:gd name="T38" fmla="*/ 2147483646 w 64"/>
              <a:gd name="T39" fmla="*/ 2147483646 h 30"/>
              <a:gd name="T40" fmla="*/ 2147483646 w 64"/>
              <a:gd name="T41" fmla="*/ 2147483646 h 30"/>
              <a:gd name="T42" fmla="*/ 2147483646 w 64"/>
              <a:gd name="T43" fmla="*/ 2147483646 h 30"/>
              <a:gd name="T44" fmla="*/ 2147483646 w 64"/>
              <a:gd name="T45" fmla="*/ 2147483646 h 30"/>
              <a:gd name="T46" fmla="*/ 2147483646 w 64"/>
              <a:gd name="T47" fmla="*/ 2147483646 h 30"/>
              <a:gd name="T48" fmla="*/ 2147483646 w 64"/>
              <a:gd name="T49" fmla="*/ 2147483646 h 30"/>
              <a:gd name="T50" fmla="*/ 2147483646 w 64"/>
              <a:gd name="T51" fmla="*/ 2147483646 h 30"/>
              <a:gd name="T52" fmla="*/ 2147483646 w 64"/>
              <a:gd name="T53" fmla="*/ 2147483646 h 30"/>
              <a:gd name="T54" fmla="*/ 2147483646 w 64"/>
              <a:gd name="T55" fmla="*/ 2147483646 h 30"/>
              <a:gd name="T56" fmla="*/ 2147483646 w 64"/>
              <a:gd name="T57" fmla="*/ 2147483646 h 30"/>
              <a:gd name="T58" fmla="*/ 2147483646 w 64"/>
              <a:gd name="T59" fmla="*/ 2147483646 h 30"/>
              <a:gd name="T60" fmla="*/ 2147483646 w 64"/>
              <a:gd name="T61" fmla="*/ 2147483646 h 30"/>
              <a:gd name="T62" fmla="*/ 2147483646 w 64"/>
              <a:gd name="T63" fmla="*/ 2147483646 h 30"/>
              <a:gd name="T64" fmla="*/ 2147483646 w 64"/>
              <a:gd name="T65" fmla="*/ 2147483646 h 30"/>
              <a:gd name="T66" fmla="*/ 2147483646 w 64"/>
              <a:gd name="T67" fmla="*/ 2147483646 h 30"/>
              <a:gd name="T68" fmla="*/ 2147483646 w 64"/>
              <a:gd name="T69" fmla="*/ 2147483646 h 30"/>
              <a:gd name="T70" fmla="*/ 2147483646 w 64"/>
              <a:gd name="T71" fmla="*/ 2147483646 h 30"/>
              <a:gd name="T72" fmla="*/ 2147483646 w 64"/>
              <a:gd name="T73" fmla="*/ 2147483646 h 30"/>
              <a:gd name="T74" fmla="*/ 2147483646 w 64"/>
              <a:gd name="T75" fmla="*/ 2147483646 h 30"/>
              <a:gd name="T76" fmla="*/ 2147483646 w 64"/>
              <a:gd name="T77" fmla="*/ 2147483646 h 30"/>
              <a:gd name="T78" fmla="*/ 2147483646 w 64"/>
              <a:gd name="T79" fmla="*/ 2147483646 h 30"/>
              <a:gd name="T80" fmla="*/ 2147483646 w 64"/>
              <a:gd name="T81" fmla="*/ 2147483646 h 30"/>
              <a:gd name="T82" fmla="*/ 2147483646 w 64"/>
              <a:gd name="T83" fmla="*/ 2147483646 h 30"/>
              <a:gd name="T84" fmla="*/ 2147483646 w 64"/>
              <a:gd name="T85" fmla="*/ 2147483646 h 30"/>
              <a:gd name="T86" fmla="*/ 2147483646 w 64"/>
              <a:gd name="T87" fmla="*/ 2147483646 h 30"/>
              <a:gd name="T88" fmla="*/ 2147483646 w 64"/>
              <a:gd name="T89" fmla="*/ 2147483646 h 30"/>
              <a:gd name="T90" fmla="*/ 2147483646 w 64"/>
              <a:gd name="T91" fmla="*/ 2147483646 h 30"/>
              <a:gd name="T92" fmla="*/ 2147483646 w 64"/>
              <a:gd name="T93" fmla="*/ 2147483646 h 30"/>
              <a:gd name="T94" fmla="*/ 2147483646 w 64"/>
              <a:gd name="T95" fmla="*/ 2147483646 h 30"/>
              <a:gd name="T96" fmla="*/ 2147483646 w 64"/>
              <a:gd name="T97" fmla="*/ 2147483646 h 30"/>
              <a:gd name="T98" fmla="*/ 2147483646 w 64"/>
              <a:gd name="T99" fmla="*/ 2147483646 h 30"/>
              <a:gd name="T100" fmla="*/ 2147483646 w 64"/>
              <a:gd name="T101" fmla="*/ 2147483646 h 30"/>
              <a:gd name="T102" fmla="*/ 2147483646 w 64"/>
              <a:gd name="T103" fmla="*/ 2147483646 h 30"/>
              <a:gd name="T104" fmla="*/ 2147483646 w 64"/>
              <a:gd name="T105" fmla="*/ 2147483646 h 30"/>
              <a:gd name="T106" fmla="*/ 2147483646 w 64"/>
              <a:gd name="T107" fmla="*/ 2147483646 h 30"/>
              <a:gd name="T108" fmla="*/ 2147483646 w 64"/>
              <a:gd name="T109" fmla="*/ 2147483646 h 30"/>
              <a:gd name="T110" fmla="*/ 2147483646 w 64"/>
              <a:gd name="T111" fmla="*/ 2147483646 h 30"/>
              <a:gd name="T112" fmla="*/ 2147483646 w 64"/>
              <a:gd name="T113" fmla="*/ 2147483646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88196" name="Freeform 131"/>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7" name="Freeform 132"/>
          <p:cNvSpPr>
            <a:spLocks/>
          </p:cNvSpPr>
          <p:nvPr/>
        </p:nvSpPr>
        <p:spPr bwMode="auto">
          <a:xfrm>
            <a:off x="6896100" y="4110038"/>
            <a:ext cx="31750" cy="36512"/>
          </a:xfrm>
          <a:custGeom>
            <a:avLst/>
            <a:gdLst>
              <a:gd name="T0" fmla="*/ 2147483646 w 23"/>
              <a:gd name="T1" fmla="*/ 0 h 23"/>
              <a:gd name="T2" fmla="*/ 2147483646 w 23"/>
              <a:gd name="T3" fmla="*/ 2147483646 h 23"/>
              <a:gd name="T4" fmla="*/ 2147483646 w 23"/>
              <a:gd name="T5" fmla="*/ 2147483646 h 23"/>
              <a:gd name="T6" fmla="*/ 2147483646 w 23"/>
              <a:gd name="T7" fmla="*/ 2147483646 h 23"/>
              <a:gd name="T8" fmla="*/ 2147483646 w 23"/>
              <a:gd name="T9" fmla="*/ 2147483646 h 23"/>
              <a:gd name="T10" fmla="*/ 0 w 23"/>
              <a:gd name="T11" fmla="*/ 2147483646 h 23"/>
              <a:gd name="T12" fmla="*/ 0 w 23"/>
              <a:gd name="T13" fmla="*/ 2147483646 h 23"/>
              <a:gd name="T14" fmla="*/ 0 w 23"/>
              <a:gd name="T15" fmla="*/ 2147483646 h 23"/>
              <a:gd name="T16" fmla="*/ 0 w 23"/>
              <a:gd name="T17" fmla="*/ 2147483646 h 23"/>
              <a:gd name="T18" fmla="*/ 2147483646 w 23"/>
              <a:gd name="T19" fmla="*/ 2147483646 h 23"/>
              <a:gd name="T20" fmla="*/ 2147483646 w 23"/>
              <a:gd name="T21" fmla="*/ 2147483646 h 23"/>
              <a:gd name="T22" fmla="*/ 2147483646 w 23"/>
              <a:gd name="T23" fmla="*/ 2147483646 h 23"/>
              <a:gd name="T24" fmla="*/ 2147483646 w 23"/>
              <a:gd name="T25" fmla="*/ 2147483646 h 23"/>
              <a:gd name="T26" fmla="*/ 2147483646 w 23"/>
              <a:gd name="T27" fmla="*/ 2147483646 h 23"/>
              <a:gd name="T28" fmla="*/ 2147483646 w 23"/>
              <a:gd name="T29" fmla="*/ 2147483646 h 23"/>
              <a:gd name="T30" fmla="*/ 2147483646 w 23"/>
              <a:gd name="T31" fmla="*/ 2147483646 h 23"/>
              <a:gd name="T32" fmla="*/ 2147483646 w 23"/>
              <a:gd name="T33" fmla="*/ 2147483646 h 23"/>
              <a:gd name="T34" fmla="*/ 2147483646 w 23"/>
              <a:gd name="T35" fmla="*/ 2147483646 h 23"/>
              <a:gd name="T36" fmla="*/ 2147483646 w 23"/>
              <a:gd name="T37" fmla="*/ 2147483646 h 23"/>
              <a:gd name="T38" fmla="*/ 2147483646 w 23"/>
              <a:gd name="T39" fmla="*/ 2147483646 h 23"/>
              <a:gd name="T40" fmla="*/ 2147483646 w 23"/>
              <a:gd name="T41" fmla="*/ 2147483646 h 23"/>
              <a:gd name="T42" fmla="*/ 2147483646 w 23"/>
              <a:gd name="T43" fmla="*/ 2147483646 h 23"/>
              <a:gd name="T44" fmla="*/ 2147483646 w 23"/>
              <a:gd name="T45" fmla="*/ 2147483646 h 23"/>
              <a:gd name="T46" fmla="*/ 2147483646 w 23"/>
              <a:gd name="T47" fmla="*/ 2147483646 h 23"/>
              <a:gd name="T48" fmla="*/ 2147483646 w 23"/>
              <a:gd name="T49" fmla="*/ 2147483646 h 23"/>
              <a:gd name="T50" fmla="*/ 2147483646 w 23"/>
              <a:gd name="T51" fmla="*/ 2147483646 h 23"/>
              <a:gd name="T52" fmla="*/ 2147483646 w 23"/>
              <a:gd name="T53" fmla="*/ 0 h 23"/>
              <a:gd name="T54" fmla="*/ 2147483646 w 23"/>
              <a:gd name="T55" fmla="*/ 0 h 23"/>
              <a:gd name="T56" fmla="*/ 2147483646 w 23"/>
              <a:gd name="T57" fmla="*/ 0 h 23"/>
              <a:gd name="T58" fmla="*/ 2147483646 w 23"/>
              <a:gd name="T59" fmla="*/ 0 h 23"/>
              <a:gd name="T60" fmla="*/ 2147483646 w 23"/>
              <a:gd name="T61" fmla="*/ 0 h 23"/>
              <a:gd name="T62" fmla="*/ 2147483646 w 23"/>
              <a:gd name="T63" fmla="*/ 0 h 23"/>
              <a:gd name="T64" fmla="*/ 2147483646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88198" name="Freeform 133"/>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199" name="Freeform 134"/>
          <p:cNvSpPr>
            <a:spLocks/>
          </p:cNvSpPr>
          <p:nvPr/>
        </p:nvSpPr>
        <p:spPr bwMode="auto">
          <a:xfrm>
            <a:off x="6813550" y="4195763"/>
            <a:ext cx="55563" cy="53975"/>
          </a:xfrm>
          <a:custGeom>
            <a:avLst/>
            <a:gdLst>
              <a:gd name="T0" fmla="*/ 2147483646 w 40"/>
              <a:gd name="T1" fmla="*/ 2147483646 h 34"/>
              <a:gd name="T2" fmla="*/ 2147483646 w 40"/>
              <a:gd name="T3" fmla="*/ 2147483646 h 34"/>
              <a:gd name="T4" fmla="*/ 2147483646 w 40"/>
              <a:gd name="T5" fmla="*/ 2147483646 h 34"/>
              <a:gd name="T6" fmla="*/ 2147483646 w 40"/>
              <a:gd name="T7" fmla="*/ 0 h 34"/>
              <a:gd name="T8" fmla="*/ 2147483646 w 40"/>
              <a:gd name="T9" fmla="*/ 0 h 34"/>
              <a:gd name="T10" fmla="*/ 2147483646 w 40"/>
              <a:gd name="T11" fmla="*/ 0 h 34"/>
              <a:gd name="T12" fmla="*/ 2147483646 w 40"/>
              <a:gd name="T13" fmla="*/ 0 h 34"/>
              <a:gd name="T14" fmla="*/ 2147483646 w 40"/>
              <a:gd name="T15" fmla="*/ 2147483646 h 34"/>
              <a:gd name="T16" fmla="*/ 2147483646 w 40"/>
              <a:gd name="T17" fmla="*/ 2147483646 h 34"/>
              <a:gd name="T18" fmla="*/ 2147483646 w 40"/>
              <a:gd name="T19" fmla="*/ 2147483646 h 34"/>
              <a:gd name="T20" fmla="*/ 0 w 40"/>
              <a:gd name="T21" fmla="*/ 2147483646 h 34"/>
              <a:gd name="T22" fmla="*/ 0 w 40"/>
              <a:gd name="T23" fmla="*/ 2147483646 h 34"/>
              <a:gd name="T24" fmla="*/ 0 w 40"/>
              <a:gd name="T25" fmla="*/ 2147483646 h 34"/>
              <a:gd name="T26" fmla="*/ 0 w 40"/>
              <a:gd name="T27" fmla="*/ 2147483646 h 34"/>
              <a:gd name="T28" fmla="*/ 0 w 40"/>
              <a:gd name="T29" fmla="*/ 2147483646 h 34"/>
              <a:gd name="T30" fmla="*/ 0 w 40"/>
              <a:gd name="T31" fmla="*/ 2147483646 h 34"/>
              <a:gd name="T32" fmla="*/ 0 w 40"/>
              <a:gd name="T33" fmla="*/ 2147483646 h 34"/>
              <a:gd name="T34" fmla="*/ 2147483646 w 40"/>
              <a:gd name="T35" fmla="*/ 2147483646 h 34"/>
              <a:gd name="T36" fmla="*/ 2147483646 w 40"/>
              <a:gd name="T37" fmla="*/ 2147483646 h 34"/>
              <a:gd name="T38" fmla="*/ 2147483646 w 40"/>
              <a:gd name="T39" fmla="*/ 2147483646 h 34"/>
              <a:gd name="T40" fmla="*/ 2147483646 w 40"/>
              <a:gd name="T41" fmla="*/ 2147483646 h 34"/>
              <a:gd name="T42" fmla="*/ 2147483646 w 40"/>
              <a:gd name="T43" fmla="*/ 2147483646 h 34"/>
              <a:gd name="T44" fmla="*/ 2147483646 w 40"/>
              <a:gd name="T45" fmla="*/ 2147483646 h 34"/>
              <a:gd name="T46" fmla="*/ 2147483646 w 40"/>
              <a:gd name="T47" fmla="*/ 2147483646 h 34"/>
              <a:gd name="T48" fmla="*/ 2147483646 w 40"/>
              <a:gd name="T49" fmla="*/ 2147483646 h 34"/>
              <a:gd name="T50" fmla="*/ 2147483646 w 40"/>
              <a:gd name="T51" fmla="*/ 2147483646 h 34"/>
              <a:gd name="T52" fmla="*/ 2147483646 w 40"/>
              <a:gd name="T53" fmla="*/ 2147483646 h 34"/>
              <a:gd name="T54" fmla="*/ 2147483646 w 40"/>
              <a:gd name="T55" fmla="*/ 2147483646 h 34"/>
              <a:gd name="T56" fmla="*/ 2147483646 w 40"/>
              <a:gd name="T57" fmla="*/ 2147483646 h 34"/>
              <a:gd name="T58" fmla="*/ 2147483646 w 40"/>
              <a:gd name="T59" fmla="*/ 2147483646 h 34"/>
              <a:gd name="T60" fmla="*/ 2147483646 w 40"/>
              <a:gd name="T61" fmla="*/ 2147483646 h 34"/>
              <a:gd name="T62" fmla="*/ 2147483646 w 40"/>
              <a:gd name="T63" fmla="*/ 2147483646 h 34"/>
              <a:gd name="T64" fmla="*/ 2147483646 w 40"/>
              <a:gd name="T65" fmla="*/ 2147483646 h 34"/>
              <a:gd name="T66" fmla="*/ 2147483646 w 40"/>
              <a:gd name="T67" fmla="*/ 2147483646 h 34"/>
              <a:gd name="T68" fmla="*/ 2147483646 w 40"/>
              <a:gd name="T69" fmla="*/ 2147483646 h 34"/>
              <a:gd name="T70" fmla="*/ 2147483646 w 40"/>
              <a:gd name="T71" fmla="*/ 2147483646 h 34"/>
              <a:gd name="T72" fmla="*/ 2147483646 w 40"/>
              <a:gd name="T73" fmla="*/ 2147483646 h 34"/>
              <a:gd name="T74" fmla="*/ 2147483646 w 40"/>
              <a:gd name="T75" fmla="*/ 2147483646 h 34"/>
              <a:gd name="T76" fmla="*/ 2147483646 w 40"/>
              <a:gd name="T77" fmla="*/ 2147483646 h 34"/>
              <a:gd name="T78" fmla="*/ 2147483646 w 40"/>
              <a:gd name="T79" fmla="*/ 2147483646 h 34"/>
              <a:gd name="T80" fmla="*/ 2147483646 w 40"/>
              <a:gd name="T81" fmla="*/ 2147483646 h 34"/>
              <a:gd name="T82" fmla="*/ 2147483646 w 40"/>
              <a:gd name="T83" fmla="*/ 2147483646 h 34"/>
              <a:gd name="T84" fmla="*/ 2147483646 w 40"/>
              <a:gd name="T85" fmla="*/ 2147483646 h 34"/>
              <a:gd name="T86" fmla="*/ 2147483646 w 40"/>
              <a:gd name="T87" fmla="*/ 2147483646 h 34"/>
              <a:gd name="T88" fmla="*/ 2147483646 w 40"/>
              <a:gd name="T89" fmla="*/ 2147483646 h 34"/>
              <a:gd name="T90" fmla="*/ 2147483646 w 40"/>
              <a:gd name="T91" fmla="*/ 2147483646 h 34"/>
              <a:gd name="T92" fmla="*/ 2147483646 w 40"/>
              <a:gd name="T93" fmla="*/ 2147483646 h 34"/>
              <a:gd name="T94" fmla="*/ 2147483646 w 40"/>
              <a:gd name="T95" fmla="*/ 2147483646 h 34"/>
              <a:gd name="T96" fmla="*/ 2147483646 w 40"/>
              <a:gd name="T97" fmla="*/ 2147483646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88200" name="Freeform 135"/>
          <p:cNvSpPr>
            <a:spLocks/>
          </p:cNvSpPr>
          <p:nvPr/>
        </p:nvSpPr>
        <p:spPr bwMode="auto">
          <a:xfrm>
            <a:off x="6151563" y="4497388"/>
            <a:ext cx="331787" cy="363537"/>
          </a:xfrm>
          <a:custGeom>
            <a:avLst/>
            <a:gdLst>
              <a:gd name="T0" fmla="*/ 2147483646 w 235"/>
              <a:gd name="T1" fmla="*/ 2147483646 h 229"/>
              <a:gd name="T2" fmla="*/ 2147483646 w 235"/>
              <a:gd name="T3" fmla="*/ 2147483646 h 229"/>
              <a:gd name="T4" fmla="*/ 2147483646 w 235"/>
              <a:gd name="T5" fmla="*/ 2147483646 h 229"/>
              <a:gd name="T6" fmla="*/ 2147483646 w 235"/>
              <a:gd name="T7" fmla="*/ 2147483646 h 229"/>
              <a:gd name="T8" fmla="*/ 2147483646 w 235"/>
              <a:gd name="T9" fmla="*/ 2147483646 h 229"/>
              <a:gd name="T10" fmla="*/ 2147483646 w 235"/>
              <a:gd name="T11" fmla="*/ 2147483646 h 229"/>
              <a:gd name="T12" fmla="*/ 2147483646 w 235"/>
              <a:gd name="T13" fmla="*/ 2147483646 h 229"/>
              <a:gd name="T14" fmla="*/ 2147483646 w 235"/>
              <a:gd name="T15" fmla="*/ 2147483646 h 229"/>
              <a:gd name="T16" fmla="*/ 2147483646 w 235"/>
              <a:gd name="T17" fmla="*/ 2147483646 h 229"/>
              <a:gd name="T18" fmla="*/ 2147483646 w 235"/>
              <a:gd name="T19" fmla="*/ 2147483646 h 229"/>
              <a:gd name="T20" fmla="*/ 2147483646 w 235"/>
              <a:gd name="T21" fmla="*/ 2147483646 h 229"/>
              <a:gd name="T22" fmla="*/ 2147483646 w 235"/>
              <a:gd name="T23" fmla="*/ 2147483646 h 229"/>
              <a:gd name="T24" fmla="*/ 2147483646 w 235"/>
              <a:gd name="T25" fmla="*/ 2147483646 h 229"/>
              <a:gd name="T26" fmla="*/ 2147483646 w 235"/>
              <a:gd name="T27" fmla="*/ 2147483646 h 229"/>
              <a:gd name="T28" fmla="*/ 2147483646 w 235"/>
              <a:gd name="T29" fmla="*/ 2147483646 h 229"/>
              <a:gd name="T30" fmla="*/ 2147483646 w 235"/>
              <a:gd name="T31" fmla="*/ 2147483646 h 229"/>
              <a:gd name="T32" fmla="*/ 2147483646 w 235"/>
              <a:gd name="T33" fmla="*/ 2147483646 h 229"/>
              <a:gd name="T34" fmla="*/ 2147483646 w 235"/>
              <a:gd name="T35" fmla="*/ 2147483646 h 229"/>
              <a:gd name="T36" fmla="*/ 2147483646 w 235"/>
              <a:gd name="T37" fmla="*/ 2147483646 h 229"/>
              <a:gd name="T38" fmla="*/ 2147483646 w 235"/>
              <a:gd name="T39" fmla="*/ 2147483646 h 229"/>
              <a:gd name="T40" fmla="*/ 2147483646 w 235"/>
              <a:gd name="T41" fmla="*/ 2147483646 h 229"/>
              <a:gd name="T42" fmla="*/ 2147483646 w 235"/>
              <a:gd name="T43" fmla="*/ 2147483646 h 229"/>
              <a:gd name="T44" fmla="*/ 2147483646 w 235"/>
              <a:gd name="T45" fmla="*/ 2147483646 h 229"/>
              <a:gd name="T46" fmla="*/ 2147483646 w 235"/>
              <a:gd name="T47" fmla="*/ 2147483646 h 229"/>
              <a:gd name="T48" fmla="*/ 2147483646 w 235"/>
              <a:gd name="T49" fmla="*/ 2147483646 h 229"/>
              <a:gd name="T50" fmla="*/ 2147483646 w 235"/>
              <a:gd name="T51" fmla="*/ 2147483646 h 229"/>
              <a:gd name="T52" fmla="*/ 2147483646 w 235"/>
              <a:gd name="T53" fmla="*/ 2147483646 h 229"/>
              <a:gd name="T54" fmla="*/ 2147483646 w 235"/>
              <a:gd name="T55" fmla="*/ 2147483646 h 229"/>
              <a:gd name="T56" fmla="*/ 2147483646 w 235"/>
              <a:gd name="T57" fmla="*/ 2147483646 h 229"/>
              <a:gd name="T58" fmla="*/ 2147483646 w 235"/>
              <a:gd name="T59" fmla="*/ 2147483646 h 229"/>
              <a:gd name="T60" fmla="*/ 2147483646 w 235"/>
              <a:gd name="T61" fmla="*/ 2147483646 h 229"/>
              <a:gd name="T62" fmla="*/ 2147483646 w 235"/>
              <a:gd name="T63" fmla="*/ 2147483646 h 229"/>
              <a:gd name="T64" fmla="*/ 2147483646 w 235"/>
              <a:gd name="T65" fmla="*/ 2147483646 h 229"/>
              <a:gd name="T66" fmla="*/ 2147483646 w 235"/>
              <a:gd name="T67" fmla="*/ 2147483646 h 229"/>
              <a:gd name="T68" fmla="*/ 2147483646 w 235"/>
              <a:gd name="T69" fmla="*/ 2147483646 h 229"/>
              <a:gd name="T70" fmla="*/ 2147483646 w 235"/>
              <a:gd name="T71" fmla="*/ 2147483646 h 229"/>
              <a:gd name="T72" fmla="*/ 2147483646 w 235"/>
              <a:gd name="T73" fmla="*/ 2147483646 h 229"/>
              <a:gd name="T74" fmla="*/ 2147483646 w 235"/>
              <a:gd name="T75" fmla="*/ 2147483646 h 229"/>
              <a:gd name="T76" fmla="*/ 2147483646 w 235"/>
              <a:gd name="T77" fmla="*/ 2147483646 h 229"/>
              <a:gd name="T78" fmla="*/ 2147483646 w 235"/>
              <a:gd name="T79" fmla="*/ 2147483646 h 229"/>
              <a:gd name="T80" fmla="*/ 2147483646 w 235"/>
              <a:gd name="T81" fmla="*/ 2147483646 h 229"/>
              <a:gd name="T82" fmla="*/ 2147483646 w 235"/>
              <a:gd name="T83" fmla="*/ 2147483646 h 229"/>
              <a:gd name="T84" fmla="*/ 2147483646 w 235"/>
              <a:gd name="T85" fmla="*/ 2147483646 h 229"/>
              <a:gd name="T86" fmla="*/ 2147483646 w 235"/>
              <a:gd name="T87" fmla="*/ 2147483646 h 229"/>
              <a:gd name="T88" fmla="*/ 0 w 235"/>
              <a:gd name="T89" fmla="*/ 2147483646 h 229"/>
              <a:gd name="T90" fmla="*/ 2147483646 w 235"/>
              <a:gd name="T91" fmla="*/ 2147483646 h 229"/>
              <a:gd name="T92" fmla="*/ 2147483646 w 235"/>
              <a:gd name="T93" fmla="*/ 2147483646 h 229"/>
              <a:gd name="T94" fmla="*/ 2147483646 w 235"/>
              <a:gd name="T95" fmla="*/ 2147483646 h 229"/>
              <a:gd name="T96" fmla="*/ 2147483646 w 235"/>
              <a:gd name="T97" fmla="*/ 2147483646 h 229"/>
              <a:gd name="T98" fmla="*/ 2147483646 w 235"/>
              <a:gd name="T99" fmla="*/ 2147483646 h 229"/>
              <a:gd name="T100" fmla="*/ 2147483646 w 235"/>
              <a:gd name="T101" fmla="*/ 2147483646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1" name="Freeform 136"/>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2" name="Freeform 137"/>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88203" name="Freeform 138"/>
          <p:cNvSpPr>
            <a:spLocks/>
          </p:cNvSpPr>
          <p:nvPr/>
        </p:nvSpPr>
        <p:spPr bwMode="auto">
          <a:xfrm>
            <a:off x="6245225" y="4679950"/>
            <a:ext cx="87313" cy="111125"/>
          </a:xfrm>
          <a:custGeom>
            <a:avLst/>
            <a:gdLst>
              <a:gd name="T0" fmla="*/ 2147483646 w 62"/>
              <a:gd name="T1" fmla="*/ 2147483646 h 70"/>
              <a:gd name="T2" fmla="*/ 2147483646 w 62"/>
              <a:gd name="T3" fmla="*/ 2147483646 h 70"/>
              <a:gd name="T4" fmla="*/ 2147483646 w 62"/>
              <a:gd name="T5" fmla="*/ 2147483646 h 70"/>
              <a:gd name="T6" fmla="*/ 2147483646 w 62"/>
              <a:gd name="T7" fmla="*/ 2147483646 h 70"/>
              <a:gd name="T8" fmla="*/ 2147483646 w 62"/>
              <a:gd name="T9" fmla="*/ 2147483646 h 70"/>
              <a:gd name="T10" fmla="*/ 2147483646 w 62"/>
              <a:gd name="T11" fmla="*/ 2147483646 h 70"/>
              <a:gd name="T12" fmla="*/ 2147483646 w 62"/>
              <a:gd name="T13" fmla="*/ 2147483646 h 70"/>
              <a:gd name="T14" fmla="*/ 2147483646 w 62"/>
              <a:gd name="T15" fmla="*/ 2147483646 h 70"/>
              <a:gd name="T16" fmla="*/ 2147483646 w 62"/>
              <a:gd name="T17" fmla="*/ 2147483646 h 70"/>
              <a:gd name="T18" fmla="*/ 2147483646 w 62"/>
              <a:gd name="T19" fmla="*/ 2147483646 h 70"/>
              <a:gd name="T20" fmla="*/ 2147483646 w 62"/>
              <a:gd name="T21" fmla="*/ 2147483646 h 70"/>
              <a:gd name="T22" fmla="*/ 2147483646 w 62"/>
              <a:gd name="T23" fmla="*/ 2147483646 h 70"/>
              <a:gd name="T24" fmla="*/ 2147483646 w 62"/>
              <a:gd name="T25" fmla="*/ 2147483646 h 70"/>
              <a:gd name="T26" fmla="*/ 2147483646 w 62"/>
              <a:gd name="T27" fmla="*/ 2147483646 h 70"/>
              <a:gd name="T28" fmla="*/ 2147483646 w 62"/>
              <a:gd name="T29" fmla="*/ 2147483646 h 70"/>
              <a:gd name="T30" fmla="*/ 2147483646 w 62"/>
              <a:gd name="T31" fmla="*/ 2147483646 h 70"/>
              <a:gd name="T32" fmla="*/ 2147483646 w 62"/>
              <a:gd name="T33" fmla="*/ 2147483646 h 70"/>
              <a:gd name="T34" fmla="*/ 2147483646 w 62"/>
              <a:gd name="T35" fmla="*/ 2147483646 h 70"/>
              <a:gd name="T36" fmla="*/ 2147483646 w 62"/>
              <a:gd name="T37" fmla="*/ 2147483646 h 70"/>
              <a:gd name="T38" fmla="*/ 2147483646 w 62"/>
              <a:gd name="T39" fmla="*/ 2147483646 h 70"/>
              <a:gd name="T40" fmla="*/ 2147483646 w 62"/>
              <a:gd name="T41" fmla="*/ 2147483646 h 70"/>
              <a:gd name="T42" fmla="*/ 2147483646 w 62"/>
              <a:gd name="T43" fmla="*/ 2147483646 h 70"/>
              <a:gd name="T44" fmla="*/ 2147483646 w 62"/>
              <a:gd name="T45" fmla="*/ 2147483646 h 70"/>
              <a:gd name="T46" fmla="*/ 2147483646 w 62"/>
              <a:gd name="T47" fmla="*/ 2147483646 h 70"/>
              <a:gd name="T48" fmla="*/ 2147483646 w 62"/>
              <a:gd name="T49" fmla="*/ 2147483646 h 70"/>
              <a:gd name="T50" fmla="*/ 2147483646 w 62"/>
              <a:gd name="T51" fmla="*/ 2147483646 h 70"/>
              <a:gd name="T52" fmla="*/ 2147483646 w 62"/>
              <a:gd name="T53" fmla="*/ 2147483646 h 70"/>
              <a:gd name="T54" fmla="*/ 2147483646 w 62"/>
              <a:gd name="T55" fmla="*/ 2147483646 h 70"/>
              <a:gd name="T56" fmla="*/ 2147483646 w 62"/>
              <a:gd name="T57" fmla="*/ 2147483646 h 70"/>
              <a:gd name="T58" fmla="*/ 2147483646 w 62"/>
              <a:gd name="T59" fmla="*/ 2147483646 h 70"/>
              <a:gd name="T60" fmla="*/ 2147483646 w 62"/>
              <a:gd name="T61" fmla="*/ 2147483646 h 70"/>
              <a:gd name="T62" fmla="*/ 2147483646 w 62"/>
              <a:gd name="T63" fmla="*/ 2147483646 h 70"/>
              <a:gd name="T64" fmla="*/ 2147483646 w 62"/>
              <a:gd name="T65" fmla="*/ 2147483646 h 70"/>
              <a:gd name="T66" fmla="*/ 2147483646 w 62"/>
              <a:gd name="T67" fmla="*/ 0 h 70"/>
              <a:gd name="T68" fmla="*/ 2147483646 w 62"/>
              <a:gd name="T69" fmla="*/ 0 h 70"/>
              <a:gd name="T70" fmla="*/ 2147483646 w 62"/>
              <a:gd name="T71" fmla="*/ 2147483646 h 70"/>
              <a:gd name="T72" fmla="*/ 2147483646 w 62"/>
              <a:gd name="T73" fmla="*/ 2147483646 h 70"/>
              <a:gd name="T74" fmla="*/ 2147483646 w 62"/>
              <a:gd name="T75" fmla="*/ 2147483646 h 70"/>
              <a:gd name="T76" fmla="*/ 2147483646 w 62"/>
              <a:gd name="T77" fmla="*/ 2147483646 h 70"/>
              <a:gd name="T78" fmla="*/ 2147483646 w 62"/>
              <a:gd name="T79" fmla="*/ 2147483646 h 70"/>
              <a:gd name="T80" fmla="*/ 2147483646 w 62"/>
              <a:gd name="T81" fmla="*/ 2147483646 h 70"/>
              <a:gd name="T82" fmla="*/ 2147483646 w 62"/>
              <a:gd name="T83" fmla="*/ 2147483646 h 70"/>
              <a:gd name="T84" fmla="*/ 2147483646 w 62"/>
              <a:gd name="T85" fmla="*/ 2147483646 h 70"/>
              <a:gd name="T86" fmla="*/ 2147483646 w 62"/>
              <a:gd name="T87" fmla="*/ 2147483646 h 70"/>
              <a:gd name="T88" fmla="*/ 0 w 62"/>
              <a:gd name="T89" fmla="*/ 2147483646 h 70"/>
              <a:gd name="T90" fmla="*/ 0 w 62"/>
              <a:gd name="T91" fmla="*/ 2147483646 h 70"/>
              <a:gd name="T92" fmla="*/ 2147483646 w 62"/>
              <a:gd name="T93" fmla="*/ 2147483646 h 70"/>
              <a:gd name="T94" fmla="*/ 2147483646 w 62"/>
              <a:gd name="T95" fmla="*/ 2147483646 h 70"/>
              <a:gd name="T96" fmla="*/ 2147483646 w 62"/>
              <a:gd name="T97" fmla="*/ 2147483646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88204" name="Freeform 139"/>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5" name="Freeform 140"/>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88206" name="Freeform 141"/>
          <p:cNvSpPr>
            <a:spLocks/>
          </p:cNvSpPr>
          <p:nvPr/>
        </p:nvSpPr>
        <p:spPr bwMode="auto">
          <a:xfrm>
            <a:off x="6202363" y="4652963"/>
            <a:ext cx="55562" cy="100012"/>
          </a:xfrm>
          <a:custGeom>
            <a:avLst/>
            <a:gdLst>
              <a:gd name="T0" fmla="*/ 0 w 40"/>
              <a:gd name="T1" fmla="*/ 2147483646 h 63"/>
              <a:gd name="T2" fmla="*/ 2147483646 w 40"/>
              <a:gd name="T3" fmla="*/ 2147483646 h 63"/>
              <a:gd name="T4" fmla="*/ 2147483646 w 40"/>
              <a:gd name="T5" fmla="*/ 2147483646 h 63"/>
              <a:gd name="T6" fmla="*/ 2147483646 w 40"/>
              <a:gd name="T7" fmla="*/ 2147483646 h 63"/>
              <a:gd name="T8" fmla="*/ 2147483646 w 40"/>
              <a:gd name="T9" fmla="*/ 2147483646 h 63"/>
              <a:gd name="T10" fmla="*/ 2147483646 w 40"/>
              <a:gd name="T11" fmla="*/ 2147483646 h 63"/>
              <a:gd name="T12" fmla="*/ 2147483646 w 40"/>
              <a:gd name="T13" fmla="*/ 2147483646 h 63"/>
              <a:gd name="T14" fmla="*/ 2147483646 w 40"/>
              <a:gd name="T15" fmla="*/ 2147483646 h 63"/>
              <a:gd name="T16" fmla="*/ 2147483646 w 40"/>
              <a:gd name="T17" fmla="*/ 2147483646 h 63"/>
              <a:gd name="T18" fmla="*/ 2147483646 w 40"/>
              <a:gd name="T19" fmla="*/ 2147483646 h 63"/>
              <a:gd name="T20" fmla="*/ 2147483646 w 40"/>
              <a:gd name="T21" fmla="*/ 2147483646 h 63"/>
              <a:gd name="T22" fmla="*/ 2147483646 w 40"/>
              <a:gd name="T23" fmla="*/ 2147483646 h 63"/>
              <a:gd name="T24" fmla="*/ 2147483646 w 40"/>
              <a:gd name="T25" fmla="*/ 2147483646 h 63"/>
              <a:gd name="T26" fmla="*/ 2147483646 w 40"/>
              <a:gd name="T27" fmla="*/ 2147483646 h 63"/>
              <a:gd name="T28" fmla="*/ 2147483646 w 40"/>
              <a:gd name="T29" fmla="*/ 2147483646 h 63"/>
              <a:gd name="T30" fmla="*/ 2147483646 w 40"/>
              <a:gd name="T31" fmla="*/ 2147483646 h 63"/>
              <a:gd name="T32" fmla="*/ 2147483646 w 40"/>
              <a:gd name="T33" fmla="*/ 2147483646 h 63"/>
              <a:gd name="T34" fmla="*/ 2147483646 w 40"/>
              <a:gd name="T35" fmla="*/ 2147483646 h 63"/>
              <a:gd name="T36" fmla="*/ 2147483646 w 40"/>
              <a:gd name="T37" fmla="*/ 2147483646 h 63"/>
              <a:gd name="T38" fmla="*/ 2147483646 w 40"/>
              <a:gd name="T39" fmla="*/ 2147483646 h 63"/>
              <a:gd name="T40" fmla="*/ 2147483646 w 40"/>
              <a:gd name="T41" fmla="*/ 2147483646 h 63"/>
              <a:gd name="T42" fmla="*/ 2147483646 w 40"/>
              <a:gd name="T43" fmla="*/ 2147483646 h 63"/>
              <a:gd name="T44" fmla="*/ 2147483646 w 40"/>
              <a:gd name="T45" fmla="*/ 2147483646 h 63"/>
              <a:gd name="T46" fmla="*/ 2147483646 w 40"/>
              <a:gd name="T47" fmla="*/ 2147483646 h 63"/>
              <a:gd name="T48" fmla="*/ 2147483646 w 40"/>
              <a:gd name="T49" fmla="*/ 2147483646 h 63"/>
              <a:gd name="T50" fmla="*/ 2147483646 w 40"/>
              <a:gd name="T51" fmla="*/ 2147483646 h 63"/>
              <a:gd name="T52" fmla="*/ 2147483646 w 40"/>
              <a:gd name="T53" fmla="*/ 2147483646 h 63"/>
              <a:gd name="T54" fmla="*/ 2147483646 w 40"/>
              <a:gd name="T55" fmla="*/ 2147483646 h 63"/>
              <a:gd name="T56" fmla="*/ 2147483646 w 40"/>
              <a:gd name="T57" fmla="*/ 2147483646 h 63"/>
              <a:gd name="T58" fmla="*/ 2147483646 w 40"/>
              <a:gd name="T59" fmla="*/ 2147483646 h 63"/>
              <a:gd name="T60" fmla="*/ 2147483646 w 40"/>
              <a:gd name="T61" fmla="*/ 2147483646 h 63"/>
              <a:gd name="T62" fmla="*/ 2147483646 w 40"/>
              <a:gd name="T63" fmla="*/ 2147483646 h 63"/>
              <a:gd name="T64" fmla="*/ 2147483646 w 40"/>
              <a:gd name="T65" fmla="*/ 0 h 63"/>
              <a:gd name="T66" fmla="*/ 2147483646 w 40"/>
              <a:gd name="T67" fmla="*/ 0 h 63"/>
              <a:gd name="T68" fmla="*/ 2147483646 w 40"/>
              <a:gd name="T69" fmla="*/ 2147483646 h 63"/>
              <a:gd name="T70" fmla="*/ 2147483646 w 40"/>
              <a:gd name="T71" fmla="*/ 2147483646 h 63"/>
              <a:gd name="T72" fmla="*/ 2147483646 w 40"/>
              <a:gd name="T73" fmla="*/ 2147483646 h 63"/>
              <a:gd name="T74" fmla="*/ 2147483646 w 40"/>
              <a:gd name="T75" fmla="*/ 2147483646 h 63"/>
              <a:gd name="T76" fmla="*/ 2147483646 w 40"/>
              <a:gd name="T77" fmla="*/ 2147483646 h 63"/>
              <a:gd name="T78" fmla="*/ 2147483646 w 40"/>
              <a:gd name="T79" fmla="*/ 2147483646 h 63"/>
              <a:gd name="T80" fmla="*/ 2147483646 w 40"/>
              <a:gd name="T81" fmla="*/ 2147483646 h 63"/>
              <a:gd name="T82" fmla="*/ 2147483646 w 40"/>
              <a:gd name="T83" fmla="*/ 2147483646 h 63"/>
              <a:gd name="T84" fmla="*/ 0 w 40"/>
              <a:gd name="T85" fmla="*/ 2147483646 h 63"/>
              <a:gd name="T86" fmla="*/ 0 w 40"/>
              <a:gd name="T87" fmla="*/ 2147483646 h 63"/>
              <a:gd name="T88" fmla="*/ 0 w 40"/>
              <a:gd name="T89" fmla="*/ 2147483646 h 63"/>
              <a:gd name="T90" fmla="*/ 2147483646 w 40"/>
              <a:gd name="T91" fmla="*/ 2147483646 h 63"/>
              <a:gd name="T92" fmla="*/ 2147483646 w 40"/>
              <a:gd name="T93" fmla="*/ 2147483646 h 63"/>
              <a:gd name="T94" fmla="*/ 2147483646 w 40"/>
              <a:gd name="T95" fmla="*/ 2147483646 h 63"/>
              <a:gd name="T96" fmla="*/ 0 w 40"/>
              <a:gd name="T97" fmla="*/ 2147483646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88207" name="Freeform 142"/>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08" name="Freeform 143"/>
          <p:cNvSpPr>
            <a:spLocks/>
          </p:cNvSpPr>
          <p:nvPr/>
        </p:nvSpPr>
        <p:spPr bwMode="auto">
          <a:xfrm>
            <a:off x="6181725" y="4576763"/>
            <a:ext cx="60325" cy="80962"/>
          </a:xfrm>
          <a:custGeom>
            <a:avLst/>
            <a:gdLst>
              <a:gd name="T0" fmla="*/ 2147483646 w 43"/>
              <a:gd name="T1" fmla="*/ 2147483646 h 51"/>
              <a:gd name="T2" fmla="*/ 2147483646 w 43"/>
              <a:gd name="T3" fmla="*/ 2147483646 h 51"/>
              <a:gd name="T4" fmla="*/ 2147483646 w 43"/>
              <a:gd name="T5" fmla="*/ 2147483646 h 51"/>
              <a:gd name="T6" fmla="*/ 2147483646 w 43"/>
              <a:gd name="T7" fmla="*/ 2147483646 h 51"/>
              <a:gd name="T8" fmla="*/ 2147483646 w 43"/>
              <a:gd name="T9" fmla="*/ 2147483646 h 51"/>
              <a:gd name="T10" fmla="*/ 2147483646 w 43"/>
              <a:gd name="T11" fmla="*/ 2147483646 h 51"/>
              <a:gd name="T12" fmla="*/ 2147483646 w 43"/>
              <a:gd name="T13" fmla="*/ 2147483646 h 51"/>
              <a:gd name="T14" fmla="*/ 2147483646 w 43"/>
              <a:gd name="T15" fmla="*/ 2147483646 h 51"/>
              <a:gd name="T16" fmla="*/ 2147483646 w 43"/>
              <a:gd name="T17" fmla="*/ 2147483646 h 51"/>
              <a:gd name="T18" fmla="*/ 2147483646 w 43"/>
              <a:gd name="T19" fmla="*/ 2147483646 h 51"/>
              <a:gd name="T20" fmla="*/ 2147483646 w 43"/>
              <a:gd name="T21" fmla="*/ 2147483646 h 51"/>
              <a:gd name="T22" fmla="*/ 2147483646 w 43"/>
              <a:gd name="T23" fmla="*/ 2147483646 h 51"/>
              <a:gd name="T24" fmla="*/ 2147483646 w 43"/>
              <a:gd name="T25" fmla="*/ 2147483646 h 51"/>
              <a:gd name="T26" fmla="*/ 2147483646 w 43"/>
              <a:gd name="T27" fmla="*/ 2147483646 h 51"/>
              <a:gd name="T28" fmla="*/ 2147483646 w 43"/>
              <a:gd name="T29" fmla="*/ 2147483646 h 51"/>
              <a:gd name="T30" fmla="*/ 2147483646 w 43"/>
              <a:gd name="T31" fmla="*/ 2147483646 h 51"/>
              <a:gd name="T32" fmla="*/ 2147483646 w 43"/>
              <a:gd name="T33" fmla="*/ 2147483646 h 51"/>
              <a:gd name="T34" fmla="*/ 2147483646 w 43"/>
              <a:gd name="T35" fmla="*/ 2147483646 h 51"/>
              <a:gd name="T36" fmla="*/ 2147483646 w 43"/>
              <a:gd name="T37" fmla="*/ 2147483646 h 51"/>
              <a:gd name="T38" fmla="*/ 2147483646 w 43"/>
              <a:gd name="T39" fmla="*/ 2147483646 h 51"/>
              <a:gd name="T40" fmla="*/ 2147483646 w 43"/>
              <a:gd name="T41" fmla="*/ 2147483646 h 51"/>
              <a:gd name="T42" fmla="*/ 2147483646 w 43"/>
              <a:gd name="T43" fmla="*/ 2147483646 h 51"/>
              <a:gd name="T44" fmla="*/ 2147483646 w 43"/>
              <a:gd name="T45" fmla="*/ 0 h 51"/>
              <a:gd name="T46" fmla="*/ 2147483646 w 43"/>
              <a:gd name="T47" fmla="*/ 0 h 51"/>
              <a:gd name="T48" fmla="*/ 2147483646 w 43"/>
              <a:gd name="T49" fmla="*/ 2147483646 h 51"/>
              <a:gd name="T50" fmla="*/ 0 w 43"/>
              <a:gd name="T51" fmla="*/ 2147483646 h 51"/>
              <a:gd name="T52" fmla="*/ 0 w 43"/>
              <a:gd name="T53" fmla="*/ 2147483646 h 51"/>
              <a:gd name="T54" fmla="*/ 0 w 43"/>
              <a:gd name="T55" fmla="*/ 2147483646 h 51"/>
              <a:gd name="T56" fmla="*/ 2147483646 w 43"/>
              <a:gd name="T57" fmla="*/ 2147483646 h 51"/>
              <a:gd name="T58" fmla="*/ 2147483646 w 43"/>
              <a:gd name="T59" fmla="*/ 2147483646 h 51"/>
              <a:gd name="T60" fmla="*/ 2147483646 w 43"/>
              <a:gd name="T61" fmla="*/ 2147483646 h 51"/>
              <a:gd name="T62" fmla="*/ 2147483646 w 43"/>
              <a:gd name="T63" fmla="*/ 2147483646 h 51"/>
              <a:gd name="T64" fmla="*/ 2147483646 w 43"/>
              <a:gd name="T65" fmla="*/ 2147483646 h 51"/>
              <a:gd name="T66" fmla="*/ 2147483646 w 43"/>
              <a:gd name="T67" fmla="*/ 2147483646 h 51"/>
              <a:gd name="T68" fmla="*/ 2147483646 w 43"/>
              <a:gd name="T69" fmla="*/ 2147483646 h 51"/>
              <a:gd name="T70" fmla="*/ 2147483646 w 43"/>
              <a:gd name="T71" fmla="*/ 2147483646 h 51"/>
              <a:gd name="T72" fmla="*/ 2147483646 w 43"/>
              <a:gd name="T73" fmla="*/ 2147483646 h 51"/>
              <a:gd name="T74" fmla="*/ 2147483646 w 43"/>
              <a:gd name="T75" fmla="*/ 2147483646 h 51"/>
              <a:gd name="T76" fmla="*/ 2147483646 w 43"/>
              <a:gd name="T77" fmla="*/ 2147483646 h 51"/>
              <a:gd name="T78" fmla="*/ 2147483646 w 43"/>
              <a:gd name="T79" fmla="*/ 2147483646 h 51"/>
              <a:gd name="T80" fmla="*/ 2147483646 w 43"/>
              <a:gd name="T81" fmla="*/ 2147483646 h 51"/>
              <a:gd name="T82" fmla="*/ 2147483646 w 43"/>
              <a:gd name="T83" fmla="*/ 2147483646 h 51"/>
              <a:gd name="T84" fmla="*/ 2147483646 w 43"/>
              <a:gd name="T85" fmla="*/ 2147483646 h 51"/>
              <a:gd name="T86" fmla="*/ 2147483646 w 43"/>
              <a:gd name="T87" fmla="*/ 2147483646 h 51"/>
              <a:gd name="T88" fmla="*/ 2147483646 w 43"/>
              <a:gd name="T89" fmla="*/ 2147483646 h 51"/>
              <a:gd name="T90" fmla="*/ 2147483646 w 43"/>
              <a:gd name="T91" fmla="*/ 2147483646 h 51"/>
              <a:gd name="T92" fmla="*/ 2147483646 w 43"/>
              <a:gd name="T93" fmla="*/ 2147483646 h 51"/>
              <a:gd name="T94" fmla="*/ 2147483646 w 43"/>
              <a:gd name="T95" fmla="*/ 2147483646 h 51"/>
              <a:gd name="T96" fmla="*/ 2147483646 w 43"/>
              <a:gd name="T97" fmla="*/ 2147483646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88209" name="Freeform 144"/>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0" name="Freeform 145"/>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88211" name="Freeform 146"/>
          <p:cNvSpPr>
            <a:spLocks/>
          </p:cNvSpPr>
          <p:nvPr/>
        </p:nvSpPr>
        <p:spPr bwMode="auto">
          <a:xfrm>
            <a:off x="6329363" y="4611688"/>
            <a:ext cx="73025" cy="80962"/>
          </a:xfrm>
          <a:custGeom>
            <a:avLst/>
            <a:gdLst>
              <a:gd name="T0" fmla="*/ 2147483646 w 52"/>
              <a:gd name="T1" fmla="*/ 2147483646 h 51"/>
              <a:gd name="T2" fmla="*/ 2147483646 w 52"/>
              <a:gd name="T3" fmla="*/ 2147483646 h 51"/>
              <a:gd name="T4" fmla="*/ 2147483646 w 52"/>
              <a:gd name="T5" fmla="*/ 2147483646 h 51"/>
              <a:gd name="T6" fmla="*/ 2147483646 w 52"/>
              <a:gd name="T7" fmla="*/ 2147483646 h 51"/>
              <a:gd name="T8" fmla="*/ 2147483646 w 52"/>
              <a:gd name="T9" fmla="*/ 2147483646 h 51"/>
              <a:gd name="T10" fmla="*/ 2147483646 w 52"/>
              <a:gd name="T11" fmla="*/ 2147483646 h 51"/>
              <a:gd name="T12" fmla="*/ 2147483646 w 52"/>
              <a:gd name="T13" fmla="*/ 2147483646 h 51"/>
              <a:gd name="T14" fmla="*/ 2147483646 w 52"/>
              <a:gd name="T15" fmla="*/ 2147483646 h 51"/>
              <a:gd name="T16" fmla="*/ 2147483646 w 52"/>
              <a:gd name="T17" fmla="*/ 2147483646 h 51"/>
              <a:gd name="T18" fmla="*/ 2147483646 w 52"/>
              <a:gd name="T19" fmla="*/ 2147483646 h 51"/>
              <a:gd name="T20" fmla="*/ 2147483646 w 52"/>
              <a:gd name="T21" fmla="*/ 2147483646 h 51"/>
              <a:gd name="T22" fmla="*/ 2147483646 w 52"/>
              <a:gd name="T23" fmla="*/ 2147483646 h 51"/>
              <a:gd name="T24" fmla="*/ 2147483646 w 52"/>
              <a:gd name="T25" fmla="*/ 2147483646 h 51"/>
              <a:gd name="T26" fmla="*/ 2147483646 w 52"/>
              <a:gd name="T27" fmla="*/ 2147483646 h 51"/>
              <a:gd name="T28" fmla="*/ 2147483646 w 52"/>
              <a:gd name="T29" fmla="*/ 2147483646 h 51"/>
              <a:gd name="T30" fmla="*/ 2147483646 w 52"/>
              <a:gd name="T31" fmla="*/ 2147483646 h 51"/>
              <a:gd name="T32" fmla="*/ 2147483646 w 52"/>
              <a:gd name="T33" fmla="*/ 2147483646 h 51"/>
              <a:gd name="T34" fmla="*/ 2147483646 w 52"/>
              <a:gd name="T35" fmla="*/ 2147483646 h 51"/>
              <a:gd name="T36" fmla="*/ 2147483646 w 52"/>
              <a:gd name="T37" fmla="*/ 2147483646 h 51"/>
              <a:gd name="T38" fmla="*/ 2147483646 w 52"/>
              <a:gd name="T39" fmla="*/ 2147483646 h 51"/>
              <a:gd name="T40" fmla="*/ 2147483646 w 52"/>
              <a:gd name="T41" fmla="*/ 2147483646 h 51"/>
              <a:gd name="T42" fmla="*/ 2147483646 w 52"/>
              <a:gd name="T43" fmla="*/ 2147483646 h 51"/>
              <a:gd name="T44" fmla="*/ 2147483646 w 52"/>
              <a:gd name="T45" fmla="*/ 2147483646 h 51"/>
              <a:gd name="T46" fmla="*/ 2147483646 w 52"/>
              <a:gd name="T47" fmla="*/ 0 h 51"/>
              <a:gd name="T48" fmla="*/ 2147483646 w 52"/>
              <a:gd name="T49" fmla="*/ 0 h 51"/>
              <a:gd name="T50" fmla="*/ 2147483646 w 52"/>
              <a:gd name="T51" fmla="*/ 0 h 51"/>
              <a:gd name="T52" fmla="*/ 2147483646 w 52"/>
              <a:gd name="T53" fmla="*/ 0 h 51"/>
              <a:gd name="T54" fmla="*/ 2147483646 w 52"/>
              <a:gd name="T55" fmla="*/ 0 h 51"/>
              <a:gd name="T56" fmla="*/ 2147483646 w 52"/>
              <a:gd name="T57" fmla="*/ 0 h 51"/>
              <a:gd name="T58" fmla="*/ 2147483646 w 52"/>
              <a:gd name="T59" fmla="*/ 0 h 51"/>
              <a:gd name="T60" fmla="*/ 2147483646 w 52"/>
              <a:gd name="T61" fmla="*/ 0 h 51"/>
              <a:gd name="T62" fmla="*/ 2147483646 w 52"/>
              <a:gd name="T63" fmla="*/ 0 h 51"/>
              <a:gd name="T64" fmla="*/ 2147483646 w 52"/>
              <a:gd name="T65" fmla="*/ 2147483646 h 51"/>
              <a:gd name="T66" fmla="*/ 2147483646 w 52"/>
              <a:gd name="T67" fmla="*/ 2147483646 h 51"/>
              <a:gd name="T68" fmla="*/ 2147483646 w 52"/>
              <a:gd name="T69" fmla="*/ 2147483646 h 51"/>
              <a:gd name="T70" fmla="*/ 2147483646 w 52"/>
              <a:gd name="T71" fmla="*/ 2147483646 h 51"/>
              <a:gd name="T72" fmla="*/ 2147483646 w 52"/>
              <a:gd name="T73" fmla="*/ 2147483646 h 51"/>
              <a:gd name="T74" fmla="*/ 2147483646 w 52"/>
              <a:gd name="T75" fmla="*/ 2147483646 h 51"/>
              <a:gd name="T76" fmla="*/ 2147483646 w 52"/>
              <a:gd name="T77" fmla="*/ 2147483646 h 51"/>
              <a:gd name="T78" fmla="*/ 2147483646 w 52"/>
              <a:gd name="T79" fmla="*/ 2147483646 h 51"/>
              <a:gd name="T80" fmla="*/ 2147483646 w 52"/>
              <a:gd name="T81" fmla="*/ 2147483646 h 51"/>
              <a:gd name="T82" fmla="*/ 2147483646 w 52"/>
              <a:gd name="T83" fmla="*/ 2147483646 h 51"/>
              <a:gd name="T84" fmla="*/ 2147483646 w 52"/>
              <a:gd name="T85" fmla="*/ 2147483646 h 51"/>
              <a:gd name="T86" fmla="*/ 2147483646 w 52"/>
              <a:gd name="T87" fmla="*/ 2147483646 h 51"/>
              <a:gd name="T88" fmla="*/ 2147483646 w 52"/>
              <a:gd name="T89" fmla="*/ 2147483646 h 51"/>
              <a:gd name="T90" fmla="*/ 0 w 52"/>
              <a:gd name="T91" fmla="*/ 2147483646 h 51"/>
              <a:gd name="T92" fmla="*/ 0 w 52"/>
              <a:gd name="T93" fmla="*/ 2147483646 h 51"/>
              <a:gd name="T94" fmla="*/ 0 w 52"/>
              <a:gd name="T95" fmla="*/ 2147483646 h 51"/>
              <a:gd name="T96" fmla="*/ 0 w 52"/>
              <a:gd name="T97" fmla="*/ 2147483646 h 51"/>
              <a:gd name="T98" fmla="*/ 2147483646 w 52"/>
              <a:gd name="T99" fmla="*/ 2147483646 h 51"/>
              <a:gd name="T100" fmla="*/ 2147483646 w 52"/>
              <a:gd name="T101" fmla="*/ 2147483646 h 51"/>
              <a:gd name="T102" fmla="*/ 2147483646 w 52"/>
              <a:gd name="T103" fmla="*/ 2147483646 h 51"/>
              <a:gd name="T104" fmla="*/ 2147483646 w 52"/>
              <a:gd name="T105" fmla="*/ 2147483646 h 51"/>
              <a:gd name="T106" fmla="*/ 2147483646 w 52"/>
              <a:gd name="T107" fmla="*/ 2147483646 h 51"/>
              <a:gd name="T108" fmla="*/ 2147483646 w 52"/>
              <a:gd name="T109" fmla="*/ 2147483646 h 51"/>
              <a:gd name="T110" fmla="*/ 2147483646 w 52"/>
              <a:gd name="T111" fmla="*/ 2147483646 h 51"/>
              <a:gd name="T112" fmla="*/ 2147483646 w 52"/>
              <a:gd name="T113" fmla="*/ 2147483646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88212" name="Freeform 147"/>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3" name="Freeform 148"/>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88214" name="Freeform 149"/>
          <p:cNvSpPr>
            <a:spLocks/>
          </p:cNvSpPr>
          <p:nvPr/>
        </p:nvSpPr>
        <p:spPr bwMode="auto">
          <a:xfrm>
            <a:off x="6249988" y="4594225"/>
            <a:ext cx="80962" cy="79375"/>
          </a:xfrm>
          <a:custGeom>
            <a:avLst/>
            <a:gdLst>
              <a:gd name="T0" fmla="*/ 0 w 57"/>
              <a:gd name="T1" fmla="*/ 2147483646 h 50"/>
              <a:gd name="T2" fmla="*/ 2147483646 w 57"/>
              <a:gd name="T3" fmla="*/ 2147483646 h 50"/>
              <a:gd name="T4" fmla="*/ 2147483646 w 57"/>
              <a:gd name="T5" fmla="*/ 2147483646 h 50"/>
              <a:gd name="T6" fmla="*/ 2147483646 w 57"/>
              <a:gd name="T7" fmla="*/ 2147483646 h 50"/>
              <a:gd name="T8" fmla="*/ 2147483646 w 57"/>
              <a:gd name="T9" fmla="*/ 2147483646 h 50"/>
              <a:gd name="T10" fmla="*/ 2147483646 w 57"/>
              <a:gd name="T11" fmla="*/ 2147483646 h 50"/>
              <a:gd name="T12" fmla="*/ 2147483646 w 57"/>
              <a:gd name="T13" fmla="*/ 2147483646 h 50"/>
              <a:gd name="T14" fmla="*/ 2147483646 w 57"/>
              <a:gd name="T15" fmla="*/ 2147483646 h 50"/>
              <a:gd name="T16" fmla="*/ 2147483646 w 57"/>
              <a:gd name="T17" fmla="*/ 2147483646 h 50"/>
              <a:gd name="T18" fmla="*/ 2147483646 w 57"/>
              <a:gd name="T19" fmla="*/ 2147483646 h 50"/>
              <a:gd name="T20" fmla="*/ 2147483646 w 57"/>
              <a:gd name="T21" fmla="*/ 2147483646 h 50"/>
              <a:gd name="T22" fmla="*/ 2147483646 w 57"/>
              <a:gd name="T23" fmla="*/ 2147483646 h 50"/>
              <a:gd name="T24" fmla="*/ 2147483646 w 57"/>
              <a:gd name="T25" fmla="*/ 2147483646 h 50"/>
              <a:gd name="T26" fmla="*/ 2147483646 w 57"/>
              <a:gd name="T27" fmla="*/ 2147483646 h 50"/>
              <a:gd name="T28" fmla="*/ 2147483646 w 57"/>
              <a:gd name="T29" fmla="*/ 2147483646 h 50"/>
              <a:gd name="T30" fmla="*/ 2147483646 w 57"/>
              <a:gd name="T31" fmla="*/ 2147483646 h 50"/>
              <a:gd name="T32" fmla="*/ 2147483646 w 57"/>
              <a:gd name="T33" fmla="*/ 2147483646 h 50"/>
              <a:gd name="T34" fmla="*/ 2147483646 w 57"/>
              <a:gd name="T35" fmla="*/ 2147483646 h 50"/>
              <a:gd name="T36" fmla="*/ 2147483646 w 57"/>
              <a:gd name="T37" fmla="*/ 2147483646 h 50"/>
              <a:gd name="T38" fmla="*/ 2147483646 w 57"/>
              <a:gd name="T39" fmla="*/ 2147483646 h 50"/>
              <a:gd name="T40" fmla="*/ 2147483646 w 57"/>
              <a:gd name="T41" fmla="*/ 2147483646 h 50"/>
              <a:gd name="T42" fmla="*/ 2147483646 w 57"/>
              <a:gd name="T43" fmla="*/ 2147483646 h 50"/>
              <a:gd name="T44" fmla="*/ 2147483646 w 57"/>
              <a:gd name="T45" fmla="*/ 2147483646 h 50"/>
              <a:gd name="T46" fmla="*/ 2147483646 w 57"/>
              <a:gd name="T47" fmla="*/ 2147483646 h 50"/>
              <a:gd name="T48" fmla="*/ 2147483646 w 57"/>
              <a:gd name="T49" fmla="*/ 2147483646 h 50"/>
              <a:gd name="T50" fmla="*/ 2147483646 w 57"/>
              <a:gd name="T51" fmla="*/ 2147483646 h 50"/>
              <a:gd name="T52" fmla="*/ 2147483646 w 57"/>
              <a:gd name="T53" fmla="*/ 2147483646 h 50"/>
              <a:gd name="T54" fmla="*/ 2147483646 w 57"/>
              <a:gd name="T55" fmla="*/ 2147483646 h 50"/>
              <a:gd name="T56" fmla="*/ 2147483646 w 57"/>
              <a:gd name="T57" fmla="*/ 2147483646 h 50"/>
              <a:gd name="T58" fmla="*/ 2147483646 w 57"/>
              <a:gd name="T59" fmla="*/ 2147483646 h 50"/>
              <a:gd name="T60" fmla="*/ 2147483646 w 57"/>
              <a:gd name="T61" fmla="*/ 2147483646 h 50"/>
              <a:gd name="T62" fmla="*/ 2147483646 w 57"/>
              <a:gd name="T63" fmla="*/ 2147483646 h 50"/>
              <a:gd name="T64" fmla="*/ 2147483646 w 57"/>
              <a:gd name="T65" fmla="*/ 2147483646 h 50"/>
              <a:gd name="T66" fmla="*/ 2147483646 w 57"/>
              <a:gd name="T67" fmla="*/ 2147483646 h 50"/>
              <a:gd name="T68" fmla="*/ 2147483646 w 57"/>
              <a:gd name="T69" fmla="*/ 2147483646 h 50"/>
              <a:gd name="T70" fmla="*/ 2147483646 w 57"/>
              <a:gd name="T71" fmla="*/ 2147483646 h 50"/>
              <a:gd name="T72" fmla="*/ 2147483646 w 57"/>
              <a:gd name="T73" fmla="*/ 2147483646 h 50"/>
              <a:gd name="T74" fmla="*/ 2147483646 w 57"/>
              <a:gd name="T75" fmla="*/ 2147483646 h 50"/>
              <a:gd name="T76" fmla="*/ 2147483646 w 57"/>
              <a:gd name="T77" fmla="*/ 2147483646 h 50"/>
              <a:gd name="T78" fmla="*/ 2147483646 w 57"/>
              <a:gd name="T79" fmla="*/ 2147483646 h 50"/>
              <a:gd name="T80" fmla="*/ 2147483646 w 57"/>
              <a:gd name="T81" fmla="*/ 2147483646 h 50"/>
              <a:gd name="T82" fmla="*/ 2147483646 w 57"/>
              <a:gd name="T83" fmla="*/ 2147483646 h 50"/>
              <a:gd name="T84" fmla="*/ 2147483646 w 57"/>
              <a:gd name="T85" fmla="*/ 2147483646 h 50"/>
              <a:gd name="T86" fmla="*/ 2147483646 w 57"/>
              <a:gd name="T87" fmla="*/ 2147483646 h 50"/>
              <a:gd name="T88" fmla="*/ 2147483646 w 57"/>
              <a:gd name="T89" fmla="*/ 2147483646 h 50"/>
              <a:gd name="T90" fmla="*/ 2147483646 w 57"/>
              <a:gd name="T91" fmla="*/ 2147483646 h 50"/>
              <a:gd name="T92" fmla="*/ 2147483646 w 57"/>
              <a:gd name="T93" fmla="*/ 0 h 50"/>
              <a:gd name="T94" fmla="*/ 2147483646 w 57"/>
              <a:gd name="T95" fmla="*/ 0 h 50"/>
              <a:gd name="T96" fmla="*/ 2147483646 w 57"/>
              <a:gd name="T97" fmla="*/ 2147483646 h 50"/>
              <a:gd name="T98" fmla="*/ 2147483646 w 57"/>
              <a:gd name="T99" fmla="*/ 2147483646 h 50"/>
              <a:gd name="T100" fmla="*/ 2147483646 w 57"/>
              <a:gd name="T101" fmla="*/ 2147483646 h 50"/>
              <a:gd name="T102" fmla="*/ 2147483646 w 57"/>
              <a:gd name="T103" fmla="*/ 2147483646 h 50"/>
              <a:gd name="T104" fmla="*/ 2147483646 w 57"/>
              <a:gd name="T105" fmla="*/ 2147483646 h 50"/>
              <a:gd name="T106" fmla="*/ 2147483646 w 57"/>
              <a:gd name="T107" fmla="*/ 2147483646 h 50"/>
              <a:gd name="T108" fmla="*/ 2147483646 w 57"/>
              <a:gd name="T109" fmla="*/ 2147483646 h 50"/>
              <a:gd name="T110" fmla="*/ 2147483646 w 57"/>
              <a:gd name="T111" fmla="*/ 2147483646 h 50"/>
              <a:gd name="T112" fmla="*/ 0 w 57"/>
              <a:gd name="T113" fmla="*/ 2147483646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88215" name="Freeform 150"/>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6" name="Freeform 151"/>
          <p:cNvSpPr>
            <a:spLocks/>
          </p:cNvSpPr>
          <p:nvPr/>
        </p:nvSpPr>
        <p:spPr bwMode="auto">
          <a:xfrm>
            <a:off x="6407150" y="4540250"/>
            <a:ext cx="63500" cy="69850"/>
          </a:xfrm>
          <a:custGeom>
            <a:avLst/>
            <a:gdLst>
              <a:gd name="T0" fmla="*/ 2147483646 w 46"/>
              <a:gd name="T1" fmla="*/ 2147483646 h 44"/>
              <a:gd name="T2" fmla="*/ 2147483646 w 46"/>
              <a:gd name="T3" fmla="*/ 2147483646 h 44"/>
              <a:gd name="T4" fmla="*/ 2147483646 w 46"/>
              <a:gd name="T5" fmla="*/ 2147483646 h 44"/>
              <a:gd name="T6" fmla="*/ 2147483646 w 46"/>
              <a:gd name="T7" fmla="*/ 2147483646 h 44"/>
              <a:gd name="T8" fmla="*/ 2147483646 w 46"/>
              <a:gd name="T9" fmla="*/ 2147483646 h 44"/>
              <a:gd name="T10" fmla="*/ 2147483646 w 46"/>
              <a:gd name="T11" fmla="*/ 2147483646 h 44"/>
              <a:gd name="T12" fmla="*/ 2147483646 w 46"/>
              <a:gd name="T13" fmla="*/ 2147483646 h 44"/>
              <a:gd name="T14" fmla="*/ 2147483646 w 46"/>
              <a:gd name="T15" fmla="*/ 2147483646 h 44"/>
              <a:gd name="T16" fmla="*/ 2147483646 w 46"/>
              <a:gd name="T17" fmla="*/ 2147483646 h 44"/>
              <a:gd name="T18" fmla="*/ 2147483646 w 46"/>
              <a:gd name="T19" fmla="*/ 2147483646 h 44"/>
              <a:gd name="T20" fmla="*/ 2147483646 w 46"/>
              <a:gd name="T21" fmla="*/ 2147483646 h 44"/>
              <a:gd name="T22" fmla="*/ 2147483646 w 46"/>
              <a:gd name="T23" fmla="*/ 2147483646 h 44"/>
              <a:gd name="T24" fmla="*/ 2147483646 w 46"/>
              <a:gd name="T25" fmla="*/ 2147483646 h 44"/>
              <a:gd name="T26" fmla="*/ 2147483646 w 46"/>
              <a:gd name="T27" fmla="*/ 2147483646 h 44"/>
              <a:gd name="T28" fmla="*/ 2147483646 w 46"/>
              <a:gd name="T29" fmla="*/ 0 h 44"/>
              <a:gd name="T30" fmla="*/ 2147483646 w 46"/>
              <a:gd name="T31" fmla="*/ 0 h 44"/>
              <a:gd name="T32" fmla="*/ 2147483646 w 46"/>
              <a:gd name="T33" fmla="*/ 2147483646 h 44"/>
              <a:gd name="T34" fmla="*/ 2147483646 w 46"/>
              <a:gd name="T35" fmla="*/ 2147483646 h 44"/>
              <a:gd name="T36" fmla="*/ 2147483646 w 46"/>
              <a:gd name="T37" fmla="*/ 2147483646 h 44"/>
              <a:gd name="T38" fmla="*/ 2147483646 w 46"/>
              <a:gd name="T39" fmla="*/ 2147483646 h 44"/>
              <a:gd name="T40" fmla="*/ 2147483646 w 46"/>
              <a:gd name="T41" fmla="*/ 2147483646 h 44"/>
              <a:gd name="T42" fmla="*/ 2147483646 w 46"/>
              <a:gd name="T43" fmla="*/ 2147483646 h 44"/>
              <a:gd name="T44" fmla="*/ 2147483646 w 46"/>
              <a:gd name="T45" fmla="*/ 2147483646 h 44"/>
              <a:gd name="T46" fmla="*/ 2147483646 w 46"/>
              <a:gd name="T47" fmla="*/ 2147483646 h 44"/>
              <a:gd name="T48" fmla="*/ 0 w 46"/>
              <a:gd name="T49" fmla="*/ 2147483646 h 44"/>
              <a:gd name="T50" fmla="*/ 0 w 46"/>
              <a:gd name="T51" fmla="*/ 2147483646 h 44"/>
              <a:gd name="T52" fmla="*/ 2147483646 w 46"/>
              <a:gd name="T53" fmla="*/ 2147483646 h 44"/>
              <a:gd name="T54" fmla="*/ 2147483646 w 46"/>
              <a:gd name="T55" fmla="*/ 2147483646 h 44"/>
              <a:gd name="T56" fmla="*/ 2147483646 w 46"/>
              <a:gd name="T57" fmla="*/ 2147483646 h 44"/>
              <a:gd name="T58" fmla="*/ 2147483646 w 46"/>
              <a:gd name="T59" fmla="*/ 2147483646 h 44"/>
              <a:gd name="T60" fmla="*/ 2147483646 w 46"/>
              <a:gd name="T61" fmla="*/ 2147483646 h 44"/>
              <a:gd name="T62" fmla="*/ 2147483646 w 46"/>
              <a:gd name="T63" fmla="*/ 2147483646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88217" name="Freeform 152"/>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18" name="Freeform 153"/>
          <p:cNvSpPr>
            <a:spLocks/>
          </p:cNvSpPr>
          <p:nvPr/>
        </p:nvSpPr>
        <p:spPr bwMode="auto">
          <a:xfrm>
            <a:off x="6310313" y="4576763"/>
            <a:ext cx="60325" cy="47625"/>
          </a:xfrm>
          <a:custGeom>
            <a:avLst/>
            <a:gdLst>
              <a:gd name="T0" fmla="*/ 2147483646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0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0 w 43"/>
              <a:gd name="T61" fmla="*/ 2147483646 h 30"/>
              <a:gd name="T62" fmla="*/ 0 w 43"/>
              <a:gd name="T63" fmla="*/ 2147483646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2147483646 w 43"/>
              <a:gd name="T79" fmla="*/ 2147483646 h 30"/>
              <a:gd name="T80" fmla="*/ 2147483646 w 43"/>
              <a:gd name="T81" fmla="*/ 2147483646 h 30"/>
              <a:gd name="T82" fmla="*/ 2147483646 w 43"/>
              <a:gd name="T83" fmla="*/ 2147483646 h 30"/>
              <a:gd name="T84" fmla="*/ 2147483646 w 43"/>
              <a:gd name="T85" fmla="*/ 2147483646 h 30"/>
              <a:gd name="T86" fmla="*/ 2147483646 w 43"/>
              <a:gd name="T87" fmla="*/ 2147483646 h 30"/>
              <a:gd name="T88" fmla="*/ 2147483646 w 43"/>
              <a:gd name="T89" fmla="*/ 2147483646 h 30"/>
              <a:gd name="T90" fmla="*/ 2147483646 w 43"/>
              <a:gd name="T91" fmla="*/ 2147483646 h 30"/>
              <a:gd name="T92" fmla="*/ 2147483646 w 43"/>
              <a:gd name="T93" fmla="*/ 2147483646 h 30"/>
              <a:gd name="T94" fmla="*/ 2147483646 w 43"/>
              <a:gd name="T95" fmla="*/ 2147483646 h 30"/>
              <a:gd name="T96" fmla="*/ 2147483646 w 43"/>
              <a:gd name="T97" fmla="*/ 2147483646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88219" name="Freeform 154"/>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0" name="Freeform 155"/>
          <p:cNvSpPr>
            <a:spLocks/>
          </p:cNvSpPr>
          <p:nvPr/>
        </p:nvSpPr>
        <p:spPr bwMode="auto">
          <a:xfrm>
            <a:off x="6234113" y="4541838"/>
            <a:ext cx="60325" cy="47625"/>
          </a:xfrm>
          <a:custGeom>
            <a:avLst/>
            <a:gdLst>
              <a:gd name="T0" fmla="*/ 0 w 43"/>
              <a:gd name="T1" fmla="*/ 2147483646 h 30"/>
              <a:gd name="T2" fmla="*/ 2147483646 w 43"/>
              <a:gd name="T3" fmla="*/ 2147483646 h 30"/>
              <a:gd name="T4" fmla="*/ 2147483646 w 43"/>
              <a:gd name="T5" fmla="*/ 2147483646 h 30"/>
              <a:gd name="T6" fmla="*/ 2147483646 w 43"/>
              <a:gd name="T7" fmla="*/ 2147483646 h 30"/>
              <a:gd name="T8" fmla="*/ 2147483646 w 43"/>
              <a:gd name="T9" fmla="*/ 2147483646 h 30"/>
              <a:gd name="T10" fmla="*/ 2147483646 w 43"/>
              <a:gd name="T11" fmla="*/ 2147483646 h 30"/>
              <a:gd name="T12" fmla="*/ 2147483646 w 43"/>
              <a:gd name="T13" fmla="*/ 2147483646 h 30"/>
              <a:gd name="T14" fmla="*/ 2147483646 w 43"/>
              <a:gd name="T15" fmla="*/ 2147483646 h 30"/>
              <a:gd name="T16" fmla="*/ 2147483646 w 43"/>
              <a:gd name="T17" fmla="*/ 2147483646 h 30"/>
              <a:gd name="T18" fmla="*/ 2147483646 w 43"/>
              <a:gd name="T19" fmla="*/ 2147483646 h 30"/>
              <a:gd name="T20" fmla="*/ 2147483646 w 43"/>
              <a:gd name="T21" fmla="*/ 2147483646 h 30"/>
              <a:gd name="T22" fmla="*/ 2147483646 w 43"/>
              <a:gd name="T23" fmla="*/ 2147483646 h 30"/>
              <a:gd name="T24" fmla="*/ 2147483646 w 43"/>
              <a:gd name="T25" fmla="*/ 2147483646 h 30"/>
              <a:gd name="T26" fmla="*/ 2147483646 w 43"/>
              <a:gd name="T27" fmla="*/ 2147483646 h 30"/>
              <a:gd name="T28" fmla="*/ 2147483646 w 43"/>
              <a:gd name="T29" fmla="*/ 2147483646 h 30"/>
              <a:gd name="T30" fmla="*/ 2147483646 w 43"/>
              <a:gd name="T31" fmla="*/ 2147483646 h 30"/>
              <a:gd name="T32" fmla="*/ 2147483646 w 43"/>
              <a:gd name="T33" fmla="*/ 2147483646 h 30"/>
              <a:gd name="T34" fmla="*/ 2147483646 w 43"/>
              <a:gd name="T35" fmla="*/ 2147483646 h 30"/>
              <a:gd name="T36" fmla="*/ 2147483646 w 43"/>
              <a:gd name="T37" fmla="*/ 2147483646 h 30"/>
              <a:gd name="T38" fmla="*/ 2147483646 w 43"/>
              <a:gd name="T39" fmla="*/ 2147483646 h 30"/>
              <a:gd name="T40" fmla="*/ 2147483646 w 43"/>
              <a:gd name="T41" fmla="*/ 2147483646 h 30"/>
              <a:gd name="T42" fmla="*/ 2147483646 w 43"/>
              <a:gd name="T43" fmla="*/ 2147483646 h 30"/>
              <a:gd name="T44" fmla="*/ 2147483646 w 43"/>
              <a:gd name="T45" fmla="*/ 2147483646 h 30"/>
              <a:gd name="T46" fmla="*/ 2147483646 w 43"/>
              <a:gd name="T47" fmla="*/ 2147483646 h 30"/>
              <a:gd name="T48" fmla="*/ 2147483646 w 43"/>
              <a:gd name="T49" fmla="*/ 2147483646 h 30"/>
              <a:gd name="T50" fmla="*/ 2147483646 w 43"/>
              <a:gd name="T51" fmla="*/ 2147483646 h 30"/>
              <a:gd name="T52" fmla="*/ 2147483646 w 43"/>
              <a:gd name="T53" fmla="*/ 2147483646 h 30"/>
              <a:gd name="T54" fmla="*/ 2147483646 w 43"/>
              <a:gd name="T55" fmla="*/ 2147483646 h 30"/>
              <a:gd name="T56" fmla="*/ 2147483646 w 43"/>
              <a:gd name="T57" fmla="*/ 2147483646 h 30"/>
              <a:gd name="T58" fmla="*/ 2147483646 w 43"/>
              <a:gd name="T59" fmla="*/ 2147483646 h 30"/>
              <a:gd name="T60" fmla="*/ 2147483646 w 43"/>
              <a:gd name="T61" fmla="*/ 2147483646 h 30"/>
              <a:gd name="T62" fmla="*/ 2147483646 w 43"/>
              <a:gd name="T63" fmla="*/ 0 h 30"/>
              <a:gd name="T64" fmla="*/ 2147483646 w 43"/>
              <a:gd name="T65" fmla="*/ 2147483646 h 30"/>
              <a:gd name="T66" fmla="*/ 2147483646 w 43"/>
              <a:gd name="T67" fmla="*/ 2147483646 h 30"/>
              <a:gd name="T68" fmla="*/ 2147483646 w 43"/>
              <a:gd name="T69" fmla="*/ 2147483646 h 30"/>
              <a:gd name="T70" fmla="*/ 2147483646 w 43"/>
              <a:gd name="T71" fmla="*/ 2147483646 h 30"/>
              <a:gd name="T72" fmla="*/ 2147483646 w 43"/>
              <a:gd name="T73" fmla="*/ 2147483646 h 30"/>
              <a:gd name="T74" fmla="*/ 2147483646 w 43"/>
              <a:gd name="T75" fmla="*/ 2147483646 h 30"/>
              <a:gd name="T76" fmla="*/ 2147483646 w 43"/>
              <a:gd name="T77" fmla="*/ 2147483646 h 30"/>
              <a:gd name="T78" fmla="*/ 0 w 43"/>
              <a:gd name="T79" fmla="*/ 2147483646 h 30"/>
              <a:gd name="T80" fmla="*/ 0 w 43"/>
              <a:gd name="T81" fmla="*/ 2147483646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88221" name="Freeform 156"/>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2" name="Freeform 157"/>
          <p:cNvSpPr>
            <a:spLocks/>
          </p:cNvSpPr>
          <p:nvPr/>
        </p:nvSpPr>
        <p:spPr bwMode="auto">
          <a:xfrm>
            <a:off x="6157913" y="4516438"/>
            <a:ext cx="76200" cy="53975"/>
          </a:xfrm>
          <a:custGeom>
            <a:avLst/>
            <a:gdLst>
              <a:gd name="T0" fmla="*/ 2147483646 w 54"/>
              <a:gd name="T1" fmla="*/ 2147483646 h 34"/>
              <a:gd name="T2" fmla="*/ 2147483646 w 54"/>
              <a:gd name="T3" fmla="*/ 2147483646 h 34"/>
              <a:gd name="T4" fmla="*/ 2147483646 w 54"/>
              <a:gd name="T5" fmla="*/ 2147483646 h 34"/>
              <a:gd name="T6" fmla="*/ 2147483646 w 54"/>
              <a:gd name="T7" fmla="*/ 2147483646 h 34"/>
              <a:gd name="T8" fmla="*/ 2147483646 w 54"/>
              <a:gd name="T9" fmla="*/ 2147483646 h 34"/>
              <a:gd name="T10" fmla="*/ 2147483646 w 54"/>
              <a:gd name="T11" fmla="*/ 2147483646 h 34"/>
              <a:gd name="T12" fmla="*/ 2147483646 w 54"/>
              <a:gd name="T13" fmla="*/ 2147483646 h 34"/>
              <a:gd name="T14" fmla="*/ 2147483646 w 54"/>
              <a:gd name="T15" fmla="*/ 2147483646 h 34"/>
              <a:gd name="T16" fmla="*/ 2147483646 w 54"/>
              <a:gd name="T17" fmla="*/ 2147483646 h 34"/>
              <a:gd name="T18" fmla="*/ 2147483646 w 54"/>
              <a:gd name="T19" fmla="*/ 2147483646 h 34"/>
              <a:gd name="T20" fmla="*/ 2147483646 w 54"/>
              <a:gd name="T21" fmla="*/ 2147483646 h 34"/>
              <a:gd name="T22" fmla="*/ 2147483646 w 54"/>
              <a:gd name="T23" fmla="*/ 2147483646 h 34"/>
              <a:gd name="T24" fmla="*/ 2147483646 w 54"/>
              <a:gd name="T25" fmla="*/ 2147483646 h 34"/>
              <a:gd name="T26" fmla="*/ 2147483646 w 54"/>
              <a:gd name="T27" fmla="*/ 2147483646 h 34"/>
              <a:gd name="T28" fmla="*/ 2147483646 w 54"/>
              <a:gd name="T29" fmla="*/ 2147483646 h 34"/>
              <a:gd name="T30" fmla="*/ 2147483646 w 54"/>
              <a:gd name="T31" fmla="*/ 2147483646 h 34"/>
              <a:gd name="T32" fmla="*/ 2147483646 w 54"/>
              <a:gd name="T33" fmla="*/ 2147483646 h 34"/>
              <a:gd name="T34" fmla="*/ 2147483646 w 54"/>
              <a:gd name="T35" fmla="*/ 2147483646 h 34"/>
              <a:gd name="T36" fmla="*/ 2147483646 w 54"/>
              <a:gd name="T37" fmla="*/ 2147483646 h 34"/>
              <a:gd name="T38" fmla="*/ 2147483646 w 54"/>
              <a:gd name="T39" fmla="*/ 2147483646 h 34"/>
              <a:gd name="T40" fmla="*/ 2147483646 w 54"/>
              <a:gd name="T41" fmla="*/ 2147483646 h 34"/>
              <a:gd name="T42" fmla="*/ 2147483646 w 54"/>
              <a:gd name="T43" fmla="*/ 2147483646 h 34"/>
              <a:gd name="T44" fmla="*/ 2147483646 w 54"/>
              <a:gd name="T45" fmla="*/ 2147483646 h 34"/>
              <a:gd name="T46" fmla="*/ 2147483646 w 54"/>
              <a:gd name="T47" fmla="*/ 2147483646 h 34"/>
              <a:gd name="T48" fmla="*/ 2147483646 w 54"/>
              <a:gd name="T49" fmla="*/ 0 h 34"/>
              <a:gd name="T50" fmla="*/ 2147483646 w 54"/>
              <a:gd name="T51" fmla="*/ 2147483646 h 34"/>
              <a:gd name="T52" fmla="*/ 2147483646 w 54"/>
              <a:gd name="T53" fmla="*/ 2147483646 h 34"/>
              <a:gd name="T54" fmla="*/ 2147483646 w 54"/>
              <a:gd name="T55" fmla="*/ 2147483646 h 34"/>
              <a:gd name="T56" fmla="*/ 2147483646 w 54"/>
              <a:gd name="T57" fmla="*/ 2147483646 h 34"/>
              <a:gd name="T58" fmla="*/ 0 w 54"/>
              <a:gd name="T59" fmla="*/ 2147483646 h 34"/>
              <a:gd name="T60" fmla="*/ 0 w 54"/>
              <a:gd name="T61" fmla="*/ 2147483646 h 34"/>
              <a:gd name="T62" fmla="*/ 0 w 54"/>
              <a:gd name="T63" fmla="*/ 2147483646 h 34"/>
              <a:gd name="T64" fmla="*/ 0 w 54"/>
              <a:gd name="T65" fmla="*/ 2147483646 h 34"/>
              <a:gd name="T66" fmla="*/ 2147483646 w 54"/>
              <a:gd name="T67" fmla="*/ 2147483646 h 34"/>
              <a:gd name="T68" fmla="*/ 2147483646 w 54"/>
              <a:gd name="T69" fmla="*/ 2147483646 h 34"/>
              <a:gd name="T70" fmla="*/ 2147483646 w 54"/>
              <a:gd name="T71" fmla="*/ 2147483646 h 34"/>
              <a:gd name="T72" fmla="*/ 2147483646 w 54"/>
              <a:gd name="T73" fmla="*/ 2147483646 h 34"/>
              <a:gd name="T74" fmla="*/ 2147483646 w 54"/>
              <a:gd name="T75" fmla="*/ 2147483646 h 34"/>
              <a:gd name="T76" fmla="*/ 2147483646 w 54"/>
              <a:gd name="T77" fmla="*/ 2147483646 h 34"/>
              <a:gd name="T78" fmla="*/ 2147483646 w 54"/>
              <a:gd name="T79" fmla="*/ 2147483646 h 34"/>
              <a:gd name="T80" fmla="*/ 2147483646 w 5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88223" name="Freeform 158"/>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4" name="Freeform 159"/>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88225" name="Freeform 160"/>
          <p:cNvSpPr>
            <a:spLocks/>
          </p:cNvSpPr>
          <p:nvPr/>
        </p:nvSpPr>
        <p:spPr bwMode="auto">
          <a:xfrm>
            <a:off x="6192838" y="4775200"/>
            <a:ext cx="46037" cy="73025"/>
          </a:xfrm>
          <a:custGeom>
            <a:avLst/>
            <a:gdLst>
              <a:gd name="T0" fmla="*/ 2147483646 w 32"/>
              <a:gd name="T1" fmla="*/ 2147483646 h 46"/>
              <a:gd name="T2" fmla="*/ 2147483646 w 32"/>
              <a:gd name="T3" fmla="*/ 2147483646 h 46"/>
              <a:gd name="T4" fmla="*/ 2147483646 w 32"/>
              <a:gd name="T5" fmla="*/ 2147483646 h 46"/>
              <a:gd name="T6" fmla="*/ 2147483646 w 32"/>
              <a:gd name="T7" fmla="*/ 2147483646 h 46"/>
              <a:gd name="T8" fmla="*/ 2147483646 w 32"/>
              <a:gd name="T9" fmla="*/ 2147483646 h 46"/>
              <a:gd name="T10" fmla="*/ 2147483646 w 32"/>
              <a:gd name="T11" fmla="*/ 2147483646 h 46"/>
              <a:gd name="T12" fmla="*/ 2147483646 w 32"/>
              <a:gd name="T13" fmla="*/ 2147483646 h 46"/>
              <a:gd name="T14" fmla="*/ 2147483646 w 32"/>
              <a:gd name="T15" fmla="*/ 2147483646 h 46"/>
              <a:gd name="T16" fmla="*/ 2147483646 w 32"/>
              <a:gd name="T17" fmla="*/ 2147483646 h 46"/>
              <a:gd name="T18" fmla="*/ 2147483646 w 32"/>
              <a:gd name="T19" fmla="*/ 2147483646 h 46"/>
              <a:gd name="T20" fmla="*/ 2147483646 w 32"/>
              <a:gd name="T21" fmla="*/ 2147483646 h 46"/>
              <a:gd name="T22" fmla="*/ 2147483646 w 32"/>
              <a:gd name="T23" fmla="*/ 2147483646 h 46"/>
              <a:gd name="T24" fmla="*/ 2147483646 w 32"/>
              <a:gd name="T25" fmla="*/ 2147483646 h 46"/>
              <a:gd name="T26" fmla="*/ 2147483646 w 32"/>
              <a:gd name="T27" fmla="*/ 2147483646 h 46"/>
              <a:gd name="T28" fmla="*/ 2147483646 w 32"/>
              <a:gd name="T29" fmla="*/ 2147483646 h 46"/>
              <a:gd name="T30" fmla="*/ 2147483646 w 32"/>
              <a:gd name="T31" fmla="*/ 2147483646 h 46"/>
              <a:gd name="T32" fmla="*/ 2147483646 w 32"/>
              <a:gd name="T33" fmla="*/ 2147483646 h 46"/>
              <a:gd name="T34" fmla="*/ 2147483646 w 32"/>
              <a:gd name="T35" fmla="*/ 2147483646 h 46"/>
              <a:gd name="T36" fmla="*/ 2147483646 w 32"/>
              <a:gd name="T37" fmla="*/ 2147483646 h 46"/>
              <a:gd name="T38" fmla="*/ 2147483646 w 32"/>
              <a:gd name="T39" fmla="*/ 2147483646 h 46"/>
              <a:gd name="T40" fmla="*/ 2147483646 w 32"/>
              <a:gd name="T41" fmla="*/ 2147483646 h 46"/>
              <a:gd name="T42" fmla="*/ 2147483646 w 32"/>
              <a:gd name="T43" fmla="*/ 2147483646 h 46"/>
              <a:gd name="T44" fmla="*/ 2147483646 w 32"/>
              <a:gd name="T45" fmla="*/ 2147483646 h 46"/>
              <a:gd name="T46" fmla="*/ 2147483646 w 32"/>
              <a:gd name="T47" fmla="*/ 2147483646 h 46"/>
              <a:gd name="T48" fmla="*/ 2147483646 w 32"/>
              <a:gd name="T49" fmla="*/ 0 h 46"/>
              <a:gd name="T50" fmla="*/ 2147483646 w 32"/>
              <a:gd name="T51" fmla="*/ 0 h 46"/>
              <a:gd name="T52" fmla="*/ 2147483646 w 32"/>
              <a:gd name="T53" fmla="*/ 0 h 46"/>
              <a:gd name="T54" fmla="*/ 2147483646 w 32"/>
              <a:gd name="T55" fmla="*/ 2147483646 h 46"/>
              <a:gd name="T56" fmla="*/ 2147483646 w 32"/>
              <a:gd name="T57" fmla="*/ 2147483646 h 46"/>
              <a:gd name="T58" fmla="*/ 2147483646 w 32"/>
              <a:gd name="T59" fmla="*/ 2147483646 h 46"/>
              <a:gd name="T60" fmla="*/ 2147483646 w 32"/>
              <a:gd name="T61" fmla="*/ 2147483646 h 46"/>
              <a:gd name="T62" fmla="*/ 2147483646 w 32"/>
              <a:gd name="T63" fmla="*/ 2147483646 h 46"/>
              <a:gd name="T64" fmla="*/ 2147483646 w 32"/>
              <a:gd name="T65" fmla="*/ 2147483646 h 46"/>
              <a:gd name="T66" fmla="*/ 2147483646 w 32"/>
              <a:gd name="T67" fmla="*/ 2147483646 h 46"/>
              <a:gd name="T68" fmla="*/ 2147483646 w 32"/>
              <a:gd name="T69" fmla="*/ 2147483646 h 46"/>
              <a:gd name="T70" fmla="*/ 2147483646 w 32"/>
              <a:gd name="T71" fmla="*/ 2147483646 h 46"/>
              <a:gd name="T72" fmla="*/ 2147483646 w 32"/>
              <a:gd name="T73" fmla="*/ 2147483646 h 46"/>
              <a:gd name="T74" fmla="*/ 2147483646 w 32"/>
              <a:gd name="T75" fmla="*/ 2147483646 h 46"/>
              <a:gd name="T76" fmla="*/ 2147483646 w 32"/>
              <a:gd name="T77" fmla="*/ 2147483646 h 46"/>
              <a:gd name="T78" fmla="*/ 2147483646 w 32"/>
              <a:gd name="T79" fmla="*/ 2147483646 h 46"/>
              <a:gd name="T80" fmla="*/ 0 w 32"/>
              <a:gd name="T81" fmla="*/ 2147483646 h 46"/>
              <a:gd name="T82" fmla="*/ 0 w 32"/>
              <a:gd name="T83" fmla="*/ 2147483646 h 46"/>
              <a:gd name="T84" fmla="*/ 2147483646 w 32"/>
              <a:gd name="T85" fmla="*/ 2147483646 h 46"/>
              <a:gd name="T86" fmla="*/ 2147483646 w 32"/>
              <a:gd name="T87" fmla="*/ 2147483646 h 46"/>
              <a:gd name="T88" fmla="*/ 2147483646 w 32"/>
              <a:gd name="T89" fmla="*/ 2147483646 h 46"/>
              <a:gd name="T90" fmla="*/ 2147483646 w 32"/>
              <a:gd name="T91" fmla="*/ 2147483646 h 46"/>
              <a:gd name="T92" fmla="*/ 2147483646 w 32"/>
              <a:gd name="T93" fmla="*/ 2147483646 h 46"/>
              <a:gd name="T94" fmla="*/ 2147483646 w 32"/>
              <a:gd name="T95" fmla="*/ 2147483646 h 46"/>
              <a:gd name="T96" fmla="*/ 2147483646 w 32"/>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88226" name="Freeform 161"/>
          <p:cNvSpPr>
            <a:spLocks/>
          </p:cNvSpPr>
          <p:nvPr/>
        </p:nvSpPr>
        <p:spPr bwMode="auto">
          <a:xfrm>
            <a:off x="6175375" y="4181475"/>
            <a:ext cx="374650" cy="369888"/>
          </a:xfrm>
          <a:custGeom>
            <a:avLst/>
            <a:gdLst>
              <a:gd name="T0" fmla="*/ 2147483646 w 266"/>
              <a:gd name="T1" fmla="*/ 2147483646 h 233"/>
              <a:gd name="T2" fmla="*/ 2147483646 w 266"/>
              <a:gd name="T3" fmla="*/ 2147483646 h 233"/>
              <a:gd name="T4" fmla="*/ 2147483646 w 266"/>
              <a:gd name="T5" fmla="*/ 2147483646 h 233"/>
              <a:gd name="T6" fmla="*/ 2147483646 w 266"/>
              <a:gd name="T7" fmla="*/ 2147483646 h 233"/>
              <a:gd name="T8" fmla="*/ 2147483646 w 266"/>
              <a:gd name="T9" fmla="*/ 2147483646 h 233"/>
              <a:gd name="T10" fmla="*/ 2147483646 w 266"/>
              <a:gd name="T11" fmla="*/ 2147483646 h 233"/>
              <a:gd name="T12" fmla="*/ 2147483646 w 266"/>
              <a:gd name="T13" fmla="*/ 2147483646 h 233"/>
              <a:gd name="T14" fmla="*/ 2147483646 w 266"/>
              <a:gd name="T15" fmla="*/ 2147483646 h 233"/>
              <a:gd name="T16" fmla="*/ 2147483646 w 266"/>
              <a:gd name="T17" fmla="*/ 2147483646 h 233"/>
              <a:gd name="T18" fmla="*/ 2147483646 w 266"/>
              <a:gd name="T19" fmla="*/ 2147483646 h 233"/>
              <a:gd name="T20" fmla="*/ 2147483646 w 266"/>
              <a:gd name="T21" fmla="*/ 2147483646 h 233"/>
              <a:gd name="T22" fmla="*/ 2147483646 w 266"/>
              <a:gd name="T23" fmla="*/ 2147483646 h 233"/>
              <a:gd name="T24" fmla="*/ 2147483646 w 266"/>
              <a:gd name="T25" fmla="*/ 2147483646 h 233"/>
              <a:gd name="T26" fmla="*/ 2147483646 w 266"/>
              <a:gd name="T27" fmla="*/ 2147483646 h 233"/>
              <a:gd name="T28" fmla="*/ 2147483646 w 266"/>
              <a:gd name="T29" fmla="*/ 2147483646 h 233"/>
              <a:gd name="T30" fmla="*/ 2147483646 w 266"/>
              <a:gd name="T31" fmla="*/ 2147483646 h 233"/>
              <a:gd name="T32" fmla="*/ 2147483646 w 266"/>
              <a:gd name="T33" fmla="*/ 2147483646 h 233"/>
              <a:gd name="T34" fmla="*/ 2147483646 w 266"/>
              <a:gd name="T35" fmla="*/ 2147483646 h 233"/>
              <a:gd name="T36" fmla="*/ 2147483646 w 266"/>
              <a:gd name="T37" fmla="*/ 2147483646 h 233"/>
              <a:gd name="T38" fmla="*/ 2147483646 w 266"/>
              <a:gd name="T39" fmla="*/ 2147483646 h 233"/>
              <a:gd name="T40" fmla="*/ 2147483646 w 266"/>
              <a:gd name="T41" fmla="*/ 2147483646 h 233"/>
              <a:gd name="T42" fmla="*/ 2147483646 w 266"/>
              <a:gd name="T43" fmla="*/ 2147483646 h 233"/>
              <a:gd name="T44" fmla="*/ 2147483646 w 266"/>
              <a:gd name="T45" fmla="*/ 2147483646 h 233"/>
              <a:gd name="T46" fmla="*/ 2147483646 w 266"/>
              <a:gd name="T47" fmla="*/ 2147483646 h 233"/>
              <a:gd name="T48" fmla="*/ 2147483646 w 266"/>
              <a:gd name="T49" fmla="*/ 2147483646 h 233"/>
              <a:gd name="T50" fmla="*/ 2147483646 w 266"/>
              <a:gd name="T51" fmla="*/ 2147483646 h 233"/>
              <a:gd name="T52" fmla="*/ 2147483646 w 266"/>
              <a:gd name="T53" fmla="*/ 2147483646 h 233"/>
              <a:gd name="T54" fmla="*/ 2147483646 w 266"/>
              <a:gd name="T55" fmla="*/ 2147483646 h 233"/>
              <a:gd name="T56" fmla="*/ 2147483646 w 266"/>
              <a:gd name="T57" fmla="*/ 2147483646 h 233"/>
              <a:gd name="T58" fmla="*/ 2147483646 w 266"/>
              <a:gd name="T59" fmla="*/ 2147483646 h 233"/>
              <a:gd name="T60" fmla="*/ 2147483646 w 266"/>
              <a:gd name="T61" fmla="*/ 2147483646 h 233"/>
              <a:gd name="T62" fmla="*/ 2147483646 w 266"/>
              <a:gd name="T63" fmla="*/ 2147483646 h 233"/>
              <a:gd name="T64" fmla="*/ 2147483646 w 266"/>
              <a:gd name="T65" fmla="*/ 2147483646 h 233"/>
              <a:gd name="T66" fmla="*/ 2147483646 w 266"/>
              <a:gd name="T67" fmla="*/ 0 h 233"/>
              <a:gd name="T68" fmla="*/ 2147483646 w 266"/>
              <a:gd name="T69" fmla="*/ 2147483646 h 233"/>
              <a:gd name="T70" fmla="*/ 2147483646 w 266"/>
              <a:gd name="T71" fmla="*/ 2147483646 h 233"/>
              <a:gd name="T72" fmla="*/ 2147483646 w 266"/>
              <a:gd name="T73" fmla="*/ 2147483646 h 233"/>
              <a:gd name="T74" fmla="*/ 2147483646 w 266"/>
              <a:gd name="T75" fmla="*/ 2147483646 h 233"/>
              <a:gd name="T76" fmla="*/ 2147483646 w 266"/>
              <a:gd name="T77" fmla="*/ 2147483646 h 233"/>
              <a:gd name="T78" fmla="*/ 2147483646 w 266"/>
              <a:gd name="T79" fmla="*/ 2147483646 h 233"/>
              <a:gd name="T80" fmla="*/ 0 w 266"/>
              <a:gd name="T81" fmla="*/ 2147483646 h 233"/>
              <a:gd name="T82" fmla="*/ 2147483646 w 266"/>
              <a:gd name="T83" fmla="*/ 2147483646 h 233"/>
              <a:gd name="T84" fmla="*/ 2147483646 w 266"/>
              <a:gd name="T85" fmla="*/ 2147483646 h 233"/>
              <a:gd name="T86" fmla="*/ 2147483646 w 266"/>
              <a:gd name="T87" fmla="*/ 2147483646 h 233"/>
              <a:gd name="T88" fmla="*/ 2147483646 w 266"/>
              <a:gd name="T89" fmla="*/ 2147483646 h 233"/>
              <a:gd name="T90" fmla="*/ 2147483646 w 266"/>
              <a:gd name="T91" fmla="*/ 2147483646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7" name="Freeform 162"/>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28" name="Freeform 163"/>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w 65"/>
              <a:gd name="T83" fmla="*/ 2147483646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88229" name="Freeform 164"/>
          <p:cNvSpPr>
            <a:spLocks/>
          </p:cNvSpPr>
          <p:nvPr/>
        </p:nvSpPr>
        <p:spPr bwMode="auto">
          <a:xfrm>
            <a:off x="6445250" y="4405313"/>
            <a:ext cx="92075" cy="88900"/>
          </a:xfrm>
          <a:custGeom>
            <a:avLst/>
            <a:gdLst>
              <a:gd name="T0" fmla="*/ 0 w 65"/>
              <a:gd name="T1" fmla="*/ 2147483646 h 56"/>
              <a:gd name="T2" fmla="*/ 2147483646 w 65"/>
              <a:gd name="T3" fmla="*/ 2147483646 h 56"/>
              <a:gd name="T4" fmla="*/ 2147483646 w 65"/>
              <a:gd name="T5" fmla="*/ 2147483646 h 56"/>
              <a:gd name="T6" fmla="*/ 2147483646 w 65"/>
              <a:gd name="T7" fmla="*/ 2147483646 h 56"/>
              <a:gd name="T8" fmla="*/ 2147483646 w 65"/>
              <a:gd name="T9" fmla="*/ 2147483646 h 56"/>
              <a:gd name="T10" fmla="*/ 2147483646 w 65"/>
              <a:gd name="T11" fmla="*/ 2147483646 h 56"/>
              <a:gd name="T12" fmla="*/ 2147483646 w 65"/>
              <a:gd name="T13" fmla="*/ 2147483646 h 56"/>
              <a:gd name="T14" fmla="*/ 2147483646 w 65"/>
              <a:gd name="T15" fmla="*/ 2147483646 h 56"/>
              <a:gd name="T16" fmla="*/ 2147483646 w 65"/>
              <a:gd name="T17" fmla="*/ 2147483646 h 56"/>
              <a:gd name="T18" fmla="*/ 2147483646 w 65"/>
              <a:gd name="T19" fmla="*/ 2147483646 h 56"/>
              <a:gd name="T20" fmla="*/ 2147483646 w 65"/>
              <a:gd name="T21" fmla="*/ 2147483646 h 56"/>
              <a:gd name="T22" fmla="*/ 2147483646 w 65"/>
              <a:gd name="T23" fmla="*/ 2147483646 h 56"/>
              <a:gd name="T24" fmla="*/ 2147483646 w 65"/>
              <a:gd name="T25" fmla="*/ 2147483646 h 56"/>
              <a:gd name="T26" fmla="*/ 2147483646 w 65"/>
              <a:gd name="T27" fmla="*/ 2147483646 h 56"/>
              <a:gd name="T28" fmla="*/ 2147483646 w 65"/>
              <a:gd name="T29" fmla="*/ 2147483646 h 56"/>
              <a:gd name="T30" fmla="*/ 2147483646 w 65"/>
              <a:gd name="T31" fmla="*/ 2147483646 h 56"/>
              <a:gd name="T32" fmla="*/ 2147483646 w 65"/>
              <a:gd name="T33" fmla="*/ 2147483646 h 56"/>
              <a:gd name="T34" fmla="*/ 2147483646 w 65"/>
              <a:gd name="T35" fmla="*/ 2147483646 h 56"/>
              <a:gd name="T36" fmla="*/ 2147483646 w 65"/>
              <a:gd name="T37" fmla="*/ 2147483646 h 56"/>
              <a:gd name="T38" fmla="*/ 2147483646 w 65"/>
              <a:gd name="T39" fmla="*/ 2147483646 h 56"/>
              <a:gd name="T40" fmla="*/ 2147483646 w 65"/>
              <a:gd name="T41" fmla="*/ 2147483646 h 56"/>
              <a:gd name="T42" fmla="*/ 2147483646 w 65"/>
              <a:gd name="T43" fmla="*/ 2147483646 h 56"/>
              <a:gd name="T44" fmla="*/ 2147483646 w 65"/>
              <a:gd name="T45" fmla="*/ 2147483646 h 56"/>
              <a:gd name="T46" fmla="*/ 2147483646 w 65"/>
              <a:gd name="T47" fmla="*/ 2147483646 h 56"/>
              <a:gd name="T48" fmla="*/ 2147483646 w 65"/>
              <a:gd name="T49" fmla="*/ 2147483646 h 56"/>
              <a:gd name="T50" fmla="*/ 2147483646 w 65"/>
              <a:gd name="T51" fmla="*/ 2147483646 h 56"/>
              <a:gd name="T52" fmla="*/ 2147483646 w 65"/>
              <a:gd name="T53" fmla="*/ 2147483646 h 56"/>
              <a:gd name="T54" fmla="*/ 2147483646 w 65"/>
              <a:gd name="T55" fmla="*/ 2147483646 h 56"/>
              <a:gd name="T56" fmla="*/ 2147483646 w 65"/>
              <a:gd name="T57" fmla="*/ 2147483646 h 56"/>
              <a:gd name="T58" fmla="*/ 2147483646 w 65"/>
              <a:gd name="T59" fmla="*/ 2147483646 h 56"/>
              <a:gd name="T60" fmla="*/ 2147483646 w 65"/>
              <a:gd name="T61" fmla="*/ 2147483646 h 56"/>
              <a:gd name="T62" fmla="*/ 2147483646 w 65"/>
              <a:gd name="T63" fmla="*/ 2147483646 h 56"/>
              <a:gd name="T64" fmla="*/ 2147483646 w 65"/>
              <a:gd name="T65" fmla="*/ 2147483646 h 56"/>
              <a:gd name="T66" fmla="*/ 2147483646 w 65"/>
              <a:gd name="T67" fmla="*/ 0 h 56"/>
              <a:gd name="T68" fmla="*/ 2147483646 w 65"/>
              <a:gd name="T69" fmla="*/ 2147483646 h 56"/>
              <a:gd name="T70" fmla="*/ 2147483646 w 65"/>
              <a:gd name="T71" fmla="*/ 2147483646 h 56"/>
              <a:gd name="T72" fmla="*/ 2147483646 w 65"/>
              <a:gd name="T73" fmla="*/ 2147483646 h 56"/>
              <a:gd name="T74" fmla="*/ 2147483646 w 65"/>
              <a:gd name="T75" fmla="*/ 2147483646 h 56"/>
              <a:gd name="T76" fmla="*/ 2147483646 w 65"/>
              <a:gd name="T77" fmla="*/ 2147483646 h 56"/>
              <a:gd name="T78" fmla="*/ 2147483646 w 65"/>
              <a:gd name="T79" fmla="*/ 2147483646 h 56"/>
              <a:gd name="T80" fmla="*/ 0 w 65"/>
              <a:gd name="T81" fmla="*/ 2147483646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88230" name="Freeform 165"/>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1" name="Freeform 166"/>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2" name="Freeform 167"/>
          <p:cNvSpPr>
            <a:spLocks/>
          </p:cNvSpPr>
          <p:nvPr/>
        </p:nvSpPr>
        <p:spPr bwMode="auto">
          <a:xfrm>
            <a:off x="6423025" y="4303713"/>
            <a:ext cx="74613" cy="87312"/>
          </a:xfrm>
          <a:custGeom>
            <a:avLst/>
            <a:gdLst>
              <a:gd name="T0" fmla="*/ 2147483646 w 53"/>
              <a:gd name="T1" fmla="*/ 2147483646 h 55"/>
              <a:gd name="T2" fmla="*/ 2147483646 w 53"/>
              <a:gd name="T3" fmla="*/ 2147483646 h 55"/>
              <a:gd name="T4" fmla="*/ 2147483646 w 53"/>
              <a:gd name="T5" fmla="*/ 2147483646 h 55"/>
              <a:gd name="T6" fmla="*/ 2147483646 w 53"/>
              <a:gd name="T7" fmla="*/ 2147483646 h 55"/>
              <a:gd name="T8" fmla="*/ 2147483646 w 53"/>
              <a:gd name="T9" fmla="*/ 2147483646 h 55"/>
              <a:gd name="T10" fmla="*/ 2147483646 w 53"/>
              <a:gd name="T11" fmla="*/ 2147483646 h 55"/>
              <a:gd name="T12" fmla="*/ 2147483646 w 53"/>
              <a:gd name="T13" fmla="*/ 2147483646 h 55"/>
              <a:gd name="T14" fmla="*/ 2147483646 w 53"/>
              <a:gd name="T15" fmla="*/ 2147483646 h 55"/>
              <a:gd name="T16" fmla="*/ 2147483646 w 53"/>
              <a:gd name="T17" fmla="*/ 2147483646 h 55"/>
              <a:gd name="T18" fmla="*/ 2147483646 w 53"/>
              <a:gd name="T19" fmla="*/ 2147483646 h 55"/>
              <a:gd name="T20" fmla="*/ 2147483646 w 53"/>
              <a:gd name="T21" fmla="*/ 2147483646 h 55"/>
              <a:gd name="T22" fmla="*/ 2147483646 w 53"/>
              <a:gd name="T23" fmla="*/ 2147483646 h 55"/>
              <a:gd name="T24" fmla="*/ 2147483646 w 53"/>
              <a:gd name="T25" fmla="*/ 2147483646 h 55"/>
              <a:gd name="T26" fmla="*/ 2147483646 w 53"/>
              <a:gd name="T27" fmla="*/ 2147483646 h 55"/>
              <a:gd name="T28" fmla="*/ 2147483646 w 53"/>
              <a:gd name="T29" fmla="*/ 2147483646 h 55"/>
              <a:gd name="T30" fmla="*/ 2147483646 w 53"/>
              <a:gd name="T31" fmla="*/ 2147483646 h 55"/>
              <a:gd name="T32" fmla="*/ 2147483646 w 53"/>
              <a:gd name="T33" fmla="*/ 2147483646 h 55"/>
              <a:gd name="T34" fmla="*/ 2147483646 w 53"/>
              <a:gd name="T35" fmla="*/ 2147483646 h 55"/>
              <a:gd name="T36" fmla="*/ 2147483646 w 53"/>
              <a:gd name="T37" fmla="*/ 2147483646 h 55"/>
              <a:gd name="T38" fmla="*/ 2147483646 w 53"/>
              <a:gd name="T39" fmla="*/ 2147483646 h 55"/>
              <a:gd name="T40" fmla="*/ 2147483646 w 53"/>
              <a:gd name="T41" fmla="*/ 2147483646 h 55"/>
              <a:gd name="T42" fmla="*/ 2147483646 w 53"/>
              <a:gd name="T43" fmla="*/ 2147483646 h 55"/>
              <a:gd name="T44" fmla="*/ 2147483646 w 53"/>
              <a:gd name="T45" fmla="*/ 2147483646 h 55"/>
              <a:gd name="T46" fmla="*/ 2147483646 w 53"/>
              <a:gd name="T47" fmla="*/ 2147483646 h 55"/>
              <a:gd name="T48" fmla="*/ 2147483646 w 53"/>
              <a:gd name="T49" fmla="*/ 2147483646 h 55"/>
              <a:gd name="T50" fmla="*/ 2147483646 w 53"/>
              <a:gd name="T51" fmla="*/ 0 h 55"/>
              <a:gd name="T52" fmla="*/ 2147483646 w 53"/>
              <a:gd name="T53" fmla="*/ 0 h 55"/>
              <a:gd name="T54" fmla="*/ 2147483646 w 53"/>
              <a:gd name="T55" fmla="*/ 2147483646 h 55"/>
              <a:gd name="T56" fmla="*/ 2147483646 w 53"/>
              <a:gd name="T57" fmla="*/ 2147483646 h 55"/>
              <a:gd name="T58" fmla="*/ 2147483646 w 53"/>
              <a:gd name="T59" fmla="*/ 2147483646 h 55"/>
              <a:gd name="T60" fmla="*/ 2147483646 w 53"/>
              <a:gd name="T61" fmla="*/ 2147483646 h 55"/>
              <a:gd name="T62" fmla="*/ 2147483646 w 53"/>
              <a:gd name="T63" fmla="*/ 2147483646 h 55"/>
              <a:gd name="T64" fmla="*/ 2147483646 w 53"/>
              <a:gd name="T65" fmla="*/ 2147483646 h 55"/>
              <a:gd name="T66" fmla="*/ 0 w 53"/>
              <a:gd name="T67" fmla="*/ 2147483646 h 55"/>
              <a:gd name="T68" fmla="*/ 0 w 53"/>
              <a:gd name="T69" fmla="*/ 2147483646 h 55"/>
              <a:gd name="T70" fmla="*/ 2147483646 w 53"/>
              <a:gd name="T71" fmla="*/ 2147483646 h 55"/>
              <a:gd name="T72" fmla="*/ 2147483646 w 53"/>
              <a:gd name="T73" fmla="*/ 2147483646 h 55"/>
              <a:gd name="T74" fmla="*/ 2147483646 w 53"/>
              <a:gd name="T75" fmla="*/ 2147483646 h 55"/>
              <a:gd name="T76" fmla="*/ 2147483646 w 53"/>
              <a:gd name="T77" fmla="*/ 2147483646 h 55"/>
              <a:gd name="T78" fmla="*/ 2147483646 w 53"/>
              <a:gd name="T79" fmla="*/ 2147483646 h 55"/>
              <a:gd name="T80" fmla="*/ 2147483646 w 53"/>
              <a:gd name="T81" fmla="*/ 2147483646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88233" name="Freeform 168"/>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4" name="Freeform 169"/>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2147483646 w 61"/>
              <a:gd name="T99" fmla="*/ 2147483646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88235" name="Freeform 170"/>
          <p:cNvSpPr>
            <a:spLocks/>
          </p:cNvSpPr>
          <p:nvPr/>
        </p:nvSpPr>
        <p:spPr bwMode="auto">
          <a:xfrm>
            <a:off x="6369050" y="4340225"/>
            <a:ext cx="85725" cy="87313"/>
          </a:xfrm>
          <a:custGeom>
            <a:avLst/>
            <a:gdLst>
              <a:gd name="T0" fmla="*/ 2147483646 w 61"/>
              <a:gd name="T1" fmla="*/ 2147483646 h 55"/>
              <a:gd name="T2" fmla="*/ 0 w 61"/>
              <a:gd name="T3" fmla="*/ 2147483646 h 55"/>
              <a:gd name="T4" fmla="*/ 2147483646 w 61"/>
              <a:gd name="T5" fmla="*/ 2147483646 h 55"/>
              <a:gd name="T6" fmla="*/ 2147483646 w 61"/>
              <a:gd name="T7" fmla="*/ 2147483646 h 55"/>
              <a:gd name="T8" fmla="*/ 2147483646 w 61"/>
              <a:gd name="T9" fmla="*/ 2147483646 h 55"/>
              <a:gd name="T10" fmla="*/ 2147483646 w 61"/>
              <a:gd name="T11" fmla="*/ 2147483646 h 55"/>
              <a:gd name="T12" fmla="*/ 2147483646 w 61"/>
              <a:gd name="T13" fmla="*/ 2147483646 h 55"/>
              <a:gd name="T14" fmla="*/ 2147483646 w 61"/>
              <a:gd name="T15" fmla="*/ 2147483646 h 55"/>
              <a:gd name="T16" fmla="*/ 2147483646 w 61"/>
              <a:gd name="T17" fmla="*/ 2147483646 h 55"/>
              <a:gd name="T18" fmla="*/ 2147483646 w 61"/>
              <a:gd name="T19" fmla="*/ 2147483646 h 55"/>
              <a:gd name="T20" fmla="*/ 2147483646 w 61"/>
              <a:gd name="T21" fmla="*/ 2147483646 h 55"/>
              <a:gd name="T22" fmla="*/ 2147483646 w 61"/>
              <a:gd name="T23" fmla="*/ 2147483646 h 55"/>
              <a:gd name="T24" fmla="*/ 2147483646 w 61"/>
              <a:gd name="T25" fmla="*/ 2147483646 h 55"/>
              <a:gd name="T26" fmla="*/ 2147483646 w 61"/>
              <a:gd name="T27" fmla="*/ 2147483646 h 55"/>
              <a:gd name="T28" fmla="*/ 2147483646 w 61"/>
              <a:gd name="T29" fmla="*/ 2147483646 h 55"/>
              <a:gd name="T30" fmla="*/ 2147483646 w 61"/>
              <a:gd name="T31" fmla="*/ 2147483646 h 55"/>
              <a:gd name="T32" fmla="*/ 2147483646 w 61"/>
              <a:gd name="T33" fmla="*/ 2147483646 h 55"/>
              <a:gd name="T34" fmla="*/ 2147483646 w 61"/>
              <a:gd name="T35" fmla="*/ 2147483646 h 55"/>
              <a:gd name="T36" fmla="*/ 2147483646 w 61"/>
              <a:gd name="T37" fmla="*/ 2147483646 h 55"/>
              <a:gd name="T38" fmla="*/ 2147483646 w 61"/>
              <a:gd name="T39" fmla="*/ 2147483646 h 55"/>
              <a:gd name="T40" fmla="*/ 2147483646 w 61"/>
              <a:gd name="T41" fmla="*/ 2147483646 h 55"/>
              <a:gd name="T42" fmla="*/ 2147483646 w 61"/>
              <a:gd name="T43" fmla="*/ 2147483646 h 55"/>
              <a:gd name="T44" fmla="*/ 2147483646 w 61"/>
              <a:gd name="T45" fmla="*/ 2147483646 h 55"/>
              <a:gd name="T46" fmla="*/ 2147483646 w 61"/>
              <a:gd name="T47" fmla="*/ 2147483646 h 55"/>
              <a:gd name="T48" fmla="*/ 2147483646 w 61"/>
              <a:gd name="T49" fmla="*/ 2147483646 h 55"/>
              <a:gd name="T50" fmla="*/ 2147483646 w 61"/>
              <a:gd name="T51" fmla="*/ 2147483646 h 55"/>
              <a:gd name="T52" fmla="*/ 2147483646 w 61"/>
              <a:gd name="T53" fmla="*/ 2147483646 h 55"/>
              <a:gd name="T54" fmla="*/ 2147483646 w 61"/>
              <a:gd name="T55" fmla="*/ 2147483646 h 55"/>
              <a:gd name="T56" fmla="*/ 2147483646 w 61"/>
              <a:gd name="T57" fmla="*/ 2147483646 h 55"/>
              <a:gd name="T58" fmla="*/ 2147483646 w 61"/>
              <a:gd name="T59" fmla="*/ 2147483646 h 55"/>
              <a:gd name="T60" fmla="*/ 2147483646 w 61"/>
              <a:gd name="T61" fmla="*/ 2147483646 h 55"/>
              <a:gd name="T62" fmla="*/ 2147483646 w 61"/>
              <a:gd name="T63" fmla="*/ 2147483646 h 55"/>
              <a:gd name="T64" fmla="*/ 2147483646 w 61"/>
              <a:gd name="T65" fmla="*/ 2147483646 h 55"/>
              <a:gd name="T66" fmla="*/ 2147483646 w 61"/>
              <a:gd name="T67" fmla="*/ 2147483646 h 55"/>
              <a:gd name="T68" fmla="*/ 2147483646 w 61"/>
              <a:gd name="T69" fmla="*/ 2147483646 h 55"/>
              <a:gd name="T70" fmla="*/ 2147483646 w 61"/>
              <a:gd name="T71" fmla="*/ 2147483646 h 55"/>
              <a:gd name="T72" fmla="*/ 2147483646 w 61"/>
              <a:gd name="T73" fmla="*/ 2147483646 h 55"/>
              <a:gd name="T74" fmla="*/ 2147483646 w 61"/>
              <a:gd name="T75" fmla="*/ 2147483646 h 55"/>
              <a:gd name="T76" fmla="*/ 2147483646 w 61"/>
              <a:gd name="T77" fmla="*/ 2147483646 h 55"/>
              <a:gd name="T78" fmla="*/ 2147483646 w 61"/>
              <a:gd name="T79" fmla="*/ 2147483646 h 55"/>
              <a:gd name="T80" fmla="*/ 2147483646 w 61"/>
              <a:gd name="T81" fmla="*/ 2147483646 h 55"/>
              <a:gd name="T82" fmla="*/ 2147483646 w 61"/>
              <a:gd name="T83" fmla="*/ 0 h 55"/>
              <a:gd name="T84" fmla="*/ 2147483646 w 61"/>
              <a:gd name="T85" fmla="*/ 0 h 55"/>
              <a:gd name="T86" fmla="*/ 2147483646 w 61"/>
              <a:gd name="T87" fmla="*/ 0 h 55"/>
              <a:gd name="T88" fmla="*/ 2147483646 w 61"/>
              <a:gd name="T89" fmla="*/ 2147483646 h 55"/>
              <a:gd name="T90" fmla="*/ 2147483646 w 61"/>
              <a:gd name="T91" fmla="*/ 2147483646 h 55"/>
              <a:gd name="T92" fmla="*/ 2147483646 w 61"/>
              <a:gd name="T93" fmla="*/ 2147483646 h 55"/>
              <a:gd name="T94" fmla="*/ 2147483646 w 61"/>
              <a:gd name="T95" fmla="*/ 2147483646 h 55"/>
              <a:gd name="T96" fmla="*/ 2147483646 w 61"/>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88236" name="Freeform 171"/>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37" name="Freeform 172"/>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8" name="Freeform 173"/>
          <p:cNvSpPr>
            <a:spLocks/>
          </p:cNvSpPr>
          <p:nvPr/>
        </p:nvSpPr>
        <p:spPr bwMode="auto">
          <a:xfrm>
            <a:off x="6469063" y="4286250"/>
            <a:ext cx="47625" cy="53975"/>
          </a:xfrm>
          <a:custGeom>
            <a:avLst/>
            <a:gdLst>
              <a:gd name="T0" fmla="*/ 2147483646 w 34"/>
              <a:gd name="T1" fmla="*/ 2147483646 h 34"/>
              <a:gd name="T2" fmla="*/ 2147483646 w 34"/>
              <a:gd name="T3" fmla="*/ 2147483646 h 34"/>
              <a:gd name="T4" fmla="*/ 2147483646 w 34"/>
              <a:gd name="T5" fmla="*/ 2147483646 h 34"/>
              <a:gd name="T6" fmla="*/ 2147483646 w 34"/>
              <a:gd name="T7" fmla="*/ 2147483646 h 34"/>
              <a:gd name="T8" fmla="*/ 2147483646 w 34"/>
              <a:gd name="T9" fmla="*/ 2147483646 h 34"/>
              <a:gd name="T10" fmla="*/ 2147483646 w 34"/>
              <a:gd name="T11" fmla="*/ 2147483646 h 34"/>
              <a:gd name="T12" fmla="*/ 2147483646 w 34"/>
              <a:gd name="T13" fmla="*/ 2147483646 h 34"/>
              <a:gd name="T14" fmla="*/ 2147483646 w 34"/>
              <a:gd name="T15" fmla="*/ 2147483646 h 34"/>
              <a:gd name="T16" fmla="*/ 2147483646 w 34"/>
              <a:gd name="T17" fmla="*/ 2147483646 h 34"/>
              <a:gd name="T18" fmla="*/ 2147483646 w 34"/>
              <a:gd name="T19" fmla="*/ 2147483646 h 34"/>
              <a:gd name="T20" fmla="*/ 2147483646 w 34"/>
              <a:gd name="T21" fmla="*/ 2147483646 h 34"/>
              <a:gd name="T22" fmla="*/ 2147483646 w 34"/>
              <a:gd name="T23" fmla="*/ 2147483646 h 34"/>
              <a:gd name="T24" fmla="*/ 2147483646 w 34"/>
              <a:gd name="T25" fmla="*/ 2147483646 h 34"/>
              <a:gd name="T26" fmla="*/ 2147483646 w 34"/>
              <a:gd name="T27" fmla="*/ 2147483646 h 34"/>
              <a:gd name="T28" fmla="*/ 2147483646 w 34"/>
              <a:gd name="T29" fmla="*/ 2147483646 h 34"/>
              <a:gd name="T30" fmla="*/ 2147483646 w 34"/>
              <a:gd name="T31" fmla="*/ 2147483646 h 34"/>
              <a:gd name="T32" fmla="*/ 2147483646 w 34"/>
              <a:gd name="T33" fmla="*/ 2147483646 h 34"/>
              <a:gd name="T34" fmla="*/ 2147483646 w 34"/>
              <a:gd name="T35" fmla="*/ 2147483646 h 34"/>
              <a:gd name="T36" fmla="*/ 2147483646 w 34"/>
              <a:gd name="T37" fmla="*/ 2147483646 h 34"/>
              <a:gd name="T38" fmla="*/ 2147483646 w 34"/>
              <a:gd name="T39" fmla="*/ 2147483646 h 34"/>
              <a:gd name="T40" fmla="*/ 2147483646 w 34"/>
              <a:gd name="T41" fmla="*/ 2147483646 h 34"/>
              <a:gd name="T42" fmla="*/ 2147483646 w 34"/>
              <a:gd name="T43" fmla="*/ 2147483646 h 34"/>
              <a:gd name="T44" fmla="*/ 2147483646 w 34"/>
              <a:gd name="T45" fmla="*/ 2147483646 h 34"/>
              <a:gd name="T46" fmla="*/ 2147483646 w 34"/>
              <a:gd name="T47" fmla="*/ 0 h 34"/>
              <a:gd name="T48" fmla="*/ 2147483646 w 34"/>
              <a:gd name="T49" fmla="*/ 0 h 34"/>
              <a:gd name="T50" fmla="*/ 2147483646 w 34"/>
              <a:gd name="T51" fmla="*/ 2147483646 h 34"/>
              <a:gd name="T52" fmla="*/ 2147483646 w 34"/>
              <a:gd name="T53" fmla="*/ 2147483646 h 34"/>
              <a:gd name="T54" fmla="*/ 0 w 34"/>
              <a:gd name="T55" fmla="*/ 2147483646 h 34"/>
              <a:gd name="T56" fmla="*/ 2147483646 w 34"/>
              <a:gd name="T57" fmla="*/ 2147483646 h 34"/>
              <a:gd name="T58" fmla="*/ 2147483646 w 34"/>
              <a:gd name="T59" fmla="*/ 2147483646 h 34"/>
              <a:gd name="T60" fmla="*/ 2147483646 w 34"/>
              <a:gd name="T61" fmla="*/ 2147483646 h 34"/>
              <a:gd name="T62" fmla="*/ 2147483646 w 34"/>
              <a:gd name="T63" fmla="*/ 2147483646 h 34"/>
              <a:gd name="T64" fmla="*/ 2147483646 w 34"/>
              <a:gd name="T65" fmla="*/ 2147483646 h 34"/>
              <a:gd name="T66" fmla="*/ 2147483646 w 34"/>
              <a:gd name="T67" fmla="*/ 2147483646 h 34"/>
              <a:gd name="T68" fmla="*/ 2147483646 w 34"/>
              <a:gd name="T69" fmla="*/ 2147483646 h 34"/>
              <a:gd name="T70" fmla="*/ 2147483646 w 34"/>
              <a:gd name="T71" fmla="*/ 2147483646 h 34"/>
              <a:gd name="T72" fmla="*/ 2147483646 w 34"/>
              <a:gd name="T73" fmla="*/ 2147483646 h 34"/>
              <a:gd name="T74" fmla="*/ 2147483646 w 34"/>
              <a:gd name="T75" fmla="*/ 2147483646 h 34"/>
              <a:gd name="T76" fmla="*/ 2147483646 w 34"/>
              <a:gd name="T77" fmla="*/ 2147483646 h 34"/>
              <a:gd name="T78" fmla="*/ 2147483646 w 34"/>
              <a:gd name="T79" fmla="*/ 2147483646 h 34"/>
              <a:gd name="T80" fmla="*/ 2147483646 w 34"/>
              <a:gd name="T81" fmla="*/ 2147483646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88239" name="Freeform 174"/>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0" name="Freeform 175"/>
          <p:cNvSpPr>
            <a:spLocks/>
          </p:cNvSpPr>
          <p:nvPr/>
        </p:nvSpPr>
        <p:spPr bwMode="auto">
          <a:xfrm>
            <a:off x="6429375" y="4224338"/>
            <a:ext cx="52388" cy="49212"/>
          </a:xfrm>
          <a:custGeom>
            <a:avLst/>
            <a:gdLst>
              <a:gd name="T0" fmla="*/ 2147483646 w 37"/>
              <a:gd name="T1" fmla="*/ 2147483646 h 31"/>
              <a:gd name="T2" fmla="*/ 0 w 37"/>
              <a:gd name="T3" fmla="*/ 2147483646 h 31"/>
              <a:gd name="T4" fmla="*/ 0 w 37"/>
              <a:gd name="T5" fmla="*/ 2147483646 h 31"/>
              <a:gd name="T6" fmla="*/ 0 w 37"/>
              <a:gd name="T7" fmla="*/ 2147483646 h 31"/>
              <a:gd name="T8" fmla="*/ 0 w 37"/>
              <a:gd name="T9" fmla="*/ 2147483646 h 31"/>
              <a:gd name="T10" fmla="*/ 2147483646 w 37"/>
              <a:gd name="T11" fmla="*/ 2147483646 h 31"/>
              <a:gd name="T12" fmla="*/ 2147483646 w 37"/>
              <a:gd name="T13" fmla="*/ 2147483646 h 31"/>
              <a:gd name="T14" fmla="*/ 2147483646 w 37"/>
              <a:gd name="T15" fmla="*/ 2147483646 h 31"/>
              <a:gd name="T16" fmla="*/ 2147483646 w 37"/>
              <a:gd name="T17" fmla="*/ 2147483646 h 31"/>
              <a:gd name="T18" fmla="*/ 2147483646 w 37"/>
              <a:gd name="T19" fmla="*/ 2147483646 h 31"/>
              <a:gd name="T20" fmla="*/ 2147483646 w 37"/>
              <a:gd name="T21" fmla="*/ 2147483646 h 31"/>
              <a:gd name="T22" fmla="*/ 2147483646 w 37"/>
              <a:gd name="T23" fmla="*/ 2147483646 h 31"/>
              <a:gd name="T24" fmla="*/ 2147483646 w 37"/>
              <a:gd name="T25" fmla="*/ 2147483646 h 31"/>
              <a:gd name="T26" fmla="*/ 2147483646 w 37"/>
              <a:gd name="T27" fmla="*/ 2147483646 h 31"/>
              <a:gd name="T28" fmla="*/ 2147483646 w 37"/>
              <a:gd name="T29" fmla="*/ 2147483646 h 31"/>
              <a:gd name="T30" fmla="*/ 2147483646 w 37"/>
              <a:gd name="T31" fmla="*/ 2147483646 h 31"/>
              <a:gd name="T32" fmla="*/ 2147483646 w 37"/>
              <a:gd name="T33" fmla="*/ 2147483646 h 31"/>
              <a:gd name="T34" fmla="*/ 2147483646 w 37"/>
              <a:gd name="T35" fmla="*/ 2147483646 h 31"/>
              <a:gd name="T36" fmla="*/ 2147483646 w 37"/>
              <a:gd name="T37" fmla="*/ 2147483646 h 31"/>
              <a:gd name="T38" fmla="*/ 2147483646 w 37"/>
              <a:gd name="T39" fmla="*/ 2147483646 h 31"/>
              <a:gd name="T40" fmla="*/ 2147483646 w 37"/>
              <a:gd name="T41" fmla="*/ 2147483646 h 31"/>
              <a:gd name="T42" fmla="*/ 2147483646 w 37"/>
              <a:gd name="T43" fmla="*/ 2147483646 h 31"/>
              <a:gd name="T44" fmla="*/ 2147483646 w 37"/>
              <a:gd name="T45" fmla="*/ 2147483646 h 31"/>
              <a:gd name="T46" fmla="*/ 2147483646 w 37"/>
              <a:gd name="T47" fmla="*/ 2147483646 h 31"/>
              <a:gd name="T48" fmla="*/ 2147483646 w 37"/>
              <a:gd name="T49" fmla="*/ 2147483646 h 31"/>
              <a:gd name="T50" fmla="*/ 2147483646 w 37"/>
              <a:gd name="T51" fmla="*/ 2147483646 h 31"/>
              <a:gd name="T52" fmla="*/ 2147483646 w 37"/>
              <a:gd name="T53" fmla="*/ 2147483646 h 31"/>
              <a:gd name="T54" fmla="*/ 2147483646 w 37"/>
              <a:gd name="T55" fmla="*/ 2147483646 h 31"/>
              <a:gd name="T56" fmla="*/ 2147483646 w 37"/>
              <a:gd name="T57" fmla="*/ 2147483646 h 31"/>
              <a:gd name="T58" fmla="*/ 2147483646 w 37"/>
              <a:gd name="T59" fmla="*/ 0 h 31"/>
              <a:gd name="T60" fmla="*/ 2147483646 w 37"/>
              <a:gd name="T61" fmla="*/ 0 h 31"/>
              <a:gd name="T62" fmla="*/ 2147483646 w 37"/>
              <a:gd name="T63" fmla="*/ 2147483646 h 31"/>
              <a:gd name="T64" fmla="*/ 2147483646 w 37"/>
              <a:gd name="T65" fmla="*/ 2147483646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88241" name="Freeform 176"/>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2" name="Freeform 177"/>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3" name="Freeform 178"/>
          <p:cNvSpPr>
            <a:spLocks/>
          </p:cNvSpPr>
          <p:nvPr/>
        </p:nvSpPr>
        <p:spPr bwMode="auto">
          <a:xfrm>
            <a:off x="6351588" y="4241800"/>
            <a:ext cx="80962" cy="88900"/>
          </a:xfrm>
          <a:custGeom>
            <a:avLst/>
            <a:gdLst>
              <a:gd name="T0" fmla="*/ 2147483646 w 58"/>
              <a:gd name="T1" fmla="*/ 2147483646 h 56"/>
              <a:gd name="T2" fmla="*/ 2147483646 w 58"/>
              <a:gd name="T3" fmla="*/ 2147483646 h 56"/>
              <a:gd name="T4" fmla="*/ 0 w 58"/>
              <a:gd name="T5" fmla="*/ 2147483646 h 56"/>
              <a:gd name="T6" fmla="*/ 0 w 58"/>
              <a:gd name="T7" fmla="*/ 2147483646 h 56"/>
              <a:gd name="T8" fmla="*/ 2147483646 w 58"/>
              <a:gd name="T9" fmla="*/ 2147483646 h 56"/>
              <a:gd name="T10" fmla="*/ 2147483646 w 58"/>
              <a:gd name="T11" fmla="*/ 2147483646 h 56"/>
              <a:gd name="T12" fmla="*/ 2147483646 w 58"/>
              <a:gd name="T13" fmla="*/ 2147483646 h 56"/>
              <a:gd name="T14" fmla="*/ 2147483646 w 58"/>
              <a:gd name="T15" fmla="*/ 2147483646 h 56"/>
              <a:gd name="T16" fmla="*/ 2147483646 w 58"/>
              <a:gd name="T17" fmla="*/ 2147483646 h 56"/>
              <a:gd name="T18" fmla="*/ 2147483646 w 58"/>
              <a:gd name="T19" fmla="*/ 2147483646 h 56"/>
              <a:gd name="T20" fmla="*/ 2147483646 w 58"/>
              <a:gd name="T21" fmla="*/ 2147483646 h 56"/>
              <a:gd name="T22" fmla="*/ 2147483646 w 58"/>
              <a:gd name="T23" fmla="*/ 2147483646 h 56"/>
              <a:gd name="T24" fmla="*/ 2147483646 w 58"/>
              <a:gd name="T25" fmla="*/ 2147483646 h 56"/>
              <a:gd name="T26" fmla="*/ 2147483646 w 58"/>
              <a:gd name="T27" fmla="*/ 2147483646 h 56"/>
              <a:gd name="T28" fmla="*/ 2147483646 w 58"/>
              <a:gd name="T29" fmla="*/ 2147483646 h 56"/>
              <a:gd name="T30" fmla="*/ 2147483646 w 58"/>
              <a:gd name="T31" fmla="*/ 2147483646 h 56"/>
              <a:gd name="T32" fmla="*/ 2147483646 w 58"/>
              <a:gd name="T33" fmla="*/ 2147483646 h 56"/>
              <a:gd name="T34" fmla="*/ 2147483646 w 58"/>
              <a:gd name="T35" fmla="*/ 2147483646 h 56"/>
              <a:gd name="T36" fmla="*/ 2147483646 w 58"/>
              <a:gd name="T37" fmla="*/ 2147483646 h 56"/>
              <a:gd name="T38" fmla="*/ 2147483646 w 58"/>
              <a:gd name="T39" fmla="*/ 2147483646 h 56"/>
              <a:gd name="T40" fmla="*/ 2147483646 w 58"/>
              <a:gd name="T41" fmla="*/ 2147483646 h 56"/>
              <a:gd name="T42" fmla="*/ 2147483646 w 58"/>
              <a:gd name="T43" fmla="*/ 2147483646 h 56"/>
              <a:gd name="T44" fmla="*/ 2147483646 w 58"/>
              <a:gd name="T45" fmla="*/ 2147483646 h 56"/>
              <a:gd name="T46" fmla="*/ 2147483646 w 58"/>
              <a:gd name="T47" fmla="*/ 2147483646 h 56"/>
              <a:gd name="T48" fmla="*/ 2147483646 w 58"/>
              <a:gd name="T49" fmla="*/ 2147483646 h 56"/>
              <a:gd name="T50" fmla="*/ 2147483646 w 58"/>
              <a:gd name="T51" fmla="*/ 2147483646 h 56"/>
              <a:gd name="T52" fmla="*/ 2147483646 w 58"/>
              <a:gd name="T53" fmla="*/ 2147483646 h 56"/>
              <a:gd name="T54" fmla="*/ 2147483646 w 58"/>
              <a:gd name="T55" fmla="*/ 2147483646 h 56"/>
              <a:gd name="T56" fmla="*/ 2147483646 w 58"/>
              <a:gd name="T57" fmla="*/ 0 h 56"/>
              <a:gd name="T58" fmla="*/ 2147483646 w 58"/>
              <a:gd name="T59" fmla="*/ 0 h 56"/>
              <a:gd name="T60" fmla="*/ 2147483646 w 58"/>
              <a:gd name="T61" fmla="*/ 2147483646 h 56"/>
              <a:gd name="T62" fmla="*/ 2147483646 w 58"/>
              <a:gd name="T63" fmla="*/ 2147483646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88244" name="Freeform 179"/>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5" name="Freeform 180"/>
          <p:cNvSpPr>
            <a:spLocks/>
          </p:cNvSpPr>
          <p:nvPr/>
        </p:nvSpPr>
        <p:spPr bwMode="auto">
          <a:xfrm>
            <a:off x="6375400" y="4205288"/>
            <a:ext cx="36513" cy="23812"/>
          </a:xfrm>
          <a:custGeom>
            <a:avLst/>
            <a:gdLst>
              <a:gd name="T0" fmla="*/ 0 w 26"/>
              <a:gd name="T1" fmla="*/ 2147483646 h 15"/>
              <a:gd name="T2" fmla="*/ 2147483646 w 26"/>
              <a:gd name="T3" fmla="*/ 2147483646 h 15"/>
              <a:gd name="T4" fmla="*/ 2147483646 w 26"/>
              <a:gd name="T5" fmla="*/ 2147483646 h 15"/>
              <a:gd name="T6" fmla="*/ 2147483646 w 26"/>
              <a:gd name="T7" fmla="*/ 2147483646 h 15"/>
              <a:gd name="T8" fmla="*/ 2147483646 w 26"/>
              <a:gd name="T9" fmla="*/ 2147483646 h 15"/>
              <a:gd name="T10" fmla="*/ 2147483646 w 26"/>
              <a:gd name="T11" fmla="*/ 2147483646 h 15"/>
              <a:gd name="T12" fmla="*/ 2147483646 w 26"/>
              <a:gd name="T13" fmla="*/ 2147483646 h 15"/>
              <a:gd name="T14" fmla="*/ 2147483646 w 26"/>
              <a:gd name="T15" fmla="*/ 2147483646 h 15"/>
              <a:gd name="T16" fmla="*/ 2147483646 w 26"/>
              <a:gd name="T17" fmla="*/ 2147483646 h 15"/>
              <a:gd name="T18" fmla="*/ 2147483646 w 26"/>
              <a:gd name="T19" fmla="*/ 2147483646 h 15"/>
              <a:gd name="T20" fmla="*/ 2147483646 w 26"/>
              <a:gd name="T21" fmla="*/ 2147483646 h 15"/>
              <a:gd name="T22" fmla="*/ 2147483646 w 26"/>
              <a:gd name="T23" fmla="*/ 2147483646 h 15"/>
              <a:gd name="T24" fmla="*/ 2147483646 w 26"/>
              <a:gd name="T25" fmla="*/ 2147483646 h 15"/>
              <a:gd name="T26" fmla="*/ 2147483646 w 26"/>
              <a:gd name="T27" fmla="*/ 2147483646 h 15"/>
              <a:gd name="T28" fmla="*/ 2147483646 w 26"/>
              <a:gd name="T29" fmla="*/ 2147483646 h 15"/>
              <a:gd name="T30" fmla="*/ 2147483646 w 26"/>
              <a:gd name="T31" fmla="*/ 2147483646 h 15"/>
              <a:gd name="T32" fmla="*/ 2147483646 w 26"/>
              <a:gd name="T33" fmla="*/ 2147483646 h 15"/>
              <a:gd name="T34" fmla="*/ 2147483646 w 26"/>
              <a:gd name="T35" fmla="*/ 2147483646 h 15"/>
              <a:gd name="T36" fmla="*/ 2147483646 w 26"/>
              <a:gd name="T37" fmla="*/ 2147483646 h 15"/>
              <a:gd name="T38" fmla="*/ 2147483646 w 26"/>
              <a:gd name="T39" fmla="*/ 2147483646 h 15"/>
              <a:gd name="T40" fmla="*/ 2147483646 w 26"/>
              <a:gd name="T41" fmla="*/ 2147483646 h 15"/>
              <a:gd name="T42" fmla="*/ 2147483646 w 26"/>
              <a:gd name="T43" fmla="*/ 2147483646 h 15"/>
              <a:gd name="T44" fmla="*/ 2147483646 w 26"/>
              <a:gd name="T45" fmla="*/ 0 h 15"/>
              <a:gd name="T46" fmla="*/ 2147483646 w 26"/>
              <a:gd name="T47" fmla="*/ 0 h 15"/>
              <a:gd name="T48" fmla="*/ 0 w 26"/>
              <a:gd name="T49" fmla="*/ 0 h 15"/>
              <a:gd name="T50" fmla="*/ 0 w 26"/>
              <a:gd name="T51" fmla="*/ 2147483646 h 15"/>
              <a:gd name="T52" fmla="*/ 0 w 26"/>
              <a:gd name="T53" fmla="*/ 2147483646 h 15"/>
              <a:gd name="T54" fmla="*/ 0 w 26"/>
              <a:gd name="T55" fmla="*/ 2147483646 h 15"/>
              <a:gd name="T56" fmla="*/ 0 w 26"/>
              <a:gd name="T57" fmla="*/ 2147483646 h 15"/>
              <a:gd name="T58" fmla="*/ 0 w 26"/>
              <a:gd name="T59" fmla="*/ 2147483646 h 15"/>
              <a:gd name="T60" fmla="*/ 0 w 26"/>
              <a:gd name="T61" fmla="*/ 2147483646 h 15"/>
              <a:gd name="T62" fmla="*/ 0 w 26"/>
              <a:gd name="T63" fmla="*/ 2147483646 h 15"/>
              <a:gd name="T64" fmla="*/ 0 w 26"/>
              <a:gd name="T65" fmla="*/ 2147483646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88246" name="Freeform 181"/>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47" name="Freeform 182"/>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8" name="Freeform 183"/>
          <p:cNvSpPr>
            <a:spLocks/>
          </p:cNvSpPr>
          <p:nvPr/>
        </p:nvSpPr>
        <p:spPr bwMode="auto">
          <a:xfrm>
            <a:off x="6189663" y="4286250"/>
            <a:ext cx="107950" cy="90488"/>
          </a:xfrm>
          <a:custGeom>
            <a:avLst/>
            <a:gdLst>
              <a:gd name="T0" fmla="*/ 2147483646 w 77"/>
              <a:gd name="T1" fmla="*/ 2147483646 h 57"/>
              <a:gd name="T2" fmla="*/ 0 w 77"/>
              <a:gd name="T3" fmla="*/ 2147483646 h 57"/>
              <a:gd name="T4" fmla="*/ 0 w 77"/>
              <a:gd name="T5" fmla="*/ 2147483646 h 57"/>
              <a:gd name="T6" fmla="*/ 2147483646 w 77"/>
              <a:gd name="T7" fmla="*/ 2147483646 h 57"/>
              <a:gd name="T8" fmla="*/ 2147483646 w 77"/>
              <a:gd name="T9" fmla="*/ 2147483646 h 57"/>
              <a:gd name="T10" fmla="*/ 2147483646 w 77"/>
              <a:gd name="T11" fmla="*/ 2147483646 h 57"/>
              <a:gd name="T12" fmla="*/ 2147483646 w 77"/>
              <a:gd name="T13" fmla="*/ 2147483646 h 57"/>
              <a:gd name="T14" fmla="*/ 2147483646 w 77"/>
              <a:gd name="T15" fmla="*/ 2147483646 h 57"/>
              <a:gd name="T16" fmla="*/ 2147483646 w 77"/>
              <a:gd name="T17" fmla="*/ 2147483646 h 57"/>
              <a:gd name="T18" fmla="*/ 2147483646 w 77"/>
              <a:gd name="T19" fmla="*/ 2147483646 h 57"/>
              <a:gd name="T20" fmla="*/ 2147483646 w 77"/>
              <a:gd name="T21" fmla="*/ 2147483646 h 57"/>
              <a:gd name="T22" fmla="*/ 2147483646 w 77"/>
              <a:gd name="T23" fmla="*/ 2147483646 h 57"/>
              <a:gd name="T24" fmla="*/ 2147483646 w 77"/>
              <a:gd name="T25" fmla="*/ 2147483646 h 57"/>
              <a:gd name="T26" fmla="*/ 2147483646 w 77"/>
              <a:gd name="T27" fmla="*/ 2147483646 h 57"/>
              <a:gd name="T28" fmla="*/ 2147483646 w 77"/>
              <a:gd name="T29" fmla="*/ 2147483646 h 57"/>
              <a:gd name="T30" fmla="*/ 2147483646 w 77"/>
              <a:gd name="T31" fmla="*/ 2147483646 h 57"/>
              <a:gd name="T32" fmla="*/ 2147483646 w 77"/>
              <a:gd name="T33" fmla="*/ 2147483646 h 57"/>
              <a:gd name="T34" fmla="*/ 2147483646 w 77"/>
              <a:gd name="T35" fmla="*/ 2147483646 h 57"/>
              <a:gd name="T36" fmla="*/ 2147483646 w 77"/>
              <a:gd name="T37" fmla="*/ 2147483646 h 57"/>
              <a:gd name="T38" fmla="*/ 2147483646 w 77"/>
              <a:gd name="T39" fmla="*/ 2147483646 h 57"/>
              <a:gd name="T40" fmla="*/ 2147483646 w 77"/>
              <a:gd name="T41" fmla="*/ 2147483646 h 57"/>
              <a:gd name="T42" fmla="*/ 2147483646 w 77"/>
              <a:gd name="T43" fmla="*/ 2147483646 h 57"/>
              <a:gd name="T44" fmla="*/ 2147483646 w 77"/>
              <a:gd name="T45" fmla="*/ 2147483646 h 57"/>
              <a:gd name="T46" fmla="*/ 2147483646 w 77"/>
              <a:gd name="T47" fmla="*/ 2147483646 h 57"/>
              <a:gd name="T48" fmla="*/ 2147483646 w 77"/>
              <a:gd name="T49" fmla="*/ 2147483646 h 57"/>
              <a:gd name="T50" fmla="*/ 2147483646 w 77"/>
              <a:gd name="T51" fmla="*/ 2147483646 h 57"/>
              <a:gd name="T52" fmla="*/ 2147483646 w 77"/>
              <a:gd name="T53" fmla="*/ 2147483646 h 57"/>
              <a:gd name="T54" fmla="*/ 2147483646 w 77"/>
              <a:gd name="T55" fmla="*/ 2147483646 h 57"/>
              <a:gd name="T56" fmla="*/ 2147483646 w 77"/>
              <a:gd name="T57" fmla="*/ 2147483646 h 57"/>
              <a:gd name="T58" fmla="*/ 2147483646 w 77"/>
              <a:gd name="T59" fmla="*/ 2147483646 h 57"/>
              <a:gd name="T60" fmla="*/ 2147483646 w 77"/>
              <a:gd name="T61" fmla="*/ 2147483646 h 57"/>
              <a:gd name="T62" fmla="*/ 2147483646 w 77"/>
              <a:gd name="T63" fmla="*/ 2147483646 h 57"/>
              <a:gd name="T64" fmla="*/ 2147483646 w 77"/>
              <a:gd name="T65" fmla="*/ 2147483646 h 57"/>
              <a:gd name="T66" fmla="*/ 2147483646 w 77"/>
              <a:gd name="T67" fmla="*/ 2147483646 h 57"/>
              <a:gd name="T68" fmla="*/ 2147483646 w 77"/>
              <a:gd name="T69" fmla="*/ 2147483646 h 57"/>
              <a:gd name="T70" fmla="*/ 2147483646 w 77"/>
              <a:gd name="T71" fmla="*/ 2147483646 h 57"/>
              <a:gd name="T72" fmla="*/ 2147483646 w 77"/>
              <a:gd name="T73" fmla="*/ 2147483646 h 57"/>
              <a:gd name="T74" fmla="*/ 2147483646 w 77"/>
              <a:gd name="T75" fmla="*/ 2147483646 h 57"/>
              <a:gd name="T76" fmla="*/ 2147483646 w 77"/>
              <a:gd name="T77" fmla="*/ 2147483646 h 57"/>
              <a:gd name="T78" fmla="*/ 2147483646 w 77"/>
              <a:gd name="T79" fmla="*/ 2147483646 h 57"/>
              <a:gd name="T80" fmla="*/ 2147483646 w 77"/>
              <a:gd name="T81" fmla="*/ 2147483646 h 57"/>
              <a:gd name="T82" fmla="*/ 2147483646 w 77"/>
              <a:gd name="T83" fmla="*/ 2147483646 h 57"/>
              <a:gd name="T84" fmla="*/ 2147483646 w 77"/>
              <a:gd name="T85" fmla="*/ 2147483646 h 57"/>
              <a:gd name="T86" fmla="*/ 2147483646 w 77"/>
              <a:gd name="T87" fmla="*/ 2147483646 h 57"/>
              <a:gd name="T88" fmla="*/ 2147483646 w 77"/>
              <a:gd name="T89" fmla="*/ 2147483646 h 57"/>
              <a:gd name="T90" fmla="*/ 2147483646 w 77"/>
              <a:gd name="T91" fmla="*/ 2147483646 h 57"/>
              <a:gd name="T92" fmla="*/ 2147483646 w 77"/>
              <a:gd name="T93" fmla="*/ 2147483646 h 57"/>
              <a:gd name="T94" fmla="*/ 2147483646 w 77"/>
              <a:gd name="T95" fmla="*/ 2147483646 h 57"/>
              <a:gd name="T96" fmla="*/ 2147483646 w 77"/>
              <a:gd name="T97" fmla="*/ 0 h 57"/>
              <a:gd name="T98" fmla="*/ 2147483646 w 77"/>
              <a:gd name="T99" fmla="*/ 0 h 57"/>
              <a:gd name="T100" fmla="*/ 2147483646 w 77"/>
              <a:gd name="T101" fmla="*/ 0 h 57"/>
              <a:gd name="T102" fmla="*/ 2147483646 w 77"/>
              <a:gd name="T103" fmla="*/ 0 h 57"/>
              <a:gd name="T104" fmla="*/ 2147483646 w 77"/>
              <a:gd name="T105" fmla="*/ 2147483646 h 57"/>
              <a:gd name="T106" fmla="*/ 2147483646 w 77"/>
              <a:gd name="T107" fmla="*/ 2147483646 h 57"/>
              <a:gd name="T108" fmla="*/ 2147483646 w 77"/>
              <a:gd name="T109" fmla="*/ 2147483646 h 57"/>
              <a:gd name="T110" fmla="*/ 2147483646 w 77"/>
              <a:gd name="T111" fmla="*/ 2147483646 h 57"/>
              <a:gd name="T112" fmla="*/ 2147483646 w 77"/>
              <a:gd name="T113" fmla="*/ 2147483646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88249" name="Freeform 184"/>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0" name="Freeform 185"/>
          <p:cNvSpPr>
            <a:spLocks/>
          </p:cNvSpPr>
          <p:nvPr/>
        </p:nvSpPr>
        <p:spPr bwMode="auto">
          <a:xfrm>
            <a:off x="6199188" y="4233863"/>
            <a:ext cx="112712" cy="57150"/>
          </a:xfrm>
          <a:custGeom>
            <a:avLst/>
            <a:gdLst>
              <a:gd name="T0" fmla="*/ 2147483646 w 80"/>
              <a:gd name="T1" fmla="*/ 2147483646 h 36"/>
              <a:gd name="T2" fmla="*/ 2147483646 w 80"/>
              <a:gd name="T3" fmla="*/ 2147483646 h 36"/>
              <a:gd name="T4" fmla="*/ 2147483646 w 80"/>
              <a:gd name="T5" fmla="*/ 2147483646 h 36"/>
              <a:gd name="T6" fmla="*/ 2147483646 w 80"/>
              <a:gd name="T7" fmla="*/ 2147483646 h 36"/>
              <a:gd name="T8" fmla="*/ 2147483646 w 80"/>
              <a:gd name="T9" fmla="*/ 2147483646 h 36"/>
              <a:gd name="T10" fmla="*/ 2147483646 w 80"/>
              <a:gd name="T11" fmla="*/ 2147483646 h 36"/>
              <a:gd name="T12" fmla="*/ 2147483646 w 80"/>
              <a:gd name="T13" fmla="*/ 2147483646 h 36"/>
              <a:gd name="T14" fmla="*/ 0 w 80"/>
              <a:gd name="T15" fmla="*/ 2147483646 h 36"/>
              <a:gd name="T16" fmla="*/ 0 w 80"/>
              <a:gd name="T17" fmla="*/ 2147483646 h 36"/>
              <a:gd name="T18" fmla="*/ 2147483646 w 80"/>
              <a:gd name="T19" fmla="*/ 2147483646 h 36"/>
              <a:gd name="T20" fmla="*/ 2147483646 w 80"/>
              <a:gd name="T21" fmla="*/ 2147483646 h 36"/>
              <a:gd name="T22" fmla="*/ 2147483646 w 80"/>
              <a:gd name="T23" fmla="*/ 2147483646 h 36"/>
              <a:gd name="T24" fmla="*/ 2147483646 w 80"/>
              <a:gd name="T25" fmla="*/ 2147483646 h 36"/>
              <a:gd name="T26" fmla="*/ 2147483646 w 80"/>
              <a:gd name="T27" fmla="*/ 2147483646 h 36"/>
              <a:gd name="T28" fmla="*/ 2147483646 w 80"/>
              <a:gd name="T29" fmla="*/ 2147483646 h 36"/>
              <a:gd name="T30" fmla="*/ 2147483646 w 80"/>
              <a:gd name="T31" fmla="*/ 2147483646 h 36"/>
              <a:gd name="T32" fmla="*/ 2147483646 w 80"/>
              <a:gd name="T33" fmla="*/ 2147483646 h 36"/>
              <a:gd name="T34" fmla="*/ 2147483646 w 80"/>
              <a:gd name="T35" fmla="*/ 2147483646 h 36"/>
              <a:gd name="T36" fmla="*/ 2147483646 w 80"/>
              <a:gd name="T37" fmla="*/ 2147483646 h 36"/>
              <a:gd name="T38" fmla="*/ 2147483646 w 80"/>
              <a:gd name="T39" fmla="*/ 2147483646 h 36"/>
              <a:gd name="T40" fmla="*/ 2147483646 w 80"/>
              <a:gd name="T41" fmla="*/ 2147483646 h 36"/>
              <a:gd name="T42" fmla="*/ 2147483646 w 80"/>
              <a:gd name="T43" fmla="*/ 2147483646 h 36"/>
              <a:gd name="T44" fmla="*/ 2147483646 w 80"/>
              <a:gd name="T45" fmla="*/ 2147483646 h 36"/>
              <a:gd name="T46" fmla="*/ 2147483646 w 80"/>
              <a:gd name="T47" fmla="*/ 2147483646 h 36"/>
              <a:gd name="T48" fmla="*/ 2147483646 w 80"/>
              <a:gd name="T49" fmla="*/ 2147483646 h 36"/>
              <a:gd name="T50" fmla="*/ 2147483646 w 80"/>
              <a:gd name="T51" fmla="*/ 2147483646 h 36"/>
              <a:gd name="T52" fmla="*/ 2147483646 w 80"/>
              <a:gd name="T53" fmla="*/ 2147483646 h 36"/>
              <a:gd name="T54" fmla="*/ 2147483646 w 80"/>
              <a:gd name="T55" fmla="*/ 2147483646 h 36"/>
              <a:gd name="T56" fmla="*/ 2147483646 w 80"/>
              <a:gd name="T57" fmla="*/ 2147483646 h 36"/>
              <a:gd name="T58" fmla="*/ 2147483646 w 80"/>
              <a:gd name="T59" fmla="*/ 2147483646 h 36"/>
              <a:gd name="T60" fmla="*/ 2147483646 w 80"/>
              <a:gd name="T61" fmla="*/ 2147483646 h 36"/>
              <a:gd name="T62" fmla="*/ 2147483646 w 80"/>
              <a:gd name="T63" fmla="*/ 2147483646 h 36"/>
              <a:gd name="T64" fmla="*/ 2147483646 w 80"/>
              <a:gd name="T65" fmla="*/ 2147483646 h 36"/>
              <a:gd name="T66" fmla="*/ 2147483646 w 80"/>
              <a:gd name="T67" fmla="*/ 2147483646 h 36"/>
              <a:gd name="T68" fmla="*/ 2147483646 w 80"/>
              <a:gd name="T69" fmla="*/ 2147483646 h 36"/>
              <a:gd name="T70" fmla="*/ 2147483646 w 80"/>
              <a:gd name="T71" fmla="*/ 2147483646 h 36"/>
              <a:gd name="T72" fmla="*/ 2147483646 w 80"/>
              <a:gd name="T73" fmla="*/ 2147483646 h 36"/>
              <a:gd name="T74" fmla="*/ 2147483646 w 80"/>
              <a:gd name="T75" fmla="*/ 0 h 36"/>
              <a:gd name="T76" fmla="*/ 2147483646 w 80"/>
              <a:gd name="T77" fmla="*/ 0 h 36"/>
              <a:gd name="T78" fmla="*/ 2147483646 w 80"/>
              <a:gd name="T79" fmla="*/ 0 h 36"/>
              <a:gd name="T80" fmla="*/ 2147483646 w 80"/>
              <a:gd name="T81" fmla="*/ 2147483646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88251" name="Freeform 186"/>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2" name="Freeform 187"/>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3" name="Freeform 188"/>
          <p:cNvSpPr>
            <a:spLocks/>
          </p:cNvSpPr>
          <p:nvPr/>
        </p:nvSpPr>
        <p:spPr bwMode="auto">
          <a:xfrm>
            <a:off x="6310313" y="4198938"/>
            <a:ext cx="57150" cy="77787"/>
          </a:xfrm>
          <a:custGeom>
            <a:avLst/>
            <a:gdLst>
              <a:gd name="T0" fmla="*/ 2147483646 w 40"/>
              <a:gd name="T1" fmla="*/ 2147483646 h 49"/>
              <a:gd name="T2" fmla="*/ 2147483646 w 40"/>
              <a:gd name="T3" fmla="*/ 2147483646 h 49"/>
              <a:gd name="T4" fmla="*/ 2147483646 w 40"/>
              <a:gd name="T5" fmla="*/ 2147483646 h 49"/>
              <a:gd name="T6" fmla="*/ 0 w 40"/>
              <a:gd name="T7" fmla="*/ 2147483646 h 49"/>
              <a:gd name="T8" fmla="*/ 0 w 40"/>
              <a:gd name="T9" fmla="*/ 2147483646 h 49"/>
              <a:gd name="T10" fmla="*/ 0 w 40"/>
              <a:gd name="T11" fmla="*/ 2147483646 h 49"/>
              <a:gd name="T12" fmla="*/ 0 w 40"/>
              <a:gd name="T13" fmla="*/ 2147483646 h 49"/>
              <a:gd name="T14" fmla="*/ 0 w 40"/>
              <a:gd name="T15" fmla="*/ 2147483646 h 49"/>
              <a:gd name="T16" fmla="*/ 2147483646 w 40"/>
              <a:gd name="T17" fmla="*/ 2147483646 h 49"/>
              <a:gd name="T18" fmla="*/ 2147483646 w 40"/>
              <a:gd name="T19" fmla="*/ 2147483646 h 49"/>
              <a:gd name="T20" fmla="*/ 2147483646 w 40"/>
              <a:gd name="T21" fmla="*/ 2147483646 h 49"/>
              <a:gd name="T22" fmla="*/ 2147483646 w 40"/>
              <a:gd name="T23" fmla="*/ 2147483646 h 49"/>
              <a:gd name="T24" fmla="*/ 2147483646 w 40"/>
              <a:gd name="T25" fmla="*/ 2147483646 h 49"/>
              <a:gd name="T26" fmla="*/ 2147483646 w 40"/>
              <a:gd name="T27" fmla="*/ 2147483646 h 49"/>
              <a:gd name="T28" fmla="*/ 2147483646 w 40"/>
              <a:gd name="T29" fmla="*/ 2147483646 h 49"/>
              <a:gd name="T30" fmla="*/ 2147483646 w 40"/>
              <a:gd name="T31" fmla="*/ 2147483646 h 49"/>
              <a:gd name="T32" fmla="*/ 2147483646 w 40"/>
              <a:gd name="T33" fmla="*/ 2147483646 h 49"/>
              <a:gd name="T34" fmla="*/ 2147483646 w 40"/>
              <a:gd name="T35" fmla="*/ 2147483646 h 49"/>
              <a:gd name="T36" fmla="*/ 2147483646 w 40"/>
              <a:gd name="T37" fmla="*/ 2147483646 h 49"/>
              <a:gd name="T38" fmla="*/ 2147483646 w 40"/>
              <a:gd name="T39" fmla="*/ 2147483646 h 49"/>
              <a:gd name="T40" fmla="*/ 2147483646 w 40"/>
              <a:gd name="T41" fmla="*/ 2147483646 h 49"/>
              <a:gd name="T42" fmla="*/ 2147483646 w 40"/>
              <a:gd name="T43" fmla="*/ 2147483646 h 49"/>
              <a:gd name="T44" fmla="*/ 2147483646 w 40"/>
              <a:gd name="T45" fmla="*/ 2147483646 h 49"/>
              <a:gd name="T46" fmla="*/ 2147483646 w 40"/>
              <a:gd name="T47" fmla="*/ 2147483646 h 49"/>
              <a:gd name="T48" fmla="*/ 2147483646 w 40"/>
              <a:gd name="T49" fmla="*/ 2147483646 h 49"/>
              <a:gd name="T50" fmla="*/ 2147483646 w 40"/>
              <a:gd name="T51" fmla="*/ 2147483646 h 49"/>
              <a:gd name="T52" fmla="*/ 2147483646 w 40"/>
              <a:gd name="T53" fmla="*/ 2147483646 h 49"/>
              <a:gd name="T54" fmla="*/ 2147483646 w 40"/>
              <a:gd name="T55" fmla="*/ 2147483646 h 49"/>
              <a:gd name="T56" fmla="*/ 2147483646 w 40"/>
              <a:gd name="T57" fmla="*/ 2147483646 h 49"/>
              <a:gd name="T58" fmla="*/ 2147483646 w 40"/>
              <a:gd name="T59" fmla="*/ 2147483646 h 49"/>
              <a:gd name="T60" fmla="*/ 2147483646 w 40"/>
              <a:gd name="T61" fmla="*/ 2147483646 h 49"/>
              <a:gd name="T62" fmla="*/ 2147483646 w 40"/>
              <a:gd name="T63" fmla="*/ 2147483646 h 49"/>
              <a:gd name="T64" fmla="*/ 2147483646 w 40"/>
              <a:gd name="T65" fmla="*/ 2147483646 h 49"/>
              <a:gd name="T66" fmla="*/ 2147483646 w 40"/>
              <a:gd name="T67" fmla="*/ 2147483646 h 49"/>
              <a:gd name="T68" fmla="*/ 2147483646 w 40"/>
              <a:gd name="T69" fmla="*/ 2147483646 h 49"/>
              <a:gd name="T70" fmla="*/ 2147483646 w 40"/>
              <a:gd name="T71" fmla="*/ 2147483646 h 49"/>
              <a:gd name="T72" fmla="*/ 2147483646 w 40"/>
              <a:gd name="T73" fmla="*/ 2147483646 h 49"/>
              <a:gd name="T74" fmla="*/ 2147483646 w 40"/>
              <a:gd name="T75" fmla="*/ 2147483646 h 49"/>
              <a:gd name="T76" fmla="*/ 2147483646 w 40"/>
              <a:gd name="T77" fmla="*/ 2147483646 h 49"/>
              <a:gd name="T78" fmla="*/ 2147483646 w 40"/>
              <a:gd name="T79" fmla="*/ 2147483646 h 49"/>
              <a:gd name="T80" fmla="*/ 2147483646 w 40"/>
              <a:gd name="T81" fmla="*/ 2147483646 h 49"/>
              <a:gd name="T82" fmla="*/ 2147483646 w 40"/>
              <a:gd name="T83" fmla="*/ 0 h 49"/>
              <a:gd name="T84" fmla="*/ 2147483646 w 40"/>
              <a:gd name="T85" fmla="*/ 2147483646 h 49"/>
              <a:gd name="T86" fmla="*/ 2147483646 w 40"/>
              <a:gd name="T87" fmla="*/ 2147483646 h 49"/>
              <a:gd name="T88" fmla="*/ 2147483646 w 40"/>
              <a:gd name="T89" fmla="*/ 2147483646 h 49"/>
              <a:gd name="T90" fmla="*/ 2147483646 w 40"/>
              <a:gd name="T91" fmla="*/ 2147483646 h 49"/>
              <a:gd name="T92" fmla="*/ 2147483646 w 40"/>
              <a:gd name="T93" fmla="*/ 2147483646 h 49"/>
              <a:gd name="T94" fmla="*/ 2147483646 w 40"/>
              <a:gd name="T95" fmla="*/ 2147483646 h 49"/>
              <a:gd name="T96" fmla="*/ 2147483646 w 40"/>
              <a:gd name="T97" fmla="*/ 2147483646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88254" name="Freeform 189"/>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5" name="Freeform 190"/>
          <p:cNvSpPr>
            <a:spLocks/>
          </p:cNvSpPr>
          <p:nvPr/>
        </p:nvSpPr>
        <p:spPr bwMode="auto">
          <a:xfrm>
            <a:off x="6249988" y="4287838"/>
            <a:ext cx="114300" cy="88900"/>
          </a:xfrm>
          <a:custGeom>
            <a:avLst/>
            <a:gdLst>
              <a:gd name="T0" fmla="*/ 2147483646 w 81"/>
              <a:gd name="T1" fmla="*/ 2147483646 h 56"/>
              <a:gd name="T2" fmla="*/ 2147483646 w 81"/>
              <a:gd name="T3" fmla="*/ 2147483646 h 56"/>
              <a:gd name="T4" fmla="*/ 2147483646 w 81"/>
              <a:gd name="T5" fmla="*/ 2147483646 h 56"/>
              <a:gd name="T6" fmla="*/ 2147483646 w 81"/>
              <a:gd name="T7" fmla="*/ 2147483646 h 56"/>
              <a:gd name="T8" fmla="*/ 2147483646 w 81"/>
              <a:gd name="T9" fmla="*/ 2147483646 h 56"/>
              <a:gd name="T10" fmla="*/ 2147483646 w 81"/>
              <a:gd name="T11" fmla="*/ 2147483646 h 56"/>
              <a:gd name="T12" fmla="*/ 2147483646 w 81"/>
              <a:gd name="T13" fmla="*/ 2147483646 h 56"/>
              <a:gd name="T14" fmla="*/ 2147483646 w 81"/>
              <a:gd name="T15" fmla="*/ 2147483646 h 56"/>
              <a:gd name="T16" fmla="*/ 2147483646 w 81"/>
              <a:gd name="T17" fmla="*/ 2147483646 h 56"/>
              <a:gd name="T18" fmla="*/ 2147483646 w 81"/>
              <a:gd name="T19" fmla="*/ 2147483646 h 56"/>
              <a:gd name="T20" fmla="*/ 2147483646 w 81"/>
              <a:gd name="T21" fmla="*/ 2147483646 h 56"/>
              <a:gd name="T22" fmla="*/ 2147483646 w 81"/>
              <a:gd name="T23" fmla="*/ 2147483646 h 56"/>
              <a:gd name="T24" fmla="*/ 2147483646 w 81"/>
              <a:gd name="T25" fmla="*/ 2147483646 h 56"/>
              <a:gd name="T26" fmla="*/ 2147483646 w 81"/>
              <a:gd name="T27" fmla="*/ 2147483646 h 56"/>
              <a:gd name="T28" fmla="*/ 2147483646 w 81"/>
              <a:gd name="T29" fmla="*/ 2147483646 h 56"/>
              <a:gd name="T30" fmla="*/ 2147483646 w 81"/>
              <a:gd name="T31" fmla="*/ 2147483646 h 56"/>
              <a:gd name="T32" fmla="*/ 2147483646 w 81"/>
              <a:gd name="T33" fmla="*/ 2147483646 h 56"/>
              <a:gd name="T34" fmla="*/ 2147483646 w 81"/>
              <a:gd name="T35" fmla="*/ 2147483646 h 56"/>
              <a:gd name="T36" fmla="*/ 2147483646 w 81"/>
              <a:gd name="T37" fmla="*/ 2147483646 h 56"/>
              <a:gd name="T38" fmla="*/ 2147483646 w 81"/>
              <a:gd name="T39" fmla="*/ 2147483646 h 56"/>
              <a:gd name="T40" fmla="*/ 2147483646 w 81"/>
              <a:gd name="T41" fmla="*/ 2147483646 h 56"/>
              <a:gd name="T42" fmla="*/ 2147483646 w 81"/>
              <a:gd name="T43" fmla="*/ 2147483646 h 56"/>
              <a:gd name="T44" fmla="*/ 2147483646 w 81"/>
              <a:gd name="T45" fmla="*/ 2147483646 h 56"/>
              <a:gd name="T46" fmla="*/ 2147483646 w 81"/>
              <a:gd name="T47" fmla="*/ 2147483646 h 56"/>
              <a:gd name="T48" fmla="*/ 2147483646 w 81"/>
              <a:gd name="T49" fmla="*/ 2147483646 h 56"/>
              <a:gd name="T50" fmla="*/ 2147483646 w 81"/>
              <a:gd name="T51" fmla="*/ 2147483646 h 56"/>
              <a:gd name="T52" fmla="*/ 2147483646 w 81"/>
              <a:gd name="T53" fmla="*/ 2147483646 h 56"/>
              <a:gd name="T54" fmla="*/ 2147483646 w 81"/>
              <a:gd name="T55" fmla="*/ 2147483646 h 56"/>
              <a:gd name="T56" fmla="*/ 2147483646 w 81"/>
              <a:gd name="T57" fmla="*/ 2147483646 h 56"/>
              <a:gd name="T58" fmla="*/ 2147483646 w 81"/>
              <a:gd name="T59" fmla="*/ 2147483646 h 56"/>
              <a:gd name="T60" fmla="*/ 2147483646 w 81"/>
              <a:gd name="T61" fmla="*/ 2147483646 h 56"/>
              <a:gd name="T62" fmla="*/ 2147483646 w 81"/>
              <a:gd name="T63" fmla="*/ 2147483646 h 56"/>
              <a:gd name="T64" fmla="*/ 2147483646 w 81"/>
              <a:gd name="T65" fmla="*/ 2147483646 h 56"/>
              <a:gd name="T66" fmla="*/ 2147483646 w 81"/>
              <a:gd name="T67" fmla="*/ 2147483646 h 56"/>
              <a:gd name="T68" fmla="*/ 2147483646 w 81"/>
              <a:gd name="T69" fmla="*/ 2147483646 h 56"/>
              <a:gd name="T70" fmla="*/ 2147483646 w 81"/>
              <a:gd name="T71" fmla="*/ 2147483646 h 56"/>
              <a:gd name="T72" fmla="*/ 2147483646 w 81"/>
              <a:gd name="T73" fmla="*/ 2147483646 h 56"/>
              <a:gd name="T74" fmla="*/ 2147483646 w 81"/>
              <a:gd name="T75" fmla="*/ 2147483646 h 56"/>
              <a:gd name="T76" fmla="*/ 2147483646 w 81"/>
              <a:gd name="T77" fmla="*/ 2147483646 h 56"/>
              <a:gd name="T78" fmla="*/ 2147483646 w 81"/>
              <a:gd name="T79" fmla="*/ 2147483646 h 56"/>
              <a:gd name="T80" fmla="*/ 2147483646 w 81"/>
              <a:gd name="T81" fmla="*/ 2147483646 h 56"/>
              <a:gd name="T82" fmla="*/ 2147483646 w 81"/>
              <a:gd name="T83" fmla="*/ 2147483646 h 56"/>
              <a:gd name="T84" fmla="*/ 2147483646 w 81"/>
              <a:gd name="T85" fmla="*/ 2147483646 h 56"/>
              <a:gd name="T86" fmla="*/ 2147483646 w 81"/>
              <a:gd name="T87" fmla="*/ 2147483646 h 56"/>
              <a:gd name="T88" fmla="*/ 2147483646 w 81"/>
              <a:gd name="T89" fmla="*/ 0 h 56"/>
              <a:gd name="T90" fmla="*/ 2147483646 w 81"/>
              <a:gd name="T91" fmla="*/ 0 h 56"/>
              <a:gd name="T92" fmla="*/ 2147483646 w 81"/>
              <a:gd name="T93" fmla="*/ 2147483646 h 56"/>
              <a:gd name="T94" fmla="*/ 2147483646 w 81"/>
              <a:gd name="T95" fmla="*/ 2147483646 h 56"/>
              <a:gd name="T96" fmla="*/ 0 w 81"/>
              <a:gd name="T97" fmla="*/ 2147483646 h 56"/>
              <a:gd name="T98" fmla="*/ 0 w 81"/>
              <a:gd name="T99" fmla="*/ 2147483646 h 56"/>
              <a:gd name="T100" fmla="*/ 2147483646 w 81"/>
              <a:gd name="T101" fmla="*/ 2147483646 h 56"/>
              <a:gd name="T102" fmla="*/ 2147483646 w 81"/>
              <a:gd name="T103" fmla="*/ 2147483646 h 56"/>
              <a:gd name="T104" fmla="*/ 2147483646 w 81"/>
              <a:gd name="T105" fmla="*/ 2147483646 h 56"/>
              <a:gd name="T106" fmla="*/ 2147483646 w 81"/>
              <a:gd name="T107" fmla="*/ 2147483646 h 56"/>
              <a:gd name="T108" fmla="*/ 2147483646 w 81"/>
              <a:gd name="T109" fmla="*/ 2147483646 h 56"/>
              <a:gd name="T110" fmla="*/ 2147483646 w 81"/>
              <a:gd name="T111" fmla="*/ 2147483646 h 56"/>
              <a:gd name="T112" fmla="*/ 2147483646 w 81"/>
              <a:gd name="T113" fmla="*/ 2147483646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88256" name="Freeform 191"/>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7" name="Freeform 192"/>
          <p:cNvSpPr>
            <a:spLocks/>
          </p:cNvSpPr>
          <p:nvPr/>
        </p:nvSpPr>
        <p:spPr bwMode="auto">
          <a:xfrm>
            <a:off x="6302375" y="4379913"/>
            <a:ext cx="74613" cy="55562"/>
          </a:xfrm>
          <a:custGeom>
            <a:avLst/>
            <a:gdLst>
              <a:gd name="T0" fmla="*/ 2147483646 w 53"/>
              <a:gd name="T1" fmla="*/ 2147483646 h 35"/>
              <a:gd name="T2" fmla="*/ 2147483646 w 53"/>
              <a:gd name="T3" fmla="*/ 2147483646 h 35"/>
              <a:gd name="T4" fmla="*/ 2147483646 w 53"/>
              <a:gd name="T5" fmla="*/ 2147483646 h 35"/>
              <a:gd name="T6" fmla="*/ 2147483646 w 53"/>
              <a:gd name="T7" fmla="*/ 2147483646 h 35"/>
              <a:gd name="T8" fmla="*/ 2147483646 w 53"/>
              <a:gd name="T9" fmla="*/ 2147483646 h 35"/>
              <a:gd name="T10" fmla="*/ 2147483646 w 53"/>
              <a:gd name="T11" fmla="*/ 2147483646 h 35"/>
              <a:gd name="T12" fmla="*/ 2147483646 w 53"/>
              <a:gd name="T13" fmla="*/ 2147483646 h 35"/>
              <a:gd name="T14" fmla="*/ 2147483646 w 53"/>
              <a:gd name="T15" fmla="*/ 2147483646 h 35"/>
              <a:gd name="T16" fmla="*/ 2147483646 w 53"/>
              <a:gd name="T17" fmla="*/ 2147483646 h 35"/>
              <a:gd name="T18" fmla="*/ 2147483646 w 53"/>
              <a:gd name="T19" fmla="*/ 2147483646 h 35"/>
              <a:gd name="T20" fmla="*/ 2147483646 w 53"/>
              <a:gd name="T21" fmla="*/ 2147483646 h 35"/>
              <a:gd name="T22" fmla="*/ 2147483646 w 53"/>
              <a:gd name="T23" fmla="*/ 2147483646 h 35"/>
              <a:gd name="T24" fmla="*/ 2147483646 w 53"/>
              <a:gd name="T25" fmla="*/ 2147483646 h 35"/>
              <a:gd name="T26" fmla="*/ 2147483646 w 53"/>
              <a:gd name="T27" fmla="*/ 2147483646 h 35"/>
              <a:gd name="T28" fmla="*/ 2147483646 w 53"/>
              <a:gd name="T29" fmla="*/ 2147483646 h 35"/>
              <a:gd name="T30" fmla="*/ 2147483646 w 53"/>
              <a:gd name="T31" fmla="*/ 2147483646 h 35"/>
              <a:gd name="T32" fmla="*/ 2147483646 w 53"/>
              <a:gd name="T33" fmla="*/ 2147483646 h 35"/>
              <a:gd name="T34" fmla="*/ 2147483646 w 53"/>
              <a:gd name="T35" fmla="*/ 2147483646 h 35"/>
              <a:gd name="T36" fmla="*/ 2147483646 w 53"/>
              <a:gd name="T37" fmla="*/ 2147483646 h 35"/>
              <a:gd name="T38" fmla="*/ 2147483646 w 53"/>
              <a:gd name="T39" fmla="*/ 2147483646 h 35"/>
              <a:gd name="T40" fmla="*/ 2147483646 w 53"/>
              <a:gd name="T41" fmla="*/ 2147483646 h 35"/>
              <a:gd name="T42" fmla="*/ 2147483646 w 53"/>
              <a:gd name="T43" fmla="*/ 2147483646 h 35"/>
              <a:gd name="T44" fmla="*/ 2147483646 w 53"/>
              <a:gd name="T45" fmla="*/ 2147483646 h 35"/>
              <a:gd name="T46" fmla="*/ 2147483646 w 53"/>
              <a:gd name="T47" fmla="*/ 2147483646 h 35"/>
              <a:gd name="T48" fmla="*/ 2147483646 w 53"/>
              <a:gd name="T49" fmla="*/ 2147483646 h 35"/>
              <a:gd name="T50" fmla="*/ 2147483646 w 53"/>
              <a:gd name="T51" fmla="*/ 2147483646 h 35"/>
              <a:gd name="T52" fmla="*/ 2147483646 w 53"/>
              <a:gd name="T53" fmla="*/ 2147483646 h 35"/>
              <a:gd name="T54" fmla="*/ 2147483646 w 53"/>
              <a:gd name="T55" fmla="*/ 2147483646 h 35"/>
              <a:gd name="T56" fmla="*/ 2147483646 w 53"/>
              <a:gd name="T57" fmla="*/ 2147483646 h 35"/>
              <a:gd name="T58" fmla="*/ 2147483646 w 53"/>
              <a:gd name="T59" fmla="*/ 2147483646 h 35"/>
              <a:gd name="T60" fmla="*/ 2147483646 w 53"/>
              <a:gd name="T61" fmla="*/ 2147483646 h 35"/>
              <a:gd name="T62" fmla="*/ 2147483646 w 53"/>
              <a:gd name="T63" fmla="*/ 2147483646 h 35"/>
              <a:gd name="T64" fmla="*/ 2147483646 w 53"/>
              <a:gd name="T65" fmla="*/ 2147483646 h 35"/>
              <a:gd name="T66" fmla="*/ 2147483646 w 53"/>
              <a:gd name="T67" fmla="*/ 2147483646 h 35"/>
              <a:gd name="T68" fmla="*/ 2147483646 w 53"/>
              <a:gd name="T69" fmla="*/ 2147483646 h 35"/>
              <a:gd name="T70" fmla="*/ 2147483646 w 53"/>
              <a:gd name="T71" fmla="*/ 2147483646 h 35"/>
              <a:gd name="T72" fmla="*/ 2147483646 w 53"/>
              <a:gd name="T73" fmla="*/ 2147483646 h 35"/>
              <a:gd name="T74" fmla="*/ 2147483646 w 53"/>
              <a:gd name="T75" fmla="*/ 2147483646 h 35"/>
              <a:gd name="T76" fmla="*/ 2147483646 w 53"/>
              <a:gd name="T77" fmla="*/ 2147483646 h 35"/>
              <a:gd name="T78" fmla="*/ 2147483646 w 53"/>
              <a:gd name="T79" fmla="*/ 2147483646 h 35"/>
              <a:gd name="T80" fmla="*/ 2147483646 w 53"/>
              <a:gd name="T81" fmla="*/ 2147483646 h 35"/>
              <a:gd name="T82" fmla="*/ 2147483646 w 53"/>
              <a:gd name="T83" fmla="*/ 2147483646 h 35"/>
              <a:gd name="T84" fmla="*/ 2147483646 w 53"/>
              <a:gd name="T85" fmla="*/ 2147483646 h 35"/>
              <a:gd name="T86" fmla="*/ 2147483646 w 53"/>
              <a:gd name="T87" fmla="*/ 2147483646 h 35"/>
              <a:gd name="T88" fmla="*/ 2147483646 w 53"/>
              <a:gd name="T89" fmla="*/ 2147483646 h 35"/>
              <a:gd name="T90" fmla="*/ 2147483646 w 53"/>
              <a:gd name="T91" fmla="*/ 2147483646 h 35"/>
              <a:gd name="T92" fmla="*/ 2147483646 w 53"/>
              <a:gd name="T93" fmla="*/ 0 h 35"/>
              <a:gd name="T94" fmla="*/ 2147483646 w 53"/>
              <a:gd name="T95" fmla="*/ 0 h 35"/>
              <a:gd name="T96" fmla="*/ 2147483646 w 53"/>
              <a:gd name="T97" fmla="*/ 0 h 35"/>
              <a:gd name="T98" fmla="*/ 0 w 53"/>
              <a:gd name="T99" fmla="*/ 0 h 35"/>
              <a:gd name="T100" fmla="*/ 0 w 53"/>
              <a:gd name="T101" fmla="*/ 2147483646 h 35"/>
              <a:gd name="T102" fmla="*/ 0 w 53"/>
              <a:gd name="T103" fmla="*/ 2147483646 h 35"/>
              <a:gd name="T104" fmla="*/ 0 w 53"/>
              <a:gd name="T105" fmla="*/ 2147483646 h 35"/>
              <a:gd name="T106" fmla="*/ 0 w 53"/>
              <a:gd name="T107" fmla="*/ 2147483646 h 35"/>
              <a:gd name="T108" fmla="*/ 0 w 53"/>
              <a:gd name="T109" fmla="*/ 2147483646 h 35"/>
              <a:gd name="T110" fmla="*/ 0 w 53"/>
              <a:gd name="T111" fmla="*/ 2147483646 h 35"/>
              <a:gd name="T112" fmla="*/ 2147483646 w 53"/>
              <a:gd name="T113" fmla="*/ 2147483646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88258" name="Freeform 193"/>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59" name="Freeform 194"/>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0" name="Freeform 195"/>
          <p:cNvSpPr>
            <a:spLocks/>
          </p:cNvSpPr>
          <p:nvPr/>
        </p:nvSpPr>
        <p:spPr bwMode="auto">
          <a:xfrm>
            <a:off x="6378575" y="4433888"/>
            <a:ext cx="65088" cy="73025"/>
          </a:xfrm>
          <a:custGeom>
            <a:avLst/>
            <a:gdLst>
              <a:gd name="T0" fmla="*/ 2147483646 w 46"/>
              <a:gd name="T1" fmla="*/ 2147483646 h 46"/>
              <a:gd name="T2" fmla="*/ 2147483646 w 46"/>
              <a:gd name="T3" fmla="*/ 2147483646 h 46"/>
              <a:gd name="T4" fmla="*/ 2147483646 w 46"/>
              <a:gd name="T5" fmla="*/ 2147483646 h 46"/>
              <a:gd name="T6" fmla="*/ 2147483646 w 46"/>
              <a:gd name="T7" fmla="*/ 2147483646 h 46"/>
              <a:gd name="T8" fmla="*/ 2147483646 w 46"/>
              <a:gd name="T9" fmla="*/ 2147483646 h 46"/>
              <a:gd name="T10" fmla="*/ 2147483646 w 46"/>
              <a:gd name="T11" fmla="*/ 2147483646 h 46"/>
              <a:gd name="T12" fmla="*/ 2147483646 w 46"/>
              <a:gd name="T13" fmla="*/ 2147483646 h 46"/>
              <a:gd name="T14" fmla="*/ 2147483646 w 46"/>
              <a:gd name="T15" fmla="*/ 2147483646 h 46"/>
              <a:gd name="T16" fmla="*/ 2147483646 w 46"/>
              <a:gd name="T17" fmla="*/ 2147483646 h 46"/>
              <a:gd name="T18" fmla="*/ 2147483646 w 46"/>
              <a:gd name="T19" fmla="*/ 2147483646 h 46"/>
              <a:gd name="T20" fmla="*/ 2147483646 w 46"/>
              <a:gd name="T21" fmla="*/ 2147483646 h 46"/>
              <a:gd name="T22" fmla="*/ 2147483646 w 46"/>
              <a:gd name="T23" fmla="*/ 2147483646 h 46"/>
              <a:gd name="T24" fmla="*/ 2147483646 w 46"/>
              <a:gd name="T25" fmla="*/ 2147483646 h 46"/>
              <a:gd name="T26" fmla="*/ 2147483646 w 46"/>
              <a:gd name="T27" fmla="*/ 2147483646 h 46"/>
              <a:gd name="T28" fmla="*/ 2147483646 w 46"/>
              <a:gd name="T29" fmla="*/ 2147483646 h 46"/>
              <a:gd name="T30" fmla="*/ 2147483646 w 46"/>
              <a:gd name="T31" fmla="*/ 2147483646 h 46"/>
              <a:gd name="T32" fmla="*/ 2147483646 w 46"/>
              <a:gd name="T33" fmla="*/ 2147483646 h 46"/>
              <a:gd name="T34" fmla="*/ 2147483646 w 46"/>
              <a:gd name="T35" fmla="*/ 2147483646 h 46"/>
              <a:gd name="T36" fmla="*/ 2147483646 w 46"/>
              <a:gd name="T37" fmla="*/ 2147483646 h 46"/>
              <a:gd name="T38" fmla="*/ 2147483646 w 46"/>
              <a:gd name="T39" fmla="*/ 2147483646 h 46"/>
              <a:gd name="T40" fmla="*/ 2147483646 w 46"/>
              <a:gd name="T41" fmla="*/ 2147483646 h 46"/>
              <a:gd name="T42" fmla="*/ 2147483646 w 46"/>
              <a:gd name="T43" fmla="*/ 2147483646 h 46"/>
              <a:gd name="T44" fmla="*/ 2147483646 w 46"/>
              <a:gd name="T45" fmla="*/ 2147483646 h 46"/>
              <a:gd name="T46" fmla="*/ 2147483646 w 46"/>
              <a:gd name="T47" fmla="*/ 2147483646 h 46"/>
              <a:gd name="T48" fmla="*/ 2147483646 w 46"/>
              <a:gd name="T49" fmla="*/ 2147483646 h 46"/>
              <a:gd name="T50" fmla="*/ 2147483646 w 46"/>
              <a:gd name="T51" fmla="*/ 2147483646 h 46"/>
              <a:gd name="T52" fmla="*/ 2147483646 w 46"/>
              <a:gd name="T53" fmla="*/ 2147483646 h 46"/>
              <a:gd name="T54" fmla="*/ 2147483646 w 46"/>
              <a:gd name="T55" fmla="*/ 2147483646 h 46"/>
              <a:gd name="T56" fmla="*/ 2147483646 w 46"/>
              <a:gd name="T57" fmla="*/ 2147483646 h 46"/>
              <a:gd name="T58" fmla="*/ 2147483646 w 46"/>
              <a:gd name="T59" fmla="*/ 2147483646 h 46"/>
              <a:gd name="T60" fmla="*/ 2147483646 w 46"/>
              <a:gd name="T61" fmla="*/ 2147483646 h 46"/>
              <a:gd name="T62" fmla="*/ 2147483646 w 46"/>
              <a:gd name="T63" fmla="*/ 2147483646 h 46"/>
              <a:gd name="T64" fmla="*/ 2147483646 w 46"/>
              <a:gd name="T65" fmla="*/ 2147483646 h 46"/>
              <a:gd name="T66" fmla="*/ 2147483646 w 46"/>
              <a:gd name="T67" fmla="*/ 2147483646 h 46"/>
              <a:gd name="T68" fmla="*/ 2147483646 w 46"/>
              <a:gd name="T69" fmla="*/ 2147483646 h 46"/>
              <a:gd name="T70" fmla="*/ 2147483646 w 46"/>
              <a:gd name="T71" fmla="*/ 0 h 46"/>
              <a:gd name="T72" fmla="*/ 2147483646 w 46"/>
              <a:gd name="T73" fmla="*/ 0 h 46"/>
              <a:gd name="T74" fmla="*/ 2147483646 w 46"/>
              <a:gd name="T75" fmla="*/ 0 h 46"/>
              <a:gd name="T76" fmla="*/ 2147483646 w 46"/>
              <a:gd name="T77" fmla="*/ 0 h 46"/>
              <a:gd name="T78" fmla="*/ 2147483646 w 46"/>
              <a:gd name="T79" fmla="*/ 0 h 46"/>
              <a:gd name="T80" fmla="*/ 2147483646 w 46"/>
              <a:gd name="T81" fmla="*/ 2147483646 h 46"/>
              <a:gd name="T82" fmla="*/ 2147483646 w 46"/>
              <a:gd name="T83" fmla="*/ 2147483646 h 46"/>
              <a:gd name="T84" fmla="*/ 2147483646 w 46"/>
              <a:gd name="T85" fmla="*/ 2147483646 h 46"/>
              <a:gd name="T86" fmla="*/ 2147483646 w 46"/>
              <a:gd name="T87" fmla="*/ 2147483646 h 46"/>
              <a:gd name="T88" fmla="*/ 0 w 46"/>
              <a:gd name="T89" fmla="*/ 2147483646 h 46"/>
              <a:gd name="T90" fmla="*/ 0 w 46"/>
              <a:gd name="T91" fmla="*/ 2147483646 h 46"/>
              <a:gd name="T92" fmla="*/ 0 w 46"/>
              <a:gd name="T93" fmla="*/ 2147483646 h 46"/>
              <a:gd name="T94" fmla="*/ 0 w 46"/>
              <a:gd name="T95" fmla="*/ 2147483646 h 46"/>
              <a:gd name="T96" fmla="*/ 2147483646 w 46"/>
              <a:gd name="T97" fmla="*/ 2147483646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88261" name="Freeform 196"/>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2" name="Freeform 197"/>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3" name="Freeform 198"/>
          <p:cNvSpPr>
            <a:spLocks/>
          </p:cNvSpPr>
          <p:nvPr/>
        </p:nvSpPr>
        <p:spPr bwMode="auto">
          <a:xfrm>
            <a:off x="6303963" y="4438650"/>
            <a:ext cx="87312" cy="98425"/>
          </a:xfrm>
          <a:custGeom>
            <a:avLst/>
            <a:gdLst>
              <a:gd name="T0" fmla="*/ 2147483646 w 62"/>
              <a:gd name="T1" fmla="*/ 2147483646 h 62"/>
              <a:gd name="T2" fmla="*/ 2147483646 w 62"/>
              <a:gd name="T3" fmla="*/ 2147483646 h 62"/>
              <a:gd name="T4" fmla="*/ 2147483646 w 62"/>
              <a:gd name="T5" fmla="*/ 2147483646 h 62"/>
              <a:gd name="T6" fmla="*/ 2147483646 w 62"/>
              <a:gd name="T7" fmla="*/ 2147483646 h 62"/>
              <a:gd name="T8" fmla="*/ 2147483646 w 62"/>
              <a:gd name="T9" fmla="*/ 2147483646 h 62"/>
              <a:gd name="T10" fmla="*/ 2147483646 w 62"/>
              <a:gd name="T11" fmla="*/ 2147483646 h 62"/>
              <a:gd name="T12" fmla="*/ 2147483646 w 62"/>
              <a:gd name="T13" fmla="*/ 2147483646 h 62"/>
              <a:gd name="T14" fmla="*/ 2147483646 w 62"/>
              <a:gd name="T15" fmla="*/ 2147483646 h 62"/>
              <a:gd name="T16" fmla="*/ 2147483646 w 62"/>
              <a:gd name="T17" fmla="*/ 2147483646 h 62"/>
              <a:gd name="T18" fmla="*/ 2147483646 w 62"/>
              <a:gd name="T19" fmla="*/ 2147483646 h 62"/>
              <a:gd name="T20" fmla="*/ 2147483646 w 62"/>
              <a:gd name="T21" fmla="*/ 2147483646 h 62"/>
              <a:gd name="T22" fmla="*/ 2147483646 w 62"/>
              <a:gd name="T23" fmla="*/ 2147483646 h 62"/>
              <a:gd name="T24" fmla="*/ 2147483646 w 62"/>
              <a:gd name="T25" fmla="*/ 2147483646 h 62"/>
              <a:gd name="T26" fmla="*/ 2147483646 w 62"/>
              <a:gd name="T27" fmla="*/ 2147483646 h 62"/>
              <a:gd name="T28" fmla="*/ 2147483646 w 62"/>
              <a:gd name="T29" fmla="*/ 2147483646 h 62"/>
              <a:gd name="T30" fmla="*/ 2147483646 w 62"/>
              <a:gd name="T31" fmla="*/ 2147483646 h 62"/>
              <a:gd name="T32" fmla="*/ 2147483646 w 62"/>
              <a:gd name="T33" fmla="*/ 2147483646 h 62"/>
              <a:gd name="T34" fmla="*/ 2147483646 w 62"/>
              <a:gd name="T35" fmla="*/ 2147483646 h 62"/>
              <a:gd name="T36" fmla="*/ 2147483646 w 62"/>
              <a:gd name="T37" fmla="*/ 2147483646 h 62"/>
              <a:gd name="T38" fmla="*/ 2147483646 w 62"/>
              <a:gd name="T39" fmla="*/ 2147483646 h 62"/>
              <a:gd name="T40" fmla="*/ 2147483646 w 62"/>
              <a:gd name="T41" fmla="*/ 0 h 62"/>
              <a:gd name="T42" fmla="*/ 2147483646 w 62"/>
              <a:gd name="T43" fmla="*/ 2147483646 h 62"/>
              <a:gd name="T44" fmla="*/ 2147483646 w 62"/>
              <a:gd name="T45" fmla="*/ 2147483646 h 62"/>
              <a:gd name="T46" fmla="*/ 2147483646 w 62"/>
              <a:gd name="T47" fmla="*/ 2147483646 h 62"/>
              <a:gd name="T48" fmla="*/ 2147483646 w 62"/>
              <a:gd name="T49" fmla="*/ 2147483646 h 62"/>
              <a:gd name="T50" fmla="*/ 2147483646 w 62"/>
              <a:gd name="T51" fmla="*/ 2147483646 h 62"/>
              <a:gd name="T52" fmla="*/ 2147483646 w 62"/>
              <a:gd name="T53" fmla="*/ 2147483646 h 62"/>
              <a:gd name="T54" fmla="*/ 2147483646 w 62"/>
              <a:gd name="T55" fmla="*/ 2147483646 h 62"/>
              <a:gd name="T56" fmla="*/ 2147483646 w 62"/>
              <a:gd name="T57" fmla="*/ 2147483646 h 62"/>
              <a:gd name="T58" fmla="*/ 2147483646 w 62"/>
              <a:gd name="T59" fmla="*/ 2147483646 h 62"/>
              <a:gd name="T60" fmla="*/ 2147483646 w 62"/>
              <a:gd name="T61" fmla="*/ 2147483646 h 62"/>
              <a:gd name="T62" fmla="*/ 2147483646 w 62"/>
              <a:gd name="T63" fmla="*/ 2147483646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88264" name="Freeform 199"/>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5" name="Freeform 200"/>
          <p:cNvSpPr>
            <a:spLocks/>
          </p:cNvSpPr>
          <p:nvPr/>
        </p:nvSpPr>
        <p:spPr bwMode="auto">
          <a:xfrm>
            <a:off x="6242050" y="4386263"/>
            <a:ext cx="69850" cy="63500"/>
          </a:xfrm>
          <a:custGeom>
            <a:avLst/>
            <a:gdLst>
              <a:gd name="T0" fmla="*/ 2147483646 w 50"/>
              <a:gd name="T1" fmla="*/ 2147483646 h 40"/>
              <a:gd name="T2" fmla="*/ 2147483646 w 50"/>
              <a:gd name="T3" fmla="*/ 2147483646 h 40"/>
              <a:gd name="T4" fmla="*/ 2147483646 w 50"/>
              <a:gd name="T5" fmla="*/ 2147483646 h 40"/>
              <a:gd name="T6" fmla="*/ 2147483646 w 50"/>
              <a:gd name="T7" fmla="*/ 2147483646 h 40"/>
              <a:gd name="T8" fmla="*/ 2147483646 w 50"/>
              <a:gd name="T9" fmla="*/ 2147483646 h 40"/>
              <a:gd name="T10" fmla="*/ 2147483646 w 50"/>
              <a:gd name="T11" fmla="*/ 2147483646 h 40"/>
              <a:gd name="T12" fmla="*/ 2147483646 w 50"/>
              <a:gd name="T13" fmla="*/ 2147483646 h 40"/>
              <a:gd name="T14" fmla="*/ 2147483646 w 50"/>
              <a:gd name="T15" fmla="*/ 2147483646 h 40"/>
              <a:gd name="T16" fmla="*/ 2147483646 w 50"/>
              <a:gd name="T17" fmla="*/ 2147483646 h 40"/>
              <a:gd name="T18" fmla="*/ 2147483646 w 50"/>
              <a:gd name="T19" fmla="*/ 2147483646 h 40"/>
              <a:gd name="T20" fmla="*/ 2147483646 w 50"/>
              <a:gd name="T21" fmla="*/ 2147483646 h 40"/>
              <a:gd name="T22" fmla="*/ 2147483646 w 50"/>
              <a:gd name="T23" fmla="*/ 2147483646 h 40"/>
              <a:gd name="T24" fmla="*/ 2147483646 w 50"/>
              <a:gd name="T25" fmla="*/ 2147483646 h 40"/>
              <a:gd name="T26" fmla="*/ 2147483646 w 50"/>
              <a:gd name="T27" fmla="*/ 2147483646 h 40"/>
              <a:gd name="T28" fmla="*/ 2147483646 w 50"/>
              <a:gd name="T29" fmla="*/ 2147483646 h 40"/>
              <a:gd name="T30" fmla="*/ 2147483646 w 50"/>
              <a:gd name="T31" fmla="*/ 2147483646 h 40"/>
              <a:gd name="T32" fmla="*/ 2147483646 w 50"/>
              <a:gd name="T33" fmla="*/ 2147483646 h 40"/>
              <a:gd name="T34" fmla="*/ 2147483646 w 50"/>
              <a:gd name="T35" fmla="*/ 2147483646 h 40"/>
              <a:gd name="T36" fmla="*/ 2147483646 w 50"/>
              <a:gd name="T37" fmla="*/ 2147483646 h 40"/>
              <a:gd name="T38" fmla="*/ 2147483646 w 50"/>
              <a:gd name="T39" fmla="*/ 2147483646 h 40"/>
              <a:gd name="T40" fmla="*/ 2147483646 w 50"/>
              <a:gd name="T41" fmla="*/ 2147483646 h 40"/>
              <a:gd name="T42" fmla="*/ 2147483646 w 50"/>
              <a:gd name="T43" fmla="*/ 2147483646 h 40"/>
              <a:gd name="T44" fmla="*/ 2147483646 w 50"/>
              <a:gd name="T45" fmla="*/ 2147483646 h 40"/>
              <a:gd name="T46" fmla="*/ 2147483646 w 50"/>
              <a:gd name="T47" fmla="*/ 2147483646 h 40"/>
              <a:gd name="T48" fmla="*/ 2147483646 w 50"/>
              <a:gd name="T49" fmla="*/ 2147483646 h 40"/>
              <a:gd name="T50" fmla="*/ 2147483646 w 50"/>
              <a:gd name="T51" fmla="*/ 2147483646 h 40"/>
              <a:gd name="T52" fmla="*/ 2147483646 w 50"/>
              <a:gd name="T53" fmla="*/ 2147483646 h 40"/>
              <a:gd name="T54" fmla="*/ 2147483646 w 50"/>
              <a:gd name="T55" fmla="*/ 2147483646 h 40"/>
              <a:gd name="T56" fmla="*/ 2147483646 w 50"/>
              <a:gd name="T57" fmla="*/ 2147483646 h 40"/>
              <a:gd name="T58" fmla="*/ 2147483646 w 50"/>
              <a:gd name="T59" fmla="*/ 2147483646 h 40"/>
              <a:gd name="T60" fmla="*/ 2147483646 w 50"/>
              <a:gd name="T61" fmla="*/ 2147483646 h 40"/>
              <a:gd name="T62" fmla="*/ 2147483646 w 50"/>
              <a:gd name="T63" fmla="*/ 2147483646 h 40"/>
              <a:gd name="T64" fmla="*/ 2147483646 w 50"/>
              <a:gd name="T65" fmla="*/ 2147483646 h 40"/>
              <a:gd name="T66" fmla="*/ 2147483646 w 50"/>
              <a:gd name="T67" fmla="*/ 2147483646 h 40"/>
              <a:gd name="T68" fmla="*/ 2147483646 w 50"/>
              <a:gd name="T69" fmla="*/ 2147483646 h 40"/>
              <a:gd name="T70" fmla="*/ 2147483646 w 50"/>
              <a:gd name="T71" fmla="*/ 2147483646 h 40"/>
              <a:gd name="T72" fmla="*/ 2147483646 w 50"/>
              <a:gd name="T73" fmla="*/ 2147483646 h 40"/>
              <a:gd name="T74" fmla="*/ 2147483646 w 50"/>
              <a:gd name="T75" fmla="*/ 0 h 40"/>
              <a:gd name="T76" fmla="*/ 2147483646 w 50"/>
              <a:gd name="T77" fmla="*/ 0 h 40"/>
              <a:gd name="T78" fmla="*/ 2147483646 w 50"/>
              <a:gd name="T79" fmla="*/ 0 h 40"/>
              <a:gd name="T80" fmla="*/ 2147483646 w 50"/>
              <a:gd name="T81" fmla="*/ 2147483646 h 40"/>
              <a:gd name="T82" fmla="*/ 2147483646 w 50"/>
              <a:gd name="T83" fmla="*/ 2147483646 h 40"/>
              <a:gd name="T84" fmla="*/ 2147483646 w 50"/>
              <a:gd name="T85" fmla="*/ 2147483646 h 40"/>
              <a:gd name="T86" fmla="*/ 0 w 50"/>
              <a:gd name="T87" fmla="*/ 2147483646 h 40"/>
              <a:gd name="T88" fmla="*/ 0 w 50"/>
              <a:gd name="T89" fmla="*/ 2147483646 h 40"/>
              <a:gd name="T90" fmla="*/ 0 w 50"/>
              <a:gd name="T91" fmla="*/ 2147483646 h 40"/>
              <a:gd name="T92" fmla="*/ 2147483646 w 50"/>
              <a:gd name="T93" fmla="*/ 2147483646 h 40"/>
              <a:gd name="T94" fmla="*/ 2147483646 w 50"/>
              <a:gd name="T95" fmla="*/ 2147483646 h 40"/>
              <a:gd name="T96" fmla="*/ 2147483646 w 50"/>
              <a:gd name="T97" fmla="*/ 2147483646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88266" name="Freeform 201"/>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267" name="Freeform 202"/>
          <p:cNvSpPr>
            <a:spLocks/>
          </p:cNvSpPr>
          <p:nvPr/>
        </p:nvSpPr>
        <p:spPr bwMode="auto">
          <a:xfrm>
            <a:off x="6189663" y="4370388"/>
            <a:ext cx="39687" cy="74612"/>
          </a:xfrm>
          <a:custGeom>
            <a:avLst/>
            <a:gdLst>
              <a:gd name="T0" fmla="*/ 0 w 28"/>
              <a:gd name="T1" fmla="*/ 2147483646 h 47"/>
              <a:gd name="T2" fmla="*/ 0 w 28"/>
              <a:gd name="T3" fmla="*/ 2147483646 h 47"/>
              <a:gd name="T4" fmla="*/ 0 w 28"/>
              <a:gd name="T5" fmla="*/ 2147483646 h 47"/>
              <a:gd name="T6" fmla="*/ 2147483646 w 28"/>
              <a:gd name="T7" fmla="*/ 2147483646 h 47"/>
              <a:gd name="T8" fmla="*/ 2147483646 w 28"/>
              <a:gd name="T9" fmla="*/ 2147483646 h 47"/>
              <a:gd name="T10" fmla="*/ 2147483646 w 28"/>
              <a:gd name="T11" fmla="*/ 2147483646 h 47"/>
              <a:gd name="T12" fmla="*/ 2147483646 w 28"/>
              <a:gd name="T13" fmla="*/ 2147483646 h 47"/>
              <a:gd name="T14" fmla="*/ 2147483646 w 28"/>
              <a:gd name="T15" fmla="*/ 2147483646 h 47"/>
              <a:gd name="T16" fmla="*/ 2147483646 w 28"/>
              <a:gd name="T17" fmla="*/ 2147483646 h 47"/>
              <a:gd name="T18" fmla="*/ 2147483646 w 28"/>
              <a:gd name="T19" fmla="*/ 2147483646 h 47"/>
              <a:gd name="T20" fmla="*/ 2147483646 w 28"/>
              <a:gd name="T21" fmla="*/ 2147483646 h 47"/>
              <a:gd name="T22" fmla="*/ 2147483646 w 28"/>
              <a:gd name="T23" fmla="*/ 2147483646 h 47"/>
              <a:gd name="T24" fmla="*/ 2147483646 w 28"/>
              <a:gd name="T25" fmla="*/ 2147483646 h 47"/>
              <a:gd name="T26" fmla="*/ 2147483646 w 28"/>
              <a:gd name="T27" fmla="*/ 2147483646 h 47"/>
              <a:gd name="T28" fmla="*/ 2147483646 w 28"/>
              <a:gd name="T29" fmla="*/ 2147483646 h 47"/>
              <a:gd name="T30" fmla="*/ 2147483646 w 28"/>
              <a:gd name="T31" fmla="*/ 2147483646 h 47"/>
              <a:gd name="T32" fmla="*/ 2147483646 w 28"/>
              <a:gd name="T33" fmla="*/ 2147483646 h 47"/>
              <a:gd name="T34" fmla="*/ 2147483646 w 28"/>
              <a:gd name="T35" fmla="*/ 0 h 47"/>
              <a:gd name="T36" fmla="*/ 2147483646 w 28"/>
              <a:gd name="T37" fmla="*/ 0 h 47"/>
              <a:gd name="T38" fmla="*/ 2147483646 w 28"/>
              <a:gd name="T39" fmla="*/ 2147483646 h 47"/>
              <a:gd name="T40" fmla="*/ 2147483646 w 28"/>
              <a:gd name="T41" fmla="*/ 2147483646 h 47"/>
              <a:gd name="T42" fmla="*/ 0 w 28"/>
              <a:gd name="T43" fmla="*/ 2147483646 h 47"/>
              <a:gd name="T44" fmla="*/ 0 w 28"/>
              <a:gd name="T45" fmla="*/ 2147483646 h 47"/>
              <a:gd name="T46" fmla="*/ 0 w 28"/>
              <a:gd name="T47" fmla="*/ 2147483646 h 47"/>
              <a:gd name="T48" fmla="*/ 0 w 28"/>
              <a:gd name="T49" fmla="*/ 2147483646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88268" name="Picture 20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0" y="4953000"/>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glucagon secretion </a:t>
            </a:r>
          </a:p>
        </p:txBody>
      </p:sp>
      <p:pic>
        <p:nvPicPr>
          <p:cNvPr id="88270" name="Picture 205"/>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53000" y="2362200"/>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8271" name="Picture 206"/>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72000" y="1295400"/>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8272"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1200" b="1">
              <a:latin typeface="Helvetica" panose="020B0604020202020204" pitchFamily="34" charset="0"/>
            </a:endParaRPr>
          </a:p>
        </p:txBody>
      </p:sp>
      <p:sp>
        <p:nvSpPr>
          <p:cNvPr id="1290458" name="Rectangle 218"/>
          <p:cNvSpPr>
            <a:spLocks noChangeArrowheads="1"/>
          </p:cNvSpPr>
          <p:nvPr/>
        </p:nvSpPr>
        <p:spPr bwMode="auto">
          <a:xfrm>
            <a:off x="2895600" y="1828800"/>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US" sz="1600" b="1">
                <a:latin typeface="Helvetica" panose="020B0604020202020204" pitchFamily="34" charset="0"/>
              </a:rPr>
              <a:t>amylin, </a:t>
            </a:r>
            <a:r>
              <a:rPr lang="en-GB" sz="1600">
                <a:latin typeface="Helvetica" panose="020B0604020202020204" pitchFamily="34" charset="0"/>
                <a:sym typeface="Symbol" panose="05050102010706020507" pitchFamily="18" charset="2"/>
              </a:rPr>
              <a:t></a:t>
            </a:r>
            <a:r>
              <a:rPr lang="en-US" sz="1600" b="1">
                <a:latin typeface="Helvetica" panose="020B0604020202020204" pitchFamily="34" charset="0"/>
                <a:sym typeface="Symbol" panose="05050102010706020507" pitchFamily="18" charset="2"/>
              </a:rPr>
              <a:t>-</a:t>
            </a:r>
            <a:r>
              <a:rPr lang="en-US" sz="1600" b="1">
                <a:latin typeface="Helvetica" panose="020B0604020202020204" pitchFamily="34" charset="0"/>
              </a:rPr>
              <a:t>cell secretion</a:t>
            </a:r>
          </a:p>
          <a:p>
            <a:pPr eaLnBrk="1" hangingPunct="1">
              <a:spcBef>
                <a:spcPct val="0"/>
              </a:spcBef>
              <a:buClrTx/>
              <a:buSzTx/>
              <a:buFontTx/>
              <a:buNone/>
            </a:pPr>
            <a:r>
              <a:rPr lang="en-US" sz="1600" b="1">
                <a:latin typeface="Helvetica" panose="020B0604020202020204" pitchFamily="34" charset="0"/>
              </a:rPr>
              <a:t>80% loss at dx</a:t>
            </a:r>
          </a:p>
        </p:txBody>
      </p:sp>
      <p:sp>
        <p:nvSpPr>
          <p:cNvPr id="88274" name="AutoShape 219"/>
          <p:cNvSpPr>
            <a:spLocks noChangeArrowheads="1"/>
          </p:cNvSpPr>
          <p:nvPr/>
        </p:nvSpPr>
        <p:spPr bwMode="auto">
          <a:xfrm rot="-1584972">
            <a:off x="4430713" y="1876425"/>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dirty="0">
                <a:latin typeface="Helvetica" panose="020B0604020202020204" pitchFamily="34" charset="0"/>
              </a:rPr>
              <a:t>Increase glucose</a:t>
            </a:r>
          </a:p>
          <a:p>
            <a:pPr eaLnBrk="1" hangingPunct="1">
              <a:spcBef>
                <a:spcPct val="0"/>
              </a:spcBef>
              <a:buClrTx/>
              <a:buSzTx/>
              <a:buFontTx/>
              <a:buNone/>
            </a:pPr>
            <a:r>
              <a:rPr lang="en-US" sz="1600" b="1" dirty="0">
                <a:latin typeface="Helvetica" panose="020B0604020202020204" pitchFamily="34" charset="0"/>
              </a:rPr>
              <a:t>production</a:t>
            </a:r>
          </a:p>
        </p:txBody>
      </p:sp>
      <p:sp>
        <p:nvSpPr>
          <p:cNvPr id="88276" name="AutoShape 221"/>
          <p:cNvSpPr>
            <a:spLocks noChangeArrowheads="1"/>
          </p:cNvSpPr>
          <p:nvPr/>
        </p:nvSpPr>
        <p:spPr bwMode="auto">
          <a:xfrm>
            <a:off x="1685925" y="5465763"/>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2" name="Rectangle 222"/>
          <p:cNvSpPr>
            <a:spLocks noChangeArrowheads="1"/>
          </p:cNvSpPr>
          <p:nvPr/>
        </p:nvSpPr>
        <p:spPr bwMode="auto">
          <a:xfrm>
            <a:off x="7543800" y="4419600"/>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Increased lipolysis</a:t>
            </a:r>
          </a:p>
        </p:txBody>
      </p:sp>
      <p:sp>
        <p:nvSpPr>
          <p:cNvPr id="88278" name="AutoShape 223"/>
          <p:cNvSpPr>
            <a:spLocks noChangeArrowheads="1"/>
          </p:cNvSpPr>
          <p:nvPr/>
        </p:nvSpPr>
        <p:spPr bwMode="auto">
          <a:xfrm rot="10612423">
            <a:off x="5638800" y="3352800"/>
            <a:ext cx="1209675"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279" name="AutoShape 228"/>
          <p:cNvSpPr>
            <a:spLocks noChangeArrowheads="1"/>
          </p:cNvSpPr>
          <p:nvPr/>
        </p:nvSpPr>
        <p:spPr bwMode="auto">
          <a:xfrm rot="201389" flipH="1">
            <a:off x="5943600" y="59436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469" name="Rectangle 229"/>
          <p:cNvSpPr>
            <a:spLocks noChangeArrowheads="1"/>
          </p:cNvSpPr>
          <p:nvPr/>
        </p:nvSpPr>
        <p:spPr bwMode="auto">
          <a:xfrm>
            <a:off x="6934200" y="5791200"/>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Decreased glucose</a:t>
            </a:r>
          </a:p>
          <a:p>
            <a:pPr eaLnBrk="1" hangingPunct="1">
              <a:spcBef>
                <a:spcPct val="0"/>
              </a:spcBef>
              <a:buClrTx/>
              <a:buSzTx/>
              <a:buFontTx/>
              <a:buNone/>
            </a:pPr>
            <a:r>
              <a:rPr lang="en-US" sz="1600" b="1">
                <a:latin typeface="Helvetica" panose="020B0604020202020204" pitchFamily="34" charset="0"/>
              </a:rPr>
              <a:t>         uptake</a:t>
            </a:r>
          </a:p>
        </p:txBody>
      </p:sp>
      <p:sp>
        <p:nvSpPr>
          <p:cNvPr id="88281" name="Freeform 231"/>
          <p:cNvSpPr>
            <a:spLocks/>
          </p:cNvSpPr>
          <p:nvPr/>
        </p:nvSpPr>
        <p:spPr bwMode="auto">
          <a:xfrm>
            <a:off x="4945063" y="3259138"/>
            <a:ext cx="1285875" cy="1163637"/>
          </a:xfrm>
          <a:custGeom>
            <a:avLst/>
            <a:gdLst>
              <a:gd name="T0" fmla="*/ 2147483646 w 891"/>
              <a:gd name="T1" fmla="*/ 2147483646 h 806"/>
              <a:gd name="T2" fmla="*/ 2147483646 w 891"/>
              <a:gd name="T3" fmla="*/ 2147483646 h 806"/>
              <a:gd name="T4" fmla="*/ 2147483646 w 891"/>
              <a:gd name="T5" fmla="*/ 2147483646 h 806"/>
              <a:gd name="T6" fmla="*/ 2147483646 w 891"/>
              <a:gd name="T7" fmla="*/ 2147483646 h 806"/>
              <a:gd name="T8" fmla="*/ 2147483646 w 891"/>
              <a:gd name="T9" fmla="*/ 2147483646 h 806"/>
              <a:gd name="T10" fmla="*/ 2147483646 w 891"/>
              <a:gd name="T11" fmla="*/ 2147483646 h 806"/>
              <a:gd name="T12" fmla="*/ 2147483646 w 891"/>
              <a:gd name="T13" fmla="*/ 2147483646 h 806"/>
              <a:gd name="T14" fmla="*/ 2147483646 w 891"/>
              <a:gd name="T15" fmla="*/ 2147483646 h 806"/>
              <a:gd name="T16" fmla="*/ 2147483646 w 891"/>
              <a:gd name="T17" fmla="*/ 2147483646 h 806"/>
              <a:gd name="T18" fmla="*/ 2147483646 w 891"/>
              <a:gd name="T19" fmla="*/ 2147483646 h 806"/>
              <a:gd name="T20" fmla="*/ 2147483646 w 891"/>
              <a:gd name="T21" fmla="*/ 2147483646 h 806"/>
              <a:gd name="T22" fmla="*/ 2147483646 w 891"/>
              <a:gd name="T23" fmla="*/ 2147483646 h 806"/>
              <a:gd name="T24" fmla="*/ 2147483646 w 891"/>
              <a:gd name="T25" fmla="*/ 2147483646 h 806"/>
              <a:gd name="T26" fmla="*/ 2147483646 w 891"/>
              <a:gd name="T27" fmla="*/ 2147483646 h 806"/>
              <a:gd name="T28" fmla="*/ 2147483646 w 891"/>
              <a:gd name="T29" fmla="*/ 2147483646 h 806"/>
              <a:gd name="T30" fmla="*/ 2147483646 w 891"/>
              <a:gd name="T31" fmla="*/ 2147483646 h 806"/>
              <a:gd name="T32" fmla="*/ 0 w 891"/>
              <a:gd name="T33" fmla="*/ 2147483646 h 806"/>
              <a:gd name="T34" fmla="*/ 2147483646 w 891"/>
              <a:gd name="T35" fmla="*/ 2147483646 h 806"/>
              <a:gd name="T36" fmla="*/ 2147483646 w 891"/>
              <a:gd name="T37" fmla="*/ 2147483646 h 806"/>
              <a:gd name="T38" fmla="*/ 2147483646 w 891"/>
              <a:gd name="T39" fmla="*/ 2147483646 h 806"/>
              <a:gd name="T40" fmla="*/ 2147483646 w 891"/>
              <a:gd name="T41" fmla="*/ 2147483646 h 806"/>
              <a:gd name="T42" fmla="*/ 2147483646 w 891"/>
              <a:gd name="T43" fmla="*/ 2147483646 h 806"/>
              <a:gd name="T44" fmla="*/ 2147483646 w 891"/>
              <a:gd name="T45" fmla="*/ 2147483646 h 806"/>
              <a:gd name="T46" fmla="*/ 2147483646 w 891"/>
              <a:gd name="T47" fmla="*/ 2147483646 h 806"/>
              <a:gd name="T48" fmla="*/ 2147483646 w 891"/>
              <a:gd name="T49" fmla="*/ 2147483646 h 806"/>
              <a:gd name="T50" fmla="*/ 2147483646 w 891"/>
              <a:gd name="T51" fmla="*/ 2147483646 h 806"/>
              <a:gd name="T52" fmla="*/ 2147483646 w 891"/>
              <a:gd name="T53" fmla="*/ 2147483646 h 806"/>
              <a:gd name="T54" fmla="*/ 2147483646 w 891"/>
              <a:gd name="T55" fmla="*/ 2147483646 h 806"/>
              <a:gd name="T56" fmla="*/ 2147483646 w 891"/>
              <a:gd name="T57" fmla="*/ 2147483646 h 806"/>
              <a:gd name="T58" fmla="*/ 2147483646 w 891"/>
              <a:gd name="T59" fmla="*/ 2147483646 h 806"/>
              <a:gd name="T60" fmla="*/ 2147483646 w 891"/>
              <a:gd name="T61" fmla="*/ 2147483646 h 806"/>
              <a:gd name="T62" fmla="*/ 2147483646 w 891"/>
              <a:gd name="T63" fmla="*/ 2147483646 h 806"/>
              <a:gd name="T64" fmla="*/ 2147483646 w 891"/>
              <a:gd name="T65" fmla="*/ 2147483646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88282" name="Freeform 232"/>
          <p:cNvSpPr>
            <a:spLocks/>
          </p:cNvSpPr>
          <p:nvPr/>
        </p:nvSpPr>
        <p:spPr bwMode="auto">
          <a:xfrm>
            <a:off x="5156200" y="4068763"/>
            <a:ext cx="971550" cy="468312"/>
          </a:xfrm>
          <a:custGeom>
            <a:avLst/>
            <a:gdLst>
              <a:gd name="T0" fmla="*/ 2147483646 w 674"/>
              <a:gd name="T1" fmla="*/ 2147483646 h 324"/>
              <a:gd name="T2" fmla="*/ 2147483646 w 674"/>
              <a:gd name="T3" fmla="*/ 2147483646 h 324"/>
              <a:gd name="T4" fmla="*/ 2147483646 w 674"/>
              <a:gd name="T5" fmla="*/ 2147483646 h 324"/>
              <a:gd name="T6" fmla="*/ 2147483646 w 674"/>
              <a:gd name="T7" fmla="*/ 2147483646 h 324"/>
              <a:gd name="T8" fmla="*/ 2147483646 w 674"/>
              <a:gd name="T9" fmla="*/ 2147483646 h 324"/>
              <a:gd name="T10" fmla="*/ 2147483646 w 674"/>
              <a:gd name="T11" fmla="*/ 2147483646 h 324"/>
              <a:gd name="T12" fmla="*/ 2147483646 w 674"/>
              <a:gd name="T13" fmla="*/ 2147483646 h 324"/>
              <a:gd name="T14" fmla="*/ 2147483646 w 674"/>
              <a:gd name="T15" fmla="*/ 2147483646 h 324"/>
              <a:gd name="T16" fmla="*/ 2147483646 w 674"/>
              <a:gd name="T17" fmla="*/ 2147483646 h 324"/>
              <a:gd name="T18" fmla="*/ 2147483646 w 674"/>
              <a:gd name="T19" fmla="*/ 2147483646 h 324"/>
              <a:gd name="T20" fmla="*/ 2147483646 w 674"/>
              <a:gd name="T21" fmla="*/ 2147483646 h 324"/>
              <a:gd name="T22" fmla="*/ 2147483646 w 674"/>
              <a:gd name="T23" fmla="*/ 2147483646 h 324"/>
              <a:gd name="T24" fmla="*/ 2147483646 w 674"/>
              <a:gd name="T25" fmla="*/ 2147483646 h 324"/>
              <a:gd name="T26" fmla="*/ 2147483646 w 674"/>
              <a:gd name="T27" fmla="*/ 2147483646 h 324"/>
              <a:gd name="T28" fmla="*/ 2147483646 w 674"/>
              <a:gd name="T29" fmla="*/ 2147483646 h 324"/>
              <a:gd name="T30" fmla="*/ 2147483646 w 674"/>
              <a:gd name="T31" fmla="*/ 2147483646 h 324"/>
              <a:gd name="T32" fmla="*/ 2147483646 w 674"/>
              <a:gd name="T33" fmla="*/ 2147483646 h 324"/>
              <a:gd name="T34" fmla="*/ 2147483646 w 674"/>
              <a:gd name="T35" fmla="*/ 2147483646 h 324"/>
              <a:gd name="T36" fmla="*/ 2147483646 w 674"/>
              <a:gd name="T37" fmla="*/ 2147483646 h 324"/>
              <a:gd name="T38" fmla="*/ 2147483646 w 674"/>
              <a:gd name="T39" fmla="*/ 2147483646 h 324"/>
              <a:gd name="T40" fmla="*/ 2147483646 w 674"/>
              <a:gd name="T41" fmla="*/ 2147483646 h 324"/>
              <a:gd name="T42" fmla="*/ 2147483646 w 674"/>
              <a:gd name="T43" fmla="*/ 2147483646 h 324"/>
              <a:gd name="T44" fmla="*/ 2147483646 w 674"/>
              <a:gd name="T45" fmla="*/ 2147483646 h 324"/>
              <a:gd name="T46" fmla="*/ 2147483646 w 674"/>
              <a:gd name="T47" fmla="*/ 2147483646 h 324"/>
              <a:gd name="T48" fmla="*/ 2147483646 w 674"/>
              <a:gd name="T49" fmla="*/ 2147483646 h 324"/>
              <a:gd name="T50" fmla="*/ 2147483646 w 674"/>
              <a:gd name="T51" fmla="*/ 2147483646 h 324"/>
              <a:gd name="T52" fmla="*/ 2147483646 w 674"/>
              <a:gd name="T53" fmla="*/ 2147483646 h 324"/>
              <a:gd name="T54" fmla="*/ 2147483646 w 674"/>
              <a:gd name="T55" fmla="*/ 2147483646 h 324"/>
              <a:gd name="T56" fmla="*/ 2147483646 w 674"/>
              <a:gd name="T57" fmla="*/ 2147483646 h 324"/>
              <a:gd name="T58" fmla="*/ 2147483646 w 674"/>
              <a:gd name="T59" fmla="*/ 2147483646 h 324"/>
              <a:gd name="T60" fmla="*/ 2147483646 w 674"/>
              <a:gd name="T61" fmla="*/ 2147483646 h 324"/>
              <a:gd name="T62" fmla="*/ 2147483646 w 674"/>
              <a:gd name="T63" fmla="*/ 2147483646 h 324"/>
              <a:gd name="T64" fmla="*/ 2147483646 w 674"/>
              <a:gd name="T65" fmla="*/ 2147483646 h 324"/>
              <a:gd name="T66" fmla="*/ 2147483646 w 674"/>
              <a:gd name="T67" fmla="*/ 2147483646 h 324"/>
              <a:gd name="T68" fmla="*/ 0 w 674"/>
              <a:gd name="T69" fmla="*/ 0 h 324"/>
              <a:gd name="T70" fmla="*/ 2147483646 w 674"/>
              <a:gd name="T71" fmla="*/ 2147483646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88283" name="Freeform 233"/>
          <p:cNvSpPr>
            <a:spLocks/>
          </p:cNvSpPr>
          <p:nvPr/>
        </p:nvSpPr>
        <p:spPr bwMode="auto">
          <a:xfrm>
            <a:off x="5181600" y="4114800"/>
            <a:ext cx="144463" cy="461963"/>
          </a:xfrm>
          <a:custGeom>
            <a:avLst/>
            <a:gdLst>
              <a:gd name="T0" fmla="*/ 2147483646 w 101"/>
              <a:gd name="T1" fmla="*/ 2147483646 h 320"/>
              <a:gd name="T2" fmla="*/ 2147483646 w 101"/>
              <a:gd name="T3" fmla="*/ 2147483646 h 320"/>
              <a:gd name="T4" fmla="*/ 2147483646 w 101"/>
              <a:gd name="T5" fmla="*/ 2147483646 h 320"/>
              <a:gd name="T6" fmla="*/ 2147483646 w 101"/>
              <a:gd name="T7" fmla="*/ 2147483646 h 320"/>
              <a:gd name="T8" fmla="*/ 2147483646 w 101"/>
              <a:gd name="T9" fmla="*/ 2147483646 h 320"/>
              <a:gd name="T10" fmla="*/ 2147483646 w 101"/>
              <a:gd name="T11" fmla="*/ 2147483646 h 320"/>
              <a:gd name="T12" fmla="*/ 2147483646 w 101"/>
              <a:gd name="T13" fmla="*/ 2147483646 h 320"/>
              <a:gd name="T14" fmla="*/ 2147483646 w 101"/>
              <a:gd name="T15" fmla="*/ 2147483646 h 320"/>
              <a:gd name="T16" fmla="*/ 2147483646 w 101"/>
              <a:gd name="T17" fmla="*/ 2147483646 h 320"/>
              <a:gd name="T18" fmla="*/ 2147483646 w 101"/>
              <a:gd name="T19" fmla="*/ 2147483646 h 320"/>
              <a:gd name="T20" fmla="*/ 2147483646 w 101"/>
              <a:gd name="T21" fmla="*/ 2147483646 h 320"/>
              <a:gd name="T22" fmla="*/ 2147483646 w 101"/>
              <a:gd name="T23" fmla="*/ 2147483646 h 320"/>
              <a:gd name="T24" fmla="*/ 2147483646 w 101"/>
              <a:gd name="T25" fmla="*/ 2147483646 h 320"/>
              <a:gd name="T26" fmla="*/ 2147483646 w 101"/>
              <a:gd name="T27" fmla="*/ 2147483646 h 320"/>
              <a:gd name="T28" fmla="*/ 2147483646 w 101"/>
              <a:gd name="T29" fmla="*/ 2147483646 h 320"/>
              <a:gd name="T30" fmla="*/ 2147483646 w 101"/>
              <a:gd name="T31" fmla="*/ 2147483646 h 320"/>
              <a:gd name="T32" fmla="*/ 2147483646 w 101"/>
              <a:gd name="T33" fmla="*/ 0 h 320"/>
              <a:gd name="T34" fmla="*/ 2147483646 w 101"/>
              <a:gd name="T35" fmla="*/ 2147483646 h 320"/>
              <a:gd name="T36" fmla="*/ 2147483646 w 101"/>
              <a:gd name="T37" fmla="*/ 2147483646 h 320"/>
              <a:gd name="T38" fmla="*/ 2147483646 w 101"/>
              <a:gd name="T39" fmla="*/ 2147483646 h 320"/>
              <a:gd name="T40" fmla="*/ 2147483646 w 101"/>
              <a:gd name="T41" fmla="*/ 2147483646 h 320"/>
              <a:gd name="T42" fmla="*/ 2147483646 w 101"/>
              <a:gd name="T43" fmla="*/ 2147483646 h 320"/>
              <a:gd name="T44" fmla="*/ 2147483646 w 101"/>
              <a:gd name="T45" fmla="*/ 2147483646 h 320"/>
              <a:gd name="T46" fmla="*/ 2147483646 w 101"/>
              <a:gd name="T47" fmla="*/ 2147483646 h 320"/>
              <a:gd name="T48" fmla="*/ 2147483646 w 101"/>
              <a:gd name="T49" fmla="*/ 2147483646 h 320"/>
              <a:gd name="T50" fmla="*/ 2147483646 w 101"/>
              <a:gd name="T51" fmla="*/ 2147483646 h 320"/>
              <a:gd name="T52" fmla="*/ 2147483646 w 101"/>
              <a:gd name="T53" fmla="*/ 2147483646 h 320"/>
              <a:gd name="T54" fmla="*/ 2147483646 w 101"/>
              <a:gd name="T55" fmla="*/ 2147483646 h 320"/>
              <a:gd name="T56" fmla="*/ 2147483646 w 101"/>
              <a:gd name="T57" fmla="*/ 2147483646 h 320"/>
              <a:gd name="T58" fmla="*/ 2147483646 w 101"/>
              <a:gd name="T59" fmla="*/ 2147483646 h 320"/>
              <a:gd name="T60" fmla="*/ 2147483646 w 101"/>
              <a:gd name="T61" fmla="*/ 2147483646 h 320"/>
              <a:gd name="T62" fmla="*/ 2147483646 w 101"/>
              <a:gd name="T63" fmla="*/ 2147483646 h 320"/>
              <a:gd name="T64" fmla="*/ 2147483646 w 101"/>
              <a:gd name="T65" fmla="*/ 2147483646 h 320"/>
              <a:gd name="T66" fmla="*/ 2147483646 w 101"/>
              <a:gd name="T67" fmla="*/ 2147483646 h 320"/>
              <a:gd name="T68" fmla="*/ 2147483646 w 101"/>
              <a:gd name="T69" fmla="*/ 2147483646 h 320"/>
              <a:gd name="T70" fmla="*/ 2147483646 w 101"/>
              <a:gd name="T71" fmla="*/ 2147483646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88284" name="Freeform 234"/>
          <p:cNvSpPr>
            <a:spLocks/>
          </p:cNvSpPr>
          <p:nvPr/>
        </p:nvSpPr>
        <p:spPr bwMode="auto">
          <a:xfrm>
            <a:off x="5289550" y="4549775"/>
            <a:ext cx="157163" cy="1030288"/>
          </a:xfrm>
          <a:custGeom>
            <a:avLst/>
            <a:gdLst>
              <a:gd name="T0" fmla="*/ 2147483646 w 110"/>
              <a:gd name="T1" fmla="*/ 2147483646 h 714"/>
              <a:gd name="T2" fmla="*/ 2147483646 w 110"/>
              <a:gd name="T3" fmla="*/ 2147483646 h 714"/>
              <a:gd name="T4" fmla="*/ 2147483646 w 110"/>
              <a:gd name="T5" fmla="*/ 2147483646 h 714"/>
              <a:gd name="T6" fmla="*/ 2147483646 w 110"/>
              <a:gd name="T7" fmla="*/ 2147483646 h 714"/>
              <a:gd name="T8" fmla="*/ 2147483646 w 110"/>
              <a:gd name="T9" fmla="*/ 2147483646 h 714"/>
              <a:gd name="T10" fmla="*/ 2147483646 w 110"/>
              <a:gd name="T11" fmla="*/ 2147483646 h 714"/>
              <a:gd name="T12" fmla="*/ 2147483646 w 110"/>
              <a:gd name="T13" fmla="*/ 2147483646 h 714"/>
              <a:gd name="T14" fmla="*/ 2147483646 w 110"/>
              <a:gd name="T15" fmla="*/ 2147483646 h 714"/>
              <a:gd name="T16" fmla="*/ 2147483646 w 110"/>
              <a:gd name="T17" fmla="*/ 2147483646 h 714"/>
              <a:gd name="T18" fmla="*/ 2147483646 w 110"/>
              <a:gd name="T19" fmla="*/ 2147483646 h 714"/>
              <a:gd name="T20" fmla="*/ 2147483646 w 110"/>
              <a:gd name="T21" fmla="*/ 2147483646 h 714"/>
              <a:gd name="T22" fmla="*/ 2147483646 w 110"/>
              <a:gd name="T23" fmla="*/ 2147483646 h 714"/>
              <a:gd name="T24" fmla="*/ 2147483646 w 110"/>
              <a:gd name="T25" fmla="*/ 2147483646 h 714"/>
              <a:gd name="T26" fmla="*/ 2147483646 w 110"/>
              <a:gd name="T27" fmla="*/ 2147483646 h 714"/>
              <a:gd name="T28" fmla="*/ 2147483646 w 110"/>
              <a:gd name="T29" fmla="*/ 2147483646 h 714"/>
              <a:gd name="T30" fmla="*/ 2147483646 w 110"/>
              <a:gd name="T31" fmla="*/ 2147483646 h 714"/>
              <a:gd name="T32" fmla="*/ 0 w 110"/>
              <a:gd name="T33" fmla="*/ 2147483646 h 714"/>
              <a:gd name="T34" fmla="*/ 2147483646 w 110"/>
              <a:gd name="T35" fmla="*/ 2147483646 h 714"/>
              <a:gd name="T36" fmla="*/ 2147483646 w 110"/>
              <a:gd name="T37" fmla="*/ 2147483646 h 714"/>
              <a:gd name="T38" fmla="*/ 2147483646 w 110"/>
              <a:gd name="T39" fmla="*/ 2147483646 h 714"/>
              <a:gd name="T40" fmla="*/ 2147483646 w 110"/>
              <a:gd name="T41" fmla="*/ 2147483646 h 714"/>
              <a:gd name="T42" fmla="*/ 2147483646 w 110"/>
              <a:gd name="T43" fmla="*/ 2147483646 h 714"/>
              <a:gd name="T44" fmla="*/ 2147483646 w 110"/>
              <a:gd name="T45" fmla="*/ 2147483646 h 714"/>
              <a:gd name="T46" fmla="*/ 2147483646 w 110"/>
              <a:gd name="T47" fmla="*/ 2147483646 h 714"/>
              <a:gd name="T48" fmla="*/ 2147483646 w 110"/>
              <a:gd name="T49" fmla="*/ 2147483646 h 714"/>
              <a:gd name="T50" fmla="*/ 2147483646 w 110"/>
              <a:gd name="T51" fmla="*/ 2147483646 h 714"/>
              <a:gd name="T52" fmla="*/ 2147483646 w 110"/>
              <a:gd name="T53" fmla="*/ 2147483646 h 714"/>
              <a:gd name="T54" fmla="*/ 2147483646 w 110"/>
              <a:gd name="T55" fmla="*/ 2147483646 h 714"/>
              <a:gd name="T56" fmla="*/ 2147483646 w 110"/>
              <a:gd name="T57" fmla="*/ 2147483646 h 714"/>
              <a:gd name="T58" fmla="*/ 2147483646 w 110"/>
              <a:gd name="T59" fmla="*/ 2147483646 h 714"/>
              <a:gd name="T60" fmla="*/ 2147483646 w 110"/>
              <a:gd name="T61" fmla="*/ 2147483646 h 714"/>
              <a:gd name="T62" fmla="*/ 2147483646 w 110"/>
              <a:gd name="T63" fmla="*/ 2147483646 h 714"/>
              <a:gd name="T64" fmla="*/ 2147483646 w 110"/>
              <a:gd name="T65" fmla="*/ 2147483646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88285" name="Freeform 235"/>
          <p:cNvSpPr>
            <a:spLocks/>
          </p:cNvSpPr>
          <p:nvPr/>
        </p:nvSpPr>
        <p:spPr bwMode="auto">
          <a:xfrm>
            <a:off x="5230813" y="4891088"/>
            <a:ext cx="57150" cy="768350"/>
          </a:xfrm>
          <a:custGeom>
            <a:avLst/>
            <a:gdLst>
              <a:gd name="T0" fmla="*/ 2147483646 w 39"/>
              <a:gd name="T1" fmla="*/ 2147483646 h 532"/>
              <a:gd name="T2" fmla="*/ 2147483646 w 39"/>
              <a:gd name="T3" fmla="*/ 2147483646 h 532"/>
              <a:gd name="T4" fmla="*/ 2147483646 w 39"/>
              <a:gd name="T5" fmla="*/ 2147483646 h 532"/>
              <a:gd name="T6" fmla="*/ 2147483646 w 39"/>
              <a:gd name="T7" fmla="*/ 2147483646 h 532"/>
              <a:gd name="T8" fmla="*/ 2147483646 w 39"/>
              <a:gd name="T9" fmla="*/ 2147483646 h 532"/>
              <a:gd name="T10" fmla="*/ 2147483646 w 39"/>
              <a:gd name="T11" fmla="*/ 2147483646 h 532"/>
              <a:gd name="T12" fmla="*/ 2147483646 w 39"/>
              <a:gd name="T13" fmla="*/ 2147483646 h 532"/>
              <a:gd name="T14" fmla="*/ 2147483646 w 39"/>
              <a:gd name="T15" fmla="*/ 2147483646 h 532"/>
              <a:gd name="T16" fmla="*/ 2147483646 w 39"/>
              <a:gd name="T17" fmla="*/ 2147483646 h 532"/>
              <a:gd name="T18" fmla="*/ 2147483646 w 39"/>
              <a:gd name="T19" fmla="*/ 2147483646 h 532"/>
              <a:gd name="T20" fmla="*/ 2147483646 w 39"/>
              <a:gd name="T21" fmla="*/ 2147483646 h 532"/>
              <a:gd name="T22" fmla="*/ 2147483646 w 39"/>
              <a:gd name="T23" fmla="*/ 2147483646 h 532"/>
              <a:gd name="T24" fmla="*/ 2147483646 w 39"/>
              <a:gd name="T25" fmla="*/ 2147483646 h 532"/>
              <a:gd name="T26" fmla="*/ 2147483646 w 39"/>
              <a:gd name="T27" fmla="*/ 2147483646 h 532"/>
              <a:gd name="T28" fmla="*/ 2147483646 w 39"/>
              <a:gd name="T29" fmla="*/ 2147483646 h 532"/>
              <a:gd name="T30" fmla="*/ 2147483646 w 39"/>
              <a:gd name="T31" fmla="*/ 2147483646 h 532"/>
              <a:gd name="T32" fmla="*/ 2147483646 w 39"/>
              <a:gd name="T33" fmla="*/ 2147483646 h 532"/>
              <a:gd name="T34" fmla="*/ 2147483646 w 39"/>
              <a:gd name="T35" fmla="*/ 2147483646 h 532"/>
              <a:gd name="T36" fmla="*/ 2147483646 w 39"/>
              <a:gd name="T37" fmla="*/ 2147483646 h 532"/>
              <a:gd name="T38" fmla="*/ 2147483646 w 39"/>
              <a:gd name="T39" fmla="*/ 2147483646 h 532"/>
              <a:gd name="T40" fmla="*/ 2147483646 w 39"/>
              <a:gd name="T41" fmla="*/ 2147483646 h 532"/>
              <a:gd name="T42" fmla="*/ 2147483646 w 39"/>
              <a:gd name="T43" fmla="*/ 2147483646 h 532"/>
              <a:gd name="T44" fmla="*/ 2147483646 w 39"/>
              <a:gd name="T45" fmla="*/ 2147483646 h 532"/>
              <a:gd name="T46" fmla="*/ 2147483646 w 39"/>
              <a:gd name="T47" fmla="*/ 2147483646 h 532"/>
              <a:gd name="T48" fmla="*/ 2147483646 w 39"/>
              <a:gd name="T49" fmla="*/ 2147483646 h 532"/>
              <a:gd name="T50" fmla="*/ 2147483646 w 39"/>
              <a:gd name="T51" fmla="*/ 2147483646 h 532"/>
              <a:gd name="T52" fmla="*/ 2147483646 w 39"/>
              <a:gd name="T53" fmla="*/ 2147483646 h 532"/>
              <a:gd name="T54" fmla="*/ 2147483646 w 39"/>
              <a:gd name="T55" fmla="*/ 2147483646 h 532"/>
              <a:gd name="T56" fmla="*/ 2147483646 w 39"/>
              <a:gd name="T57" fmla="*/ 2147483646 h 532"/>
              <a:gd name="T58" fmla="*/ 2147483646 w 39"/>
              <a:gd name="T59" fmla="*/ 2147483646 h 532"/>
              <a:gd name="T60" fmla="*/ 2147483646 w 39"/>
              <a:gd name="T61" fmla="*/ 2147483646 h 532"/>
              <a:gd name="T62" fmla="*/ 2147483646 w 39"/>
              <a:gd name="T63" fmla="*/ 2147483646 h 532"/>
              <a:gd name="T64" fmla="*/ 2147483646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88286" name="Freeform 236"/>
          <p:cNvSpPr>
            <a:spLocks/>
          </p:cNvSpPr>
          <p:nvPr/>
        </p:nvSpPr>
        <p:spPr bwMode="auto">
          <a:xfrm>
            <a:off x="5075238" y="4443413"/>
            <a:ext cx="200025" cy="450850"/>
          </a:xfrm>
          <a:custGeom>
            <a:avLst/>
            <a:gdLst>
              <a:gd name="T0" fmla="*/ 2147483646 w 137"/>
              <a:gd name="T1" fmla="*/ 2147483646 h 313"/>
              <a:gd name="T2" fmla="*/ 2147483646 w 137"/>
              <a:gd name="T3" fmla="*/ 2147483646 h 313"/>
              <a:gd name="T4" fmla="*/ 2147483646 w 137"/>
              <a:gd name="T5" fmla="*/ 2147483646 h 313"/>
              <a:gd name="T6" fmla="*/ 2147483646 w 137"/>
              <a:gd name="T7" fmla="*/ 2147483646 h 313"/>
              <a:gd name="T8" fmla="*/ 2147483646 w 137"/>
              <a:gd name="T9" fmla="*/ 2147483646 h 313"/>
              <a:gd name="T10" fmla="*/ 2147483646 w 137"/>
              <a:gd name="T11" fmla="*/ 2147483646 h 313"/>
              <a:gd name="T12" fmla="*/ 2147483646 w 137"/>
              <a:gd name="T13" fmla="*/ 2147483646 h 313"/>
              <a:gd name="T14" fmla="*/ 2147483646 w 137"/>
              <a:gd name="T15" fmla="*/ 2147483646 h 313"/>
              <a:gd name="T16" fmla="*/ 2147483646 w 137"/>
              <a:gd name="T17" fmla="*/ 2147483646 h 313"/>
              <a:gd name="T18" fmla="*/ 2147483646 w 137"/>
              <a:gd name="T19" fmla="*/ 2147483646 h 313"/>
              <a:gd name="T20" fmla="*/ 2147483646 w 137"/>
              <a:gd name="T21" fmla="*/ 2147483646 h 313"/>
              <a:gd name="T22" fmla="*/ 2147483646 w 137"/>
              <a:gd name="T23" fmla="*/ 2147483646 h 313"/>
              <a:gd name="T24" fmla="*/ 2147483646 w 137"/>
              <a:gd name="T25" fmla="*/ 2147483646 h 313"/>
              <a:gd name="T26" fmla="*/ 2147483646 w 137"/>
              <a:gd name="T27" fmla="*/ 2147483646 h 313"/>
              <a:gd name="T28" fmla="*/ 2147483646 w 137"/>
              <a:gd name="T29" fmla="*/ 2147483646 h 313"/>
              <a:gd name="T30" fmla="*/ 2147483646 w 137"/>
              <a:gd name="T31" fmla="*/ 2147483646 h 313"/>
              <a:gd name="T32" fmla="*/ 2147483646 w 137"/>
              <a:gd name="T33" fmla="*/ 2147483646 h 313"/>
              <a:gd name="T34" fmla="*/ 2147483646 w 137"/>
              <a:gd name="T35" fmla="*/ 2147483646 h 313"/>
              <a:gd name="T36" fmla="*/ 2147483646 w 137"/>
              <a:gd name="T37" fmla="*/ 2147483646 h 313"/>
              <a:gd name="T38" fmla="*/ 2147483646 w 137"/>
              <a:gd name="T39" fmla="*/ 2147483646 h 313"/>
              <a:gd name="T40" fmla="*/ 2147483646 w 137"/>
              <a:gd name="T41" fmla="*/ 2147483646 h 313"/>
              <a:gd name="T42" fmla="*/ 2147483646 w 137"/>
              <a:gd name="T43" fmla="*/ 2147483646 h 313"/>
              <a:gd name="T44" fmla="*/ 2147483646 w 137"/>
              <a:gd name="T45" fmla="*/ 2147483646 h 313"/>
              <a:gd name="T46" fmla="*/ 2147483646 w 137"/>
              <a:gd name="T47" fmla="*/ 2147483646 h 313"/>
              <a:gd name="T48" fmla="*/ 2147483646 w 137"/>
              <a:gd name="T49" fmla="*/ 2147483646 h 313"/>
              <a:gd name="T50" fmla="*/ 2147483646 w 137"/>
              <a:gd name="T51" fmla="*/ 2147483646 h 313"/>
              <a:gd name="T52" fmla="*/ 2147483646 w 137"/>
              <a:gd name="T53" fmla="*/ 2147483646 h 313"/>
              <a:gd name="T54" fmla="*/ 2147483646 w 137"/>
              <a:gd name="T55" fmla="*/ 2147483646 h 313"/>
              <a:gd name="T56" fmla="*/ 2147483646 w 137"/>
              <a:gd name="T57" fmla="*/ 2147483646 h 313"/>
              <a:gd name="T58" fmla="*/ 2147483646 w 137"/>
              <a:gd name="T59" fmla="*/ 2147483646 h 313"/>
              <a:gd name="T60" fmla="*/ 2147483646 w 137"/>
              <a:gd name="T61" fmla="*/ 2147483646 h 313"/>
              <a:gd name="T62" fmla="*/ 2147483646 w 137"/>
              <a:gd name="T63" fmla="*/ 2147483646 h 313"/>
              <a:gd name="T64" fmla="*/ 2147483646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88287" name="Freeform 237"/>
          <p:cNvSpPr>
            <a:spLocks/>
          </p:cNvSpPr>
          <p:nvPr/>
        </p:nvSpPr>
        <p:spPr bwMode="auto">
          <a:xfrm>
            <a:off x="4010025" y="5275263"/>
            <a:ext cx="506413" cy="341312"/>
          </a:xfrm>
          <a:custGeom>
            <a:avLst/>
            <a:gdLst>
              <a:gd name="T0" fmla="*/ 2147483646 w 350"/>
              <a:gd name="T1" fmla="*/ 2147483646 h 236"/>
              <a:gd name="T2" fmla="*/ 2147483646 w 350"/>
              <a:gd name="T3" fmla="*/ 2147483646 h 236"/>
              <a:gd name="T4" fmla="*/ 2147483646 w 350"/>
              <a:gd name="T5" fmla="*/ 2147483646 h 236"/>
              <a:gd name="T6" fmla="*/ 2147483646 w 350"/>
              <a:gd name="T7" fmla="*/ 2147483646 h 236"/>
              <a:gd name="T8" fmla="*/ 2147483646 w 350"/>
              <a:gd name="T9" fmla="*/ 2147483646 h 236"/>
              <a:gd name="T10" fmla="*/ 2147483646 w 350"/>
              <a:gd name="T11" fmla="*/ 2147483646 h 236"/>
              <a:gd name="T12" fmla="*/ 2147483646 w 350"/>
              <a:gd name="T13" fmla="*/ 2147483646 h 236"/>
              <a:gd name="T14" fmla="*/ 2147483646 w 350"/>
              <a:gd name="T15" fmla="*/ 2147483646 h 236"/>
              <a:gd name="T16" fmla="*/ 2147483646 w 350"/>
              <a:gd name="T17" fmla="*/ 2147483646 h 236"/>
              <a:gd name="T18" fmla="*/ 2147483646 w 350"/>
              <a:gd name="T19" fmla="*/ 2147483646 h 236"/>
              <a:gd name="T20" fmla="*/ 2147483646 w 350"/>
              <a:gd name="T21" fmla="*/ 2147483646 h 236"/>
              <a:gd name="T22" fmla="*/ 2147483646 w 350"/>
              <a:gd name="T23" fmla="*/ 2147483646 h 236"/>
              <a:gd name="T24" fmla="*/ 2147483646 w 350"/>
              <a:gd name="T25" fmla="*/ 2147483646 h 236"/>
              <a:gd name="T26" fmla="*/ 2147483646 w 350"/>
              <a:gd name="T27" fmla="*/ 2147483646 h 236"/>
              <a:gd name="T28" fmla="*/ 2147483646 w 350"/>
              <a:gd name="T29" fmla="*/ 2147483646 h 236"/>
              <a:gd name="T30" fmla="*/ 2147483646 w 350"/>
              <a:gd name="T31" fmla="*/ 2147483646 h 236"/>
              <a:gd name="T32" fmla="*/ 2147483646 w 350"/>
              <a:gd name="T33" fmla="*/ 2147483646 h 236"/>
              <a:gd name="T34" fmla="*/ 2147483646 w 350"/>
              <a:gd name="T35" fmla="*/ 2147483646 h 236"/>
              <a:gd name="T36" fmla="*/ 2147483646 w 350"/>
              <a:gd name="T37" fmla="*/ 2147483646 h 236"/>
              <a:gd name="T38" fmla="*/ 2147483646 w 350"/>
              <a:gd name="T39" fmla="*/ 2147483646 h 236"/>
              <a:gd name="T40" fmla="*/ 2147483646 w 350"/>
              <a:gd name="T41" fmla="*/ 2147483646 h 236"/>
              <a:gd name="T42" fmla="*/ 2147483646 w 350"/>
              <a:gd name="T43" fmla="*/ 2147483646 h 236"/>
              <a:gd name="T44" fmla="*/ 2147483646 w 350"/>
              <a:gd name="T45" fmla="*/ 2147483646 h 236"/>
              <a:gd name="T46" fmla="*/ 2147483646 w 350"/>
              <a:gd name="T47" fmla="*/ 2147483646 h 236"/>
              <a:gd name="T48" fmla="*/ 2147483646 w 350"/>
              <a:gd name="T49" fmla="*/ 2147483646 h 236"/>
              <a:gd name="T50" fmla="*/ 2147483646 w 350"/>
              <a:gd name="T51" fmla="*/ 2147483646 h 236"/>
              <a:gd name="T52" fmla="*/ 2147483646 w 350"/>
              <a:gd name="T53" fmla="*/ 2147483646 h 236"/>
              <a:gd name="T54" fmla="*/ 2147483646 w 350"/>
              <a:gd name="T55" fmla="*/ 2147483646 h 236"/>
              <a:gd name="T56" fmla="*/ 2147483646 w 350"/>
              <a:gd name="T57" fmla="*/ 2147483646 h 236"/>
              <a:gd name="T58" fmla="*/ 2147483646 w 350"/>
              <a:gd name="T59" fmla="*/ 2147483646 h 236"/>
              <a:gd name="T60" fmla="*/ 2147483646 w 350"/>
              <a:gd name="T61" fmla="*/ 2147483646 h 236"/>
              <a:gd name="T62" fmla="*/ 2147483646 w 350"/>
              <a:gd name="T63" fmla="*/ 2147483646 h 236"/>
              <a:gd name="T64" fmla="*/ 2147483646 w 350"/>
              <a:gd name="T65" fmla="*/ 2147483646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88288" name="Freeform 238"/>
          <p:cNvSpPr>
            <a:spLocks/>
          </p:cNvSpPr>
          <p:nvPr/>
        </p:nvSpPr>
        <p:spPr bwMode="auto">
          <a:xfrm>
            <a:off x="4497388" y="5021263"/>
            <a:ext cx="171450" cy="263525"/>
          </a:xfrm>
          <a:custGeom>
            <a:avLst/>
            <a:gdLst>
              <a:gd name="T0" fmla="*/ 2147483646 w 119"/>
              <a:gd name="T1" fmla="*/ 2147483646 h 182"/>
              <a:gd name="T2" fmla="*/ 2147483646 w 119"/>
              <a:gd name="T3" fmla="*/ 2147483646 h 182"/>
              <a:gd name="T4" fmla="*/ 2147483646 w 119"/>
              <a:gd name="T5" fmla="*/ 2147483646 h 182"/>
              <a:gd name="T6" fmla="*/ 2147483646 w 119"/>
              <a:gd name="T7" fmla="*/ 2147483646 h 182"/>
              <a:gd name="T8" fmla="*/ 2147483646 w 119"/>
              <a:gd name="T9" fmla="*/ 2147483646 h 182"/>
              <a:gd name="T10" fmla="*/ 2147483646 w 119"/>
              <a:gd name="T11" fmla="*/ 2147483646 h 182"/>
              <a:gd name="T12" fmla="*/ 2147483646 w 119"/>
              <a:gd name="T13" fmla="*/ 2147483646 h 182"/>
              <a:gd name="T14" fmla="*/ 2147483646 w 119"/>
              <a:gd name="T15" fmla="*/ 2147483646 h 182"/>
              <a:gd name="T16" fmla="*/ 2147483646 w 119"/>
              <a:gd name="T17" fmla="*/ 2147483646 h 182"/>
              <a:gd name="T18" fmla="*/ 2147483646 w 119"/>
              <a:gd name="T19" fmla="*/ 2147483646 h 182"/>
              <a:gd name="T20" fmla="*/ 2147483646 w 119"/>
              <a:gd name="T21" fmla="*/ 2147483646 h 182"/>
              <a:gd name="T22" fmla="*/ 2147483646 w 119"/>
              <a:gd name="T23" fmla="*/ 2147483646 h 182"/>
              <a:gd name="T24" fmla="*/ 2147483646 w 119"/>
              <a:gd name="T25" fmla="*/ 2147483646 h 182"/>
              <a:gd name="T26" fmla="*/ 2147483646 w 119"/>
              <a:gd name="T27" fmla="*/ 2147483646 h 182"/>
              <a:gd name="T28" fmla="*/ 2147483646 w 119"/>
              <a:gd name="T29" fmla="*/ 2147483646 h 182"/>
              <a:gd name="T30" fmla="*/ 2147483646 w 119"/>
              <a:gd name="T31" fmla="*/ 2147483646 h 182"/>
              <a:gd name="T32" fmla="*/ 2147483646 w 119"/>
              <a:gd name="T33" fmla="*/ 2147483646 h 182"/>
              <a:gd name="T34" fmla="*/ 2147483646 w 119"/>
              <a:gd name="T35" fmla="*/ 2147483646 h 182"/>
              <a:gd name="T36" fmla="*/ 2147483646 w 119"/>
              <a:gd name="T37" fmla="*/ 2147483646 h 182"/>
              <a:gd name="T38" fmla="*/ 2147483646 w 119"/>
              <a:gd name="T39" fmla="*/ 2147483646 h 182"/>
              <a:gd name="T40" fmla="*/ 2147483646 w 119"/>
              <a:gd name="T41" fmla="*/ 2147483646 h 182"/>
              <a:gd name="T42" fmla="*/ 2147483646 w 119"/>
              <a:gd name="T43" fmla="*/ 2147483646 h 182"/>
              <a:gd name="T44" fmla="*/ 2147483646 w 119"/>
              <a:gd name="T45" fmla="*/ 2147483646 h 182"/>
              <a:gd name="T46" fmla="*/ 2147483646 w 119"/>
              <a:gd name="T47" fmla="*/ 2147483646 h 182"/>
              <a:gd name="T48" fmla="*/ 2147483646 w 119"/>
              <a:gd name="T49" fmla="*/ 2147483646 h 182"/>
              <a:gd name="T50" fmla="*/ 2147483646 w 119"/>
              <a:gd name="T51" fmla="*/ 2147483646 h 182"/>
              <a:gd name="T52" fmla="*/ 2147483646 w 119"/>
              <a:gd name="T53" fmla="*/ 2147483646 h 182"/>
              <a:gd name="T54" fmla="*/ 2147483646 w 119"/>
              <a:gd name="T55" fmla="*/ 2147483646 h 182"/>
              <a:gd name="T56" fmla="*/ 2147483646 w 119"/>
              <a:gd name="T57" fmla="*/ 2147483646 h 182"/>
              <a:gd name="T58" fmla="*/ 2147483646 w 119"/>
              <a:gd name="T59" fmla="*/ 2147483646 h 182"/>
              <a:gd name="T60" fmla="*/ 2147483646 w 119"/>
              <a:gd name="T61" fmla="*/ 2147483646 h 182"/>
              <a:gd name="T62" fmla="*/ 2147483646 w 119"/>
              <a:gd name="T63" fmla="*/ 2147483646 h 182"/>
              <a:gd name="T64" fmla="*/ 2147483646 w 119"/>
              <a:gd name="T65" fmla="*/ 2147483646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88289" name="Freeform 239"/>
          <p:cNvSpPr>
            <a:spLocks/>
          </p:cNvSpPr>
          <p:nvPr/>
        </p:nvSpPr>
        <p:spPr bwMode="auto">
          <a:xfrm>
            <a:off x="4654550" y="4459288"/>
            <a:ext cx="441325" cy="571500"/>
          </a:xfrm>
          <a:custGeom>
            <a:avLst/>
            <a:gdLst>
              <a:gd name="T0" fmla="*/ 2147483646 w 305"/>
              <a:gd name="T1" fmla="*/ 0 h 397"/>
              <a:gd name="T2" fmla="*/ 2147483646 w 305"/>
              <a:gd name="T3" fmla="*/ 2147483646 h 397"/>
              <a:gd name="T4" fmla="*/ 2147483646 w 305"/>
              <a:gd name="T5" fmla="*/ 2147483646 h 397"/>
              <a:gd name="T6" fmla="*/ 2147483646 w 305"/>
              <a:gd name="T7" fmla="*/ 2147483646 h 397"/>
              <a:gd name="T8" fmla="*/ 2147483646 w 305"/>
              <a:gd name="T9" fmla="*/ 2147483646 h 397"/>
              <a:gd name="T10" fmla="*/ 2147483646 w 305"/>
              <a:gd name="T11" fmla="*/ 2147483646 h 397"/>
              <a:gd name="T12" fmla="*/ 2147483646 w 305"/>
              <a:gd name="T13" fmla="*/ 2147483646 h 397"/>
              <a:gd name="T14" fmla="*/ 2147483646 w 305"/>
              <a:gd name="T15" fmla="*/ 2147483646 h 397"/>
              <a:gd name="T16" fmla="*/ 2147483646 w 305"/>
              <a:gd name="T17" fmla="*/ 2147483646 h 397"/>
              <a:gd name="T18" fmla="*/ 2147483646 w 305"/>
              <a:gd name="T19" fmla="*/ 2147483646 h 397"/>
              <a:gd name="T20" fmla="*/ 2147483646 w 305"/>
              <a:gd name="T21" fmla="*/ 2147483646 h 397"/>
              <a:gd name="T22" fmla="*/ 2147483646 w 305"/>
              <a:gd name="T23" fmla="*/ 2147483646 h 397"/>
              <a:gd name="T24" fmla="*/ 2147483646 w 305"/>
              <a:gd name="T25" fmla="*/ 2147483646 h 397"/>
              <a:gd name="T26" fmla="*/ 2147483646 w 305"/>
              <a:gd name="T27" fmla="*/ 2147483646 h 397"/>
              <a:gd name="T28" fmla="*/ 2147483646 w 305"/>
              <a:gd name="T29" fmla="*/ 2147483646 h 397"/>
              <a:gd name="T30" fmla="*/ 2147483646 w 305"/>
              <a:gd name="T31" fmla="*/ 2147483646 h 397"/>
              <a:gd name="T32" fmla="*/ 0 w 305"/>
              <a:gd name="T33" fmla="*/ 2147483646 h 397"/>
              <a:gd name="T34" fmla="*/ 2147483646 w 305"/>
              <a:gd name="T35" fmla="*/ 2147483646 h 397"/>
              <a:gd name="T36" fmla="*/ 2147483646 w 305"/>
              <a:gd name="T37" fmla="*/ 2147483646 h 397"/>
              <a:gd name="T38" fmla="*/ 2147483646 w 305"/>
              <a:gd name="T39" fmla="*/ 2147483646 h 397"/>
              <a:gd name="T40" fmla="*/ 2147483646 w 305"/>
              <a:gd name="T41" fmla="*/ 2147483646 h 397"/>
              <a:gd name="T42" fmla="*/ 2147483646 w 305"/>
              <a:gd name="T43" fmla="*/ 2147483646 h 397"/>
              <a:gd name="T44" fmla="*/ 2147483646 w 305"/>
              <a:gd name="T45" fmla="*/ 2147483646 h 397"/>
              <a:gd name="T46" fmla="*/ 2147483646 w 305"/>
              <a:gd name="T47" fmla="*/ 2147483646 h 397"/>
              <a:gd name="T48" fmla="*/ 2147483646 w 305"/>
              <a:gd name="T49" fmla="*/ 2147483646 h 397"/>
              <a:gd name="T50" fmla="*/ 2147483646 w 305"/>
              <a:gd name="T51" fmla="*/ 2147483646 h 397"/>
              <a:gd name="T52" fmla="*/ 2147483646 w 305"/>
              <a:gd name="T53" fmla="*/ 2147483646 h 397"/>
              <a:gd name="T54" fmla="*/ 2147483646 w 305"/>
              <a:gd name="T55" fmla="*/ 2147483646 h 397"/>
              <a:gd name="T56" fmla="*/ 2147483646 w 305"/>
              <a:gd name="T57" fmla="*/ 2147483646 h 397"/>
              <a:gd name="T58" fmla="*/ 2147483646 w 305"/>
              <a:gd name="T59" fmla="*/ 2147483646 h 397"/>
              <a:gd name="T60" fmla="*/ 2147483646 w 305"/>
              <a:gd name="T61" fmla="*/ 2147483646 h 397"/>
              <a:gd name="T62" fmla="*/ 2147483646 w 305"/>
              <a:gd name="T63" fmla="*/ 2147483646 h 397"/>
              <a:gd name="T64" fmla="*/ 2147483646 w 305"/>
              <a:gd name="T65" fmla="*/ 2147483646 h 397"/>
              <a:gd name="T66" fmla="*/ 2147483646 w 305"/>
              <a:gd name="T67" fmla="*/ 2147483646 h 397"/>
              <a:gd name="T68" fmla="*/ 2147483646 w 305"/>
              <a:gd name="T69" fmla="*/ 2147483646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88290" name="Freeform 240"/>
          <p:cNvSpPr>
            <a:spLocks/>
          </p:cNvSpPr>
          <p:nvPr/>
        </p:nvSpPr>
        <p:spPr bwMode="auto">
          <a:xfrm>
            <a:off x="3609975" y="5534025"/>
            <a:ext cx="403225" cy="82550"/>
          </a:xfrm>
          <a:custGeom>
            <a:avLst/>
            <a:gdLst>
              <a:gd name="T0" fmla="*/ 2147483646 w 280"/>
              <a:gd name="T1" fmla="*/ 2147483646 h 57"/>
              <a:gd name="T2" fmla="*/ 2147483646 w 280"/>
              <a:gd name="T3" fmla="*/ 2147483646 h 57"/>
              <a:gd name="T4" fmla="*/ 2147483646 w 280"/>
              <a:gd name="T5" fmla="*/ 2147483646 h 57"/>
              <a:gd name="T6" fmla="*/ 2147483646 w 280"/>
              <a:gd name="T7" fmla="*/ 2147483646 h 57"/>
              <a:gd name="T8" fmla="*/ 2147483646 w 280"/>
              <a:gd name="T9" fmla="*/ 2147483646 h 57"/>
              <a:gd name="T10" fmla="*/ 2147483646 w 280"/>
              <a:gd name="T11" fmla="*/ 2147483646 h 57"/>
              <a:gd name="T12" fmla="*/ 2147483646 w 280"/>
              <a:gd name="T13" fmla="*/ 2147483646 h 57"/>
              <a:gd name="T14" fmla="*/ 2147483646 w 280"/>
              <a:gd name="T15" fmla="*/ 2147483646 h 57"/>
              <a:gd name="T16" fmla="*/ 2147483646 w 280"/>
              <a:gd name="T17" fmla="*/ 2147483646 h 57"/>
              <a:gd name="T18" fmla="*/ 2147483646 w 280"/>
              <a:gd name="T19" fmla="*/ 2147483646 h 57"/>
              <a:gd name="T20" fmla="*/ 2147483646 w 280"/>
              <a:gd name="T21" fmla="*/ 2147483646 h 57"/>
              <a:gd name="T22" fmla="*/ 2147483646 w 280"/>
              <a:gd name="T23" fmla="*/ 2147483646 h 57"/>
              <a:gd name="T24" fmla="*/ 2147483646 w 280"/>
              <a:gd name="T25" fmla="*/ 2147483646 h 57"/>
              <a:gd name="T26" fmla="*/ 2147483646 w 280"/>
              <a:gd name="T27" fmla="*/ 2147483646 h 57"/>
              <a:gd name="T28" fmla="*/ 2147483646 w 280"/>
              <a:gd name="T29" fmla="*/ 2147483646 h 57"/>
              <a:gd name="T30" fmla="*/ 2147483646 w 280"/>
              <a:gd name="T31" fmla="*/ 2147483646 h 57"/>
              <a:gd name="T32" fmla="*/ 0 w 280"/>
              <a:gd name="T33" fmla="*/ 2147483646 h 57"/>
              <a:gd name="T34" fmla="*/ 2147483646 w 280"/>
              <a:gd name="T35" fmla="*/ 2147483646 h 57"/>
              <a:gd name="T36" fmla="*/ 2147483646 w 280"/>
              <a:gd name="T37" fmla="*/ 2147483646 h 57"/>
              <a:gd name="T38" fmla="*/ 2147483646 w 280"/>
              <a:gd name="T39" fmla="*/ 2147483646 h 57"/>
              <a:gd name="T40" fmla="*/ 2147483646 w 280"/>
              <a:gd name="T41" fmla="*/ 2147483646 h 57"/>
              <a:gd name="T42" fmla="*/ 2147483646 w 280"/>
              <a:gd name="T43" fmla="*/ 2147483646 h 57"/>
              <a:gd name="T44" fmla="*/ 2147483646 w 280"/>
              <a:gd name="T45" fmla="*/ 2147483646 h 57"/>
              <a:gd name="T46" fmla="*/ 2147483646 w 280"/>
              <a:gd name="T47" fmla="*/ 2147483646 h 57"/>
              <a:gd name="T48" fmla="*/ 2147483646 w 280"/>
              <a:gd name="T49" fmla="*/ 2147483646 h 57"/>
              <a:gd name="T50" fmla="*/ 2147483646 w 280"/>
              <a:gd name="T51" fmla="*/ 2147483646 h 57"/>
              <a:gd name="T52" fmla="*/ 2147483646 w 280"/>
              <a:gd name="T53" fmla="*/ 2147483646 h 57"/>
              <a:gd name="T54" fmla="*/ 2147483646 w 280"/>
              <a:gd name="T55" fmla="*/ 2147483646 h 57"/>
              <a:gd name="T56" fmla="*/ 2147483646 w 280"/>
              <a:gd name="T57" fmla="*/ 2147483646 h 57"/>
              <a:gd name="T58" fmla="*/ 2147483646 w 280"/>
              <a:gd name="T59" fmla="*/ 2147483646 h 57"/>
              <a:gd name="T60" fmla="*/ 2147483646 w 280"/>
              <a:gd name="T61" fmla="*/ 2147483646 h 57"/>
              <a:gd name="T62" fmla="*/ 2147483646 w 280"/>
              <a:gd name="T63" fmla="*/ 2147483646 h 57"/>
              <a:gd name="T64" fmla="*/ 2147483646 w 280"/>
              <a:gd name="T65" fmla="*/ 2147483646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88291" name="Freeform 241"/>
          <p:cNvSpPr>
            <a:spLocks/>
          </p:cNvSpPr>
          <p:nvPr/>
        </p:nvSpPr>
        <p:spPr bwMode="auto">
          <a:xfrm>
            <a:off x="3676650" y="5418138"/>
            <a:ext cx="379413" cy="58737"/>
          </a:xfrm>
          <a:custGeom>
            <a:avLst/>
            <a:gdLst>
              <a:gd name="T0" fmla="*/ 2147483646 w 263"/>
              <a:gd name="T1" fmla="*/ 2147483646 h 41"/>
              <a:gd name="T2" fmla="*/ 2147483646 w 263"/>
              <a:gd name="T3" fmla="*/ 2147483646 h 41"/>
              <a:gd name="T4" fmla="*/ 2147483646 w 263"/>
              <a:gd name="T5" fmla="*/ 2147483646 h 41"/>
              <a:gd name="T6" fmla="*/ 2147483646 w 263"/>
              <a:gd name="T7" fmla="*/ 2147483646 h 41"/>
              <a:gd name="T8" fmla="*/ 2147483646 w 263"/>
              <a:gd name="T9" fmla="*/ 2147483646 h 41"/>
              <a:gd name="T10" fmla="*/ 2147483646 w 263"/>
              <a:gd name="T11" fmla="*/ 2147483646 h 41"/>
              <a:gd name="T12" fmla="*/ 2147483646 w 263"/>
              <a:gd name="T13" fmla="*/ 2147483646 h 41"/>
              <a:gd name="T14" fmla="*/ 2147483646 w 263"/>
              <a:gd name="T15" fmla="*/ 2147483646 h 41"/>
              <a:gd name="T16" fmla="*/ 2147483646 w 263"/>
              <a:gd name="T17" fmla="*/ 2147483646 h 41"/>
              <a:gd name="T18" fmla="*/ 2147483646 w 263"/>
              <a:gd name="T19" fmla="*/ 2147483646 h 41"/>
              <a:gd name="T20" fmla="*/ 2147483646 w 263"/>
              <a:gd name="T21" fmla="*/ 2147483646 h 41"/>
              <a:gd name="T22" fmla="*/ 2147483646 w 263"/>
              <a:gd name="T23" fmla="*/ 2147483646 h 41"/>
              <a:gd name="T24" fmla="*/ 2147483646 w 263"/>
              <a:gd name="T25" fmla="*/ 2147483646 h 41"/>
              <a:gd name="T26" fmla="*/ 2147483646 w 263"/>
              <a:gd name="T27" fmla="*/ 2147483646 h 41"/>
              <a:gd name="T28" fmla="*/ 2147483646 w 263"/>
              <a:gd name="T29" fmla="*/ 2147483646 h 41"/>
              <a:gd name="T30" fmla="*/ 2147483646 w 263"/>
              <a:gd name="T31" fmla="*/ 2147483646 h 41"/>
              <a:gd name="T32" fmla="*/ 0 w 263"/>
              <a:gd name="T33" fmla="*/ 2147483646 h 41"/>
              <a:gd name="T34" fmla="*/ 2147483646 w 263"/>
              <a:gd name="T35" fmla="*/ 2147483646 h 41"/>
              <a:gd name="T36" fmla="*/ 2147483646 w 263"/>
              <a:gd name="T37" fmla="*/ 2147483646 h 41"/>
              <a:gd name="T38" fmla="*/ 2147483646 w 263"/>
              <a:gd name="T39" fmla="*/ 2147483646 h 41"/>
              <a:gd name="T40" fmla="*/ 2147483646 w 263"/>
              <a:gd name="T41" fmla="*/ 2147483646 h 41"/>
              <a:gd name="T42" fmla="*/ 2147483646 w 263"/>
              <a:gd name="T43" fmla="*/ 2147483646 h 41"/>
              <a:gd name="T44" fmla="*/ 2147483646 w 263"/>
              <a:gd name="T45" fmla="*/ 2147483646 h 41"/>
              <a:gd name="T46" fmla="*/ 2147483646 w 263"/>
              <a:gd name="T47" fmla="*/ 2147483646 h 41"/>
              <a:gd name="T48" fmla="*/ 2147483646 w 263"/>
              <a:gd name="T49" fmla="*/ 2147483646 h 41"/>
              <a:gd name="T50" fmla="*/ 2147483646 w 263"/>
              <a:gd name="T51" fmla="*/ 2147483646 h 41"/>
              <a:gd name="T52" fmla="*/ 2147483646 w 263"/>
              <a:gd name="T53" fmla="*/ 2147483646 h 41"/>
              <a:gd name="T54" fmla="*/ 2147483646 w 263"/>
              <a:gd name="T55" fmla="*/ 2147483646 h 41"/>
              <a:gd name="T56" fmla="*/ 2147483646 w 263"/>
              <a:gd name="T57" fmla="*/ 2147483646 h 41"/>
              <a:gd name="T58" fmla="*/ 2147483646 w 263"/>
              <a:gd name="T59" fmla="*/ 2147483646 h 41"/>
              <a:gd name="T60" fmla="*/ 2147483646 w 263"/>
              <a:gd name="T61" fmla="*/ 2147483646 h 41"/>
              <a:gd name="T62" fmla="*/ 2147483646 w 263"/>
              <a:gd name="T63" fmla="*/ 2147483646 h 41"/>
              <a:gd name="T64" fmla="*/ 2147483646 w 263"/>
              <a:gd name="T65" fmla="*/ 2147483646 h 41"/>
              <a:gd name="T66" fmla="*/ 2147483646 w 263"/>
              <a:gd name="T67" fmla="*/ 2147483646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88292" name="Freeform 242"/>
          <p:cNvSpPr>
            <a:spLocks/>
          </p:cNvSpPr>
          <p:nvPr/>
        </p:nvSpPr>
        <p:spPr bwMode="auto">
          <a:xfrm>
            <a:off x="4048125" y="5173663"/>
            <a:ext cx="344488" cy="290512"/>
          </a:xfrm>
          <a:custGeom>
            <a:avLst/>
            <a:gdLst>
              <a:gd name="T0" fmla="*/ 2147483646 w 238"/>
              <a:gd name="T1" fmla="*/ 2147483646 h 202"/>
              <a:gd name="T2" fmla="*/ 2147483646 w 238"/>
              <a:gd name="T3" fmla="*/ 2147483646 h 202"/>
              <a:gd name="T4" fmla="*/ 2147483646 w 238"/>
              <a:gd name="T5" fmla="*/ 2147483646 h 202"/>
              <a:gd name="T6" fmla="*/ 2147483646 w 238"/>
              <a:gd name="T7" fmla="*/ 2147483646 h 202"/>
              <a:gd name="T8" fmla="*/ 2147483646 w 238"/>
              <a:gd name="T9" fmla="*/ 2147483646 h 202"/>
              <a:gd name="T10" fmla="*/ 2147483646 w 238"/>
              <a:gd name="T11" fmla="*/ 2147483646 h 202"/>
              <a:gd name="T12" fmla="*/ 2147483646 w 238"/>
              <a:gd name="T13" fmla="*/ 2147483646 h 202"/>
              <a:gd name="T14" fmla="*/ 2147483646 w 238"/>
              <a:gd name="T15" fmla="*/ 2147483646 h 202"/>
              <a:gd name="T16" fmla="*/ 2147483646 w 238"/>
              <a:gd name="T17" fmla="*/ 2147483646 h 202"/>
              <a:gd name="T18" fmla="*/ 2147483646 w 238"/>
              <a:gd name="T19" fmla="*/ 2147483646 h 202"/>
              <a:gd name="T20" fmla="*/ 2147483646 w 238"/>
              <a:gd name="T21" fmla="*/ 2147483646 h 202"/>
              <a:gd name="T22" fmla="*/ 2147483646 w 238"/>
              <a:gd name="T23" fmla="*/ 2147483646 h 202"/>
              <a:gd name="T24" fmla="*/ 2147483646 w 238"/>
              <a:gd name="T25" fmla="*/ 2147483646 h 202"/>
              <a:gd name="T26" fmla="*/ 2147483646 w 238"/>
              <a:gd name="T27" fmla="*/ 2147483646 h 202"/>
              <a:gd name="T28" fmla="*/ 2147483646 w 238"/>
              <a:gd name="T29" fmla="*/ 2147483646 h 202"/>
              <a:gd name="T30" fmla="*/ 2147483646 w 238"/>
              <a:gd name="T31" fmla="*/ 2147483646 h 202"/>
              <a:gd name="T32" fmla="*/ 2147483646 w 238"/>
              <a:gd name="T33" fmla="*/ 2147483646 h 202"/>
              <a:gd name="T34" fmla="*/ 2147483646 w 238"/>
              <a:gd name="T35" fmla="*/ 2147483646 h 202"/>
              <a:gd name="T36" fmla="*/ 2147483646 w 238"/>
              <a:gd name="T37" fmla="*/ 2147483646 h 202"/>
              <a:gd name="T38" fmla="*/ 2147483646 w 238"/>
              <a:gd name="T39" fmla="*/ 2147483646 h 202"/>
              <a:gd name="T40" fmla="*/ 2147483646 w 238"/>
              <a:gd name="T41" fmla="*/ 2147483646 h 202"/>
              <a:gd name="T42" fmla="*/ 2147483646 w 238"/>
              <a:gd name="T43" fmla="*/ 2147483646 h 202"/>
              <a:gd name="T44" fmla="*/ 2147483646 w 238"/>
              <a:gd name="T45" fmla="*/ 2147483646 h 202"/>
              <a:gd name="T46" fmla="*/ 2147483646 w 238"/>
              <a:gd name="T47" fmla="*/ 2147483646 h 202"/>
              <a:gd name="T48" fmla="*/ 2147483646 w 238"/>
              <a:gd name="T49" fmla="*/ 2147483646 h 202"/>
              <a:gd name="T50" fmla="*/ 2147483646 w 238"/>
              <a:gd name="T51" fmla="*/ 2147483646 h 202"/>
              <a:gd name="T52" fmla="*/ 2147483646 w 238"/>
              <a:gd name="T53" fmla="*/ 2147483646 h 202"/>
              <a:gd name="T54" fmla="*/ 2147483646 w 238"/>
              <a:gd name="T55" fmla="*/ 2147483646 h 202"/>
              <a:gd name="T56" fmla="*/ 2147483646 w 238"/>
              <a:gd name="T57" fmla="*/ 2147483646 h 202"/>
              <a:gd name="T58" fmla="*/ 2147483646 w 238"/>
              <a:gd name="T59" fmla="*/ 2147483646 h 202"/>
              <a:gd name="T60" fmla="*/ 2147483646 w 238"/>
              <a:gd name="T61" fmla="*/ 2147483646 h 202"/>
              <a:gd name="T62" fmla="*/ 2147483646 w 238"/>
              <a:gd name="T63" fmla="*/ 2147483646 h 202"/>
              <a:gd name="T64" fmla="*/ 2147483646 w 238"/>
              <a:gd name="T65" fmla="*/ 2147483646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88293" name="Freeform 243"/>
          <p:cNvSpPr>
            <a:spLocks/>
          </p:cNvSpPr>
          <p:nvPr/>
        </p:nvSpPr>
        <p:spPr bwMode="auto">
          <a:xfrm>
            <a:off x="4375150" y="4829175"/>
            <a:ext cx="257175" cy="352425"/>
          </a:xfrm>
          <a:custGeom>
            <a:avLst/>
            <a:gdLst>
              <a:gd name="T0" fmla="*/ 2147483646 w 179"/>
              <a:gd name="T1" fmla="*/ 0 h 244"/>
              <a:gd name="T2" fmla="*/ 2147483646 w 179"/>
              <a:gd name="T3" fmla="*/ 2147483646 h 244"/>
              <a:gd name="T4" fmla="*/ 2147483646 w 179"/>
              <a:gd name="T5" fmla="*/ 2147483646 h 244"/>
              <a:gd name="T6" fmla="*/ 2147483646 w 179"/>
              <a:gd name="T7" fmla="*/ 2147483646 h 244"/>
              <a:gd name="T8" fmla="*/ 2147483646 w 179"/>
              <a:gd name="T9" fmla="*/ 2147483646 h 244"/>
              <a:gd name="T10" fmla="*/ 2147483646 w 179"/>
              <a:gd name="T11" fmla="*/ 2147483646 h 244"/>
              <a:gd name="T12" fmla="*/ 2147483646 w 179"/>
              <a:gd name="T13" fmla="*/ 2147483646 h 244"/>
              <a:gd name="T14" fmla="*/ 2147483646 w 179"/>
              <a:gd name="T15" fmla="*/ 2147483646 h 244"/>
              <a:gd name="T16" fmla="*/ 2147483646 w 179"/>
              <a:gd name="T17" fmla="*/ 2147483646 h 244"/>
              <a:gd name="T18" fmla="*/ 2147483646 w 179"/>
              <a:gd name="T19" fmla="*/ 2147483646 h 244"/>
              <a:gd name="T20" fmla="*/ 2147483646 w 179"/>
              <a:gd name="T21" fmla="*/ 2147483646 h 244"/>
              <a:gd name="T22" fmla="*/ 2147483646 w 179"/>
              <a:gd name="T23" fmla="*/ 2147483646 h 244"/>
              <a:gd name="T24" fmla="*/ 2147483646 w 179"/>
              <a:gd name="T25" fmla="*/ 2147483646 h 244"/>
              <a:gd name="T26" fmla="*/ 2147483646 w 179"/>
              <a:gd name="T27" fmla="*/ 2147483646 h 244"/>
              <a:gd name="T28" fmla="*/ 2147483646 w 179"/>
              <a:gd name="T29" fmla="*/ 2147483646 h 244"/>
              <a:gd name="T30" fmla="*/ 2147483646 w 179"/>
              <a:gd name="T31" fmla="*/ 2147483646 h 244"/>
              <a:gd name="T32" fmla="*/ 0 w 179"/>
              <a:gd name="T33" fmla="*/ 2147483646 h 244"/>
              <a:gd name="T34" fmla="*/ 2147483646 w 179"/>
              <a:gd name="T35" fmla="*/ 2147483646 h 244"/>
              <a:gd name="T36" fmla="*/ 2147483646 w 179"/>
              <a:gd name="T37" fmla="*/ 2147483646 h 244"/>
              <a:gd name="T38" fmla="*/ 2147483646 w 179"/>
              <a:gd name="T39" fmla="*/ 2147483646 h 244"/>
              <a:gd name="T40" fmla="*/ 2147483646 w 179"/>
              <a:gd name="T41" fmla="*/ 2147483646 h 244"/>
              <a:gd name="T42" fmla="*/ 2147483646 w 179"/>
              <a:gd name="T43" fmla="*/ 2147483646 h 244"/>
              <a:gd name="T44" fmla="*/ 2147483646 w 179"/>
              <a:gd name="T45" fmla="*/ 2147483646 h 244"/>
              <a:gd name="T46" fmla="*/ 2147483646 w 179"/>
              <a:gd name="T47" fmla="*/ 2147483646 h 244"/>
              <a:gd name="T48" fmla="*/ 2147483646 w 179"/>
              <a:gd name="T49" fmla="*/ 2147483646 h 244"/>
              <a:gd name="T50" fmla="*/ 2147483646 w 179"/>
              <a:gd name="T51" fmla="*/ 2147483646 h 244"/>
              <a:gd name="T52" fmla="*/ 2147483646 w 179"/>
              <a:gd name="T53" fmla="*/ 2147483646 h 244"/>
              <a:gd name="T54" fmla="*/ 2147483646 w 179"/>
              <a:gd name="T55" fmla="*/ 2147483646 h 244"/>
              <a:gd name="T56" fmla="*/ 2147483646 w 179"/>
              <a:gd name="T57" fmla="*/ 2147483646 h 244"/>
              <a:gd name="T58" fmla="*/ 2147483646 w 179"/>
              <a:gd name="T59" fmla="*/ 2147483646 h 244"/>
              <a:gd name="T60" fmla="*/ 2147483646 w 179"/>
              <a:gd name="T61" fmla="*/ 2147483646 h 244"/>
              <a:gd name="T62" fmla="*/ 2147483646 w 179"/>
              <a:gd name="T63" fmla="*/ 2147483646 h 244"/>
              <a:gd name="T64" fmla="*/ 2147483646 w 179"/>
              <a:gd name="T65" fmla="*/ 2147483646 h 244"/>
              <a:gd name="T66" fmla="*/ 2147483646 w 179"/>
              <a:gd name="T67" fmla="*/ 2147483646 h 244"/>
              <a:gd name="T68" fmla="*/ 2147483646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88294" name="Freeform 244"/>
          <p:cNvSpPr>
            <a:spLocks/>
          </p:cNvSpPr>
          <p:nvPr/>
        </p:nvSpPr>
        <p:spPr bwMode="auto">
          <a:xfrm>
            <a:off x="4619625" y="4433888"/>
            <a:ext cx="307975" cy="406400"/>
          </a:xfrm>
          <a:custGeom>
            <a:avLst/>
            <a:gdLst>
              <a:gd name="T0" fmla="*/ 2147483646 w 213"/>
              <a:gd name="T1" fmla="*/ 2147483646 h 281"/>
              <a:gd name="T2" fmla="*/ 2147483646 w 213"/>
              <a:gd name="T3" fmla="*/ 2147483646 h 281"/>
              <a:gd name="T4" fmla="*/ 2147483646 w 213"/>
              <a:gd name="T5" fmla="*/ 2147483646 h 281"/>
              <a:gd name="T6" fmla="*/ 2147483646 w 213"/>
              <a:gd name="T7" fmla="*/ 2147483646 h 281"/>
              <a:gd name="T8" fmla="*/ 2147483646 w 213"/>
              <a:gd name="T9" fmla="*/ 2147483646 h 281"/>
              <a:gd name="T10" fmla="*/ 2147483646 w 213"/>
              <a:gd name="T11" fmla="*/ 2147483646 h 281"/>
              <a:gd name="T12" fmla="*/ 2147483646 w 213"/>
              <a:gd name="T13" fmla="*/ 2147483646 h 281"/>
              <a:gd name="T14" fmla="*/ 2147483646 w 213"/>
              <a:gd name="T15" fmla="*/ 2147483646 h 281"/>
              <a:gd name="T16" fmla="*/ 2147483646 w 213"/>
              <a:gd name="T17" fmla="*/ 2147483646 h 281"/>
              <a:gd name="T18" fmla="*/ 2147483646 w 213"/>
              <a:gd name="T19" fmla="*/ 2147483646 h 281"/>
              <a:gd name="T20" fmla="*/ 2147483646 w 213"/>
              <a:gd name="T21" fmla="*/ 2147483646 h 281"/>
              <a:gd name="T22" fmla="*/ 2147483646 w 213"/>
              <a:gd name="T23" fmla="*/ 2147483646 h 281"/>
              <a:gd name="T24" fmla="*/ 2147483646 w 213"/>
              <a:gd name="T25" fmla="*/ 2147483646 h 281"/>
              <a:gd name="T26" fmla="*/ 2147483646 w 213"/>
              <a:gd name="T27" fmla="*/ 2147483646 h 281"/>
              <a:gd name="T28" fmla="*/ 2147483646 w 213"/>
              <a:gd name="T29" fmla="*/ 2147483646 h 281"/>
              <a:gd name="T30" fmla="*/ 2147483646 w 213"/>
              <a:gd name="T31" fmla="*/ 2147483646 h 281"/>
              <a:gd name="T32" fmla="*/ 2147483646 w 213"/>
              <a:gd name="T33" fmla="*/ 2147483646 h 281"/>
              <a:gd name="T34" fmla="*/ 2147483646 w 213"/>
              <a:gd name="T35" fmla="*/ 2147483646 h 281"/>
              <a:gd name="T36" fmla="*/ 2147483646 w 213"/>
              <a:gd name="T37" fmla="*/ 2147483646 h 281"/>
              <a:gd name="T38" fmla="*/ 2147483646 w 213"/>
              <a:gd name="T39" fmla="*/ 2147483646 h 281"/>
              <a:gd name="T40" fmla="*/ 2147483646 w 213"/>
              <a:gd name="T41" fmla="*/ 2147483646 h 281"/>
              <a:gd name="T42" fmla="*/ 2147483646 w 213"/>
              <a:gd name="T43" fmla="*/ 2147483646 h 281"/>
              <a:gd name="T44" fmla="*/ 2147483646 w 213"/>
              <a:gd name="T45" fmla="*/ 2147483646 h 281"/>
              <a:gd name="T46" fmla="*/ 2147483646 w 213"/>
              <a:gd name="T47" fmla="*/ 2147483646 h 281"/>
              <a:gd name="T48" fmla="*/ 2147483646 w 213"/>
              <a:gd name="T49" fmla="*/ 2147483646 h 281"/>
              <a:gd name="T50" fmla="*/ 2147483646 w 213"/>
              <a:gd name="T51" fmla="*/ 2147483646 h 281"/>
              <a:gd name="T52" fmla="*/ 2147483646 w 213"/>
              <a:gd name="T53" fmla="*/ 2147483646 h 281"/>
              <a:gd name="T54" fmla="*/ 2147483646 w 213"/>
              <a:gd name="T55" fmla="*/ 2147483646 h 281"/>
              <a:gd name="T56" fmla="*/ 2147483646 w 213"/>
              <a:gd name="T57" fmla="*/ 2147483646 h 281"/>
              <a:gd name="T58" fmla="*/ 2147483646 w 213"/>
              <a:gd name="T59" fmla="*/ 2147483646 h 281"/>
              <a:gd name="T60" fmla="*/ 2147483646 w 213"/>
              <a:gd name="T61" fmla="*/ 2147483646 h 281"/>
              <a:gd name="T62" fmla="*/ 2147483646 w 213"/>
              <a:gd name="T63" fmla="*/ 2147483646 h 281"/>
              <a:gd name="T64" fmla="*/ 2147483646 w 213"/>
              <a:gd name="T65" fmla="*/ 2147483646 h 281"/>
              <a:gd name="T66" fmla="*/ 2147483646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88295" name="Freeform 245"/>
          <p:cNvSpPr>
            <a:spLocks/>
          </p:cNvSpPr>
          <p:nvPr/>
        </p:nvSpPr>
        <p:spPr bwMode="auto">
          <a:xfrm>
            <a:off x="4908550" y="3560763"/>
            <a:ext cx="112713" cy="881062"/>
          </a:xfrm>
          <a:custGeom>
            <a:avLst/>
            <a:gdLst>
              <a:gd name="T0" fmla="*/ 2147483646 w 78"/>
              <a:gd name="T1" fmla="*/ 2147483646 h 610"/>
              <a:gd name="T2" fmla="*/ 2147483646 w 78"/>
              <a:gd name="T3" fmla="*/ 2147483646 h 610"/>
              <a:gd name="T4" fmla="*/ 2147483646 w 78"/>
              <a:gd name="T5" fmla="*/ 2147483646 h 610"/>
              <a:gd name="T6" fmla="*/ 2147483646 w 78"/>
              <a:gd name="T7" fmla="*/ 2147483646 h 610"/>
              <a:gd name="T8" fmla="*/ 2147483646 w 78"/>
              <a:gd name="T9" fmla="*/ 2147483646 h 610"/>
              <a:gd name="T10" fmla="*/ 2147483646 w 78"/>
              <a:gd name="T11" fmla="*/ 2147483646 h 610"/>
              <a:gd name="T12" fmla="*/ 2147483646 w 78"/>
              <a:gd name="T13" fmla="*/ 2147483646 h 610"/>
              <a:gd name="T14" fmla="*/ 2147483646 w 78"/>
              <a:gd name="T15" fmla="*/ 2147483646 h 610"/>
              <a:gd name="T16" fmla="*/ 2147483646 w 78"/>
              <a:gd name="T17" fmla="*/ 2147483646 h 610"/>
              <a:gd name="T18" fmla="*/ 2147483646 w 78"/>
              <a:gd name="T19" fmla="*/ 2147483646 h 610"/>
              <a:gd name="T20" fmla="*/ 2147483646 w 78"/>
              <a:gd name="T21" fmla="*/ 2147483646 h 610"/>
              <a:gd name="T22" fmla="*/ 2147483646 w 78"/>
              <a:gd name="T23" fmla="*/ 2147483646 h 610"/>
              <a:gd name="T24" fmla="*/ 2147483646 w 78"/>
              <a:gd name="T25" fmla="*/ 2147483646 h 610"/>
              <a:gd name="T26" fmla="*/ 2147483646 w 78"/>
              <a:gd name="T27" fmla="*/ 2147483646 h 610"/>
              <a:gd name="T28" fmla="*/ 2147483646 w 78"/>
              <a:gd name="T29" fmla="*/ 2147483646 h 610"/>
              <a:gd name="T30" fmla="*/ 2147483646 w 78"/>
              <a:gd name="T31" fmla="*/ 2147483646 h 610"/>
              <a:gd name="T32" fmla="*/ 2147483646 w 78"/>
              <a:gd name="T33" fmla="*/ 2147483646 h 610"/>
              <a:gd name="T34" fmla="*/ 2147483646 w 78"/>
              <a:gd name="T35" fmla="*/ 2147483646 h 610"/>
              <a:gd name="T36" fmla="*/ 2147483646 w 78"/>
              <a:gd name="T37" fmla="*/ 2147483646 h 610"/>
              <a:gd name="T38" fmla="*/ 2147483646 w 78"/>
              <a:gd name="T39" fmla="*/ 2147483646 h 610"/>
              <a:gd name="T40" fmla="*/ 2147483646 w 78"/>
              <a:gd name="T41" fmla="*/ 2147483646 h 610"/>
              <a:gd name="T42" fmla="*/ 2147483646 w 78"/>
              <a:gd name="T43" fmla="*/ 2147483646 h 610"/>
              <a:gd name="T44" fmla="*/ 2147483646 w 78"/>
              <a:gd name="T45" fmla="*/ 2147483646 h 610"/>
              <a:gd name="T46" fmla="*/ 2147483646 w 78"/>
              <a:gd name="T47" fmla="*/ 2147483646 h 610"/>
              <a:gd name="T48" fmla="*/ 2147483646 w 78"/>
              <a:gd name="T49" fmla="*/ 2147483646 h 610"/>
              <a:gd name="T50" fmla="*/ 2147483646 w 78"/>
              <a:gd name="T51" fmla="*/ 2147483646 h 610"/>
              <a:gd name="T52" fmla="*/ 2147483646 w 78"/>
              <a:gd name="T53" fmla="*/ 2147483646 h 610"/>
              <a:gd name="T54" fmla="*/ 2147483646 w 78"/>
              <a:gd name="T55" fmla="*/ 2147483646 h 610"/>
              <a:gd name="T56" fmla="*/ 2147483646 w 78"/>
              <a:gd name="T57" fmla="*/ 2147483646 h 610"/>
              <a:gd name="T58" fmla="*/ 2147483646 w 78"/>
              <a:gd name="T59" fmla="*/ 2147483646 h 610"/>
              <a:gd name="T60" fmla="*/ 2147483646 w 78"/>
              <a:gd name="T61" fmla="*/ 2147483646 h 610"/>
              <a:gd name="T62" fmla="*/ 2147483646 w 78"/>
              <a:gd name="T63" fmla="*/ 2147483646 h 610"/>
              <a:gd name="T64" fmla="*/ 2147483646 w 78"/>
              <a:gd name="T65" fmla="*/ 0 h 610"/>
              <a:gd name="T66" fmla="*/ 2147483646 w 78"/>
              <a:gd name="T67" fmla="*/ 2147483646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88296" name="Freeform 246"/>
          <p:cNvSpPr>
            <a:spLocks/>
          </p:cNvSpPr>
          <p:nvPr/>
        </p:nvSpPr>
        <p:spPr bwMode="auto">
          <a:xfrm>
            <a:off x="4826000" y="3338513"/>
            <a:ext cx="157163" cy="228600"/>
          </a:xfrm>
          <a:custGeom>
            <a:avLst/>
            <a:gdLst>
              <a:gd name="T0" fmla="*/ 2147483646 w 108"/>
              <a:gd name="T1" fmla="*/ 2147483646 h 158"/>
              <a:gd name="T2" fmla="*/ 2147483646 w 108"/>
              <a:gd name="T3" fmla="*/ 2147483646 h 158"/>
              <a:gd name="T4" fmla="*/ 2147483646 w 108"/>
              <a:gd name="T5" fmla="*/ 2147483646 h 158"/>
              <a:gd name="T6" fmla="*/ 2147483646 w 108"/>
              <a:gd name="T7" fmla="*/ 2147483646 h 158"/>
              <a:gd name="T8" fmla="*/ 2147483646 w 108"/>
              <a:gd name="T9" fmla="*/ 2147483646 h 158"/>
              <a:gd name="T10" fmla="*/ 2147483646 w 108"/>
              <a:gd name="T11" fmla="*/ 2147483646 h 158"/>
              <a:gd name="T12" fmla="*/ 2147483646 w 108"/>
              <a:gd name="T13" fmla="*/ 2147483646 h 158"/>
              <a:gd name="T14" fmla="*/ 2147483646 w 108"/>
              <a:gd name="T15" fmla="*/ 2147483646 h 158"/>
              <a:gd name="T16" fmla="*/ 2147483646 w 108"/>
              <a:gd name="T17" fmla="*/ 2147483646 h 158"/>
              <a:gd name="T18" fmla="*/ 2147483646 w 108"/>
              <a:gd name="T19" fmla="*/ 2147483646 h 158"/>
              <a:gd name="T20" fmla="*/ 2147483646 w 108"/>
              <a:gd name="T21" fmla="*/ 2147483646 h 158"/>
              <a:gd name="T22" fmla="*/ 2147483646 w 108"/>
              <a:gd name="T23" fmla="*/ 2147483646 h 158"/>
              <a:gd name="T24" fmla="*/ 2147483646 w 108"/>
              <a:gd name="T25" fmla="*/ 2147483646 h 158"/>
              <a:gd name="T26" fmla="*/ 2147483646 w 108"/>
              <a:gd name="T27" fmla="*/ 2147483646 h 158"/>
              <a:gd name="T28" fmla="*/ 2147483646 w 108"/>
              <a:gd name="T29" fmla="*/ 2147483646 h 158"/>
              <a:gd name="T30" fmla="*/ 2147483646 w 108"/>
              <a:gd name="T31" fmla="*/ 2147483646 h 158"/>
              <a:gd name="T32" fmla="*/ 2147483646 w 108"/>
              <a:gd name="T33" fmla="*/ 2147483646 h 158"/>
              <a:gd name="T34" fmla="*/ 2147483646 w 108"/>
              <a:gd name="T35" fmla="*/ 2147483646 h 158"/>
              <a:gd name="T36" fmla="*/ 2147483646 w 108"/>
              <a:gd name="T37" fmla="*/ 2147483646 h 158"/>
              <a:gd name="T38" fmla="*/ 2147483646 w 108"/>
              <a:gd name="T39" fmla="*/ 2147483646 h 158"/>
              <a:gd name="T40" fmla="*/ 2147483646 w 108"/>
              <a:gd name="T41" fmla="*/ 2147483646 h 158"/>
              <a:gd name="T42" fmla="*/ 2147483646 w 108"/>
              <a:gd name="T43" fmla="*/ 2147483646 h 158"/>
              <a:gd name="T44" fmla="*/ 2147483646 w 108"/>
              <a:gd name="T45" fmla="*/ 2147483646 h 158"/>
              <a:gd name="T46" fmla="*/ 2147483646 w 108"/>
              <a:gd name="T47" fmla="*/ 2147483646 h 158"/>
              <a:gd name="T48" fmla="*/ 2147483646 w 108"/>
              <a:gd name="T49" fmla="*/ 2147483646 h 158"/>
              <a:gd name="T50" fmla="*/ 2147483646 w 108"/>
              <a:gd name="T51" fmla="*/ 2147483646 h 158"/>
              <a:gd name="T52" fmla="*/ 2147483646 w 108"/>
              <a:gd name="T53" fmla="*/ 2147483646 h 158"/>
              <a:gd name="T54" fmla="*/ 2147483646 w 108"/>
              <a:gd name="T55" fmla="*/ 2147483646 h 158"/>
              <a:gd name="T56" fmla="*/ 2147483646 w 108"/>
              <a:gd name="T57" fmla="*/ 2147483646 h 158"/>
              <a:gd name="T58" fmla="*/ 2147483646 w 108"/>
              <a:gd name="T59" fmla="*/ 2147483646 h 158"/>
              <a:gd name="T60" fmla="*/ 2147483646 w 108"/>
              <a:gd name="T61" fmla="*/ 2147483646 h 158"/>
              <a:gd name="T62" fmla="*/ 2147483646 w 108"/>
              <a:gd name="T63" fmla="*/ 2147483646 h 158"/>
              <a:gd name="T64" fmla="*/ 2147483646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88297" name="Group 247"/>
          <p:cNvGrpSpPr>
            <a:grpSpLocks/>
          </p:cNvGrpSpPr>
          <p:nvPr/>
        </p:nvGrpSpPr>
        <p:grpSpPr bwMode="auto">
          <a:xfrm rot="363424">
            <a:off x="3443288" y="5305425"/>
            <a:ext cx="411162" cy="265113"/>
            <a:chOff x="2440" y="3310"/>
            <a:chExt cx="292" cy="167"/>
          </a:xfrm>
        </p:grpSpPr>
        <p:sp>
          <p:nvSpPr>
            <p:cNvPr id="88326" name="Freeform 248"/>
            <p:cNvSpPr>
              <a:spLocks/>
            </p:cNvSpPr>
            <p:nvPr/>
          </p:nvSpPr>
          <p:spPr bwMode="gray">
            <a:xfrm rot="-900000">
              <a:off x="2490" y="3310"/>
              <a:ext cx="242" cy="167"/>
            </a:xfrm>
            <a:custGeom>
              <a:avLst/>
              <a:gdLst>
                <a:gd name="T0" fmla="*/ 2 w 314"/>
                <a:gd name="T1" fmla="*/ 2147483646 h 83"/>
                <a:gd name="T2" fmla="*/ 2 w 314"/>
                <a:gd name="T3" fmla="*/ 2147483646 h 83"/>
                <a:gd name="T4" fmla="*/ 2 w 314"/>
                <a:gd name="T5" fmla="*/ 2147483646 h 83"/>
                <a:gd name="T6" fmla="*/ 2 w 314"/>
                <a:gd name="T7" fmla="*/ 2147483646 h 83"/>
                <a:gd name="T8" fmla="*/ 2 w 314"/>
                <a:gd name="T9" fmla="*/ 2147483646 h 83"/>
                <a:gd name="T10" fmla="*/ 2 w 314"/>
                <a:gd name="T11" fmla="*/ 2147483646 h 83"/>
                <a:gd name="T12" fmla="*/ 2 w 314"/>
                <a:gd name="T13" fmla="*/ 2147483646 h 83"/>
                <a:gd name="T14" fmla="*/ 2 w 314"/>
                <a:gd name="T15" fmla="*/ 2147483646 h 83"/>
                <a:gd name="T16" fmla="*/ 2 w 314"/>
                <a:gd name="T17" fmla="*/ 2147483646 h 83"/>
                <a:gd name="T18" fmla="*/ 2 w 314"/>
                <a:gd name="T19" fmla="*/ 2147483646 h 83"/>
                <a:gd name="T20" fmla="*/ 2 w 314"/>
                <a:gd name="T21" fmla="*/ 2147483646 h 83"/>
                <a:gd name="T22" fmla="*/ 2 w 314"/>
                <a:gd name="T23" fmla="*/ 2147483646 h 83"/>
                <a:gd name="T24" fmla="*/ 2 w 314"/>
                <a:gd name="T25" fmla="*/ 2147483646 h 83"/>
                <a:gd name="T26" fmla="*/ 2 w 314"/>
                <a:gd name="T27" fmla="*/ 2147483646 h 83"/>
                <a:gd name="T28" fmla="*/ 2 w 314"/>
                <a:gd name="T29" fmla="*/ 2147483646 h 83"/>
                <a:gd name="T30" fmla="*/ 2 w 314"/>
                <a:gd name="T31" fmla="*/ 2147483646 h 83"/>
                <a:gd name="T32" fmla="*/ 2 w 314"/>
                <a:gd name="T33" fmla="*/ 2147483646 h 83"/>
                <a:gd name="T34" fmla="*/ 2 w 314"/>
                <a:gd name="T35" fmla="*/ 2147483646 h 83"/>
                <a:gd name="T36" fmla="*/ 2 w 314"/>
                <a:gd name="T37" fmla="*/ 2147483646 h 83"/>
                <a:gd name="T38" fmla="*/ 2 w 314"/>
                <a:gd name="T39" fmla="*/ 2147483646 h 83"/>
                <a:gd name="T40" fmla="*/ 2 w 314"/>
                <a:gd name="T41" fmla="*/ 2147483646 h 83"/>
                <a:gd name="T42" fmla="*/ 2 w 314"/>
                <a:gd name="T43" fmla="*/ 2147483646 h 83"/>
                <a:gd name="T44" fmla="*/ 2 w 314"/>
                <a:gd name="T45" fmla="*/ 2147483646 h 83"/>
                <a:gd name="T46" fmla="*/ 2 w 314"/>
                <a:gd name="T47" fmla="*/ 2147483646 h 83"/>
                <a:gd name="T48" fmla="*/ 2 w 314"/>
                <a:gd name="T49" fmla="*/ 2147483646 h 83"/>
                <a:gd name="T50" fmla="*/ 2 w 314"/>
                <a:gd name="T51" fmla="*/ 2147483646 h 83"/>
                <a:gd name="T52" fmla="*/ 2 w 314"/>
                <a:gd name="T53" fmla="*/ 2147483646 h 83"/>
                <a:gd name="T54" fmla="*/ 2 w 314"/>
                <a:gd name="T55" fmla="*/ 2147483646 h 83"/>
                <a:gd name="T56" fmla="*/ 2 w 314"/>
                <a:gd name="T57" fmla="*/ 2147483646 h 83"/>
                <a:gd name="T58" fmla="*/ 2 w 314"/>
                <a:gd name="T59" fmla="*/ 2147483646 h 83"/>
                <a:gd name="T60" fmla="*/ 2 w 314"/>
                <a:gd name="T61" fmla="*/ 2147483646 h 83"/>
                <a:gd name="T62" fmla="*/ 2 w 314"/>
                <a:gd name="T63" fmla="*/ 2147483646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88327" name="Freeform 249"/>
            <p:cNvSpPr>
              <a:spLocks/>
            </p:cNvSpPr>
            <p:nvPr/>
          </p:nvSpPr>
          <p:spPr bwMode="gray">
            <a:xfrm>
              <a:off x="2440" y="3329"/>
              <a:ext cx="87" cy="60"/>
            </a:xfrm>
            <a:custGeom>
              <a:avLst/>
              <a:gdLst>
                <a:gd name="T0" fmla="*/ 0 w 86"/>
                <a:gd name="T1" fmla="*/ 0 h 66"/>
                <a:gd name="T2" fmla="*/ 35 w 86"/>
                <a:gd name="T3" fmla="*/ 5 h 66"/>
                <a:gd name="T4" fmla="*/ 161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88298"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299"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0"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1"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2"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3"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4"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05"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6"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7"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8"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09"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0"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1"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2"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3"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Helvetica" panose="020B0604020202020204" pitchFamily="34" charset="0"/>
              </a:rPr>
              <a:t>I</a:t>
            </a:r>
          </a:p>
        </p:txBody>
      </p:sp>
      <p:sp>
        <p:nvSpPr>
          <p:cNvPr id="88314"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5"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sp>
        <p:nvSpPr>
          <p:cNvPr id="88316"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200" b="1">
                <a:latin typeface="Helvetica" panose="020B0604020202020204" pitchFamily="34" charset="0"/>
              </a:rPr>
              <a:t>G</a:t>
            </a:r>
          </a:p>
        </p:txBody>
      </p:sp>
      <p:pic>
        <p:nvPicPr>
          <p:cNvPr id="1290519" name="MPj04331280000[1].jpg">
            <a:hlinkClick r:id="" action="ppaction://media"/>
          </p:cNvPr>
          <p:cNvPicPr>
            <a:picLocks noGrp="1" noRot="1" noChangeAspect="1" noChangeArrowheads="1"/>
          </p:cNvPicPr>
          <p:nvPr>
            <p:ph sz="quarter" idx="3"/>
            <a:videoFile r:link="rId2"/>
          </p:nvPr>
        </p:nvPicPr>
        <p:blipFill>
          <a:blip r:embed="rId15">
            <a:extLst>
              <a:ext uri="{28A0092B-C50C-407E-A947-70E740481C1C}">
                <a14:useLocalDpi xmlns:a14="http://schemas.microsoft.com/office/drawing/2010/main" val="0"/>
              </a:ext>
            </a:extLst>
          </a:blip>
          <a:srcRect/>
          <a:stretch>
            <a:fillRect/>
          </a:stretch>
        </p:blipFill>
        <p:spPr>
          <a:xfrm>
            <a:off x="304800" y="2819400"/>
            <a:ext cx="1447800" cy="1085850"/>
          </a:xfrm>
        </p:spPr>
      </p:pic>
      <p:sp>
        <p:nvSpPr>
          <p:cNvPr id="1290521" name="Rectangle 281"/>
          <p:cNvSpPr>
            <a:spLocks noChangeArrowheads="1"/>
          </p:cNvSpPr>
          <p:nvPr/>
        </p:nvSpPr>
        <p:spPr bwMode="auto">
          <a:xfrm>
            <a:off x="1905000" y="838200"/>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satiation neuro-</a:t>
            </a:r>
          </a:p>
          <a:p>
            <a:pPr eaLnBrk="1" hangingPunct="1">
              <a:spcBef>
                <a:spcPct val="0"/>
              </a:spcBef>
              <a:buClrTx/>
              <a:buSzTx/>
              <a:buFontTx/>
              <a:buNone/>
            </a:pPr>
            <a:r>
              <a:rPr lang="en-GB" sz="1600" b="1">
                <a:latin typeface="Helvetica" panose="020B0604020202020204" pitchFamily="34" charset="0"/>
                <a:sym typeface="Symbol" panose="05050102010706020507" pitchFamily="18" charset="2"/>
              </a:rPr>
              <a:t>transmission</a:t>
            </a:r>
            <a:endParaRPr lang="en-US" sz="1600" b="1">
              <a:latin typeface="Helvetica" panose="020B0604020202020204" pitchFamily="34" charset="0"/>
            </a:endParaRPr>
          </a:p>
        </p:txBody>
      </p:sp>
      <p:sp>
        <p:nvSpPr>
          <p:cNvPr id="88319" name="AutoShape 282"/>
          <p:cNvSpPr>
            <a:spLocks noChangeArrowheads="1"/>
          </p:cNvSpPr>
          <p:nvPr/>
        </p:nvSpPr>
        <p:spPr bwMode="auto">
          <a:xfrm rot="70396" flipH="1">
            <a:off x="1676400" y="297180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algn="ctr" eaLnBrk="1" hangingPunct="1">
              <a:spcBef>
                <a:spcPct val="0"/>
              </a:spcBef>
              <a:buClrTx/>
              <a:buSzTx/>
              <a:buFontTx/>
              <a:buNone/>
            </a:pPr>
            <a:r>
              <a:rPr lang="en-US" sz="1600" b="1">
                <a:latin typeface="Helvetica" panose="020B0604020202020204" pitchFamily="34" charset="0"/>
              </a:rPr>
              <a:t>Increased  renal glucose reabsorption</a:t>
            </a:r>
          </a:p>
        </p:txBody>
      </p:sp>
      <p:sp>
        <p:nvSpPr>
          <p:cNvPr id="1290524" name="Rectangle 284"/>
          <p:cNvSpPr>
            <a:spLocks noChangeArrowheads="1"/>
          </p:cNvSpPr>
          <p:nvPr/>
        </p:nvSpPr>
        <p:spPr bwMode="auto">
          <a:xfrm>
            <a:off x="6858000" y="2971800"/>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600" b="1">
                <a:latin typeface="Helvetica" panose="020B0604020202020204" pitchFamily="34" charset="0"/>
              </a:rPr>
              <a:t>     Decreased </a:t>
            </a:r>
            <a:br>
              <a:rPr lang="en-US" sz="1600" b="1">
                <a:latin typeface="Helvetica" panose="020B0604020202020204" pitchFamily="34" charset="0"/>
              </a:rPr>
            </a:br>
            <a:r>
              <a:rPr lang="en-GB" sz="1600" b="1">
                <a:latin typeface="Helvetica" panose="020B0604020202020204" pitchFamily="34" charset="0"/>
                <a:sym typeface="Symbol" panose="05050102010706020507" pitchFamily="18" charset="2"/>
              </a:rPr>
              <a:t>Gut hormones</a:t>
            </a:r>
            <a:endParaRPr lang="en-US" sz="1600" b="1">
              <a:latin typeface="Helvetica" panose="020B0604020202020204" pitchFamily="34" charset="0"/>
            </a:endParaRPr>
          </a:p>
        </p:txBody>
      </p:sp>
      <p:sp>
        <p:nvSpPr>
          <p:cNvPr id="88322"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3" name="AutoShape 286"/>
          <p:cNvSpPr>
            <a:spLocks noChangeArrowheads="1"/>
          </p:cNvSpPr>
          <p:nvPr/>
        </p:nvSpPr>
        <p:spPr bwMode="auto">
          <a:xfrm rot="-9630385">
            <a:off x="6629400" y="46482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4"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endParaRPr lang="en-US" sz="2400">
              <a:latin typeface="Times New Roman" panose="02020603050405020304" pitchFamily="18" charset="0"/>
            </a:endParaRPr>
          </a:p>
        </p:txBody>
      </p:sp>
      <p:sp>
        <p:nvSpPr>
          <p:cNvPr id="88325" name="Text Box 264"/>
          <p:cNvSpPr txBox="1">
            <a:spLocks noChangeArrowheads="1"/>
          </p:cNvSpPr>
          <p:nvPr/>
        </p:nvSpPr>
        <p:spPr bwMode="auto">
          <a:xfrm>
            <a:off x="2368550" y="6554788"/>
            <a:ext cx="41878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9"/>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10"/>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11"/>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2"/>
              </a:buBlip>
              <a:defRPr sz="3200">
                <a:solidFill>
                  <a:schemeClr val="tx1"/>
                </a:solidFill>
                <a:latin typeface="Tahoma" panose="020B0604030504040204" pitchFamily="34" charset="0"/>
              </a:defRPr>
            </a:lvl4pPr>
            <a:lvl5pPr marL="2057400" indent="-228600">
              <a:spcBef>
                <a:spcPct val="20000"/>
              </a:spcBef>
              <a:buClr>
                <a:schemeClr val="tx1"/>
              </a:buClr>
              <a:buBlip>
                <a:blip r:embed="rId12"/>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2"/>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000">
                <a:latin typeface="Times New Roman" panose="02020603050405020304" pitchFamily="18" charset="0"/>
              </a:rPr>
              <a:t>© Copyright 1999-2013, Diabetes Educational Services, All Rights Reserved.</a:t>
            </a:r>
          </a:p>
        </p:txBody>
      </p:sp>
    </p:spTree>
    <p:custDataLst>
      <p:tags r:id="rId1"/>
    </p:custDataLst>
    <p:extLst>
      <p:ext uri="{BB962C8B-B14F-4D97-AF65-F5344CB8AC3E}">
        <p14:creationId xmlns:p14="http://schemas.microsoft.com/office/powerpoint/2010/main" val="3460461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9000707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t>My Boys –Robert and Jackson</a:t>
            </a:r>
            <a:endParaRPr lang="en-US" dirty="0"/>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348477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68830" y="368540"/>
            <a:ext cx="8429095" cy="1155459"/>
          </a:xfrm>
        </p:spPr>
        <p:txBody>
          <a:bodyPr lIns="92075" tIns="46038" rIns="92075" bIns="46038" anchorCtr="0">
            <a:noAutofit/>
          </a:bodyPr>
          <a:lstStyle/>
          <a:p>
            <a:pPr eaLnBrk="1" hangingPunct="1">
              <a:defRPr/>
            </a:pPr>
            <a:r>
              <a:rPr lang="en-US" sz="4000" dirty="0" smtClean="0"/>
              <a:t>Comparison of</a:t>
            </a:r>
            <a:br>
              <a:rPr lang="en-US" sz="4000" dirty="0" smtClean="0"/>
            </a:br>
            <a:r>
              <a:rPr lang="en-US" sz="4000" dirty="0" smtClean="0"/>
              <a:t> Type 1,Type 2, LADA</a:t>
            </a:r>
          </a:p>
        </p:txBody>
      </p:sp>
      <p:grpSp>
        <p:nvGrpSpPr>
          <p:cNvPr id="81923" name="Group 1027"/>
          <p:cNvGrpSpPr>
            <a:grpSpLocks/>
          </p:cNvGrpSpPr>
          <p:nvPr/>
        </p:nvGrpSpPr>
        <p:grpSpPr bwMode="auto">
          <a:xfrm>
            <a:off x="370221" y="1953669"/>
            <a:ext cx="84564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842"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38" y="1746"/>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336151" y="4901771"/>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3185215153"/>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3667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2019083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109982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144296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11216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98868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457200" y="381000"/>
            <a:ext cx="8229600" cy="762000"/>
          </a:xfrm>
        </p:spPr>
        <p:txBody>
          <a:bodyPr>
            <a:normAutofit/>
          </a:bodyPr>
          <a:lstStyle/>
          <a:p>
            <a:r>
              <a:rPr lang="en-US" sz="4000" dirty="0" smtClean="0"/>
              <a:t>Other Causes of Hyperglycemia</a:t>
            </a:r>
          </a:p>
        </p:txBody>
      </p:sp>
      <p:sp>
        <p:nvSpPr>
          <p:cNvPr id="3" name="Content Placeholder 2"/>
          <p:cNvSpPr>
            <a:spLocks noGrp="1"/>
          </p:cNvSpPr>
          <p:nvPr>
            <p:ph sz="half" idx="1"/>
          </p:nvPr>
        </p:nvSpPr>
        <p:spPr>
          <a:xfrm>
            <a:off x="490182" y="1752600"/>
            <a:ext cx="3810000" cy="480060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2"/>
          </p:nvPr>
        </p:nvSpPr>
        <p:spPr>
          <a:xfrm>
            <a:off x="4267200" y="1752600"/>
            <a:ext cx="3733800" cy="41910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299749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3810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96260"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4200" y="2944812"/>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0315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ctrTitle" idx="4294967295"/>
          </p:nvPr>
        </p:nvSpPr>
        <p:spPr>
          <a:xfrm>
            <a:off x="533400" y="228600"/>
            <a:ext cx="8001000" cy="685800"/>
          </a:xfrm>
        </p:spPr>
        <p:txBody>
          <a:bodyPr>
            <a:normAutofit fontScale="90000"/>
          </a:bodyPr>
          <a:lstStyle/>
          <a:p>
            <a:pPr eaLnBrk="1" hangingPunct="1"/>
            <a:r>
              <a:rPr lang="en-US" sz="4000" dirty="0" err="1" smtClean="0"/>
              <a:t>DiaBingo</a:t>
            </a:r>
            <a:endParaRPr lang="en-US" sz="4000" dirty="0" smtClean="0"/>
          </a:p>
        </p:txBody>
      </p:sp>
      <p:sp>
        <p:nvSpPr>
          <p:cNvPr id="1679363" name="Rectangle 3"/>
          <p:cNvSpPr>
            <a:spLocks noGrp="1" noChangeArrowheads="1"/>
          </p:cNvSpPr>
          <p:nvPr>
            <p:ph type="subTitle" idx="4294967295"/>
          </p:nvPr>
        </p:nvSpPr>
        <p:spPr>
          <a:xfrm>
            <a:off x="3657600" y="1752600"/>
            <a:ext cx="5486400" cy="3352800"/>
          </a:xfrm>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533400" y="838200"/>
            <a:ext cx="8001000" cy="5466112"/>
          </a:xfrm>
          <a:prstGeom prst="rect">
            <a:avLst/>
          </a:prstGeom>
          <a:noFill/>
          <a:ln w="12700">
            <a:noFill/>
            <a:miter lim="800000"/>
            <a:headEnd/>
            <a:tailEnd/>
          </a:ln>
          <a:effectLst/>
        </p:spPr>
        <p:txBody>
          <a:bodyPr wrap="square">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25643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199" y="320040"/>
            <a:ext cx="8226425" cy="822960"/>
          </a:xfrm>
        </p:spPr>
        <p:txBody>
          <a:bodyPr>
            <a:normAutofit/>
          </a:bodyPr>
          <a:lstStyle/>
          <a:p>
            <a:pPr eaLnBrk="1" hangingPunct="1"/>
            <a:r>
              <a:rPr lang="en-US" dirty="0" smtClean="0"/>
              <a:t>Global Epidemic</a:t>
            </a:r>
          </a:p>
        </p:txBody>
      </p:sp>
      <p:sp>
        <p:nvSpPr>
          <p:cNvPr id="1366019" name="Rectangle 3"/>
          <p:cNvSpPr>
            <a:spLocks noGrp="1" noChangeArrowheads="1"/>
          </p:cNvSpPr>
          <p:nvPr>
            <p:ph type="body" idx="1"/>
          </p:nvPr>
        </p:nvSpPr>
        <p:spPr>
          <a:xfrm>
            <a:off x="457200" y="1219200"/>
            <a:ext cx="8226425" cy="5029200"/>
          </a:xfrm>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13316"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723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9217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3048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102403" name="Rectangle 3"/>
          <p:cNvSpPr>
            <a:spLocks noGrp="1" noChangeArrowheads="1"/>
          </p:cNvSpPr>
          <p:nvPr>
            <p:ph type="body" idx="1"/>
          </p:nvPr>
        </p:nvSpPr>
        <p:spPr>
          <a:xfrm>
            <a:off x="457200" y="1752600"/>
            <a:ext cx="8229600" cy="44043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210668042"/>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z="3600" smtClean="0"/>
              <a:t>I don’t want to!</a:t>
            </a:r>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043" y="11430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237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793750"/>
          </a:xfrm>
        </p:spPr>
        <p:txBody>
          <a:bodyPr>
            <a:normAutofit/>
          </a:bodyPr>
          <a:lstStyle/>
          <a:p>
            <a:r>
              <a:rPr lang="en-US" sz="4000" dirty="0" smtClean="0"/>
              <a:t>Unconditional Positive regard</a:t>
            </a:r>
            <a:endParaRPr lang="en-US" sz="4000" dirty="0"/>
          </a:p>
        </p:txBody>
      </p:sp>
      <p:sp>
        <p:nvSpPr>
          <p:cNvPr id="3" name="Text Placeholder 2"/>
          <p:cNvSpPr>
            <a:spLocks noGrp="1"/>
          </p:cNvSpPr>
          <p:nvPr>
            <p:ph type="body" sz="half" idx="1"/>
          </p:nvPr>
        </p:nvSpPr>
        <p:spPr>
          <a:xfrm>
            <a:off x="531813" y="1506606"/>
            <a:ext cx="4037012" cy="2592387"/>
          </a:xfrm>
          <a:ln w="57150">
            <a:solidFill>
              <a:schemeClr val="accent2">
                <a:lumMod val="50000"/>
              </a:schemeClr>
            </a:solidFill>
          </a:ln>
        </p:spPr>
        <p:txBody>
          <a:bodyPr>
            <a:normAutofit fontScale="85000" lnSpcReduction="1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p>
        </p:txBody>
      </p:sp>
      <p:sp>
        <p:nvSpPr>
          <p:cNvPr id="4" name="Content Placeholder 3"/>
          <p:cNvSpPr>
            <a:spLocks noGrp="1"/>
          </p:cNvSpPr>
          <p:nvPr>
            <p:ph sz="quarter" idx="2"/>
          </p:nvPr>
        </p:nvSpPr>
        <p:spPr>
          <a:xfrm>
            <a:off x="536362" y="4387691"/>
            <a:ext cx="4037013" cy="1068387"/>
          </a:xfrm>
        </p:spPr>
        <p:txBody>
          <a:bodyPr>
            <a:normAutofit fontScale="92500"/>
          </a:bodyPr>
          <a:lstStyle/>
          <a:p>
            <a:r>
              <a:rPr lang="en-US" i="1" dirty="0" smtClean="0"/>
              <a:t>Term coined by humanist, Carl Rogers</a:t>
            </a:r>
            <a:endParaRPr lang="en-US" i="1" dirty="0"/>
          </a:p>
        </p:txBody>
      </p:sp>
      <p:sp>
        <p:nvSpPr>
          <p:cNvPr id="5" name="Content Placeholder 4"/>
          <p:cNvSpPr>
            <a:spLocks noGrp="1"/>
          </p:cNvSpPr>
          <p:nvPr>
            <p:ph sz="quarter" idx="3"/>
          </p:nvPr>
        </p:nvSpPr>
        <p:spPr>
          <a:xfrm>
            <a:off x="4667771" y="1576546"/>
            <a:ext cx="4037013" cy="2333307"/>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17728" y="4404360"/>
            <a:ext cx="3155156" cy="2103437"/>
          </a:xfrm>
          <a:prstGeom prst="rect">
            <a:avLst/>
          </a:prstGeom>
        </p:spPr>
      </p:pic>
    </p:spTree>
    <p:custDataLst>
      <p:tags r:id="rId1"/>
    </p:custDataLst>
    <p:extLst>
      <p:ext uri="{BB962C8B-B14F-4D97-AF65-F5344CB8AC3E}">
        <p14:creationId xmlns:p14="http://schemas.microsoft.com/office/powerpoint/2010/main" val="221425213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89007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half" idx="1"/>
          </p:nvPr>
        </p:nvSpPr>
        <p:spPr>
          <a:xfrm>
            <a:off x="457200" y="1371600"/>
            <a:ext cx="4041648" cy="4495800"/>
          </a:xfrm>
        </p:spPr>
        <p:txBody>
          <a:bodyPr>
            <a:normAutofit fontScale="85000" lnSpcReduction="10000"/>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2"/>
          </p:nvPr>
        </p:nvSpPr>
        <p:spPr>
          <a:xfrm>
            <a:off x="4842999" y="1371600"/>
            <a:ext cx="3822192"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593019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457200" y="374826"/>
            <a:ext cx="8229600" cy="1295400"/>
          </a:xfrm>
        </p:spPr>
        <p:txBody>
          <a:bodyPr>
            <a:normAutofit fontScale="90000"/>
          </a:bodyPr>
          <a:lstStyle/>
          <a:p>
            <a:pPr eaLnBrk="1" hangingPunct="1"/>
            <a:r>
              <a:rPr lang="en-US" dirty="0" smtClean="0"/>
              <a:t>How will blood glucose testing  help me?</a:t>
            </a:r>
          </a:p>
        </p:txBody>
      </p:sp>
      <p:sp>
        <p:nvSpPr>
          <p:cNvPr id="1437699" name="Rectangle 3"/>
          <p:cNvSpPr>
            <a:spLocks noGrp="1" noChangeArrowheads="1"/>
          </p:cNvSpPr>
          <p:nvPr>
            <p:ph type="body" sz="half" idx="4294967295"/>
          </p:nvPr>
        </p:nvSpPr>
        <p:spPr>
          <a:xfrm>
            <a:off x="457200" y="2057400"/>
            <a:ext cx="7239000" cy="40386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2033" y="3681743"/>
            <a:ext cx="2088333" cy="2414257"/>
          </a:xfrm>
          <a:prstGeom prst="rect">
            <a:avLst/>
          </a:prstGeom>
        </p:spPr>
      </p:pic>
    </p:spTree>
    <p:custDataLst>
      <p:tags r:id="rId1"/>
    </p:custDataLst>
    <p:extLst>
      <p:ext uri="{BB962C8B-B14F-4D97-AF65-F5344CB8AC3E}">
        <p14:creationId xmlns:p14="http://schemas.microsoft.com/office/powerpoint/2010/main" val="3927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a:xfrm>
            <a:off x="457200" y="304800"/>
            <a:ext cx="7696200" cy="1020763"/>
          </a:xfrm>
        </p:spPr>
        <p:txBody>
          <a:bodyPr>
            <a:noAutofit/>
          </a:bodyPr>
          <a:lstStyle/>
          <a:p>
            <a:pPr eaLnBrk="1" hangingPunct="1"/>
            <a:r>
              <a:rPr lang="en-US" sz="4000" dirty="0" smtClean="0"/>
              <a:t>How Often Should I Check?</a:t>
            </a:r>
          </a:p>
        </p:txBody>
      </p:sp>
      <p:sp>
        <p:nvSpPr>
          <p:cNvPr id="1438724" name="Rectangle 4"/>
          <p:cNvSpPr>
            <a:spLocks noChangeArrowheads="1"/>
          </p:cNvSpPr>
          <p:nvPr/>
        </p:nvSpPr>
        <p:spPr bwMode="auto">
          <a:xfrm>
            <a:off x="838199" y="1600200"/>
            <a:ext cx="7694613" cy="4876800"/>
          </a:xfrm>
          <a:prstGeom prst="rect">
            <a:avLst/>
          </a:prstGeom>
          <a:noFill/>
          <a:ln w="9525">
            <a:noFill/>
            <a:miter lim="800000"/>
            <a:headEnd/>
            <a:tailEnd/>
          </a:ln>
          <a:effectLst/>
        </p:spPr>
        <p:txBody>
          <a:bodyPr/>
          <a:lstStyle/>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Be realistic!!</a:t>
            </a:r>
          </a:p>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Type 1 – at least pre and post meal</a:t>
            </a:r>
          </a:p>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Type 2 – as often as needed to achieve goals (ADA)</a:t>
            </a:r>
          </a:p>
          <a:p>
            <a:pPr marL="342900" indent="-342900" eaLnBrk="1" hangingPunct="1">
              <a:spcBef>
                <a:spcPct val="20000"/>
              </a:spcBef>
              <a:buClr>
                <a:schemeClr val="tx2"/>
              </a:buClr>
              <a:buSzPct val="60000"/>
              <a:buFont typeface="Wingdings" pitchFamily="2" charset="2"/>
              <a:buBlip>
                <a:blip r:embed="rId4"/>
              </a:buBlip>
              <a:defRPr/>
            </a:pPr>
            <a:r>
              <a:rPr lang="en-US" sz="2800" dirty="0">
                <a:latin typeface="Tahoma" pitchFamily="34" charset="0"/>
              </a:rPr>
              <a:t>Consider:</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Types and timing of meds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Goals</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Ability (physical and emotional)</a:t>
            </a:r>
          </a:p>
          <a:p>
            <a:pPr marL="742950" lvl="1" indent="-285750" eaLnBrk="1" hangingPunct="1">
              <a:spcBef>
                <a:spcPct val="20000"/>
              </a:spcBef>
              <a:buClr>
                <a:schemeClr val="folHlink"/>
              </a:buClr>
              <a:buSzPct val="55000"/>
              <a:buFont typeface="Wingdings" pitchFamily="2" charset="2"/>
              <a:buBlip>
                <a:blip r:embed="rId5"/>
              </a:buBlip>
              <a:defRPr/>
            </a:pPr>
            <a:r>
              <a:rPr lang="en-US" sz="2800" dirty="0">
                <a:latin typeface="Tahoma" pitchFamily="34" charset="0"/>
              </a:rPr>
              <a:t>Finances</a:t>
            </a:r>
          </a:p>
          <a:p>
            <a:pPr marL="342900" indent="-342900" eaLnBrk="1" hangingPunct="1">
              <a:spcBef>
                <a:spcPct val="20000"/>
              </a:spcBef>
              <a:buClr>
                <a:schemeClr val="tx2"/>
              </a:buClr>
              <a:buSzPct val="60000"/>
              <a:buFont typeface="Wingdings" pitchFamily="2" charset="2"/>
              <a:buBlip>
                <a:blip r:embed="rId4"/>
              </a:buBlip>
              <a:defRPr/>
            </a:pPr>
            <a:endParaRPr lang="en-US" sz="2400" dirty="0">
              <a:effectLst>
                <a:outerShdw blurRad="38100" dist="38100" dir="2700000" algn="tl">
                  <a:srgbClr val="000000"/>
                </a:outerShdw>
              </a:effectLst>
              <a:latin typeface="Tahoma"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36308" y="304800"/>
            <a:ext cx="1650492" cy="1820570"/>
          </a:xfrm>
          <a:prstGeom prst="rect">
            <a:avLst/>
          </a:prstGeom>
        </p:spPr>
      </p:pic>
      <p:sp>
        <p:nvSpPr>
          <p:cNvPr id="5" name="Content Placeholder 4"/>
          <p:cNvSpPr>
            <a:spLocks noGrp="1"/>
          </p:cNvSpPr>
          <p:nvPr>
            <p:ph sz="quarter" idx="1"/>
          </p:nvPr>
        </p:nvSpPr>
        <p:spPr/>
        <p:txBody>
          <a:bodyPr/>
          <a:lstStyle/>
          <a:p>
            <a:endParaRPr lang="en-US" dirty="0"/>
          </a:p>
        </p:txBody>
      </p:sp>
    </p:spTree>
    <p:custDataLst>
      <p:tags r:id="rId1"/>
    </p:custDataLst>
    <p:extLst>
      <p:ext uri="{BB962C8B-B14F-4D97-AF65-F5344CB8AC3E}">
        <p14:creationId xmlns:p14="http://schemas.microsoft.com/office/powerpoint/2010/main" val="2212947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Complications - Why?</a:t>
            </a:r>
          </a:p>
        </p:txBody>
      </p:sp>
      <p:sp>
        <p:nvSpPr>
          <p:cNvPr id="114691" name="Rectangle 3"/>
          <p:cNvSpPr>
            <a:spLocks noGrp="1" noChangeArrowheads="1"/>
          </p:cNvSpPr>
          <p:nvPr>
            <p:ph type="body" idx="1"/>
          </p:nvPr>
        </p:nvSpPr>
        <p:spPr>
          <a:xfrm>
            <a:off x="2895600" y="1885950"/>
            <a:ext cx="5943600" cy="4171950"/>
          </a:xfrm>
        </p:spPr>
        <p:txBody>
          <a:bodyPr/>
          <a:lstStyle/>
          <a:p>
            <a:pPr eaLnBrk="1" hangingPunct="1"/>
            <a:r>
              <a:rPr lang="en-US" dirty="0" smtClean="0"/>
              <a:t>Degree of hyperglycemia “glucose toxicity”</a:t>
            </a:r>
          </a:p>
          <a:p>
            <a:pPr eaLnBrk="1" hangingPunct="1"/>
            <a:r>
              <a:rPr lang="en-US" dirty="0" smtClean="0"/>
              <a:t>Duration of hyperglycemia</a:t>
            </a:r>
          </a:p>
          <a:p>
            <a:pPr eaLnBrk="1" hangingPunct="1"/>
            <a:r>
              <a:rPr lang="en-US" dirty="0" smtClean="0"/>
              <a:t>Genes</a:t>
            </a:r>
          </a:p>
          <a:p>
            <a:pPr eaLnBrk="1" hangingPunct="1"/>
            <a:r>
              <a:rPr lang="en-US" dirty="0" smtClean="0"/>
              <a:t>Multiple risk factors: smoking, vascular disease, dyslipidemia, hypertension, other</a:t>
            </a:r>
          </a:p>
        </p:txBody>
      </p:sp>
      <p:graphicFrame>
        <p:nvGraphicFramePr>
          <p:cNvPr id="114692" name="Object 4"/>
          <p:cNvGraphicFramePr>
            <a:graphicFrameLocks noChangeAspect="1"/>
          </p:cNvGraphicFramePr>
          <p:nvPr/>
        </p:nvGraphicFramePr>
        <p:xfrm>
          <a:off x="307975" y="1676400"/>
          <a:ext cx="2584450" cy="3463925"/>
        </p:xfrm>
        <a:graphic>
          <a:graphicData uri="http://schemas.openxmlformats.org/presentationml/2006/ole">
            <mc:AlternateContent xmlns:mc="http://schemas.openxmlformats.org/markup-compatibility/2006">
              <mc:Choice xmlns:v="urn:schemas-microsoft-com:vml" Requires="v">
                <p:oleObj spid="_x0000_s4121"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 y="16764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3949994412"/>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381000" y="609600"/>
            <a:ext cx="8305800" cy="762000"/>
          </a:xfrm>
          <a:solidFill>
            <a:srgbClr val="B1D45A"/>
          </a:solidFill>
        </p:spPr>
        <p:txBody>
          <a:bodyPr lIns="90477" tIns="44445" rIns="90477" bIns="44445" anchor="b">
            <a:normAutofit/>
          </a:bodyPr>
          <a:lstStyle/>
          <a:p>
            <a:pPr eaLnBrk="1" hangingPunct="1"/>
            <a:r>
              <a:rPr lang="en-US" sz="4000" dirty="0" smtClean="0"/>
              <a:t>Diabetes Complications</a:t>
            </a:r>
          </a:p>
        </p:txBody>
      </p:sp>
      <p:sp>
        <p:nvSpPr>
          <p:cNvPr id="116739" name="Rectangle 3"/>
          <p:cNvSpPr>
            <a:spLocks noGrp="1" noChangeArrowheads="1"/>
          </p:cNvSpPr>
          <p:nvPr>
            <p:ph type="body" idx="1"/>
          </p:nvPr>
        </p:nvSpPr>
        <p:spPr>
          <a:xfrm>
            <a:off x="381000" y="1676400"/>
            <a:ext cx="8458200" cy="4876800"/>
          </a:xfrm>
        </p:spPr>
        <p:txBody>
          <a:bodyPr lIns="90477" tIns="44445" rIns="90477" bIns="44445"/>
          <a:lstStyle/>
          <a:p>
            <a:pPr eaLnBrk="1" hangingPunct="1"/>
            <a:r>
              <a:rPr lang="en-US" sz="2800" dirty="0" smtClean="0"/>
              <a:t>Heart disease leading cause of death. </a:t>
            </a:r>
          </a:p>
          <a:p>
            <a:pPr eaLnBrk="1" hangingPunct="1"/>
            <a:r>
              <a:rPr lang="en-US" sz="2800" dirty="0" smtClean="0"/>
              <a:t>CAD death rates are about 2 -4x’s as high as adults without diabetes (it’s not getting better)</a:t>
            </a:r>
          </a:p>
          <a:p>
            <a:pPr eaLnBrk="1" hangingPunct="1"/>
            <a:r>
              <a:rPr lang="en-US" sz="2800" dirty="0" smtClean="0"/>
              <a:t>Risk of stroke is 2 - 4 times higher</a:t>
            </a:r>
          </a:p>
          <a:p>
            <a:pPr eaLnBrk="1" hangingPunct="1"/>
            <a:r>
              <a:rPr lang="en-US" sz="2800" dirty="0" smtClean="0"/>
              <a:t>60% - 65% of people with DM have HTN.</a:t>
            </a:r>
          </a:p>
          <a:p>
            <a:pPr eaLnBrk="1" hangingPunct="1"/>
            <a:r>
              <a:rPr lang="en-US" sz="2800" dirty="0" smtClean="0"/>
              <a:t>DM accounts for 40% of new cases of ESRD</a:t>
            </a:r>
          </a:p>
          <a:p>
            <a:pPr eaLnBrk="1" hangingPunct="1"/>
            <a:r>
              <a:rPr lang="en-US" sz="2800" dirty="0" smtClean="0"/>
              <a:t>60 - 70% have mild - severe forms of neuropathy</a:t>
            </a:r>
          </a:p>
          <a:p>
            <a:pPr eaLnBrk="1" hangingPunct="1"/>
            <a:r>
              <a:rPr lang="en-US" sz="2800" dirty="0" smtClean="0"/>
              <a:t>Diabetes is the leading cause of blindness</a:t>
            </a:r>
          </a:p>
          <a:p>
            <a:pPr eaLnBrk="1" hangingPunct="1"/>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20214212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534400" cy="914400"/>
          </a:xfrm>
        </p:spPr>
        <p:txBody>
          <a:bodyPr>
            <a:normAutofit/>
          </a:bodyPr>
          <a:lstStyle/>
          <a:p>
            <a:pPr>
              <a:defRPr/>
            </a:pPr>
            <a:r>
              <a:rPr lang="en-US" dirty="0"/>
              <a:t>World diabetes </a:t>
            </a:r>
            <a:r>
              <a:rPr lang="en-US" dirty="0" smtClean="0"/>
              <a:t>day </a:t>
            </a:r>
            <a:r>
              <a:rPr lang="en-US" dirty="0" smtClean="0">
                <a:latin typeface="Tw Cen MT Condensed Extra Bold" panose="020B0803020202020204" pitchFamily="34" charset="0"/>
              </a:rPr>
              <a:t>– </a:t>
            </a:r>
            <a:r>
              <a:rPr lang="en-US" dirty="0" smtClean="0"/>
              <a:t>November </a:t>
            </a:r>
            <a:r>
              <a:rPr lang="en-US" dirty="0"/>
              <a:t>14</a:t>
            </a:r>
          </a:p>
        </p:txBody>
      </p:sp>
      <p:sp>
        <p:nvSpPr>
          <p:cNvPr id="16388" name="Rectangle 1"/>
          <p:cNvSpPr>
            <a:spLocks noChangeArrowheads="1"/>
          </p:cNvSpPr>
          <p:nvPr/>
        </p:nvSpPr>
        <p:spPr bwMode="auto">
          <a:xfrm>
            <a:off x="228600" y="3924300"/>
            <a:ext cx="9144000" cy="457200"/>
          </a:xfrm>
          <a:prstGeom prst="rect">
            <a:avLst/>
          </a:prstGeom>
          <a:solidFill>
            <a:srgbClr val="FFFFFF"/>
          </a:solidFill>
          <a:ln>
            <a:noFill/>
          </a:ln>
          <a:effectLst>
            <a:prstShdw prst="shdw17" dist="17961" dir="2700000">
              <a:srgbClr val="999999"/>
            </a:prstShdw>
          </a:effectLst>
          <a:extLst>
            <a:ext uri="{91240B29-F687-4F45-9708-019B960494DF}">
              <a14:hiddenLine xmlns:a14="http://schemas.microsoft.com/office/drawing/2010/main" w="9525">
                <a:solidFill>
                  <a:schemeClr val="tx1"/>
                </a:solidFill>
                <a:miter lim="800000"/>
                <a:headEnd/>
                <a:tailEnd/>
              </a14:hiddenLine>
            </a:ext>
          </a:extLst>
        </p:spPr>
        <p:txBody>
          <a:bodyPr wrap="none" lIns="0" tIns="142830" rIns="0" bIns="111090" anchor="ctr">
            <a:spAutoFit/>
          </a:bodyPr>
          <a:lstStyle>
            <a:lvl1pPr>
              <a:defRPr sz="2400">
                <a:solidFill>
                  <a:schemeClr val="tx1"/>
                </a:solidFill>
                <a:latin typeface="Times" panose="02020603050405020304" pitchFamily="18" charset="0"/>
              </a:defRPr>
            </a:lvl1pPr>
            <a:lvl2pPr marL="742950" indent="-285750">
              <a:defRPr sz="2400">
                <a:solidFill>
                  <a:schemeClr val="tx1"/>
                </a:solidFill>
                <a:latin typeface="Times" panose="02020603050405020304" pitchFamily="18" charset="0"/>
              </a:defRPr>
            </a:lvl2pPr>
            <a:lvl3pPr marL="1143000" indent="-228600">
              <a:defRPr sz="2400">
                <a:solidFill>
                  <a:schemeClr val="tx1"/>
                </a:solidFill>
                <a:latin typeface="Times" panose="02020603050405020304" pitchFamily="18" charset="0"/>
              </a:defRPr>
            </a:lvl3pPr>
            <a:lvl4pPr marL="1600200" indent="-228600">
              <a:defRPr sz="2400">
                <a:solidFill>
                  <a:schemeClr val="tx1"/>
                </a:solidFill>
                <a:latin typeface="Times" panose="02020603050405020304" pitchFamily="18" charset="0"/>
              </a:defRPr>
            </a:lvl4pPr>
            <a:lvl5pPr marL="2057400" indent="-228600">
              <a:defRPr sz="2400">
                <a:solidFill>
                  <a:schemeClr val="tx1"/>
                </a:solidFill>
                <a:latin typeface="Times" panose="02020603050405020304" pitchFamily="18" charset="0"/>
              </a:defRPr>
            </a:lvl5pPr>
            <a:lvl6pPr marL="2514600" indent="-228600" eaLnBrk="0" fontAlgn="base" hangingPunct="0">
              <a:spcBef>
                <a:spcPct val="0"/>
              </a:spcBef>
              <a:spcAft>
                <a:spcPct val="0"/>
              </a:spcAft>
              <a:defRPr sz="2400">
                <a:solidFill>
                  <a:schemeClr val="tx1"/>
                </a:solidFill>
                <a:latin typeface="Times" panose="02020603050405020304" pitchFamily="18" charset="0"/>
              </a:defRPr>
            </a:lvl6pPr>
            <a:lvl7pPr marL="2971800" indent="-228600" eaLnBrk="0" fontAlgn="base" hangingPunct="0">
              <a:spcBef>
                <a:spcPct val="0"/>
              </a:spcBef>
              <a:spcAft>
                <a:spcPct val="0"/>
              </a:spcAft>
              <a:defRPr sz="2400">
                <a:solidFill>
                  <a:schemeClr val="tx1"/>
                </a:solidFill>
                <a:latin typeface="Times" panose="02020603050405020304" pitchFamily="18" charset="0"/>
              </a:defRPr>
            </a:lvl7pPr>
            <a:lvl8pPr marL="3429000" indent="-228600" eaLnBrk="0" fontAlgn="base" hangingPunct="0">
              <a:spcBef>
                <a:spcPct val="0"/>
              </a:spcBef>
              <a:spcAft>
                <a:spcPct val="0"/>
              </a:spcAft>
              <a:defRPr sz="2400">
                <a:solidFill>
                  <a:schemeClr val="tx1"/>
                </a:solidFill>
                <a:latin typeface="Times" panose="02020603050405020304" pitchFamily="18" charset="0"/>
              </a:defRPr>
            </a:lvl8pPr>
            <a:lvl9pPr marL="3886200" indent="-228600" eaLnBrk="0" fontAlgn="base" hangingPunct="0">
              <a:spcBef>
                <a:spcPct val="0"/>
              </a:spcBef>
              <a:spcAft>
                <a:spcPct val="0"/>
              </a:spcAft>
              <a:defRPr sz="2400">
                <a:solidFill>
                  <a:schemeClr val="tx1"/>
                </a:solidFill>
                <a:latin typeface="Times" panose="02020603050405020304" pitchFamily="18" charset="0"/>
              </a:defRPr>
            </a:lvl9pPr>
          </a:lstStyle>
          <a:p>
            <a:r>
              <a:rPr lang="en-US" sz="1200" b="1" dirty="0">
                <a:solidFill>
                  <a:srgbClr val="929292"/>
                </a:solidFill>
                <a:latin typeface="DIN1451W01-Mittelschrif"/>
              </a:rPr>
              <a:t>DIABETES: PROTECT OUR FUTURE</a:t>
            </a:r>
          </a:p>
          <a:p>
            <a:r>
              <a:rPr lang="en-US" dirty="0"/>
              <a:t> </a:t>
            </a:r>
            <a:r>
              <a:rPr lang="en-US" sz="29500" dirty="0"/>
              <a:t> </a:t>
            </a:r>
            <a:r>
              <a:rPr lang="en-US" dirty="0"/>
              <a:t>                                           </a:t>
            </a:r>
            <a:r>
              <a:rPr lang="en-US" sz="29700" dirty="0"/>
              <a:t> </a:t>
            </a:r>
            <a:r>
              <a:rPr lang="en-US" dirty="0"/>
              <a:t>                                          </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6168" y="14478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62537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a:xfrm>
            <a:off x="457200" y="381000"/>
            <a:ext cx="8229600" cy="762000"/>
          </a:xfrm>
        </p:spPr>
        <p:txBody>
          <a:bodyPr>
            <a:normAutofit/>
          </a:bodyPr>
          <a:lstStyle/>
          <a:p>
            <a:pPr eaLnBrk="1" hangingPunct="1"/>
            <a:r>
              <a:rPr lang="en-US" sz="4000" dirty="0" smtClean="0"/>
              <a:t>Control Matters</a:t>
            </a:r>
          </a:p>
        </p:txBody>
      </p:sp>
      <p:sp>
        <p:nvSpPr>
          <p:cNvPr id="118787" name="Rectangle 3"/>
          <p:cNvSpPr>
            <a:spLocks noGrp="1" noChangeArrowheads="1"/>
          </p:cNvSpPr>
          <p:nvPr>
            <p:ph type="body" idx="1"/>
          </p:nvPr>
        </p:nvSpPr>
        <p:spPr>
          <a:xfrm>
            <a:off x="914400" y="1752600"/>
            <a:ext cx="4633913" cy="4800600"/>
          </a:xfrm>
        </p:spPr>
        <p:txBody>
          <a:bodyPr/>
          <a:lstStyle/>
          <a:p>
            <a:pPr eaLnBrk="1" hangingPunct="1"/>
            <a:r>
              <a:rPr lang="en-US" b="1" dirty="0" smtClean="0"/>
              <a:t>Prevention</a:t>
            </a:r>
          </a:p>
          <a:p>
            <a:pPr eaLnBrk="1" hangingPunct="1"/>
            <a:r>
              <a:rPr lang="en-US" b="1" dirty="0" smtClean="0"/>
              <a:t>Trials</a:t>
            </a:r>
          </a:p>
          <a:p>
            <a:pPr eaLnBrk="1" hangingPunct="1"/>
            <a:r>
              <a:rPr lang="en-US" b="1" dirty="0" smtClean="0"/>
              <a:t>Practice Recommendations</a:t>
            </a:r>
          </a:p>
          <a:p>
            <a:pPr eaLnBrk="1" hangingPunct="1"/>
            <a:endParaRPr lang="en-US" dirty="0" smtClean="0"/>
          </a:p>
        </p:txBody>
      </p:sp>
      <p:pic>
        <p:nvPicPr>
          <p:cNvPr id="118788" name="Picture 4" descr="BD05544_[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14800" y="17526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89729648"/>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457200"/>
            <a:ext cx="8153400" cy="762000"/>
          </a:xfrm>
        </p:spPr>
        <p:txBody>
          <a:bodyPr>
            <a:normAutofit/>
          </a:bodyPr>
          <a:lstStyle/>
          <a:p>
            <a:r>
              <a:rPr lang="en-US" sz="4000" dirty="0" smtClean="0"/>
              <a:t>Financial Advisor</a:t>
            </a:r>
          </a:p>
        </p:txBody>
      </p:sp>
      <p:sp>
        <p:nvSpPr>
          <p:cNvPr id="120835" name="Content Placeholder 2"/>
          <p:cNvSpPr>
            <a:spLocks noGrp="1"/>
          </p:cNvSpPr>
          <p:nvPr>
            <p:ph idx="1"/>
          </p:nvPr>
        </p:nvSpPr>
        <p:spPr>
          <a:xfrm>
            <a:off x="228600" y="1295400"/>
            <a:ext cx="5334000" cy="5257800"/>
          </a:xfrm>
        </p:spPr>
        <p:txBody>
          <a:bodyPr/>
          <a:lstStyle/>
          <a:p>
            <a:r>
              <a:rPr lang="en-US" dirty="0" smtClean="0"/>
              <a:t>Mid 30s, friendly, he smiles to greet you and you notice his gums are inflamed.  You’d guess a BMI of 26 or so, with most of the extra weight in the waist area. </a:t>
            </a:r>
          </a:p>
          <a:p>
            <a:r>
              <a:rPr lang="en-US" dirty="0" smtClean="0"/>
              <a:t>If you could give him some health related suggestions, what would they be?</a:t>
            </a:r>
          </a:p>
        </p:txBody>
      </p:sp>
      <p:pic>
        <p:nvPicPr>
          <p:cNvPr id="120836" name="Picture 7" descr="C:\Users\Beverly\AppData\Local\Microsoft\Windows\Temporary Internet Files\Content.IE5\GL06SCAX\MP90044348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129540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7929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381000"/>
            <a:ext cx="8229600" cy="762000"/>
          </a:xfrm>
        </p:spPr>
        <p:txBody>
          <a:bodyPr>
            <a:normAutofit/>
          </a:bodyPr>
          <a:lstStyle/>
          <a:p>
            <a:r>
              <a:rPr lang="en-US" sz="4000" dirty="0" smtClean="0"/>
              <a:t>Preventing Pre Diabetes</a:t>
            </a:r>
          </a:p>
        </p:txBody>
      </p:sp>
      <p:pic>
        <p:nvPicPr>
          <p:cNvPr id="122883" name="Picture 6" descr="C:\Documents and Settings\Owner\Local Settings\Temporary Internet Files\Content.IE5\YSNGJ5Y5\MPj04392720000[1].jpg"/>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368425" y="1774825"/>
            <a:ext cx="6400800" cy="4144963"/>
          </a:xfrm>
          <a:noFill/>
        </p:spPr>
      </p:pic>
      <p:pic>
        <p:nvPicPr>
          <p:cNvPr id="30727" name="Picture 7" descr="C:\Documents and Settings\Owner\Local Settings\Temporary Internet Files\Content.IE5\JTIEUO51\MPj0442336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789116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a:xfrm>
            <a:off x="2571750" y="304800"/>
            <a:ext cx="6115050" cy="1220788"/>
          </a:xfrm>
        </p:spPr>
        <p:txBody>
          <a:bodyPr>
            <a:noAutofit/>
          </a:bodyPr>
          <a:lstStyle/>
          <a:p>
            <a:pPr eaLnBrk="1" hangingPunct="1">
              <a:defRPr/>
            </a:pPr>
            <a:r>
              <a:rPr lang="en-US" sz="4000" dirty="0" smtClean="0"/>
              <a:t>Can Type 2 be Prevented in Older Adults?</a:t>
            </a:r>
          </a:p>
        </p:txBody>
      </p:sp>
      <p:sp>
        <p:nvSpPr>
          <p:cNvPr id="124931" name="Rectangle 1027"/>
          <p:cNvSpPr>
            <a:spLocks noGrp="1" noChangeArrowheads="1"/>
          </p:cNvSpPr>
          <p:nvPr>
            <p:ph type="body" idx="1"/>
          </p:nvPr>
        </p:nvSpPr>
        <p:spPr>
          <a:xfrm>
            <a:off x="4800600" y="1828800"/>
            <a:ext cx="4191000" cy="4497388"/>
          </a:xfrm>
        </p:spPr>
        <p:txBody>
          <a:bodyPr>
            <a:normAutofit lnSpcReduction="10000"/>
          </a:bodyPr>
          <a:lstStyle/>
          <a:p>
            <a:pPr eaLnBrk="1" hangingPunct="1">
              <a:buFont typeface="Wingdings" panose="05000000000000000000" pitchFamily="2" charset="2"/>
              <a:buNone/>
            </a:pPr>
            <a:r>
              <a:rPr lang="en-US" dirty="0" smtClean="0"/>
              <a:t>Overall, 9 of 10 new cases of diabetes attributable</a:t>
            </a:r>
            <a:r>
              <a:rPr lang="en-US" baseline="30000" dirty="0" smtClean="0"/>
              <a:t> </a:t>
            </a:r>
            <a:r>
              <a:rPr lang="en-US" dirty="0" smtClean="0"/>
              <a:t>to these 5 lifestyle factors.</a:t>
            </a:r>
          </a:p>
          <a:p>
            <a:pPr eaLnBrk="1" hangingPunct="1">
              <a:buFont typeface="Wingdings" panose="05000000000000000000" pitchFamily="2" charset="2"/>
              <a:buNone/>
            </a:pPr>
            <a:endParaRPr lang="en-US" dirty="0" smtClean="0"/>
          </a:p>
          <a:p>
            <a:pPr eaLnBrk="1" hangingPunct="1">
              <a:buFont typeface="Wingdings" panose="05000000000000000000" pitchFamily="2" charset="2"/>
              <a:buNone/>
            </a:pPr>
            <a:r>
              <a:rPr lang="en-US" dirty="0" smtClean="0"/>
              <a:t>89% risk reduction when all at goal.</a:t>
            </a:r>
          </a:p>
          <a:p>
            <a:pPr eaLnBrk="1" hangingPunct="1">
              <a:buFont typeface="Wingdings" panose="05000000000000000000" pitchFamily="2" charset="2"/>
              <a:buNone/>
            </a:pPr>
            <a:r>
              <a:rPr lang="en-US" dirty="0" smtClean="0"/>
              <a:t>35% </a:t>
            </a:r>
            <a:r>
              <a:rPr lang="en-US" dirty="0" err="1" smtClean="0"/>
              <a:t>rel</a:t>
            </a:r>
            <a:r>
              <a:rPr lang="en-US" dirty="0" smtClean="0"/>
              <a:t> risk reduction for each additional</a:t>
            </a:r>
          </a:p>
        </p:txBody>
      </p:sp>
      <p:pic>
        <p:nvPicPr>
          <p:cNvPr id="124932"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8600"/>
            <a:ext cx="2343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Rectangle 1029"/>
          <p:cNvSpPr>
            <a:spLocks noChangeArrowheads="1"/>
          </p:cNvSpPr>
          <p:nvPr/>
        </p:nvSpPr>
        <p:spPr bwMode="auto">
          <a:xfrm>
            <a:off x="228600" y="34290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spcBef>
                <a:spcPct val="20000"/>
              </a:spcBef>
              <a:buClr>
                <a:schemeClr val="tx2"/>
              </a:buClr>
              <a:buSzPct val="60000"/>
              <a:buFont typeface="Wingdings" panose="05000000000000000000" pitchFamily="2" charset="2"/>
              <a:buBlip>
                <a:blip r:embed="rId5"/>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6"/>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7"/>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8"/>
              </a:buBlip>
              <a:defRPr sz="3200">
                <a:solidFill>
                  <a:schemeClr val="tx1"/>
                </a:solidFill>
                <a:latin typeface="Tahoma" panose="020B0604030504040204" pitchFamily="34" charset="0"/>
              </a:defRPr>
            </a:lvl4pPr>
            <a:lvl5pPr marL="2057400" indent="-228600">
              <a:spcBef>
                <a:spcPct val="20000"/>
              </a:spcBef>
              <a:buClr>
                <a:schemeClr val="tx1"/>
              </a:buClr>
              <a:buBlip>
                <a:blip r:embed="rId8"/>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8"/>
              </a:buBlip>
              <a:defRPr sz="3200">
                <a:solidFill>
                  <a:schemeClr val="tx1"/>
                </a:solidFill>
                <a:latin typeface="Tahoma" panose="020B0604030504040204" pitchFamily="34" charset="0"/>
              </a:defRPr>
            </a:lvl9pPr>
          </a:lstStyle>
          <a:p>
            <a:pPr eaLnBrk="1" hangingPunct="1">
              <a:spcBef>
                <a:spcPct val="0"/>
              </a:spcBef>
              <a:buClrTx/>
              <a:buSzTx/>
              <a:buFont typeface="Arial" panose="020B0604020202020204" pitchFamily="34" charset="0"/>
              <a:buChar char="•"/>
            </a:pPr>
            <a:r>
              <a:rPr lang="en-US" sz="2000" dirty="0">
                <a:latin typeface="Times New Roman" panose="02020603050405020304" pitchFamily="18" charset="0"/>
              </a:rPr>
              <a:t> </a:t>
            </a:r>
            <a:r>
              <a:rPr lang="en-US" sz="2000" dirty="0">
                <a:latin typeface="Arial" panose="020B0604020202020204" pitchFamily="34" charset="0"/>
                <a:cs typeface="Arial" panose="020B0604020202020204" pitchFamily="34" charset="0"/>
              </a:rPr>
              <a:t>Physical</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activity (30 </a:t>
            </a:r>
            <a:r>
              <a:rPr lang="en-US" sz="2000" dirty="0" err="1">
                <a:latin typeface="Arial" panose="020B0604020202020204" pitchFamily="34" charset="0"/>
                <a:cs typeface="Arial" panose="020B0604020202020204" pitchFamily="34" charset="0"/>
              </a:rPr>
              <a:t>mins</a:t>
            </a:r>
            <a:r>
              <a:rPr lang="en-US" sz="2000" dirty="0">
                <a:latin typeface="Arial" panose="020B0604020202020204" pitchFamily="34" charset="0"/>
                <a:cs typeface="Arial" panose="020B0604020202020204" pitchFamily="34" charset="0"/>
              </a:rPr>
              <a:t> a day)</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Dietary score (higher fiber intake, low saturated fat and </a:t>
            </a:r>
            <a:r>
              <a:rPr lang="en-US" sz="2000" i="1" dirty="0">
                <a:latin typeface="Arial" panose="020B0604020202020204" pitchFamily="34" charset="0"/>
                <a:cs typeface="Arial" panose="020B0604020202020204" pitchFamily="34" charset="0"/>
              </a:rPr>
              <a:t>trans</a:t>
            </a:r>
            <a:r>
              <a:rPr lang="en-US" sz="2000" dirty="0">
                <a:latin typeface="Arial" panose="020B0604020202020204" pitchFamily="34" charset="0"/>
                <a:cs typeface="Arial" panose="020B0604020202020204" pitchFamily="34" charset="0"/>
              </a:rPr>
              <a:t>-fat, lower mean</a:t>
            </a:r>
            <a:r>
              <a:rPr lang="en-US" sz="2000" baseline="30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glycemic index)</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Not Smoking</a:t>
            </a:r>
            <a:endParaRPr lang="en-US" sz="2000" baseline="30000" dirty="0">
              <a:latin typeface="Arial" panose="020B0604020202020204" pitchFamily="34" charset="0"/>
              <a:cs typeface="Arial" panose="020B0604020202020204" pitchFamily="34" charset="0"/>
            </a:endParaRP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Alcohol use (up to 2 drinks a day); </a:t>
            </a:r>
          </a:p>
          <a:p>
            <a:pPr eaLnBrk="1" hangingPunct="1">
              <a:spcBef>
                <a:spcPct val="0"/>
              </a:spcBef>
              <a:buClrTx/>
              <a:buSzTx/>
              <a:buFont typeface="Arial" panose="020B0604020202020204" pitchFamily="34" charset="0"/>
              <a:buChar char="•"/>
            </a:pPr>
            <a:r>
              <a:rPr lang="en-US" sz="2000" dirty="0">
                <a:latin typeface="Arial" panose="020B0604020202020204" pitchFamily="34" charset="0"/>
                <a:cs typeface="Arial" panose="020B0604020202020204" pitchFamily="34" charset="0"/>
              </a:rPr>
              <a:t> BMI &lt;25 and waist circumference </a:t>
            </a:r>
          </a:p>
          <a:p>
            <a:pPr eaLnBrk="1" hangingPunct="1">
              <a:spcBef>
                <a:spcPct val="0"/>
              </a:spcBef>
              <a:buClrTx/>
              <a:buSzTx/>
              <a:buFont typeface="Arial" panose="020B0604020202020204" pitchFamily="34" charset="0"/>
              <a:buChar char="•"/>
            </a:pPr>
            <a:endParaRPr lang="en-US" sz="1400" b="1" i="1" dirty="0">
              <a:latin typeface="Tempus Sans ITC" panose="04020404030D07020202" pitchFamily="82" charset="0"/>
            </a:endParaRPr>
          </a:p>
          <a:p>
            <a:pPr eaLnBrk="1" hangingPunct="1">
              <a:spcBef>
                <a:spcPct val="0"/>
              </a:spcBef>
              <a:buClrTx/>
              <a:buSzTx/>
              <a:buFontTx/>
              <a:buNone/>
            </a:pPr>
            <a:r>
              <a:rPr lang="en-US" sz="1600" b="1" dirty="0" err="1">
                <a:latin typeface="Tempus Sans ITC" panose="04020404030D07020202" pitchFamily="82" charset="0"/>
              </a:rPr>
              <a:t>Dariush</a:t>
            </a:r>
            <a:r>
              <a:rPr lang="en-US" sz="1600" b="1" dirty="0">
                <a:latin typeface="Tempus Sans ITC" panose="04020404030D07020202" pitchFamily="82" charset="0"/>
              </a:rPr>
              <a:t> </a:t>
            </a:r>
            <a:r>
              <a:rPr lang="en-US" sz="1600" b="1" dirty="0" err="1">
                <a:latin typeface="Tempus Sans ITC" panose="04020404030D07020202" pitchFamily="82" charset="0"/>
              </a:rPr>
              <a:t>Mozaffarian</a:t>
            </a:r>
            <a:r>
              <a:rPr lang="en-US" sz="1600" b="1" dirty="0">
                <a:latin typeface="Tempus Sans ITC" panose="04020404030D07020202" pitchFamily="82" charset="0"/>
              </a:rPr>
              <a:t>, MD, </a:t>
            </a:r>
          </a:p>
          <a:p>
            <a:pPr eaLnBrk="1" hangingPunct="1">
              <a:spcBef>
                <a:spcPct val="0"/>
              </a:spcBef>
              <a:buClrTx/>
              <a:buSzTx/>
              <a:buFontTx/>
              <a:buNone/>
            </a:pPr>
            <a:r>
              <a:rPr lang="en-US" sz="1600" b="1" i="1" dirty="0">
                <a:latin typeface="Tempus Sans ITC" panose="04020404030D07020202" pitchFamily="82" charset="0"/>
              </a:rPr>
              <a:t>Arch Intern Med.</a:t>
            </a:r>
            <a:r>
              <a:rPr lang="en-US" sz="1600" b="1" dirty="0">
                <a:latin typeface="Tempus Sans ITC" panose="04020404030D07020202" pitchFamily="82" charset="0"/>
              </a:rPr>
              <a:t> 2009;169(8):798-807. </a:t>
            </a:r>
          </a:p>
          <a:p>
            <a:pPr eaLnBrk="1" hangingPunct="1">
              <a:spcBef>
                <a:spcPct val="0"/>
              </a:spcBef>
              <a:buClrTx/>
              <a:buSzTx/>
              <a:buFont typeface="Arial" panose="020B0604020202020204" pitchFamily="34" charset="0"/>
              <a:buChar char="•"/>
            </a:pPr>
            <a:endParaRPr lang="en-US" sz="1600" i="1" dirty="0">
              <a:latin typeface="Times New Roman" panose="02020603050405020304" pitchFamily="18" charset="0"/>
            </a:endParaRPr>
          </a:p>
        </p:txBody>
      </p:sp>
    </p:spTree>
    <p:custDataLst>
      <p:tags r:id="rId1"/>
    </p:custDataLst>
    <p:extLst>
      <p:ext uri="{BB962C8B-B14F-4D97-AF65-F5344CB8AC3E}">
        <p14:creationId xmlns:p14="http://schemas.microsoft.com/office/powerpoint/2010/main" val="1800180394"/>
      </p:ext>
    </p:extLst>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p:cNvSpPr>
            <a:spLocks noGrp="1"/>
          </p:cNvSpPr>
          <p:nvPr>
            <p:ph type="title"/>
          </p:nvPr>
        </p:nvSpPr>
        <p:spPr>
          <a:xfrm>
            <a:off x="457200" y="381000"/>
            <a:ext cx="8229600" cy="762000"/>
          </a:xfrm>
        </p:spPr>
        <p:txBody>
          <a:bodyPr>
            <a:normAutofit fontScale="90000"/>
          </a:bodyPr>
          <a:lstStyle/>
          <a:p>
            <a:r>
              <a:rPr lang="en-US" dirty="0" smtClean="0"/>
              <a:t>Best Shake For People with Diabetes</a:t>
            </a:r>
          </a:p>
        </p:txBody>
      </p:sp>
      <p:pic>
        <p:nvPicPr>
          <p:cNvPr id="126979" name="Content Placeholder 12" descr="http://usafamilymedicine.files.wordpress.com/2012/01/exercise-cartoon.jpg"/>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a:xfrm>
            <a:off x="1143000" y="1143000"/>
            <a:ext cx="5791200" cy="4729163"/>
          </a:xfrm>
        </p:spPr>
      </p:pic>
      <p:sp>
        <p:nvSpPr>
          <p:cNvPr id="126980" name="TextBox 4"/>
          <p:cNvSpPr txBox="1">
            <a:spLocks noChangeArrowheads="1"/>
          </p:cNvSpPr>
          <p:nvPr/>
        </p:nvSpPr>
        <p:spPr bwMode="auto">
          <a:xfrm>
            <a:off x="4026090" y="5791200"/>
            <a:ext cx="49736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4"/>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5"/>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6"/>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7"/>
              </a:buBlip>
              <a:defRPr sz="3200">
                <a:solidFill>
                  <a:schemeClr val="tx1"/>
                </a:solidFill>
                <a:latin typeface="Tahoma" panose="020B0604030504040204" pitchFamily="34" charset="0"/>
              </a:defRPr>
            </a:lvl4pPr>
            <a:lvl5pPr marL="2057400" indent="-228600">
              <a:spcBef>
                <a:spcPct val="20000"/>
              </a:spcBef>
              <a:buClr>
                <a:schemeClr val="tx1"/>
              </a:buClr>
              <a:buBlip>
                <a:blip r:embed="rId7"/>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7"/>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198710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78849"/>
            <a:ext cx="8471778" cy="754380"/>
          </a:xfrm>
        </p:spPr>
        <p:txBody>
          <a:bodyPr>
            <a:normAutofit/>
          </a:bodyPr>
          <a:lstStyle/>
          <a:p>
            <a:r>
              <a:rPr lang="en-US" sz="3600" dirty="0" smtClean="0"/>
              <a:t>We Made It – 3129 miles- Now Walking Back</a:t>
            </a:r>
            <a:endParaRPr lang="en-US" sz="36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 y="1154757"/>
            <a:ext cx="8658467" cy="4191000"/>
          </a:xfrm>
          <a:prstGeom prst="rect">
            <a:avLst/>
          </a:prstGeom>
        </p:spPr>
      </p:pic>
      <p:pic>
        <p:nvPicPr>
          <p:cNvPr id="6" name="Picture 5"/>
          <p:cNvPicPr>
            <a:picLocks noChangeAspect="1"/>
          </p:cNvPicPr>
          <p:nvPr/>
        </p:nvPicPr>
        <p:blipFill>
          <a:blip r:embed="rId5"/>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53200" y="2523807"/>
            <a:ext cx="2223377" cy="2964502"/>
          </a:xfrm>
          <a:prstGeom prst="rect">
            <a:avLst/>
          </a:prstGeom>
        </p:spPr>
      </p:pic>
    </p:spTree>
    <p:custDataLst>
      <p:tags r:id="rId1"/>
    </p:custDataLst>
    <p:extLst>
      <p:ext uri="{BB962C8B-B14F-4D97-AF65-F5344CB8AC3E}">
        <p14:creationId xmlns:p14="http://schemas.microsoft.com/office/powerpoint/2010/main" val="404765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393757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94665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261743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457200"/>
            <a:ext cx="8229600" cy="685800"/>
          </a:xfrm>
        </p:spPr>
        <p:txBody>
          <a:bodyPr>
            <a:normAutofit fontScale="90000"/>
          </a:bodyPr>
          <a:lstStyle/>
          <a:p>
            <a:r>
              <a:rPr lang="en-US" sz="4000" dirty="0" smtClean="0"/>
              <a:t>Diabetes Prevention Programs </a:t>
            </a:r>
          </a:p>
        </p:txBody>
      </p:sp>
      <p:sp>
        <p:nvSpPr>
          <p:cNvPr id="130051" name="Content Placeholder 2"/>
          <p:cNvSpPr>
            <a:spLocks noGrp="1"/>
          </p:cNvSpPr>
          <p:nvPr>
            <p:ph idx="1"/>
          </p:nvPr>
        </p:nvSpPr>
        <p:spPr>
          <a:xfrm>
            <a:off x="914400" y="1600200"/>
            <a:ext cx="7772400" cy="4953000"/>
          </a:xfrm>
        </p:spPr>
        <p:txBody>
          <a:bodyPr/>
          <a:lstStyle/>
          <a:p>
            <a:r>
              <a:rPr lang="en-US" dirty="0" smtClean="0"/>
              <a:t>Delay or Prevent Type 2 Diabetes</a:t>
            </a:r>
          </a:p>
          <a:p>
            <a:r>
              <a:rPr lang="en-US" dirty="0" smtClean="0"/>
              <a:t>Save $5.7 billion over 25 years</a:t>
            </a:r>
          </a:p>
          <a:p>
            <a:r>
              <a:rPr lang="en-US" dirty="0" smtClean="0"/>
              <a:t>Programs</a:t>
            </a:r>
          </a:p>
          <a:p>
            <a:pPr lvl="1"/>
            <a:r>
              <a:rPr lang="en-US" dirty="0" smtClean="0"/>
              <a:t>Partnering with YMCA’s</a:t>
            </a:r>
          </a:p>
          <a:p>
            <a:pPr lvl="1"/>
            <a:r>
              <a:rPr lang="en-US" dirty="0" smtClean="0"/>
              <a:t>CDC now recognizes Diabetes Prevention Programs www.cdc.gov/diabetes/prevention</a:t>
            </a:r>
          </a:p>
          <a:p>
            <a:pPr lvl="1"/>
            <a:endParaRPr lang="en-US" dirty="0" smtClean="0"/>
          </a:p>
          <a:p>
            <a:pPr marL="914400" lvl="2" indent="0" algn="r">
              <a:buFont typeface="Wingdings" panose="05000000000000000000" pitchFamily="2" charset="2"/>
              <a:buNone/>
            </a:pPr>
            <a:r>
              <a:rPr lang="en-US" sz="2400" i="1" dirty="0" smtClean="0"/>
              <a:t>Health Affairs 31, No 1 2012 p50-60</a:t>
            </a:r>
          </a:p>
        </p:txBody>
      </p:sp>
    </p:spTree>
    <p:custDataLst>
      <p:tags r:id="rId1"/>
    </p:custDataLst>
    <p:extLst>
      <p:ext uri="{BB962C8B-B14F-4D97-AF65-F5344CB8AC3E}">
        <p14:creationId xmlns:p14="http://schemas.microsoft.com/office/powerpoint/2010/main" val="1477446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a:t>
            </a:r>
            <a:r>
              <a:rPr lang="en-US" sz="2700" dirty="0" smtClean="0"/>
              <a:t>2014</a:t>
            </a:r>
            <a:endParaRPr lang="en-US" sz="2700" dirty="0" smtClean="0"/>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3728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endParaRPr lang="en-US" smtClean="0"/>
          </a:p>
        </p:txBody>
      </p:sp>
      <p:pic>
        <p:nvPicPr>
          <p:cNvPr id="131075" name="Picture 3" descr="22151004"/>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381000" y="246063"/>
            <a:ext cx="8458200" cy="6364287"/>
          </a:xfrm>
          <a:noFill/>
        </p:spPr>
      </p:pic>
    </p:spTree>
    <p:custDataLst>
      <p:tags r:id="rId1"/>
    </p:custDataLst>
    <p:extLst>
      <p:ext uri="{BB962C8B-B14F-4D97-AF65-F5344CB8AC3E}">
        <p14:creationId xmlns:p14="http://schemas.microsoft.com/office/powerpoint/2010/main" val="36023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347498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a:xfrm>
            <a:off x="457200" y="457200"/>
            <a:ext cx="8229600" cy="685800"/>
          </a:xfrm>
          <a:solidFill>
            <a:srgbClr val="B1D45A"/>
          </a:solidFill>
        </p:spPr>
        <p:txBody>
          <a:bodyPr lIns="90477" tIns="44445" rIns="90477" bIns="44445" anchor="b">
            <a:normAutofit fontScale="90000"/>
          </a:bodyPr>
          <a:lstStyle/>
          <a:p>
            <a:pPr eaLnBrk="1" hangingPunct="1"/>
            <a:r>
              <a:rPr lang="en-US" sz="4000" dirty="0" smtClean="0"/>
              <a:t>ABC’s of Diabetes</a:t>
            </a:r>
            <a:endParaRPr lang="en-US" sz="2800" dirty="0" smtClean="0">
              <a:sym typeface="Monotype Sorts" pitchFamily="2" charset="2"/>
            </a:endParaRPr>
          </a:p>
        </p:txBody>
      </p:sp>
      <p:sp>
        <p:nvSpPr>
          <p:cNvPr id="1689603" name="Rectangle 3"/>
          <p:cNvSpPr>
            <a:spLocks noGrp="1" noChangeArrowheads="1"/>
          </p:cNvSpPr>
          <p:nvPr>
            <p:ph type="body" idx="1"/>
          </p:nvPr>
        </p:nvSpPr>
        <p:spPr>
          <a:xfrm>
            <a:off x="152400" y="1600200"/>
            <a:ext cx="8839200" cy="4800600"/>
          </a:xfrm>
        </p:spPr>
        <p:txBody>
          <a:bodyPr lIns="90477" tIns="44445" rIns="90477" bIns="44445"/>
          <a:lstStyle/>
          <a:p>
            <a:pPr lvl="1" eaLnBrk="1" hangingPunct="1">
              <a:buSzPct val="75000"/>
              <a:buFont typeface="Wingdings" panose="05000000000000000000" pitchFamily="2" charset="2"/>
              <a:buNone/>
            </a:pPr>
            <a:r>
              <a:rPr lang="en-US" sz="6600" dirty="0" smtClean="0">
                <a:solidFill>
                  <a:srgbClr val="33CC33"/>
                </a:solidFill>
              </a:rPr>
              <a:t>A</a:t>
            </a:r>
            <a:r>
              <a:rPr lang="en-US" sz="6600" dirty="0" smtClean="0"/>
              <a:t>1C</a:t>
            </a:r>
          </a:p>
          <a:p>
            <a:pPr lvl="1" eaLnBrk="1" hangingPunct="1">
              <a:buSzPct val="75000"/>
              <a:buFont typeface="Wingdings" panose="05000000000000000000" pitchFamily="2" charset="2"/>
              <a:buNone/>
            </a:pPr>
            <a:r>
              <a:rPr lang="en-US" sz="6600" dirty="0" smtClean="0">
                <a:solidFill>
                  <a:srgbClr val="33CC33"/>
                </a:solidFill>
              </a:rPr>
              <a:t>B</a:t>
            </a:r>
            <a:r>
              <a:rPr lang="en-US" sz="6600" dirty="0" smtClean="0"/>
              <a:t>lood Pressure</a:t>
            </a:r>
          </a:p>
          <a:p>
            <a:pPr lvl="1" eaLnBrk="1" hangingPunct="1">
              <a:buSzPct val="75000"/>
              <a:buFont typeface="Wingdings" panose="05000000000000000000" pitchFamily="2" charset="2"/>
              <a:buNone/>
            </a:pPr>
            <a:r>
              <a:rPr lang="en-US" sz="6600" dirty="0" smtClean="0">
                <a:solidFill>
                  <a:srgbClr val="33CC33"/>
                </a:solidFill>
              </a:rPr>
              <a:t>C</a:t>
            </a:r>
            <a:r>
              <a:rPr lang="en-US" sz="6600" dirty="0" smtClean="0"/>
              <a:t>holesterol</a:t>
            </a:r>
          </a:p>
          <a:p>
            <a:pPr lvl="1" algn="r" eaLnBrk="1" hangingPunct="1">
              <a:buSzPct val="75000"/>
              <a:buFont typeface="Wingdings" panose="05000000000000000000" pitchFamily="2" charset="2"/>
              <a:buNone/>
            </a:pPr>
            <a:r>
              <a:rPr lang="en-US" sz="4000" dirty="0" smtClean="0"/>
              <a:t> </a:t>
            </a:r>
          </a:p>
          <a:p>
            <a:pPr lvl="1" algn="r" eaLnBrk="1" hangingPunct="1">
              <a:buSzPct val="75000"/>
              <a:buFont typeface="Wingdings" panose="05000000000000000000" pitchFamily="2" charset="2"/>
              <a:buNone/>
            </a:pPr>
            <a:r>
              <a:rPr lang="en-US" sz="4000" dirty="0" smtClean="0"/>
              <a:t>professional.diabetes.org</a:t>
            </a:r>
            <a:endParaRPr lang="en-US" sz="4000" b="1" dirty="0" smtClean="0"/>
          </a:p>
        </p:txBody>
      </p:sp>
    </p:spTree>
    <p:custDataLst>
      <p:tags r:id="rId1"/>
    </p:custDataLst>
    <p:extLst>
      <p:ext uri="{BB962C8B-B14F-4D97-AF65-F5344CB8AC3E}">
        <p14:creationId xmlns:p14="http://schemas.microsoft.com/office/powerpoint/2010/main" val="2945109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89603">
                                            <p:txEl>
                                              <p:pRg st="0" end="0"/>
                                            </p:txEl>
                                          </p:spTgt>
                                        </p:tgtEl>
                                        <p:attrNameLst>
                                          <p:attrName>style.visibility</p:attrName>
                                        </p:attrNameLst>
                                      </p:cBhvr>
                                      <p:to>
                                        <p:strVal val="visible"/>
                                      </p:to>
                                    </p:set>
                                    <p:anim calcmode="lin" valueType="num">
                                      <p:cBhvr additive="base">
                                        <p:cTn id="7" dur="500" fill="hold"/>
                                        <p:tgtEl>
                                          <p:spTgt spid="16896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89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89603">
                                            <p:txEl>
                                              <p:pRg st="1" end="1"/>
                                            </p:txEl>
                                          </p:spTgt>
                                        </p:tgtEl>
                                        <p:attrNameLst>
                                          <p:attrName>style.visibility</p:attrName>
                                        </p:attrNameLst>
                                      </p:cBhvr>
                                      <p:to>
                                        <p:strVal val="visible"/>
                                      </p:to>
                                    </p:set>
                                    <p:anim calcmode="lin" valueType="num">
                                      <p:cBhvr additive="base">
                                        <p:cTn id="13" dur="500" fill="hold"/>
                                        <p:tgtEl>
                                          <p:spTgt spid="16896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89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89603">
                                            <p:txEl>
                                              <p:pRg st="2" end="2"/>
                                            </p:txEl>
                                          </p:spTgt>
                                        </p:tgtEl>
                                        <p:attrNameLst>
                                          <p:attrName>style.visibility</p:attrName>
                                        </p:attrNameLst>
                                      </p:cBhvr>
                                      <p:to>
                                        <p:strVal val="visible"/>
                                      </p:to>
                                    </p:set>
                                    <p:anim calcmode="lin" valueType="num">
                                      <p:cBhvr additive="base">
                                        <p:cTn id="19" dur="500" fill="hold"/>
                                        <p:tgtEl>
                                          <p:spTgt spid="16896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896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392387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381000" y="304800"/>
            <a:ext cx="8382000" cy="1219200"/>
          </a:xfrm>
          <a:solidFill>
            <a:srgbClr val="B1D45A"/>
          </a:solidFill>
        </p:spPr>
        <p:txBody>
          <a:bodyPr lIns="90477" tIns="44445" rIns="90477" bIns="44445" anchor="b">
            <a:noAutofit/>
          </a:bodyPr>
          <a:lstStyle/>
          <a:p>
            <a:pPr eaLnBrk="1" hangingPunct="1"/>
            <a:r>
              <a:rPr lang="en-US" sz="4000" dirty="0" smtClean="0"/>
              <a:t>A1c Goals for Non Pregnant Adults</a:t>
            </a:r>
            <a:br>
              <a:rPr lang="en-US" sz="4000" dirty="0" smtClean="0"/>
            </a:br>
            <a:r>
              <a:rPr lang="en-US" sz="4000" dirty="0" smtClean="0"/>
              <a:t>Individualize Targets – ADA  </a:t>
            </a:r>
          </a:p>
        </p:txBody>
      </p:sp>
      <p:sp>
        <p:nvSpPr>
          <p:cNvPr id="137219" name="Rectangle 3"/>
          <p:cNvSpPr>
            <a:spLocks noGrp="1" noChangeArrowheads="1"/>
          </p:cNvSpPr>
          <p:nvPr>
            <p:ph type="body" sz="half" idx="1"/>
          </p:nvPr>
        </p:nvSpPr>
        <p:spPr>
          <a:xfrm>
            <a:off x="381000" y="1676400"/>
            <a:ext cx="8382000" cy="4734636"/>
          </a:xfrm>
          <a:ln w="12700">
            <a:solidFill>
              <a:schemeClr val="tx1"/>
            </a:solidFill>
            <a:miter lim="800000"/>
            <a:headEnd/>
            <a:tailEnd/>
          </a:ln>
        </p:spPr>
        <p:txBody>
          <a:bodyPr lIns="90477" tIns="44445" rIns="90477" bIns="44445">
            <a:normAutofit lnSpcReduction="10000"/>
          </a:bodyPr>
          <a:lstStyle/>
          <a:p>
            <a:pPr lvl="1" eaLnBrk="1" hangingPunct="1">
              <a:buSzPct val="75000"/>
            </a:pPr>
            <a:r>
              <a:rPr lang="en-US" sz="3200" dirty="0" smtClean="0">
                <a:sym typeface="Math B" pitchFamily="2" charset="2"/>
              </a:rPr>
              <a:t>&lt; </a:t>
            </a:r>
            <a:r>
              <a:rPr lang="en-US" sz="3200" dirty="0" smtClean="0"/>
              <a:t>7% for patients </a:t>
            </a:r>
            <a:r>
              <a:rPr lang="en-US" sz="3200" b="1" i="1" dirty="0" smtClean="0">
                <a:solidFill>
                  <a:schemeClr val="tx2">
                    <a:lumMod val="50000"/>
                  </a:schemeClr>
                </a:solidFill>
              </a:rPr>
              <a:t>in general</a:t>
            </a:r>
          </a:p>
          <a:p>
            <a:pPr lvl="1" eaLnBrk="1" hangingPunct="1">
              <a:buSzPct val="75000"/>
            </a:pPr>
            <a:r>
              <a:rPr lang="en-US" sz="3200" dirty="0" smtClean="0"/>
              <a:t> For </a:t>
            </a:r>
            <a:r>
              <a:rPr lang="en-US" sz="3200" dirty="0" smtClean="0">
                <a:solidFill>
                  <a:schemeClr val="tx2">
                    <a:lumMod val="50000"/>
                  </a:schemeClr>
                </a:solidFill>
              </a:rPr>
              <a:t>individual</a:t>
            </a:r>
            <a:r>
              <a:rPr lang="en-US" sz="3200" dirty="0" smtClean="0"/>
              <a:t> </a:t>
            </a:r>
            <a:r>
              <a:rPr lang="en-US" sz="3200" dirty="0" err="1" smtClean="0"/>
              <a:t>pts</a:t>
            </a:r>
            <a:r>
              <a:rPr lang="en-US" sz="3200" dirty="0" smtClean="0"/>
              <a:t>, as close to normal as possible (&lt;6%) w/out significant hypo </a:t>
            </a:r>
          </a:p>
          <a:p>
            <a:pPr lvl="1" eaLnBrk="1" hangingPunct="1">
              <a:buSzPct val="75000"/>
            </a:pPr>
            <a:r>
              <a:rPr lang="en-US" sz="3200" dirty="0" smtClean="0">
                <a:solidFill>
                  <a:schemeClr val="tx2">
                    <a:lumMod val="50000"/>
                  </a:schemeClr>
                </a:solidFill>
                <a:sym typeface="Math B" pitchFamily="2" charset="2"/>
              </a:rPr>
              <a:t>&lt; 8</a:t>
            </a:r>
            <a:r>
              <a:rPr lang="en-US" sz="3200" dirty="0" smtClean="0">
                <a:solidFill>
                  <a:schemeClr val="tx2">
                    <a:lumMod val="50000"/>
                  </a:schemeClr>
                </a:solidFill>
              </a:rPr>
              <a:t>% for frail elderly </a:t>
            </a:r>
            <a:endParaRPr lang="en-US" sz="3200" i="1" dirty="0" smtClean="0">
              <a:solidFill>
                <a:schemeClr val="tx2">
                  <a:lumMod val="50000"/>
                </a:schemeClr>
              </a:solidFill>
            </a:endParaRPr>
          </a:p>
          <a:p>
            <a:pPr lvl="1" eaLnBrk="1" hangingPunct="1">
              <a:buSzPct val="75000"/>
            </a:pPr>
            <a:r>
              <a:rPr lang="en-US" i="1" dirty="0" smtClean="0"/>
              <a:t>Goals based on:</a:t>
            </a:r>
          </a:p>
          <a:p>
            <a:pPr lvl="2" eaLnBrk="1" hangingPunct="1">
              <a:buSzPct val="75000"/>
            </a:pPr>
            <a:r>
              <a:rPr lang="en-US" sz="2400" i="1" dirty="0" smtClean="0"/>
              <a:t>Duration of diabetes</a:t>
            </a:r>
          </a:p>
          <a:p>
            <a:pPr lvl="2" eaLnBrk="1" hangingPunct="1">
              <a:buSzPct val="75000"/>
            </a:pPr>
            <a:r>
              <a:rPr lang="en-US" sz="2400" i="1" dirty="0" smtClean="0"/>
              <a:t>Life expectancy and Age</a:t>
            </a:r>
          </a:p>
          <a:p>
            <a:pPr lvl="2" eaLnBrk="1" hangingPunct="1">
              <a:buSzPct val="75000"/>
            </a:pPr>
            <a:r>
              <a:rPr lang="en-US" sz="2400" i="1" dirty="0" smtClean="0"/>
              <a:t>Co morbid conditions</a:t>
            </a:r>
          </a:p>
          <a:p>
            <a:pPr lvl="2" eaLnBrk="1" hangingPunct="1">
              <a:buSzPct val="75000"/>
            </a:pPr>
            <a:r>
              <a:rPr lang="en-US" sz="2400" i="1" dirty="0" smtClean="0"/>
              <a:t>Know CVD or advanced micro complications</a:t>
            </a:r>
          </a:p>
          <a:p>
            <a:pPr lvl="2" eaLnBrk="1" hangingPunct="1">
              <a:buSzPct val="75000"/>
            </a:pPr>
            <a:r>
              <a:rPr lang="en-US" sz="2400" i="1" dirty="0" err="1" smtClean="0"/>
              <a:t>Ind</a:t>
            </a:r>
            <a:r>
              <a:rPr lang="en-US" sz="2400" i="1" dirty="0" smtClean="0"/>
              <a:t> </a:t>
            </a:r>
            <a:r>
              <a:rPr lang="en-US" sz="2400" i="1" dirty="0" err="1" smtClean="0"/>
              <a:t>pt</a:t>
            </a:r>
            <a:r>
              <a:rPr lang="en-US" sz="2400" i="1" dirty="0" smtClean="0"/>
              <a:t> considerations, shared decision making</a:t>
            </a:r>
            <a:endParaRPr lang="en-US" sz="1200" i="1" dirty="0" smtClean="0"/>
          </a:p>
          <a:p>
            <a:pPr lvl="1" algn="r" eaLnBrk="1" hangingPunct="1">
              <a:buSzPct val="75000"/>
              <a:buFont typeface="Wingdings" panose="05000000000000000000" pitchFamily="2" charset="2"/>
              <a:buNone/>
            </a:pPr>
            <a:endParaRPr lang="en-US" sz="1200" i="1" dirty="0" smtClean="0"/>
          </a:p>
          <a:p>
            <a:pPr lvl="1" algn="r" eaLnBrk="1" hangingPunct="1">
              <a:buSzPct val="75000"/>
              <a:buFont typeface="Wingdings" panose="05000000000000000000" pitchFamily="2" charset="2"/>
              <a:buNone/>
            </a:pPr>
            <a:endParaRPr lang="en-US" sz="1800" i="1" dirty="0" smtClean="0"/>
          </a:p>
        </p:txBody>
      </p:sp>
    </p:spTree>
    <p:custDataLst>
      <p:tags r:id="rId1"/>
    </p:custDataLst>
    <p:extLst>
      <p:ext uri="{BB962C8B-B14F-4D97-AF65-F5344CB8AC3E}">
        <p14:creationId xmlns:p14="http://schemas.microsoft.com/office/powerpoint/2010/main" val="71861433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04800" y="457200"/>
            <a:ext cx="8610600" cy="685800"/>
          </a:xfrm>
        </p:spPr>
        <p:txBody>
          <a:bodyPr>
            <a:noAutofit/>
          </a:bodyPr>
          <a:lstStyle/>
          <a:p>
            <a:pPr eaLnBrk="1" hangingPunct="1"/>
            <a:r>
              <a:rPr lang="en-US" sz="3600" dirty="0" smtClean="0"/>
              <a:t>A1c and Estimated </a:t>
            </a:r>
            <a:r>
              <a:rPr lang="en-US" sz="3600" dirty="0" err="1" smtClean="0"/>
              <a:t>Avg</a:t>
            </a:r>
            <a:r>
              <a:rPr lang="en-US" sz="3600" dirty="0" smtClean="0"/>
              <a:t> Glucose (</a:t>
            </a:r>
            <a:r>
              <a:rPr lang="en-US" sz="3600" dirty="0" err="1" smtClean="0"/>
              <a:t>eAG</a:t>
            </a:r>
            <a:r>
              <a:rPr lang="en-US" sz="3600" dirty="0" smtClean="0"/>
              <a:t>) 2008</a:t>
            </a:r>
          </a:p>
        </p:txBody>
      </p:sp>
      <p:sp>
        <p:nvSpPr>
          <p:cNvPr id="139267" name="Rectangle 3"/>
          <p:cNvSpPr>
            <a:spLocks noGrp="1" noChangeArrowheads="1"/>
          </p:cNvSpPr>
          <p:nvPr>
            <p:ph type="body" idx="1"/>
          </p:nvPr>
        </p:nvSpPr>
        <p:spPr>
          <a:xfrm>
            <a:off x="762000" y="2057400"/>
            <a:ext cx="7543800" cy="4343400"/>
          </a:xfrm>
        </p:spPr>
        <p:txBody>
          <a:bodyPr>
            <a:normAutofit lnSpcReduction="10000"/>
          </a:bodyPr>
          <a:lstStyle/>
          <a:p>
            <a:pPr eaLnBrk="1" hangingPunct="1">
              <a:lnSpc>
                <a:spcPct val="80000"/>
              </a:lnSpc>
              <a:buFont typeface="Wingdings" panose="05000000000000000000" pitchFamily="2" charset="2"/>
              <a:buNone/>
            </a:pPr>
            <a:r>
              <a:rPr lang="en-US" sz="2400" u="sng" dirty="0" smtClean="0">
                <a:solidFill>
                  <a:schemeClr val="hlink"/>
                </a:solidFill>
              </a:rPr>
              <a:t>A1c (%)			</a:t>
            </a:r>
            <a:r>
              <a:rPr lang="en-US" sz="2400" u="sng" dirty="0" err="1" smtClean="0">
                <a:solidFill>
                  <a:schemeClr val="hlink"/>
                </a:solidFill>
              </a:rPr>
              <a:t>eAG</a:t>
            </a:r>
            <a:endParaRPr lang="en-US" sz="2400" u="sng" dirty="0" smtClean="0">
              <a:solidFill>
                <a:schemeClr val="hlink"/>
              </a:solidFill>
            </a:endParaRPr>
          </a:p>
          <a:p>
            <a:pPr eaLnBrk="1" hangingPunct="1">
              <a:lnSpc>
                <a:spcPct val="80000"/>
              </a:lnSpc>
              <a:buFont typeface="Wingdings" panose="05000000000000000000" pitchFamily="2" charset="2"/>
              <a:buNone/>
            </a:pPr>
            <a:r>
              <a:rPr lang="en-US" sz="2400" dirty="0" smtClean="0"/>
              <a:t>	5				  97</a:t>
            </a:r>
          </a:p>
          <a:p>
            <a:pPr eaLnBrk="1" hangingPunct="1">
              <a:lnSpc>
                <a:spcPct val="80000"/>
              </a:lnSpc>
              <a:buFont typeface="Wingdings" panose="05000000000000000000" pitchFamily="2" charset="2"/>
              <a:buNone/>
            </a:pPr>
            <a:r>
              <a:rPr lang="en-US" sz="2400" dirty="0" smtClean="0"/>
              <a:t>    6				126</a:t>
            </a:r>
          </a:p>
          <a:p>
            <a:pPr eaLnBrk="1" hangingPunct="1">
              <a:lnSpc>
                <a:spcPct val="80000"/>
              </a:lnSpc>
              <a:buFont typeface="Wingdings" panose="05000000000000000000" pitchFamily="2" charset="2"/>
              <a:buNone/>
            </a:pPr>
            <a:r>
              <a:rPr lang="en-US" sz="2400" dirty="0" smtClean="0"/>
              <a:t>	7				154</a:t>
            </a:r>
          </a:p>
          <a:p>
            <a:pPr eaLnBrk="1" hangingPunct="1">
              <a:lnSpc>
                <a:spcPct val="80000"/>
              </a:lnSpc>
              <a:buFont typeface="Wingdings" panose="05000000000000000000" pitchFamily="2" charset="2"/>
              <a:buNone/>
            </a:pPr>
            <a:r>
              <a:rPr lang="en-US" sz="2400" dirty="0" smtClean="0"/>
              <a:t>	8				183</a:t>
            </a:r>
          </a:p>
          <a:p>
            <a:pPr eaLnBrk="1" hangingPunct="1">
              <a:lnSpc>
                <a:spcPct val="80000"/>
              </a:lnSpc>
              <a:buFont typeface="Wingdings" panose="05000000000000000000" pitchFamily="2" charset="2"/>
              <a:buNone/>
            </a:pPr>
            <a:r>
              <a:rPr lang="en-US" sz="2400" dirty="0" smtClean="0"/>
              <a:t>	9				212</a:t>
            </a:r>
          </a:p>
          <a:p>
            <a:pPr eaLnBrk="1" hangingPunct="1">
              <a:lnSpc>
                <a:spcPct val="80000"/>
              </a:lnSpc>
              <a:buFont typeface="Wingdings" panose="05000000000000000000" pitchFamily="2" charset="2"/>
              <a:buNone/>
            </a:pPr>
            <a:r>
              <a:rPr lang="en-US" sz="2400" dirty="0" smtClean="0"/>
              <a:t>	10				240</a:t>
            </a:r>
          </a:p>
          <a:p>
            <a:pPr eaLnBrk="1" hangingPunct="1">
              <a:lnSpc>
                <a:spcPct val="80000"/>
              </a:lnSpc>
              <a:buFont typeface="Wingdings" panose="05000000000000000000" pitchFamily="2" charset="2"/>
              <a:buNone/>
            </a:pPr>
            <a:r>
              <a:rPr lang="en-US" sz="2400" dirty="0" smtClean="0"/>
              <a:t>	11				269	</a:t>
            </a:r>
          </a:p>
          <a:p>
            <a:pPr eaLnBrk="1" hangingPunct="1">
              <a:lnSpc>
                <a:spcPct val="80000"/>
              </a:lnSpc>
              <a:buFont typeface="Wingdings" panose="05000000000000000000" pitchFamily="2" charset="2"/>
              <a:buNone/>
            </a:pPr>
            <a:r>
              <a:rPr lang="en-US" sz="2400" dirty="0" smtClean="0"/>
              <a:t>    12				298	</a:t>
            </a:r>
          </a:p>
          <a:p>
            <a:pPr eaLnBrk="1" hangingPunct="1">
              <a:lnSpc>
                <a:spcPct val="80000"/>
              </a:lnSpc>
              <a:buFont typeface="Wingdings" panose="05000000000000000000" pitchFamily="2" charset="2"/>
              <a:buNone/>
            </a:pPr>
            <a:endParaRPr lang="en-US" sz="2400" dirty="0" smtClean="0"/>
          </a:p>
          <a:p>
            <a:pPr eaLnBrk="1" hangingPunct="1">
              <a:lnSpc>
                <a:spcPct val="80000"/>
              </a:lnSpc>
              <a:buFont typeface="Wingdings" panose="05000000000000000000" pitchFamily="2" charset="2"/>
              <a:buNone/>
            </a:pPr>
            <a:r>
              <a:rPr lang="en-US" sz="2400" dirty="0" smtClean="0"/>
              <a:t>		</a:t>
            </a:r>
            <a:r>
              <a:rPr lang="en-US" sz="2400" b="1" i="1" dirty="0" err="1" smtClean="0">
                <a:solidFill>
                  <a:schemeClr val="hlink"/>
                </a:solidFill>
              </a:rPr>
              <a:t>eAG</a:t>
            </a:r>
            <a:r>
              <a:rPr lang="en-US" sz="2400" b="1" i="1" dirty="0" smtClean="0">
                <a:solidFill>
                  <a:schemeClr val="hlink"/>
                </a:solidFill>
              </a:rPr>
              <a:t> = 28.7 x A1c-46.7  ~ 29 pts per 1%</a:t>
            </a:r>
          </a:p>
          <a:p>
            <a:pPr algn="r" eaLnBrk="1" hangingPunct="1">
              <a:lnSpc>
                <a:spcPct val="80000"/>
              </a:lnSpc>
              <a:buFont typeface="Wingdings" panose="05000000000000000000"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anose="05000000000000000000" pitchFamily="2" charset="2"/>
              <a:buNone/>
            </a:pPr>
            <a:r>
              <a:rPr lang="en-US" sz="1400" dirty="0" smtClean="0"/>
              <a:t>Diabetes Care: 31, #8, August 2008</a:t>
            </a:r>
          </a:p>
        </p:txBody>
      </p:sp>
      <p:sp>
        <p:nvSpPr>
          <p:cNvPr id="4" name="Rectangle 3"/>
          <p:cNvSpPr/>
          <p:nvPr/>
        </p:nvSpPr>
        <p:spPr>
          <a:xfrm>
            <a:off x="838200" y="1447800"/>
            <a:ext cx="7620000" cy="646113"/>
          </a:xfrm>
          <a:prstGeom prst="rect">
            <a:avLst/>
          </a:prstGeom>
        </p:spPr>
        <p:txBody>
          <a:bodyPr>
            <a:spAutoFit/>
          </a:bodyPr>
          <a:lstStyle/>
          <a:p>
            <a:pPr eaLnBrk="1" hangingPunct="1">
              <a:defRPr/>
            </a:pPr>
            <a:r>
              <a:rPr lang="en-US" sz="1800" dirty="0">
                <a:latin typeface="+mj-lt"/>
                <a:hlinkClick r:id="rId4"/>
              </a:rPr>
              <a:t>http://professional.diabetes.org/GlucoseCalculator.aspx</a:t>
            </a:r>
            <a:r>
              <a:rPr lang="en-US" sz="1800" dirty="0">
                <a:latin typeface="+mj-lt"/>
              </a:rPr>
              <a:t> </a:t>
            </a:r>
            <a:br>
              <a:rPr lang="en-US" sz="1800" dirty="0">
                <a:latin typeface="+mj-lt"/>
              </a:rPr>
            </a:br>
            <a:endParaRPr lang="en-US" sz="1800" dirty="0">
              <a:latin typeface="+mj-lt"/>
            </a:endParaRPr>
          </a:p>
        </p:txBody>
      </p:sp>
    </p:spTree>
    <p:custDataLst>
      <p:tags r:id="rId1"/>
    </p:custDataLst>
    <p:extLst>
      <p:ext uri="{BB962C8B-B14F-4D97-AF65-F5344CB8AC3E}">
        <p14:creationId xmlns:p14="http://schemas.microsoft.com/office/powerpoint/2010/main" val="8422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3296493"/>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7200" y="457200"/>
            <a:ext cx="8229600" cy="685800"/>
          </a:xfrm>
        </p:spPr>
        <p:txBody>
          <a:bodyPr>
            <a:normAutofit fontScale="90000"/>
          </a:bodyPr>
          <a:lstStyle/>
          <a:p>
            <a:pPr eaLnBrk="1" hangingPunct="1"/>
            <a:r>
              <a:rPr lang="en-US" sz="4000" dirty="0" smtClean="0"/>
              <a:t>“Legacy Effect”</a:t>
            </a:r>
          </a:p>
        </p:txBody>
      </p:sp>
      <p:sp>
        <p:nvSpPr>
          <p:cNvPr id="81923" name="Rectangle 3"/>
          <p:cNvSpPr>
            <a:spLocks noGrp="1" noChangeArrowheads="1"/>
          </p:cNvSpPr>
          <p:nvPr>
            <p:ph type="body" idx="1"/>
          </p:nvPr>
        </p:nvSpPr>
        <p:spPr>
          <a:xfrm>
            <a:off x="455613" y="1371600"/>
            <a:ext cx="8226425" cy="51054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8310" y="43434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95692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381000" y="304800"/>
            <a:ext cx="8229600" cy="1143000"/>
          </a:xfrm>
          <a:solidFill>
            <a:srgbClr val="B1D45A"/>
          </a:solidFill>
        </p:spPr>
        <p:txBody>
          <a:bodyPr lIns="90477" tIns="44445" rIns="90477" bIns="44445" anchor="b">
            <a:normAutofit fontScale="90000"/>
          </a:bodyPr>
          <a:lstStyle/>
          <a:p>
            <a:pPr eaLnBrk="1" hangingPunct="1"/>
            <a:r>
              <a:rPr lang="en-US" dirty="0" smtClean="0"/>
              <a:t>Glucose Goals </a:t>
            </a:r>
            <a:br>
              <a:rPr lang="en-US" dirty="0" smtClean="0"/>
            </a:br>
            <a:r>
              <a:rPr lang="en-US" sz="3600" dirty="0" smtClean="0"/>
              <a:t>Individualize Targets – ADA  </a:t>
            </a:r>
            <a:endParaRPr lang="en-US" dirty="0" smtClean="0"/>
          </a:p>
        </p:txBody>
      </p:sp>
      <p:sp>
        <p:nvSpPr>
          <p:cNvPr id="144387" name="Rectangle 3"/>
          <p:cNvSpPr>
            <a:spLocks noGrp="1" noChangeArrowheads="1"/>
          </p:cNvSpPr>
          <p:nvPr>
            <p:ph type="body" sz="half" idx="1"/>
          </p:nvPr>
        </p:nvSpPr>
        <p:spPr>
          <a:xfrm>
            <a:off x="533400" y="1905000"/>
            <a:ext cx="8077200" cy="4648200"/>
          </a:xfrm>
          <a:ln w="12700">
            <a:solidFill>
              <a:schemeClr val="tx1"/>
            </a:solidFill>
            <a:miter lim="800000"/>
            <a:headEnd/>
            <a:tailEnd/>
          </a:ln>
        </p:spPr>
        <p:txBody>
          <a:bodyPr lIns="90477" tIns="44445" rIns="90477" bIns="44445"/>
          <a:lstStyle/>
          <a:p>
            <a:pPr eaLnBrk="1" hangingPunct="1">
              <a:buFont typeface="Wingdings" panose="05000000000000000000" pitchFamily="2" charset="2"/>
              <a:buNone/>
            </a:pPr>
            <a:r>
              <a:rPr lang="en-US" sz="3200" b="1" u="sng" dirty="0" smtClean="0">
                <a:solidFill>
                  <a:schemeClr val="tx2"/>
                </a:solidFill>
              </a:rPr>
              <a:t> </a:t>
            </a:r>
            <a:endParaRPr lang="en-US" sz="2000" dirty="0" smtClean="0">
              <a:solidFill>
                <a:schemeClr val="tx2"/>
              </a:solidFill>
            </a:endParaRPr>
          </a:p>
          <a:p>
            <a:pPr lvl="1" eaLnBrk="1" hangingPunct="1">
              <a:buSzPct val="75000"/>
            </a:pPr>
            <a:r>
              <a:rPr lang="en-US" sz="3200" dirty="0" smtClean="0"/>
              <a:t> </a:t>
            </a:r>
            <a:r>
              <a:rPr lang="en-US" sz="3600" dirty="0" smtClean="0"/>
              <a:t>Pre-Prandial BG 70- 130</a:t>
            </a:r>
          </a:p>
          <a:p>
            <a:pPr lvl="1" eaLnBrk="1" hangingPunct="1">
              <a:buSzPct val="75000"/>
            </a:pPr>
            <a:endParaRPr lang="en-US" sz="1800" dirty="0" smtClean="0"/>
          </a:p>
          <a:p>
            <a:pPr lvl="1" eaLnBrk="1" hangingPunct="1">
              <a:buSzPct val="75000"/>
            </a:pPr>
            <a:r>
              <a:rPr lang="en-US" sz="3600" dirty="0" smtClean="0"/>
              <a:t> 1-2 </a:t>
            </a:r>
            <a:r>
              <a:rPr lang="en-US" sz="3600" dirty="0" err="1" smtClean="0"/>
              <a:t>hr</a:t>
            </a:r>
            <a:r>
              <a:rPr lang="en-US" sz="3600" dirty="0" smtClean="0"/>
              <a:t> post prandial &lt; than 180</a:t>
            </a:r>
          </a:p>
          <a:p>
            <a:pPr lvl="2" eaLnBrk="1" hangingPunct="1">
              <a:buSzPct val="75000"/>
              <a:buFont typeface="Wingdings" panose="05000000000000000000" pitchFamily="2" charset="2"/>
              <a:buNone/>
            </a:pPr>
            <a:r>
              <a:rPr lang="en-US" sz="3600" dirty="0" smtClean="0"/>
              <a:t>*</a:t>
            </a:r>
            <a:r>
              <a:rPr lang="en-US" sz="3200" dirty="0" smtClean="0"/>
              <a:t>for </a:t>
            </a:r>
            <a:r>
              <a:rPr lang="en-US" sz="3200" dirty="0" err="1" smtClean="0"/>
              <a:t>nonpregnant</a:t>
            </a:r>
            <a:r>
              <a:rPr lang="en-US" sz="3200" dirty="0" smtClean="0"/>
              <a:t> adults</a:t>
            </a:r>
          </a:p>
          <a:p>
            <a:pPr lvl="2" eaLnBrk="1" hangingPunct="1">
              <a:buSzPct val="75000"/>
              <a:buFont typeface="Wingdings" panose="05000000000000000000" pitchFamily="2" charset="2"/>
              <a:buNone/>
            </a:pPr>
            <a:endParaRPr lang="en-US" sz="3200" dirty="0" smtClean="0"/>
          </a:p>
          <a:p>
            <a:pPr lvl="1" algn="r" eaLnBrk="1" hangingPunct="1">
              <a:buSzPct val="75000"/>
              <a:buFont typeface="Wingdings" panose="05000000000000000000" pitchFamily="2" charset="2"/>
              <a:buNone/>
            </a:pPr>
            <a:endParaRPr lang="en-US" sz="1600" i="1" dirty="0" smtClean="0"/>
          </a:p>
          <a:p>
            <a:pPr lvl="1" algn="r" eaLnBrk="1" hangingPunct="1">
              <a:buSzPct val="75000"/>
              <a:buFont typeface="Wingdings" panose="05000000000000000000" pitchFamily="2" charset="2"/>
              <a:buNone/>
            </a:pPr>
            <a:endParaRPr lang="en-US" sz="1800" i="1" dirty="0" smtClean="0"/>
          </a:p>
        </p:txBody>
      </p:sp>
    </p:spTree>
    <p:custDataLst>
      <p:tags r:id="rId1"/>
    </p:custDataLst>
    <p:extLst>
      <p:ext uri="{BB962C8B-B14F-4D97-AF65-F5344CB8AC3E}">
        <p14:creationId xmlns:p14="http://schemas.microsoft.com/office/powerpoint/2010/main" val="1838280893"/>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4194568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10600" cy="1143000"/>
          </a:xfrm>
        </p:spPr>
        <p:txBody>
          <a:bodyPr>
            <a:noAutofit/>
          </a:bodyPr>
          <a:lstStyle/>
          <a:p>
            <a:r>
              <a:rPr lang="en-US" sz="3600" dirty="0" smtClean="0"/>
              <a:t>Why Should Zip Code Determine Life Expectancy?</a:t>
            </a:r>
            <a:endParaRPr lang="en-US" sz="3600"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1431404"/>
            <a:ext cx="8420100" cy="4532018"/>
          </a:xfrm>
        </p:spPr>
      </p:pic>
      <p:sp>
        <p:nvSpPr>
          <p:cNvPr id="3" name="TextBox 2"/>
          <p:cNvSpPr txBox="1"/>
          <p:nvPr/>
        </p:nvSpPr>
        <p:spPr>
          <a:xfrm>
            <a:off x="2971800" y="5947025"/>
            <a:ext cx="3352800" cy="369332"/>
          </a:xfrm>
          <a:prstGeom prst="rect">
            <a:avLst/>
          </a:prstGeom>
          <a:noFill/>
        </p:spPr>
        <p:txBody>
          <a:bodyPr wrap="square" rtlCol="0">
            <a:spAutoFit/>
          </a:bodyPr>
          <a:lstStyle/>
          <a:p>
            <a:r>
              <a:rPr lang="en-US" b="1" dirty="0" smtClean="0">
                <a:solidFill>
                  <a:srgbClr val="C00000"/>
                </a:solidFill>
              </a:rPr>
              <a:t>Measureofamerica.org</a:t>
            </a:r>
            <a:endParaRPr lang="en-US" b="1" dirty="0">
              <a:solidFill>
                <a:srgbClr val="C00000"/>
              </a:solidFill>
            </a:endParaRPr>
          </a:p>
        </p:txBody>
      </p:sp>
    </p:spTree>
    <p:custDataLst>
      <p:tags r:id="rId1"/>
    </p:custDataLst>
    <p:extLst>
      <p:ext uri="{BB962C8B-B14F-4D97-AF65-F5344CB8AC3E}">
        <p14:creationId xmlns:p14="http://schemas.microsoft.com/office/powerpoint/2010/main" val="144684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noFill/>
        </p:spPr>
        <p:txBody>
          <a:bodyPr lIns="90477" tIns="44445" rIns="90477" bIns="44445" anchor="b">
            <a:normAutofit/>
          </a:bodyPr>
          <a:lstStyle/>
          <a:p>
            <a:pPr eaLnBrk="1" hangingPunct="1"/>
            <a:r>
              <a:rPr lang="en-US" sz="4800" dirty="0" smtClean="0"/>
              <a:t>BP Goal for </a:t>
            </a:r>
            <a:r>
              <a:rPr lang="en-US" sz="4800" dirty="0" smtClean="0">
                <a:solidFill>
                  <a:srgbClr val="C00000"/>
                </a:solidFill>
              </a:rPr>
              <a:t>KP NCAL </a:t>
            </a:r>
            <a:r>
              <a:rPr lang="en-US" sz="2800" i="1" dirty="0" smtClean="0">
                <a:solidFill>
                  <a:srgbClr val="C00000"/>
                </a:solidFill>
              </a:rPr>
              <a:t> </a:t>
            </a:r>
          </a:p>
        </p:txBody>
      </p:sp>
      <p:sp>
        <p:nvSpPr>
          <p:cNvPr id="1697795" name="Rectangle 3"/>
          <p:cNvSpPr>
            <a:spLocks noGrp="1" noChangeArrowheads="1"/>
          </p:cNvSpPr>
          <p:nvPr>
            <p:ph sz="quarter" idx="1"/>
          </p:nvPr>
        </p:nvSpPr>
        <p:spPr/>
        <p:txBody>
          <a:bodyPr lIns="90477" tIns="44445" rIns="90477" bIns="44445"/>
          <a:lstStyle/>
          <a:p>
            <a:pPr eaLnBrk="1" hangingPunct="1">
              <a:buFont typeface="Wingdings" panose="05000000000000000000" pitchFamily="2" charset="2"/>
              <a:buNone/>
              <a:defRPr/>
            </a:pPr>
            <a:r>
              <a:rPr lang="en-US" sz="4400" b="1" dirty="0" smtClean="0"/>
              <a:t>BP 139</a:t>
            </a:r>
            <a:r>
              <a:rPr lang="en-US" sz="4400" b="1" dirty="0" smtClean="0"/>
              <a:t>/ </a:t>
            </a:r>
            <a:r>
              <a:rPr lang="en-US" sz="4400" b="1" dirty="0" smtClean="0"/>
              <a:t>89 or less</a:t>
            </a:r>
            <a:endParaRPr lang="en-US" sz="4400" b="1" dirty="0" smtClean="0"/>
          </a:p>
          <a:p>
            <a:pPr lvl="2" eaLnBrk="1" hangingPunct="1">
              <a:buSzPct val="75000"/>
              <a:buFont typeface="Monotype Sorts" pitchFamily="2" charset="2"/>
              <a:buBlip>
                <a:blip r:embed="rId4"/>
              </a:buBlip>
              <a:defRPr/>
            </a:pPr>
            <a:endParaRPr lang="en-US" sz="1400" dirty="0" smtClean="0">
              <a:solidFill>
                <a:schemeClr val="hlink"/>
              </a:solidFill>
            </a:endParaRPr>
          </a:p>
          <a:p>
            <a:pPr marL="0" indent="0" eaLnBrk="1" hangingPunct="1">
              <a:buFont typeface="Wingdings" panose="05000000000000000000" pitchFamily="2" charset="2"/>
              <a:buNone/>
              <a:defRPr/>
            </a:pPr>
            <a:endParaRPr lang="en-US" dirty="0" smtClean="0"/>
          </a:p>
        </p:txBody>
      </p:sp>
      <p:pic>
        <p:nvPicPr>
          <p:cNvPr id="149508" name="Picture 4" descr="j0281068[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371600"/>
            <a:ext cx="1917700"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33062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7795">
                                            <p:txEl>
                                              <p:pRg st="0" end="0"/>
                                            </p:txEl>
                                          </p:spTgt>
                                        </p:tgtEl>
                                        <p:attrNameLst>
                                          <p:attrName>style.visibility</p:attrName>
                                        </p:attrNameLst>
                                      </p:cBhvr>
                                      <p:to>
                                        <p:strVal val="visible"/>
                                      </p:to>
                                    </p:set>
                                    <p:anim calcmode="lin" valueType="num">
                                      <p:cBhvr additive="base">
                                        <p:cTn id="7" dur="500" fill="hold"/>
                                        <p:tgtEl>
                                          <p:spTgt spid="1697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77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a:xfrm>
            <a:off x="455612" y="609600"/>
            <a:ext cx="8204199" cy="914400"/>
          </a:xfrm>
        </p:spPr>
        <p:txBody>
          <a:bodyPr>
            <a:normAutofit/>
          </a:bodyPr>
          <a:lstStyle/>
          <a:p>
            <a:pPr eaLnBrk="1" hangingPunct="1"/>
            <a:r>
              <a:rPr lang="en-US" sz="4000" dirty="0" smtClean="0"/>
              <a:t>“Legacy Effect”</a:t>
            </a:r>
          </a:p>
        </p:txBody>
      </p:sp>
      <p:sp>
        <p:nvSpPr>
          <p:cNvPr id="81923" name="Rectangle 3"/>
          <p:cNvSpPr>
            <a:spLocks noGrp="1" noChangeArrowheads="1"/>
          </p:cNvSpPr>
          <p:nvPr>
            <p:ph type="body" idx="1"/>
          </p:nvPr>
        </p:nvSpPr>
        <p:spPr>
          <a:xfrm>
            <a:off x="455613" y="1600200"/>
            <a:ext cx="6096000" cy="4800600"/>
          </a:xfrm>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614149"/>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21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How are we doing? </a:t>
            </a:r>
            <a:br>
              <a:rPr lang="en-US" dirty="0" smtClean="0"/>
            </a:br>
            <a:r>
              <a:rPr lang="en-US" dirty="0" smtClean="0"/>
              <a:t>Reaching goal</a:t>
            </a:r>
            <a:endParaRPr lang="en-US" dirty="0"/>
          </a:p>
        </p:txBody>
      </p:sp>
      <p:pic>
        <p:nvPicPr>
          <p:cNvPr id="5" name="Content Placeholder 4"/>
          <p:cNvPicPr>
            <a:picLocks noGrp="1" noChangeAspect="1"/>
          </p:cNvPicPr>
          <p:nvPr>
            <p:ph idx="1"/>
          </p:nvPr>
        </p:nvPicPr>
        <p:blipFill>
          <a:blip r:embed="rId3"/>
          <a:stretch>
            <a:fillRect/>
          </a:stretch>
        </p:blipFill>
        <p:spPr>
          <a:xfrm>
            <a:off x="454925" y="1447800"/>
            <a:ext cx="7771225" cy="4419600"/>
          </a:xfrm>
          <a:prstGeom prst="rect">
            <a:avLst/>
          </a:prstGeom>
        </p:spPr>
      </p:pic>
      <p:sp>
        <p:nvSpPr>
          <p:cNvPr id="6" name="TextBox 5"/>
          <p:cNvSpPr txBox="1"/>
          <p:nvPr/>
        </p:nvSpPr>
        <p:spPr>
          <a:xfrm>
            <a:off x="3429000" y="5758934"/>
            <a:ext cx="3124200" cy="369332"/>
          </a:xfrm>
          <a:prstGeom prst="rect">
            <a:avLst/>
          </a:prstGeom>
          <a:noFill/>
        </p:spPr>
        <p:txBody>
          <a:bodyPr wrap="square" rtlCol="0">
            <a:spAutoFit/>
          </a:bodyPr>
          <a:lstStyle/>
          <a:p>
            <a:r>
              <a:rPr lang="en-US" dirty="0" smtClean="0"/>
              <a:t>Diabetes Care, 2/13</a:t>
            </a:r>
            <a:endParaRPr lang="en-US" dirty="0"/>
          </a:p>
        </p:txBody>
      </p:sp>
    </p:spTree>
    <p:custDataLst>
      <p:tags r:id="rId1"/>
    </p:custDataLst>
    <p:extLst>
      <p:ext uri="{BB962C8B-B14F-4D97-AF65-F5344CB8AC3E}">
        <p14:creationId xmlns:p14="http://schemas.microsoft.com/office/powerpoint/2010/main" val="3029574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28600" y="457200"/>
            <a:ext cx="8610600" cy="685800"/>
          </a:xfrm>
        </p:spPr>
        <p:txBody>
          <a:bodyPr lIns="90477" tIns="44445" rIns="90477" bIns="44445" anchor="b">
            <a:normAutofit fontScale="90000"/>
          </a:bodyPr>
          <a:lstStyle/>
          <a:p>
            <a:pPr eaLnBrk="1" hangingPunct="1"/>
            <a:r>
              <a:rPr lang="en-US" dirty="0" smtClean="0"/>
              <a:t>Diabetes Care Guidelines- ADA</a:t>
            </a:r>
          </a:p>
        </p:txBody>
      </p:sp>
      <p:sp>
        <p:nvSpPr>
          <p:cNvPr id="1956867" name="Rectangle 3"/>
          <p:cNvSpPr>
            <a:spLocks noGrp="1" noChangeArrowheads="1"/>
          </p:cNvSpPr>
          <p:nvPr>
            <p:ph type="body" sz="half" idx="1"/>
          </p:nvPr>
        </p:nvSpPr>
        <p:spPr>
          <a:xfrm>
            <a:off x="228600" y="1295400"/>
            <a:ext cx="8458200" cy="4876800"/>
          </a:xfrm>
        </p:spPr>
        <p:txBody>
          <a:bodyPr lIns="90477" tIns="44445" rIns="90477" bIns="44445"/>
          <a:lstStyle/>
          <a:p>
            <a:pPr eaLnBrk="1" hangingPunct="1">
              <a:lnSpc>
                <a:spcPct val="90000"/>
              </a:lnSpc>
              <a:buFont typeface="Wingdings" panose="05000000000000000000" pitchFamily="2" charset="2"/>
              <a:buNone/>
            </a:pPr>
            <a:r>
              <a:rPr lang="en-US" u="sng" dirty="0" smtClean="0"/>
              <a:t>	</a:t>
            </a:r>
            <a:r>
              <a:rPr lang="en-US" u="sng" dirty="0" smtClean="0">
                <a:solidFill>
                  <a:schemeClr val="accent5">
                    <a:lumMod val="50000"/>
                  </a:schemeClr>
                </a:solidFill>
              </a:rPr>
              <a:t>Test / Exam			Frequency	</a:t>
            </a:r>
            <a:r>
              <a:rPr lang="en-US" u="sng" dirty="0" smtClean="0">
                <a:solidFill>
                  <a:srgbClr val="FFCC00"/>
                </a:solidFill>
              </a:rPr>
              <a:t>		  </a:t>
            </a:r>
          </a:p>
          <a:p>
            <a:pPr eaLnBrk="1" hangingPunct="1">
              <a:lnSpc>
                <a:spcPct val="90000"/>
              </a:lnSpc>
            </a:pPr>
            <a:r>
              <a:rPr lang="en-US" sz="2400" b="1" dirty="0" smtClean="0">
                <a:solidFill>
                  <a:schemeClr val="accent5">
                    <a:lumMod val="50000"/>
                  </a:schemeClr>
                </a:solidFill>
              </a:rPr>
              <a:t>A</a:t>
            </a:r>
            <a:r>
              <a:rPr lang="en-US" sz="2400" dirty="0" smtClean="0"/>
              <a:t>1c 					At least twice a year</a:t>
            </a:r>
          </a:p>
          <a:p>
            <a:pPr eaLnBrk="1" hangingPunct="1">
              <a:lnSpc>
                <a:spcPct val="90000"/>
              </a:lnSpc>
            </a:pPr>
            <a:r>
              <a:rPr lang="en-US" sz="2400" b="1" dirty="0" smtClean="0">
                <a:solidFill>
                  <a:schemeClr val="accent5">
                    <a:lumMod val="50000"/>
                  </a:schemeClr>
                </a:solidFill>
              </a:rPr>
              <a:t>B</a:t>
            </a:r>
            <a:r>
              <a:rPr lang="en-US" sz="2400" dirty="0" smtClean="0"/>
              <a:t>/P 					Each diabetes visit</a:t>
            </a:r>
          </a:p>
          <a:p>
            <a:pPr eaLnBrk="1" hangingPunct="1">
              <a:lnSpc>
                <a:spcPct val="90000"/>
              </a:lnSpc>
            </a:pPr>
            <a:r>
              <a:rPr lang="en-US" sz="2400" b="1" dirty="0" smtClean="0">
                <a:solidFill>
                  <a:schemeClr val="accent5">
                    <a:lumMod val="50000"/>
                  </a:schemeClr>
                </a:solidFill>
              </a:rPr>
              <a:t>C</a:t>
            </a:r>
            <a:r>
              <a:rPr lang="en-US" sz="2400" dirty="0" smtClean="0"/>
              <a:t>holesterol (LDL, HDL, Tri)	Yearly (less if normal)	</a:t>
            </a:r>
          </a:p>
          <a:p>
            <a:pPr eaLnBrk="1" hangingPunct="1">
              <a:lnSpc>
                <a:spcPct val="90000"/>
              </a:lnSpc>
            </a:pPr>
            <a:r>
              <a:rPr lang="en-US" sz="2400" dirty="0" smtClean="0"/>
              <a:t>Weight				each diabetes visit</a:t>
            </a:r>
          </a:p>
          <a:p>
            <a:pPr eaLnBrk="1" hangingPunct="1">
              <a:lnSpc>
                <a:spcPct val="90000"/>
              </a:lnSpc>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anose="05000000000000000000" pitchFamily="2" charset="2"/>
              <a:buBlip>
                <a:blip r:embed="rId3"/>
              </a:buBlip>
            </a:pPr>
            <a:r>
              <a:rPr lang="en-US" sz="2400" dirty="0" smtClean="0"/>
              <a:t>Eye exam 				Yearly</a:t>
            </a:r>
          </a:p>
          <a:p>
            <a:pPr eaLnBrk="1" hangingPunct="1">
              <a:lnSpc>
                <a:spcPct val="90000"/>
              </a:lnSpc>
              <a:buFont typeface="Wingdings" panose="05000000000000000000" pitchFamily="2" charset="2"/>
              <a:buBlip>
                <a:blip r:embed="rId3"/>
              </a:buBlip>
            </a:pPr>
            <a:r>
              <a:rPr lang="en-US" sz="2400" dirty="0" smtClean="0"/>
              <a:t>Dental Care			At least twice a year</a:t>
            </a:r>
          </a:p>
          <a:p>
            <a:pPr eaLnBrk="1" hangingPunct="1">
              <a:lnSpc>
                <a:spcPct val="90000"/>
              </a:lnSpc>
              <a:buFont typeface="Wingdings" panose="05000000000000000000" pitchFamily="2" charset="2"/>
              <a:buBlip>
                <a:blip r:embed="rId3"/>
              </a:buBlip>
            </a:pPr>
            <a:r>
              <a:rPr lang="en-US" sz="2400" dirty="0" smtClean="0"/>
              <a:t>Comprehensive Foot Exam	Yearly (more if high risk)</a:t>
            </a:r>
          </a:p>
          <a:p>
            <a:pPr eaLnBrk="1" hangingPunct="1">
              <a:lnSpc>
                <a:spcPct val="90000"/>
              </a:lnSpc>
              <a:buFont typeface="Wingdings" panose="05000000000000000000" pitchFamily="2" charset="2"/>
              <a:buBlip>
                <a:blip r:embed="rId3"/>
              </a:buBlip>
            </a:pPr>
            <a:r>
              <a:rPr lang="en-US" sz="2400" dirty="0" smtClean="0"/>
              <a:t>Physical Activity Plan		As needed to meet goals</a:t>
            </a:r>
          </a:p>
          <a:p>
            <a:pPr eaLnBrk="1" hangingPunct="1">
              <a:lnSpc>
                <a:spcPct val="90000"/>
              </a:lnSpc>
              <a:buFont typeface="Wingdings" panose="05000000000000000000"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3109576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a:xfrm>
            <a:off x="304800" y="455210"/>
            <a:ext cx="7010400" cy="723900"/>
          </a:xfrm>
        </p:spPr>
        <p:txBody>
          <a:bodyPr>
            <a:normAutofit/>
          </a:bodyPr>
          <a:lstStyle/>
          <a:p>
            <a:r>
              <a:rPr lang="en-US" sz="4000" dirty="0" smtClean="0"/>
              <a:t>Vaccinations- Immunizations</a:t>
            </a:r>
          </a:p>
        </p:txBody>
      </p:sp>
      <p:sp>
        <p:nvSpPr>
          <p:cNvPr id="157700" name="Content Placeholder 2"/>
          <p:cNvSpPr>
            <a:spLocks noGrp="1"/>
          </p:cNvSpPr>
          <p:nvPr>
            <p:ph idx="1"/>
          </p:nvPr>
        </p:nvSpPr>
        <p:spPr>
          <a:xfrm>
            <a:off x="457200" y="1371600"/>
            <a:ext cx="8226425" cy="4800600"/>
          </a:xfrm>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pts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0338" y="76200"/>
            <a:ext cx="2633662"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7034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228600"/>
            <a:ext cx="8229600" cy="1066800"/>
          </a:xfrm>
        </p:spPr>
        <p:txBody>
          <a:bodyPr>
            <a:normAutofit fontScale="90000"/>
          </a:bodyPr>
          <a:lstStyle/>
          <a:p>
            <a:pPr eaLnBrk="1" hangingPunct="1"/>
            <a:r>
              <a:rPr lang="en-US" sz="3600" dirty="0" smtClean="0"/>
              <a:t>Mr. Calhoun -  What are Your Recommendations for Self-Care</a:t>
            </a:r>
          </a:p>
        </p:txBody>
      </p:sp>
      <p:sp>
        <p:nvSpPr>
          <p:cNvPr id="158723" name="Rectangle 3"/>
          <p:cNvSpPr>
            <a:spLocks noGrp="1" noChangeArrowheads="1"/>
          </p:cNvSpPr>
          <p:nvPr>
            <p:ph type="body" sz="half" idx="1"/>
          </p:nvPr>
        </p:nvSpPr>
        <p:spPr>
          <a:xfrm>
            <a:off x="491319" y="1447800"/>
            <a:ext cx="4191000" cy="5029200"/>
          </a:xfrm>
        </p:spPr>
        <p:txBody>
          <a:bodyPr/>
          <a:lstStyle/>
          <a:p>
            <a:pPr algn="ctr" eaLnBrk="1" hangingPunct="1">
              <a:buFont typeface="Wingdings" panose="05000000000000000000" pitchFamily="2" charset="2"/>
              <a:buNone/>
            </a:pPr>
            <a:r>
              <a:rPr lang="en-US" b="1" dirty="0" smtClean="0"/>
              <a:t>Patient Profile</a:t>
            </a:r>
          </a:p>
          <a:p>
            <a:pPr eaLnBrk="1" hangingPunct="1">
              <a:buFont typeface="Wingdings" panose="05000000000000000000" pitchFamily="2" charset="2"/>
              <a:buNone/>
            </a:pPr>
            <a:r>
              <a:rPr lang="en-US" sz="2400" dirty="0" smtClean="0"/>
              <a:t>62 </a:t>
            </a:r>
            <a:r>
              <a:rPr lang="en-US" sz="2400" dirty="0" err="1" smtClean="0"/>
              <a:t>yr</a:t>
            </a:r>
            <a:r>
              <a:rPr lang="en-US" sz="2400" dirty="0" smtClean="0"/>
              <a:t> old with newly dx type 2. History of previous MI</a:t>
            </a:r>
            <a:r>
              <a:rPr lang="en-US" dirty="0" smtClean="0"/>
              <a:t>.</a:t>
            </a:r>
          </a:p>
          <a:p>
            <a:pPr eaLnBrk="1" hangingPunct="1">
              <a:buFont typeface="Wingdings" panose="05000000000000000000" pitchFamily="2" charset="2"/>
              <a:buNone/>
            </a:pPr>
            <a:r>
              <a:rPr lang="en-US" sz="2400" dirty="0" smtClean="0"/>
              <a:t>Meds: Lasix, </a:t>
            </a:r>
            <a:r>
              <a:rPr lang="en-US" sz="2400" dirty="0" err="1" smtClean="0"/>
              <a:t>synthroid</a:t>
            </a:r>
            <a:endParaRPr lang="en-US" sz="2400" dirty="0" smtClean="0"/>
          </a:p>
          <a:p>
            <a:pPr eaLnBrk="1" hangingPunct="1">
              <a:buFont typeface="Wingdings" panose="05000000000000000000" pitchFamily="2" charset="2"/>
              <a:buNone/>
            </a:pPr>
            <a:r>
              <a:rPr lang="en-US" dirty="0" smtClean="0"/>
              <a:t>Labs:</a:t>
            </a:r>
          </a:p>
          <a:p>
            <a:pPr lvl="1" eaLnBrk="1" hangingPunct="1"/>
            <a:r>
              <a:rPr lang="en-US" sz="2000" dirty="0" smtClean="0"/>
              <a:t>A1c 9.3%</a:t>
            </a:r>
          </a:p>
          <a:p>
            <a:pPr lvl="1" eaLnBrk="1" hangingPunct="1"/>
            <a:r>
              <a:rPr lang="en-US" sz="2000" dirty="0" smtClean="0"/>
              <a:t>HDL 37 mg/dl</a:t>
            </a:r>
          </a:p>
          <a:p>
            <a:pPr lvl="1" eaLnBrk="1" hangingPunct="1"/>
            <a:r>
              <a:rPr lang="en-US" sz="2000" dirty="0" smtClean="0"/>
              <a:t>LDL 156 mg/dl</a:t>
            </a:r>
          </a:p>
          <a:p>
            <a:pPr lvl="1" eaLnBrk="1" hangingPunct="1"/>
            <a:r>
              <a:rPr lang="en-US" sz="2000" dirty="0" smtClean="0"/>
              <a:t>Triglyceride 260mg/dl</a:t>
            </a:r>
          </a:p>
          <a:p>
            <a:pPr lvl="1" eaLnBrk="1" hangingPunct="1"/>
            <a:r>
              <a:rPr lang="en-US" sz="2000" dirty="0" smtClean="0"/>
              <a:t>Proteinuria - </a:t>
            </a:r>
            <a:r>
              <a:rPr lang="en-US" sz="2000" dirty="0" err="1" smtClean="0"/>
              <a:t>neg</a:t>
            </a:r>
            <a:r>
              <a:rPr lang="en-US" sz="2000" dirty="0" smtClean="0"/>
              <a:t> </a:t>
            </a:r>
          </a:p>
          <a:p>
            <a:pPr lvl="1" eaLnBrk="1" hangingPunct="1"/>
            <a:r>
              <a:rPr lang="en-US" sz="2000" dirty="0" smtClean="0"/>
              <a:t>B/P 142/92</a:t>
            </a:r>
          </a:p>
        </p:txBody>
      </p:sp>
      <p:sp>
        <p:nvSpPr>
          <p:cNvPr id="158724" name="Rectangle 4"/>
          <p:cNvSpPr>
            <a:spLocks noGrp="1" noChangeArrowheads="1"/>
          </p:cNvSpPr>
          <p:nvPr>
            <p:ph type="body" sz="half" idx="2"/>
          </p:nvPr>
        </p:nvSpPr>
        <p:spPr>
          <a:xfrm>
            <a:off x="4953000" y="1447800"/>
            <a:ext cx="3810000" cy="5410200"/>
          </a:xfrm>
        </p:spPr>
        <p:txBody>
          <a:bodyPr/>
          <a:lstStyle/>
          <a:p>
            <a:pPr eaLnBrk="1" hangingPunct="1">
              <a:buFont typeface="Wingdings" panose="05000000000000000000" pitchFamily="2" charset="2"/>
              <a:buNone/>
            </a:pPr>
            <a:r>
              <a:rPr lang="en-US" sz="2400" dirty="0" smtClean="0"/>
              <a:t>Self-Care Skills</a:t>
            </a:r>
          </a:p>
          <a:p>
            <a:pPr eaLnBrk="1" hangingPunct="1"/>
            <a:r>
              <a:rPr lang="en-US" sz="2400" dirty="0" smtClean="0"/>
              <a:t>Walks dog around block 3 x’s a week</a:t>
            </a:r>
          </a:p>
          <a:p>
            <a:pPr eaLnBrk="1" hangingPunct="1"/>
            <a:r>
              <a:rPr lang="en-US" sz="2400" dirty="0" smtClean="0"/>
              <a:t>Bowls every Friday</a:t>
            </a:r>
          </a:p>
          <a:p>
            <a:pPr eaLnBrk="1" hangingPunct="1"/>
            <a:r>
              <a:rPr lang="en-US" sz="2400" dirty="0" smtClean="0"/>
              <a:t>Widowed, so usually eats out</a:t>
            </a:r>
          </a:p>
        </p:txBody>
      </p:sp>
      <p:pic>
        <p:nvPicPr>
          <p:cNvPr id="158725" name="Picture 3" descr="C:\Users\Beverly\AppData\Local\Microsoft\Windows\Temporary Internet Files\Content.IE5\DJWH7WCO\MP90042234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61747" y="3657600"/>
            <a:ext cx="1728549"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401708379"/>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457200" y="228600"/>
            <a:ext cx="8229600" cy="1295400"/>
          </a:xfrm>
        </p:spPr>
        <p:txBody>
          <a:bodyPr>
            <a:noAutofit/>
          </a:bodyPr>
          <a:lstStyle/>
          <a:p>
            <a:pPr eaLnBrk="1" hangingPunct="1"/>
            <a:r>
              <a:rPr lang="en-US" sz="4000" dirty="0" smtClean="0"/>
              <a:t>Diabetes Bingo</a:t>
            </a:r>
            <a:br>
              <a:rPr lang="en-US" sz="4000" dirty="0" smtClean="0"/>
            </a:br>
            <a:r>
              <a:rPr lang="en-US" sz="4000" dirty="0" smtClean="0"/>
              <a:t>“</a:t>
            </a:r>
            <a:r>
              <a:rPr lang="en-US" sz="4000" dirty="0" err="1" smtClean="0"/>
              <a:t>DiaBingo</a:t>
            </a:r>
            <a:r>
              <a:rPr lang="en-US" sz="4000" dirty="0" smtClean="0"/>
              <a:t>”  Shout out Right Answer</a:t>
            </a:r>
          </a:p>
        </p:txBody>
      </p:sp>
      <p:pic>
        <p:nvPicPr>
          <p:cNvPr id="16077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52800" y="2819400"/>
            <a:ext cx="35925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23704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0"/>
            <a:ext cx="8229600" cy="685800"/>
          </a:xfrm>
        </p:spPr>
        <p:txBody>
          <a:bodyPr>
            <a:normAutofit fontScale="90000"/>
          </a:bodyPr>
          <a:lstStyle/>
          <a:p>
            <a:pPr eaLnBrk="1" hangingPunct="1"/>
            <a:r>
              <a:rPr lang="en-US" dirty="0" err="1" smtClean="0"/>
              <a:t>DiaBingo</a:t>
            </a:r>
            <a:r>
              <a:rPr lang="en-US" dirty="0" smtClean="0"/>
              <a:t>- G</a:t>
            </a:r>
          </a:p>
        </p:txBody>
      </p:sp>
      <p:sp>
        <p:nvSpPr>
          <p:cNvPr id="1735683" name="Rectangle 3"/>
          <p:cNvSpPr>
            <a:spLocks noGrp="1" noChangeArrowheads="1"/>
          </p:cNvSpPr>
          <p:nvPr>
            <p:ph type="body" idx="1"/>
          </p:nvPr>
        </p:nvSpPr>
        <p:spPr>
          <a:xfrm>
            <a:off x="152400" y="685800"/>
            <a:ext cx="8915400" cy="6172200"/>
          </a:xfrm>
        </p:spPr>
        <p:txBody>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17995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a:xfrm>
            <a:off x="457200" y="228600"/>
            <a:ext cx="8229600" cy="1219200"/>
          </a:xfrm>
        </p:spPr>
        <p:txBody>
          <a:bodyPr>
            <a:normAutofit fontScale="90000"/>
          </a:bodyPr>
          <a:lstStyle/>
          <a:p>
            <a:pPr eaLnBrk="1" hangingPunct="1"/>
            <a:r>
              <a:rPr lang="en-US" smtClean="0"/>
              <a:t>Mr. Calhoun -  What are Your Recommendations?</a:t>
            </a:r>
          </a:p>
        </p:txBody>
      </p:sp>
      <p:sp>
        <p:nvSpPr>
          <p:cNvPr id="164867" name="Rectangle 3"/>
          <p:cNvSpPr>
            <a:spLocks noGrp="1" noChangeArrowheads="1"/>
          </p:cNvSpPr>
          <p:nvPr>
            <p:ph type="body" sz="half" idx="1"/>
          </p:nvPr>
        </p:nvSpPr>
        <p:spPr>
          <a:xfrm>
            <a:off x="381000" y="1600200"/>
            <a:ext cx="4191000" cy="4648200"/>
          </a:xfrm>
        </p:spPr>
        <p:txBody>
          <a:bodyPr>
            <a:normAutofit lnSpcReduction="10000"/>
          </a:bodyPr>
          <a:lstStyle/>
          <a:p>
            <a:pPr algn="ctr" eaLnBrk="1" hangingPunct="1">
              <a:buFont typeface="Wingdings" panose="05000000000000000000" pitchFamily="2" charset="2"/>
              <a:buNone/>
            </a:pPr>
            <a:r>
              <a:rPr lang="en-US" b="1" smtClean="0"/>
              <a:t>Patient Profile</a:t>
            </a:r>
          </a:p>
          <a:p>
            <a:pPr eaLnBrk="1" hangingPunct="1">
              <a:buFont typeface="Wingdings" panose="05000000000000000000" pitchFamily="2" charset="2"/>
              <a:buNone/>
            </a:pPr>
            <a:r>
              <a:rPr lang="en-US" smtClean="0"/>
              <a:t>64 yr old with type 2 for 11 yrs. Hx of CVD.</a:t>
            </a:r>
          </a:p>
          <a:p>
            <a:pPr eaLnBrk="1" hangingPunct="1">
              <a:buFont typeface="Wingdings" panose="05000000000000000000" pitchFamily="2" charset="2"/>
              <a:buNone/>
            </a:pPr>
            <a:r>
              <a:rPr lang="en-US" smtClean="0"/>
              <a:t>Labs:</a:t>
            </a:r>
          </a:p>
          <a:p>
            <a:pPr lvl="1" eaLnBrk="1" hangingPunct="1"/>
            <a:r>
              <a:rPr lang="en-US" smtClean="0"/>
              <a:t>A1c 9.3%</a:t>
            </a:r>
          </a:p>
          <a:p>
            <a:pPr lvl="1" eaLnBrk="1" hangingPunct="1"/>
            <a:r>
              <a:rPr lang="en-US" smtClean="0"/>
              <a:t>HDL 37 mg/dl</a:t>
            </a:r>
          </a:p>
          <a:p>
            <a:pPr lvl="1" eaLnBrk="1" hangingPunct="1"/>
            <a:r>
              <a:rPr lang="en-US" smtClean="0"/>
              <a:t>LDL 114 mg/dl</a:t>
            </a:r>
          </a:p>
          <a:p>
            <a:pPr lvl="1" eaLnBrk="1" hangingPunct="1"/>
            <a:r>
              <a:rPr lang="en-US" smtClean="0"/>
              <a:t>Triglyceride 260mg/dl</a:t>
            </a:r>
          </a:p>
          <a:p>
            <a:pPr lvl="1" eaLnBrk="1" hangingPunct="1"/>
            <a:r>
              <a:rPr lang="en-US" smtClean="0"/>
              <a:t>Proteinuria - neg </a:t>
            </a:r>
          </a:p>
          <a:p>
            <a:pPr lvl="1" eaLnBrk="1" hangingPunct="1"/>
            <a:r>
              <a:rPr lang="en-US" smtClean="0"/>
              <a:t>B/P 142/92</a:t>
            </a:r>
          </a:p>
        </p:txBody>
      </p:sp>
      <p:sp>
        <p:nvSpPr>
          <p:cNvPr id="164868" name="Rectangle 4"/>
          <p:cNvSpPr>
            <a:spLocks noGrp="1" noChangeArrowheads="1"/>
          </p:cNvSpPr>
          <p:nvPr>
            <p:ph type="body" sz="half" idx="2"/>
          </p:nvPr>
        </p:nvSpPr>
        <p:spPr>
          <a:xfrm>
            <a:off x="4953000" y="1676400"/>
            <a:ext cx="3810000" cy="4724400"/>
          </a:xfrm>
        </p:spPr>
        <p:txBody>
          <a:bodyPr>
            <a:normAutofit lnSpcReduction="10000"/>
          </a:bodyPr>
          <a:lstStyle/>
          <a:p>
            <a:pPr eaLnBrk="1" hangingPunct="1">
              <a:buFont typeface="Wingdings" panose="05000000000000000000" pitchFamily="2" charset="2"/>
              <a:buNone/>
            </a:pPr>
            <a:r>
              <a:rPr lang="en-US" smtClean="0"/>
              <a:t>Self-Care Skills</a:t>
            </a:r>
          </a:p>
          <a:p>
            <a:pPr eaLnBrk="1" hangingPunct="1"/>
            <a:r>
              <a:rPr lang="en-US" smtClean="0"/>
              <a:t>Walks dog around block 3 x’s a week</a:t>
            </a:r>
          </a:p>
          <a:p>
            <a:pPr eaLnBrk="1" hangingPunct="1"/>
            <a:r>
              <a:rPr lang="en-US" smtClean="0"/>
              <a:t>Bowls every Friday</a:t>
            </a:r>
          </a:p>
          <a:p>
            <a:pPr eaLnBrk="1" hangingPunct="1"/>
            <a:r>
              <a:rPr lang="en-US" smtClean="0"/>
              <a:t>3 beers daily</a:t>
            </a:r>
          </a:p>
          <a:p>
            <a:pPr eaLnBrk="1" hangingPunct="1"/>
            <a:r>
              <a:rPr lang="en-US" smtClean="0"/>
              <a:t>Widowed, so usually eats out</a:t>
            </a:r>
          </a:p>
          <a:p>
            <a:pPr eaLnBrk="1" hangingPunct="1"/>
            <a:r>
              <a:rPr lang="en-US" smtClean="0"/>
              <a:t>15 lbs overweight</a:t>
            </a:r>
          </a:p>
          <a:p>
            <a:pPr eaLnBrk="1" hangingPunct="1"/>
            <a:r>
              <a:rPr lang="en-US" smtClean="0"/>
              <a:t>“My foot hurts”</a:t>
            </a:r>
            <a:endParaRPr lang="en-US" sz="2400" smtClean="0"/>
          </a:p>
        </p:txBody>
      </p:sp>
    </p:spTree>
    <p:custDataLst>
      <p:tags r:id="rId1"/>
    </p:custDataLst>
    <p:extLst>
      <p:ext uri="{BB962C8B-B14F-4D97-AF65-F5344CB8AC3E}">
        <p14:creationId xmlns:p14="http://schemas.microsoft.com/office/powerpoint/2010/main" val="3291370883"/>
      </p:ext>
    </p:extLst>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96265445"/>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21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185.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187.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2.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1951</TotalTime>
  <Words>9038</Words>
  <Application>Microsoft Office PowerPoint</Application>
  <PresentationFormat>On-screen Show (4:3)</PresentationFormat>
  <Paragraphs>1847</Paragraphs>
  <Slides>213</Slides>
  <Notes>144</Notes>
  <HiddenSlides>0</HiddenSlides>
  <MMClips>3</MMClips>
  <ScaleCrop>false</ScaleCrop>
  <HeadingPairs>
    <vt:vector size="8" baseType="variant">
      <vt:variant>
        <vt:lpstr>Fonts Used</vt:lpstr>
      </vt:variant>
      <vt:variant>
        <vt:i4>23</vt:i4>
      </vt:variant>
      <vt:variant>
        <vt:lpstr>Theme</vt:lpstr>
      </vt:variant>
      <vt:variant>
        <vt:i4>2</vt:i4>
      </vt:variant>
      <vt:variant>
        <vt:lpstr>Embedded OLE Servers</vt:lpstr>
      </vt:variant>
      <vt:variant>
        <vt:i4>3</vt:i4>
      </vt:variant>
      <vt:variant>
        <vt:lpstr>Slide Titles</vt:lpstr>
      </vt:variant>
      <vt:variant>
        <vt:i4>213</vt:i4>
      </vt:variant>
    </vt:vector>
  </HeadingPairs>
  <TitlesOfParts>
    <vt:vector size="241" baseType="lpstr">
      <vt:lpstr>SimSun</vt:lpstr>
      <vt:lpstr>Arial</vt:lpstr>
      <vt:lpstr>Arial Black</vt:lpstr>
      <vt:lpstr>Arial Narrow</vt:lpstr>
      <vt:lpstr>Book Antiqua</vt:lpstr>
      <vt:lpstr>Bookman Old Style</vt:lpstr>
      <vt:lpstr>Calibri</vt:lpstr>
      <vt:lpstr>Courier New</vt:lpstr>
      <vt:lpstr>DIN1451W01-Mittelschrif</vt:lpstr>
      <vt:lpstr>Gill Sans MT</vt:lpstr>
      <vt:lpstr>Helvetica</vt:lpstr>
      <vt:lpstr>Math B</vt:lpstr>
      <vt:lpstr>Monotype Sorts</vt:lpstr>
      <vt:lpstr>Segoe UI Semibold</vt:lpstr>
      <vt:lpstr>Symbol</vt:lpstr>
      <vt:lpstr>Tahoma</vt:lpstr>
      <vt:lpstr>Tempus Sans ITC</vt:lpstr>
      <vt:lpstr>Times</vt:lpstr>
      <vt:lpstr>Times New Roman</vt:lpstr>
      <vt:lpstr>Tw Cen MT Condensed Extra Bold</vt:lpstr>
      <vt:lpstr>Verdana</vt:lpstr>
      <vt:lpstr>Wingdings</vt:lpstr>
      <vt:lpstr>Wingdings 3</vt:lpstr>
      <vt:lpstr>Origin</vt:lpstr>
      <vt:lpstr>1_Origin</vt:lpstr>
      <vt:lpstr>Clip</vt:lpstr>
      <vt:lpstr>Document</vt:lpstr>
      <vt:lpstr>Photo Editor Photo</vt:lpstr>
      <vt:lpstr>Welcome to  Diabetes in 21st Century</vt:lpstr>
      <vt:lpstr>Diabetes in the 21st Century:  A Clinical and Educational Update</vt:lpstr>
      <vt:lpstr>CDC Announces</vt:lpstr>
      <vt:lpstr>Diabetes in America 2014</vt:lpstr>
      <vt:lpstr> My Boys –Robert and Jackson</vt:lpstr>
      <vt:lpstr>Global Epidemic</vt:lpstr>
      <vt:lpstr>World diabetes day – November 14</vt:lpstr>
      <vt:lpstr>Age-adjusted Diabetes Prevalence  20 yrs or older, by race/ethnicity— U.S. 2014</vt:lpstr>
      <vt:lpstr>Why Should Zip Code Determine Life Expectancy?</vt:lpstr>
      <vt:lpstr>The relationship between BMI and  the risk of developing type 2 diabetes</vt:lpstr>
      <vt:lpstr>Type 2 in Kids </vt:lpstr>
      <vt:lpstr>PowerPoint Presentation</vt:lpstr>
      <vt:lpstr>PowerPoint Presentation</vt:lpstr>
      <vt:lpstr>Thoughts on Diabetes, Weight, Social Change</vt:lpstr>
      <vt:lpstr>New and Early Research on Gut Bacteria</vt:lpstr>
      <vt:lpstr>Free Live Webinars and Live Seminars at DiabetesEd.net</vt:lpstr>
      <vt:lpstr>Role of the Pancreas Endocrine Functions</vt:lpstr>
      <vt:lpstr>Role of the Pancreas Endocrine Functions</vt:lpstr>
      <vt:lpstr>Hormones Effect on Glucose</vt:lpstr>
      <vt:lpstr>Bariatric Surgery</vt:lpstr>
      <vt:lpstr>Signs of Diabetes</vt:lpstr>
      <vt:lpstr>Case Study </vt:lpstr>
      <vt:lpstr>PowerPoint Presentation</vt:lpstr>
      <vt:lpstr>PowerPoint Presentation</vt:lpstr>
      <vt:lpstr>PowerPoint Presentation</vt:lpstr>
      <vt:lpstr>PowerPoint Presentation</vt:lpstr>
      <vt:lpstr>Type 1 Diabetes – Genetics and Risk Factors</vt:lpstr>
      <vt:lpstr>Type 1 Diabetes – 10% of all DM</vt:lpstr>
      <vt:lpstr>Medalist Study – Harvard Joslin Diabetes Center </vt:lpstr>
      <vt:lpstr>Ms. Idaho and Ms America – Pumpin’ It</vt:lpstr>
      <vt:lpstr>What Does Type 1 Look Like?</vt:lpstr>
      <vt:lpstr>Type 1 Diabetes Associated with other immune conditions</vt:lpstr>
      <vt:lpstr>Type 1 Summary</vt:lpstr>
      <vt:lpstr>Type 1 in Hospital </vt:lpstr>
      <vt:lpstr>PowerPoint Presentation</vt:lpstr>
      <vt:lpstr>PowerPoint Presentation</vt:lpstr>
      <vt:lpstr>Visceral Fat –  “Endocrine Organ”</vt:lpstr>
      <vt:lpstr>Cardio Metabolic Risk  -  5 Hypers -</vt:lpstr>
      <vt:lpstr>Flash Mob – World Diabetes Day to  Beat It</vt:lpstr>
      <vt:lpstr>Natural Progression of Type 2 Diabetes</vt:lpstr>
      <vt:lpstr>Natural History of Diabetes</vt:lpstr>
      <vt:lpstr>Diagnostic Criteria</vt:lpstr>
      <vt:lpstr>Diabetes 2 - Who is at Risk?  (ADA Clinical Practice Guidelines)</vt:lpstr>
      <vt:lpstr>Diabetes 2 - Who is at Risk?  (ADA Clinical Practice Guidelines)</vt:lpstr>
      <vt:lpstr>PowerPoint Presentation</vt:lpstr>
      <vt:lpstr>Acanthosis Nigricans (AN)  </vt:lpstr>
      <vt:lpstr>Diabetes is also associated with </vt:lpstr>
      <vt:lpstr>Ominous Octet</vt:lpstr>
      <vt:lpstr>Diabetes Detectives Needed</vt:lpstr>
      <vt:lpstr>Comparison of  Type 1,Type 2, LADA</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Diabetes Bingo “DiaBingo”  Shout out Right Answer</vt:lpstr>
      <vt:lpstr>DiaBingo</vt:lpstr>
      <vt:lpstr>Life Study – Mrs. Jones</vt:lpstr>
      <vt:lpstr>What Do You Say? Mrs. Jones asks you</vt:lpstr>
      <vt:lpstr>I don’t want to!</vt:lpstr>
      <vt:lpstr>Unconditional Positive regard</vt:lpstr>
      <vt:lpstr>No one is Unmotivated</vt:lpstr>
      <vt:lpstr>Overcoming barriers</vt:lpstr>
      <vt:lpstr>How will blood glucose testing  help me?</vt:lpstr>
      <vt:lpstr>How Often Should I Check?</vt:lpstr>
      <vt:lpstr>Complications - Why?</vt:lpstr>
      <vt:lpstr>Diabetes Complications</vt:lpstr>
      <vt:lpstr>Control Matters</vt:lpstr>
      <vt:lpstr>Financial Advisor</vt:lpstr>
      <vt:lpstr>Preventing Pre Diabetes</vt:lpstr>
      <vt:lpstr>Can Type 2 be Prevented in Older Adults?</vt:lpstr>
      <vt:lpstr>Best Shake For People with Diabetes</vt:lpstr>
      <vt:lpstr>We Made It – 3129 miles- Now Walking Back</vt:lpstr>
      <vt:lpstr>Can we stop pre diabetes from progressing?</vt:lpstr>
      <vt:lpstr>Diabetes Prevention Program</vt:lpstr>
      <vt:lpstr>Weight loss and Prevention</vt:lpstr>
      <vt:lpstr>Diabetes Prevention Programs </vt:lpstr>
      <vt:lpstr>PowerPoint Presentation</vt:lpstr>
      <vt:lpstr>Goals of Care</vt:lpstr>
      <vt:lpstr>ABC’s of Diabetes</vt:lpstr>
      <vt:lpstr>PowerPoint Presentation</vt:lpstr>
      <vt:lpstr>A1c Goals for Non Pregnant Adults Individualize Targets – ADA  </vt:lpstr>
      <vt:lpstr>A1c and Estimated Avg Glucose (eAG) 2008</vt:lpstr>
      <vt:lpstr>PowerPoint Presentation</vt:lpstr>
      <vt:lpstr>“Legacy Effect”</vt:lpstr>
      <vt:lpstr>Glucose Goals  Individualize Targets – ADA  </vt:lpstr>
      <vt:lpstr>ABCs of Diabetes –  </vt:lpstr>
      <vt:lpstr>BP Goal for KP NCAL  </vt:lpstr>
      <vt:lpstr>“Legacy Effect”</vt:lpstr>
      <vt:lpstr>How are we doing?  Reaching goal</vt:lpstr>
      <vt:lpstr>Diabetes Care Guidelines- ADA</vt:lpstr>
      <vt:lpstr>Vaccinations- Immunizations</vt:lpstr>
      <vt:lpstr>Mr. Calhoun -  What are Your Recommendations for Self-Care</vt:lpstr>
      <vt:lpstr>Diabetes Bingo “DiaBingo”  Shout out Right Answer</vt:lpstr>
      <vt:lpstr>DiaBingo- G</vt:lpstr>
      <vt:lpstr>Mr. Calhoun -  What are Your Recommendations?</vt:lpstr>
      <vt:lpstr>PowerPoint Presentation</vt:lpstr>
      <vt:lpstr>PowerPoint Presentation</vt:lpstr>
      <vt:lpstr>Foot Care </vt:lpstr>
      <vt:lpstr>A Quick Foot Assessment</vt:lpstr>
      <vt:lpstr>5.07 monofilament = 10gms linear pressure</vt:lpstr>
      <vt:lpstr>Three Most Important  Foot Care Tips</vt:lpstr>
      <vt:lpstr>Diabetes Self-Management</vt:lpstr>
      <vt:lpstr>Medical Nutrition Therapy – ADA 2014 Updates</vt:lpstr>
      <vt:lpstr>Medical Nutrition Therapy 2014 - ADA </vt:lpstr>
      <vt:lpstr>Approach Depends on Patient</vt:lpstr>
      <vt:lpstr>Losing 2-8kg Early in diagnosis Type 2 Helpful  ADA 2014</vt:lpstr>
      <vt:lpstr>PowerPoint Presentation</vt:lpstr>
      <vt:lpstr>Obesity in America</vt:lpstr>
      <vt:lpstr>Average American Consumes 25 teaspoons of sugar a day (400 cals)</vt:lpstr>
      <vt:lpstr>BMI – Visual Image</vt:lpstr>
      <vt:lpstr>Successful weight loss strategies include</vt:lpstr>
      <vt:lpstr>Diabetes Prevention Program  Focus on fat = wt loss success</vt:lpstr>
      <vt:lpstr>Move toward the Tomato</vt:lpstr>
      <vt:lpstr>Health  Campaigns</vt:lpstr>
      <vt:lpstr>ADA recommendation Eat Less Junk Food &amp; Sugary Drinks –</vt:lpstr>
      <vt:lpstr>10 Superfoods</vt:lpstr>
      <vt:lpstr>How nutrients affect blood sugar</vt:lpstr>
      <vt:lpstr>Teaching About Eating Healthy</vt:lpstr>
      <vt:lpstr>USDA Food Pyramid www.myplate.gov</vt:lpstr>
      <vt:lpstr>Another plate example</vt:lpstr>
      <vt:lpstr>Mindful Eating</vt:lpstr>
      <vt:lpstr>Label Lessons</vt:lpstr>
      <vt:lpstr>Carbs affect Post meal Blood Glucose</vt:lpstr>
      <vt:lpstr>Carbohydrate Needs for Most Adults</vt:lpstr>
      <vt:lpstr>Choose Healthy Carbs</vt:lpstr>
      <vt:lpstr>Handy Meal Plan  </vt:lpstr>
      <vt:lpstr>PowerPoint Presentation</vt:lpstr>
      <vt:lpstr>PowerPoint Presentation</vt:lpstr>
      <vt:lpstr>PowerPoint Presentation</vt:lpstr>
      <vt:lpstr>PowerPoint Presentation</vt:lpstr>
      <vt:lpstr>Go Lean with Protein</vt:lpstr>
      <vt:lpstr>Fats- Aim for heart health</vt:lpstr>
      <vt:lpstr>Using Alcohol Safely</vt:lpstr>
      <vt:lpstr>Ms. Gonzales’ General Diet Pattern</vt:lpstr>
      <vt:lpstr>Resources</vt:lpstr>
      <vt:lpstr>Resources</vt:lpstr>
      <vt:lpstr>Insulin – the Ultimate Hormone Replacement Therapy</vt:lpstr>
      <vt:lpstr>PowerPoint Presentation</vt:lpstr>
      <vt:lpstr>PowerPoint Presentation</vt:lpstr>
      <vt:lpstr>Insulin Finally Available - 1922</vt:lpstr>
      <vt:lpstr>PowerPoint Presentation</vt:lpstr>
      <vt:lpstr>Psychological Insulin Resistance (PIR)</vt:lpstr>
      <vt:lpstr>Needle Size often a Barrier Size Does Matter</vt:lpstr>
      <vt:lpstr>Physiologic Insulin Secretion:    24-Hour Profile </vt:lpstr>
      <vt:lpstr>Insulin Action Teams</vt:lpstr>
      <vt:lpstr>Bolus Insulins   (½ of total daily dose ÷ meals)</vt:lpstr>
      <vt:lpstr>Bolus Insulin Summary</vt:lpstr>
      <vt:lpstr>Bolus Insulin Timing</vt:lpstr>
      <vt:lpstr>PowerPoint Presentation</vt:lpstr>
      <vt:lpstr>Inhaled insulin – Approved 2014 </vt:lpstr>
      <vt:lpstr>Afrezza Inhaler – Bolus Regular Ins</vt:lpstr>
      <vt:lpstr>Bolus – Reg Insulin Sliding Scale  Starts at 150, 2 units for every 50 mg/dl &gt;150</vt:lpstr>
      <vt:lpstr>Basal Insulins  (½ of total daily dose) </vt:lpstr>
      <vt:lpstr>Basal Insulin Summary</vt:lpstr>
      <vt:lpstr>Basal Only   Type 2, 60kg</vt:lpstr>
      <vt:lpstr>PowerPoint Presentation</vt:lpstr>
      <vt:lpstr>Combination SQ Insulin</vt:lpstr>
      <vt:lpstr>10u 70/30 BID  Patterns? Changes needed?</vt:lpstr>
      <vt:lpstr>Pattern Management    </vt:lpstr>
      <vt:lpstr>Pattern Management</vt:lpstr>
      <vt:lpstr>Type 2 – New diagnosis – No meds  Patterns? Questions</vt:lpstr>
      <vt:lpstr>Type 2 – Glucotrol 20mg AM,  10u NPH pm</vt:lpstr>
      <vt:lpstr>Basal Bolus – What Adjustments?   Pt weighs 80kg</vt:lpstr>
      <vt:lpstr>Intensive Diabetes Therapy Insulin Dosing Strategy </vt:lpstr>
      <vt:lpstr>Intensive Diabetes Therapy Insulin Dosing Strategy </vt:lpstr>
      <vt:lpstr>Basal Bolus – Using 50/50 Rule –  Pt weighs 80kg  A = Aspart</vt:lpstr>
      <vt:lpstr>Type 1 and a Teen</vt:lpstr>
      <vt:lpstr>Correction Bolus – Add to mealtime insulin                    Rapid/Fast Acting Insulin  (1 unit:50 mg/dl&gt;120)</vt:lpstr>
      <vt:lpstr>Grams of Carb per meal?</vt:lpstr>
      <vt:lpstr>Carbs?  How much Insulin?</vt:lpstr>
      <vt:lpstr>Insulin Teaching Keys</vt:lpstr>
      <vt:lpstr>Medical Waste Management Act Effective Sept 1, 2008</vt:lpstr>
      <vt:lpstr>Sharps Disposal: Product and Info</vt:lpstr>
      <vt:lpstr>Diabetes Bingo “DiaBingo”  Shout out Right Answer</vt:lpstr>
      <vt:lpstr>DiaBingo - I</vt:lpstr>
      <vt:lpstr>Diabetes Meds for Type 2:  Objectives</vt:lpstr>
      <vt:lpstr>Action/Classes of Type 2 Meds</vt:lpstr>
      <vt:lpstr>PowerPoint Presentation</vt:lpstr>
      <vt:lpstr>Diabetes Agents Considerations</vt:lpstr>
      <vt:lpstr>PowerPoint Presentation</vt:lpstr>
      <vt:lpstr>Ideal Diabetes Medication -  </vt:lpstr>
      <vt:lpstr>Biguanides - Metformin</vt:lpstr>
      <vt:lpstr>Biguanides - Metformin</vt:lpstr>
      <vt:lpstr>Considerations Biguanide - Metformin (Glucophage®)</vt:lpstr>
      <vt:lpstr> Sulfonylureas – </vt:lpstr>
      <vt:lpstr>Sulfonylureas - Squirts</vt:lpstr>
      <vt:lpstr>Sulfonylureas:  2nd Generation</vt:lpstr>
      <vt:lpstr>What questions?</vt:lpstr>
      <vt:lpstr>Sulfonylureas</vt:lpstr>
      <vt:lpstr>Hypoglycemia – “Limiting Factor”</vt:lpstr>
      <vt:lpstr>Hypoglycemia Symptoms</vt:lpstr>
      <vt:lpstr>Treatment of Hypoglycemia</vt:lpstr>
      <vt:lpstr>15 - 20 Gms Carb Sources</vt:lpstr>
      <vt:lpstr>PowerPoint Presentation</vt:lpstr>
      <vt:lpstr>Next Step?</vt:lpstr>
      <vt:lpstr>Indications for Insulin Sensitizers  Rosiglitazone (Avandia®), Pioglitazone (Actos®)</vt:lpstr>
      <vt:lpstr>Thiazolidinediones – TZD’s</vt:lpstr>
      <vt:lpstr>Incretin Mimetics – GLP-1 Agonists “Gut Hormone Imitators”  DPP-IV Inhibitors </vt:lpstr>
      <vt:lpstr>GLP-1 Effects in Humans Understanding the Natural Role of Incretins</vt:lpstr>
      <vt:lpstr>For all the Following GLP-1 Agonists</vt:lpstr>
      <vt:lpstr>Incretin Mimetics Exenatide (Byetta) XR (Bydureon)</vt:lpstr>
      <vt:lpstr>Incretin Mimetics – GLP-1 Analog Liraglutide (Victoza)</vt:lpstr>
      <vt:lpstr>Incretin Mimetics Considerations Exenatide, Liraglutide, DPP - IVs</vt:lpstr>
      <vt:lpstr>DPP-4 Inhibitors – “Incretin Enhancers”  Januvia (sitagliptin)  Tradjenta (linagliptin)  Onglyza (saxagliptin) Nesina (Alogliptin)</vt:lpstr>
      <vt:lpstr> DPP-4 Inhibitors- “Incretin Enhancers”</vt:lpstr>
      <vt:lpstr>SGLT2 Inhibitors</vt:lpstr>
      <vt:lpstr>Diabetes Bingo “DiaBingo”  Shout out Right Answer</vt:lpstr>
      <vt:lpstr>DiaBingo - N</vt:lpstr>
      <vt:lpstr>High Numbers Got You Down?</vt:lpstr>
      <vt:lpstr>Thank You</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cp:lastModifiedBy>
  <cp:revision>59</cp:revision>
  <dcterms:created xsi:type="dcterms:W3CDTF">2014-04-17T17:56:59Z</dcterms:created>
  <dcterms:modified xsi:type="dcterms:W3CDTF">2014-08-27T23:44:58Z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27E816EC-0595-4A86-8A9F-B3CCFD27CCF9</vt:lpwstr>
  </property>
  <property fmtid="{D5CDD505-2E9C-101B-9397-08002B2CF9AE}" pid="3" name="ArticulatePath">
    <vt:lpwstr>DES PPT template</vt:lpwstr>
  </property>
</Properties>
</file>