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heme/themeOverride1.xml" ContentType="application/vnd.openxmlformats-officedocument.themeOverr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21.xml" ContentType="application/vnd.openxmlformats-officedocument.presentationml.notesSlide+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notesSlides/notesSlide23.xml" ContentType="application/vnd.openxmlformats-officedocument.presentationml.notesSlide+xml"/>
  <Override PartName="/ppt/tags/tag40.xml" ContentType="application/vnd.openxmlformats-officedocument.presentationml.tags+xml"/>
  <Override PartName="/ppt/notesSlides/notesSlide24.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2.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33.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3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5.xml" ContentType="application/vnd.openxmlformats-officedocument.presentationml.notesSlide+xml"/>
  <Override PartName="/ppt/tags/tag63.xml" ContentType="application/vnd.openxmlformats-officedocument.presentationml.tags+xml"/>
  <Override PartName="/ppt/notesSlides/notesSlide36.xml" ContentType="application/vnd.openxmlformats-officedocument.presentationml.notesSlide+xml"/>
  <Override PartName="/ppt/tags/tag64.xml" ContentType="application/vnd.openxmlformats-officedocument.presentationml.tags+xml"/>
  <Override PartName="/ppt/notesSlides/notesSlide37.xml" ContentType="application/vnd.openxmlformats-officedocument.presentationml.notesSlide+xml"/>
  <Override PartName="/ppt/tags/tag65.xml" ContentType="application/vnd.openxmlformats-officedocument.presentationml.tags+xml"/>
  <Override PartName="/ppt/notesSlides/notesSlide38.xml" ContentType="application/vnd.openxmlformats-officedocument.presentationml.notesSlide+xml"/>
  <Override PartName="/ppt/tags/tag66.xml" ContentType="application/vnd.openxmlformats-officedocument.presentationml.tags+xml"/>
  <Override PartName="/ppt/notesSlides/notesSlide39.xml" ContentType="application/vnd.openxmlformats-officedocument.presentationml.notesSlide+xml"/>
  <Override PartName="/ppt/tags/tag67.xml" ContentType="application/vnd.openxmlformats-officedocument.presentationml.tags+xml"/>
  <Override PartName="/ppt/notesSlides/notesSlide40.xml" ContentType="application/vnd.openxmlformats-officedocument.presentationml.notesSlide+xml"/>
  <Override PartName="/ppt/tags/tag68.xml" ContentType="application/vnd.openxmlformats-officedocument.presentationml.tags+xml"/>
  <Override PartName="/ppt/notesSlides/notesSlide4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42.xml" ContentType="application/vnd.openxmlformats-officedocument.presentationml.notesSlide+xml"/>
  <Override PartName="/ppt/tags/tag72.xml" ContentType="application/vnd.openxmlformats-officedocument.presentationml.tags+xml"/>
  <Override PartName="/ppt/notesSlides/notesSlide43.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44.xml" ContentType="application/vnd.openxmlformats-officedocument.presentationml.notesSlide+xml"/>
  <Override PartName="/ppt/tags/tag80.xml" ContentType="application/vnd.openxmlformats-officedocument.presentationml.tags+xml"/>
  <Override PartName="/ppt/notesSlides/notesSlide45.xml" ContentType="application/vnd.openxmlformats-officedocument.presentationml.notesSlide+xml"/>
  <Override PartName="/ppt/tags/tag81.xml" ContentType="application/vnd.openxmlformats-officedocument.presentationml.tags+xml"/>
  <Override PartName="/ppt/notesSlides/notesSlide46.xml" ContentType="application/vnd.openxmlformats-officedocument.presentationml.notesSlide+xml"/>
  <Override PartName="/ppt/tags/tag82.xml" ContentType="application/vnd.openxmlformats-officedocument.presentationml.tags+xml"/>
  <Override PartName="/ppt/notesSlides/notesSlide47.xml" ContentType="application/vnd.openxmlformats-officedocument.presentationml.notesSlide+xml"/>
  <Override PartName="/ppt/tags/tag83.xml" ContentType="application/vnd.openxmlformats-officedocument.presentationml.tags+xml"/>
  <Override PartName="/ppt/notesSlides/notesSlide48.xml" ContentType="application/vnd.openxmlformats-officedocument.presentationml.notesSlide+xml"/>
  <Override PartName="/ppt/tags/tag84.xml" ContentType="application/vnd.openxmlformats-officedocument.presentationml.tags+xml"/>
  <Override PartName="/ppt/notesSlides/notesSlide4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5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51.xml" ContentType="application/vnd.openxmlformats-officedocument.presentationml.notesSlide+xml"/>
  <Override PartName="/ppt/tags/tag93.xml" ContentType="application/vnd.openxmlformats-officedocument.presentationml.tags+xml"/>
  <Override PartName="/ppt/notesSlides/notesSlide52.xml" ContentType="application/vnd.openxmlformats-officedocument.presentationml.notesSlide+xml"/>
  <Override PartName="/ppt/tags/tag94.xml" ContentType="application/vnd.openxmlformats-officedocument.presentationml.tags+xml"/>
  <Override PartName="/ppt/notesSlides/notesSlide53.xml" ContentType="application/vnd.openxmlformats-officedocument.presentationml.notesSlide+xml"/>
  <Override PartName="/ppt/tags/tag95.xml" ContentType="application/vnd.openxmlformats-officedocument.presentationml.tags+xml"/>
  <Override PartName="/ppt/notesSlides/notesSlide54.xml" ContentType="application/vnd.openxmlformats-officedocument.presentationml.notesSlide+xml"/>
  <Override PartName="/ppt/tags/tag96.xml" ContentType="application/vnd.openxmlformats-officedocument.presentationml.tags+xml"/>
  <Override PartName="/ppt/notesSlides/notesSlide55.xml" ContentType="application/vnd.openxmlformats-officedocument.presentationml.notesSlide+xml"/>
  <Override PartName="/ppt/tags/tag97.xml" ContentType="application/vnd.openxmlformats-officedocument.presentationml.tags+xml"/>
  <Override PartName="/ppt/notesSlides/notesSlide5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57.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58.xml" ContentType="application/vnd.openxmlformats-officedocument.presentationml.notesSlide+xml"/>
  <Override PartName="/ppt/tags/tag108.xml" ContentType="application/vnd.openxmlformats-officedocument.presentationml.tags+xml"/>
  <Override PartName="/ppt/notesSlides/notesSlide5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notesSlides/notesSlide61.xml" ContentType="application/vnd.openxmlformats-officedocument.presentationml.notesSlide+xml"/>
  <Override PartName="/ppt/tags/tag112.xml" ContentType="application/vnd.openxmlformats-officedocument.presentationml.tags+xml"/>
  <Override PartName="/ppt/notesSlides/notesSlide62.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63.xml" ContentType="application/vnd.openxmlformats-officedocument.presentationml.notesSlide+xml"/>
  <Override PartName="/ppt/tags/tag115.xml" ContentType="application/vnd.openxmlformats-officedocument.presentationml.tags+xml"/>
  <Override PartName="/ppt/notesSlides/notesSlide64.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65.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66.xml" ContentType="application/vnd.openxmlformats-officedocument.presentationml.notesSlide+xml"/>
  <Override PartName="/ppt/tags/tag120.xml" ContentType="application/vnd.openxmlformats-officedocument.presentationml.tags+xml"/>
  <Override PartName="/ppt/notesSlides/notesSlide67.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68.xml" ContentType="application/vnd.openxmlformats-officedocument.presentationml.notesSlide+xml"/>
  <Override PartName="/ppt/tags/tag123.xml" ContentType="application/vnd.openxmlformats-officedocument.presentationml.tags+xml"/>
  <Override PartName="/ppt/notesSlides/notesSlide69.xml" ContentType="application/vnd.openxmlformats-officedocument.presentationml.notesSlide+xml"/>
  <Override PartName="/ppt/tags/tag124.xml" ContentType="application/vnd.openxmlformats-officedocument.presentationml.tags+xml"/>
  <Override PartName="/ppt/notesSlides/notesSlide70.xml" ContentType="application/vnd.openxmlformats-officedocument.presentationml.notesSlide+xml"/>
  <Override PartName="/ppt/tags/tag125.xml" ContentType="application/vnd.openxmlformats-officedocument.presentationml.tags+xml"/>
  <Override PartName="/ppt/notesSlides/notesSlide71.xml" ContentType="application/vnd.openxmlformats-officedocument.presentationml.notesSlide+xml"/>
  <Override PartName="/ppt/tags/tag126.xml" ContentType="application/vnd.openxmlformats-officedocument.presentationml.tags+xml"/>
  <Override PartName="/ppt/notesSlides/notesSlide72.xml" ContentType="application/vnd.openxmlformats-officedocument.presentationml.notesSlide+xml"/>
  <Override PartName="/ppt/tags/tag127.xml" ContentType="application/vnd.openxmlformats-officedocument.presentationml.tags+xml"/>
  <Override PartName="/ppt/notesSlides/notesSlide73.xml" ContentType="application/vnd.openxmlformats-officedocument.presentationml.notesSlide+xml"/>
  <Override PartName="/ppt/tags/tag128.xml" ContentType="application/vnd.openxmlformats-officedocument.presentationml.tags+xml"/>
  <Override PartName="/ppt/notesSlides/notesSlide74.xml" ContentType="application/vnd.openxmlformats-officedocument.presentationml.notesSlide+xml"/>
  <Override PartName="/ppt/tags/tag129.xml" ContentType="application/vnd.openxmlformats-officedocument.presentationml.tags+xml"/>
  <Override PartName="/ppt/notesSlides/notesSlide75.xml" ContentType="application/vnd.openxmlformats-officedocument.presentationml.notesSlide+xml"/>
  <Override PartName="/ppt/tags/tag130.xml" ContentType="application/vnd.openxmlformats-officedocument.presentationml.tags+xml"/>
  <Override PartName="/ppt/notesSlides/notesSlide76.xml" ContentType="application/vnd.openxmlformats-officedocument.presentationml.notesSlide+xml"/>
  <Override PartName="/ppt/tags/tag131.xml" ContentType="application/vnd.openxmlformats-officedocument.presentationml.tags+xml"/>
  <Override PartName="/ppt/notesSlides/notesSlide77.xml" ContentType="application/vnd.openxmlformats-officedocument.presentationml.notesSlide+xml"/>
  <Override PartName="/ppt/tags/tag132.xml" ContentType="application/vnd.openxmlformats-officedocument.presentationml.tags+xml"/>
  <Override PartName="/ppt/notesSlides/notesSlide78.xml" ContentType="application/vnd.openxmlformats-officedocument.presentationml.notesSlide+xml"/>
  <Override PartName="/ppt/tags/tag133.xml" ContentType="application/vnd.openxmlformats-officedocument.presentationml.tags+xml"/>
  <Override PartName="/ppt/notesSlides/notesSlide79.xml" ContentType="application/vnd.openxmlformats-officedocument.presentationml.notesSlide+xml"/>
  <Override PartName="/ppt/tags/tag134.xml" ContentType="application/vnd.openxmlformats-officedocument.presentationml.tags+xml"/>
  <Override PartName="/ppt/notesSlides/notesSlide80.xml" ContentType="application/vnd.openxmlformats-officedocument.presentationml.notesSlide+xml"/>
  <Override PartName="/ppt/tags/tag135.xml" ContentType="application/vnd.openxmlformats-officedocument.presentationml.tags+xml"/>
  <Override PartName="/ppt/notesSlides/notesSlide81.xml" ContentType="application/vnd.openxmlformats-officedocument.presentationml.notesSlide+xml"/>
  <Override PartName="/ppt/tags/tag136.xml" ContentType="application/vnd.openxmlformats-officedocument.presentationml.tags+xml"/>
  <Override PartName="/ppt/notesSlides/notesSlide82.xml" ContentType="application/vnd.openxmlformats-officedocument.presentationml.notesSlide+xml"/>
  <Override PartName="/ppt/tags/tag137.xml" ContentType="application/vnd.openxmlformats-officedocument.presentationml.tags+xml"/>
  <Override PartName="/ppt/notesSlides/notesSlide83.xml" ContentType="application/vnd.openxmlformats-officedocument.presentationml.notesSlide+xml"/>
  <Override PartName="/ppt/tags/tag138.xml" ContentType="application/vnd.openxmlformats-officedocument.presentationml.tags+xml"/>
  <Override PartName="/ppt/notesSlides/notesSlide84.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85.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86.xml" ContentType="application/vnd.openxmlformats-officedocument.presentationml.notesSlide+xml"/>
  <Override PartName="/ppt/tags/tag143.xml" ContentType="application/vnd.openxmlformats-officedocument.presentationml.tags+xml"/>
  <Override PartName="/ppt/notesSlides/notesSlide87.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88.xml" ContentType="application/vnd.openxmlformats-officedocument.presentationml.notesSlide+xml"/>
  <Override PartName="/ppt/tags/tag147.xml" ContentType="application/vnd.openxmlformats-officedocument.presentationml.tags+xml"/>
  <Override PartName="/ppt/notesSlides/notesSlide89.xml" ContentType="application/vnd.openxmlformats-officedocument.presentationml.notesSlide+xml"/>
  <Override PartName="/ppt/tags/tag148.xml" ContentType="application/vnd.openxmlformats-officedocument.presentationml.tags+xml"/>
  <Override PartName="/ppt/notesSlides/notesSlide90.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91.xml" ContentType="application/vnd.openxmlformats-officedocument.presentationml.notesSlide+xml"/>
  <Override PartName="/ppt/tags/tag151.xml" ContentType="application/vnd.openxmlformats-officedocument.presentationml.tags+xml"/>
  <Override PartName="/ppt/notesSlides/notesSlide92.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93.xml" ContentType="application/vnd.openxmlformats-officedocument.presentationml.notesSlide+xml"/>
  <Override PartName="/ppt/tags/tag154.xml" ContentType="application/vnd.openxmlformats-officedocument.presentationml.tags+xml"/>
  <Override PartName="/ppt/notesSlides/notesSlide94.xml" ContentType="application/vnd.openxmlformats-officedocument.presentationml.notesSlide+xml"/>
  <Override PartName="/ppt/tags/tag155.xml" ContentType="application/vnd.openxmlformats-officedocument.presentationml.tags+xml"/>
  <Override PartName="/ppt/notesSlides/notesSlide95.xml" ContentType="application/vnd.openxmlformats-officedocument.presentationml.notesSlide+xml"/>
  <Override PartName="/ppt/tags/tag156.xml" ContentType="application/vnd.openxmlformats-officedocument.presentationml.tags+xml"/>
  <Override PartName="/ppt/notesSlides/notesSlide96.xml" ContentType="application/vnd.openxmlformats-officedocument.presentationml.notesSlide+xml"/>
  <Override PartName="/ppt/tags/tag157.xml" ContentType="application/vnd.openxmlformats-officedocument.presentationml.tags+xml"/>
  <Override PartName="/ppt/notesSlides/notesSlide97.xml" ContentType="application/vnd.openxmlformats-officedocument.presentationml.notesSlide+xml"/>
  <Override PartName="/ppt/tags/tag158.xml" ContentType="application/vnd.openxmlformats-officedocument.presentationml.tags+xml"/>
  <Override PartName="/ppt/notesSlides/notesSlide98.xml" ContentType="application/vnd.openxmlformats-officedocument.presentationml.notesSlide+xml"/>
  <Override PartName="/ppt/tags/tag159.xml" ContentType="application/vnd.openxmlformats-officedocument.presentationml.tags+xml"/>
  <Override PartName="/ppt/notesSlides/notesSlide9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10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101.xml" ContentType="application/vnd.openxmlformats-officedocument.presentationml.notesSlide+xml"/>
  <Override PartName="/ppt/tags/tag164.xml" ContentType="application/vnd.openxmlformats-officedocument.presentationml.tags+xml"/>
  <Override PartName="/ppt/notesSlides/notesSlide102.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103.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04.xml" ContentType="application/vnd.openxmlformats-officedocument.presentationml.notesSlide+xml"/>
  <Override PartName="/ppt/tags/tag173.xml" ContentType="application/vnd.openxmlformats-officedocument.presentationml.tags+xml"/>
  <Override PartName="/ppt/notesSlides/notesSlide105.xml" ContentType="application/vnd.openxmlformats-officedocument.presentationml.notesSlide+xml"/>
  <Override PartName="/ppt/tags/tag174.xml" ContentType="application/vnd.openxmlformats-officedocument.presentationml.tags+xml"/>
  <Override PartName="/ppt/notesSlides/notesSlide106.xml" ContentType="application/vnd.openxmlformats-officedocument.presentationml.notesSlide+xml"/>
  <Override PartName="/ppt/tags/tag175.xml" ContentType="application/vnd.openxmlformats-officedocument.presentationml.tags+xml"/>
  <Override PartName="/ppt/notesSlides/notesSlide107.xml" ContentType="application/vnd.openxmlformats-officedocument.presentationml.notesSlide+xml"/>
  <Override PartName="/ppt/tags/tag176.xml" ContentType="application/vnd.openxmlformats-officedocument.presentationml.tags+xml"/>
  <Override PartName="/ppt/notesSlides/notesSlide108.xml" ContentType="application/vnd.openxmlformats-officedocument.presentationml.notesSlide+xml"/>
  <Override PartName="/ppt/tags/tag177.xml" ContentType="application/vnd.openxmlformats-officedocument.presentationml.tags+xml"/>
  <Override PartName="/ppt/notesSlides/notesSlide109.xml" ContentType="application/vnd.openxmlformats-officedocument.presentationml.notesSlide+xml"/>
  <Override PartName="/ppt/tags/tag178.xml" ContentType="application/vnd.openxmlformats-officedocument.presentationml.tags+xml"/>
  <Override PartName="/ppt/notesSlides/notesSlide110.xml" ContentType="application/vnd.openxmlformats-officedocument.presentationml.notesSlide+xml"/>
  <Override PartName="/ppt/tags/tag179.xml" ContentType="application/vnd.openxmlformats-officedocument.presentationml.tags+xml"/>
  <Override PartName="/ppt/notesSlides/notesSlide111.xml" ContentType="application/vnd.openxmlformats-officedocument.presentationml.notesSlide+xml"/>
  <Override PartName="/ppt/tags/tag180.xml" ContentType="application/vnd.openxmlformats-officedocument.presentationml.tags+xml"/>
  <Override PartName="/ppt/notesSlides/notesSlide112.xml" ContentType="application/vnd.openxmlformats-officedocument.presentationml.notesSlide+xml"/>
  <Override PartName="/ppt/tags/tag181.xml" ContentType="application/vnd.openxmlformats-officedocument.presentationml.tags+xml"/>
  <Override PartName="/ppt/notesSlides/notesSlide113.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114.xml" ContentType="application/vnd.openxmlformats-officedocument.presentationml.notesSlide+xml"/>
  <Override PartName="/ppt/tags/tag185.xml" ContentType="application/vnd.openxmlformats-officedocument.presentationml.tags+xml"/>
  <Override PartName="/ppt/notesSlides/notesSlide115.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116.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117.xml" ContentType="application/vnd.openxmlformats-officedocument.presentationml.notesSlide+xml"/>
  <Override PartName="/ppt/tags/tag191.xml" ContentType="application/vnd.openxmlformats-officedocument.presentationml.tags+xml"/>
  <Override PartName="/ppt/notesSlides/notesSlide118.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11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12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2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1"/>
  </p:notesMasterIdLst>
  <p:sldIdLst>
    <p:sldId id="259" r:id="rId3"/>
    <p:sldId id="474" r:id="rId4"/>
    <p:sldId id="620" r:id="rId5"/>
    <p:sldId id="476" r:id="rId6"/>
    <p:sldId id="475" r:id="rId7"/>
    <p:sldId id="619" r:id="rId8"/>
    <p:sldId id="479" r:id="rId9"/>
    <p:sldId id="270" r:id="rId10"/>
    <p:sldId id="271" r:id="rId11"/>
    <p:sldId id="478" r:id="rId12"/>
    <p:sldId id="274" r:id="rId13"/>
    <p:sldId id="480" r:id="rId14"/>
    <p:sldId id="288" r:id="rId15"/>
    <p:sldId id="623" r:id="rId16"/>
    <p:sldId id="281" r:id="rId17"/>
    <p:sldId id="282" r:id="rId18"/>
    <p:sldId id="283" r:id="rId19"/>
    <p:sldId id="617" r:id="rId20"/>
    <p:sldId id="616" r:id="rId21"/>
    <p:sldId id="285" r:id="rId22"/>
    <p:sldId id="622" r:id="rId23"/>
    <p:sldId id="625" r:id="rId24"/>
    <p:sldId id="626" r:id="rId25"/>
    <p:sldId id="287" r:id="rId26"/>
    <p:sldId id="289" r:id="rId27"/>
    <p:sldId id="290" r:id="rId28"/>
    <p:sldId id="291" r:id="rId29"/>
    <p:sldId id="627" r:id="rId30"/>
    <p:sldId id="628" r:id="rId31"/>
    <p:sldId id="629" r:id="rId32"/>
    <p:sldId id="483" r:id="rId33"/>
    <p:sldId id="294" r:id="rId34"/>
    <p:sldId id="484" r:id="rId35"/>
    <p:sldId id="295" r:id="rId36"/>
    <p:sldId id="296" r:id="rId37"/>
    <p:sldId id="297" r:id="rId38"/>
    <p:sldId id="485" r:id="rId39"/>
    <p:sldId id="630" r:id="rId40"/>
    <p:sldId id="299" r:id="rId41"/>
    <p:sldId id="303" r:id="rId42"/>
    <p:sldId id="301" r:id="rId43"/>
    <p:sldId id="486" r:id="rId44"/>
    <p:sldId id="487" r:id="rId45"/>
    <p:sldId id="309" r:id="rId46"/>
    <p:sldId id="308" r:id="rId47"/>
    <p:sldId id="488" r:id="rId48"/>
    <p:sldId id="311" r:id="rId49"/>
    <p:sldId id="632" r:id="rId50"/>
    <p:sldId id="312" r:id="rId51"/>
    <p:sldId id="489" r:id="rId52"/>
    <p:sldId id="490" r:id="rId53"/>
    <p:sldId id="493" r:id="rId54"/>
    <p:sldId id="494" r:id="rId55"/>
    <p:sldId id="633" r:id="rId56"/>
    <p:sldId id="318" r:id="rId57"/>
    <p:sldId id="631" r:id="rId58"/>
    <p:sldId id="320" r:id="rId59"/>
    <p:sldId id="321" r:id="rId60"/>
    <p:sldId id="495" r:id="rId61"/>
    <p:sldId id="634" r:id="rId62"/>
    <p:sldId id="323" r:id="rId63"/>
    <p:sldId id="324" r:id="rId64"/>
    <p:sldId id="496" r:id="rId65"/>
    <p:sldId id="327" r:id="rId66"/>
    <p:sldId id="497" r:id="rId67"/>
    <p:sldId id="637" r:id="rId68"/>
    <p:sldId id="638" r:id="rId69"/>
    <p:sldId id="639" r:id="rId70"/>
    <p:sldId id="640" r:id="rId71"/>
    <p:sldId id="641" r:id="rId72"/>
    <p:sldId id="642" r:id="rId73"/>
    <p:sldId id="643" r:id="rId74"/>
    <p:sldId id="330" r:id="rId75"/>
    <p:sldId id="331" r:id="rId76"/>
    <p:sldId id="332" r:id="rId77"/>
    <p:sldId id="333" r:id="rId78"/>
    <p:sldId id="334" r:id="rId79"/>
    <p:sldId id="335" r:id="rId80"/>
    <p:sldId id="635" r:id="rId81"/>
    <p:sldId id="498" r:id="rId82"/>
    <p:sldId id="499" r:id="rId83"/>
    <p:sldId id="500" r:id="rId84"/>
    <p:sldId id="340" r:id="rId85"/>
    <p:sldId id="341" r:id="rId86"/>
    <p:sldId id="501" r:id="rId87"/>
    <p:sldId id="644" r:id="rId88"/>
    <p:sldId id="645" r:id="rId89"/>
    <p:sldId id="523" r:id="rId90"/>
    <p:sldId id="524" r:id="rId91"/>
    <p:sldId id="526" r:id="rId92"/>
    <p:sldId id="525" r:id="rId93"/>
    <p:sldId id="527" r:id="rId94"/>
    <p:sldId id="528" r:id="rId95"/>
    <p:sldId id="357" r:id="rId96"/>
    <p:sldId id="530" r:id="rId97"/>
    <p:sldId id="531" r:id="rId98"/>
    <p:sldId id="532" r:id="rId99"/>
    <p:sldId id="533" r:id="rId100"/>
    <p:sldId id="534" r:id="rId101"/>
    <p:sldId id="535" r:id="rId102"/>
    <p:sldId id="359" r:id="rId103"/>
    <p:sldId id="360" r:id="rId104"/>
    <p:sldId id="536" r:id="rId105"/>
    <p:sldId id="646" r:id="rId106"/>
    <p:sldId id="647" r:id="rId107"/>
    <p:sldId id="538" r:id="rId108"/>
    <p:sldId id="539" r:id="rId109"/>
    <p:sldId id="540" r:id="rId110"/>
    <p:sldId id="541" r:id="rId111"/>
    <p:sldId id="542" r:id="rId112"/>
    <p:sldId id="543" r:id="rId113"/>
    <p:sldId id="544" r:id="rId114"/>
    <p:sldId id="364" r:id="rId115"/>
    <p:sldId id="547" r:id="rId116"/>
    <p:sldId id="363" r:id="rId117"/>
    <p:sldId id="548" r:id="rId118"/>
    <p:sldId id="366" r:id="rId119"/>
    <p:sldId id="648" r:id="rId120"/>
    <p:sldId id="367" r:id="rId121"/>
    <p:sldId id="649" r:id="rId122"/>
    <p:sldId id="549" r:id="rId123"/>
    <p:sldId id="398" r:id="rId124"/>
    <p:sldId id="586" r:id="rId125"/>
    <p:sldId id="587" r:id="rId126"/>
    <p:sldId id="399" r:id="rId127"/>
    <p:sldId id="401" r:id="rId128"/>
    <p:sldId id="402" r:id="rId129"/>
    <p:sldId id="403" r:id="rId130"/>
    <p:sldId id="687" r:id="rId131"/>
    <p:sldId id="404" r:id="rId132"/>
    <p:sldId id="405" r:id="rId133"/>
    <p:sldId id="406" r:id="rId134"/>
    <p:sldId id="588" r:id="rId135"/>
    <p:sldId id="688" r:id="rId136"/>
    <p:sldId id="689" r:id="rId137"/>
    <p:sldId id="411" r:id="rId138"/>
    <p:sldId id="589" r:id="rId139"/>
    <p:sldId id="690" r:id="rId140"/>
    <p:sldId id="590" r:id="rId141"/>
    <p:sldId id="409" r:id="rId142"/>
    <p:sldId id="410" r:id="rId143"/>
    <p:sldId id="591" r:id="rId144"/>
    <p:sldId id="592" r:id="rId145"/>
    <p:sldId id="593" r:id="rId146"/>
    <p:sldId id="594" r:id="rId147"/>
    <p:sldId id="595" r:id="rId148"/>
    <p:sldId id="596" r:id="rId149"/>
    <p:sldId id="597" r:id="rId150"/>
    <p:sldId id="598" r:id="rId151"/>
    <p:sldId id="691" r:id="rId152"/>
    <p:sldId id="600" r:id="rId153"/>
    <p:sldId id="692" r:id="rId154"/>
    <p:sldId id="601" r:id="rId155"/>
    <p:sldId id="602" r:id="rId156"/>
    <p:sldId id="603" r:id="rId157"/>
    <p:sldId id="604" r:id="rId158"/>
    <p:sldId id="605" r:id="rId159"/>
    <p:sldId id="606" r:id="rId160"/>
    <p:sldId id="607" r:id="rId161"/>
    <p:sldId id="608" r:id="rId162"/>
    <p:sldId id="618" r:id="rId163"/>
    <p:sldId id="609" r:id="rId164"/>
    <p:sldId id="610" r:id="rId165"/>
    <p:sldId id="611" r:id="rId166"/>
    <p:sldId id="612" r:id="rId167"/>
    <p:sldId id="613" r:id="rId168"/>
    <p:sldId id="614" r:id="rId169"/>
    <p:sldId id="615" r:id="rId170"/>
    <p:sldId id="436" r:id="rId171"/>
    <p:sldId id="437" r:id="rId172"/>
    <p:sldId id="650" r:id="rId173"/>
    <p:sldId id="693" r:id="rId174"/>
    <p:sldId id="652" r:id="rId175"/>
    <p:sldId id="653" r:id="rId176"/>
    <p:sldId id="694" r:id="rId177"/>
    <p:sldId id="655" r:id="rId178"/>
    <p:sldId id="656" r:id="rId179"/>
    <p:sldId id="657" r:id="rId180"/>
    <p:sldId id="658" r:id="rId181"/>
    <p:sldId id="659" r:id="rId182"/>
    <p:sldId id="660" r:id="rId183"/>
    <p:sldId id="661" r:id="rId184"/>
    <p:sldId id="662" r:id="rId185"/>
    <p:sldId id="663" r:id="rId186"/>
    <p:sldId id="664" r:id="rId187"/>
    <p:sldId id="665" r:id="rId188"/>
    <p:sldId id="666" r:id="rId189"/>
    <p:sldId id="667" r:id="rId190"/>
    <p:sldId id="668" r:id="rId191"/>
    <p:sldId id="669" r:id="rId192"/>
    <p:sldId id="670" r:id="rId193"/>
    <p:sldId id="671" r:id="rId194"/>
    <p:sldId id="672" r:id="rId195"/>
    <p:sldId id="673" r:id="rId196"/>
    <p:sldId id="674" r:id="rId197"/>
    <p:sldId id="675" r:id="rId198"/>
    <p:sldId id="676" r:id="rId199"/>
    <p:sldId id="677" r:id="rId200"/>
    <p:sldId id="678" r:id="rId201"/>
    <p:sldId id="679" r:id="rId202"/>
    <p:sldId id="680" r:id="rId203"/>
    <p:sldId id="681" r:id="rId204"/>
    <p:sldId id="682" r:id="rId205"/>
    <p:sldId id="683" r:id="rId206"/>
    <p:sldId id="684" r:id="rId207"/>
    <p:sldId id="695" r:id="rId208"/>
    <p:sldId id="636" r:id="rId209"/>
    <p:sldId id="264" r:id="rId210"/>
  </p:sldIdLst>
  <p:sldSz cx="9144000" cy="6858000" type="screen4x3"/>
  <p:notesSz cx="6858000" cy="9144000"/>
  <p:custDataLst>
    <p:tags r:id="rId2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60" d="100"/>
          <a:sy n="60" d="100"/>
        </p:scale>
        <p:origin x="72" y="714"/>
      </p:cViewPr>
      <p:guideLst>
        <p:guide orient="horz" pos="2160"/>
        <p:guide pos="2880"/>
      </p:guideLst>
    </p:cSldViewPr>
  </p:slideViewPr>
  <p:notesTextViewPr>
    <p:cViewPr>
      <p:scale>
        <a:sx n="1" d="1"/>
        <a:sy n="1" d="1"/>
      </p:scale>
      <p:origin x="0" y="0"/>
    </p:cViewPr>
  </p:notesTextViewPr>
  <p:sorterViewPr>
    <p:cViewPr varScale="1">
      <p:scale>
        <a:sx n="1" d="1"/>
        <a:sy n="1" d="1"/>
      </p:scale>
      <p:origin x="0" y="-9372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tableStyles" Target="tableStyles.xml"/><Relationship Id="rId211"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ags" Target="tags/tag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viewProps" Target="viewProp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theme" Target="theme/theme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EEBB38BE-B381-4CC3-91C5-ED4CEB7C309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87BDF92A-3D96-49C5-B6C8-4C0D9FC74938}" type="presOf" srcId="{714289C4-44BF-4423-B73A-D36C7D29CD8B}" destId="{5A6B1BA2-8CEC-4075-979B-58B751678363}" srcOrd="1" destOrd="0" presId="urn:microsoft.com/office/officeart/2005/8/layout/hList7#1"/>
    <dgm:cxn modelId="{F8583F31-40B4-4020-8417-182CAE88EC69}" type="presOf" srcId="{BDA7D873-F110-416A-8950-D7A412F1A1A1}" destId="{6FCB4B09-5AE8-4BCF-9C2E-5DB02F534E9D}" srcOrd="0" destOrd="0" presId="urn:microsoft.com/office/officeart/2005/8/layout/hList7#1"/>
    <dgm:cxn modelId="{07EB012D-ABA8-4B9C-9A4B-270F6395A15D}" type="presOf" srcId="{714289C4-44BF-4423-B73A-D36C7D29CD8B}" destId="{3325B67F-1C1F-4C7F-87F7-63A9F5F04916}" srcOrd="0" destOrd="0" presId="urn:microsoft.com/office/officeart/2005/8/layout/hList7#1"/>
    <dgm:cxn modelId="{BF05579A-3537-4BF6-B492-DD28A6DCBC6A}" type="presOf" srcId="{53A7C8F1-6573-416B-BAD0-E203C790D54C}" destId="{80C2ACF9-BD38-4248-9C5A-D57702DCA3FA}" srcOrd="1" destOrd="0" presId="urn:microsoft.com/office/officeart/2005/8/layout/hList7#1"/>
    <dgm:cxn modelId="{AFB1265C-B44D-4E21-880F-EFE1F9F353EC}" type="presOf" srcId="{53A7C8F1-6573-416B-BAD0-E203C790D54C}" destId="{84406800-1B15-4073-9BE5-7AED3F8CD968}" srcOrd="0" destOrd="0" presId="urn:microsoft.com/office/officeart/2005/8/layout/hList7#1"/>
    <dgm:cxn modelId="{938217D2-3CDB-41A5-9C62-A984C56C8660}" type="presOf" srcId="{DAFD5B8F-7307-420F-8AA9-469750D54466}" destId="{4C98858D-9DCD-4D61-A6D2-9C95CB504251}" srcOrd="0" destOrd="0" presId="urn:microsoft.com/office/officeart/2005/8/layout/hList7#1"/>
    <dgm:cxn modelId="{26A71DAA-129C-4FB5-B505-374F8A1A3610}" type="presOf" srcId="{5B5B7744-917A-4FD6-AA16-3CB0263912D1}" destId="{21B2BCE8-470C-4505-93DC-36DDE14B2DFF}"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018B9023-F557-4B23-92ED-5657EE6D95A1}" type="presOf" srcId="{883B5228-B675-48FD-ADE3-882F219A32FD}" destId="{A40BD255-8246-4A86-AC24-6E13AC11D8D0}" srcOrd="0" destOrd="0" presId="urn:microsoft.com/office/officeart/2005/8/layout/hList7#1"/>
    <dgm:cxn modelId="{0AEA51B5-550D-43AB-9954-9655E2F0447E}" type="presParOf" srcId="{21B2BCE8-470C-4505-93DC-36DDE14B2DFF}" destId="{D737B785-468C-4A0C-9BAF-B33CE9B38ADA}" srcOrd="0" destOrd="0" presId="urn:microsoft.com/office/officeart/2005/8/layout/hList7#1"/>
    <dgm:cxn modelId="{A1C4B5AB-10BF-4ACA-A8AD-7943AED3E7E0}" type="presParOf" srcId="{21B2BCE8-470C-4505-93DC-36DDE14B2DFF}" destId="{E3446D0B-132A-4581-B805-7D509ABBE1A9}" srcOrd="1" destOrd="0" presId="urn:microsoft.com/office/officeart/2005/8/layout/hList7#1"/>
    <dgm:cxn modelId="{3520F073-A2E3-4178-88F8-4917091E6351}" type="presParOf" srcId="{E3446D0B-132A-4581-B805-7D509ABBE1A9}" destId="{F0280A93-2598-4B79-BCF2-5A74016DDAA6}" srcOrd="0" destOrd="0" presId="urn:microsoft.com/office/officeart/2005/8/layout/hList7#1"/>
    <dgm:cxn modelId="{2EFB4CC0-8546-4E3C-B33C-3C7324353D0A}" type="presParOf" srcId="{F0280A93-2598-4B79-BCF2-5A74016DDAA6}" destId="{3325B67F-1C1F-4C7F-87F7-63A9F5F04916}" srcOrd="0" destOrd="0" presId="urn:microsoft.com/office/officeart/2005/8/layout/hList7#1"/>
    <dgm:cxn modelId="{374D9B08-C164-4229-AEF4-70A1AF28330C}" type="presParOf" srcId="{F0280A93-2598-4B79-BCF2-5A74016DDAA6}" destId="{5A6B1BA2-8CEC-4075-979B-58B751678363}" srcOrd="1" destOrd="0" presId="urn:microsoft.com/office/officeart/2005/8/layout/hList7#1"/>
    <dgm:cxn modelId="{ED508AEF-E9A1-49EC-915E-1B7DEE73BB49}" type="presParOf" srcId="{F0280A93-2598-4B79-BCF2-5A74016DDAA6}" destId="{E679BF5D-7D68-48F1-9595-1ED90F266B6A}" srcOrd="2" destOrd="0" presId="urn:microsoft.com/office/officeart/2005/8/layout/hList7#1"/>
    <dgm:cxn modelId="{E3F42DE0-238B-47FB-A87D-C72B4DD5B2DC}" type="presParOf" srcId="{F0280A93-2598-4B79-BCF2-5A74016DDAA6}" destId="{1B13010B-D7B8-48A4-9EA8-0FF90A870D10}" srcOrd="3" destOrd="0" presId="urn:microsoft.com/office/officeart/2005/8/layout/hList7#1"/>
    <dgm:cxn modelId="{87F6C605-609A-4013-BCAE-3FBFF9CBECDE}" type="presParOf" srcId="{E3446D0B-132A-4581-B805-7D509ABBE1A9}" destId="{A40BD255-8246-4A86-AC24-6E13AC11D8D0}" srcOrd="1" destOrd="0" presId="urn:microsoft.com/office/officeart/2005/8/layout/hList7#1"/>
    <dgm:cxn modelId="{89A2794C-3C7C-43BB-8C14-89167007A00A}" type="presParOf" srcId="{E3446D0B-132A-4581-B805-7D509ABBE1A9}" destId="{B4EC43FF-F280-4D81-B573-0BBE26119323}" srcOrd="2" destOrd="0" presId="urn:microsoft.com/office/officeart/2005/8/layout/hList7#1"/>
    <dgm:cxn modelId="{57AFBD3C-DEC8-4ED0-AAF7-DF8823FC5682}" type="presParOf" srcId="{B4EC43FF-F280-4D81-B573-0BBE26119323}" destId="{4C98858D-9DCD-4D61-A6D2-9C95CB504251}" srcOrd="0" destOrd="0" presId="urn:microsoft.com/office/officeart/2005/8/layout/hList7#1"/>
    <dgm:cxn modelId="{CEE01BF8-1239-4A3B-A0CA-9632EB5A68CA}" type="presParOf" srcId="{B4EC43FF-F280-4D81-B573-0BBE26119323}" destId="{1DFC81E9-AEE7-4738-A0AB-51EC388659CE}" srcOrd="1" destOrd="0" presId="urn:microsoft.com/office/officeart/2005/8/layout/hList7#1"/>
    <dgm:cxn modelId="{A71A1EEE-C027-4F6B-BEF4-6CAED9979A52}" type="presParOf" srcId="{B4EC43FF-F280-4D81-B573-0BBE26119323}" destId="{5642C667-2035-465B-88FA-BD5286D1ED4A}" srcOrd="2" destOrd="0" presId="urn:microsoft.com/office/officeart/2005/8/layout/hList7#1"/>
    <dgm:cxn modelId="{5C076DEE-FACE-4320-A209-0A160F50A7FF}" type="presParOf" srcId="{B4EC43FF-F280-4D81-B573-0BBE26119323}" destId="{3606B1B6-912D-4BB2-940E-606747701328}" srcOrd="3" destOrd="0" presId="urn:microsoft.com/office/officeart/2005/8/layout/hList7#1"/>
    <dgm:cxn modelId="{445E8A0D-9014-4E7D-BBFA-49254967FFA0}" type="presParOf" srcId="{E3446D0B-132A-4581-B805-7D509ABBE1A9}" destId="{6FCB4B09-5AE8-4BCF-9C2E-5DB02F534E9D}" srcOrd="3" destOrd="0" presId="urn:microsoft.com/office/officeart/2005/8/layout/hList7#1"/>
    <dgm:cxn modelId="{DA66308C-DEEB-4274-8385-4421F53C1BD2}" type="presParOf" srcId="{E3446D0B-132A-4581-B805-7D509ABBE1A9}" destId="{552AA70C-A20B-4D1F-9285-6CFC3143FB01}" srcOrd="4" destOrd="0" presId="urn:microsoft.com/office/officeart/2005/8/layout/hList7#1"/>
    <dgm:cxn modelId="{67E42F25-385D-479A-B893-F1D60BC0ACE3}" type="presParOf" srcId="{552AA70C-A20B-4D1F-9285-6CFC3143FB01}" destId="{84406800-1B15-4073-9BE5-7AED3F8CD968}" srcOrd="0" destOrd="0" presId="urn:microsoft.com/office/officeart/2005/8/layout/hList7#1"/>
    <dgm:cxn modelId="{98A07CE6-7FB3-414F-8B61-CEBFF6FA9B8F}" type="presParOf" srcId="{552AA70C-A20B-4D1F-9285-6CFC3143FB01}" destId="{80C2ACF9-BD38-4248-9C5A-D57702DCA3FA}" srcOrd="1" destOrd="0" presId="urn:microsoft.com/office/officeart/2005/8/layout/hList7#1"/>
    <dgm:cxn modelId="{B032FC0B-D571-4D25-BB96-A409D9B02DFE}" type="presParOf" srcId="{552AA70C-A20B-4D1F-9285-6CFC3143FB01}" destId="{A550690B-CD28-43E2-88E8-918DBD12128C}" srcOrd="2" destOrd="0" presId="urn:microsoft.com/office/officeart/2005/8/layout/hList7#1"/>
    <dgm:cxn modelId="{20E2A468-804A-4A6B-A9C2-49F72D6217F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image" Target="../media/image21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2.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56.xml"/><Relationship Id="rId2" Type="http://schemas.openxmlformats.org/officeDocument/2006/relationships/notesMaster" Target="../notesMasters/notesMaster1.xml"/><Relationship Id="rId1" Type="http://schemas.openxmlformats.org/officeDocument/2006/relationships/tags" Target="../tags/tag167.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116.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118.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1960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19</a:t>
            </a:fld>
            <a:endParaRPr lang="en-US" smtClean="0">
              <a:latin typeface="Times New Roman" pitchFamily="18" charset="0"/>
            </a:endParaRPr>
          </a:p>
        </p:txBody>
      </p:sp>
      <p:sp>
        <p:nvSpPr>
          <p:cNvPr id="12185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19</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151</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153</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154</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156</a:t>
            </a:fld>
            <a:endParaRPr lang="en-US" smtClean="0">
              <a:latin typeface="Times New Roman" pitchFamily="18" charset="0"/>
            </a:endParaRPr>
          </a:p>
        </p:txBody>
      </p:sp>
      <p:sp>
        <p:nvSpPr>
          <p:cNvPr id="10547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156</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156</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96975" y="693738"/>
            <a:ext cx="4619625" cy="3463925"/>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161</a:t>
            </a:fld>
            <a:endParaRPr lang="en-US" sz="1300" smtClean="0"/>
          </a:p>
        </p:txBody>
      </p:sp>
    </p:spTree>
    <p:extLst>
      <p:ext uri="{BB962C8B-B14F-4D97-AF65-F5344CB8AC3E}">
        <p14:creationId xmlns:p14="http://schemas.microsoft.com/office/powerpoint/2010/main" val="41183166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162</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163</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164</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165</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166</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167</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168</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169</a:t>
            </a:fld>
            <a:endParaRPr lang="en-US" sz="1300" smtClean="0"/>
          </a:p>
        </p:txBody>
      </p:sp>
    </p:spTree>
    <p:extLst>
      <p:ext uri="{BB962C8B-B14F-4D97-AF65-F5344CB8AC3E}">
        <p14:creationId xmlns:p14="http://schemas.microsoft.com/office/powerpoint/2010/main" val="909173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170</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173</a:t>
            </a:fld>
            <a:endParaRPr lang="en-US" sz="1200" smtClean="0"/>
          </a:p>
        </p:txBody>
      </p:sp>
    </p:spTree>
    <p:extLst>
      <p:ext uri="{BB962C8B-B14F-4D97-AF65-F5344CB8AC3E}">
        <p14:creationId xmlns:p14="http://schemas.microsoft.com/office/powerpoint/2010/main" val="16266102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174</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176</a:t>
            </a:fld>
            <a:endParaRPr lang="en-US" sz="1200" smtClean="0"/>
          </a:p>
        </p:txBody>
      </p:sp>
    </p:spTree>
    <p:extLst>
      <p:ext uri="{BB962C8B-B14F-4D97-AF65-F5344CB8AC3E}">
        <p14:creationId xmlns:p14="http://schemas.microsoft.com/office/powerpoint/2010/main" val="17285954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179</a:t>
            </a:fld>
            <a:endParaRPr lang="en-US" smtClean="0">
              <a:latin typeface="Times New Roman" pitchFamily="18" charset="0"/>
            </a:endParaRPr>
          </a:p>
        </p:txBody>
      </p:sp>
    </p:spTree>
    <p:extLst>
      <p:ext uri="{BB962C8B-B14F-4D97-AF65-F5344CB8AC3E}">
        <p14:creationId xmlns:p14="http://schemas.microsoft.com/office/powerpoint/2010/main" val="30228790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180</a:t>
            </a:fld>
            <a:endParaRPr lang="en-US" smtClean="0">
              <a:latin typeface="Times New Roman" pitchFamily="18" charset="0"/>
            </a:endParaRPr>
          </a:p>
        </p:txBody>
      </p:sp>
      <p:sp>
        <p:nvSpPr>
          <p:cNvPr id="126979"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180</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76" tIns="46238" rIns="92476" bIns="46238"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180</a:t>
            </a:fld>
            <a:endParaRPr lang="en-US" sz="1200">
              <a:latin typeface="Times New Roman" pitchFamily="18" charset="0"/>
            </a:endParaRPr>
          </a:p>
        </p:txBody>
      </p:sp>
    </p:spTree>
    <p:extLst>
      <p:ext uri="{BB962C8B-B14F-4D97-AF65-F5344CB8AC3E}">
        <p14:creationId xmlns:p14="http://schemas.microsoft.com/office/powerpoint/2010/main" val="40654875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185</a:t>
            </a:fld>
            <a:endParaRPr lang="en-US" sz="1300" smtClean="0"/>
          </a:p>
        </p:txBody>
      </p:sp>
    </p:spTree>
    <p:extLst>
      <p:ext uri="{BB962C8B-B14F-4D97-AF65-F5344CB8AC3E}">
        <p14:creationId xmlns:p14="http://schemas.microsoft.com/office/powerpoint/2010/main" val="2384672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22</a:t>
            </a:fld>
            <a:endParaRPr lang="en-US" smtClean="0"/>
          </a:p>
        </p:txBody>
      </p:sp>
    </p:spTree>
    <p:extLst>
      <p:ext uri="{BB962C8B-B14F-4D97-AF65-F5344CB8AC3E}">
        <p14:creationId xmlns:p14="http://schemas.microsoft.com/office/powerpoint/2010/main" val="26157834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203</a:t>
            </a:fld>
            <a:endParaRPr lang="en-US" sz="1300" smtClean="0"/>
          </a:p>
        </p:txBody>
      </p:sp>
    </p:spTree>
    <p:extLst>
      <p:ext uri="{BB962C8B-B14F-4D97-AF65-F5344CB8AC3E}">
        <p14:creationId xmlns:p14="http://schemas.microsoft.com/office/powerpoint/2010/main" val="26150019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205</a:t>
            </a:fld>
            <a:endParaRPr lang="en-US" sz="1200" smtClean="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208</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23</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24</a:t>
            </a:fld>
            <a:endParaRPr lang="en-US" sz="1300" smtClean="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25</a:t>
            </a:fld>
            <a:endParaRPr lang="en-US" sz="1300" smtClean="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26</a:t>
            </a:fld>
            <a:endParaRPr lang="en-US" sz="1300" smtClean="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27</a:t>
            </a:fld>
            <a:endParaRPr lang="en-US" sz="1300" smtClean="0"/>
          </a:p>
        </p:txBody>
      </p:sp>
    </p:spTree>
    <p:extLst>
      <p:ext uri="{BB962C8B-B14F-4D97-AF65-F5344CB8AC3E}">
        <p14:creationId xmlns:p14="http://schemas.microsoft.com/office/powerpoint/2010/main" val="59298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28</a:t>
            </a:fld>
            <a:endParaRPr lang="en-US" smtClean="0">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29</a:t>
            </a:fld>
            <a:endParaRPr lang="en-US" smtClean="0">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211516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31</a:t>
            </a:fld>
            <a:endParaRPr lang="en-US" sz="1200" smtClean="0"/>
          </a:p>
        </p:txBody>
      </p:sp>
    </p:spTree>
    <p:extLst>
      <p:ext uri="{BB962C8B-B14F-4D97-AF65-F5344CB8AC3E}">
        <p14:creationId xmlns:p14="http://schemas.microsoft.com/office/powerpoint/2010/main" val="2366826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34</a:t>
            </a:fld>
            <a:endParaRPr lang="en-US" sz="1300" smtClean="0"/>
          </a:p>
        </p:txBody>
      </p:sp>
    </p:spTree>
    <p:extLst>
      <p:ext uri="{BB962C8B-B14F-4D97-AF65-F5344CB8AC3E}">
        <p14:creationId xmlns:p14="http://schemas.microsoft.com/office/powerpoint/2010/main" val="76651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12DAFB-F35D-4E6D-8B58-8EA25A61BD14}" type="slidenum">
              <a:rPr lang="en-US" sz="1300" smtClean="0"/>
              <a:pPr>
                <a:spcBef>
                  <a:spcPct val="0"/>
                </a:spcBef>
              </a:pPr>
              <a:t>35</a:t>
            </a:fld>
            <a:endParaRPr lang="en-US" sz="1300" smtClean="0"/>
          </a:p>
        </p:txBody>
      </p:sp>
    </p:spTree>
    <p:extLst>
      <p:ext uri="{BB962C8B-B14F-4D97-AF65-F5344CB8AC3E}">
        <p14:creationId xmlns:p14="http://schemas.microsoft.com/office/powerpoint/2010/main" val="1832878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36</a:t>
            </a:fld>
            <a:endParaRPr lang="en-US" sz="1300" smtClean="0"/>
          </a:p>
        </p:txBody>
      </p:sp>
    </p:spTree>
    <p:extLst>
      <p:ext uri="{BB962C8B-B14F-4D97-AF65-F5344CB8AC3E}">
        <p14:creationId xmlns:p14="http://schemas.microsoft.com/office/powerpoint/2010/main" val="401026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37</a:t>
            </a:fld>
            <a:endParaRPr lang="en-US" smtClean="0">
              <a:solidFill>
                <a:prstClr val="black"/>
              </a:solidFill>
            </a:endParaRPr>
          </a:p>
        </p:txBody>
      </p:sp>
    </p:spTree>
    <p:extLst>
      <p:ext uri="{BB962C8B-B14F-4D97-AF65-F5344CB8AC3E}">
        <p14:creationId xmlns:p14="http://schemas.microsoft.com/office/powerpoint/2010/main" val="1298252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39</a:t>
            </a:fld>
            <a:endParaRPr lang="en-US" sz="1300" smtClean="0"/>
          </a:p>
        </p:txBody>
      </p:sp>
    </p:spTree>
    <p:extLst>
      <p:ext uri="{BB962C8B-B14F-4D97-AF65-F5344CB8AC3E}">
        <p14:creationId xmlns:p14="http://schemas.microsoft.com/office/powerpoint/2010/main" val="2937835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40</a:t>
            </a:fld>
            <a:endParaRPr lang="en-US" sz="1300" smtClean="0"/>
          </a:p>
        </p:txBody>
      </p:sp>
    </p:spTree>
    <p:extLst>
      <p:ext uri="{BB962C8B-B14F-4D97-AF65-F5344CB8AC3E}">
        <p14:creationId xmlns:p14="http://schemas.microsoft.com/office/powerpoint/2010/main" val="3201579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41</a:t>
            </a:fld>
            <a:endParaRPr lang="en-US" sz="1300" smtClean="0"/>
          </a:p>
        </p:txBody>
      </p:sp>
    </p:spTree>
    <p:extLst>
      <p:ext uri="{BB962C8B-B14F-4D97-AF65-F5344CB8AC3E}">
        <p14:creationId xmlns:p14="http://schemas.microsoft.com/office/powerpoint/2010/main" val="932208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44</a:t>
            </a:fld>
            <a:endParaRPr lang="en-US" sz="1300" smtClean="0"/>
          </a:p>
        </p:txBody>
      </p:sp>
    </p:spTree>
    <p:extLst>
      <p:ext uri="{BB962C8B-B14F-4D97-AF65-F5344CB8AC3E}">
        <p14:creationId xmlns:p14="http://schemas.microsoft.com/office/powerpoint/2010/main" val="1863329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45</a:t>
            </a:fld>
            <a:endParaRPr lang="en-US" sz="1300" smtClean="0"/>
          </a:p>
        </p:txBody>
      </p:sp>
    </p:spTree>
    <p:extLst>
      <p:ext uri="{BB962C8B-B14F-4D97-AF65-F5344CB8AC3E}">
        <p14:creationId xmlns:p14="http://schemas.microsoft.com/office/powerpoint/2010/main" val="429213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8</a:t>
            </a:fld>
            <a:endParaRPr lang="en-US" sz="1300" smtClean="0"/>
          </a:p>
        </p:txBody>
      </p:sp>
    </p:spTree>
    <p:extLst>
      <p:ext uri="{BB962C8B-B14F-4D97-AF65-F5344CB8AC3E}">
        <p14:creationId xmlns:p14="http://schemas.microsoft.com/office/powerpoint/2010/main" val="323658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46</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47</a:t>
            </a:fld>
            <a:endParaRPr lang="en-US" sz="1300" smtClean="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47</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47</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48</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842" indent="-285708">
              <a:defRPr>
                <a:solidFill>
                  <a:schemeClr val="tx1"/>
                </a:solidFill>
                <a:latin typeface="Arial" panose="020B0604020202020204" pitchFamily="34" charset="0"/>
              </a:defRPr>
            </a:lvl2pPr>
            <a:lvl3pPr marL="1142833" indent="-228567">
              <a:defRPr>
                <a:solidFill>
                  <a:schemeClr val="tx1"/>
                </a:solidFill>
                <a:latin typeface="Arial" panose="020B0604020202020204" pitchFamily="34" charset="0"/>
              </a:defRPr>
            </a:lvl3pPr>
            <a:lvl4pPr marL="1599966" indent="-228567">
              <a:defRPr>
                <a:solidFill>
                  <a:schemeClr val="tx1"/>
                </a:solidFill>
                <a:latin typeface="Arial" panose="020B0604020202020204" pitchFamily="34" charset="0"/>
              </a:defRPr>
            </a:lvl4pPr>
            <a:lvl5pPr marL="2057099" indent="-228567">
              <a:defRPr>
                <a:solidFill>
                  <a:schemeClr val="tx1"/>
                </a:solidFill>
                <a:latin typeface="Arial" panose="020B0604020202020204" pitchFamily="34" charset="0"/>
              </a:defRPr>
            </a:lvl5pPr>
            <a:lvl6pPr marL="2514232" indent="-228567" eaLnBrk="0" fontAlgn="base" hangingPunct="0">
              <a:spcBef>
                <a:spcPct val="0"/>
              </a:spcBef>
              <a:spcAft>
                <a:spcPct val="0"/>
              </a:spcAft>
              <a:defRPr>
                <a:solidFill>
                  <a:schemeClr val="tx1"/>
                </a:solidFill>
                <a:latin typeface="Arial" panose="020B0604020202020204" pitchFamily="34" charset="0"/>
              </a:defRPr>
            </a:lvl6pPr>
            <a:lvl7pPr marL="2971365" indent="-228567" eaLnBrk="0" fontAlgn="base" hangingPunct="0">
              <a:spcBef>
                <a:spcPct val="0"/>
              </a:spcBef>
              <a:spcAft>
                <a:spcPct val="0"/>
              </a:spcAft>
              <a:defRPr>
                <a:solidFill>
                  <a:schemeClr val="tx1"/>
                </a:solidFill>
                <a:latin typeface="Arial" panose="020B0604020202020204" pitchFamily="34" charset="0"/>
              </a:defRPr>
            </a:lvl7pPr>
            <a:lvl8pPr marL="3428497" indent="-228567" eaLnBrk="0" fontAlgn="base" hangingPunct="0">
              <a:spcBef>
                <a:spcPct val="0"/>
              </a:spcBef>
              <a:spcAft>
                <a:spcPct val="0"/>
              </a:spcAft>
              <a:defRPr>
                <a:solidFill>
                  <a:schemeClr val="tx1"/>
                </a:solidFill>
                <a:latin typeface="Arial" panose="020B0604020202020204" pitchFamily="34" charset="0"/>
              </a:defRPr>
            </a:lvl8pPr>
            <a:lvl9pPr marL="3885630" indent="-228567"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144965" y="9205323"/>
            <a:ext cx="3170237" cy="48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300" tIns="48149" rIns="96300" bIns="4814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48</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258888" y="722313"/>
            <a:ext cx="4800600" cy="36004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598039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52</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54</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54</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971927" y="8855389"/>
            <a:ext cx="3038475" cy="46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6" tIns="46242" rIns="92486" bIns="46242"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54</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96975" y="693738"/>
            <a:ext cx="4619625" cy="3463925"/>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smtClean="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56</a:t>
            </a:fld>
            <a:endParaRPr lang="en-US" sz="1400" smtClean="0"/>
          </a:p>
        </p:txBody>
      </p:sp>
    </p:spTree>
    <p:extLst>
      <p:ext uri="{BB962C8B-B14F-4D97-AF65-F5344CB8AC3E}">
        <p14:creationId xmlns:p14="http://schemas.microsoft.com/office/powerpoint/2010/main" val="126369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57</a:t>
            </a:fld>
            <a:endParaRPr lang="en-US" sz="1300" smtClean="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58</a:t>
            </a:fld>
            <a:endParaRPr lang="en-US" sz="1200" smtClean="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59</a:t>
            </a:fld>
            <a:endParaRPr lang="en-US" smtClean="0"/>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60</a:t>
            </a:fld>
            <a:endParaRPr lang="en-US" sz="1200" smtClean="0"/>
          </a:p>
        </p:txBody>
      </p:sp>
    </p:spTree>
    <p:extLst>
      <p:ext uri="{BB962C8B-B14F-4D97-AF65-F5344CB8AC3E}">
        <p14:creationId xmlns:p14="http://schemas.microsoft.com/office/powerpoint/2010/main" val="209348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10</a:t>
            </a:fld>
            <a:endParaRPr lang="en-US" sz="1200" smtClean="0"/>
          </a:p>
        </p:txBody>
      </p:sp>
    </p:spTree>
    <p:extLst>
      <p:ext uri="{BB962C8B-B14F-4D97-AF65-F5344CB8AC3E}">
        <p14:creationId xmlns:p14="http://schemas.microsoft.com/office/powerpoint/2010/main" val="235202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61</a:t>
            </a:fld>
            <a:endParaRPr lang="en-US" sz="1400" smtClean="0"/>
          </a:p>
        </p:txBody>
      </p:sp>
    </p:spTree>
    <p:extLst>
      <p:ext uri="{BB962C8B-B14F-4D97-AF65-F5344CB8AC3E}">
        <p14:creationId xmlns:p14="http://schemas.microsoft.com/office/powerpoint/2010/main" val="108337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62</a:t>
            </a:fld>
            <a:endParaRPr lang="en-US" sz="1300" smtClean="0"/>
          </a:p>
        </p:txBody>
      </p:sp>
    </p:spTree>
    <p:extLst>
      <p:ext uri="{BB962C8B-B14F-4D97-AF65-F5344CB8AC3E}">
        <p14:creationId xmlns:p14="http://schemas.microsoft.com/office/powerpoint/2010/main" val="188359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65</a:t>
            </a:fld>
            <a:endParaRPr lang="en-US" sz="1200" smtClean="0"/>
          </a:p>
        </p:txBody>
      </p:sp>
    </p:spTree>
    <p:extLst>
      <p:ext uri="{BB962C8B-B14F-4D97-AF65-F5344CB8AC3E}">
        <p14:creationId xmlns:p14="http://schemas.microsoft.com/office/powerpoint/2010/main" val="3267521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66</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73</a:t>
            </a:fld>
            <a:endParaRPr lang="en-US" sz="1300" smtClean="0"/>
          </a:p>
        </p:txBody>
      </p:sp>
    </p:spTree>
    <p:extLst>
      <p:ext uri="{BB962C8B-B14F-4D97-AF65-F5344CB8AC3E}">
        <p14:creationId xmlns:p14="http://schemas.microsoft.com/office/powerpoint/2010/main" val="876467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74</a:t>
            </a:fld>
            <a:endParaRPr lang="en-US" sz="1300" smtClean="0"/>
          </a:p>
        </p:txBody>
      </p:sp>
    </p:spTree>
    <p:extLst>
      <p:ext uri="{BB962C8B-B14F-4D97-AF65-F5344CB8AC3E}">
        <p14:creationId xmlns:p14="http://schemas.microsoft.com/office/powerpoint/2010/main" val="1573914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75</a:t>
            </a:fld>
            <a:endParaRPr lang="en-US" sz="1300" smtClean="0"/>
          </a:p>
        </p:txBody>
      </p:sp>
    </p:spTree>
    <p:extLst>
      <p:ext uri="{BB962C8B-B14F-4D97-AF65-F5344CB8AC3E}">
        <p14:creationId xmlns:p14="http://schemas.microsoft.com/office/powerpoint/2010/main" val="121868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76</a:t>
            </a:fld>
            <a:endParaRPr lang="en-US" sz="1300" smtClean="0"/>
          </a:p>
        </p:txBody>
      </p:sp>
    </p:spTree>
    <p:extLst>
      <p:ext uri="{BB962C8B-B14F-4D97-AF65-F5344CB8AC3E}">
        <p14:creationId xmlns:p14="http://schemas.microsoft.com/office/powerpoint/2010/main" val="45622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77</a:t>
            </a:fld>
            <a:endParaRPr lang="en-US" sz="1300" smtClean="0"/>
          </a:p>
        </p:txBody>
      </p:sp>
    </p:spTree>
    <p:extLst>
      <p:ext uri="{BB962C8B-B14F-4D97-AF65-F5344CB8AC3E}">
        <p14:creationId xmlns:p14="http://schemas.microsoft.com/office/powerpoint/2010/main" val="3047728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78</a:t>
            </a:fld>
            <a:endParaRPr lang="en-US" sz="1300" smtClean="0"/>
          </a:p>
        </p:txBody>
      </p:sp>
    </p:spTree>
    <p:extLst>
      <p:ext uri="{BB962C8B-B14F-4D97-AF65-F5344CB8AC3E}">
        <p14:creationId xmlns:p14="http://schemas.microsoft.com/office/powerpoint/2010/main" val="255655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13</a:t>
            </a:fld>
            <a:endParaRPr lang="en-US" sz="1300" smtClean="0"/>
          </a:p>
        </p:txBody>
      </p:sp>
    </p:spTree>
    <p:extLst>
      <p:ext uri="{BB962C8B-B14F-4D97-AF65-F5344CB8AC3E}">
        <p14:creationId xmlns:p14="http://schemas.microsoft.com/office/powerpoint/2010/main" val="284120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84</a:t>
            </a:fld>
            <a:endParaRPr lang="en-US" sz="1300" smtClean="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86</a:t>
            </a:fld>
            <a:endParaRPr lang="en-US" sz="1200" smtClean="0"/>
          </a:p>
        </p:txBody>
      </p:sp>
    </p:spTree>
    <p:extLst>
      <p:ext uri="{BB962C8B-B14F-4D97-AF65-F5344CB8AC3E}">
        <p14:creationId xmlns:p14="http://schemas.microsoft.com/office/powerpoint/2010/main" val="3708880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EBCA3-E797-45E9-9705-737B92DA90BA}" type="slidenum">
              <a:rPr lang="en-US" sz="1300" smtClean="0"/>
              <a:pPr>
                <a:spcBef>
                  <a:spcPct val="0"/>
                </a:spcBef>
              </a:pPr>
              <a:t>87</a:t>
            </a:fld>
            <a:endParaRPr lang="en-US" sz="1300" smtClean="0"/>
          </a:p>
        </p:txBody>
      </p:sp>
    </p:spTree>
    <p:extLst>
      <p:ext uri="{BB962C8B-B14F-4D97-AF65-F5344CB8AC3E}">
        <p14:creationId xmlns:p14="http://schemas.microsoft.com/office/powerpoint/2010/main" val="37265355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88</a:t>
            </a:fld>
            <a:endParaRPr lang="en-US" sz="1200" smtClean="0"/>
          </a:p>
        </p:txBody>
      </p:sp>
    </p:spTree>
    <p:extLst>
      <p:ext uri="{BB962C8B-B14F-4D97-AF65-F5344CB8AC3E}">
        <p14:creationId xmlns:p14="http://schemas.microsoft.com/office/powerpoint/2010/main" val="33799126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89</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90</a:t>
            </a:fld>
            <a:endParaRPr lang="en-US" smtClean="0"/>
          </a:p>
        </p:txBody>
      </p:sp>
    </p:spTree>
    <p:extLst>
      <p:ext uri="{BB962C8B-B14F-4D97-AF65-F5344CB8AC3E}">
        <p14:creationId xmlns:p14="http://schemas.microsoft.com/office/powerpoint/2010/main" val="16340838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91</a:t>
            </a:fld>
            <a:endParaRPr lang="en-US" smtClean="0">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97</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101</a:t>
            </a:fld>
            <a:endParaRPr lang="en-US" sz="1300" smtClean="0"/>
          </a:p>
        </p:txBody>
      </p:sp>
    </p:spTree>
    <p:extLst>
      <p:ext uri="{BB962C8B-B14F-4D97-AF65-F5344CB8AC3E}">
        <p14:creationId xmlns:p14="http://schemas.microsoft.com/office/powerpoint/2010/main" val="3495316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102</a:t>
            </a:fld>
            <a:endParaRPr lang="en-US" sz="1200" smtClean="0"/>
          </a:p>
        </p:txBody>
      </p:sp>
    </p:spTree>
    <p:extLst>
      <p:ext uri="{BB962C8B-B14F-4D97-AF65-F5344CB8AC3E}">
        <p14:creationId xmlns:p14="http://schemas.microsoft.com/office/powerpoint/2010/main" val="36768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15</a:t>
            </a:fld>
            <a:endParaRPr lang="en-US" sz="1300" smtClean="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104</a:t>
            </a:fld>
            <a:endParaRPr lang="en-US" sz="1200" smtClean="0"/>
          </a:p>
        </p:txBody>
      </p:sp>
    </p:spTree>
    <p:extLst>
      <p:ext uri="{BB962C8B-B14F-4D97-AF65-F5344CB8AC3E}">
        <p14:creationId xmlns:p14="http://schemas.microsoft.com/office/powerpoint/2010/main" val="8439544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105</a:t>
            </a:fld>
            <a:endParaRPr lang="en-US" sz="1200" smtClean="0"/>
          </a:p>
        </p:txBody>
      </p:sp>
    </p:spTree>
    <p:extLst>
      <p:ext uri="{BB962C8B-B14F-4D97-AF65-F5344CB8AC3E}">
        <p14:creationId xmlns:p14="http://schemas.microsoft.com/office/powerpoint/2010/main" val="40555606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106</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107</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108</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15644897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109</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28834722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110</a:t>
            </a:fld>
            <a:endParaRPr lang="en-US" smtClean="0">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111</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7447155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113</a:t>
            </a:fld>
            <a:endParaRPr lang="en-US" sz="1300" smtClean="0"/>
          </a:p>
        </p:txBody>
      </p:sp>
    </p:spTree>
    <p:extLst>
      <p:ext uri="{BB962C8B-B14F-4D97-AF65-F5344CB8AC3E}">
        <p14:creationId xmlns:p14="http://schemas.microsoft.com/office/powerpoint/2010/main" val="328399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16</a:t>
            </a:fld>
            <a:endParaRPr lang="en-US" sz="1300" smtClean="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114</a:t>
            </a:fld>
            <a:endParaRPr lang="en-US" sz="1200" smtClean="0"/>
          </a:p>
        </p:txBody>
      </p:sp>
    </p:spTree>
    <p:extLst>
      <p:ext uri="{BB962C8B-B14F-4D97-AF65-F5344CB8AC3E}">
        <p14:creationId xmlns:p14="http://schemas.microsoft.com/office/powerpoint/2010/main" val="27224789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115</a:t>
            </a:fld>
            <a:endParaRPr lang="en-US" sz="1300" smtClean="0"/>
          </a:p>
        </p:txBody>
      </p:sp>
    </p:spTree>
    <p:extLst>
      <p:ext uri="{BB962C8B-B14F-4D97-AF65-F5344CB8AC3E}">
        <p14:creationId xmlns:p14="http://schemas.microsoft.com/office/powerpoint/2010/main" val="12674164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116</a:t>
            </a:fld>
            <a:endParaRPr lang="en-US" sz="1200" smtClean="0"/>
          </a:p>
        </p:txBody>
      </p:sp>
    </p:spTree>
    <p:extLst>
      <p:ext uri="{BB962C8B-B14F-4D97-AF65-F5344CB8AC3E}">
        <p14:creationId xmlns:p14="http://schemas.microsoft.com/office/powerpoint/2010/main" val="7861450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117</a:t>
            </a:fld>
            <a:endParaRPr lang="en-US" sz="1300" smtClean="0"/>
          </a:p>
        </p:txBody>
      </p:sp>
    </p:spTree>
    <p:extLst>
      <p:ext uri="{BB962C8B-B14F-4D97-AF65-F5344CB8AC3E}">
        <p14:creationId xmlns:p14="http://schemas.microsoft.com/office/powerpoint/2010/main" val="35549575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118</a:t>
            </a:fld>
            <a:endParaRPr lang="en-US" sz="1200" smtClean="0"/>
          </a:p>
        </p:txBody>
      </p:sp>
    </p:spTree>
    <p:extLst>
      <p:ext uri="{BB962C8B-B14F-4D97-AF65-F5344CB8AC3E}">
        <p14:creationId xmlns:p14="http://schemas.microsoft.com/office/powerpoint/2010/main" val="14571629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119</a:t>
            </a:fld>
            <a:endParaRPr lang="en-US" sz="1300" smtClean="0"/>
          </a:p>
        </p:txBody>
      </p:sp>
    </p:spTree>
    <p:extLst>
      <p:ext uri="{BB962C8B-B14F-4D97-AF65-F5344CB8AC3E}">
        <p14:creationId xmlns:p14="http://schemas.microsoft.com/office/powerpoint/2010/main" val="1616609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120</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9463394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121</a:t>
            </a:fld>
            <a:endParaRPr lang="en-US" smtClean="0">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122</a:t>
            </a:fld>
            <a:endParaRPr lang="en-US" sz="1300" smtClean="0"/>
          </a:p>
        </p:txBody>
      </p:sp>
    </p:spTree>
    <p:extLst>
      <p:ext uri="{BB962C8B-B14F-4D97-AF65-F5344CB8AC3E}">
        <p14:creationId xmlns:p14="http://schemas.microsoft.com/office/powerpoint/2010/main" val="23994229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123</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124</a:t>
            </a:fld>
            <a:endParaRPr lang="en-US" sz="1300"/>
          </a:p>
        </p:txBody>
      </p:sp>
    </p:spTree>
    <p:extLst>
      <p:ext uri="{BB962C8B-B14F-4D97-AF65-F5344CB8AC3E}">
        <p14:creationId xmlns:p14="http://schemas.microsoft.com/office/powerpoint/2010/main" val="32759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125</a:t>
            </a:fld>
            <a:endParaRPr lang="en-US" sz="1300" smtClean="0"/>
          </a:p>
        </p:txBody>
      </p:sp>
    </p:spTree>
    <p:extLst>
      <p:ext uri="{BB962C8B-B14F-4D97-AF65-F5344CB8AC3E}">
        <p14:creationId xmlns:p14="http://schemas.microsoft.com/office/powerpoint/2010/main" val="26951235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126</a:t>
            </a:fld>
            <a:endParaRPr lang="en-US" sz="1300" smtClean="0"/>
          </a:p>
        </p:txBody>
      </p:sp>
    </p:spTree>
    <p:extLst>
      <p:ext uri="{BB962C8B-B14F-4D97-AF65-F5344CB8AC3E}">
        <p14:creationId xmlns:p14="http://schemas.microsoft.com/office/powerpoint/2010/main" val="35158669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127</a:t>
            </a:fld>
            <a:endParaRPr lang="en-US" sz="1300" smtClean="0"/>
          </a:p>
        </p:txBody>
      </p:sp>
    </p:spTree>
    <p:extLst>
      <p:ext uri="{BB962C8B-B14F-4D97-AF65-F5344CB8AC3E}">
        <p14:creationId xmlns:p14="http://schemas.microsoft.com/office/powerpoint/2010/main" val="28735934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128</a:t>
            </a:fld>
            <a:endParaRPr lang="en-US" sz="1300" smtClean="0"/>
          </a:p>
        </p:txBody>
      </p:sp>
    </p:spTree>
    <p:extLst>
      <p:ext uri="{BB962C8B-B14F-4D97-AF65-F5344CB8AC3E}">
        <p14:creationId xmlns:p14="http://schemas.microsoft.com/office/powerpoint/2010/main" val="2760211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130</a:t>
            </a:fld>
            <a:endParaRPr lang="en-US" sz="1300" smtClean="0"/>
          </a:p>
        </p:txBody>
      </p:sp>
    </p:spTree>
    <p:extLst>
      <p:ext uri="{BB962C8B-B14F-4D97-AF65-F5344CB8AC3E}">
        <p14:creationId xmlns:p14="http://schemas.microsoft.com/office/powerpoint/2010/main" val="198205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132</a:t>
            </a:fld>
            <a:endParaRPr lang="en-US" sz="1300" smtClean="0"/>
          </a:p>
        </p:txBody>
      </p:sp>
    </p:spTree>
    <p:extLst>
      <p:ext uri="{BB962C8B-B14F-4D97-AF65-F5344CB8AC3E}">
        <p14:creationId xmlns:p14="http://schemas.microsoft.com/office/powerpoint/2010/main" val="17774215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133</a:t>
            </a:fld>
            <a:endParaRPr lang="en-US" sz="1300"/>
          </a:p>
        </p:txBody>
      </p:sp>
    </p:spTree>
    <p:extLst>
      <p:ext uri="{BB962C8B-B14F-4D97-AF65-F5344CB8AC3E}">
        <p14:creationId xmlns:p14="http://schemas.microsoft.com/office/powerpoint/2010/main" val="10596446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136</a:t>
            </a:fld>
            <a:endParaRPr lang="en-US" sz="1300" smtClean="0"/>
          </a:p>
        </p:txBody>
      </p:sp>
    </p:spTree>
    <p:extLst>
      <p:ext uri="{BB962C8B-B14F-4D97-AF65-F5344CB8AC3E}">
        <p14:creationId xmlns:p14="http://schemas.microsoft.com/office/powerpoint/2010/main" val="42512431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137</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138</a:t>
            </a:fld>
            <a:endParaRPr lang="en-US" sz="1300"/>
          </a:p>
        </p:txBody>
      </p:sp>
    </p:spTree>
    <p:extLst>
      <p:ext uri="{BB962C8B-B14F-4D97-AF65-F5344CB8AC3E}">
        <p14:creationId xmlns:p14="http://schemas.microsoft.com/office/powerpoint/2010/main" val="4146202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140</a:t>
            </a:fld>
            <a:endParaRPr lang="en-US" sz="1300" smtClean="0"/>
          </a:p>
        </p:txBody>
      </p:sp>
    </p:spTree>
    <p:extLst>
      <p:ext uri="{BB962C8B-B14F-4D97-AF65-F5344CB8AC3E}">
        <p14:creationId xmlns:p14="http://schemas.microsoft.com/office/powerpoint/2010/main" val="12555546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141</a:t>
            </a:fld>
            <a:endParaRPr lang="en-US" sz="1300" smtClean="0"/>
          </a:p>
        </p:txBody>
      </p:sp>
    </p:spTree>
    <p:extLst>
      <p:ext uri="{BB962C8B-B14F-4D97-AF65-F5344CB8AC3E}">
        <p14:creationId xmlns:p14="http://schemas.microsoft.com/office/powerpoint/2010/main" val="3001323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143</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144</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145</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146</a:t>
            </a:fld>
            <a:endParaRPr lang="en-US" sz="1300"/>
          </a:p>
        </p:txBody>
      </p:sp>
    </p:spTree>
    <p:extLst>
      <p:ext uri="{BB962C8B-B14F-4D97-AF65-F5344CB8AC3E}">
        <p14:creationId xmlns:p14="http://schemas.microsoft.com/office/powerpoint/2010/main" val="6441377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147</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148</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149</a:t>
            </a:fld>
            <a:endParaRPr lang="en-US"/>
          </a:p>
        </p:txBody>
      </p:sp>
    </p:spTree>
    <p:extLst>
      <p:ext uri="{BB962C8B-B14F-4D97-AF65-F5344CB8AC3E}">
        <p14:creationId xmlns:p14="http://schemas.microsoft.com/office/powerpoint/2010/main" val="7487821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20.jpe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6.xml"/><Relationship Id="rId1" Type="http://schemas.openxmlformats.org/officeDocument/2006/relationships/tags" Target="../tags/tag107.xml"/><Relationship Id="rId4" Type="http://schemas.openxmlformats.org/officeDocument/2006/relationships/image" Target="../media/image87.wmf"/></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31.jpe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1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notesSlide" Target="../notesSlides/notesSlide62.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134.jpeg"/><Relationship Id="rId4" Type="http://schemas.openxmlformats.org/officeDocument/2006/relationships/notesSlide" Target="../notesSlides/notesSlide63.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5.xml"/><Relationship Id="rId1" Type="http://schemas.openxmlformats.org/officeDocument/2006/relationships/vmlDrawing" Target="../drawings/vmlDrawing4.vml"/><Relationship Id="rId6" Type="http://schemas.openxmlformats.org/officeDocument/2006/relationships/image" Target="../media/image135.emf"/><Relationship Id="rId5" Type="http://schemas.openxmlformats.org/officeDocument/2006/relationships/oleObject" Target="../embeddings/oleObject5.bin"/><Relationship Id="rId4" Type="http://schemas.openxmlformats.org/officeDocument/2006/relationships/notesSlide" Target="../notesSlides/notesSlide64.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vmlDrawing" Target="../drawings/vmlDrawing5.vml"/><Relationship Id="rId6" Type="http://schemas.openxmlformats.org/officeDocument/2006/relationships/image" Target="../media/image136.emf"/><Relationship Id="rId5" Type="http://schemas.openxmlformats.org/officeDocument/2006/relationships/oleObject" Target="../embeddings/oleObject6.bin"/><Relationship Id="rId4" Type="http://schemas.openxmlformats.org/officeDocument/2006/relationships/notesSlide" Target="../notesSlides/notesSlide6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37.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138.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39.wmf"/><Relationship Id="rId4" Type="http://schemas.openxmlformats.org/officeDocument/2006/relationships/notesSlide" Target="../notesSlides/notesSlide6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24.xml"/><Relationship Id="rId4" Type="http://schemas.openxmlformats.org/officeDocument/2006/relationships/image" Target="../media/image140.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tags" Target="../tags/tag125.xml"/><Relationship Id="rId4" Type="http://schemas.openxmlformats.org/officeDocument/2006/relationships/image" Target="../media/image141.jpeg"/></Relationships>
</file>

<file path=ppt/slides/_rels/slide11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26.xml"/><Relationship Id="rId6" Type="http://schemas.openxmlformats.org/officeDocument/2006/relationships/image" Target="../media/image142.jpeg"/><Relationship Id="rId11" Type="http://schemas.openxmlformats.org/officeDocument/2006/relationships/image" Target="../media/image146.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45.png"/><Relationship Id="rId4" Type="http://schemas.openxmlformats.org/officeDocument/2006/relationships/notesSlide" Target="../notesSlides/notesSlide72.xml"/><Relationship Id="rId9" Type="http://schemas.openxmlformats.org/officeDocument/2006/relationships/image" Target="../media/image144.wmf"/></Relationships>
</file>

<file path=ppt/slides/_rels/slide1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73.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127.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147.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28.xml"/><Relationship Id="rId4" Type="http://schemas.openxmlformats.org/officeDocument/2006/relationships/image" Target="../media/image148.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130.xml"/><Relationship Id="rId4" Type="http://schemas.openxmlformats.org/officeDocument/2006/relationships/hyperlink" Target="http://www.diabetesed.net/page/_files/umpierrezInpatientnonicuGuidelines1.ppt" TargetMode="Externa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131.xml"/><Relationship Id="rId4" Type="http://schemas.openxmlformats.org/officeDocument/2006/relationships/image" Target="../media/image149.jpeg"/></Relationships>
</file>

<file path=ppt/slides/_rels/slide122.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notesSlide" Target="../notesSlides/notesSlide78.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132.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33.xml"/><Relationship Id="rId4" Type="http://schemas.openxmlformats.org/officeDocument/2006/relationships/image" Target="../media/image151.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152.png"/><Relationship Id="rId4" Type="http://schemas.openxmlformats.org/officeDocument/2006/relationships/image" Target="../media/image54.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7.xml"/><Relationship Id="rId1" Type="http://schemas.openxmlformats.org/officeDocument/2006/relationships/tags" Target="../tags/tag135.xml"/><Relationship Id="rId4" Type="http://schemas.openxmlformats.org/officeDocument/2006/relationships/image" Target="../media/image153.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7.xml"/><Relationship Id="rId1" Type="http://schemas.openxmlformats.org/officeDocument/2006/relationships/tags" Target="../tags/tag136.xml"/><Relationship Id="rId4" Type="http://schemas.openxmlformats.org/officeDocument/2006/relationships/image" Target="../media/image39.jpe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37.xml"/><Relationship Id="rId5" Type="http://schemas.openxmlformats.org/officeDocument/2006/relationships/image" Target="../media/image155.png"/><Relationship Id="rId4" Type="http://schemas.openxmlformats.org/officeDocument/2006/relationships/image" Target="../media/image154.png"/></Relationships>
</file>

<file path=ppt/slides/_rels/slide1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84.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38.xml"/><Relationship Id="rId6" Type="http://schemas.openxmlformats.org/officeDocument/2006/relationships/image" Target="../media/image54.png"/><Relationship Id="rId5" Type="http://schemas.openxmlformats.org/officeDocument/2006/relationships/image" Target="../media/image157.jpeg"/><Relationship Id="rId4" Type="http://schemas.openxmlformats.org/officeDocument/2006/relationships/image" Target="../media/image156.jpeg"/><Relationship Id="rId9" Type="http://schemas.openxmlformats.org/officeDocument/2006/relationships/image" Target="../media/image56.png"/></Relationships>
</file>

<file path=ppt/slides/_rels/slide12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slideLayout" Target="../slideLayouts/slideLayout2.xml"/><Relationship Id="rId1" Type="http://schemas.openxmlformats.org/officeDocument/2006/relationships/tags" Target="../tags/tag13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3.jpe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0.xml"/><Relationship Id="rId5" Type="http://schemas.openxmlformats.org/officeDocument/2006/relationships/image" Target="../media/image159.png"/><Relationship Id="rId4" Type="http://schemas.openxmlformats.org/officeDocument/2006/relationships/notesSlide" Target="../notesSlides/notesSlide85.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1.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86.xml"/><Relationship Id="rId7"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142.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43.xml"/><Relationship Id="rId5" Type="http://schemas.openxmlformats.org/officeDocument/2006/relationships/image" Target="../media/image161.wmf"/><Relationship Id="rId4" Type="http://schemas.openxmlformats.org/officeDocument/2006/relationships/image" Target="../media/image160.wmf"/></Relationships>
</file>

<file path=ppt/slides/_rels/slide134.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xml"/><Relationship Id="rId1" Type="http://schemas.openxmlformats.org/officeDocument/2006/relationships/tags" Target="../tags/tag144.xml"/><Relationship Id="rId5" Type="http://schemas.openxmlformats.org/officeDocument/2006/relationships/image" Target="../media/image163.png"/><Relationship Id="rId4" Type="http://schemas.openxmlformats.org/officeDocument/2006/relationships/image" Target="../media/image162.jpeg"/></Relationships>
</file>

<file path=ppt/slides/_rels/slide13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146.xml"/><Relationship Id="rId4" Type="http://schemas.openxmlformats.org/officeDocument/2006/relationships/image" Target="../media/image165.jpe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48.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png"/></Relationships>
</file>

<file path=ppt/slides/_rels/slide1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2.xml"/><Relationship Id="rId1" Type="http://schemas.openxmlformats.org/officeDocument/2006/relationships/tags" Target="../tags/tag149.xml"/><Relationship Id="rId5" Type="http://schemas.openxmlformats.org/officeDocument/2006/relationships/image" Target="../media/image171.png"/><Relationship Id="rId4" Type="http://schemas.openxmlformats.org/officeDocument/2006/relationships/image" Target="../media/image170.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150.xml"/><Relationship Id="rId4" Type="http://schemas.openxmlformats.org/officeDocument/2006/relationships/image" Target="../media/image161.wmf"/></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173.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53.xml"/><Relationship Id="rId4" Type="http://schemas.openxmlformats.org/officeDocument/2006/relationships/image" Target="../media/image174.wmf"/></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5.emf"/><Relationship Id="rId2" Type="http://schemas.openxmlformats.org/officeDocument/2006/relationships/tags" Target="../tags/tag154.xml"/><Relationship Id="rId1" Type="http://schemas.openxmlformats.org/officeDocument/2006/relationships/vmlDrawing" Target="../drawings/vmlDrawing6.vml"/><Relationship Id="rId6" Type="http://schemas.openxmlformats.org/officeDocument/2006/relationships/oleObject" Target="../embeddings/Microsoft_Word_97_-_2003_Document1.doc"/><Relationship Id="rId5" Type="http://schemas.openxmlformats.org/officeDocument/2006/relationships/oleObject" Target="../embeddings/oleObject7.bin"/><Relationship Id="rId4" Type="http://schemas.openxmlformats.org/officeDocument/2006/relationships/notesSlide" Target="../notesSlides/notesSlide94.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6.emf"/><Relationship Id="rId2" Type="http://schemas.openxmlformats.org/officeDocument/2006/relationships/tags" Target="../tags/tag155.xml"/><Relationship Id="rId1" Type="http://schemas.openxmlformats.org/officeDocument/2006/relationships/vmlDrawing" Target="../drawings/vmlDrawing7.vml"/><Relationship Id="rId6" Type="http://schemas.openxmlformats.org/officeDocument/2006/relationships/oleObject" Target="../embeddings/Microsoft_Word_97_-_2003_Document2.doc"/><Relationship Id="rId5" Type="http://schemas.openxmlformats.org/officeDocument/2006/relationships/oleObject" Target="../embeddings/oleObject8.bin"/><Relationship Id="rId4" Type="http://schemas.openxmlformats.org/officeDocument/2006/relationships/notesSlide" Target="../notesSlides/notesSlide95.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56.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160.wmf"/></Relationships>
</file>

<file path=ppt/slides/_rels/slide148.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slideLayout" Target="../slideLayouts/slideLayout2.xml"/><Relationship Id="rId7" Type="http://schemas.openxmlformats.org/officeDocument/2006/relationships/image" Target="../media/image177.emf"/><Relationship Id="rId2" Type="http://schemas.openxmlformats.org/officeDocument/2006/relationships/tags" Target="../tags/tag158.xml"/><Relationship Id="rId1" Type="http://schemas.openxmlformats.org/officeDocument/2006/relationships/vmlDrawing" Target="../drawings/vmlDrawing8.vml"/><Relationship Id="rId6" Type="http://schemas.openxmlformats.org/officeDocument/2006/relationships/oleObject" Target="../embeddings/Microsoft_Word_97_-_2003_Document3.doc"/><Relationship Id="rId5" Type="http://schemas.openxmlformats.org/officeDocument/2006/relationships/oleObject" Target="../embeddings/oleObject9.bin"/><Relationship Id="rId4" Type="http://schemas.openxmlformats.org/officeDocument/2006/relationships/notesSlide" Target="../notesSlides/notesSlide9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6.xml"/><Relationship Id="rId1" Type="http://schemas.openxmlformats.org/officeDocument/2006/relationships/tags" Target="../tags/tag159.xml"/><Relationship Id="rId4" Type="http://schemas.openxmlformats.org/officeDocument/2006/relationships/image" Target="../media/image179.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8.xml"/><Relationship Id="rId1" Type="http://schemas.openxmlformats.org/officeDocument/2006/relationships/themeOverride" Target="../theme/themeOverride1.xml"/><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5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0.emf"/><Relationship Id="rId2" Type="http://schemas.openxmlformats.org/officeDocument/2006/relationships/tags" Target="../tags/tag161.xml"/><Relationship Id="rId1" Type="http://schemas.openxmlformats.org/officeDocument/2006/relationships/vmlDrawing" Target="../drawings/vmlDrawing9.vml"/><Relationship Id="rId6" Type="http://schemas.openxmlformats.org/officeDocument/2006/relationships/oleObject" Target="../embeddings/Microsoft_Word_97_-_2003_Document4.doc"/><Relationship Id="rId5" Type="http://schemas.openxmlformats.org/officeDocument/2006/relationships/oleObject" Target="../embeddings/oleObject10.bin"/><Relationship Id="rId4" Type="http://schemas.openxmlformats.org/officeDocument/2006/relationships/notesSlide" Target="../notesSlides/notesSlide100.xml"/></Relationships>
</file>

<file path=ppt/slides/_rels/slide15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1.emf"/><Relationship Id="rId2" Type="http://schemas.openxmlformats.org/officeDocument/2006/relationships/tags" Target="../tags/tag163.xml"/><Relationship Id="rId1" Type="http://schemas.openxmlformats.org/officeDocument/2006/relationships/vmlDrawing" Target="../drawings/vmlDrawing10.vml"/><Relationship Id="rId6" Type="http://schemas.openxmlformats.org/officeDocument/2006/relationships/oleObject" Target="../embeddings/Microsoft_Word_97_-_2003_Document5.doc"/><Relationship Id="rId5" Type="http://schemas.openxmlformats.org/officeDocument/2006/relationships/oleObject" Target="../embeddings/oleObject11.bin"/><Relationship Id="rId4" Type="http://schemas.openxmlformats.org/officeDocument/2006/relationships/notesSlide" Target="../notesSlides/notesSlide101.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2.emf"/><Relationship Id="rId2" Type="http://schemas.openxmlformats.org/officeDocument/2006/relationships/tags" Target="../tags/tag164.xml"/><Relationship Id="rId1" Type="http://schemas.openxmlformats.org/officeDocument/2006/relationships/vmlDrawing" Target="../drawings/vmlDrawing11.vml"/><Relationship Id="rId6" Type="http://schemas.openxmlformats.org/officeDocument/2006/relationships/oleObject" Target="../embeddings/Microsoft_Word_97_-_2003_Document6.doc"/><Relationship Id="rId5" Type="http://schemas.openxmlformats.org/officeDocument/2006/relationships/oleObject" Target="../embeddings/oleObject12.bin"/><Relationship Id="rId4" Type="http://schemas.openxmlformats.org/officeDocument/2006/relationships/notesSlide" Target="../notesSlides/notesSlide10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184.WMF"/></Relationships>
</file>

<file path=ppt/slides/_rels/slide157.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169.xml"/><Relationship Id="rId5" Type="http://schemas.openxmlformats.org/officeDocument/2006/relationships/image" Target="../media/image186.jpeg"/><Relationship Id="rId4" Type="http://schemas.openxmlformats.org/officeDocument/2006/relationships/image" Target="../media/image25.png"/></Relationships>
</file>

<file path=ppt/slides/_rels/slide1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70.xml"/><Relationship Id="rId5" Type="http://schemas.openxmlformats.org/officeDocument/2006/relationships/image" Target="../media/image188.WMF"/><Relationship Id="rId4" Type="http://schemas.openxmlformats.org/officeDocument/2006/relationships/image" Target="../media/image18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27.jpeg"/><Relationship Id="rId4" Type="http://schemas.openxmlformats.org/officeDocument/2006/relationships/image" Target="../media/image26.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1.xml"/><Relationship Id="rId1" Type="http://schemas.openxmlformats.org/officeDocument/2006/relationships/vmlDrawing" Target="../drawings/vmlDrawing12.vml"/><Relationship Id="rId6" Type="http://schemas.openxmlformats.org/officeDocument/2006/relationships/image" Target="../media/image189.wmf"/><Relationship Id="rId5" Type="http://schemas.openxmlformats.org/officeDocument/2006/relationships/oleObject" Target="../embeddings/oleObject13.bin"/><Relationship Id="rId4" Type="http://schemas.openxmlformats.org/officeDocument/2006/relationships/image" Target="../media/image187.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7.xml"/><Relationship Id="rId1" Type="http://schemas.openxmlformats.org/officeDocument/2006/relationships/tags" Target="../tags/tag17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jpe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3.emf"/><Relationship Id="rId2" Type="http://schemas.openxmlformats.org/officeDocument/2006/relationships/tags" Target="../tags/tag173.xml"/><Relationship Id="rId1" Type="http://schemas.openxmlformats.org/officeDocument/2006/relationships/vmlDrawing" Target="../drawings/vmlDrawing13.vml"/><Relationship Id="rId6" Type="http://schemas.openxmlformats.org/officeDocument/2006/relationships/oleObject" Target="../embeddings/Microsoft_Word_97_-_2003_Document7.doc"/><Relationship Id="rId5" Type="http://schemas.openxmlformats.org/officeDocument/2006/relationships/oleObject" Target="../embeddings/oleObject14.bin"/><Relationship Id="rId4" Type="http://schemas.openxmlformats.org/officeDocument/2006/relationships/notesSlide" Target="../notesSlides/notesSlide105.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74.xml"/><Relationship Id="rId5" Type="http://schemas.openxmlformats.org/officeDocument/2006/relationships/image" Target="../media/image195.png"/><Relationship Id="rId4" Type="http://schemas.openxmlformats.org/officeDocument/2006/relationships/image" Target="../media/image194.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75.xml"/><Relationship Id="rId5" Type="http://schemas.openxmlformats.org/officeDocument/2006/relationships/image" Target="../media/image195.png"/><Relationship Id="rId4" Type="http://schemas.openxmlformats.org/officeDocument/2006/relationships/image" Target="../media/image194.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76.xml"/><Relationship Id="rId5" Type="http://schemas.openxmlformats.org/officeDocument/2006/relationships/image" Target="../media/image195.png"/><Relationship Id="rId4" Type="http://schemas.openxmlformats.org/officeDocument/2006/relationships/image" Target="../media/image194.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6.emf"/><Relationship Id="rId2" Type="http://schemas.openxmlformats.org/officeDocument/2006/relationships/tags" Target="../tags/tag177.xml"/><Relationship Id="rId1" Type="http://schemas.openxmlformats.org/officeDocument/2006/relationships/vmlDrawing" Target="../drawings/vmlDrawing14.vml"/><Relationship Id="rId6" Type="http://schemas.openxmlformats.org/officeDocument/2006/relationships/oleObject" Target="../embeddings/Microsoft_Word_97_-_2003_Document8.doc"/><Relationship Id="rId5" Type="http://schemas.openxmlformats.org/officeDocument/2006/relationships/oleObject" Target="../embeddings/oleObject15.bin"/><Relationship Id="rId4" Type="http://schemas.openxmlformats.org/officeDocument/2006/relationships/notesSlide" Target="../notesSlides/notesSlide109.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79.xml"/><Relationship Id="rId6" Type="http://schemas.openxmlformats.org/officeDocument/2006/relationships/image" Target="../media/image198.jpeg"/><Relationship Id="rId5" Type="http://schemas.openxmlformats.org/officeDocument/2006/relationships/hyperlink" Target="http://www.ciwmb.ca.gov/HHW/HealthCare/Collection/" TargetMode="External"/><Relationship Id="rId4" Type="http://schemas.openxmlformats.org/officeDocument/2006/relationships/image" Target="../media/image197.jpe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87.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7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xml"/><Relationship Id="rId1" Type="http://schemas.openxmlformats.org/officeDocument/2006/relationships/tags" Target="../tags/tag183.xml"/><Relationship Id="rId4" Type="http://schemas.openxmlformats.org/officeDocument/2006/relationships/image" Target="../media/image201.pn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84.xml"/><Relationship Id="rId4" Type="http://schemas.openxmlformats.org/officeDocument/2006/relationships/image" Target="../media/image202.jpe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85.xml"/><Relationship Id="rId4" Type="http://schemas.openxmlformats.org/officeDocument/2006/relationships/image" Target="../media/image203.png"/></Relationships>
</file>

<file path=ppt/slides/_rels/slide17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201.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87.xml"/><Relationship Id="rId4" Type="http://schemas.openxmlformats.org/officeDocument/2006/relationships/image" Target="../media/image204.wmf"/></Relationships>
</file>

<file path=ppt/slides/_rels/slide17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90.xml"/><Relationship Id="rId4" Type="http://schemas.openxmlformats.org/officeDocument/2006/relationships/image" Target="../media/image20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81.x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18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4.x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slideLayout" Target="../slideLayouts/slideLayout2.xml"/><Relationship Id="rId1" Type="http://schemas.openxmlformats.org/officeDocument/2006/relationships/tags" Target="../tags/tag195.xml"/><Relationship Id="rId5" Type="http://schemas.openxmlformats.org/officeDocument/2006/relationships/image" Target="../media/image213.wmf"/><Relationship Id="rId4" Type="http://schemas.openxmlformats.org/officeDocument/2006/relationships/image" Target="../media/image212.wmf"/></Relationships>
</file>

<file path=ppt/slides/_rels/slide185.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17.bin"/><Relationship Id="rId2" Type="http://schemas.openxmlformats.org/officeDocument/2006/relationships/tags" Target="../tags/tag196.xml"/><Relationship Id="rId1" Type="http://schemas.openxmlformats.org/officeDocument/2006/relationships/vmlDrawing" Target="../drawings/vmlDrawing15.vml"/><Relationship Id="rId6" Type="http://schemas.openxmlformats.org/officeDocument/2006/relationships/image" Target="../media/image214.wmf"/><Relationship Id="rId5" Type="http://schemas.openxmlformats.org/officeDocument/2006/relationships/oleObject" Target="../embeddings/oleObject16.bin"/><Relationship Id="rId4" Type="http://schemas.openxmlformats.org/officeDocument/2006/relationships/notesSlide" Target="../notesSlides/notesSlide119.xml"/><Relationship Id="rId9" Type="http://schemas.openxmlformats.org/officeDocument/2006/relationships/image" Target="../media/image216.jpeg"/></Relationships>
</file>

<file path=ppt/slides/_rels/slide186.xml.rels><?xml version="1.0" encoding="UTF-8" standalone="yes"?>
<Relationships xmlns="http://schemas.openxmlformats.org/package/2006/relationships"><Relationship Id="rId8" Type="http://schemas.openxmlformats.org/officeDocument/2006/relationships/image" Target="../media/image222.jpeg"/><Relationship Id="rId3" Type="http://schemas.openxmlformats.org/officeDocument/2006/relationships/image" Target="../media/image217.png"/><Relationship Id="rId7" Type="http://schemas.openxmlformats.org/officeDocument/2006/relationships/image" Target="../media/image221.jpeg"/><Relationship Id="rId2" Type="http://schemas.openxmlformats.org/officeDocument/2006/relationships/slideLayout" Target="../slideLayouts/slideLayout2.xml"/><Relationship Id="rId1" Type="http://schemas.openxmlformats.org/officeDocument/2006/relationships/tags" Target="../tags/tag197.xml"/><Relationship Id="rId6" Type="http://schemas.openxmlformats.org/officeDocument/2006/relationships/image" Target="../media/image220.jpeg"/><Relationship Id="rId5" Type="http://schemas.openxmlformats.org/officeDocument/2006/relationships/image" Target="../media/image219.jpeg"/><Relationship Id="rId4" Type="http://schemas.openxmlformats.org/officeDocument/2006/relationships/image" Target="../media/image218.jpeg"/></Relationships>
</file>

<file path=ppt/slides/_rels/slide18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2.xml"/><Relationship Id="rId1" Type="http://schemas.openxmlformats.org/officeDocument/2006/relationships/tags" Target="../tags/tag198.xml"/><Relationship Id="rId4" Type="http://schemas.openxmlformats.org/officeDocument/2006/relationships/image" Target="../media/image224.jpeg"/></Relationships>
</file>

<file path=ppt/slides/_rels/slide188.xml.rels><?xml version="1.0" encoding="UTF-8" standalone="yes"?>
<Relationships xmlns="http://schemas.openxmlformats.org/package/2006/relationships"><Relationship Id="rId3" Type="http://schemas.openxmlformats.org/officeDocument/2006/relationships/image" Target="../media/image225.WMF"/><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8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9.png"/></Relationships>
</file>

<file path=ppt/slides/_rels/slide19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slideLayout" Target="../slideLayouts/slideLayout2.xml"/><Relationship Id="rId1" Type="http://schemas.openxmlformats.org/officeDocument/2006/relationships/tags" Target="../tags/tag201.xml"/></Relationships>
</file>

<file path=ppt/slides/_rels/slide19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9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slideLayout" Target="../slideLayouts/slideLayout2.xml"/><Relationship Id="rId1" Type="http://schemas.openxmlformats.org/officeDocument/2006/relationships/tags" Target="../tags/tag203.xml"/></Relationships>
</file>

<file path=ppt/slides/_rels/slide193.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9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slideLayout" Target="../slideLayouts/slideLayout2.xml"/><Relationship Id="rId1" Type="http://schemas.openxmlformats.org/officeDocument/2006/relationships/tags" Target="../tags/tag205.xml"/></Relationships>
</file>

<file path=ppt/slides/_rels/slide19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slideLayout" Target="../slideLayouts/slideLayout2.xml"/><Relationship Id="rId1" Type="http://schemas.openxmlformats.org/officeDocument/2006/relationships/tags" Target="../tags/tag206.xml"/><Relationship Id="rId4" Type="http://schemas.microsoft.com/office/2007/relationships/hdphoto" Target="../media/hdphoto4.wdp"/></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vmlDrawing" Target="../drawings/vmlDrawing16.vml"/><Relationship Id="rId5" Type="http://schemas.openxmlformats.org/officeDocument/2006/relationships/image" Target="../media/image232.wmf"/><Relationship Id="rId4" Type="http://schemas.openxmlformats.org/officeDocument/2006/relationships/oleObject" Target="../embeddings/oleObject18.bin"/></Relationships>
</file>

<file path=ppt/slides/_rels/slide197.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2.jpeg"/><Relationship Id="rId2" Type="http://schemas.openxmlformats.org/officeDocument/2006/relationships/slideLayout" Target="../slideLayouts/slideLayout2.xml"/><Relationship Id="rId1" Type="http://schemas.openxmlformats.org/officeDocument/2006/relationships/tags" Target="../tags/tag208.xml"/><Relationship Id="rId6" Type="http://schemas.openxmlformats.org/officeDocument/2006/relationships/image" Target="../media/image236.jpeg"/><Relationship Id="rId11" Type="http://schemas.openxmlformats.org/officeDocument/2006/relationships/image" Target="../media/image241.jpeg"/><Relationship Id="rId5" Type="http://schemas.openxmlformats.org/officeDocument/2006/relationships/image" Target="../media/image235.png"/><Relationship Id="rId10" Type="http://schemas.openxmlformats.org/officeDocument/2006/relationships/image" Target="../media/image240.jpeg"/><Relationship Id="rId4" Type="http://schemas.openxmlformats.org/officeDocument/2006/relationships/image" Target="../media/image234.png"/><Relationship Id="rId9" Type="http://schemas.openxmlformats.org/officeDocument/2006/relationships/image" Target="../media/image239.jpeg"/></Relationships>
</file>

<file path=ppt/slides/_rels/slide198.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34.png"/><Relationship Id="rId7" Type="http://schemas.openxmlformats.org/officeDocument/2006/relationships/image" Target="../media/image246.jpeg"/><Relationship Id="rId12" Type="http://schemas.openxmlformats.org/officeDocument/2006/relationships/image" Target="../media/image251.png"/><Relationship Id="rId2" Type="http://schemas.openxmlformats.org/officeDocument/2006/relationships/slideLayout" Target="../slideLayouts/slideLayout2.xml"/><Relationship Id="rId1" Type="http://schemas.openxmlformats.org/officeDocument/2006/relationships/tags" Target="../tags/tag209.xml"/><Relationship Id="rId6" Type="http://schemas.openxmlformats.org/officeDocument/2006/relationships/image" Target="../media/image245.jpeg"/><Relationship Id="rId11" Type="http://schemas.openxmlformats.org/officeDocument/2006/relationships/image" Target="../media/image250.png"/><Relationship Id="rId5" Type="http://schemas.openxmlformats.org/officeDocument/2006/relationships/image" Target="../media/image244.jpeg"/><Relationship Id="rId10" Type="http://schemas.openxmlformats.org/officeDocument/2006/relationships/image" Target="../media/image249.png"/><Relationship Id="rId4" Type="http://schemas.openxmlformats.org/officeDocument/2006/relationships/image" Target="../media/image243.jpeg"/><Relationship Id="rId9" Type="http://schemas.openxmlformats.org/officeDocument/2006/relationships/image" Target="../media/image248.jpeg"/></Relationships>
</file>

<file path=ppt/slides/_rels/slide199.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image" Target="../media/image252.jpeg"/><Relationship Id="rId7" Type="http://schemas.openxmlformats.org/officeDocument/2006/relationships/image" Target="../media/image256.jpeg"/><Relationship Id="rId2" Type="http://schemas.openxmlformats.org/officeDocument/2006/relationships/slideLayout" Target="../slideLayouts/slideLayout2.xml"/><Relationship Id="rId1" Type="http://schemas.openxmlformats.org/officeDocument/2006/relationships/tags" Target="../tags/tag210.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 Id="rId9" Type="http://schemas.openxmlformats.org/officeDocument/2006/relationships/image" Target="../media/image25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0.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34.png"/><Relationship Id="rId7" Type="http://schemas.openxmlformats.org/officeDocument/2006/relationships/image" Target="../media/image262.jpeg"/><Relationship Id="rId12" Type="http://schemas.openxmlformats.org/officeDocument/2006/relationships/image" Target="../media/image267.png"/><Relationship Id="rId2" Type="http://schemas.openxmlformats.org/officeDocument/2006/relationships/slideLayout" Target="../slideLayouts/slideLayout2.xml"/><Relationship Id="rId1" Type="http://schemas.openxmlformats.org/officeDocument/2006/relationships/tags" Target="../tags/tag211.xml"/><Relationship Id="rId6" Type="http://schemas.openxmlformats.org/officeDocument/2006/relationships/image" Target="../media/image261.jpeg"/><Relationship Id="rId11" Type="http://schemas.openxmlformats.org/officeDocument/2006/relationships/image" Target="../media/image266.jpeg"/><Relationship Id="rId5" Type="http://schemas.openxmlformats.org/officeDocument/2006/relationships/image" Target="../media/image260.png"/><Relationship Id="rId10" Type="http://schemas.openxmlformats.org/officeDocument/2006/relationships/image" Target="../media/image265.jpeg"/><Relationship Id="rId4" Type="http://schemas.openxmlformats.org/officeDocument/2006/relationships/image" Target="../media/image259.jpeg"/><Relationship Id="rId9" Type="http://schemas.openxmlformats.org/officeDocument/2006/relationships/image" Target="../media/image264.jpeg"/></Relationships>
</file>

<file path=ppt/slides/_rels/slide20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slideLayout" Target="../slideLayouts/slideLayout2.xml"/><Relationship Id="rId1" Type="http://schemas.openxmlformats.org/officeDocument/2006/relationships/tags" Target="../tags/tag212.xml"/><Relationship Id="rId4" Type="http://schemas.openxmlformats.org/officeDocument/2006/relationships/image" Target="../media/image269.jpeg"/></Relationships>
</file>

<file path=ppt/slides/_rels/slide202.xml.rels><?xml version="1.0" encoding="UTF-8" standalone="yes"?>
<Relationships xmlns="http://schemas.openxmlformats.org/package/2006/relationships"><Relationship Id="rId3" Type="http://schemas.openxmlformats.org/officeDocument/2006/relationships/image" Target="../media/image270.wmf"/><Relationship Id="rId2" Type="http://schemas.openxmlformats.org/officeDocument/2006/relationships/slideLayout" Target="../slideLayouts/slideLayout2.xml"/><Relationship Id="rId1" Type="http://schemas.openxmlformats.org/officeDocument/2006/relationships/tags" Target="../tags/tag213.xml"/><Relationship Id="rId4" Type="http://schemas.openxmlformats.org/officeDocument/2006/relationships/image" Target="../media/image271.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214.xml"/><Relationship Id="rId4" Type="http://schemas.openxmlformats.org/officeDocument/2006/relationships/image" Target="../media/image272.emf"/></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5.xml"/><Relationship Id="rId1" Type="http://schemas.openxmlformats.org/officeDocument/2006/relationships/vmlDrawing" Target="../drawings/vmlDrawing17.vml"/><Relationship Id="rId6" Type="http://schemas.openxmlformats.org/officeDocument/2006/relationships/image" Target="../media/image273.emf"/><Relationship Id="rId5" Type="http://schemas.openxmlformats.org/officeDocument/2006/relationships/oleObject" Target="../embeddings/Microsoft_Word_97_-_2003_Document9.doc"/><Relationship Id="rId4" Type="http://schemas.openxmlformats.org/officeDocument/2006/relationships/oleObject" Target="../embeddings/oleObject19.bin"/></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216.xml"/><Relationship Id="rId4" Type="http://schemas.openxmlformats.org/officeDocument/2006/relationships/image" Target="../media/image274.png"/></Relationships>
</file>

<file path=ppt/slides/_rels/slide2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7.xml"/></Relationships>
</file>

<file path=ppt/slides/_rels/slide207.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slideLayout" Target="../slideLayouts/slideLayout15.xml"/><Relationship Id="rId1" Type="http://schemas.openxmlformats.org/officeDocument/2006/relationships/tags" Target="../tags/tag218.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4.xml"/><Relationship Id="rId1" Type="http://schemas.openxmlformats.org/officeDocument/2006/relationships/tags" Target="../tags/tag219.xml"/><Relationship Id="rId5" Type="http://schemas.openxmlformats.org/officeDocument/2006/relationships/image" Target="../media/image277.tif"/><Relationship Id="rId4" Type="http://schemas.openxmlformats.org/officeDocument/2006/relationships/image" Target="../media/image276.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1.png"/><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16.jpeg"/><Relationship Id="rId5" Type="http://schemas.openxmlformats.org/officeDocument/2006/relationships/hyperlink" Target="http://www.worlddiabetesday.org/node/4494"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oleObject" Target="../embeddings/oleObject1.bin"/><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53.jpeg"/><Relationship Id="rId11" Type="http://schemas.openxmlformats.org/officeDocument/2006/relationships/image" Target="../media/image57.jpeg"/><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image" Target="../media/image51.jpe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42.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notesSlide" Target="../notesSlides/notesSlide25.xml"/><Relationship Id="rId9"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0.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55.png"/><Relationship Id="rId5" Type="http://schemas.openxmlformats.org/officeDocument/2006/relationships/image" Target="../media/image2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9.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72.wmf"/></Relationships>
</file>

<file path=ppt/slides/_rels/slide47.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7.wmf"/><Relationship Id="rId3" Type="http://schemas.openxmlformats.org/officeDocument/2006/relationships/slideLayout" Target="../slideLayouts/slideLayout14.xml"/><Relationship Id="rId7" Type="http://schemas.openxmlformats.org/officeDocument/2006/relationships/image" Target="../media/image75.wmf"/><Relationship Id="rId12" Type="http://schemas.openxmlformats.org/officeDocument/2006/relationships/image" Target="../media/image56.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0.xml"/><Relationship Id="rId6" Type="http://schemas.openxmlformats.org/officeDocument/2006/relationships/image" Target="../media/image74.wmf"/><Relationship Id="rId11" Type="http://schemas.openxmlformats.org/officeDocument/2006/relationships/image" Target="../media/image55.png"/><Relationship Id="rId5" Type="http://schemas.openxmlformats.org/officeDocument/2006/relationships/image" Target="../media/image73.wmf"/><Relationship Id="rId15" Type="http://schemas.openxmlformats.org/officeDocument/2006/relationships/image" Target="../media/image79.jpeg"/><Relationship Id="rId10" Type="http://schemas.openxmlformats.org/officeDocument/2006/relationships/image" Target="../media/image25.png"/><Relationship Id="rId4" Type="http://schemas.openxmlformats.org/officeDocument/2006/relationships/notesSlide" Target="../notesSlides/notesSlide31.xml"/><Relationship Id="rId9" Type="http://schemas.openxmlformats.org/officeDocument/2006/relationships/image" Target="../media/image54.png"/><Relationship Id="rId14" Type="http://schemas.openxmlformats.org/officeDocument/2006/relationships/image" Target="../media/image78.w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8.xml"/><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84.WMF"/></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3.xml"/><Relationship Id="rId4" Type="http://schemas.openxmlformats.org/officeDocument/2006/relationships/image" Target="../media/image87.wmf"/></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2.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89.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90.wmf"/></Relationships>
</file>

<file path=ppt/slides/_rels/slide63.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2.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93.jpg"/></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vmlDrawing" Target="../drawings/vmlDrawing3.vml"/><Relationship Id="rId6" Type="http://schemas.openxmlformats.org/officeDocument/2006/relationships/image" Target="../media/image100.wmf"/><Relationship Id="rId5" Type="http://schemas.openxmlformats.org/officeDocument/2006/relationships/oleObject" Target="../embeddings/oleObject4.bin"/><Relationship Id="rId4" Type="http://schemas.openxmlformats.org/officeDocument/2006/relationships/notesSlide" Target="../notesSlides/notesSlide4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01.wmf"/></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02.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49.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25.png"/><Relationship Id="rId5" Type="http://schemas.openxmlformats.org/officeDocument/2006/relationships/image" Target="../media/image54.png"/><Relationship Id="rId4" Type="http://schemas.openxmlformats.org/officeDocument/2006/relationships/image" Target="../media/image107.jpeg"/></Relationships>
</file>

<file path=ppt/slides/_rels/slide7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110.jp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6.jpeg"/><Relationship Id="rId4" Type="http://schemas.openxmlformats.org/officeDocument/2006/relationships/hyperlink" Target="http://www.worlddiabetesday.org/node/4494"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14.jpeg"/></Relationships>
</file>

<file path=ppt/slides/_rels/slide85.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117.wmf"/><Relationship Id="rId4" Type="http://schemas.openxmlformats.org/officeDocument/2006/relationships/image" Target="../media/image4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120.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121.jpeg"/></Relationships>
</file>

<file path=ppt/slides/_rels/slide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99.xml"/></Relationships>
</file>

<file path=ppt/slides/_rels/slide94.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ags" Target="../tags/tag103.xml"/><Relationship Id="rId4" Type="http://schemas.openxmlformats.org/officeDocument/2006/relationships/image" Target="../media/image128.wmf"/></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9.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smtClean="0"/>
              <a:t>www.DiabetesEd.net</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Welcome to </a:t>
            </a:r>
            <a:br>
              <a:rPr lang="en-US" dirty="0" smtClean="0"/>
            </a:br>
            <a:r>
              <a:rPr lang="en-US" dirty="0" smtClean="0"/>
              <a:t>Diabetes in 21</a:t>
            </a:r>
            <a:r>
              <a:rPr lang="en-US" baseline="30000" dirty="0" smtClean="0"/>
              <a:t>st</a:t>
            </a:r>
            <a:r>
              <a:rPr lang="en-US" dirty="0" smtClean="0"/>
              <a:t> Century</a:t>
            </a:r>
            <a:endParaRPr lang="en-US"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72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Pneumonia Vaccination Update</a:t>
            </a:r>
            <a:endParaRPr lang="en-US" dirty="0"/>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smtClean="0"/>
              <a:t>Pneumonia polysaccharide </a:t>
            </a:r>
            <a:r>
              <a:rPr lang="en-US" sz="2800" dirty="0"/>
              <a:t>PPSV23</a:t>
            </a:r>
            <a:r>
              <a:rPr lang="en-US" sz="2800" dirty="0" smtClean="0"/>
              <a:t> vaccine to all patients starting at age 2</a:t>
            </a:r>
            <a:endParaRPr lang="en-US" sz="2800" dirty="0"/>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3246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smtClean="0"/>
              <a:t>DiaBingo</a:t>
            </a:r>
            <a:r>
              <a:rPr lang="en-US" dirty="0" smtClean="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236715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i="1" dirty="0" smtClean="0"/>
              <a:t>What meds?</a:t>
            </a:r>
          </a:p>
          <a:p>
            <a:pPr eaLnBrk="1" hangingPunct="1">
              <a:defRPr/>
            </a:pPr>
            <a:r>
              <a:rPr lang="en-US" i="1" dirty="0" smtClean="0"/>
              <a:t>What referrals?</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3377951285"/>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1991675"/>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3613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66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21511" name="Chart" r:id="rId5" imgW="7772535" imgH="4114800" progId="MSGraph.Chart.8">
                  <p:embed followColorScheme="full"/>
                </p:oleObj>
              </mc:Choice>
              <mc:Fallback>
                <p:oleObj name="Chart" r:id="rId5" imgW="7772535"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136089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22535" name="Chart" r:id="rId5" imgW="7772535" imgH="4114800" progId="MSGraph.Chart.8">
                  <p:embed followColorScheme="full"/>
                </p:oleObj>
              </mc:Choice>
              <mc:Fallback>
                <p:oleObj name="Chart" r:id="rId5" imgW="7772535"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7460907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smtClean="0"/>
              <a:t>Why Should Zip Code Determine Life Expectancy?</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smtClean="0">
                <a:solidFill>
                  <a:srgbClr val="C00000"/>
                </a:solidFill>
              </a:rPr>
              <a:t>Measureofamerica.org</a:t>
            </a:r>
            <a:endParaRPr lang="en-US" b="1" dirty="0">
              <a:solidFill>
                <a:srgbClr val="C00000"/>
              </a:solidFill>
            </a:endParaRP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895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9985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5954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smtClean="0"/>
              <a:t>Foot </a:t>
            </a:r>
            <a:r>
              <a:rPr lang="en-US" dirty="0" smtClean="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smtClean="0"/>
              <a:t>Lift the sheets and look at the </a:t>
            </a:r>
            <a:r>
              <a:rPr lang="en-US" sz="8800" dirty="0" err="1" smtClean="0"/>
              <a:t>Feets</a:t>
            </a:r>
            <a:r>
              <a:rPr lang="en-US" sz="8800" dirty="0" smtClean="0"/>
              <a:t>!</a:t>
            </a:r>
          </a:p>
        </p:txBody>
      </p:sp>
    </p:spTree>
    <p:custDataLst>
      <p:tags r:id="rId1"/>
    </p:custDataLst>
    <p:extLst>
      <p:ext uri="{BB962C8B-B14F-4D97-AF65-F5344CB8AC3E}">
        <p14:creationId xmlns:p14="http://schemas.microsoft.com/office/powerpoint/2010/main" val="3640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889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1351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smtClean="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a:t>
            </a:r>
            <a:r>
              <a:rPr lang="en-US" sz="2400" b="1" dirty="0" smtClean="0">
                <a:latin typeface="Arial" panose="020B0604020202020204" pitchFamily="34" charset="0"/>
              </a:rPr>
              <a:t>www.hrsa.gov/leap</a:t>
            </a:r>
            <a:r>
              <a:rPr lang="en-US" sz="2400" b="1" dirty="0">
                <a:latin typeface="Arial" panose="020B0604020202020204" pitchFamily="34" charset="0"/>
              </a:rPr>
              <a:t>/</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Current Status:</a:t>
            </a:r>
          </a:p>
          <a:p>
            <a:pPr lvl="1" eaLnBrk="1" hangingPunct="1">
              <a:defRPr/>
            </a:pPr>
            <a:r>
              <a:rPr lang="en-US" dirty="0" smtClean="0"/>
              <a:t>A1c 9.3%</a:t>
            </a:r>
          </a:p>
          <a:p>
            <a:pPr lvl="1" eaLnBrk="1" hangingPunct="1">
              <a:defRPr/>
            </a:pPr>
            <a:r>
              <a:rPr lang="en-US" dirty="0" smtClean="0"/>
              <a:t>On Metformin 500mg BID</a:t>
            </a:r>
          </a:p>
          <a:p>
            <a:pPr lvl="1" eaLnBrk="1" hangingPunct="1">
              <a:defRPr/>
            </a:pPr>
            <a:r>
              <a:rPr lang="en-US" dirty="0" smtClean="0"/>
              <a:t>Partial foot amputation</a:t>
            </a:r>
          </a:p>
          <a:p>
            <a:pPr lvl="1" eaLnBrk="1" hangingPunct="1">
              <a:defRPr/>
            </a:pPr>
            <a:r>
              <a:rPr lang="en-US" dirty="0" smtClean="0"/>
              <a:t>Lives alone</a:t>
            </a:r>
          </a:p>
          <a:p>
            <a:pPr lvl="1" eaLnBrk="1" hangingPunct="1">
              <a:defRPr/>
            </a:pPr>
            <a:r>
              <a:rPr lang="en-US" dirty="0" smtClean="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262690200"/>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smtClean="0"/>
              <a:t>Three Most Important </a:t>
            </a:r>
            <a:br>
              <a:rPr lang="en-US" dirty="0" smtClean="0"/>
            </a:br>
            <a:r>
              <a:rPr lang="en-US" dirty="0" smtClean="0"/>
              <a:t>Foot Care Tips</a:t>
            </a:r>
            <a:endParaRPr lang="en-US" sz="3200" dirty="0" smtClean="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smtClean="0"/>
              <a:t>Inspect and apply lotion to your feet every night before you go to bed.</a:t>
            </a:r>
          </a:p>
          <a:p>
            <a:pPr eaLnBrk="1" hangingPunct="1">
              <a:buFont typeface="Wingdings" panose="05000000000000000000" pitchFamily="2" charset="2"/>
              <a:buNone/>
            </a:pPr>
            <a:endParaRPr lang="en-US" dirty="0" smtClean="0"/>
          </a:p>
          <a:p>
            <a:pPr eaLnBrk="1" hangingPunct="1"/>
            <a:r>
              <a:rPr lang="en-US" dirty="0" smtClean="0"/>
              <a:t>Do NOT go barefoot, even in your house.  Always wear shoes!</a:t>
            </a:r>
          </a:p>
          <a:p>
            <a:pPr eaLnBrk="1" hangingPunct="1">
              <a:buFont typeface="Wingdings" panose="05000000000000000000" pitchFamily="2" charset="2"/>
              <a:buNone/>
            </a:pPr>
            <a:endParaRPr lang="en-US" dirty="0" smtClean="0"/>
          </a:p>
          <a:p>
            <a:pPr eaLnBrk="1" hangingPunct="1"/>
            <a:r>
              <a:rPr lang="en-US" dirty="0" smtClean="0"/>
              <a:t>Every time you see your doctor, take off your shoes and show your feet.</a:t>
            </a:r>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268418753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27657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214230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2946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smtClean="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6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92165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312890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728620"/>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7666989"/>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smtClean="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6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40402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41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smtClean="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smtClean="0"/>
              <a:t>50% of providers in study threatened pts “with the needle”.</a:t>
            </a:r>
          </a:p>
          <a:p>
            <a:pPr eaLnBrk="1" hangingPunct="1"/>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r>
              <a:rPr lang="en-US" sz="2800" dirty="0" smtClean="0"/>
              <a:t>Most pts don’t believe that insulin would “better help them manage their diabetes”.</a:t>
            </a:r>
          </a:p>
          <a:p>
            <a:pPr eaLnBrk="1" hangingPunct="1"/>
            <a:r>
              <a:rPr lang="en-US" sz="2800" dirty="0" smtClean="0"/>
              <a:t>Solutions: Find the root of PIR and address </a:t>
            </a:r>
          </a:p>
          <a:p>
            <a:pPr eaLnBrk="1" hangingPunct="1"/>
            <a:endParaRPr lang="en-US" sz="2800" dirty="0" smtClean="0"/>
          </a:p>
          <a:p>
            <a:pPr algn="r" eaLnBrk="1" hangingPunct="1">
              <a:buFont typeface="Wingdings" panose="05000000000000000000" pitchFamily="2" charset="2"/>
              <a:buNone/>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8935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74260" y="234287"/>
            <a:ext cx="8229600" cy="1219200"/>
          </a:xfrm>
        </p:spPr>
        <p:txBody>
          <a:bodyPr>
            <a:normAutofit fontScale="90000"/>
          </a:bodyPr>
          <a:lstStyle/>
          <a:p>
            <a:r>
              <a:rPr lang="en-US" dirty="0" smtClean="0"/>
              <a:t>Needle Size often a Barrier</a:t>
            </a:r>
            <a:br>
              <a:rPr lang="en-US" dirty="0" smtClean="0"/>
            </a:br>
            <a:r>
              <a:rPr lang="en-US" dirty="0" smtClean="0"/>
              <a:t>Size </a:t>
            </a:r>
            <a:r>
              <a:rPr lang="en-US" i="1" dirty="0" smtClean="0"/>
              <a:t>Does</a:t>
            </a:r>
            <a:r>
              <a:rPr lang="en-US" dirty="0" smtClean="0"/>
              <a:t> Matter</a:t>
            </a:r>
          </a:p>
        </p:txBody>
      </p:sp>
      <p:sp>
        <p:nvSpPr>
          <p:cNvPr id="197635" name="Text Placeholder 2"/>
          <p:cNvSpPr>
            <a:spLocks noGrp="1"/>
          </p:cNvSpPr>
          <p:nvPr>
            <p:ph sz="half" idx="1"/>
          </p:nvPr>
        </p:nvSpPr>
        <p:spPr>
          <a:xfrm>
            <a:off x="489045" y="1676400"/>
            <a:ext cx="7010400" cy="4800600"/>
          </a:xfrm>
        </p:spPr>
        <p:txBody>
          <a:bodyPr>
            <a:normAutofit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custDataLst>
      <p:tags r:id="rId1"/>
    </p:custDataLst>
    <p:extLst>
      <p:ext uri="{BB962C8B-B14F-4D97-AF65-F5344CB8AC3E}">
        <p14:creationId xmlns:p14="http://schemas.microsoft.com/office/powerpoint/2010/main" val="23267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smtClean="0"/>
              <a:t>Physiologic Insulin Secretion:   </a:t>
            </a:r>
            <a:br>
              <a:rPr lang="en-US" sz="4000" dirty="0" smtClean="0"/>
            </a:br>
            <a:r>
              <a:rPr lang="en-US" sz="4000" dirty="0" smtClean="0"/>
              <a:t>24-Hour Profile </a:t>
            </a:r>
            <a:endParaRPr lang="en-US" sz="4800" dirty="0"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425973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7185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12035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404145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9042553"/>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347608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36122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307675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5546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smtClean="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r>
              <a:rPr lang="en-US" dirty="0" smtClean="0"/>
              <a:t>Starts working fast (15-30 </a:t>
            </a:r>
            <a:r>
              <a:rPr lang="en-US" dirty="0" err="1" smtClean="0"/>
              <a:t>mins</a:t>
            </a:r>
            <a:r>
              <a:rPr lang="en-US" dirty="0" smtClean="0"/>
              <a:t>)</a:t>
            </a:r>
          </a:p>
          <a:p>
            <a:pPr eaLnBrk="1" hangingPunct="1"/>
            <a:r>
              <a:rPr lang="en-US" dirty="0" smtClean="0"/>
              <a:t>Gets out fast (3-6 hours)</a:t>
            </a:r>
          </a:p>
          <a:p>
            <a:pPr eaLnBrk="1" hangingPunct="1"/>
            <a:r>
              <a:rPr lang="en-US" dirty="0" smtClean="0"/>
              <a:t>Post meal BG reflects effectiveness</a:t>
            </a:r>
          </a:p>
          <a:p>
            <a:pPr eaLnBrk="1" hangingPunct="1"/>
            <a:r>
              <a:rPr lang="en-US" dirty="0" smtClean="0"/>
              <a:t>Should comprise about ½ total daily dose</a:t>
            </a:r>
          </a:p>
          <a:p>
            <a:pPr eaLnBrk="1" hangingPunct="1"/>
            <a:r>
              <a:rPr lang="en-US" dirty="0" smtClean="0"/>
              <a:t>Covers food or hyperglycemia.</a:t>
            </a:r>
          </a:p>
          <a:p>
            <a:pPr eaLnBrk="1" hangingPunct="1"/>
            <a:r>
              <a:rPr lang="en-US" dirty="0" smtClean="0"/>
              <a:t>1 unit </a:t>
            </a:r>
          </a:p>
          <a:p>
            <a:pPr lvl="1" eaLnBrk="1" hangingPunct="1"/>
            <a:r>
              <a:rPr lang="en-US" dirty="0" smtClean="0"/>
              <a:t>Covers ≈ 10 -15 </a:t>
            </a:r>
            <a:r>
              <a:rPr lang="en-US" dirty="0" err="1" smtClean="0"/>
              <a:t>gms</a:t>
            </a:r>
            <a:r>
              <a:rPr lang="en-US" dirty="0" smtClean="0"/>
              <a:t> of carb</a:t>
            </a:r>
          </a:p>
          <a:p>
            <a:pPr lvl="1" eaLnBrk="1" hangingPunct="1"/>
            <a:r>
              <a:rPr lang="en-US" dirty="0" smtClean="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44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smtClean="0"/>
              <a:t>How is the effectiveness of bolus insulin determined?</a:t>
            </a:r>
          </a:p>
          <a:p>
            <a:pPr lvl="1" eaLnBrk="1" hangingPunct="1">
              <a:lnSpc>
                <a:spcPct val="90000"/>
              </a:lnSpc>
            </a:pPr>
            <a:r>
              <a:rPr lang="en-US" dirty="0" smtClean="0"/>
              <a:t>2 hour post meal (if you can get it)</a:t>
            </a:r>
          </a:p>
          <a:p>
            <a:pPr lvl="1" eaLnBrk="1" hangingPunct="1">
              <a:lnSpc>
                <a:spcPct val="90000"/>
              </a:lnSpc>
            </a:pPr>
            <a:r>
              <a:rPr lang="en-US" dirty="0" smtClean="0"/>
              <a:t>Before next meal blood glucose</a:t>
            </a:r>
          </a:p>
          <a:p>
            <a:pPr lvl="1" eaLnBrk="1" hangingPunct="1">
              <a:lnSpc>
                <a:spcPct val="90000"/>
              </a:lnSpc>
              <a:buFont typeface="Wingdings" panose="05000000000000000000" pitchFamily="2" charset="2"/>
              <a:buNone/>
            </a:pPr>
            <a:endParaRPr lang="en-US" dirty="0" smtClean="0"/>
          </a:p>
          <a:p>
            <a:pPr eaLnBrk="1" hangingPunct="1">
              <a:lnSpc>
                <a:spcPct val="90000"/>
              </a:lnSpc>
            </a:pPr>
            <a:r>
              <a:rPr lang="en-US" dirty="0" smtClean="0"/>
              <a:t>Glucose goals (ADA) – may be modified by provider/</a:t>
            </a:r>
            <a:r>
              <a:rPr lang="en-US" dirty="0" err="1" smtClean="0"/>
              <a:t>pt</a:t>
            </a:r>
            <a:endParaRPr lang="en-US" dirty="0" smtClean="0"/>
          </a:p>
          <a:p>
            <a:pPr lvl="1" eaLnBrk="1" hangingPunct="1">
              <a:lnSpc>
                <a:spcPct val="90000"/>
              </a:lnSpc>
            </a:pPr>
            <a:r>
              <a:rPr lang="en-US" dirty="0" smtClean="0"/>
              <a:t>1-2 hours post meal  &lt;180</a:t>
            </a:r>
          </a:p>
          <a:p>
            <a:pPr lvl="1" eaLnBrk="1" hangingPunct="1">
              <a:lnSpc>
                <a:spcPct val="90000"/>
              </a:lnSpc>
            </a:pPr>
            <a:r>
              <a:rPr lang="en-US" dirty="0" smtClean="0"/>
              <a:t>Before next meal – 70 - 130</a:t>
            </a:r>
          </a:p>
        </p:txBody>
      </p:sp>
    </p:spTree>
    <p:custDataLst>
      <p:tags r:id="rId1"/>
    </p:custDataLst>
    <p:extLst>
      <p:ext uri="{BB962C8B-B14F-4D97-AF65-F5344CB8AC3E}">
        <p14:creationId xmlns:p14="http://schemas.microsoft.com/office/powerpoint/2010/main" val="27569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41803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430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26631"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141437894"/>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27655"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75731280"/>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66274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9435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1670057847"/>
              </p:ext>
            </p:extLst>
          </p:nvPr>
        </p:nvGraphicFramePr>
        <p:xfrm>
          <a:off x="739775" y="1595438"/>
          <a:ext cx="7548563" cy="5192712"/>
        </p:xfrm>
        <a:graphic>
          <a:graphicData uri="http://schemas.openxmlformats.org/presentationml/2006/ole">
            <mc:AlternateContent xmlns:mc="http://schemas.openxmlformats.org/markup-compatibility/2006">
              <mc:Choice xmlns:v="urn:schemas-microsoft-com:vml" Requires="v">
                <p:oleObj spid="_x0000_s28680" name="Document" r:id="rId6" imgW="7887878" imgH="5426385" progId="Word.Document.8">
                  <p:embed/>
                </p:oleObj>
              </mc:Choice>
              <mc:Fallback>
                <p:oleObj name="Document" r:id="rId6" imgW="7887878" imgH="5426385" progId="Word.Document.8">
                  <p:embed/>
                  <p:pic>
                    <p:nvPicPr>
                      <p:cNvPr id="0" name=""/>
                      <p:cNvPicPr>
                        <a:picLocks noChangeAspect="1" noChangeArrowheads="1"/>
                      </p:cNvPicPr>
                      <p:nvPr/>
                    </p:nvPicPr>
                    <p:blipFill>
                      <a:blip r:embed="rId7"/>
                      <a:srcRect/>
                      <a:stretch>
                        <a:fillRect/>
                      </a:stretch>
                    </p:blipFill>
                    <p:spPr bwMode="auto">
                      <a:xfrm>
                        <a:off x="739775" y="1595438"/>
                        <a:ext cx="7548563" cy="5192712"/>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340691427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165101177"/>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smtClean="0"/>
              <a:t>Role of the Pancreas</a:t>
            </a:r>
            <a:br>
              <a:rPr lang="en-US" sz="4000" dirty="0" smtClean="0"/>
            </a:br>
            <a:r>
              <a:rPr lang="en-US" sz="4000" dirty="0" smtClean="0"/>
              <a:t>Endocrine Functions</a:t>
            </a:r>
            <a:endParaRPr lang="en-US" sz="4000" dirty="0" smtClean="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Don’t add sulfonylurea to insulin (increases mortality)</a:t>
            </a:r>
          </a:p>
          <a:p>
            <a:r>
              <a:rPr lang="en-US" sz="3000" dirty="0" smtClean="0"/>
              <a:t>Consider 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113557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29703"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429884946"/>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351073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30727"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15633763"/>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smtClean="0"/>
              <a:t>Type 2 – Glyburide 20mg AM, 10u NPH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31753"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50732486"/>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739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 throughout day</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a:defRPr/>
            </a:pPr>
            <a:r>
              <a:rPr lang="en-US" sz="3000" dirty="0" smtClean="0"/>
              <a:t>Side Effects:</a:t>
            </a:r>
          </a:p>
          <a:p>
            <a:pPr lvl="1">
              <a:defRPr/>
            </a:pPr>
            <a:r>
              <a:rPr lang="en-US" sz="2400" dirty="0" smtClean="0"/>
              <a:t>Weight gain, hypoglycemia</a:t>
            </a:r>
          </a:p>
          <a:p>
            <a:pPr>
              <a:defRPr/>
            </a:pPr>
            <a:r>
              <a:rPr lang="en-US" sz="3000" dirty="0" smtClean="0"/>
              <a:t>Benefits:</a:t>
            </a:r>
          </a:p>
          <a:p>
            <a:pPr lvl="1">
              <a:defRPr/>
            </a:pPr>
            <a:r>
              <a:rPr lang="en-US" sz="2400" dirty="0" smtClean="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123837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24834389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2193225675"/>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23181021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smtClean="0"/>
              <a:t>Role of the Pancreas</a:t>
            </a:r>
            <a:br>
              <a:rPr lang="en-US" sz="3700" dirty="0" smtClean="0"/>
            </a:br>
            <a:r>
              <a:rPr lang="en-US" sz="3700" dirty="0" smtClean="0"/>
              <a:t>Endocrine Functions</a:t>
            </a:r>
            <a:endParaRPr lang="en-US" sz="3700" dirty="0" smtClean="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4"/>
              </a:buBlip>
            </a:pPr>
            <a:r>
              <a:rPr lang="en-US" sz="2800" smtClean="0"/>
              <a:t>stimulated in response to low glucose levels</a:t>
            </a:r>
          </a:p>
          <a:p>
            <a:pPr lvl="1" eaLnBrk="1" hangingPunct="1">
              <a:buSzPct val="75000"/>
              <a:buFont typeface="Monotype Sorts" pitchFamily="2" charset="2"/>
              <a:buBlip>
                <a:blip r:embed="rId4"/>
              </a:buBlip>
            </a:pPr>
            <a:r>
              <a:rPr lang="en-US" sz="2800" smtClean="0"/>
              <a:t>stimulates liver to convert glycogen to glucose</a:t>
            </a:r>
          </a:p>
          <a:p>
            <a:pPr lvl="1" eaLnBrk="1" hangingPunct="1">
              <a:buSzPct val="75000"/>
              <a:buFont typeface="Monotype Sorts" pitchFamily="2" charset="2"/>
              <a:buBlip>
                <a:blip r:embed="rId4"/>
              </a:buBlip>
            </a:pPr>
            <a:r>
              <a:rPr lang="en-US" sz="2800" smtClean="0"/>
              <a:t>inhibits liver from glucose uptake</a:t>
            </a:r>
          </a:p>
          <a:p>
            <a:pPr lvl="1" eaLnBrk="1" hangingPunct="1">
              <a:buSzPct val="75000"/>
              <a:buFont typeface="Monotype Sorts" pitchFamily="2" charset="2"/>
              <a:buBlip>
                <a:blip r:embed="rId4"/>
              </a:buBlip>
            </a:pPr>
            <a:r>
              <a:rPr lang="en-US" sz="2800" smtClean="0"/>
              <a:t>causes hyperglycemia</a:t>
            </a:r>
            <a:endParaRPr lang="en-US" sz="2400" smtClean="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32775"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7693934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350"/>
            <a:ext cx="45243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31242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970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525535652"/>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33800" name="Document" r:id="rId6" imgW="7935497" imgH="5453378" progId="Word.Document.8">
                  <p:embed/>
                </p:oleObj>
              </mc:Choice>
              <mc:Fallback>
                <p:oleObj name="Document" r:id="rId6" imgW="7935497" imgH="5453378" progId="Word.Document.8">
                  <p:embed/>
                  <p:pic>
                    <p:nvPicPr>
                      <p:cNvPr id="0" name=""/>
                      <p:cNvPicPr>
                        <a:picLocks noChangeAspect="1" noChangeArrowheads="1"/>
                      </p:cNvPicPr>
                      <p:nvPr/>
                    </p:nvPicPr>
                    <p:blipFill>
                      <a:blip r:embed="rId7"/>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9111709"/>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1736361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2961524344"/>
      </p:ext>
    </p:extLst>
  </p:cSld>
  <p:clrMapOvr>
    <a:masterClrMapping/>
  </p:clrMapOvr>
  <p:transition>
    <p:random/>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903864585"/>
      </p:ext>
    </p:extLst>
  </p:cSld>
  <p:clrMapOvr>
    <a:masterClrMapping/>
  </p:clrMapOvr>
  <p:transition>
    <p:random/>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34823"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357495263"/>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1619503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732271"/>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33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normAutofit fontScale="92500" lnSpcReduction="10000"/>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smtClean="0">
                <a:solidFill>
                  <a:schemeClr val="tx2">
                    <a:lumMod val="75000"/>
                  </a:schemeClr>
                </a:solidFill>
              </a:rPr>
              <a:t>DiaBingo</a:t>
            </a:r>
            <a:r>
              <a:rPr lang="en-US" sz="4000" dirty="0" smtClean="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t>
            </a:r>
            <a:r>
              <a:rPr lang="en-US" sz="2000" dirty="0" smtClean="0">
                <a:solidFill>
                  <a:srgbClr val="AC66BB">
                    <a:lumMod val="50000"/>
                  </a:srgbClr>
                </a:solidFill>
              </a:rPr>
              <a:t>amylin			</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endParaRPr lang="en-US" sz="2000" dirty="0" smtClean="0">
              <a:solidFill>
                <a:srgbClr val="AC66BB">
                  <a:lumMod val="50000"/>
                </a:srgbClr>
              </a:solidFill>
            </a:endParaRP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Breakdown of glycogen into </a:t>
            </a:r>
            <a:r>
              <a:rPr lang="en-US" sz="2000" dirty="0" smtClean="0">
                <a:solidFill>
                  <a:srgbClr val="AC66BB">
                    <a:lumMod val="50000"/>
                  </a:srgbClr>
                </a:solidFill>
              </a:rPr>
              <a:t>glucose</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Anabolic </a:t>
            </a:r>
            <a:r>
              <a:rPr lang="en-US" sz="2000" dirty="0" smtClean="0">
                <a:solidFill>
                  <a:srgbClr val="AC66BB">
                    <a:lumMod val="50000"/>
                  </a:srgbClr>
                </a:solidFill>
              </a:rPr>
              <a:t>hormone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Insulin is released when glucose levels are low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Once opened, insulin vials are good for one _____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Elevated post-prandial glucose indicate need for pre-</a:t>
            </a:r>
            <a:r>
              <a:rPr lang="en-US" sz="2000" dirty="0" err="1" smtClean="0">
                <a:solidFill>
                  <a:srgbClr val="AC66BB">
                    <a:lumMod val="50000"/>
                  </a:srgbClr>
                </a:solidFill>
              </a:rPr>
              <a:t>mea</a:t>
            </a:r>
            <a:r>
              <a:rPr lang="en-US" sz="2000" b="1" dirty="0" err="1" smtClean="0">
                <a:solidFill>
                  <a:srgbClr val="AC66BB">
                    <a:lumMod val="50000"/>
                  </a:srgbClr>
                </a:solidFill>
              </a:rPr>
              <a:t>I</a:t>
            </a:r>
            <a:endParaRPr lang="en-US" sz="2000" b="1" dirty="0" smtClean="0">
              <a:solidFill>
                <a:srgbClr val="AC66BB">
                  <a:lumMod val="50000"/>
                </a:srgbClr>
              </a:solidFill>
            </a:endParaRP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Epinephrine increases insulin resistance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Creation of glucose from amino acids and lactate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Decreasing renal function for people on insulin can cause	</a:t>
            </a:r>
          </a:p>
          <a:p>
            <a:pPr>
              <a:spcAft>
                <a:spcPts val="600"/>
              </a:spcAft>
              <a:defRPr/>
            </a:pPr>
            <a:r>
              <a:rPr lang="da-DK" sz="2000" b="1" dirty="0" smtClean="0">
                <a:solidFill>
                  <a:srgbClr val="AC66BB">
                    <a:lumMod val="50000"/>
                  </a:srgbClr>
                </a:solidFill>
              </a:rPr>
              <a:t>I </a:t>
            </a:r>
            <a:r>
              <a:rPr lang="da-DK" sz="2000" dirty="0" smtClean="0">
                <a:solidFill>
                  <a:srgbClr val="AC66BB">
                    <a:lumMod val="50000"/>
                  </a:srgbClr>
                </a:solidFill>
              </a:rPr>
              <a:t>Bolus insulins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 hormone that increases blood glucose </a:t>
            </a:r>
            <a:r>
              <a:rPr lang="en-US" sz="2000" dirty="0" smtClean="0">
                <a:solidFill>
                  <a:prstClr val="white"/>
                </a:solidFill>
              </a:rPr>
              <a:t>levels</a:t>
            </a:r>
            <a:endParaRPr lang="en-US" sz="2000" dirty="0">
              <a:solidFill>
                <a:prstClr val="white"/>
              </a:solidFill>
            </a:endParaRPr>
          </a:p>
        </p:txBody>
      </p:sp>
    </p:spTree>
    <p:custDataLst>
      <p:tags r:id="rId1"/>
    </p:custDataLst>
    <p:extLst>
      <p:ext uri="{BB962C8B-B14F-4D97-AF65-F5344CB8AC3E}">
        <p14:creationId xmlns:p14="http://schemas.microsoft.com/office/powerpoint/2010/main" val="2024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28021477"/>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5063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23936211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sugar</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0217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U.S. Weight - </a:t>
            </a:r>
            <a:r>
              <a:rPr lang="en-US" sz="4000" dirty="0" smtClean="0"/>
              <a:t>68</a:t>
            </a:r>
            <a:r>
              <a:rPr lang="en-US" sz="4000" dirty="0"/>
              <a:t>%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smtClean="0"/>
              <a:t>34</a:t>
            </a:r>
            <a:r>
              <a:rPr lang="en-US" dirty="0"/>
              <a:t>% BMI </a:t>
            </a:r>
            <a:r>
              <a:rPr lang="en-US" dirty="0" smtClean="0"/>
              <a:t>25-29</a:t>
            </a:r>
          </a:p>
          <a:p>
            <a:pPr>
              <a:defRPr/>
            </a:pPr>
            <a:r>
              <a:rPr lang="en-US" dirty="0" smtClean="0"/>
              <a:t>34% BMI 30 +</a:t>
            </a:r>
          </a:p>
          <a:p>
            <a:pPr>
              <a:buFont typeface="Wingdings 3" panose="05040102010807070707" pitchFamily="18" charset="2"/>
              <a:buChar char="}"/>
              <a:defRPr/>
            </a:pPr>
            <a:r>
              <a:rPr lang="en-US" sz="2000" dirty="0" smtClean="0"/>
              <a:t>1/3 of all </a:t>
            </a:r>
            <a:r>
              <a:rPr lang="en-US" sz="2000" dirty="0" err="1" smtClean="0"/>
              <a:t>overwt</a:t>
            </a:r>
            <a:r>
              <a:rPr lang="en-US" sz="2000" dirty="0" smtClean="0"/>
              <a:t> people don’t get diabetes</a:t>
            </a:r>
          </a:p>
          <a:p>
            <a:pPr>
              <a:buFont typeface="Wingdings 3" panose="05040102010807070707" pitchFamily="18" charset="2"/>
              <a:buChar char="}"/>
              <a:defRPr/>
            </a:pPr>
            <a:r>
              <a:rPr lang="en-US" sz="2000" dirty="0" smtClean="0"/>
              <a:t>We burn 100 </a:t>
            </a:r>
            <a:r>
              <a:rPr lang="en-US" sz="2000" dirty="0" err="1" smtClean="0"/>
              <a:t>cals</a:t>
            </a:r>
            <a:r>
              <a:rPr lang="en-US" sz="2000" dirty="0" smtClean="0"/>
              <a:t> less a day at work</a:t>
            </a:r>
          </a:p>
          <a:p>
            <a:pPr fontAlgn="auto">
              <a:spcAft>
                <a:spcPts val="0"/>
              </a:spcAft>
              <a:buFont typeface="Wingdings 3" panose="05040102010807070707" pitchFamily="18" charset="2"/>
              <a:buChar char="}"/>
              <a:defRPr/>
            </a:pPr>
            <a:r>
              <a:rPr lang="en-US" sz="2000" dirty="0" smtClean="0"/>
              <a:t>Overall</a:t>
            </a:r>
            <a:r>
              <a:rPr lang="en-US" sz="2000" dirty="0"/>
              <a:t>, </a:t>
            </a:r>
            <a:r>
              <a:rPr lang="en-US" sz="2000" dirty="0" smtClean="0"/>
              <a:t>food costs ~ </a:t>
            </a:r>
            <a:r>
              <a:rPr lang="en-US" sz="1800" dirty="0" smtClean="0"/>
              <a:t>10-15</a:t>
            </a:r>
            <a:r>
              <a:rPr lang="en-US" sz="1800" dirty="0"/>
              <a:t>% of </a:t>
            </a:r>
            <a:r>
              <a:rPr lang="en-US" sz="1800" dirty="0" smtClean="0"/>
              <a:t>income</a:t>
            </a:r>
          </a:p>
          <a:p>
            <a:pPr>
              <a:buFont typeface="Wingdings 3" panose="05040102010807070707" pitchFamily="18" charset="2"/>
              <a:buChar char="}"/>
              <a:defRPr/>
            </a:pPr>
            <a:r>
              <a:rPr lang="en-US" sz="2400" dirty="0" smtClean="0"/>
              <a:t>Calorie Intake is on the rise</a:t>
            </a:r>
          </a:p>
        </p:txBody>
      </p:sp>
    </p:spTree>
    <p:custDataLst>
      <p:tags r:id="rId1"/>
    </p:custDataLst>
    <p:extLst>
      <p:ext uri="{BB962C8B-B14F-4D97-AF65-F5344CB8AC3E}">
        <p14:creationId xmlns:p14="http://schemas.microsoft.com/office/powerpoint/2010/main" val="20352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smtClean="0"/>
              <a:t>Medical Nutrition Therapy – ADA</a:t>
            </a:r>
            <a:endParaRPr lang="en-US" dirty="0"/>
          </a:p>
        </p:txBody>
      </p:sp>
    </p:spTree>
    <p:custDataLst>
      <p:tags r:id="rId1"/>
    </p:custDataLst>
    <p:extLst>
      <p:ext uri="{BB962C8B-B14F-4D97-AF65-F5344CB8AC3E}">
        <p14:creationId xmlns:p14="http://schemas.microsoft.com/office/powerpoint/2010/main" val="3029493999"/>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29630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10282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are next steps? </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903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105378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Benefits/ Issues</a:t>
            </a:r>
            <a:r>
              <a:rPr lang="en-US" sz="2800" dirty="0" smtClean="0"/>
              <a:t>: </a:t>
            </a:r>
            <a:r>
              <a:rPr lang="en-US" dirty="0" smtClean="0"/>
              <a:t> weight neutral, no hypo, few side effects.  Expensive</a:t>
            </a:r>
            <a:endParaRPr lang="en-US" sz="2800" dirty="0" smtClean="0"/>
          </a:p>
        </p:txBody>
      </p:sp>
    </p:spTree>
    <p:custDataLst>
      <p:tags r:id="rId1"/>
    </p:custDataLst>
    <p:extLst>
      <p:ext uri="{BB962C8B-B14F-4D97-AF65-F5344CB8AC3E}">
        <p14:creationId xmlns:p14="http://schemas.microsoft.com/office/powerpoint/2010/main" val="3291607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4004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5048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139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5478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36872"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36873"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72960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370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p>
          <a:p>
            <a:r>
              <a:rPr lang="en-US" sz="2800" dirty="0" smtClean="0">
                <a:solidFill>
                  <a:schemeClr val="accent1">
                    <a:lumMod val="50000"/>
                  </a:schemeClr>
                </a:solidFill>
              </a:rPr>
              <a:t>12 teaspoons sugar in one soda</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0620" y="4042525"/>
            <a:ext cx="3072764" cy="2144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74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224536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529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Bydureon</a:t>
            </a:r>
            <a:r>
              <a:rPr lang="en-US" sz="3200" dirty="0" smtClean="0"/>
              <a:t>, </a:t>
            </a:r>
            <a:r>
              <a:rPr lang="en-US" sz="3200" dirty="0" err="1" smtClean="0"/>
              <a:t>Trulicity</a:t>
            </a:r>
            <a:r>
              <a:rPr lang="en-US" sz="3200" dirty="0" smtClean="0"/>
              <a:t>, </a:t>
            </a:r>
            <a:r>
              <a:rPr lang="en-US" sz="3200" dirty="0" err="1" smtClean="0"/>
              <a:t>Tanzeum</a:t>
            </a:r>
            <a:endParaRPr lang="en-US" sz="3800" dirty="0" smtClean="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smtClean="0"/>
              <a:t>Action</a:t>
            </a:r>
            <a:r>
              <a:rPr lang="en-US" sz="2800" b="1" dirty="0"/>
              <a:t> </a:t>
            </a:r>
            <a:r>
              <a:rPr lang="en-US" sz="2800" b="1" dirty="0" smtClean="0"/>
              <a:t>(synthetic gut hormone)</a:t>
            </a:r>
            <a:endParaRPr lang="en-US" sz="2800" dirty="0" smtClean="0"/>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 – promotes </a:t>
            </a:r>
            <a:r>
              <a:rPr lang="en-US" dirty="0" err="1" smtClean="0">
                <a:solidFill>
                  <a:schemeClr val="tx1">
                    <a:lumMod val="95000"/>
                    <a:lumOff val="5000"/>
                  </a:schemeClr>
                </a:solidFill>
              </a:rPr>
              <a:t>wt</a:t>
            </a:r>
            <a:r>
              <a:rPr lang="en-US" dirty="0" smtClean="0">
                <a:solidFill>
                  <a:schemeClr val="tx1">
                    <a:lumMod val="95000"/>
                    <a:lumOff val="5000"/>
                  </a:schemeClr>
                </a:solidFill>
              </a:rPr>
              <a:t> loss</a:t>
            </a:r>
          </a:p>
          <a:p>
            <a:pPr lvl="1" eaLnBrk="1" hangingPunct="1">
              <a:defRPr/>
            </a:pPr>
            <a:r>
              <a:rPr lang="en-US" dirty="0" smtClean="0"/>
              <a:t>Preserves Beta Cells</a:t>
            </a:r>
          </a:p>
          <a:p>
            <a:pPr>
              <a:defRPr/>
            </a:pPr>
            <a:r>
              <a:rPr lang="en-US" sz="2800" b="1" dirty="0" smtClean="0"/>
              <a:t>Details:</a:t>
            </a:r>
          </a:p>
          <a:p>
            <a:pPr lvl="2">
              <a:defRPr/>
            </a:pPr>
            <a:r>
              <a:rPr lang="en-US" sz="2600" dirty="0" smtClean="0"/>
              <a:t>Daily and </a:t>
            </a:r>
            <a:r>
              <a:rPr lang="en-US" sz="2600" dirty="0"/>
              <a:t>l</a:t>
            </a:r>
            <a:r>
              <a:rPr lang="en-US" sz="2600" dirty="0" smtClean="0"/>
              <a:t>ong acting version  - 1x week injection</a:t>
            </a:r>
          </a:p>
          <a:p>
            <a:pPr lvl="2">
              <a:defRPr/>
            </a:pPr>
            <a:r>
              <a:rPr lang="en-US" sz="2600" b="1" dirty="0" smtClean="0"/>
              <a:t>Efficacy:</a:t>
            </a:r>
            <a:r>
              <a:rPr lang="en-US" sz="2600" dirty="0" smtClean="0"/>
              <a:t> Decreases A1c by 0.5 – 1.6%, wt by 3lbs + </a:t>
            </a:r>
          </a:p>
          <a:p>
            <a:pPr>
              <a:defRPr/>
            </a:pPr>
            <a:r>
              <a:rPr lang="en-US" sz="2800" b="1" dirty="0" smtClean="0"/>
              <a:t>Benefits/Issues</a:t>
            </a:r>
            <a:r>
              <a:rPr lang="en-US" sz="2800" dirty="0" smtClean="0"/>
              <a:t> – </a:t>
            </a:r>
            <a:r>
              <a:rPr lang="en-US" sz="2800" dirty="0" err="1" smtClean="0"/>
              <a:t>wt</a:t>
            </a:r>
            <a:r>
              <a:rPr lang="en-US" sz="2800" dirty="0" smtClean="0"/>
              <a:t> loss, no </a:t>
            </a:r>
            <a:r>
              <a:rPr lang="en-US" sz="2800" dirty="0" err="1" smtClean="0"/>
              <a:t>hyp</a:t>
            </a:r>
            <a:r>
              <a:rPr lang="en-US" sz="2800" dirty="0" smtClean="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smtClean="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1591553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57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326255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52151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082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194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5126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37893"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619894385"/>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70172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187517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52536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356318432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smtClean="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smtClean="0"/>
              <a:t>Consider on diabetes pts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1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29554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160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72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39010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38917"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53246301"/>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331830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402802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a:bodyPr>
          <a:lstStyle/>
          <a:p>
            <a:r>
              <a:rPr lang="en-US" sz="4000" dirty="0" smtClean="0"/>
              <a:t>Unconditional Positive regard</a:t>
            </a:r>
            <a:endParaRPr lang="en-US" sz="4000" dirty="0"/>
          </a:p>
        </p:txBody>
      </p:sp>
      <p:sp>
        <p:nvSpPr>
          <p:cNvPr id="3" name="Text Placeholder 2"/>
          <p:cNvSpPr>
            <a:spLocks noGrp="1"/>
          </p:cNvSpPr>
          <p:nvPr>
            <p:ph type="body" sz="half" idx="1"/>
          </p:nvPr>
        </p:nvSpPr>
        <p:spPr>
          <a:xfrm>
            <a:off x="531813" y="1506606"/>
            <a:ext cx="4037012" cy="2592387"/>
          </a:xfrm>
          <a:ln w="57150">
            <a:solidFill>
              <a:schemeClr val="accent2">
                <a:lumMod val="50000"/>
              </a:schemeClr>
            </a:solidFill>
          </a:ln>
        </p:spPr>
        <p:txBody>
          <a:bodyPr>
            <a:normAutofit fontScale="85000" lnSpcReduction="1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p>
        </p:txBody>
      </p:sp>
      <p:sp>
        <p:nvSpPr>
          <p:cNvPr id="4" name="Content Placeholder 3"/>
          <p:cNvSpPr>
            <a:spLocks noGrp="1"/>
          </p:cNvSpPr>
          <p:nvPr>
            <p:ph sz="quarter" idx="2"/>
          </p:nvPr>
        </p:nvSpPr>
        <p:spPr>
          <a:xfrm>
            <a:off x="536362" y="4387691"/>
            <a:ext cx="4037013" cy="1068387"/>
          </a:xfrm>
        </p:spPr>
        <p:txBody>
          <a:bodyPr>
            <a:normAutofit fontScale="92500"/>
          </a:bodyPr>
          <a:lstStyle/>
          <a:p>
            <a:r>
              <a:rPr lang="en-US" i="1" dirty="0" smtClean="0"/>
              <a:t>Term coined by humanist, Carl Rogers</a:t>
            </a:r>
            <a:endParaRPr lang="en-US" i="1" dirty="0"/>
          </a:p>
        </p:txBody>
      </p:sp>
      <p:sp>
        <p:nvSpPr>
          <p:cNvPr id="5" name="Content Placeholder 4"/>
          <p:cNvSpPr>
            <a:spLocks noGrp="1"/>
          </p:cNvSpPr>
          <p:nvPr>
            <p:ph sz="quarter" idx="3"/>
          </p:nvPr>
        </p:nvSpPr>
        <p:spPr>
          <a:xfrm>
            <a:off x="4667771" y="1576546"/>
            <a:ext cx="4037013" cy="2333307"/>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custDataLst>
      <p:tags r:id="rId1"/>
    </p:custDataLst>
    <p:extLst>
      <p:ext uri="{BB962C8B-B14F-4D97-AF65-F5344CB8AC3E}">
        <p14:creationId xmlns:p14="http://schemas.microsoft.com/office/powerpoint/2010/main" val="3096529138"/>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4593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26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19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3576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smtClean="0"/>
              <a:t>1- 400 to 1-1000 = Risk of type 1 in gen pop</a:t>
            </a:r>
          </a:p>
          <a:p>
            <a:pPr lvl="1" eaLnBrk="1" hangingPunct="1">
              <a:lnSpc>
                <a:spcPct val="90000"/>
              </a:lnSpc>
              <a:buFont typeface="Wingdings" panose="05000000000000000000" pitchFamily="2" charset="2"/>
              <a:buBlip>
                <a:blip r:embed="rId4"/>
              </a:buBlip>
            </a:pPr>
            <a:r>
              <a:rPr lang="en-US" sz="2800" smtClean="0"/>
              <a:t>1-20 to 1-50 in offspring of diabetes parents</a:t>
            </a:r>
          </a:p>
          <a:p>
            <a:pPr lvl="1" eaLnBrk="1" hangingPunct="1">
              <a:lnSpc>
                <a:spcPct val="90000"/>
              </a:lnSpc>
              <a:buFont typeface="Wingdings" panose="05000000000000000000" pitchFamily="2" charset="2"/>
              <a:buBlip>
                <a:blip r:embed="rId4"/>
              </a:buBlip>
            </a:pPr>
            <a:r>
              <a:rPr lang="en-US" sz="2800" smtClean="0"/>
              <a:t>Combo of genes and disease susceptibility</a:t>
            </a:r>
          </a:p>
          <a:p>
            <a:pPr lvl="1" eaLnBrk="1" hangingPunct="1">
              <a:lnSpc>
                <a:spcPct val="90000"/>
              </a:lnSpc>
              <a:buFont typeface="Wingdings" panose="05000000000000000000" pitchFamily="2" charset="2"/>
              <a:buBlip>
                <a:blip r:embed="rId4"/>
              </a:buBlip>
            </a:pPr>
            <a:r>
              <a:rPr lang="en-US" sz="2800" smtClean="0"/>
              <a:t>Risk Factors:</a:t>
            </a:r>
          </a:p>
          <a:p>
            <a:pPr lvl="2" eaLnBrk="1" hangingPunct="1">
              <a:lnSpc>
                <a:spcPct val="90000"/>
              </a:lnSpc>
              <a:buFont typeface="Wingdings" panose="05000000000000000000" pitchFamily="2" charset="2"/>
              <a:buBlip>
                <a:blip r:embed="rId4"/>
              </a:buBlip>
            </a:pPr>
            <a:r>
              <a:rPr lang="en-US" sz="2800" smtClean="0"/>
              <a:t>Autoimmunity tends to run in families</a:t>
            </a:r>
          </a:p>
          <a:p>
            <a:pPr lvl="2" eaLnBrk="1" hangingPunct="1">
              <a:lnSpc>
                <a:spcPct val="90000"/>
              </a:lnSpc>
              <a:buFont typeface="Wingdings" panose="05000000000000000000" pitchFamily="2" charset="2"/>
              <a:buBlip>
                <a:blip r:embed="rId4"/>
              </a:buBlip>
            </a:pPr>
            <a:r>
              <a:rPr lang="en-US" sz="2800" smtClean="0"/>
              <a:t>Higher rates in non breastfed infants</a:t>
            </a:r>
          </a:p>
          <a:p>
            <a:pPr lvl="2" eaLnBrk="1" hangingPunct="1">
              <a:lnSpc>
                <a:spcPct val="90000"/>
              </a:lnSpc>
              <a:buFont typeface="Wingdings" panose="05000000000000000000" pitchFamily="2" charset="2"/>
              <a:buBlip>
                <a:blip r:embed="rId5"/>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6"/>
              </a:buBlip>
            </a:pPr>
            <a:endParaRPr lang="en-US" sz="3200" smtClean="0"/>
          </a:p>
        </p:txBody>
      </p:sp>
    </p:spTree>
    <p:custDataLst>
      <p:tags r:id="rId1"/>
    </p:custDataLst>
    <p:extLst>
      <p:ext uri="{BB962C8B-B14F-4D97-AF65-F5344CB8AC3E}">
        <p14:creationId xmlns:p14="http://schemas.microsoft.com/office/powerpoint/2010/main" val="33160355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35847"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0379698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82021926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Foundations of Care</a:t>
            </a:r>
            <a:endParaRPr lang="en-US" dirty="0"/>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smtClean="0"/>
              <a:t>Education </a:t>
            </a:r>
          </a:p>
          <a:p>
            <a:r>
              <a:rPr lang="en-US" dirty="0" smtClean="0"/>
              <a:t>Nutrition</a:t>
            </a:r>
          </a:p>
          <a:p>
            <a:r>
              <a:rPr lang="en-US" dirty="0" smtClean="0"/>
              <a:t>Monitoring</a:t>
            </a:r>
          </a:p>
          <a:p>
            <a:r>
              <a:rPr lang="en-US" dirty="0" smtClean="0"/>
              <a:t>Physical Activity </a:t>
            </a:r>
          </a:p>
          <a:p>
            <a:r>
              <a:rPr lang="en-US" dirty="0" smtClean="0"/>
              <a:t>Psychosocial Care</a:t>
            </a:r>
          </a:p>
          <a:p>
            <a:r>
              <a:rPr lang="en-US" dirty="0" smtClean="0"/>
              <a:t>Medications</a:t>
            </a:r>
          </a:p>
          <a:p>
            <a:r>
              <a:rPr lang="en-US" dirty="0" smtClean="0"/>
              <a:t>Getting to Best Possible Health</a:t>
            </a:r>
            <a:endParaRPr lang="en-US" dirty="0"/>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204963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29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419358"/>
            <a:ext cx="8229600" cy="685627"/>
          </a:xfrm>
        </p:spPr>
        <p:txBody>
          <a:bodyPr>
            <a:normAutofit fontScale="90000"/>
          </a:bodyPr>
          <a:lstStyle/>
          <a:p>
            <a:r>
              <a:rPr lang="en-US" sz="4000"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437187" y="115936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053" y="287876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895" y="377190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89895" y="5842561"/>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87416" y="5850044"/>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91" y="4612249"/>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494411" y="2063043"/>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Sharon Stone </a:t>
            </a:r>
          </a:p>
        </p:txBody>
      </p:sp>
      <p:sp>
        <p:nvSpPr>
          <p:cNvPr id="56336" name="Rectangle 19"/>
          <p:cNvSpPr>
            <a:spLocks noChangeArrowheads="1"/>
          </p:cNvSpPr>
          <p:nvPr/>
        </p:nvSpPr>
        <p:spPr bwMode="auto">
          <a:xfrm>
            <a:off x="2336799" y="2367842"/>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46983" y="3400309"/>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7735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smtClean="0"/>
              <a:t>Celiac disease (gluten intolerance)</a:t>
            </a:r>
          </a:p>
          <a:p>
            <a:pPr eaLnBrk="1" hangingPunct="1"/>
            <a:r>
              <a:rPr lang="en-US" dirty="0" smtClean="0"/>
              <a:t>Thyroid disease</a:t>
            </a:r>
          </a:p>
          <a:p>
            <a:pPr eaLnBrk="1" hangingPunct="1"/>
            <a:r>
              <a:rPr lang="en-US" dirty="0" smtClean="0"/>
              <a:t>Addison’s Disease</a:t>
            </a:r>
          </a:p>
          <a:p>
            <a:pPr eaLnBrk="1" hangingPunct="1"/>
            <a:r>
              <a:rPr lang="en-US" dirty="0" smtClean="0"/>
              <a:t>Rheumatoid arthritis</a:t>
            </a:r>
          </a:p>
          <a:p>
            <a:pPr eaLnBrk="1" hangingPunct="1"/>
            <a:r>
              <a:rPr lang="en-US" dirty="0" smtClean="0"/>
              <a:t>Other</a:t>
            </a:r>
          </a:p>
          <a:p>
            <a:pPr eaLnBrk="1" hangingPunct="1"/>
            <a:endParaRPr lang="en-US" dirty="0"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Type 1 Summary</a:t>
            </a:r>
          </a:p>
        </p:txBody>
      </p:sp>
      <p:sp>
        <p:nvSpPr>
          <p:cNvPr id="59395" name="Rectangle 3"/>
          <p:cNvSpPr>
            <a:spLocks noGrp="1" noChangeArrowheads="1"/>
          </p:cNvSpPr>
          <p:nvPr>
            <p:ph type="body" idx="1"/>
          </p:nvPr>
        </p:nvSpPr>
        <p:spPr/>
        <p:txBody>
          <a:bodyPr/>
          <a:lstStyle/>
          <a:p>
            <a:pPr eaLnBrk="1" hangingPunct="1"/>
            <a:r>
              <a:rPr lang="en-US" smtClean="0"/>
              <a:t>Autoimmune and often associated w/</a:t>
            </a:r>
          </a:p>
          <a:p>
            <a:pPr eaLnBrk="1" hangingPunct="1"/>
            <a:r>
              <a:rPr lang="en-US" smtClean="0"/>
              <a:t>Complete pancreatic destruction</a:t>
            </a:r>
          </a:p>
          <a:p>
            <a:pPr eaLnBrk="1" hangingPunct="1"/>
            <a:r>
              <a:rPr lang="en-US" smtClean="0"/>
              <a:t>Need insulin shots</a:t>
            </a:r>
          </a:p>
          <a:p>
            <a:pPr eaLnBrk="1" hangingPunct="1"/>
            <a:r>
              <a:rPr lang="en-US" smtClean="0"/>
              <a:t>Often first present in Diabetic KetoAcidosis (DKA)</a:t>
            </a:r>
          </a:p>
        </p:txBody>
      </p:sp>
    </p:spTree>
    <p:custDataLst>
      <p:tags r:id="rId1"/>
    </p:custDataLst>
    <p:extLst>
      <p:ext uri="{BB962C8B-B14F-4D97-AF65-F5344CB8AC3E}">
        <p14:creationId xmlns:p14="http://schemas.microsoft.com/office/powerpoint/2010/main" val="5036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smtClean="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endParaRPr lang="en-US" dirty="0"/>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2968110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Categories</a:t>
            </a:r>
            <a:endParaRPr lang="en-US" dirty="0"/>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9851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84"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85"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58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smtClean="0"/>
              <a:t>Hyperinsulinemia</a:t>
            </a:r>
            <a:r>
              <a:rPr lang="en-US" dirty="0" smtClean="0"/>
              <a:t> (resistance)</a:t>
            </a:r>
          </a:p>
          <a:p>
            <a:pPr eaLnBrk="1" hangingPunct="1"/>
            <a:r>
              <a:rPr lang="en-US" dirty="0" smtClean="0"/>
              <a:t>Hyperglycemia</a:t>
            </a:r>
          </a:p>
          <a:p>
            <a:pPr eaLnBrk="1" hangingPunct="1"/>
            <a:r>
              <a:rPr lang="en-US" dirty="0" smtClean="0"/>
              <a:t>Hyperlipidemia</a:t>
            </a:r>
          </a:p>
          <a:p>
            <a:pPr eaLnBrk="1" hangingPunct="1"/>
            <a:r>
              <a:rPr lang="en-US" dirty="0" smtClean="0"/>
              <a:t>Hypertension</a:t>
            </a:r>
          </a:p>
          <a:p>
            <a:pPr eaLnBrk="1" hangingPunct="1"/>
            <a:r>
              <a:rPr lang="en-US" dirty="0" err="1" smtClean="0"/>
              <a:t>Hyper”waistline”emia</a:t>
            </a:r>
            <a:r>
              <a:rPr lang="en-US" dirty="0" smtClean="0"/>
              <a:t> (35” women, 40” men)</a:t>
            </a:r>
          </a:p>
          <a:p>
            <a:pPr eaLnBrk="1" hangingPunct="1">
              <a:buFont typeface="Wingdings" panose="05000000000000000000" pitchFamily="2" charset="2"/>
              <a:buNone/>
            </a:pPr>
            <a:endParaRPr lang="en-US" i="1" dirty="0" smtClean="0"/>
          </a:p>
          <a:p>
            <a:pPr algn="ctr" eaLnBrk="1" hangingPunct="1">
              <a:buFont typeface="Wingdings" panose="05000000000000000000" pitchFamily="2" charset="2"/>
              <a:buNone/>
            </a:pPr>
            <a:r>
              <a:rPr lang="en-US" i="1" dirty="0" smtClean="0">
                <a:solidFill>
                  <a:schemeClr val="folHlink"/>
                </a:solidFill>
              </a:rPr>
              <a:t>Manifestations of Insulin Resistance</a:t>
            </a:r>
            <a:endParaRPr lang="en-US" dirty="0" smtClean="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320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704254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smtClean="0"/>
              <a:t>Acanthosis</a:t>
            </a:r>
            <a:r>
              <a:rPr lang="en-US" sz="4000" dirty="0" smtClean="0"/>
              <a:t> </a:t>
            </a:r>
            <a:r>
              <a:rPr lang="en-US" sz="4000" dirty="0" err="1" smtClean="0"/>
              <a:t>Nigricans</a:t>
            </a:r>
            <a:r>
              <a:rPr lang="en-US" sz="4000" dirty="0" smtClean="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smtClean="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eaLnBrk="1" hangingPunct="1">
              <a:lnSpc>
                <a:spcPct val="80000"/>
              </a:lnSpc>
              <a:defRPr/>
            </a:pPr>
            <a:endParaRPr lang="en-US" sz="2400" dirty="0" smtClean="0"/>
          </a:p>
          <a:p>
            <a:pPr eaLnBrk="1" hangingPunct="1">
              <a:lnSpc>
                <a:spcPct val="80000"/>
              </a:lnSpc>
              <a:defRPr/>
            </a:pPr>
            <a:endParaRPr lang="en-US" sz="2400" dirty="0"/>
          </a:p>
          <a:p>
            <a:pPr marL="0" indent="0" eaLnBrk="1" hangingPunct="1">
              <a:lnSpc>
                <a:spcPct val="80000"/>
              </a:lnSpc>
              <a:buNone/>
              <a:defRPr/>
            </a:pPr>
            <a:r>
              <a:rPr lang="en-US" sz="2400" dirty="0"/>
              <a:t/>
            </a:r>
            <a:br>
              <a:rPr lang="en-US" sz="2400" dirty="0"/>
            </a:br>
            <a:endParaRPr lang="en-US" sz="2400" dirty="0"/>
          </a:p>
          <a:p>
            <a:pPr eaLnBrk="1" hangingPunct="1">
              <a:lnSpc>
                <a:spcPct val="80000"/>
              </a:lnSpc>
              <a:defRPr/>
            </a:pPr>
            <a:r>
              <a:rPr lang="en-US" sz="2400" dirty="0" smtClean="0"/>
              <a:t>Benefits: Lowers A1c 0.7 – 1.5%, lowers </a:t>
            </a:r>
            <a:r>
              <a:rPr lang="en-US" sz="2400" dirty="0" err="1" smtClean="0"/>
              <a:t>wt</a:t>
            </a:r>
            <a:r>
              <a:rPr lang="en-US" sz="2400" dirty="0" smtClean="0"/>
              <a:t> 1-3 </a:t>
            </a:r>
            <a:r>
              <a:rPr lang="en-US" sz="2400" dirty="0" err="1" smtClean="0"/>
              <a:t>lbs</a:t>
            </a:r>
            <a:r>
              <a:rPr lang="en-US" sz="2400" dirty="0" smtClean="0"/>
              <a:t>, no hypo</a:t>
            </a:r>
          </a:p>
          <a:p>
            <a:pPr eaLnBrk="1" hangingPunct="1">
              <a:lnSpc>
                <a:spcPct val="80000"/>
              </a:lnSpc>
              <a:defRPr/>
            </a:pPr>
            <a:r>
              <a:rPr lang="en-US" sz="2400" dirty="0" smtClean="0"/>
              <a:t>Issues: Can initially lower GFR, monitor kidney function and </a:t>
            </a:r>
            <a:r>
              <a:rPr lang="en-US" sz="2400" dirty="0" err="1" smtClean="0"/>
              <a:t>lytes</a:t>
            </a:r>
            <a:r>
              <a:rPr lang="en-US" sz="2400" dirty="0" smtClean="0"/>
              <a:t>. Watch for hypotension/ GU infections. Expensive</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358732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318521515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03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20190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smtClean="0"/>
              <a:t>Metformin – 1</a:t>
            </a:r>
            <a:r>
              <a:rPr lang="en-US" baseline="30000" dirty="0" smtClean="0"/>
              <a:t>st</a:t>
            </a:r>
            <a:r>
              <a:rPr lang="en-US" dirty="0" smtClean="0"/>
              <a:t> agent of choice</a:t>
            </a:r>
          </a:p>
        </p:txBody>
      </p:sp>
      <p:sp>
        <p:nvSpPr>
          <p:cNvPr id="1514499" name="Rectangle 3"/>
          <p:cNvSpPr>
            <a:spLocks noGrp="1" noChangeArrowheads="1"/>
          </p:cNvSpPr>
          <p:nvPr>
            <p:ph sz="quarter" idx="1"/>
          </p:nvPr>
        </p:nvSpPr>
        <p:spPr/>
        <p:txBody>
          <a:bodyPr>
            <a:normAutofit/>
          </a:bodyPr>
          <a:lstStyle/>
          <a:p>
            <a:pPr eaLnBrk="1" hangingPunct="1">
              <a:defRPr/>
            </a:pPr>
            <a:r>
              <a:rPr lang="en-US" b="1" dirty="0" smtClean="0"/>
              <a:t>Action:</a:t>
            </a:r>
            <a:r>
              <a:rPr lang="en-US" dirty="0" smtClean="0"/>
              <a:t> decrease hepatic glucose (glycogen)</a:t>
            </a:r>
          </a:p>
          <a:p>
            <a:pPr eaLnBrk="1" hangingPunct="1">
              <a:defRPr/>
            </a:pPr>
            <a:r>
              <a:rPr lang="en-US" b="1" dirty="0" smtClean="0"/>
              <a:t> </a:t>
            </a: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a:p>
            <a:pPr lvl="1">
              <a:defRPr/>
            </a:pPr>
            <a:r>
              <a:rPr lang="en-US" sz="3000" dirty="0" smtClean="0"/>
              <a:t>Benefits / Issues</a:t>
            </a:r>
          </a:p>
          <a:p>
            <a:pPr lvl="2">
              <a:defRPr/>
            </a:pPr>
            <a:r>
              <a:rPr lang="en-US" dirty="0" smtClean="0"/>
              <a:t>Cheap, no weight gain; some lose weight, lowers LDL, no hypo</a:t>
            </a:r>
          </a:p>
          <a:p>
            <a:pPr lvl="2">
              <a:defRPr/>
            </a:pPr>
            <a:r>
              <a:rPr lang="en-US" dirty="0" smtClean="0"/>
              <a:t>Not indicated if </a:t>
            </a:r>
            <a:r>
              <a:rPr lang="en-US" dirty="0" err="1" smtClean="0"/>
              <a:t>creat</a:t>
            </a:r>
            <a:r>
              <a:rPr lang="en-US" dirty="0" smtClean="0"/>
              <a:t> &gt; 1.4-1.5 or GFR &lt; 60 (cleared by kidney)</a:t>
            </a:r>
          </a:p>
          <a:p>
            <a:pPr lvl="2">
              <a:defRPr/>
            </a:pPr>
            <a:endParaRPr lang="en-US" dirty="0" smtClean="0"/>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1999-2015,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981563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smtClean="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13813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smtClean="0"/>
              <a:t>DiaBingo</a:t>
            </a:r>
            <a:endParaRPr lang="en-US" sz="4000" dirty="0" smtClean="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t>My Boys –Robert and Jackson</a:t>
            </a:r>
            <a:endParaRPr lang="en-US" dirty="0"/>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spTree>
    <p:custDataLst>
      <p:tags r:id="rId1"/>
    </p:custDataLst>
    <p:extLst>
      <p:ext uri="{BB962C8B-B14F-4D97-AF65-F5344CB8AC3E}">
        <p14:creationId xmlns:p14="http://schemas.microsoft.com/office/powerpoint/2010/main" val="107366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smtClean="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smtClean="0">
                <a:solidFill>
                  <a:srgbClr val="FF0000"/>
                </a:solidFill>
              </a:rPr>
              <a:t>Look for </a:t>
            </a:r>
            <a:br>
              <a:rPr lang="en-US" sz="2800" dirty="0" smtClean="0">
                <a:solidFill>
                  <a:srgbClr val="FF0000"/>
                </a:solidFill>
              </a:rPr>
            </a:br>
            <a:r>
              <a:rPr lang="en-US" sz="2800" dirty="0" smtClean="0">
                <a:solidFill>
                  <a:srgbClr val="FF0000"/>
                </a:solidFill>
              </a:rPr>
              <a:t>“teaching moment” opportunities</a:t>
            </a:r>
            <a:endParaRPr lang="en-US" sz="2800" dirty="0">
              <a:solidFill>
                <a:srgbClr val="FF000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836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21066804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smtClean="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39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smtClean="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smtClean="0">
                <a:cs typeface="Arial" charset="0"/>
              </a:rPr>
              <a:t>Type 2 on orals – Medicare covers 100 strips for 3 months</a:t>
            </a:r>
          </a:p>
          <a:p>
            <a:pPr>
              <a:spcBef>
                <a:spcPct val="20000"/>
              </a:spcBef>
              <a:defRPr/>
            </a:pPr>
            <a:r>
              <a:rPr lang="en-US" dirty="0" smtClean="0">
                <a:cs typeface="Arial" charset="0"/>
              </a:rPr>
              <a:t>Based on individual - Consider</a:t>
            </a:r>
            <a:r>
              <a:rPr lang="en-US" dirty="0">
                <a:cs typeface="Arial" charset="0"/>
              </a:rPr>
              <a:t>:</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smtClean="0">
                <a:cs typeface="Arial" charset="0"/>
              </a:rPr>
              <a:t>Finances / Insurance</a:t>
            </a:r>
            <a:endParaRPr lang="en-US" sz="2800" dirty="0">
              <a:cs typeface="Arial" charset="0"/>
            </a:endParaRP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525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Care</a:t>
            </a:r>
            <a:endParaRPr lang="en-US" dirty="0"/>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426019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r>
              <a:rPr lang="en-US" sz="3600" b="1" i="1" dirty="0" smtClean="0"/>
              <a:t/>
            </a:r>
            <a:br>
              <a:rPr lang="en-US" sz="3600" b="1" i="1" dirty="0" smtClean="0"/>
            </a:br>
            <a:r>
              <a:rPr lang="en-US" sz="3600" b="1" i="1" dirty="0" smtClean="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a:t>
            </a:r>
            <a:r>
              <a:rPr lang="en-US" sz="2400" dirty="0" smtClean="0"/>
              <a:t>disheartened?</a:t>
            </a:r>
          </a:p>
          <a:p>
            <a:endParaRPr lang="en-US" sz="2400" dirty="0"/>
          </a:p>
          <a:p>
            <a:r>
              <a:rPr lang="en-US" sz="2400" dirty="0" smtClean="0"/>
              <a:t>This </a:t>
            </a:r>
            <a:r>
              <a:rPr lang="en-US" sz="2400" dirty="0"/>
              <a:t>moment of discouragement and despair provides us </a:t>
            </a:r>
            <a:r>
              <a:rPr lang="en-US" sz="2400" dirty="0" smtClean="0"/>
              <a:t>an opportunity.</a:t>
            </a:r>
          </a:p>
          <a:p>
            <a:endParaRPr lang="en-US" sz="2400" dirty="0" smtClean="0"/>
          </a:p>
          <a:p>
            <a:r>
              <a:rPr lang="en-US" sz="2400" dirty="0" smtClean="0"/>
              <a:t>By </a:t>
            </a:r>
            <a:r>
              <a:rPr lang="en-US" sz="2400" dirty="0"/>
              <a:t>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519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smtClean="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110524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since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17835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smtClean="0"/>
              <a:t>Sherri </a:t>
            </a:r>
            <a:r>
              <a:rPr lang="en-US" sz="3200" b="1" dirty="0"/>
              <a:t>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17760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Diabetes Vacations</a:t>
            </a:r>
            <a:endParaRPr lang="en-US" dirty="0"/>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91291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80 /20 Rule – Perfect Not Required</a:t>
            </a:r>
            <a:endParaRPr lang="en-US" dirty="0"/>
          </a:p>
        </p:txBody>
      </p:sp>
      <p:sp>
        <p:nvSpPr>
          <p:cNvPr id="3" name="Content Placeholder 2"/>
          <p:cNvSpPr>
            <a:spLocks noGrp="1"/>
          </p:cNvSpPr>
          <p:nvPr>
            <p:ph sz="quarter" idx="1"/>
          </p:nvPr>
        </p:nvSpPr>
        <p:spPr/>
        <p:txBody>
          <a:bodyPr/>
          <a:lstStyle/>
          <a:p>
            <a:r>
              <a:rPr lang="en-US" dirty="0" smtClean="0"/>
              <a:t> </a:t>
            </a:r>
            <a:endParaRPr lang="en-US" dirty="0"/>
          </a:p>
        </p:txBody>
      </p:sp>
      <p:pic>
        <p:nvPicPr>
          <p:cNvPr id="5" name="Picture 4"/>
          <p:cNvPicPr>
            <a:picLocks noChangeAspect="1"/>
          </p:cNvPicPr>
          <p:nvPr/>
        </p:nvPicPr>
        <p:blipFill>
          <a:blip r:embed="rId3"/>
          <a:stretch>
            <a:fillRect/>
          </a:stretch>
        </p:blipFill>
        <p:spPr>
          <a:xfrm>
            <a:off x="1752600" y="1371600"/>
            <a:ext cx="5597338" cy="3429000"/>
          </a:xfrm>
          <a:prstGeom prst="rect">
            <a:avLst/>
          </a:prstGeom>
        </p:spPr>
      </p:pic>
    </p:spTree>
    <p:custDataLst>
      <p:tags r:id="rId1"/>
    </p:custDataLst>
    <p:extLst>
      <p:ext uri="{BB962C8B-B14F-4D97-AF65-F5344CB8AC3E}">
        <p14:creationId xmlns:p14="http://schemas.microsoft.com/office/powerpoint/2010/main" val="263122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smtClean="0"/>
              <a:t>Degree of hyperglycemia “glucose toxicity”</a:t>
            </a:r>
          </a:p>
          <a:p>
            <a:pPr eaLnBrk="1" hangingPunct="1"/>
            <a:r>
              <a:rPr lang="en-US" dirty="0" smtClean="0"/>
              <a:t>Duration of hyperglycemia</a:t>
            </a:r>
          </a:p>
          <a:p>
            <a:pPr eaLnBrk="1" hangingPunct="1"/>
            <a:r>
              <a:rPr lang="en-US" dirty="0" smtClean="0"/>
              <a:t>Genes</a:t>
            </a:r>
          </a:p>
          <a:p>
            <a:pPr eaLnBrk="1" hangingPunct="1"/>
            <a:r>
              <a:rPr lang="en-US" dirty="0"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27"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smtClean="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smtClean="0"/>
              <a:t>Heart disease leading cause of death. </a:t>
            </a:r>
          </a:p>
          <a:p>
            <a:pPr eaLnBrk="1" hangingPunct="1"/>
            <a:r>
              <a:rPr lang="en-US" sz="2800" dirty="0" smtClean="0"/>
              <a:t>CAD death rates are about 2 -4x’s as high as adults without diabetes (it’s not getting better)</a:t>
            </a:r>
          </a:p>
          <a:p>
            <a:pPr eaLnBrk="1" hangingPunct="1"/>
            <a:r>
              <a:rPr lang="en-US" sz="2800" dirty="0" smtClean="0"/>
              <a:t>Risk of stroke is 2 - 4 times higher</a:t>
            </a:r>
          </a:p>
          <a:p>
            <a:pPr eaLnBrk="1" hangingPunct="1"/>
            <a:r>
              <a:rPr lang="en-US" sz="2800" dirty="0" smtClean="0"/>
              <a:t>60% - 65% of people with DM have HTN.</a:t>
            </a:r>
          </a:p>
          <a:p>
            <a:pPr eaLnBrk="1" hangingPunct="1"/>
            <a:r>
              <a:rPr lang="en-US" sz="2800" dirty="0" smtClean="0"/>
              <a:t>DM accounts for 40% of new cases of ESRD</a:t>
            </a:r>
          </a:p>
          <a:p>
            <a:pPr eaLnBrk="1" hangingPunct="1"/>
            <a:r>
              <a:rPr lang="en-US" sz="2800" dirty="0" smtClean="0"/>
              <a:t>60 - 70% have mild - severe forms of neuropathy</a:t>
            </a:r>
          </a:p>
          <a:p>
            <a:pPr eaLnBrk="1" hangingPunct="1"/>
            <a:r>
              <a:rPr lang="en-US" sz="2800" dirty="0" smtClean="0"/>
              <a:t>Diabetes is the leading cause of blindness</a:t>
            </a:r>
          </a:p>
          <a:p>
            <a:pPr eaLnBrk="1" hangingPunct="1"/>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20214212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smtClean="0"/>
              <a:t>Prevention</a:t>
            </a:r>
          </a:p>
          <a:p>
            <a:pPr eaLnBrk="1" hangingPunct="1"/>
            <a:r>
              <a:rPr lang="en-US" b="1" dirty="0" smtClean="0"/>
              <a:t>Trials</a:t>
            </a:r>
          </a:p>
          <a:p>
            <a:pPr eaLnBrk="1" hangingPunct="1"/>
            <a:r>
              <a:rPr lang="en-US" b="1" dirty="0" smtClean="0"/>
              <a:t>Practice Recommendations</a:t>
            </a:r>
          </a:p>
          <a:p>
            <a:pPr eaLnBrk="1" hangingPunct="1"/>
            <a:endParaRPr lang="en-US" dirty="0" smtClean="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smtClean="0"/>
              <a:t>Mid 30s, friendly, he smiles to greet you and you notice his gums are inflamed.  You’d guess a BMI of 26 or so, with most of the extra weight in the waist area. </a:t>
            </a:r>
          </a:p>
          <a:p>
            <a:r>
              <a:rPr lang="en-US" dirty="0"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smtClean="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r>
              <a:rPr lang="en-US" dirty="0" smtClean="0"/>
              <a:t>89% risk reduction when all at goal.</a:t>
            </a:r>
          </a:p>
          <a:p>
            <a:pPr eaLnBrk="1" hangingPunct="1">
              <a:buFont typeface="Wingdings" panose="05000000000000000000" pitchFamily="2" charset="2"/>
              <a:buNone/>
            </a:pPr>
            <a:r>
              <a:rPr lang="en-US" dirty="0" smtClean="0"/>
              <a:t>35% </a:t>
            </a:r>
            <a:r>
              <a:rPr lang="en-US" dirty="0" err="1" smtClean="0"/>
              <a:t>rel</a:t>
            </a:r>
            <a:r>
              <a:rPr lang="en-US" dirty="0" smtClean="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7092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199" y="320040"/>
            <a:ext cx="8226425" cy="822960"/>
          </a:xfrm>
        </p:spPr>
        <p:txBody>
          <a:bodyPr>
            <a:normAutofit/>
          </a:bodyPr>
          <a:lstStyle/>
          <a:p>
            <a:pPr eaLnBrk="1" hangingPunct="1"/>
            <a:r>
              <a:rPr lang="en-US" dirty="0" smtClean="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13316"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7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457200"/>
            <a:ext cx="8229600" cy="685800"/>
          </a:xfrm>
        </p:spPr>
        <p:txBody>
          <a:bodyPr>
            <a:normAutofit fontScale="90000"/>
          </a:bodyPr>
          <a:lstStyle/>
          <a:p>
            <a:r>
              <a:rPr lang="en-US" sz="4000" dirty="0" smtClean="0"/>
              <a:t>Diabetes Prevention Programs </a:t>
            </a:r>
          </a:p>
        </p:txBody>
      </p:sp>
      <p:sp>
        <p:nvSpPr>
          <p:cNvPr id="130051" name="Content Placeholder 2"/>
          <p:cNvSpPr>
            <a:spLocks noGrp="1"/>
          </p:cNvSpPr>
          <p:nvPr>
            <p:ph idx="1"/>
          </p:nvPr>
        </p:nvSpPr>
        <p:spPr>
          <a:xfrm>
            <a:off x="914400" y="1600200"/>
            <a:ext cx="7772400" cy="4953000"/>
          </a:xfrm>
        </p:spPr>
        <p:txBody>
          <a:bodyPr/>
          <a:lstStyle/>
          <a:p>
            <a:r>
              <a:rPr lang="en-US" dirty="0" smtClean="0"/>
              <a:t>Delay or Prevent Type 2 Diabetes</a:t>
            </a:r>
          </a:p>
          <a:p>
            <a:r>
              <a:rPr lang="en-US" dirty="0" smtClean="0"/>
              <a:t>Save $5.7 billion over 25 years</a:t>
            </a:r>
          </a:p>
          <a:p>
            <a:r>
              <a:rPr lang="en-US" dirty="0" smtClean="0"/>
              <a:t>Programs</a:t>
            </a:r>
          </a:p>
          <a:p>
            <a:pPr lvl="1"/>
            <a:r>
              <a:rPr lang="en-US" dirty="0" smtClean="0"/>
              <a:t>Partnering with YMCA’s</a:t>
            </a:r>
          </a:p>
          <a:p>
            <a:pPr lvl="1"/>
            <a:r>
              <a:rPr lang="en-US" dirty="0" smtClean="0"/>
              <a:t>CDC now recognizes Diabetes Prevention Programs www.cdc.gov/diabetes/prevention</a:t>
            </a:r>
          </a:p>
          <a:p>
            <a:pPr lvl="1"/>
            <a:endParaRPr lang="en-US" dirty="0" smtClean="0"/>
          </a:p>
          <a:p>
            <a:pPr marL="914400" lvl="2" indent="0" algn="r">
              <a:buFont typeface="Wingdings" panose="05000000000000000000" pitchFamily="2" charset="2"/>
              <a:buNone/>
            </a:pPr>
            <a:r>
              <a:rPr lang="en-US" sz="2400" i="1" dirty="0" smtClean="0"/>
              <a:t>Health Affairs 31, No 1 2012 p50-60</a:t>
            </a:r>
          </a:p>
        </p:txBody>
      </p:sp>
    </p:spTree>
    <p:custDataLst>
      <p:tags r:id="rId1"/>
    </p:custDataLst>
    <p:extLst>
      <p:ext uri="{BB962C8B-B14F-4D97-AF65-F5344CB8AC3E}">
        <p14:creationId xmlns:p14="http://schemas.microsoft.com/office/powerpoint/2010/main" val="147744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80-130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140/90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DM and 40 </a:t>
            </a:r>
            <a:r>
              <a:rPr lang="en-US" dirty="0" err="1" smtClean="0"/>
              <a:t>yrs</a:t>
            </a:r>
            <a:r>
              <a:rPr lang="en-US" dirty="0" smtClean="0"/>
              <a:t>, start statin</a:t>
            </a:r>
          </a:p>
          <a:p>
            <a:pPr lvl="1" eaLnBrk="1" hangingPunct="1">
              <a:lnSpc>
                <a:spcPct val="90000"/>
              </a:lnSpc>
              <a:defRPr/>
            </a:pPr>
            <a:r>
              <a:rPr lang="en-US" dirty="0" smtClean="0"/>
              <a:t>HDL &gt;40</a:t>
            </a:r>
          </a:p>
          <a:p>
            <a:pPr lvl="1" eaLnBrk="1" hangingPunct="1">
              <a:lnSpc>
                <a:spcPct val="90000"/>
              </a:lnSpc>
              <a:defRPr/>
            </a:pPr>
            <a:r>
              <a:rPr lang="en-US" dirty="0" smtClean="0"/>
              <a:t>Triglyceride &lt; 150</a:t>
            </a:r>
          </a:p>
          <a:p>
            <a:pPr eaLnBrk="1" hangingPunct="1">
              <a:lnSpc>
                <a:spcPct val="90000"/>
              </a:lnSpc>
              <a:defRPr/>
            </a:pPr>
            <a:r>
              <a:rPr lang="en-US" sz="3600" dirty="0" smtClean="0">
                <a:solidFill>
                  <a:srgbClr val="790015"/>
                </a:solidFill>
              </a:rPr>
              <a:t>E</a:t>
            </a:r>
            <a:r>
              <a:rPr lang="en-US" dirty="0" smtClean="0"/>
              <a:t> </a:t>
            </a:r>
            <a:r>
              <a:rPr lang="en-US" dirty="0" err="1" smtClean="0"/>
              <a:t>xercise</a:t>
            </a:r>
            <a:r>
              <a:rPr lang="en-US" dirty="0" smtClean="0"/>
              <a:t>, Education</a:t>
            </a:r>
          </a:p>
          <a:p>
            <a:pPr eaLnBrk="1" hangingPunct="1">
              <a:lnSpc>
                <a:spcPct val="90000"/>
              </a:lnSpc>
              <a:defRPr/>
            </a:pPr>
            <a:r>
              <a:rPr lang="en-US" sz="3600" dirty="0" smtClean="0">
                <a:solidFill>
                  <a:srgbClr val="7030A0"/>
                </a:solidFill>
              </a:rPr>
              <a:t>H</a:t>
            </a:r>
            <a:r>
              <a:rPr lang="en-US" dirty="0" smtClean="0">
                <a:solidFill>
                  <a:srgbClr val="7030A0"/>
                </a:solidFill>
              </a:rPr>
              <a:t> </a:t>
            </a:r>
            <a:r>
              <a:rPr lang="en-US" dirty="0" err="1" smtClean="0"/>
              <a:t>ealthy</a:t>
            </a:r>
            <a:r>
              <a:rPr lang="en-US" dirty="0" smtClean="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0641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p:spPr>
        <p:txBody>
          <a:bodyPr lIns="90477" tIns="44445" rIns="90477" bIns="44445" anchor="b">
            <a:normAutofit/>
          </a:bodyPr>
          <a:lstStyle/>
          <a:p>
            <a:pPr eaLnBrk="1" hangingPunct="1"/>
            <a:r>
              <a:rPr lang="en-US" sz="4800" dirty="0" smtClean="0"/>
              <a:t>BP Goal for </a:t>
            </a:r>
            <a:r>
              <a:rPr lang="en-US" sz="4800" dirty="0" smtClean="0">
                <a:solidFill>
                  <a:srgbClr val="C00000"/>
                </a:solidFill>
              </a:rPr>
              <a:t>KP NCAL </a:t>
            </a:r>
            <a:r>
              <a:rPr lang="en-US" sz="2800" i="1" dirty="0" smtClean="0">
                <a:solidFill>
                  <a:srgbClr val="C00000"/>
                </a:solidFill>
              </a:rPr>
              <a:t> </a:t>
            </a:r>
          </a:p>
        </p:txBody>
      </p:sp>
      <p:sp>
        <p:nvSpPr>
          <p:cNvPr id="1697795" name="Rectangle 3"/>
          <p:cNvSpPr>
            <a:spLocks noGrp="1" noChangeArrowheads="1"/>
          </p:cNvSpPr>
          <p:nvPr>
            <p:ph sz="quarter" idx="1"/>
          </p:nvPr>
        </p:nvSpPr>
        <p:spPr/>
        <p:txBody>
          <a:bodyPr lIns="90477" tIns="44445" rIns="90477" bIns="44445"/>
          <a:lstStyle/>
          <a:p>
            <a:pPr eaLnBrk="1" hangingPunct="1">
              <a:buFont typeface="Wingdings" panose="05000000000000000000" pitchFamily="2" charset="2"/>
              <a:buNone/>
              <a:defRPr/>
            </a:pPr>
            <a:r>
              <a:rPr lang="en-US" sz="4400" b="1" dirty="0" smtClean="0"/>
              <a:t>BP 139/ 89 or less</a:t>
            </a:r>
          </a:p>
          <a:p>
            <a:pPr lvl="2" eaLnBrk="1" hangingPunct="1">
              <a:buSzPct val="75000"/>
              <a:buFont typeface="Monotype Sorts" pitchFamily="2" charset="2"/>
              <a:buBlip>
                <a:blip r:embed="rId4"/>
              </a:buBlip>
              <a:defRPr/>
            </a:pPr>
            <a:endParaRPr lang="en-US" sz="1400" dirty="0" smtClean="0">
              <a:solidFill>
                <a:schemeClr val="hlink"/>
              </a:solidFill>
            </a:endParaRPr>
          </a:p>
          <a:p>
            <a:pPr marL="0" indent="0" eaLnBrk="1" hangingPunct="1">
              <a:buFont typeface="Wingdings" panose="05000000000000000000" pitchFamily="2" charset="2"/>
              <a:buNone/>
              <a:defRPr/>
            </a:pPr>
            <a:endParaRPr lang="en-US" dirty="0" smtClean="0"/>
          </a:p>
        </p:txBody>
      </p:sp>
      <p:pic>
        <p:nvPicPr>
          <p:cNvPr id="149508" name="Picture 4" descr="j028106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54947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7795">
                                            <p:txEl>
                                              <p:pRg st="0" end="0"/>
                                            </p:txEl>
                                          </p:spTgt>
                                        </p:tgtEl>
                                        <p:attrNameLst>
                                          <p:attrName>style.visibility</p:attrName>
                                        </p:attrNameLst>
                                      </p:cBhvr>
                                      <p:to>
                                        <p:strVal val="visible"/>
                                      </p:to>
                                    </p:set>
                                    <p:anim calcmode="lin" valueType="num">
                                      <p:cBhvr additive="base">
                                        <p:cTn id="7" dur="500" fill="hold"/>
                                        <p:tgtEl>
                                          <p:spTgt spid="169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695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6. Glycemic Targets  </a:t>
            </a:r>
            <a:endParaRPr lang="en-US" dirty="0"/>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31328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0"/>
          </a:xfrm>
        </p:spPr>
        <p:txBody>
          <a:bodyPr>
            <a:normAutofit/>
          </a:bodyPr>
          <a:lstStyle/>
          <a:p>
            <a:pPr>
              <a:defRPr/>
            </a:pPr>
            <a:r>
              <a:rPr lang="en-US" dirty="0"/>
              <a:t>World diabetes </a:t>
            </a:r>
            <a:r>
              <a:rPr lang="en-US" dirty="0" smtClean="0"/>
              <a:t>day </a:t>
            </a:r>
            <a:r>
              <a:rPr lang="en-US" dirty="0" smtClean="0">
                <a:latin typeface="Tw Cen MT Condensed Extra Bold" panose="020B0803020202020204" pitchFamily="34" charset="0"/>
              </a:rPr>
              <a:t>– </a:t>
            </a:r>
            <a:r>
              <a:rPr lang="en-US" dirty="0" smtClean="0"/>
              <a:t>November </a:t>
            </a:r>
            <a:r>
              <a:rPr lang="en-US" dirty="0"/>
              <a:t>14</a:t>
            </a:r>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168" y="14478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25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3469242"/>
      </p:ext>
    </p:extLst>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84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3914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fontScale="90000"/>
          </a:bodyPr>
          <a:lstStyle/>
          <a:p>
            <a:r>
              <a:rPr lang="en-US" dirty="0" smtClean="0"/>
              <a:t/>
            </a:r>
            <a:br>
              <a:rPr lang="en-US" dirty="0" smtClean="0"/>
            </a:br>
            <a:r>
              <a:rPr lang="en-US" dirty="0" smtClean="0"/>
              <a:t>Over 40 with Diabetes – Start Stain</a:t>
            </a:r>
            <a:r>
              <a:rPr lang="en-US" dirty="0"/>
              <a:t> </a:t>
            </a:r>
            <a:r>
              <a:rPr lang="en-US" sz="3100" dirty="0"/>
              <a:t>Statin Recommendations – ADA </a:t>
            </a:r>
            <a:r>
              <a:rPr lang="en-US" sz="3100" dirty="0" err="1" smtClean="0"/>
              <a:t>Stds</a:t>
            </a:r>
            <a:r>
              <a:rPr lang="en-US" sz="3100" dirty="0" smtClean="0"/>
              <a:t> of Care 2015</a:t>
            </a:r>
            <a:endParaRPr lang="en-US" sz="3100" dirty="0"/>
          </a:p>
        </p:txBody>
      </p:sp>
      <p:pic>
        <p:nvPicPr>
          <p:cNvPr id="5" name="Content Placeholder 4"/>
          <p:cNvPicPr>
            <a:picLocks noGrp="1" noChangeAspect="1"/>
          </p:cNvPicPr>
          <p:nvPr>
            <p:ph sz="quarter" idx="1"/>
          </p:nvPr>
        </p:nvPicPr>
        <p:blipFill>
          <a:blip r:embed="rId3"/>
          <a:stretch>
            <a:fillRect/>
          </a:stretch>
        </p:blipFill>
        <p:spPr>
          <a:xfrm>
            <a:off x="489857" y="1447800"/>
            <a:ext cx="8272677" cy="4572000"/>
          </a:xfrm>
          <a:prstGeom prst="rect">
            <a:avLst/>
          </a:prstGeom>
        </p:spPr>
      </p:pic>
    </p:spTree>
    <p:custDataLst>
      <p:tags r:id="rId1"/>
    </p:custDataLst>
    <p:extLst>
      <p:ext uri="{BB962C8B-B14F-4D97-AF65-F5344CB8AC3E}">
        <p14:creationId xmlns:p14="http://schemas.microsoft.com/office/powerpoint/2010/main" val="12484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smtClean="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3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sz="quarter" idx="1"/>
          </p:nvPr>
        </p:nvSpPr>
        <p:spPr>
          <a:xfrm>
            <a:off x="457200" y="1219200"/>
            <a:ext cx="6324600" cy="4937760"/>
          </a:xfrm>
        </p:spPr>
        <p:txBody>
          <a:bodyPr/>
          <a:lstStyle/>
          <a:p>
            <a:r>
              <a:rPr lang="en-US" dirty="0" smtClean="0"/>
              <a:t>People with diabetes and pre diabetes should receive DSME</a:t>
            </a:r>
          </a:p>
          <a:p>
            <a:pPr lvl="1"/>
            <a:r>
              <a:rPr lang="en-US" dirty="0" smtClean="0"/>
              <a:t>Monitor for effective self-management and quality of life</a:t>
            </a:r>
          </a:p>
          <a:p>
            <a:pPr lvl="1"/>
            <a:r>
              <a:rPr lang="en-US" dirty="0" smtClean="0"/>
              <a:t>Address psychosocial issues and emotional well being</a:t>
            </a:r>
          </a:p>
          <a:p>
            <a:pPr lvl="1"/>
            <a:r>
              <a:rPr lang="en-US" dirty="0" smtClean="0"/>
              <a:t>Results in cost savings and improved outcomes, should be reimbursed by third party payers.</a:t>
            </a:r>
          </a:p>
          <a:p>
            <a:pPr lvl="1"/>
            <a:endParaRPr lang="en-US" dirty="0" smtClean="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258283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Recommendations</a:t>
            </a:r>
            <a:endParaRPr lang="en-US" dirty="0"/>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a:t>
            </a:r>
            <a:r>
              <a:rPr lang="en-US" dirty="0" smtClean="0"/>
              <a:t>supports that everyone, including with </a:t>
            </a:r>
            <a:r>
              <a:rPr lang="en-US" dirty="0"/>
              <a:t>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233596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smtClean="0"/>
              <a:t>Good Exercise Info / Quotes</a:t>
            </a:r>
            <a:endParaRPr lang="en-US" dirty="0"/>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smtClean="0"/>
              <a:t>20 % of people walk 30 </a:t>
            </a:r>
            <a:r>
              <a:rPr lang="en-US" dirty="0" err="1" smtClean="0"/>
              <a:t>mins</a:t>
            </a:r>
            <a:r>
              <a:rPr lang="en-US" dirty="0" smtClean="0"/>
              <a:t> a day</a:t>
            </a:r>
          </a:p>
          <a:p>
            <a:pPr>
              <a:defRPr/>
            </a:pPr>
            <a:r>
              <a:rPr lang="en-US" dirty="0" smtClean="0"/>
              <a:t>Exercise decrease A1c  0.7%</a:t>
            </a:r>
          </a:p>
          <a:p>
            <a:pPr>
              <a:defRPr/>
            </a:pPr>
            <a:r>
              <a:rPr lang="en-US" dirty="0" smtClean="0"/>
              <a:t>No change in body wt, but 48% loss in visceral fat</a:t>
            </a:r>
          </a:p>
          <a:p>
            <a:pPr algn="r">
              <a:defRPr/>
            </a:pPr>
            <a:r>
              <a:rPr lang="en-US" sz="2800" dirty="0" smtClean="0"/>
              <a:t>ADA </a:t>
            </a:r>
            <a:r>
              <a:rPr lang="en-US" sz="2800" dirty="0" err="1" smtClean="0"/>
              <a:t>PostGrad</a:t>
            </a:r>
            <a:r>
              <a:rPr lang="en-US" sz="2800" dirty="0" smtClean="0"/>
              <a:t> 201</a:t>
            </a:r>
            <a:r>
              <a:rPr lang="en-US" dirty="0" smtClean="0"/>
              <a:t>0</a:t>
            </a:r>
            <a:endParaRPr lang="en-US" dirty="0"/>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smtClean="0">
                <a:solidFill>
                  <a:schemeClr val="tx1">
                    <a:lumMod val="95000"/>
                    <a:lumOff val="5000"/>
                  </a:schemeClr>
                </a:solidFill>
              </a:rPr>
              <a:t>“If you don’t have time for exercise, you better make time for disease.”</a:t>
            </a:r>
          </a:p>
          <a:p>
            <a:pPr>
              <a:buFont typeface="Arial" pitchFamily="34" charset="0"/>
              <a:buChar char="•"/>
              <a:defRPr/>
            </a:pPr>
            <a:endParaRPr lang="en-US" dirty="0" smtClean="0">
              <a:solidFill>
                <a:schemeClr val="tx1">
                  <a:lumMod val="95000"/>
                  <a:lumOff val="5000"/>
                </a:schemeClr>
              </a:solidFill>
            </a:endParaRPr>
          </a:p>
          <a:p>
            <a:pPr>
              <a:buFont typeface="Wingdings" pitchFamily="2" charset="2"/>
              <a:buNone/>
              <a:defRPr/>
            </a:pPr>
            <a:r>
              <a:rPr lang="en-US" dirty="0" smtClean="0">
                <a:solidFill>
                  <a:schemeClr val="tx1">
                    <a:lumMod val="95000"/>
                    <a:lumOff val="5000"/>
                  </a:schemeClr>
                </a:solidFill>
              </a:rPr>
              <a:t>“I don’t have time to exercise, I MAKE time.” </a:t>
            </a:r>
          </a:p>
          <a:p>
            <a:pPr marL="0" indent="0">
              <a:buNone/>
              <a:defRPr/>
            </a:pPr>
            <a:endParaRPr lang="en-US" dirty="0" smtClean="0">
              <a:solidFill>
                <a:schemeClr val="tx1">
                  <a:lumMod val="95000"/>
                  <a:lumOff val="5000"/>
                </a:schemeClr>
              </a:solidFill>
            </a:endParaRPr>
          </a:p>
          <a:p>
            <a:pPr marL="0" indent="0">
              <a:buNone/>
              <a:defRPr/>
            </a:pPr>
            <a:r>
              <a:rPr lang="en-US" dirty="0" smtClean="0"/>
              <a:t>Mike Huckabee </a:t>
            </a:r>
            <a:endParaRPr lang="en-US" dirty="0"/>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17299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Best Shake For People with Diabetes</a:t>
            </a:r>
            <a:endParaRPr lang="en-US" dirty="0"/>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smtClean="0"/>
              <a:t>From Debbie Nagata’s slide collection</a:t>
            </a:r>
            <a:endParaRPr lang="en-US" dirty="0"/>
          </a:p>
        </p:txBody>
      </p:sp>
    </p:spTree>
    <p:custDataLst>
      <p:tags r:id="rId1"/>
    </p:custDataLst>
    <p:extLst>
      <p:ext uri="{BB962C8B-B14F-4D97-AF65-F5344CB8AC3E}">
        <p14:creationId xmlns:p14="http://schemas.microsoft.com/office/powerpoint/2010/main" val="28709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endParaRPr lang="en-US" sz="2400" dirty="0"/>
          </a:p>
          <a:p>
            <a:pPr lvl="1"/>
            <a:r>
              <a:rPr lang="en-US" sz="24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864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15.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17.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2015</TotalTime>
  <Words>8344</Words>
  <Application>Microsoft Office PowerPoint</Application>
  <PresentationFormat>On-screen Show (4:3)</PresentationFormat>
  <Paragraphs>1683</Paragraphs>
  <Slides>208</Slides>
  <Notes>122</Notes>
  <HiddenSlides>0</HiddenSlides>
  <MMClips>4</MMClips>
  <ScaleCrop>false</ScaleCrop>
  <HeadingPairs>
    <vt:vector size="8" baseType="variant">
      <vt:variant>
        <vt:lpstr>Fonts Used</vt:lpstr>
      </vt:variant>
      <vt:variant>
        <vt:i4>20</vt:i4>
      </vt:variant>
      <vt:variant>
        <vt:lpstr>Theme</vt:lpstr>
      </vt:variant>
      <vt:variant>
        <vt:i4>2</vt:i4>
      </vt:variant>
      <vt:variant>
        <vt:lpstr>Embedded OLE Servers</vt:lpstr>
      </vt:variant>
      <vt:variant>
        <vt:i4>3</vt:i4>
      </vt:variant>
      <vt:variant>
        <vt:lpstr>Slide Titles</vt:lpstr>
      </vt:variant>
      <vt:variant>
        <vt:i4>208</vt:i4>
      </vt:variant>
    </vt:vector>
  </HeadingPairs>
  <TitlesOfParts>
    <vt:vector size="233" baseType="lpstr">
      <vt:lpstr>ＭＳ Ｐゴシック</vt:lpstr>
      <vt:lpstr>SimSun</vt:lpstr>
      <vt:lpstr>Arial</vt:lpstr>
      <vt:lpstr>Arial Black</vt:lpstr>
      <vt:lpstr>Arial Narrow</vt:lpstr>
      <vt:lpstr>Calibri</vt:lpstr>
      <vt:lpstr>Courier New</vt:lpstr>
      <vt:lpstr>DIN1451W01-Mittelschrif</vt:lpstr>
      <vt:lpstr>Garamond</vt:lpstr>
      <vt:lpstr>Gill Sans MT</vt:lpstr>
      <vt:lpstr>Helvetica</vt:lpstr>
      <vt:lpstr>Monotype Sorts</vt:lpstr>
      <vt:lpstr>Symbol</vt:lpstr>
      <vt:lpstr>Tahoma</vt:lpstr>
      <vt:lpstr>Tempus Sans ITC</vt:lpstr>
      <vt:lpstr>Times</vt:lpstr>
      <vt:lpstr>Times New Roman</vt:lpstr>
      <vt:lpstr>Tw Cen MT Condensed Extra Bold</vt:lpstr>
      <vt:lpstr>Wingdings</vt:lpstr>
      <vt:lpstr>Wingdings 3</vt:lpstr>
      <vt:lpstr>Origin</vt:lpstr>
      <vt:lpstr>1_Origin</vt:lpstr>
      <vt:lpstr>Clip</vt:lpstr>
      <vt:lpstr>Chart</vt:lpstr>
      <vt:lpstr>Document</vt:lpstr>
      <vt:lpstr>Welcome to  Diabetes in 21st Century</vt:lpstr>
      <vt:lpstr>Diabetes in the 21st Century:  A Clinical and Educational Update</vt:lpstr>
      <vt:lpstr>Foundations of Care</vt:lpstr>
      <vt:lpstr>Diabetes in America 2014</vt:lpstr>
      <vt:lpstr>CDC Announces</vt:lpstr>
      <vt:lpstr> My Boys –Robert and Jackson</vt:lpstr>
      <vt:lpstr>Type 2 in Kids </vt:lpstr>
      <vt:lpstr>Global Epidemic</vt:lpstr>
      <vt:lpstr>World diabetes day – November 14</vt:lpstr>
      <vt:lpstr>Age-adjusted Diabetes Prevalence  20 yrs or older, by race/ethnicity— U.S. 2014</vt:lpstr>
      <vt:lpstr>Why Should Zip Code Determine Life Expectancy?</vt:lpstr>
      <vt:lpstr>Free Live Webinars and Live Seminars at DiabetesEd.net</vt:lpstr>
      <vt:lpstr>PowerPoint Presentation</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Diabetes – Genetics and Risk Factors</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Comparison of  Type 1,Type 2, LADA</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Give the gift of Non-Judgment </vt:lpstr>
      <vt:lpstr>“Getting diabetes saved my life.”  ~ Sherri Sheperd</vt:lpstr>
      <vt:lpstr>Diabetes Vacations</vt:lpstr>
      <vt:lpstr>80 /20 Rule – Perfect Not Required</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Diabetes Prevention Programs </vt:lpstr>
      <vt:lpstr>PowerPoint Presentation</vt:lpstr>
      <vt:lpstr>Goals of Care</vt:lpstr>
      <vt:lpstr>ABCs of Diabetes –  </vt:lpstr>
      <vt:lpstr>BP Goal for KP NCAL  </vt:lpstr>
      <vt:lpstr>PowerPoint Presentation</vt:lpstr>
      <vt:lpstr>6. Glycemic Targets  </vt:lpstr>
      <vt:lpstr>PowerPoint Presentation</vt:lpstr>
      <vt:lpstr>     A1c and Estimated Avg Glucose (eAG) 2008 </vt:lpstr>
      <vt:lpstr>“Legacy Effect”</vt:lpstr>
      <vt:lpstr> Over 40 with Diabetes – Start Stain Statin Recommendations – ADA Stds of Care 2015</vt:lpstr>
      <vt:lpstr>Vaccinations- Immunizations</vt:lpstr>
      <vt:lpstr>Education</vt:lpstr>
      <vt:lpstr>Exercise Recommendations</vt:lpstr>
      <vt:lpstr>Good Exercise Info / Quotes</vt:lpstr>
      <vt:lpstr>Best Shake For People with Diabetes</vt:lpstr>
      <vt:lpstr>Vaccinations- Immunizations</vt:lpstr>
      <vt:lpstr>Pneumonia Vaccination Update</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PowerPoint Presentation</vt:lpstr>
      <vt:lpstr>Bottom Line</vt:lpstr>
      <vt:lpstr>Insulin – the Ultimate Hormone Replacement Therapy</vt:lpstr>
      <vt:lpstr> Insulin Therapy From Ants to Analogs:  </vt:lpstr>
      <vt:lpstr> Insulin – the Ultimate Hormone Replacement Therapy  </vt:lpstr>
      <vt:lpstr>PowerPoint Presentation</vt:lpstr>
      <vt:lpstr>PowerPoint Presentation</vt:lpstr>
      <vt:lpstr>Insulin Finally Available - 1922</vt:lpstr>
      <vt:lpstr>PowerPoint Presentation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Afrezza – Inhaled Insulin –  Approved 2014</vt:lpstr>
      <vt:lpstr>Afrezza Inhaler</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Basal Insulin Summary</vt:lpstr>
      <vt:lpstr>Basal + Metformin Type 2, 80kg – A1c 8.7%</vt:lpstr>
      <vt:lpstr>PowerPoint Presentation</vt:lpstr>
      <vt:lpstr>Next Steps</vt:lpstr>
      <vt:lpstr>Combo Sub-Q Insulin</vt:lpstr>
      <vt:lpstr>Next Steps – Switch from 40 units basal to 70/30 Insulin</vt:lpstr>
      <vt:lpstr>24u 70/30 am,  16 u 70/30 pm Patterns? Changes needed?</vt:lpstr>
      <vt:lpstr>Type 2 – Glyburide 20mg AM, 10u NPH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U.S. Weight - 68% overweight or obese</vt:lpstr>
      <vt:lpstr>Medical Nutrition Therapy – ADA</vt:lpstr>
      <vt:lpstr>Sodium, Fat and Fiber</vt:lpstr>
      <vt:lpstr>Approach Depends on Patient</vt:lpstr>
      <vt:lpstr>What are next steps? </vt:lpstr>
      <vt:lpstr>DPP-4 Inhibitors – “Incretin Enhancers”  Januvia (sitagliptin) – Tradjenta (linagliptin)  Onglyza (saxagliptin)  Nesina (alogliptin) </vt:lpstr>
      <vt:lpstr>Losing 2-8kg Early in diagnosis Type 2 Helpful  ADA 2014</vt:lpstr>
      <vt:lpstr>Successful weight loss strategies include</vt:lpstr>
      <vt:lpstr>Diabetes Prevention Program  Focus on fat = wt loss success</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Diabetes Bingo - “DiaBingo” Shout out Right Answer</vt:lpstr>
      <vt:lpstr>DiaBingo - N</vt:lpstr>
      <vt:lpstr>Unconditional Positive regard</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68</cp:revision>
  <dcterms:created xsi:type="dcterms:W3CDTF">2014-04-17T17:56:59Z</dcterms:created>
  <dcterms:modified xsi:type="dcterms:W3CDTF">2015-03-19T20:26:04Z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