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3.xml" ContentType="application/vnd.openxmlformats-officedocument.presentationml.tags+xml"/>
  <Override PartName="/ppt/notesSlides/notesSlide12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2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5.xml" ContentType="application/vnd.openxmlformats-officedocument.presentationml.notesSlide+xml"/>
  <Override PartName="/ppt/tags/tag8.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ags/tag9.xml" ContentType="application/vnd.openxmlformats-officedocument.presentationml.tags+xml"/>
  <Override PartName="/ppt/notesSlides/notesSlide14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43.xml" ContentType="application/vnd.openxmlformats-officedocument.presentationml.notesSlide+xml"/>
  <Override PartName="/ppt/tags/tag12.xml" ContentType="application/vnd.openxmlformats-officedocument.presentationml.tags+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ags/tag15.xml" ContentType="application/vnd.openxmlformats-officedocument.presentationml.tags+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ags/tag16.xml" ContentType="application/vnd.openxmlformats-officedocument.presentationml.tags+xml"/>
  <Override PartName="/ppt/notesSlides/notesSlide164.xml" ContentType="application/vnd.openxmlformats-officedocument.presentationml.notesSlide+xml"/>
  <Override PartName="/ppt/tags/tag17.xml" ContentType="application/vnd.openxmlformats-officedocument.presentationml.tags+xml"/>
  <Override PartName="/ppt/notesSlides/notesSlide165.xml" ContentType="application/vnd.openxmlformats-officedocument.presentationml.notesSlide+xml"/>
  <Override PartName="/ppt/tags/tag18.xml" ContentType="application/vnd.openxmlformats-officedocument.presentationml.tags+xml"/>
  <Override PartName="/ppt/notesSlides/notesSlide16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7.xml" ContentType="application/vnd.openxmlformats-officedocument.presentationml.notesSlide+xml"/>
  <Override PartName="/ppt/tags/tag21.xml" ContentType="application/vnd.openxmlformats-officedocument.presentationml.tags+xml"/>
  <Override PartName="/ppt/notesSlides/notesSlide16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69.xml" ContentType="application/vnd.openxmlformats-officedocument.presentationml.notesSlide+xml"/>
  <Override PartName="/ppt/tags/tag25.xml" ContentType="application/vnd.openxmlformats-officedocument.presentationml.tags+xml"/>
  <Override PartName="/ppt/notesSlides/notesSlide17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7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2.xml" ContentType="application/vnd.openxmlformats-officedocument.presentationml.notesSlide+xml"/>
  <Override PartName="/ppt/tags/tag30.xml" ContentType="application/vnd.openxmlformats-officedocument.presentationml.tags+xml"/>
  <Override PartName="/ppt/notesSlides/notesSlide173.xml" ContentType="application/vnd.openxmlformats-officedocument.presentationml.notesSlide+xml"/>
  <Override PartName="/ppt/tags/tag31.xml" ContentType="application/vnd.openxmlformats-officedocument.presentationml.tags+xml"/>
  <Override PartName="/ppt/notesSlides/notesSlide17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75.xml" ContentType="application/vnd.openxmlformats-officedocument.presentationml.notesSlide+xml"/>
  <Override PartName="/ppt/tags/tag35.xml" ContentType="application/vnd.openxmlformats-officedocument.presentationml.tags+xml"/>
  <Override PartName="/ppt/notesSlides/notesSlide17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7.xml" ContentType="application/vnd.openxmlformats-officedocument.presentationml.notesSlide+xml"/>
  <Override PartName="/ppt/tags/tag38.xml" ContentType="application/vnd.openxmlformats-officedocument.presentationml.tags+xml"/>
  <Override PartName="/ppt/notesSlides/notesSlide17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79.xml" ContentType="application/vnd.openxmlformats-officedocument.presentationml.notesSlide+xml"/>
  <Override PartName="/ppt/tags/tag43.xml" ContentType="application/vnd.openxmlformats-officedocument.presentationml.tags+xml"/>
  <Override PartName="/ppt/notesSlides/notesSlide180.xml" ContentType="application/vnd.openxmlformats-officedocument.presentationml.notesSlide+xml"/>
  <Override PartName="/ppt/tags/tag44.xml" ContentType="application/vnd.openxmlformats-officedocument.presentationml.tags+xml"/>
  <Override PartName="/ppt/notesSlides/notesSlide18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8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8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84.xml" ContentType="application/vnd.openxmlformats-officedocument.presentationml.notesSlide+xml"/>
  <Override PartName="/ppt/tags/tag52.xml" ContentType="application/vnd.openxmlformats-officedocument.presentationml.tags+xml"/>
  <Override PartName="/ppt/notesSlides/notesSlide185.xml" ContentType="application/vnd.openxmlformats-officedocument.presentationml.notesSlide+xml"/>
  <Override PartName="/ppt/tags/tag53.xml" ContentType="application/vnd.openxmlformats-officedocument.presentationml.tags+xml"/>
  <Override PartName="/ppt/notesSlides/notesSlide186.xml" ContentType="application/vnd.openxmlformats-officedocument.presentationml.notesSlide+xml"/>
  <Override PartName="/ppt/tags/tag54.xml" ContentType="application/vnd.openxmlformats-officedocument.presentationml.tags+xml"/>
  <Override PartName="/ppt/notesSlides/notesSlide187.xml" ContentType="application/vnd.openxmlformats-officedocument.presentationml.notesSlide+xml"/>
  <Override PartName="/ppt/tags/tag55.xml" ContentType="application/vnd.openxmlformats-officedocument.presentationml.tags+xml"/>
  <Override PartName="/ppt/notesSlides/notesSlide188.xml" ContentType="application/vnd.openxmlformats-officedocument.presentationml.notesSlide+xml"/>
  <Override PartName="/ppt/tags/tag56.xml" ContentType="application/vnd.openxmlformats-officedocument.presentationml.tags+xml"/>
  <Override PartName="/ppt/notesSlides/notesSlide189.xml" ContentType="application/vnd.openxmlformats-officedocument.presentationml.notesSlide+xml"/>
  <Override PartName="/ppt/tags/tag57.xml" ContentType="application/vnd.openxmlformats-officedocument.presentationml.tags+xml"/>
  <Override PartName="/ppt/notesSlides/notesSlide190.xml" ContentType="application/vnd.openxmlformats-officedocument.presentationml.notesSlide+xml"/>
  <Override PartName="/ppt/tags/tag58.xml" ContentType="application/vnd.openxmlformats-officedocument.presentationml.tags+xml"/>
  <Override PartName="/ppt/notesSlides/notesSlide19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92.xml" ContentType="application/vnd.openxmlformats-officedocument.presentationml.notesSlide+xml"/>
  <Override PartName="/ppt/tags/tag61.xml" ContentType="application/vnd.openxmlformats-officedocument.presentationml.tags+xml"/>
  <Override PartName="/ppt/notesSlides/notesSlide19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9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9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9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9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98.xml" ContentType="application/vnd.openxmlformats-officedocument.presentationml.notesSlide+xml"/>
  <Override PartName="/ppt/tags/tag72.xml" ContentType="application/vnd.openxmlformats-officedocument.presentationml.tags+xml"/>
  <Override PartName="/ppt/notesSlides/notesSlide199.xml" ContentType="application/vnd.openxmlformats-officedocument.presentationml.notesSlide+xml"/>
  <Override PartName="/ppt/tags/tag73.xml" ContentType="application/vnd.openxmlformats-officedocument.presentationml.tags+xml"/>
  <Override PartName="/ppt/notesSlides/notesSlide200.xml" ContentType="application/vnd.openxmlformats-officedocument.presentationml.notesSlide+xml"/>
  <Override PartName="/ppt/tags/tag74.xml" ContentType="application/vnd.openxmlformats-officedocument.presentationml.tags+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tags/tag75.xml" ContentType="application/vnd.openxmlformats-officedocument.presentationml.tags+xml"/>
  <Override PartName="/ppt/notesSlides/notesSlide23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38.xml" ContentType="application/vnd.openxmlformats-officedocument.presentationml.notesSlide+xml"/>
  <Override PartName="/ppt/tags/tag78.xml" ContentType="application/vnd.openxmlformats-officedocument.presentationml.tags+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ags/tag79.xml" ContentType="application/vnd.openxmlformats-officedocument.presentationml.tags+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tags/tag80.xml" ContentType="application/vnd.openxmlformats-officedocument.presentationml.tags+xml"/>
  <Override PartName="/ppt/notesSlides/notesSlide24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44.xml" ContentType="application/vnd.openxmlformats-officedocument.presentationml.notesSlide+xml"/>
  <Override PartName="/ppt/tags/tag83.xml" ContentType="application/vnd.openxmlformats-officedocument.presentationml.tags+xml"/>
  <Override PartName="/ppt/notesSlides/notesSlide245.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87" r:id="rId1"/>
  </p:sldMasterIdLst>
  <p:notesMasterIdLst>
    <p:notesMasterId r:id="rId324"/>
  </p:notesMasterIdLst>
  <p:handoutMasterIdLst>
    <p:handoutMasterId r:id="rId325"/>
  </p:handoutMasterIdLst>
  <p:sldIdLst>
    <p:sldId id="2518" r:id="rId2"/>
    <p:sldId id="2258" r:id="rId3"/>
    <p:sldId id="2259" r:id="rId4"/>
    <p:sldId id="2260" r:id="rId5"/>
    <p:sldId id="2261" r:id="rId6"/>
    <p:sldId id="2456" r:id="rId7"/>
    <p:sldId id="2262" r:id="rId8"/>
    <p:sldId id="2263" r:id="rId9"/>
    <p:sldId id="2457" r:id="rId10"/>
    <p:sldId id="2265" r:id="rId11"/>
    <p:sldId id="2266" r:id="rId12"/>
    <p:sldId id="2267" r:id="rId13"/>
    <p:sldId id="2268" r:id="rId14"/>
    <p:sldId id="2269" r:id="rId15"/>
    <p:sldId id="2270" r:id="rId16"/>
    <p:sldId id="2271" r:id="rId17"/>
    <p:sldId id="2272" r:id="rId18"/>
    <p:sldId id="2458" r:id="rId19"/>
    <p:sldId id="2274" r:id="rId20"/>
    <p:sldId id="2459" r:id="rId21"/>
    <p:sldId id="2275" r:id="rId22"/>
    <p:sldId id="2276" r:id="rId23"/>
    <p:sldId id="2277" r:id="rId24"/>
    <p:sldId id="2278" r:id="rId25"/>
    <p:sldId id="2279" r:id="rId26"/>
    <p:sldId id="2280" r:id="rId27"/>
    <p:sldId id="2281" r:id="rId28"/>
    <p:sldId id="2282" r:id="rId29"/>
    <p:sldId id="2283" r:id="rId30"/>
    <p:sldId id="2284" r:id="rId31"/>
    <p:sldId id="2285" r:id="rId32"/>
    <p:sldId id="2286" r:id="rId33"/>
    <p:sldId id="2287" r:id="rId34"/>
    <p:sldId id="2288" r:id="rId35"/>
    <p:sldId id="2497" r:id="rId36"/>
    <p:sldId id="2289" r:id="rId37"/>
    <p:sldId id="2290" r:id="rId38"/>
    <p:sldId id="2291" r:id="rId39"/>
    <p:sldId id="2292" r:id="rId40"/>
    <p:sldId id="2293" r:id="rId41"/>
    <p:sldId id="2294" r:id="rId42"/>
    <p:sldId id="2295" r:id="rId43"/>
    <p:sldId id="2296" r:id="rId44"/>
    <p:sldId id="2297" r:id="rId45"/>
    <p:sldId id="2298" r:id="rId46"/>
    <p:sldId id="2299" r:id="rId47"/>
    <p:sldId id="2498" r:id="rId48"/>
    <p:sldId id="2485" r:id="rId49"/>
    <p:sldId id="2486" r:id="rId50"/>
    <p:sldId id="2487" r:id="rId51"/>
    <p:sldId id="2488" r:id="rId52"/>
    <p:sldId id="2489" r:id="rId53"/>
    <p:sldId id="2490" r:id="rId54"/>
    <p:sldId id="2302" r:id="rId55"/>
    <p:sldId id="2303" r:id="rId56"/>
    <p:sldId id="2506" r:id="rId57"/>
    <p:sldId id="2305" r:id="rId58"/>
    <p:sldId id="2306" r:id="rId59"/>
    <p:sldId id="2307" r:id="rId60"/>
    <p:sldId id="2516" r:id="rId61"/>
    <p:sldId id="2503" r:id="rId62"/>
    <p:sldId id="2504" r:id="rId63"/>
    <p:sldId id="2308" r:id="rId64"/>
    <p:sldId id="2309" r:id="rId65"/>
    <p:sldId id="2312" r:id="rId66"/>
    <p:sldId id="2313" r:id="rId67"/>
    <p:sldId id="2314" r:id="rId68"/>
    <p:sldId id="2315" r:id="rId69"/>
    <p:sldId id="2316" r:id="rId70"/>
    <p:sldId id="2317" r:id="rId71"/>
    <p:sldId id="2318" r:id="rId72"/>
    <p:sldId id="2507" r:id="rId73"/>
    <p:sldId id="2319" r:id="rId74"/>
    <p:sldId id="2501" r:id="rId75"/>
    <p:sldId id="2320" r:id="rId76"/>
    <p:sldId id="2321" r:id="rId77"/>
    <p:sldId id="2322" r:id="rId78"/>
    <p:sldId id="2323" r:id="rId79"/>
    <p:sldId id="2324" r:id="rId80"/>
    <p:sldId id="2325" r:id="rId81"/>
    <p:sldId id="2326" r:id="rId82"/>
    <p:sldId id="2327" r:id="rId83"/>
    <p:sldId id="2328" r:id="rId84"/>
    <p:sldId id="2329" r:id="rId85"/>
    <p:sldId id="2330" r:id="rId86"/>
    <p:sldId id="2331" r:id="rId87"/>
    <p:sldId id="2332" r:id="rId88"/>
    <p:sldId id="2333" r:id="rId89"/>
    <p:sldId id="2334" r:id="rId90"/>
    <p:sldId id="2508" r:id="rId91"/>
    <p:sldId id="2509" r:id="rId92"/>
    <p:sldId id="2336" r:id="rId93"/>
    <p:sldId id="2337" r:id="rId94"/>
    <p:sldId id="2338" r:id="rId95"/>
    <p:sldId id="2339" r:id="rId96"/>
    <p:sldId id="2510" r:id="rId97"/>
    <p:sldId id="2341" r:id="rId98"/>
    <p:sldId id="2342" r:id="rId99"/>
    <p:sldId id="2343" r:id="rId100"/>
    <p:sldId id="2344" r:id="rId101"/>
    <p:sldId id="2345" r:id="rId102"/>
    <p:sldId id="2347" r:id="rId103"/>
    <p:sldId id="2348" r:id="rId104"/>
    <p:sldId id="2349" r:id="rId105"/>
    <p:sldId id="2460" r:id="rId106"/>
    <p:sldId id="2461" r:id="rId107"/>
    <p:sldId id="2462" r:id="rId108"/>
    <p:sldId id="2463" r:id="rId109"/>
    <p:sldId id="2464" r:id="rId110"/>
    <p:sldId id="2465" r:id="rId111"/>
    <p:sldId id="2517" r:id="rId112"/>
    <p:sldId id="2466" r:id="rId113"/>
    <p:sldId id="2502" r:id="rId114"/>
    <p:sldId id="2467" r:id="rId115"/>
    <p:sldId id="2468" r:id="rId116"/>
    <p:sldId id="2471" r:id="rId117"/>
    <p:sldId id="2492" r:id="rId118"/>
    <p:sldId id="2469" r:id="rId119"/>
    <p:sldId id="2470" r:id="rId120"/>
    <p:sldId id="2472" r:id="rId121"/>
    <p:sldId id="2473" r:id="rId122"/>
    <p:sldId id="2474" r:id="rId123"/>
    <p:sldId id="2475" r:id="rId124"/>
    <p:sldId id="2476" r:id="rId125"/>
    <p:sldId id="2477" r:id="rId126"/>
    <p:sldId id="2478" r:id="rId127"/>
    <p:sldId id="2479" r:id="rId128"/>
    <p:sldId id="2480" r:id="rId129"/>
    <p:sldId id="2481" r:id="rId130"/>
    <p:sldId id="2491" r:id="rId131"/>
    <p:sldId id="2483" r:id="rId132"/>
    <p:sldId id="2514" r:id="rId133"/>
    <p:sldId id="2515" r:id="rId134"/>
    <p:sldId id="2350" r:id="rId135"/>
    <p:sldId id="2351" r:id="rId136"/>
    <p:sldId id="2352" r:id="rId137"/>
    <p:sldId id="2353" r:id="rId138"/>
    <p:sldId id="2354" r:id="rId139"/>
    <p:sldId id="2355" r:id="rId140"/>
    <p:sldId id="2356" r:id="rId141"/>
    <p:sldId id="2357" r:id="rId142"/>
    <p:sldId id="2358" r:id="rId143"/>
    <p:sldId id="2359" r:id="rId144"/>
    <p:sldId id="2360" r:id="rId145"/>
    <p:sldId id="2361" r:id="rId146"/>
    <p:sldId id="2362" r:id="rId147"/>
    <p:sldId id="2363" r:id="rId148"/>
    <p:sldId id="2496" r:id="rId149"/>
    <p:sldId id="2364" r:id="rId150"/>
    <p:sldId id="2365" r:id="rId151"/>
    <p:sldId id="2366" r:id="rId152"/>
    <p:sldId id="2367" r:id="rId153"/>
    <p:sldId id="2368" r:id="rId154"/>
    <p:sldId id="2369" r:id="rId155"/>
    <p:sldId id="2370" r:id="rId156"/>
    <p:sldId id="2371" r:id="rId157"/>
    <p:sldId id="2372" r:id="rId158"/>
    <p:sldId id="2373" r:id="rId159"/>
    <p:sldId id="2374" r:id="rId160"/>
    <p:sldId id="2375" r:id="rId161"/>
    <p:sldId id="2376" r:id="rId162"/>
    <p:sldId id="2377" r:id="rId163"/>
    <p:sldId id="2378" r:id="rId164"/>
    <p:sldId id="2379" r:id="rId165"/>
    <p:sldId id="2380" r:id="rId166"/>
    <p:sldId id="2381" r:id="rId167"/>
    <p:sldId id="2382" r:id="rId168"/>
    <p:sldId id="2383" r:id="rId169"/>
    <p:sldId id="2384" r:id="rId170"/>
    <p:sldId id="2385" r:id="rId171"/>
    <p:sldId id="2386" r:id="rId172"/>
    <p:sldId id="2387" r:id="rId173"/>
    <p:sldId id="2512" r:id="rId174"/>
    <p:sldId id="2389" r:id="rId175"/>
    <p:sldId id="2493" r:id="rId176"/>
    <p:sldId id="2391" r:id="rId177"/>
    <p:sldId id="2392" r:id="rId178"/>
    <p:sldId id="2393" r:id="rId179"/>
    <p:sldId id="2394" r:id="rId180"/>
    <p:sldId id="2395" r:id="rId181"/>
    <p:sldId id="2396" r:id="rId182"/>
    <p:sldId id="2397" r:id="rId183"/>
    <p:sldId id="2398" r:id="rId184"/>
    <p:sldId id="2399" r:id="rId185"/>
    <p:sldId id="2400" r:id="rId186"/>
    <p:sldId id="2401" r:id="rId187"/>
    <p:sldId id="2402" r:id="rId188"/>
    <p:sldId id="2403" r:id="rId189"/>
    <p:sldId id="2404" r:id="rId190"/>
    <p:sldId id="2405" r:id="rId191"/>
    <p:sldId id="2406" r:id="rId192"/>
    <p:sldId id="2407" r:id="rId193"/>
    <p:sldId id="2408" r:id="rId194"/>
    <p:sldId id="2494" r:id="rId195"/>
    <p:sldId id="2495" r:id="rId196"/>
    <p:sldId id="2410" r:id="rId197"/>
    <p:sldId id="2411" r:id="rId198"/>
    <p:sldId id="2412" r:id="rId199"/>
    <p:sldId id="2413" r:id="rId200"/>
    <p:sldId id="2414" r:id="rId201"/>
    <p:sldId id="2415" r:id="rId202"/>
    <p:sldId id="2416" r:id="rId203"/>
    <p:sldId id="2417" r:id="rId204"/>
    <p:sldId id="2418" r:id="rId205"/>
    <p:sldId id="2421" r:id="rId206"/>
    <p:sldId id="2422" r:id="rId207"/>
    <p:sldId id="2423" r:id="rId208"/>
    <p:sldId id="2513" r:id="rId209"/>
    <p:sldId id="2452" r:id="rId210"/>
    <p:sldId id="2453" r:id="rId211"/>
    <p:sldId id="2454" r:id="rId212"/>
    <p:sldId id="2455" r:id="rId213"/>
    <p:sldId id="2117" r:id="rId214"/>
    <p:sldId id="2125" r:id="rId215"/>
    <p:sldId id="2256" r:id="rId216"/>
    <p:sldId id="2131" r:id="rId217"/>
    <p:sldId id="2087" r:id="rId218"/>
    <p:sldId id="2137" r:id="rId219"/>
    <p:sldId id="2138" r:id="rId220"/>
    <p:sldId id="2139" r:id="rId221"/>
    <p:sldId id="2150" r:id="rId222"/>
    <p:sldId id="2151" r:id="rId223"/>
    <p:sldId id="2153" r:id="rId224"/>
    <p:sldId id="2154" r:id="rId225"/>
    <p:sldId id="2155" r:id="rId226"/>
    <p:sldId id="2158" r:id="rId227"/>
    <p:sldId id="2156" r:id="rId228"/>
    <p:sldId id="2159" r:id="rId229"/>
    <p:sldId id="2160" r:id="rId230"/>
    <p:sldId id="2161" r:id="rId231"/>
    <p:sldId id="2162" r:id="rId232"/>
    <p:sldId id="2163" r:id="rId233"/>
    <p:sldId id="2212" r:id="rId234"/>
    <p:sldId id="2164" r:id="rId235"/>
    <p:sldId id="2165" r:id="rId236"/>
    <p:sldId id="2166" r:id="rId237"/>
    <p:sldId id="2167" r:id="rId238"/>
    <p:sldId id="2213" r:id="rId239"/>
    <p:sldId id="2171" r:id="rId240"/>
    <p:sldId id="2214" r:id="rId241"/>
    <p:sldId id="2215" r:id="rId242"/>
    <p:sldId id="2216" r:id="rId243"/>
    <p:sldId id="2217" r:id="rId244"/>
    <p:sldId id="2218" r:id="rId245"/>
    <p:sldId id="2172" r:id="rId246"/>
    <p:sldId id="2219" r:id="rId247"/>
    <p:sldId id="2220" r:id="rId248"/>
    <p:sldId id="2179" r:id="rId249"/>
    <p:sldId id="2181" r:id="rId250"/>
    <p:sldId id="2182" r:id="rId251"/>
    <p:sldId id="2183" r:id="rId252"/>
    <p:sldId id="2184" r:id="rId253"/>
    <p:sldId id="2185" r:id="rId254"/>
    <p:sldId id="2187" r:id="rId255"/>
    <p:sldId id="2188" r:id="rId256"/>
    <p:sldId id="2189" r:id="rId257"/>
    <p:sldId id="2190" r:id="rId258"/>
    <p:sldId id="2221" r:id="rId259"/>
    <p:sldId id="2222" r:id="rId260"/>
    <p:sldId id="2191" r:id="rId261"/>
    <p:sldId id="2192" r:id="rId262"/>
    <p:sldId id="2193" r:id="rId263"/>
    <p:sldId id="2194" r:id="rId264"/>
    <p:sldId id="2195" r:id="rId265"/>
    <p:sldId id="2196" r:id="rId266"/>
    <p:sldId id="2197" r:id="rId267"/>
    <p:sldId id="2206" r:id="rId268"/>
    <p:sldId id="2208" r:id="rId269"/>
    <p:sldId id="2209" r:id="rId270"/>
    <p:sldId id="2210" r:id="rId271"/>
    <p:sldId id="2223" r:id="rId272"/>
    <p:sldId id="1743" r:id="rId273"/>
    <p:sldId id="1744" r:id="rId274"/>
    <p:sldId id="1745" r:id="rId275"/>
    <p:sldId id="1746" r:id="rId276"/>
    <p:sldId id="1747" r:id="rId277"/>
    <p:sldId id="1748" r:id="rId278"/>
    <p:sldId id="1749" r:id="rId279"/>
    <p:sldId id="1965" r:id="rId280"/>
    <p:sldId id="1750" r:id="rId281"/>
    <p:sldId id="1751" r:id="rId282"/>
    <p:sldId id="1752" r:id="rId283"/>
    <p:sldId id="1753" r:id="rId284"/>
    <p:sldId id="1755" r:id="rId285"/>
    <p:sldId id="1756" r:id="rId286"/>
    <p:sldId id="1757" r:id="rId287"/>
    <p:sldId id="1758" r:id="rId288"/>
    <p:sldId id="1759" r:id="rId289"/>
    <p:sldId id="1760" r:id="rId290"/>
    <p:sldId id="1761" r:id="rId291"/>
    <p:sldId id="1762" r:id="rId292"/>
    <p:sldId id="1764" r:id="rId293"/>
    <p:sldId id="1765" r:id="rId294"/>
    <p:sldId id="1766" r:id="rId295"/>
    <p:sldId id="1767" r:id="rId296"/>
    <p:sldId id="1768" r:id="rId297"/>
    <p:sldId id="1769" r:id="rId298"/>
    <p:sldId id="1770" r:id="rId299"/>
    <p:sldId id="1771" r:id="rId300"/>
    <p:sldId id="1772" r:id="rId301"/>
    <p:sldId id="1774" r:id="rId302"/>
    <p:sldId id="1775" r:id="rId303"/>
    <p:sldId id="1776" r:id="rId304"/>
    <p:sldId id="1777" r:id="rId305"/>
    <p:sldId id="1778" r:id="rId306"/>
    <p:sldId id="1779" r:id="rId307"/>
    <p:sldId id="2246" r:id="rId308"/>
    <p:sldId id="2247" r:id="rId309"/>
    <p:sldId id="1967" r:id="rId310"/>
    <p:sldId id="1968" r:id="rId311"/>
    <p:sldId id="1969" r:id="rId312"/>
    <p:sldId id="2248" r:id="rId313"/>
    <p:sldId id="1972" r:id="rId314"/>
    <p:sldId id="1973" r:id="rId315"/>
    <p:sldId id="1970" r:id="rId316"/>
    <p:sldId id="1971" r:id="rId317"/>
    <p:sldId id="1640" r:id="rId318"/>
    <p:sldId id="1975" r:id="rId319"/>
    <p:sldId id="1630" r:id="rId320"/>
    <p:sldId id="1651" r:id="rId321"/>
    <p:sldId id="1653" r:id="rId322"/>
    <p:sldId id="2086" r:id="rId323"/>
  </p:sldIdLst>
  <p:sldSz cx="9144000" cy="6858000" type="letter"/>
  <p:notesSz cx="7010400" cy="9296400"/>
  <p:custDataLst>
    <p:tags r:id="rId32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3036"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78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notesMaster" Target="notesMasters/notesMaster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handoutMaster" Target="handoutMasters/handout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tags" Target="tags/tag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presProps" Target="pres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tableStyles" Target="tableStyle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dgm:spPr/>
      <dgm:t>
        <a:bodyPr/>
        <a:lstStyle/>
        <a:p>
          <a:r>
            <a:rPr lang="en-US" b="1" u="sng" dirty="0" smtClean="0">
              <a:solidFill>
                <a:schemeClr val="bg2"/>
              </a:solidFill>
            </a:rPr>
            <a:t>Normal</a:t>
          </a:r>
        </a:p>
        <a:p>
          <a:r>
            <a:rPr lang="en-US" b="1" dirty="0" smtClean="0">
              <a:solidFill>
                <a:schemeClr val="bg2"/>
              </a:solidFill>
            </a:rPr>
            <a:t>FBG &lt;100</a:t>
          </a:r>
        </a:p>
        <a:p>
          <a:r>
            <a:rPr lang="en-US" b="1" dirty="0" smtClean="0">
              <a:solidFill>
                <a:schemeClr val="bg2"/>
              </a:solidFill>
            </a:rPr>
            <a:t>Random &lt;140</a:t>
          </a:r>
        </a:p>
        <a:p>
          <a:r>
            <a:rPr lang="en-US" b="1" dirty="0" smtClean="0">
              <a:solidFill>
                <a:schemeClr val="bg2"/>
              </a:solidFill>
            </a:rPr>
            <a:t>A1c &lt;5.7%</a:t>
          </a:r>
          <a:endParaRPr lang="en-US" b="1" dirty="0">
            <a:solidFill>
              <a:schemeClr val="bg2"/>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dgm:spPr/>
      <dgm:t>
        <a:bodyPr/>
        <a:lstStyle/>
        <a:p>
          <a:r>
            <a:rPr lang="en-US" b="1" u="sng" dirty="0" smtClean="0">
              <a:solidFill>
                <a:schemeClr val="bg2"/>
              </a:solidFill>
            </a:rPr>
            <a:t>Prediabetes</a:t>
          </a:r>
        </a:p>
        <a:p>
          <a:r>
            <a:rPr lang="en-US" b="1" dirty="0" smtClean="0">
              <a:solidFill>
                <a:schemeClr val="bg2"/>
              </a:solidFill>
            </a:rPr>
            <a:t>FBG 100-125</a:t>
          </a:r>
        </a:p>
        <a:p>
          <a:r>
            <a:rPr lang="en-US" b="1" dirty="0" smtClean="0">
              <a:solidFill>
                <a:schemeClr val="bg2"/>
              </a:solidFill>
            </a:rPr>
            <a:t>Random 140 - 199</a:t>
          </a:r>
        </a:p>
        <a:p>
          <a:r>
            <a:rPr lang="en-US" b="1" dirty="0" smtClean="0">
              <a:solidFill>
                <a:schemeClr val="bg2"/>
              </a:solidFill>
            </a:rPr>
            <a:t>A1c ~ 5.7- 6.4% </a:t>
          </a:r>
        </a:p>
        <a:p>
          <a:r>
            <a:rPr lang="en-US" b="1" dirty="0" smtClean="0">
              <a:solidFill>
                <a:schemeClr val="bg2"/>
              </a:solidFill>
            </a:rPr>
            <a:t>50% working pancreas</a:t>
          </a:r>
          <a:endParaRPr lang="en-US" b="1" dirty="0">
            <a:solidFill>
              <a:schemeClr val="bg2"/>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dgm:spPr/>
      <dgm:t>
        <a:bodyPr/>
        <a:lstStyle/>
        <a:p>
          <a:r>
            <a:rPr lang="en-US" b="1" u="sng" dirty="0" smtClean="0">
              <a:solidFill>
                <a:schemeClr val="bg2"/>
              </a:solidFill>
              <a:latin typeface="+mn-lt"/>
            </a:rPr>
            <a:t>D</a:t>
          </a:r>
          <a:r>
            <a:rPr kumimoji="0" lang="en-US" b="1" i="0" u="sng" strike="noStrike" cap="none" spc="0" normalizeH="0" baseline="0" noProof="0" dirty="0" err="1" smtClean="0">
              <a:ln/>
              <a:solidFill>
                <a:schemeClr val="bg2"/>
              </a:solidFill>
              <a:effectLst/>
              <a:uLnTx/>
              <a:uFillTx/>
              <a:latin typeface="+mn-lt"/>
              <a:ea typeface="+mn-ea"/>
              <a:cs typeface="+mn-cs"/>
            </a:rPr>
            <a:t>iabetes</a:t>
          </a:r>
          <a:endParaRPr kumimoji="0" lang="en-US" b="1" i="0" u="sng" strike="noStrike" cap="none" spc="0" normalizeH="0" baseline="0" noProof="0" dirty="0" smtClean="0">
            <a:ln/>
            <a:solidFill>
              <a:schemeClr val="bg2"/>
            </a:solidFill>
            <a:effectLst/>
            <a:uLnTx/>
            <a:uFillTx/>
            <a:latin typeface="+mn-lt"/>
            <a:ea typeface="+mn-ea"/>
            <a:cs typeface="+mn-cs"/>
          </a:endParaRPr>
        </a:p>
        <a:p>
          <a:pPr rtl="0"/>
          <a:r>
            <a:rPr kumimoji="0" lang="en-US" b="1" i="0" u="none" strike="noStrike" cap="none" spc="0" normalizeH="0" baseline="0" noProof="0" dirty="0" smtClean="0">
              <a:ln/>
              <a:solidFill>
                <a:schemeClr val="bg2"/>
              </a:solidFill>
              <a:effectLst/>
              <a:uLnTx/>
              <a:uFillTx/>
              <a:latin typeface="+mn-lt"/>
            </a:rPr>
            <a:t>FBG 126 +</a:t>
          </a:r>
        </a:p>
        <a:p>
          <a:pPr rtl="0"/>
          <a:r>
            <a:rPr kumimoji="0" lang="en-US" b="1" i="0" u="none" strike="noStrike" cap="none" spc="0" normalizeH="0" baseline="0" noProof="0" dirty="0" smtClean="0">
              <a:ln/>
              <a:solidFill>
                <a:schemeClr val="bg2"/>
              </a:solidFill>
              <a:effectLst/>
              <a:uLnTx/>
              <a:uFillTx/>
              <a:latin typeface="+mn-lt"/>
            </a:rPr>
            <a:t>Random 200</a:t>
          </a:r>
          <a:r>
            <a:rPr kumimoji="0" lang="en-US" b="1" i="0" u="none" strike="noStrike" cap="none" spc="0" normalizeH="0" noProof="0" dirty="0" smtClean="0">
              <a:ln/>
              <a:solidFill>
                <a:schemeClr val="bg2"/>
              </a:solidFill>
              <a:effectLst/>
              <a:uLnTx/>
              <a:uFillTx/>
              <a:latin typeface="+mn-lt"/>
            </a:rPr>
            <a:t> +</a:t>
          </a:r>
          <a:endParaRPr kumimoji="0" lang="en-US" b="1" i="0" u="none" strike="noStrike" cap="none" spc="0" normalizeH="0" baseline="0" noProof="0" dirty="0" smtClean="0">
            <a:ln/>
            <a:solidFill>
              <a:schemeClr val="bg2"/>
            </a:solidFill>
            <a:effectLst/>
            <a:uLnTx/>
            <a:uFillTx/>
            <a:latin typeface="+mn-lt"/>
          </a:endParaRPr>
        </a:p>
        <a:p>
          <a:r>
            <a:rPr kumimoji="0" lang="en-US" b="1" i="0" u="none" strike="noStrike" cap="none" spc="0" normalizeH="0" baseline="0" noProof="0" dirty="0" smtClean="0">
              <a:ln/>
              <a:solidFill>
                <a:schemeClr val="bg2"/>
              </a:solidFill>
              <a:effectLst/>
              <a:uLnTx/>
              <a:uFillTx/>
              <a:latin typeface="+mn-lt"/>
            </a:rPr>
            <a:t>A1c</a:t>
          </a:r>
          <a:r>
            <a:rPr kumimoji="0" lang="en-US" b="1" i="0" u="none" strike="noStrike" cap="none" spc="0" normalizeH="0" noProof="0" dirty="0" smtClean="0">
              <a:ln/>
              <a:solidFill>
                <a:schemeClr val="bg2"/>
              </a:solidFill>
              <a:effectLst/>
              <a:uLnTx/>
              <a:uFillTx/>
              <a:latin typeface="+mn-lt"/>
            </a:rPr>
            <a:t> </a:t>
          </a:r>
          <a:r>
            <a:rPr kumimoji="0" lang="en-US" b="1" i="0" u="none" strike="noStrike" cap="none" spc="0" normalizeH="0" baseline="0" noProof="0" dirty="0" smtClean="0">
              <a:ln/>
              <a:solidFill>
                <a:schemeClr val="bg2"/>
              </a:solidFill>
              <a:effectLst/>
              <a:uLnTx/>
              <a:uFillTx/>
              <a:latin typeface="+mn-lt"/>
            </a:rPr>
            <a:t>6.5% or +   </a:t>
          </a:r>
        </a:p>
        <a:p>
          <a:pPr rtl="0"/>
          <a:r>
            <a:rPr lang="en-US" b="1" dirty="0" smtClean="0">
              <a:solidFill>
                <a:schemeClr val="bg2"/>
              </a:solidFill>
            </a:rPr>
            <a:t>20% working pancreas</a:t>
          </a:r>
          <a:endParaRPr lang="en-US" b="1" dirty="0">
            <a:solidFill>
              <a:schemeClr val="bg2"/>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D8CD6B30-14D2-4848-979D-A4E444CCCAB7}"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97FD811D-CC77-4B8D-931B-58B1FA50EA32}" type="presOf" srcId="{714289C4-44BF-4423-B73A-D36C7D29CD8B}" destId="{5A6B1BA2-8CEC-4075-979B-58B751678363}"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4A68BCF-C735-48ED-A80F-375BBC0A1213}"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50689298-30AF-48F0-9043-4A01EED7B148}" type="presOf" srcId="{DAFD5B8F-7307-420F-8AA9-469750D54466}" destId="{1DFC81E9-AEE7-4738-A0AB-51EC388659CE}" srcOrd="1" destOrd="0" presId="urn:microsoft.com/office/officeart/2005/8/layout/hList7#1"/>
    <dgm:cxn modelId="{EF061BCD-0928-493E-93C0-E28AF44CA00B}" type="presOf" srcId="{5B5B7744-917A-4FD6-AA16-3CB0263912D1}" destId="{21B2BCE8-470C-4505-93DC-36DDE14B2DFF}" srcOrd="0" destOrd="0" presId="urn:microsoft.com/office/officeart/2005/8/layout/hList7#1"/>
    <dgm:cxn modelId="{5CC5B278-DA6D-4B8E-BFE7-404E80919078}" type="presOf" srcId="{883B5228-B675-48FD-ADE3-882F219A32FD}" destId="{A40BD255-8246-4A86-AC24-6E13AC11D8D0}" srcOrd="0" destOrd="0" presId="urn:microsoft.com/office/officeart/2005/8/layout/hList7#1"/>
    <dgm:cxn modelId="{5189152E-389B-42E1-A72A-48FA3CCB9097}" type="presOf" srcId="{BDA7D873-F110-416A-8950-D7A412F1A1A1}" destId="{6FCB4B09-5AE8-4BCF-9C2E-5DB02F534E9D}" srcOrd="0" destOrd="0" presId="urn:microsoft.com/office/officeart/2005/8/layout/hList7#1"/>
    <dgm:cxn modelId="{EE18A5C5-0A59-45FB-A751-9A839AABC8E7}" type="presOf" srcId="{DAFD5B8F-7307-420F-8AA9-469750D54466}" destId="{4C98858D-9DCD-4D61-A6D2-9C95CB504251}" srcOrd="0" destOrd="0" presId="urn:microsoft.com/office/officeart/2005/8/layout/hList7#1"/>
    <dgm:cxn modelId="{20530DA0-845B-4381-A0C3-88AB6C0AD42C}" type="presOf" srcId="{714289C4-44BF-4423-B73A-D36C7D29CD8B}" destId="{3325B67F-1C1F-4C7F-87F7-63A9F5F04916}" srcOrd="0" destOrd="0" presId="urn:microsoft.com/office/officeart/2005/8/layout/hList7#1"/>
    <dgm:cxn modelId="{2A25EB0A-B15F-4247-8BC6-B2FF665F561C}" type="presParOf" srcId="{21B2BCE8-470C-4505-93DC-36DDE14B2DFF}" destId="{D737B785-468C-4A0C-9BAF-B33CE9B38ADA}" srcOrd="0" destOrd="0" presId="urn:microsoft.com/office/officeart/2005/8/layout/hList7#1"/>
    <dgm:cxn modelId="{5EA28642-69A5-46C3-BD6A-A4F7A654B0E6}" type="presParOf" srcId="{21B2BCE8-470C-4505-93DC-36DDE14B2DFF}" destId="{E3446D0B-132A-4581-B805-7D509ABBE1A9}" srcOrd="1" destOrd="0" presId="urn:microsoft.com/office/officeart/2005/8/layout/hList7#1"/>
    <dgm:cxn modelId="{31F8DD5B-93F9-4B9B-B189-74696EAF8040}" type="presParOf" srcId="{E3446D0B-132A-4581-B805-7D509ABBE1A9}" destId="{F0280A93-2598-4B79-BCF2-5A74016DDAA6}" srcOrd="0" destOrd="0" presId="urn:microsoft.com/office/officeart/2005/8/layout/hList7#1"/>
    <dgm:cxn modelId="{2571D78E-F427-48F6-8175-AD3A9DA9EF43}" type="presParOf" srcId="{F0280A93-2598-4B79-BCF2-5A74016DDAA6}" destId="{3325B67F-1C1F-4C7F-87F7-63A9F5F04916}" srcOrd="0" destOrd="0" presId="urn:microsoft.com/office/officeart/2005/8/layout/hList7#1"/>
    <dgm:cxn modelId="{84AAE5EC-525D-4C77-A905-5E75D388DAED}" type="presParOf" srcId="{F0280A93-2598-4B79-BCF2-5A74016DDAA6}" destId="{5A6B1BA2-8CEC-4075-979B-58B751678363}" srcOrd="1" destOrd="0" presId="urn:microsoft.com/office/officeart/2005/8/layout/hList7#1"/>
    <dgm:cxn modelId="{E57D3755-AEBC-4312-B24B-43C936E805BA}" type="presParOf" srcId="{F0280A93-2598-4B79-BCF2-5A74016DDAA6}" destId="{E679BF5D-7D68-48F1-9595-1ED90F266B6A}" srcOrd="2" destOrd="0" presId="urn:microsoft.com/office/officeart/2005/8/layout/hList7#1"/>
    <dgm:cxn modelId="{343F7EE5-B066-49F2-B3E9-4B18BF60D98F}" type="presParOf" srcId="{F0280A93-2598-4B79-BCF2-5A74016DDAA6}" destId="{1B13010B-D7B8-48A4-9EA8-0FF90A870D10}" srcOrd="3" destOrd="0" presId="urn:microsoft.com/office/officeart/2005/8/layout/hList7#1"/>
    <dgm:cxn modelId="{DCADD2A3-6A68-4252-89FB-BB644E825DD2}" type="presParOf" srcId="{E3446D0B-132A-4581-B805-7D509ABBE1A9}" destId="{A40BD255-8246-4A86-AC24-6E13AC11D8D0}" srcOrd="1" destOrd="0" presId="urn:microsoft.com/office/officeart/2005/8/layout/hList7#1"/>
    <dgm:cxn modelId="{EB45628A-7F80-464C-8AB2-1E71A43260DE}" type="presParOf" srcId="{E3446D0B-132A-4581-B805-7D509ABBE1A9}" destId="{B4EC43FF-F280-4D81-B573-0BBE26119323}" srcOrd="2" destOrd="0" presId="urn:microsoft.com/office/officeart/2005/8/layout/hList7#1"/>
    <dgm:cxn modelId="{1A0B8F75-5B90-4DB9-8FAB-16995336461F}" type="presParOf" srcId="{B4EC43FF-F280-4D81-B573-0BBE26119323}" destId="{4C98858D-9DCD-4D61-A6D2-9C95CB504251}" srcOrd="0" destOrd="0" presId="urn:microsoft.com/office/officeart/2005/8/layout/hList7#1"/>
    <dgm:cxn modelId="{8ED054A9-22D5-4956-92B3-66D36A92A1A5}" type="presParOf" srcId="{B4EC43FF-F280-4D81-B573-0BBE26119323}" destId="{1DFC81E9-AEE7-4738-A0AB-51EC388659CE}" srcOrd="1" destOrd="0" presId="urn:microsoft.com/office/officeart/2005/8/layout/hList7#1"/>
    <dgm:cxn modelId="{48EF6F42-4C86-4D6B-BE2B-4B7D6EAE7483}" type="presParOf" srcId="{B4EC43FF-F280-4D81-B573-0BBE26119323}" destId="{5642C667-2035-465B-88FA-BD5286D1ED4A}" srcOrd="2" destOrd="0" presId="urn:microsoft.com/office/officeart/2005/8/layout/hList7#1"/>
    <dgm:cxn modelId="{A7A2EEDB-FB4C-4BB1-8B00-75E7BAECBAF4}" type="presParOf" srcId="{B4EC43FF-F280-4D81-B573-0BBE26119323}" destId="{3606B1B6-912D-4BB2-940E-606747701328}" srcOrd="3" destOrd="0" presId="urn:microsoft.com/office/officeart/2005/8/layout/hList7#1"/>
    <dgm:cxn modelId="{D5B52922-2BBF-4D72-B561-83DD16EE98A4}" type="presParOf" srcId="{E3446D0B-132A-4581-B805-7D509ABBE1A9}" destId="{6FCB4B09-5AE8-4BCF-9C2E-5DB02F534E9D}" srcOrd="3" destOrd="0" presId="urn:microsoft.com/office/officeart/2005/8/layout/hList7#1"/>
    <dgm:cxn modelId="{20C81210-51B9-4AC6-9064-ABE7CD2AA37D}" type="presParOf" srcId="{E3446D0B-132A-4581-B805-7D509ABBE1A9}" destId="{552AA70C-A20B-4D1F-9285-6CFC3143FB01}" srcOrd="4" destOrd="0" presId="urn:microsoft.com/office/officeart/2005/8/layout/hList7#1"/>
    <dgm:cxn modelId="{7F7AEA93-5C3F-47A3-8DBA-421A511A2756}" type="presParOf" srcId="{552AA70C-A20B-4D1F-9285-6CFC3143FB01}" destId="{84406800-1B15-4073-9BE5-7AED3F8CD968}" srcOrd="0" destOrd="0" presId="urn:microsoft.com/office/officeart/2005/8/layout/hList7#1"/>
    <dgm:cxn modelId="{F45EF391-91F3-439B-8172-F0E1D599735B}" type="presParOf" srcId="{552AA70C-A20B-4D1F-9285-6CFC3143FB01}" destId="{80C2ACF9-BD38-4248-9C5A-D57702DCA3FA}" srcOrd="1" destOrd="0" presId="urn:microsoft.com/office/officeart/2005/8/layout/hList7#1"/>
    <dgm:cxn modelId="{A2F51EE9-863A-4A28-98BD-E92EFDF54B60}" type="presParOf" srcId="{552AA70C-A20B-4D1F-9285-6CFC3143FB01}" destId="{A550690B-CD28-43E2-88E8-918DBD12128C}" srcOrd="2" destOrd="0" presId="urn:microsoft.com/office/officeart/2005/8/layout/hList7#1"/>
    <dgm:cxn modelId="{B91AF932-7E99-40F5-98CF-0CCDF6F12F8C}"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7" y="0"/>
          <a:ext cx="2812739" cy="5410200"/>
        </a:xfrm>
        <a:prstGeom prst="roundRect">
          <a:avLst>
            <a:gd name="adj" fmla="val 10000"/>
          </a:avLst>
        </a:prstGeom>
        <a:solidFill>
          <a:schemeClr val="accent1">
            <a:shade val="8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rPr>
            <a:t>Normal</a:t>
          </a:r>
        </a:p>
        <a:p>
          <a:pPr lvl="0" algn="ctr" defTabSz="844550">
            <a:lnSpc>
              <a:spcPct val="90000"/>
            </a:lnSpc>
            <a:spcBef>
              <a:spcPct val="0"/>
            </a:spcBef>
            <a:spcAft>
              <a:spcPct val="35000"/>
            </a:spcAft>
          </a:pPr>
          <a:r>
            <a:rPr lang="en-US" sz="1900" b="1" kern="1200" dirty="0" smtClean="0">
              <a:solidFill>
                <a:schemeClr val="bg2"/>
              </a:solidFill>
            </a:rPr>
            <a:t>FBG &lt;100</a:t>
          </a:r>
        </a:p>
        <a:p>
          <a:pPr lvl="0" algn="ctr" defTabSz="844550">
            <a:lnSpc>
              <a:spcPct val="90000"/>
            </a:lnSpc>
            <a:spcBef>
              <a:spcPct val="0"/>
            </a:spcBef>
            <a:spcAft>
              <a:spcPct val="35000"/>
            </a:spcAft>
          </a:pPr>
          <a:r>
            <a:rPr lang="en-US" sz="1900" b="1" kern="1200" dirty="0" smtClean="0">
              <a:solidFill>
                <a:schemeClr val="bg2"/>
              </a:solidFill>
            </a:rPr>
            <a:t>Random &lt;140</a:t>
          </a:r>
        </a:p>
        <a:p>
          <a:pPr lvl="0" algn="ctr" defTabSz="844550">
            <a:lnSpc>
              <a:spcPct val="90000"/>
            </a:lnSpc>
            <a:spcBef>
              <a:spcPct val="0"/>
            </a:spcBef>
            <a:spcAft>
              <a:spcPct val="35000"/>
            </a:spcAft>
          </a:pPr>
          <a:r>
            <a:rPr lang="en-US" sz="1900" b="1" kern="1200" dirty="0" smtClean="0">
              <a:solidFill>
                <a:schemeClr val="bg2"/>
              </a:solidFill>
            </a:rPr>
            <a:t>A1c &lt;5.7%</a:t>
          </a:r>
          <a:endParaRPr lang="en-US" sz="1900" b="1" kern="1200" dirty="0">
            <a:solidFill>
              <a:schemeClr val="bg2"/>
            </a:solidFill>
          </a:endParaRPr>
        </a:p>
      </dsp:txBody>
      <dsp:txXfrm>
        <a:off x="7" y="2164080"/>
        <a:ext cx="2812739" cy="2164080"/>
      </dsp:txXfrm>
    </dsp:sp>
    <dsp:sp modelId="{1B13010B-D7B8-48A4-9EA8-0FF90A870D10}">
      <dsp:nvSpPr>
        <dsp:cNvPr id="0" name=""/>
        <dsp:cNvSpPr/>
      </dsp:nvSpPr>
      <dsp:spPr>
        <a:xfrm>
          <a:off x="304799" y="228604"/>
          <a:ext cx="2206757" cy="1993610"/>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895610" y="0"/>
          <a:ext cx="2812739" cy="5410200"/>
        </a:xfrm>
        <a:prstGeom prst="roundRect">
          <a:avLst>
            <a:gd name="adj" fmla="val 10000"/>
          </a:avLst>
        </a:prstGeom>
        <a:solidFill>
          <a:schemeClr val="accent1">
            <a:shade val="80000"/>
            <a:hueOff val="185366"/>
            <a:satOff val="-7259"/>
            <a:lumOff val="1411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rPr>
            <a:t>Prediabetes</a:t>
          </a:r>
        </a:p>
        <a:p>
          <a:pPr lvl="0" algn="ctr" defTabSz="844550">
            <a:lnSpc>
              <a:spcPct val="90000"/>
            </a:lnSpc>
            <a:spcBef>
              <a:spcPct val="0"/>
            </a:spcBef>
            <a:spcAft>
              <a:spcPct val="35000"/>
            </a:spcAft>
          </a:pPr>
          <a:r>
            <a:rPr lang="en-US" sz="1900" b="1" kern="1200" dirty="0" smtClean="0">
              <a:solidFill>
                <a:schemeClr val="bg2"/>
              </a:solidFill>
            </a:rPr>
            <a:t>FBG 100-125</a:t>
          </a:r>
        </a:p>
        <a:p>
          <a:pPr lvl="0" algn="ctr" defTabSz="844550">
            <a:lnSpc>
              <a:spcPct val="90000"/>
            </a:lnSpc>
            <a:spcBef>
              <a:spcPct val="0"/>
            </a:spcBef>
            <a:spcAft>
              <a:spcPct val="35000"/>
            </a:spcAft>
          </a:pPr>
          <a:r>
            <a:rPr lang="en-US" sz="1900" b="1" kern="1200" dirty="0" smtClean="0">
              <a:solidFill>
                <a:schemeClr val="bg2"/>
              </a:solidFill>
            </a:rPr>
            <a:t>Random 140 - 199</a:t>
          </a:r>
        </a:p>
        <a:p>
          <a:pPr lvl="0" algn="ctr" defTabSz="844550">
            <a:lnSpc>
              <a:spcPct val="90000"/>
            </a:lnSpc>
            <a:spcBef>
              <a:spcPct val="0"/>
            </a:spcBef>
            <a:spcAft>
              <a:spcPct val="35000"/>
            </a:spcAft>
          </a:pPr>
          <a:r>
            <a:rPr lang="en-US" sz="1900" b="1" kern="1200" dirty="0" smtClean="0">
              <a:solidFill>
                <a:schemeClr val="bg2"/>
              </a:solidFill>
            </a:rPr>
            <a:t>A1c ~ 5.7- 6.4% </a:t>
          </a:r>
        </a:p>
        <a:p>
          <a:pPr lvl="0" algn="ctr" defTabSz="844550">
            <a:lnSpc>
              <a:spcPct val="90000"/>
            </a:lnSpc>
            <a:spcBef>
              <a:spcPct val="0"/>
            </a:spcBef>
            <a:spcAft>
              <a:spcPct val="35000"/>
            </a:spcAft>
          </a:pPr>
          <a:r>
            <a:rPr lang="en-US" sz="1900" b="1" kern="1200" dirty="0" smtClean="0">
              <a:solidFill>
                <a:schemeClr val="bg2"/>
              </a:solidFill>
            </a:rPr>
            <a:t>50% working pancreas</a:t>
          </a:r>
          <a:endParaRPr lang="en-US" sz="1900" b="1" kern="1200" dirty="0">
            <a:solidFill>
              <a:schemeClr val="bg2"/>
            </a:solidFill>
          </a:endParaRPr>
        </a:p>
      </dsp:txBody>
      <dsp:txXfrm>
        <a:off x="2895610" y="2164080"/>
        <a:ext cx="2812739" cy="2164080"/>
      </dsp:txXfrm>
    </dsp:sp>
    <dsp:sp modelId="{3606B1B6-912D-4BB2-940E-606747701328}">
      <dsp:nvSpPr>
        <dsp:cNvPr id="0" name=""/>
        <dsp:cNvSpPr/>
      </dsp:nvSpPr>
      <dsp:spPr>
        <a:xfrm>
          <a:off x="3810005" y="533408"/>
          <a:ext cx="1094001" cy="1191990"/>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797860" y="0"/>
          <a:ext cx="2812739" cy="5410200"/>
        </a:xfrm>
        <a:prstGeom prst="roundRect">
          <a:avLst>
            <a:gd name="adj" fmla="val 10000"/>
          </a:avLst>
        </a:prstGeom>
        <a:solidFill>
          <a:schemeClr val="accent1">
            <a:shade val="80000"/>
            <a:hueOff val="370732"/>
            <a:satOff val="-14519"/>
            <a:lumOff val="2823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u="sng" kern="1200" dirty="0" smtClean="0">
              <a:solidFill>
                <a:schemeClr val="bg2"/>
              </a:solidFill>
              <a:latin typeface="+mn-lt"/>
            </a:rPr>
            <a:t>D</a:t>
          </a:r>
          <a:r>
            <a:rPr kumimoji="0" lang="en-US" sz="1900" b="1" i="0" u="sng" strike="noStrike" kern="1200" cap="none" spc="0" normalizeH="0" baseline="0" noProof="0" dirty="0" err="1" smtClean="0">
              <a:ln/>
              <a:solidFill>
                <a:schemeClr val="bg2"/>
              </a:solidFill>
              <a:effectLst/>
              <a:uLnTx/>
              <a:uFillTx/>
              <a:latin typeface="+mn-lt"/>
              <a:ea typeface="+mn-ea"/>
              <a:cs typeface="+mn-cs"/>
            </a:rPr>
            <a:t>iabetes</a:t>
          </a:r>
          <a:endParaRPr kumimoji="0" lang="en-US" sz="1900" b="1" i="0" u="sng" strike="noStrike" kern="1200" cap="none" spc="0" normalizeH="0" baseline="0" noProof="0" dirty="0" smtClean="0">
            <a:ln/>
            <a:solidFill>
              <a:schemeClr val="bg2"/>
            </a:solidFill>
            <a:effectLst/>
            <a:uLnTx/>
            <a:uFillTx/>
            <a:latin typeface="+mn-lt"/>
            <a:ea typeface="+mn-ea"/>
            <a:cs typeface="+mn-cs"/>
          </a:endParaRPr>
        </a:p>
        <a:p>
          <a:pPr lvl="0" algn="ctr" defTabSz="844550" rtl="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FBG 126 +</a:t>
          </a:r>
        </a:p>
        <a:p>
          <a:pPr lvl="0" algn="ctr" defTabSz="844550" rtl="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Random 200</a:t>
          </a:r>
          <a:r>
            <a:rPr kumimoji="0" lang="en-US" sz="1900" b="1" i="0" u="none" strike="noStrike" kern="1200" cap="none" spc="0" normalizeH="0" noProof="0" dirty="0" smtClean="0">
              <a:ln/>
              <a:solidFill>
                <a:schemeClr val="bg2"/>
              </a:solidFill>
              <a:effectLst/>
              <a:uLnTx/>
              <a:uFillTx/>
              <a:latin typeface="+mn-lt"/>
            </a:rPr>
            <a:t> +</a:t>
          </a:r>
          <a:endParaRPr kumimoji="0" lang="en-US" sz="1900" b="1" i="0" u="none" strike="noStrike" kern="1200" cap="none" spc="0" normalizeH="0" baseline="0" noProof="0" dirty="0" smtClean="0">
            <a:ln/>
            <a:solidFill>
              <a:schemeClr val="bg2"/>
            </a:solidFill>
            <a:effectLst/>
            <a:uLnTx/>
            <a:uFillTx/>
            <a:latin typeface="+mn-lt"/>
          </a:endParaRPr>
        </a:p>
        <a:p>
          <a:pPr lvl="0" algn="ctr" defTabSz="844550">
            <a:lnSpc>
              <a:spcPct val="90000"/>
            </a:lnSpc>
            <a:spcBef>
              <a:spcPct val="0"/>
            </a:spcBef>
            <a:spcAft>
              <a:spcPct val="35000"/>
            </a:spcAft>
          </a:pPr>
          <a:r>
            <a:rPr kumimoji="0" lang="en-US" sz="1900" b="1" i="0" u="none" strike="noStrike" kern="1200" cap="none" spc="0" normalizeH="0" baseline="0" noProof="0" dirty="0" smtClean="0">
              <a:ln/>
              <a:solidFill>
                <a:schemeClr val="bg2"/>
              </a:solidFill>
              <a:effectLst/>
              <a:uLnTx/>
              <a:uFillTx/>
              <a:latin typeface="+mn-lt"/>
            </a:rPr>
            <a:t>A1c</a:t>
          </a:r>
          <a:r>
            <a:rPr kumimoji="0" lang="en-US" sz="1900" b="1" i="0" u="none" strike="noStrike" kern="1200" cap="none" spc="0" normalizeH="0" noProof="0" dirty="0" smtClean="0">
              <a:ln/>
              <a:solidFill>
                <a:schemeClr val="bg2"/>
              </a:solidFill>
              <a:effectLst/>
              <a:uLnTx/>
              <a:uFillTx/>
              <a:latin typeface="+mn-lt"/>
            </a:rPr>
            <a:t> </a:t>
          </a:r>
          <a:r>
            <a:rPr kumimoji="0" lang="en-US" sz="1900" b="1" i="0" u="none" strike="noStrike" kern="1200" cap="none" spc="0" normalizeH="0" baseline="0" noProof="0" dirty="0" smtClean="0">
              <a:ln/>
              <a:solidFill>
                <a:schemeClr val="bg2"/>
              </a:solidFill>
              <a:effectLst/>
              <a:uLnTx/>
              <a:uFillTx/>
              <a:latin typeface="+mn-lt"/>
            </a:rPr>
            <a:t>6.5% or +   </a:t>
          </a:r>
        </a:p>
        <a:p>
          <a:pPr lvl="0" algn="ctr" defTabSz="844550" rtl="0">
            <a:lnSpc>
              <a:spcPct val="90000"/>
            </a:lnSpc>
            <a:spcBef>
              <a:spcPct val="0"/>
            </a:spcBef>
            <a:spcAft>
              <a:spcPct val="35000"/>
            </a:spcAft>
          </a:pPr>
          <a:r>
            <a:rPr lang="en-US" sz="1900" b="1" kern="1200" dirty="0" smtClean="0">
              <a:solidFill>
                <a:schemeClr val="bg2"/>
              </a:solidFill>
            </a:rPr>
            <a:t>20% working pancreas</a:t>
          </a:r>
          <a:endParaRPr lang="en-US" sz="1900" b="1" kern="1200" dirty="0">
            <a:solidFill>
              <a:schemeClr val="bg2"/>
            </a:solidFill>
          </a:endParaRPr>
        </a:p>
      </dsp:txBody>
      <dsp:txXfrm>
        <a:off x="5797860" y="2164080"/>
        <a:ext cx="2812739" cy="2164080"/>
      </dsp:txXfrm>
    </dsp:sp>
    <dsp:sp modelId="{693F3127-73CA-4418-9BEB-76AC94A2C0E0}">
      <dsp:nvSpPr>
        <dsp:cNvPr id="0" name=""/>
        <dsp:cNvSpPr/>
      </dsp:nvSpPr>
      <dsp:spPr>
        <a:xfrm>
          <a:off x="6861046" y="838202"/>
          <a:ext cx="682751" cy="774416"/>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44423" y="4328160"/>
          <a:ext cx="7921752" cy="811530"/>
        </a:xfrm>
        <a:prstGeom prst="leftRightArrow">
          <a:avLst/>
        </a:prstGeom>
        <a:solidFill>
          <a:schemeClr val="accent1">
            <a:tint val="4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image" Target="../media/image2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2.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image" Target="../media/image22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image" Target="../media/image21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5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5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slide" Target="../slides/slide22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slide" Target="../slides/slide22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229.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230.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23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237.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248.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261.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262.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263.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265.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68.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slide" Target="../slides/slide315.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244.xml.rels><?xml version="1.0" encoding="UTF-8" standalone="yes"?>
<Relationships xmlns="http://schemas.openxmlformats.org/package/2006/relationships"><Relationship Id="rId3" Type="http://schemas.openxmlformats.org/officeDocument/2006/relationships/slide" Target="../slides/slide316.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33F9FC-79D0-4933-92DB-6CD248597F82}" type="slidenum">
              <a:rPr lang="en-US" sz="1300" smtClean="0"/>
              <a:pPr>
                <a:spcBef>
                  <a:spcPct val="0"/>
                </a:spcBef>
              </a:pPr>
              <a:t>2</a:t>
            </a:fld>
            <a:endParaRPr lang="en-US" sz="1300" smtClean="0"/>
          </a:p>
        </p:txBody>
      </p:sp>
    </p:spTree>
    <p:extLst>
      <p:ext uri="{BB962C8B-B14F-4D97-AF65-F5344CB8AC3E}">
        <p14:creationId xmlns:p14="http://schemas.microsoft.com/office/powerpoint/2010/main" val="86525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86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6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ADCE75-231E-43D3-AB4B-F011DAEF2EB4}" type="slidenum">
              <a:rPr lang="en-US" sz="1300" smtClean="0"/>
              <a:pPr>
                <a:spcBef>
                  <a:spcPct val="0"/>
                </a:spcBef>
              </a:pPr>
              <a:t>14</a:t>
            </a:fld>
            <a:endParaRPr lang="en-US" sz="1300" smtClean="0"/>
          </a:p>
        </p:txBody>
      </p:sp>
    </p:spTree>
    <p:extLst>
      <p:ext uri="{BB962C8B-B14F-4D97-AF65-F5344CB8AC3E}">
        <p14:creationId xmlns:p14="http://schemas.microsoft.com/office/powerpoint/2010/main" val="29994212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1F8147-827B-4172-8286-9E264C2CA20F}" type="slidenum">
              <a:rPr lang="en-US" sz="1300" smtClean="0"/>
              <a:pPr>
                <a:spcBef>
                  <a:spcPct val="0"/>
                </a:spcBef>
              </a:pPr>
              <a:t>152</a:t>
            </a:fld>
            <a:endParaRPr lang="en-US" sz="1300" smtClean="0"/>
          </a:p>
        </p:txBody>
      </p:sp>
    </p:spTree>
    <p:extLst>
      <p:ext uri="{BB962C8B-B14F-4D97-AF65-F5344CB8AC3E}">
        <p14:creationId xmlns:p14="http://schemas.microsoft.com/office/powerpoint/2010/main" val="563558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75991B-213E-4DA7-88A6-AD6DA03D5C41}" type="slidenum">
              <a:rPr lang="en-US" sz="1300" smtClean="0"/>
              <a:pPr>
                <a:spcBef>
                  <a:spcPct val="0"/>
                </a:spcBef>
              </a:pPr>
              <a:t>153</a:t>
            </a:fld>
            <a:endParaRPr lang="en-US" sz="1300" smtClean="0"/>
          </a:p>
        </p:txBody>
      </p:sp>
    </p:spTree>
    <p:extLst>
      <p:ext uri="{BB962C8B-B14F-4D97-AF65-F5344CB8AC3E}">
        <p14:creationId xmlns:p14="http://schemas.microsoft.com/office/powerpoint/2010/main" val="37055515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AFB1DB-D0D8-443C-BEC2-BEED0DFA33EE}" type="slidenum">
              <a:rPr lang="en-US" sz="1300" smtClean="0"/>
              <a:pPr>
                <a:spcBef>
                  <a:spcPct val="0"/>
                </a:spcBef>
              </a:pPr>
              <a:t>154</a:t>
            </a:fld>
            <a:endParaRPr lang="en-US" sz="1300" smtClean="0"/>
          </a:p>
        </p:txBody>
      </p:sp>
    </p:spTree>
    <p:extLst>
      <p:ext uri="{BB962C8B-B14F-4D97-AF65-F5344CB8AC3E}">
        <p14:creationId xmlns:p14="http://schemas.microsoft.com/office/powerpoint/2010/main" val="9962346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319EA-F54F-48A2-91C8-7230460ACF56}"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4565855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31A44-F3F9-4668-8AFD-9D6AD6F93F7C}" type="slidenum">
              <a:rPr lang="en-US" sz="1300" smtClean="0"/>
              <a:pPr>
                <a:spcBef>
                  <a:spcPct val="0"/>
                </a:spcBef>
              </a:pPr>
              <a:t>156</a:t>
            </a:fld>
            <a:endParaRPr lang="en-US" sz="1300" smtClean="0"/>
          </a:p>
        </p:txBody>
      </p:sp>
    </p:spTree>
    <p:extLst>
      <p:ext uri="{BB962C8B-B14F-4D97-AF65-F5344CB8AC3E}">
        <p14:creationId xmlns:p14="http://schemas.microsoft.com/office/powerpoint/2010/main" val="11686855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E8178-568F-450F-9042-A91E1B6B82B6}" type="slidenum">
              <a:rPr lang="en-US" sz="1300" smtClean="0"/>
              <a:pPr>
                <a:spcBef>
                  <a:spcPct val="0"/>
                </a:spcBef>
              </a:pPr>
              <a:t>157</a:t>
            </a:fld>
            <a:endParaRPr lang="en-US" sz="1300" smtClean="0"/>
          </a:p>
        </p:txBody>
      </p:sp>
    </p:spTree>
    <p:extLst>
      <p:ext uri="{BB962C8B-B14F-4D97-AF65-F5344CB8AC3E}">
        <p14:creationId xmlns:p14="http://schemas.microsoft.com/office/powerpoint/2010/main" val="31458673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0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B242A7-59F5-4A1B-B1A6-3C2F228D4011}"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3658255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015BE3-29F8-4548-8FAE-1A04D998E3FE}" type="slidenum">
              <a:rPr lang="en-US" sz="1300" smtClean="0"/>
              <a:pPr>
                <a:spcBef>
                  <a:spcPct val="0"/>
                </a:spcBef>
              </a:pPr>
              <a:t>159</a:t>
            </a:fld>
            <a:endParaRPr lang="en-US" sz="1300" smtClean="0"/>
          </a:p>
        </p:txBody>
      </p:sp>
    </p:spTree>
    <p:extLst>
      <p:ext uri="{BB962C8B-B14F-4D97-AF65-F5344CB8AC3E}">
        <p14:creationId xmlns:p14="http://schemas.microsoft.com/office/powerpoint/2010/main" val="14183799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EFBBA4-48FF-4788-A59A-C1CA66A48D60}" type="slidenum">
              <a:rPr lang="en-US" sz="1300" smtClean="0"/>
              <a:pPr>
                <a:spcBef>
                  <a:spcPct val="0"/>
                </a:spcBef>
              </a:pPr>
              <a:t>160</a:t>
            </a:fld>
            <a:endParaRPr lang="en-US" sz="1300" smtClean="0"/>
          </a:p>
        </p:txBody>
      </p:sp>
    </p:spTree>
    <p:extLst>
      <p:ext uri="{BB962C8B-B14F-4D97-AF65-F5344CB8AC3E}">
        <p14:creationId xmlns:p14="http://schemas.microsoft.com/office/powerpoint/2010/main" val="19441466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AD9EF-6A25-4A2C-A353-B11F7E3A0C2A}"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376713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5EDB98-A66D-4D75-BE19-27B1ADE2B332}" type="slidenum">
              <a:rPr lang="en-US" sz="1300" smtClean="0"/>
              <a:pPr>
                <a:spcBef>
                  <a:spcPct val="0"/>
                </a:spcBef>
              </a:pPr>
              <a:t>15</a:t>
            </a:fld>
            <a:endParaRPr lang="en-US" sz="1300" smtClean="0"/>
          </a:p>
        </p:txBody>
      </p:sp>
    </p:spTree>
    <p:extLst>
      <p:ext uri="{BB962C8B-B14F-4D97-AF65-F5344CB8AC3E}">
        <p14:creationId xmlns:p14="http://schemas.microsoft.com/office/powerpoint/2010/main" val="24094092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D011FB-6AC0-48DA-8FAE-F255E9427175}" type="slidenum">
              <a:rPr lang="en-US" sz="1300" smtClean="0"/>
              <a:pPr>
                <a:spcBef>
                  <a:spcPct val="0"/>
                </a:spcBef>
              </a:pPr>
              <a:t>162</a:t>
            </a:fld>
            <a:endParaRPr lang="en-US" sz="1300" smtClean="0"/>
          </a:p>
        </p:txBody>
      </p:sp>
    </p:spTree>
    <p:extLst>
      <p:ext uri="{BB962C8B-B14F-4D97-AF65-F5344CB8AC3E}">
        <p14:creationId xmlns:p14="http://schemas.microsoft.com/office/powerpoint/2010/main" val="40408174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23117B-3722-49F8-B329-51489BEB944C}" type="slidenum">
              <a:rPr lang="en-US" sz="1300" smtClean="0"/>
              <a:pPr>
                <a:spcBef>
                  <a:spcPct val="0"/>
                </a:spcBef>
              </a:pPr>
              <a:t>163</a:t>
            </a:fld>
            <a:endParaRPr lang="en-US" sz="1300" smtClean="0"/>
          </a:p>
        </p:txBody>
      </p:sp>
    </p:spTree>
    <p:extLst>
      <p:ext uri="{BB962C8B-B14F-4D97-AF65-F5344CB8AC3E}">
        <p14:creationId xmlns:p14="http://schemas.microsoft.com/office/powerpoint/2010/main" val="41465052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261887-389A-4E0C-A3A0-0A9321E62188}" type="slidenum">
              <a:rPr lang="en-US" sz="1300" smtClean="0"/>
              <a:pPr>
                <a:spcBef>
                  <a:spcPct val="0"/>
                </a:spcBef>
              </a:pPr>
              <a:t>164</a:t>
            </a:fld>
            <a:endParaRPr lang="en-US" sz="1300" smtClean="0"/>
          </a:p>
        </p:txBody>
      </p:sp>
    </p:spTree>
    <p:extLst>
      <p:ext uri="{BB962C8B-B14F-4D97-AF65-F5344CB8AC3E}">
        <p14:creationId xmlns:p14="http://schemas.microsoft.com/office/powerpoint/2010/main" val="40977984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7A4B2F-A5B8-41FC-9953-358B4427A910}" type="slidenum">
              <a:rPr lang="en-US" sz="1300" smtClean="0"/>
              <a:pPr>
                <a:spcBef>
                  <a:spcPct val="0"/>
                </a:spcBef>
              </a:pPr>
              <a:t>165</a:t>
            </a:fld>
            <a:endParaRPr lang="en-US" sz="1300" smtClean="0"/>
          </a:p>
        </p:txBody>
      </p:sp>
    </p:spTree>
    <p:extLst>
      <p:ext uri="{BB962C8B-B14F-4D97-AF65-F5344CB8AC3E}">
        <p14:creationId xmlns:p14="http://schemas.microsoft.com/office/powerpoint/2010/main" val="11445352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67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67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475AC-703B-4E59-9186-8DB7BA6CB92D}" type="slidenum">
              <a:rPr lang="en-US" sz="1300" smtClean="0"/>
              <a:pPr>
                <a:spcBef>
                  <a:spcPct val="0"/>
                </a:spcBef>
              </a:pPr>
              <a:t>166</a:t>
            </a:fld>
            <a:endParaRPr lang="en-US" sz="1300" smtClean="0"/>
          </a:p>
        </p:txBody>
      </p:sp>
    </p:spTree>
    <p:extLst>
      <p:ext uri="{BB962C8B-B14F-4D97-AF65-F5344CB8AC3E}">
        <p14:creationId xmlns:p14="http://schemas.microsoft.com/office/powerpoint/2010/main" val="12096385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88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A38B4E-01F7-4475-9231-5AD6AF767C03}"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8605731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59CC4F-9627-4B87-835B-245B037D747E}" type="slidenum">
              <a:rPr lang="en-US" sz="1300" smtClean="0"/>
              <a:pPr>
                <a:spcBef>
                  <a:spcPct val="0"/>
                </a:spcBef>
              </a:pPr>
              <a:t>168</a:t>
            </a:fld>
            <a:endParaRPr lang="en-US" sz="1300" smtClean="0"/>
          </a:p>
        </p:txBody>
      </p:sp>
    </p:spTree>
    <p:extLst>
      <p:ext uri="{BB962C8B-B14F-4D97-AF65-F5344CB8AC3E}">
        <p14:creationId xmlns:p14="http://schemas.microsoft.com/office/powerpoint/2010/main" val="16436769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97508F-F201-4360-9605-9647391A9EA7}"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16008508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C0A791-FF2F-4CC8-BA91-FDB2EFBCF46A}" type="slidenum">
              <a:rPr lang="en-US" sz="1300" smtClean="0"/>
              <a:pPr>
                <a:spcBef>
                  <a:spcPct val="0"/>
                </a:spcBef>
              </a:pPr>
              <a:t>170</a:t>
            </a:fld>
            <a:endParaRPr lang="en-US" sz="1300" smtClean="0"/>
          </a:p>
        </p:txBody>
      </p:sp>
    </p:spTree>
    <p:extLst>
      <p:ext uri="{BB962C8B-B14F-4D97-AF65-F5344CB8AC3E}">
        <p14:creationId xmlns:p14="http://schemas.microsoft.com/office/powerpoint/2010/main" val="21221624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9AC02-6AA0-4FFC-A20C-B4C2FCF6E7BA}" type="slidenum">
              <a:rPr lang="en-US" sz="1300" smtClean="0"/>
              <a:pPr>
                <a:spcBef>
                  <a:spcPct val="0"/>
                </a:spcBef>
              </a:pPr>
              <a:t>171</a:t>
            </a:fld>
            <a:endParaRPr lang="en-US" sz="1300" smtClean="0"/>
          </a:p>
        </p:txBody>
      </p:sp>
    </p:spTree>
    <p:extLst>
      <p:ext uri="{BB962C8B-B14F-4D97-AF65-F5344CB8AC3E}">
        <p14:creationId xmlns:p14="http://schemas.microsoft.com/office/powerpoint/2010/main" val="291148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16</a:t>
            </a:fld>
            <a:endParaRPr lang="en-US" sz="1300" smtClean="0"/>
          </a:p>
        </p:txBody>
      </p:sp>
    </p:spTree>
    <p:extLst>
      <p:ext uri="{BB962C8B-B14F-4D97-AF65-F5344CB8AC3E}">
        <p14:creationId xmlns:p14="http://schemas.microsoft.com/office/powerpoint/2010/main" val="28568797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172</a:t>
            </a:fld>
            <a:endParaRPr lang="en-US" sz="1300" smtClean="0"/>
          </a:p>
        </p:txBody>
      </p:sp>
    </p:spTree>
    <p:extLst>
      <p:ext uri="{BB962C8B-B14F-4D97-AF65-F5344CB8AC3E}">
        <p14:creationId xmlns:p14="http://schemas.microsoft.com/office/powerpoint/2010/main" val="27339739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173</a:t>
            </a:fld>
            <a:endParaRPr lang="en-US" sz="1300">
              <a:solidFill>
                <a:srgbClr val="000000"/>
              </a:solidFill>
            </a:endParaRPr>
          </a:p>
        </p:txBody>
      </p:sp>
    </p:spTree>
    <p:extLst>
      <p:ext uri="{BB962C8B-B14F-4D97-AF65-F5344CB8AC3E}">
        <p14:creationId xmlns:p14="http://schemas.microsoft.com/office/powerpoint/2010/main" val="18993107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95D4E8-9684-4861-8FB1-37AF15F5A6C7}" type="slidenum">
              <a:rPr lang="en-US" sz="1300" smtClean="0"/>
              <a:pPr>
                <a:spcBef>
                  <a:spcPct val="0"/>
                </a:spcBef>
              </a:pPr>
              <a:t>174</a:t>
            </a:fld>
            <a:endParaRPr lang="en-US" sz="1300" smtClean="0"/>
          </a:p>
        </p:txBody>
      </p:sp>
      <p:sp>
        <p:nvSpPr>
          <p:cNvPr id="26317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D0DB56-331B-4E9A-807D-1D23B0614CFA}" type="slidenum">
              <a:rPr lang="en-US"/>
              <a:pPr algn="r" eaLnBrk="1" hangingPunct="1">
                <a:spcBef>
                  <a:spcPct val="0"/>
                </a:spcBef>
              </a:pPr>
              <a:t>174</a:t>
            </a:fld>
            <a:endParaRPr lang="en-US"/>
          </a:p>
        </p:txBody>
      </p:sp>
      <p:sp>
        <p:nvSpPr>
          <p:cNvPr id="263172" name="Slide Image Placeholder 1"/>
          <p:cNvSpPr>
            <a:spLocks noGrp="1" noRot="1" noChangeAspect="1" noTextEdit="1"/>
          </p:cNvSpPr>
          <p:nvPr>
            <p:ph type="sldImg"/>
          </p:nvPr>
        </p:nvSpPr>
        <p:spPr>
          <a:ln/>
        </p:spPr>
      </p:sp>
      <p:sp>
        <p:nvSpPr>
          <p:cNvPr id="26317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317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317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76A245D-064D-4B8C-A167-2F15ABD04D54}" type="slidenum">
              <a:rPr lang="en-US"/>
              <a:pPr algn="r" eaLnBrk="1" hangingPunct="1">
                <a:spcBef>
                  <a:spcPct val="0"/>
                </a:spcBef>
              </a:pPr>
              <a:t>174</a:t>
            </a:fld>
            <a:endParaRPr lang="en-US"/>
          </a:p>
        </p:txBody>
      </p:sp>
    </p:spTree>
    <p:extLst>
      <p:ext uri="{BB962C8B-B14F-4D97-AF65-F5344CB8AC3E}">
        <p14:creationId xmlns:p14="http://schemas.microsoft.com/office/powerpoint/2010/main" val="4029879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solidFill>
                  <a:srgbClr val="000000"/>
                </a:solidFill>
                <a:latin typeface="Times New Roman" panose="02020603050405020304" pitchFamily="18" charset="0"/>
              </a:rPr>
              <a:pPr/>
              <a:t>175</a:t>
            </a:fld>
            <a:endParaRPr lang="en-US">
              <a:solidFill>
                <a:srgbClr val="000000"/>
              </a:solidFill>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solidFill>
                  <a:srgbClr val="000000"/>
                </a:solidFill>
                <a:latin typeface="Times New Roman" panose="02020603050405020304" pitchFamily="18" charset="0"/>
              </a:rPr>
              <a:pPr algn="r"/>
              <a:t>175</a:t>
            </a:fld>
            <a:endParaRPr lang="en-US" sz="1300">
              <a:solidFill>
                <a:srgbClr val="000000"/>
              </a:solidFill>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srgbClr val="000000"/>
                </a:solidFill>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solidFill>
                  <a:srgbClr val="000000"/>
                </a:solidFill>
                <a:latin typeface="Times New Roman" panose="02020603050405020304" pitchFamily="18" charset="0"/>
              </a:rPr>
              <a:pPr algn="r"/>
              <a:t>175</a:t>
            </a:fld>
            <a:endParaRPr lang="en-US" sz="1300">
              <a:solidFill>
                <a:srgbClr val="000000"/>
              </a:solidFill>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384458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1389063" y="754063"/>
            <a:ext cx="5024437" cy="3767137"/>
          </a:xfrm>
          <a:ln/>
        </p:spPr>
      </p:sp>
      <p:sp>
        <p:nvSpPr>
          <p:cNvPr id="26726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Depiction of the elements of decision-making used to determine appropriate efforts to achieve glycaemic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Ismail-Beigi et al [ref 20]</a:t>
            </a: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CA2FB0-988F-4FE8-88AB-A2F89A6E6704}" type="slidenum">
              <a:rPr lang="en-US" sz="1300" smtClean="0"/>
              <a:pPr/>
              <a:t>176</a:t>
            </a:fld>
            <a:endParaRPr lang="en-US" sz="1300" smtClean="0"/>
          </a:p>
        </p:txBody>
      </p:sp>
    </p:spTree>
    <p:extLst>
      <p:ext uri="{BB962C8B-B14F-4D97-AF65-F5344CB8AC3E}">
        <p14:creationId xmlns:p14="http://schemas.microsoft.com/office/powerpoint/2010/main" val="23429771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6B644-78E1-454E-84F3-2965AF379E6E}" type="slidenum">
              <a:rPr lang="en-US" sz="1300" smtClean="0"/>
              <a:pPr>
                <a:spcBef>
                  <a:spcPct val="0"/>
                </a:spcBef>
              </a:pPr>
              <a:t>177</a:t>
            </a:fld>
            <a:endParaRPr lang="en-US" sz="1300" smtClean="0"/>
          </a:p>
        </p:txBody>
      </p:sp>
      <p:sp>
        <p:nvSpPr>
          <p:cNvPr id="2693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74B831F-1A41-49C9-B554-8E552E6A9E19}" type="slidenum">
              <a:rPr lang="en-US"/>
              <a:pPr algn="r" eaLnBrk="1" hangingPunct="1">
                <a:spcBef>
                  <a:spcPct val="0"/>
                </a:spcBef>
              </a:pPr>
              <a:t>177</a:t>
            </a:fld>
            <a:endParaRPr lang="en-US"/>
          </a:p>
        </p:txBody>
      </p:sp>
      <p:sp>
        <p:nvSpPr>
          <p:cNvPr id="269316" name="Slide Image Placeholder 1"/>
          <p:cNvSpPr>
            <a:spLocks noGrp="1" noRot="1" noChangeAspect="1" noTextEdit="1"/>
          </p:cNvSpPr>
          <p:nvPr>
            <p:ph type="sldImg"/>
          </p:nvPr>
        </p:nvSpPr>
        <p:spPr>
          <a:ln/>
        </p:spPr>
      </p:sp>
      <p:sp>
        <p:nvSpPr>
          <p:cNvPr id="26931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931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931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30B769-D3D4-412F-B17F-04C2E9CEB901}" type="slidenum">
              <a:rPr lang="en-US"/>
              <a:pPr algn="r" eaLnBrk="1" hangingPunct="1">
                <a:spcBef>
                  <a:spcPct val="0"/>
                </a:spcBef>
              </a:pPr>
              <a:t>177</a:t>
            </a:fld>
            <a:endParaRPr lang="en-US"/>
          </a:p>
        </p:txBody>
      </p:sp>
    </p:spTree>
    <p:extLst>
      <p:ext uri="{BB962C8B-B14F-4D97-AF65-F5344CB8AC3E}">
        <p14:creationId xmlns:p14="http://schemas.microsoft.com/office/powerpoint/2010/main" val="37264373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71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 Copyright 1999-2013, Diabetes Educational Services, All Rights Reserved© Copyright 1999-2013, Diabetes Educational ServicesDiabetes Educational Services© (530) 893 - 8635 </a:t>
            </a:r>
          </a:p>
        </p:txBody>
      </p:sp>
      <p:sp>
        <p:nvSpPr>
          <p:cNvPr id="271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BF4DC9-AC52-48AD-9CB9-14634B128794}" type="slidenum">
              <a:rPr lang="en-US" sz="1300" smtClean="0"/>
              <a:pPr>
                <a:spcBef>
                  <a:spcPct val="0"/>
                </a:spcBef>
              </a:pPr>
              <a:t>178</a:t>
            </a:fld>
            <a:endParaRPr lang="en-US" sz="1300" smtClean="0"/>
          </a:p>
        </p:txBody>
      </p:sp>
    </p:spTree>
    <p:extLst>
      <p:ext uri="{BB962C8B-B14F-4D97-AF65-F5344CB8AC3E}">
        <p14:creationId xmlns:p14="http://schemas.microsoft.com/office/powerpoint/2010/main" val="20431923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24B9F7-983E-4D7D-90F7-63914F5E6BB7}" type="slidenum">
              <a:rPr lang="en-US" sz="1300" smtClean="0"/>
              <a:pPr>
                <a:spcBef>
                  <a:spcPct val="0"/>
                </a:spcBef>
              </a:pPr>
              <a:t>179</a:t>
            </a:fld>
            <a:endParaRPr lang="en-US" sz="1300" smtClean="0"/>
          </a:p>
        </p:txBody>
      </p:sp>
      <p:sp>
        <p:nvSpPr>
          <p:cNvPr id="27341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F0F209-31DF-4860-B9ED-BA35683C5157}" type="slidenum">
              <a:rPr lang="en-US"/>
              <a:pPr algn="r" eaLnBrk="1" hangingPunct="1">
                <a:spcBef>
                  <a:spcPct val="0"/>
                </a:spcBef>
              </a:pPr>
              <a:t>179</a:t>
            </a:fld>
            <a:endParaRPr lang="en-US"/>
          </a:p>
        </p:txBody>
      </p:sp>
      <p:sp>
        <p:nvSpPr>
          <p:cNvPr id="273412" name="Slide Image Placeholder 1"/>
          <p:cNvSpPr>
            <a:spLocks noGrp="1" noRot="1" noChangeAspect="1" noTextEdit="1"/>
          </p:cNvSpPr>
          <p:nvPr>
            <p:ph type="sldImg"/>
          </p:nvPr>
        </p:nvSpPr>
        <p:spPr>
          <a:ln/>
        </p:spPr>
      </p:sp>
      <p:sp>
        <p:nvSpPr>
          <p:cNvPr id="27341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341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341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C1176C6-AF49-4C39-B03D-1DE548997BCB}" type="slidenum">
              <a:rPr lang="en-US"/>
              <a:pPr algn="r" eaLnBrk="1" hangingPunct="1">
                <a:spcBef>
                  <a:spcPct val="0"/>
                </a:spcBef>
              </a:pPr>
              <a:t>179</a:t>
            </a:fld>
            <a:endParaRPr lang="en-US"/>
          </a:p>
        </p:txBody>
      </p:sp>
    </p:spTree>
    <p:extLst>
      <p:ext uri="{BB962C8B-B14F-4D97-AF65-F5344CB8AC3E}">
        <p14:creationId xmlns:p14="http://schemas.microsoft.com/office/powerpoint/2010/main" val="16199082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0D4C02-972C-46D5-BFC3-C3323733F7BF}" type="slidenum">
              <a:rPr lang="en-US" sz="1300" smtClean="0"/>
              <a:pPr>
                <a:spcBef>
                  <a:spcPct val="0"/>
                </a:spcBef>
              </a:pPr>
              <a:t>180</a:t>
            </a:fld>
            <a:endParaRPr lang="en-US" sz="1300" smtClean="0"/>
          </a:p>
        </p:txBody>
      </p:sp>
      <p:sp>
        <p:nvSpPr>
          <p:cNvPr id="27545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0FA419F-2294-4F67-AC32-BA34B7873198}" type="slidenum">
              <a:rPr lang="en-US"/>
              <a:pPr algn="r" eaLnBrk="1" hangingPunct="1">
                <a:spcBef>
                  <a:spcPct val="0"/>
                </a:spcBef>
              </a:pPr>
              <a:t>180</a:t>
            </a:fld>
            <a:endParaRPr lang="en-US"/>
          </a:p>
        </p:txBody>
      </p:sp>
      <p:sp>
        <p:nvSpPr>
          <p:cNvPr id="2754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546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F90F939-BC2E-4FB8-A4F2-747A5C99F7DB}" type="slidenum">
              <a:rPr lang="en-US"/>
              <a:pPr algn="r" eaLnBrk="1" hangingPunct="1">
                <a:spcBef>
                  <a:spcPct val="0"/>
                </a:spcBef>
              </a:pPr>
              <a:t>180</a:t>
            </a:fld>
            <a:endParaRPr lang="en-US"/>
          </a:p>
        </p:txBody>
      </p:sp>
      <p:sp>
        <p:nvSpPr>
          <p:cNvPr id="275462" name="Rectangle 2"/>
          <p:cNvSpPr>
            <a:spLocks noGrp="1" noRot="1" noChangeAspect="1" noChangeArrowheads="1" noTextEdit="1"/>
          </p:cNvSpPr>
          <p:nvPr>
            <p:ph type="sldImg"/>
          </p:nvPr>
        </p:nvSpPr>
        <p:spPr>
          <a:xfrm>
            <a:off x="1274763" y="717550"/>
            <a:ext cx="4768850" cy="3576638"/>
          </a:xfrm>
          <a:ln/>
        </p:spPr>
      </p:sp>
      <p:sp>
        <p:nvSpPr>
          <p:cNvPr id="2754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176215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44990E-6767-4680-8019-AD19CE713099}" type="slidenum">
              <a:rPr lang="en-US" sz="1300" smtClean="0"/>
              <a:pPr>
                <a:spcBef>
                  <a:spcPct val="0"/>
                </a:spcBef>
              </a:pPr>
              <a:t>181</a:t>
            </a:fld>
            <a:endParaRPr lang="en-US" sz="1300" smtClean="0"/>
          </a:p>
        </p:txBody>
      </p:sp>
      <p:sp>
        <p:nvSpPr>
          <p:cNvPr id="27750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208248-BFA5-456C-A492-50E89A06A707}" type="slidenum">
              <a:rPr lang="en-US"/>
              <a:pPr algn="r" eaLnBrk="1" hangingPunct="1">
                <a:spcBef>
                  <a:spcPct val="0"/>
                </a:spcBef>
              </a:pPr>
              <a:t>181</a:t>
            </a:fld>
            <a:endParaRPr lang="en-US"/>
          </a:p>
        </p:txBody>
      </p:sp>
      <p:sp>
        <p:nvSpPr>
          <p:cNvPr id="2775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750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A7838F5-6788-4F89-9401-806425CCF0BE}" type="slidenum">
              <a:rPr lang="en-US"/>
              <a:pPr algn="r" eaLnBrk="1" hangingPunct="1">
                <a:spcBef>
                  <a:spcPct val="0"/>
                </a:spcBef>
              </a:pPr>
              <a:t>181</a:t>
            </a:fld>
            <a:endParaRPr lang="en-US"/>
          </a:p>
        </p:txBody>
      </p:sp>
      <p:sp>
        <p:nvSpPr>
          <p:cNvPr id="277510" name="Rectangle 2"/>
          <p:cNvSpPr>
            <a:spLocks noGrp="1" noRot="1" noChangeAspect="1" noChangeArrowheads="1" noTextEdit="1"/>
          </p:cNvSpPr>
          <p:nvPr>
            <p:ph type="sldImg"/>
          </p:nvPr>
        </p:nvSpPr>
        <p:spPr>
          <a:xfrm>
            <a:off x="1274763" y="717550"/>
            <a:ext cx="4768850" cy="3576638"/>
          </a:xfrm>
          <a:ln/>
        </p:spPr>
      </p:sp>
      <p:sp>
        <p:nvSpPr>
          <p:cNvPr id="2775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5792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17</a:t>
            </a:fld>
            <a:endParaRPr lang="en-US" sz="1300" smtClean="0"/>
          </a:p>
        </p:txBody>
      </p:sp>
    </p:spTree>
    <p:extLst>
      <p:ext uri="{BB962C8B-B14F-4D97-AF65-F5344CB8AC3E}">
        <p14:creationId xmlns:p14="http://schemas.microsoft.com/office/powerpoint/2010/main" val="599199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0E392D-94A6-4530-B439-5489080D8736}" type="slidenum">
              <a:rPr lang="en-US" sz="1300" smtClean="0"/>
              <a:pPr>
                <a:spcBef>
                  <a:spcPct val="0"/>
                </a:spcBef>
              </a:pPr>
              <a:t>182</a:t>
            </a:fld>
            <a:endParaRPr lang="en-US" sz="1300" smtClean="0"/>
          </a:p>
        </p:txBody>
      </p:sp>
      <p:sp>
        <p:nvSpPr>
          <p:cNvPr id="27955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5902650-F18C-4BAD-9DA5-EB378A30E86D}" type="slidenum">
              <a:rPr lang="en-US"/>
              <a:pPr algn="r" eaLnBrk="1" hangingPunct="1">
                <a:spcBef>
                  <a:spcPct val="0"/>
                </a:spcBef>
              </a:pPr>
              <a:t>182</a:t>
            </a:fld>
            <a:endParaRPr lang="en-US"/>
          </a:p>
        </p:txBody>
      </p:sp>
      <p:sp>
        <p:nvSpPr>
          <p:cNvPr id="279556" name="Slide Image Placeholder 1"/>
          <p:cNvSpPr>
            <a:spLocks noGrp="1" noRot="1" noChangeAspect="1" noTextEdit="1"/>
          </p:cNvSpPr>
          <p:nvPr>
            <p:ph type="sldImg"/>
          </p:nvPr>
        </p:nvSpPr>
        <p:spPr>
          <a:ln/>
        </p:spPr>
      </p:sp>
      <p:sp>
        <p:nvSpPr>
          <p:cNvPr id="27955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955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294F1D5-0D92-4AC8-BFF2-5F8D7A1A60D9}" type="slidenum">
              <a:rPr lang="en-US"/>
              <a:pPr algn="r" eaLnBrk="1" hangingPunct="1">
                <a:spcBef>
                  <a:spcPct val="0"/>
                </a:spcBef>
              </a:pPr>
              <a:t>182</a:t>
            </a:fld>
            <a:endParaRPr lang="en-US"/>
          </a:p>
        </p:txBody>
      </p:sp>
    </p:spTree>
    <p:extLst>
      <p:ext uri="{BB962C8B-B14F-4D97-AF65-F5344CB8AC3E}">
        <p14:creationId xmlns:p14="http://schemas.microsoft.com/office/powerpoint/2010/main" val="23775692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D56AB-5DB3-4E5C-AE87-6C4A2E4082FA}" type="slidenum">
              <a:rPr lang="en-US" sz="1300" smtClean="0"/>
              <a:pPr>
                <a:spcBef>
                  <a:spcPct val="0"/>
                </a:spcBef>
              </a:pPr>
              <a:t>183</a:t>
            </a:fld>
            <a:endParaRPr lang="en-US" sz="1300" smtClean="0"/>
          </a:p>
        </p:txBody>
      </p:sp>
      <p:sp>
        <p:nvSpPr>
          <p:cNvPr id="28160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DF4A97-FFF3-4A4B-A026-B4615157A17E}" type="slidenum">
              <a:rPr lang="en-US"/>
              <a:pPr algn="r" eaLnBrk="1" hangingPunct="1">
                <a:spcBef>
                  <a:spcPct val="0"/>
                </a:spcBef>
              </a:pPr>
              <a:t>183</a:t>
            </a:fld>
            <a:endParaRPr lang="en-US"/>
          </a:p>
        </p:txBody>
      </p:sp>
      <p:sp>
        <p:nvSpPr>
          <p:cNvPr id="281604" name="Slide Image Placeholder 1"/>
          <p:cNvSpPr>
            <a:spLocks noGrp="1" noRot="1" noChangeAspect="1" noTextEdit="1"/>
          </p:cNvSpPr>
          <p:nvPr>
            <p:ph type="sldImg"/>
          </p:nvPr>
        </p:nvSpPr>
        <p:spPr>
          <a:ln/>
        </p:spPr>
      </p:sp>
      <p:sp>
        <p:nvSpPr>
          <p:cNvPr id="28160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160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160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96C53C-A667-473E-A860-A74F2A343892}" type="slidenum">
              <a:rPr lang="en-US"/>
              <a:pPr algn="r" eaLnBrk="1" hangingPunct="1">
                <a:spcBef>
                  <a:spcPct val="0"/>
                </a:spcBef>
              </a:pPr>
              <a:t>183</a:t>
            </a:fld>
            <a:endParaRPr lang="en-US"/>
          </a:p>
        </p:txBody>
      </p:sp>
    </p:spTree>
    <p:extLst>
      <p:ext uri="{BB962C8B-B14F-4D97-AF65-F5344CB8AC3E}">
        <p14:creationId xmlns:p14="http://schemas.microsoft.com/office/powerpoint/2010/main" val="27493075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DBF70D-1A2F-41E9-A2A0-E6DFFB6121CE}" type="slidenum">
              <a:rPr lang="en-US" sz="1300" smtClean="0"/>
              <a:pPr>
                <a:spcBef>
                  <a:spcPct val="0"/>
                </a:spcBef>
              </a:pPr>
              <a:t>184</a:t>
            </a:fld>
            <a:endParaRPr lang="en-US" sz="1300" smtClean="0"/>
          </a:p>
        </p:txBody>
      </p:sp>
      <p:sp>
        <p:nvSpPr>
          <p:cNvPr id="2836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DB40DF-DD81-4F75-85CF-6970451A427F}" type="slidenum">
              <a:rPr lang="en-US"/>
              <a:pPr algn="r" eaLnBrk="1" hangingPunct="1">
                <a:spcBef>
                  <a:spcPct val="0"/>
                </a:spcBef>
              </a:pPr>
              <a:t>184</a:t>
            </a:fld>
            <a:endParaRPr lang="en-US"/>
          </a:p>
        </p:txBody>
      </p:sp>
      <p:sp>
        <p:nvSpPr>
          <p:cNvPr id="283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365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A121BC8-D17A-4A2A-B042-1C5DF9709888}" type="slidenum">
              <a:rPr lang="en-US"/>
              <a:pPr algn="r" eaLnBrk="1" hangingPunct="1">
                <a:spcBef>
                  <a:spcPct val="0"/>
                </a:spcBef>
              </a:pPr>
              <a:t>184</a:t>
            </a:fld>
            <a:endParaRPr lang="en-US"/>
          </a:p>
        </p:txBody>
      </p:sp>
      <p:sp>
        <p:nvSpPr>
          <p:cNvPr id="283654" name="Rectangle 2"/>
          <p:cNvSpPr>
            <a:spLocks noGrp="1" noRot="1" noChangeAspect="1" noChangeArrowheads="1" noTextEdit="1"/>
          </p:cNvSpPr>
          <p:nvPr>
            <p:ph type="sldImg"/>
          </p:nvPr>
        </p:nvSpPr>
        <p:spPr>
          <a:xfrm>
            <a:off x="1274763" y="717550"/>
            <a:ext cx="4768850" cy="3576638"/>
          </a:xfrm>
          <a:ln/>
        </p:spPr>
      </p:sp>
      <p:sp>
        <p:nvSpPr>
          <p:cNvPr id="283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5632620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6D24C0-A305-4AC7-89F4-900B9F3A30AD}" type="slidenum">
              <a:rPr lang="en-US" sz="1300" smtClean="0"/>
              <a:pPr>
                <a:spcBef>
                  <a:spcPct val="0"/>
                </a:spcBef>
              </a:pPr>
              <a:t>185</a:t>
            </a:fld>
            <a:endParaRPr lang="en-US" sz="1300" smtClean="0"/>
          </a:p>
        </p:txBody>
      </p:sp>
      <p:sp>
        <p:nvSpPr>
          <p:cNvPr id="2856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4411596-8BC4-449F-8AC2-4841341CBEE0}" type="slidenum">
              <a:rPr lang="en-US"/>
              <a:pPr algn="r" eaLnBrk="1" hangingPunct="1">
                <a:spcBef>
                  <a:spcPct val="0"/>
                </a:spcBef>
              </a:pPr>
              <a:t>185</a:t>
            </a:fld>
            <a:endParaRPr lang="en-US"/>
          </a:p>
        </p:txBody>
      </p:sp>
      <p:sp>
        <p:nvSpPr>
          <p:cNvPr id="285700" name="Slide Image Placeholder 1"/>
          <p:cNvSpPr>
            <a:spLocks noGrp="1" noRot="1" noChangeAspect="1" noTextEdit="1"/>
          </p:cNvSpPr>
          <p:nvPr>
            <p:ph type="sldImg"/>
          </p:nvPr>
        </p:nvSpPr>
        <p:spPr>
          <a:ln/>
        </p:spPr>
      </p:sp>
      <p:sp>
        <p:nvSpPr>
          <p:cNvPr id="2857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57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76A7FA-4904-42F6-B947-E7898CC58CAF}" type="slidenum">
              <a:rPr lang="en-US"/>
              <a:pPr algn="r" eaLnBrk="1" hangingPunct="1">
                <a:spcBef>
                  <a:spcPct val="0"/>
                </a:spcBef>
              </a:pPr>
              <a:t>185</a:t>
            </a:fld>
            <a:endParaRPr lang="en-US"/>
          </a:p>
        </p:txBody>
      </p:sp>
    </p:spTree>
    <p:extLst>
      <p:ext uri="{BB962C8B-B14F-4D97-AF65-F5344CB8AC3E}">
        <p14:creationId xmlns:p14="http://schemas.microsoft.com/office/powerpoint/2010/main" val="3473144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48F2AE-79C1-41F9-85A2-91478221B59D}" type="slidenum">
              <a:rPr lang="en-US" sz="1300" smtClean="0"/>
              <a:pPr>
                <a:spcBef>
                  <a:spcPct val="0"/>
                </a:spcBef>
              </a:pPr>
              <a:t>186</a:t>
            </a:fld>
            <a:endParaRPr lang="en-US" sz="1300" smtClean="0"/>
          </a:p>
        </p:txBody>
      </p:sp>
      <p:sp>
        <p:nvSpPr>
          <p:cNvPr id="2877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14D7C4C-C9A7-49B6-ABC4-3B755AA78EDD}" type="slidenum">
              <a:rPr lang="en-US"/>
              <a:pPr algn="r" eaLnBrk="1" hangingPunct="1">
                <a:spcBef>
                  <a:spcPct val="0"/>
                </a:spcBef>
              </a:pPr>
              <a:t>186</a:t>
            </a:fld>
            <a:endParaRPr lang="en-US"/>
          </a:p>
        </p:txBody>
      </p:sp>
      <p:sp>
        <p:nvSpPr>
          <p:cNvPr id="2877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774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E6E9612-6AE6-43EC-ADC8-1F97526CE829}" type="slidenum">
              <a:rPr lang="en-US"/>
              <a:pPr algn="r" eaLnBrk="1" hangingPunct="1">
                <a:spcBef>
                  <a:spcPct val="0"/>
                </a:spcBef>
              </a:pPr>
              <a:t>186</a:t>
            </a:fld>
            <a:endParaRPr lang="en-US"/>
          </a:p>
        </p:txBody>
      </p:sp>
      <p:sp>
        <p:nvSpPr>
          <p:cNvPr id="287750" name="Rectangle 2"/>
          <p:cNvSpPr>
            <a:spLocks noGrp="1" noRot="1" noChangeAspect="1" noChangeArrowheads="1" noTextEdit="1"/>
          </p:cNvSpPr>
          <p:nvPr>
            <p:ph type="sldImg"/>
          </p:nvPr>
        </p:nvSpPr>
        <p:spPr>
          <a:xfrm>
            <a:off x="1274763" y="717550"/>
            <a:ext cx="4768850" cy="3576638"/>
          </a:xfrm>
          <a:ln/>
        </p:spPr>
      </p:sp>
      <p:sp>
        <p:nvSpPr>
          <p:cNvPr id="287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570857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B909B8-2659-4879-BC22-B2F66304DFDF}" type="slidenum">
              <a:rPr lang="en-US" sz="1300" smtClean="0"/>
              <a:pPr>
                <a:spcBef>
                  <a:spcPct val="0"/>
                </a:spcBef>
              </a:pPr>
              <a:t>187</a:t>
            </a:fld>
            <a:endParaRPr lang="en-US" sz="1300" smtClean="0"/>
          </a:p>
        </p:txBody>
      </p:sp>
    </p:spTree>
    <p:extLst>
      <p:ext uri="{BB962C8B-B14F-4D97-AF65-F5344CB8AC3E}">
        <p14:creationId xmlns:p14="http://schemas.microsoft.com/office/powerpoint/2010/main" val="27525724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CA2271-04AB-4883-9B94-D331920B34E6}" type="slidenum">
              <a:rPr lang="en-US" sz="1300" smtClean="0"/>
              <a:pPr>
                <a:spcBef>
                  <a:spcPct val="0"/>
                </a:spcBef>
              </a:pPr>
              <a:t>188</a:t>
            </a:fld>
            <a:endParaRPr lang="en-US" sz="1300" smtClean="0"/>
          </a:p>
        </p:txBody>
      </p:sp>
    </p:spTree>
    <p:extLst>
      <p:ext uri="{BB962C8B-B14F-4D97-AF65-F5344CB8AC3E}">
        <p14:creationId xmlns:p14="http://schemas.microsoft.com/office/powerpoint/2010/main" val="35678757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182E5-5EA3-4662-A229-99C3CEDB86C5}" type="slidenum">
              <a:rPr lang="en-US" sz="1300" smtClean="0"/>
              <a:pPr>
                <a:spcBef>
                  <a:spcPct val="0"/>
                </a:spcBef>
              </a:pPr>
              <a:t>189</a:t>
            </a:fld>
            <a:endParaRPr lang="en-US" sz="1300" smtClean="0"/>
          </a:p>
        </p:txBody>
      </p:sp>
    </p:spTree>
    <p:extLst>
      <p:ext uri="{BB962C8B-B14F-4D97-AF65-F5344CB8AC3E}">
        <p14:creationId xmlns:p14="http://schemas.microsoft.com/office/powerpoint/2010/main" val="39533022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D9651C-65FE-4CB1-90BD-1BF01FD334AA}" type="slidenum">
              <a:rPr lang="en-US" sz="1300" smtClean="0"/>
              <a:pPr>
                <a:spcBef>
                  <a:spcPct val="0"/>
                </a:spcBef>
              </a:pPr>
              <a:t>190</a:t>
            </a:fld>
            <a:endParaRPr lang="en-US" sz="1300" smtClean="0"/>
          </a:p>
        </p:txBody>
      </p:sp>
    </p:spTree>
    <p:extLst>
      <p:ext uri="{BB962C8B-B14F-4D97-AF65-F5344CB8AC3E}">
        <p14:creationId xmlns:p14="http://schemas.microsoft.com/office/powerpoint/2010/main" val="42051585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191</a:t>
            </a:fld>
            <a:endParaRPr lang="en-US" sz="1300" smtClean="0"/>
          </a:p>
        </p:txBody>
      </p:sp>
    </p:spTree>
    <p:extLst>
      <p:ext uri="{BB962C8B-B14F-4D97-AF65-F5344CB8AC3E}">
        <p14:creationId xmlns:p14="http://schemas.microsoft.com/office/powerpoint/2010/main" val="14618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18</a:t>
            </a:fld>
            <a:endParaRPr lang="en-US" sz="1300"/>
          </a:p>
        </p:txBody>
      </p:sp>
    </p:spTree>
    <p:extLst>
      <p:ext uri="{BB962C8B-B14F-4D97-AF65-F5344CB8AC3E}">
        <p14:creationId xmlns:p14="http://schemas.microsoft.com/office/powerpoint/2010/main" val="88601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AA88E8-F17E-4B56-8751-8767672277BE}" type="slidenum">
              <a:rPr lang="en-US" sz="1300" smtClean="0"/>
              <a:pPr>
                <a:spcBef>
                  <a:spcPct val="0"/>
                </a:spcBef>
              </a:pPr>
              <a:t>192</a:t>
            </a:fld>
            <a:endParaRPr lang="en-US" sz="1300" smtClean="0"/>
          </a:p>
        </p:txBody>
      </p:sp>
      <p:sp>
        <p:nvSpPr>
          <p:cNvPr id="30003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B899AD0-5795-4FE0-8431-D4C8A560F354}" type="slidenum">
              <a:rPr lang="en-US"/>
              <a:pPr algn="r" eaLnBrk="1" hangingPunct="1">
                <a:spcBef>
                  <a:spcPct val="0"/>
                </a:spcBef>
              </a:pPr>
              <a:t>192</a:t>
            </a:fld>
            <a:endParaRPr lang="en-US"/>
          </a:p>
        </p:txBody>
      </p:sp>
      <p:sp>
        <p:nvSpPr>
          <p:cNvPr id="300036" name="Slide Image Placeholder 1"/>
          <p:cNvSpPr>
            <a:spLocks noGrp="1" noRot="1" noChangeAspect="1" noTextEdit="1"/>
          </p:cNvSpPr>
          <p:nvPr>
            <p:ph type="sldImg"/>
          </p:nvPr>
        </p:nvSpPr>
        <p:spPr>
          <a:ln/>
        </p:spPr>
      </p:sp>
      <p:sp>
        <p:nvSpPr>
          <p:cNvPr id="30003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003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058BC39-56DA-43DE-9ED0-36B7F6380130}" type="slidenum">
              <a:rPr lang="en-US"/>
              <a:pPr algn="r" eaLnBrk="1" hangingPunct="1">
                <a:spcBef>
                  <a:spcPct val="0"/>
                </a:spcBef>
              </a:pPr>
              <a:t>192</a:t>
            </a:fld>
            <a:endParaRPr lang="en-US"/>
          </a:p>
        </p:txBody>
      </p:sp>
    </p:spTree>
    <p:extLst>
      <p:ext uri="{BB962C8B-B14F-4D97-AF65-F5344CB8AC3E}">
        <p14:creationId xmlns:p14="http://schemas.microsoft.com/office/powerpoint/2010/main" val="40716766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BB97D-95A8-446C-9DB5-3CA1336E3A8D}" type="slidenum">
              <a:rPr lang="en-US" sz="1300" smtClean="0"/>
              <a:pPr>
                <a:spcBef>
                  <a:spcPct val="0"/>
                </a:spcBef>
              </a:pPr>
              <a:t>193</a:t>
            </a:fld>
            <a:endParaRPr lang="en-US" sz="1300" smtClean="0"/>
          </a:p>
        </p:txBody>
      </p:sp>
      <p:sp>
        <p:nvSpPr>
          <p:cNvPr id="30208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86C7E77-018D-4141-8722-C6068CCB2684}" type="slidenum">
              <a:rPr lang="en-US"/>
              <a:pPr algn="r" eaLnBrk="1" hangingPunct="1">
                <a:spcBef>
                  <a:spcPct val="0"/>
                </a:spcBef>
              </a:pPr>
              <a:t>193</a:t>
            </a:fld>
            <a:endParaRPr lang="en-US"/>
          </a:p>
        </p:txBody>
      </p:sp>
      <p:sp>
        <p:nvSpPr>
          <p:cNvPr id="302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208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6032C30-E1E5-487C-AFE1-5F9FB9225804}" type="slidenum">
              <a:rPr lang="en-US"/>
              <a:pPr algn="r" eaLnBrk="1" hangingPunct="1">
                <a:spcBef>
                  <a:spcPct val="0"/>
                </a:spcBef>
              </a:pPr>
              <a:t>193</a:t>
            </a:fld>
            <a:endParaRPr lang="en-US"/>
          </a:p>
        </p:txBody>
      </p:sp>
      <p:sp>
        <p:nvSpPr>
          <p:cNvPr id="302086" name="Rectangle 2"/>
          <p:cNvSpPr>
            <a:spLocks noGrp="1" noRot="1" noChangeAspect="1" noChangeArrowheads="1" noTextEdit="1"/>
          </p:cNvSpPr>
          <p:nvPr>
            <p:ph type="sldImg"/>
          </p:nvPr>
        </p:nvSpPr>
        <p:spPr>
          <a:xfrm>
            <a:off x="1274763" y="717550"/>
            <a:ext cx="4768850" cy="3576638"/>
          </a:xfrm>
          <a:ln/>
        </p:spPr>
      </p:sp>
      <p:sp>
        <p:nvSpPr>
          <p:cNvPr id="302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6395702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solidFill>
                  <a:srgbClr val="000000"/>
                </a:solidFill>
                <a:latin typeface="Times New Roman" pitchFamily="18" charset="0"/>
              </a:rPr>
              <a:pPr eaLnBrk="1" hangingPunct="1"/>
              <a:t>194</a:t>
            </a:fld>
            <a:endParaRPr lang="en-US" smtClean="0">
              <a:solidFill>
                <a:srgbClr val="000000"/>
              </a:solidFill>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solidFill>
                  <a:srgbClr val="000000"/>
                </a:solidFill>
                <a:latin typeface="Times New Roman" pitchFamily="18" charset="0"/>
              </a:rPr>
              <a:pPr algn="r" eaLnBrk="1" hangingPunct="1"/>
              <a:t>194</a:t>
            </a:fld>
            <a:endParaRPr lang="en-US" sz="1200">
              <a:solidFill>
                <a:srgbClr val="000000"/>
              </a:solidFill>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solidFill>
                  <a:srgbClr val="000000"/>
                </a:solidFill>
                <a:latin typeface="Times New Roman" pitchFamily="18" charset="0"/>
              </a:rPr>
              <a:pPr algn="r" eaLnBrk="1" hangingPunct="1"/>
              <a:t>194</a:t>
            </a:fld>
            <a:endParaRPr lang="en-US" sz="1200">
              <a:solidFill>
                <a:srgbClr val="000000"/>
              </a:solidFill>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9575405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solidFill>
                  <a:srgbClr val="000000"/>
                </a:solidFill>
                <a:latin typeface="Times New Roman" pitchFamily="18" charset="0"/>
              </a:rPr>
              <a:pPr eaLnBrk="1" hangingPunct="1"/>
              <a:t>195</a:t>
            </a:fld>
            <a:endParaRPr lang="en-US" smtClean="0">
              <a:solidFill>
                <a:srgbClr val="000000"/>
              </a:solidFill>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solidFill>
                  <a:srgbClr val="000000"/>
                </a:solidFill>
                <a:latin typeface="Times New Roman" pitchFamily="18" charset="0"/>
              </a:rPr>
              <a:pPr algn="r" eaLnBrk="1" hangingPunct="1"/>
              <a:t>195</a:t>
            </a:fld>
            <a:endParaRPr lang="en-US" sz="1200">
              <a:solidFill>
                <a:srgbClr val="000000"/>
              </a:solidFill>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solidFill>
                  <a:srgbClr val="000000"/>
                </a:solidFill>
                <a:latin typeface="Times New Roman" pitchFamily="18" charset="0"/>
              </a:rPr>
              <a:pPr algn="r" eaLnBrk="1" hangingPunct="1"/>
              <a:t>195</a:t>
            </a:fld>
            <a:endParaRPr lang="en-US" sz="1200">
              <a:solidFill>
                <a:srgbClr val="000000"/>
              </a:solidFill>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777589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DEF57D-49B1-4E53-ABC9-EF157D690A14}" type="slidenum">
              <a:rPr lang="en-US" sz="1300" smtClean="0"/>
              <a:pPr>
                <a:spcBef>
                  <a:spcPct val="0"/>
                </a:spcBef>
              </a:pPr>
              <a:t>196</a:t>
            </a:fld>
            <a:endParaRPr lang="en-US" sz="1300" smtClean="0"/>
          </a:p>
        </p:txBody>
      </p:sp>
      <p:sp>
        <p:nvSpPr>
          <p:cNvPr id="30617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7D05C88-CB73-44AB-8BE0-0C7B67A7F6D3}" type="slidenum">
              <a:rPr lang="en-US"/>
              <a:pPr algn="r" eaLnBrk="1" hangingPunct="1">
                <a:spcBef>
                  <a:spcPct val="0"/>
                </a:spcBef>
              </a:pPr>
              <a:t>196</a:t>
            </a:fld>
            <a:endParaRPr lang="en-US"/>
          </a:p>
        </p:txBody>
      </p:sp>
      <p:sp>
        <p:nvSpPr>
          <p:cNvPr id="306180" name="Slide Image Placeholder 1"/>
          <p:cNvSpPr>
            <a:spLocks noGrp="1" noRot="1" noChangeAspect="1" noTextEdit="1"/>
          </p:cNvSpPr>
          <p:nvPr>
            <p:ph type="sldImg"/>
          </p:nvPr>
        </p:nvSpPr>
        <p:spPr>
          <a:ln/>
        </p:spPr>
      </p:sp>
      <p:sp>
        <p:nvSpPr>
          <p:cNvPr id="30618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0618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618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42DCA78-7B8F-4B84-A7FD-72764DB85D1D}" type="slidenum">
              <a:rPr lang="en-US"/>
              <a:pPr algn="r" eaLnBrk="1" hangingPunct="1">
                <a:spcBef>
                  <a:spcPct val="0"/>
                </a:spcBef>
              </a:pPr>
              <a:t>196</a:t>
            </a:fld>
            <a:endParaRPr lang="en-US"/>
          </a:p>
        </p:txBody>
      </p:sp>
    </p:spTree>
    <p:extLst>
      <p:ext uri="{BB962C8B-B14F-4D97-AF65-F5344CB8AC3E}">
        <p14:creationId xmlns:p14="http://schemas.microsoft.com/office/powerpoint/2010/main" val="32977820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197</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197</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197</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755360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D41F8-3CE7-460F-B39E-DF0B339A71A8}" type="slidenum">
              <a:rPr lang="en-US" sz="1300" smtClean="0"/>
              <a:pPr>
                <a:spcBef>
                  <a:spcPct val="0"/>
                </a:spcBef>
              </a:pPr>
              <a:t>199</a:t>
            </a:fld>
            <a:endParaRPr lang="en-US" sz="1300" smtClean="0"/>
          </a:p>
        </p:txBody>
      </p:sp>
      <p:sp>
        <p:nvSpPr>
          <p:cNvPr id="3092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E644723-BB14-4D65-871A-8E03933DF27B}" type="slidenum">
              <a:rPr lang="en-US"/>
              <a:pPr algn="r" eaLnBrk="1" hangingPunct="1">
                <a:spcBef>
                  <a:spcPct val="0"/>
                </a:spcBef>
              </a:pPr>
              <a:t>199</a:t>
            </a:fld>
            <a:endParaRPr lang="en-US"/>
          </a:p>
        </p:txBody>
      </p:sp>
      <p:sp>
        <p:nvSpPr>
          <p:cNvPr id="309252" name="Slide Image Placeholder 1"/>
          <p:cNvSpPr>
            <a:spLocks noGrp="1" noRot="1" noChangeAspect="1" noTextEdit="1"/>
          </p:cNvSpPr>
          <p:nvPr>
            <p:ph type="sldImg"/>
          </p:nvPr>
        </p:nvSpPr>
        <p:spPr>
          <a:ln/>
        </p:spPr>
      </p:sp>
      <p:sp>
        <p:nvSpPr>
          <p:cNvPr id="3092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925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925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409419B-6A07-4E79-8AF2-6E3CA1CEE49B}" type="slidenum">
              <a:rPr lang="en-US"/>
              <a:pPr algn="r" eaLnBrk="1" hangingPunct="1">
                <a:spcBef>
                  <a:spcPct val="0"/>
                </a:spcBef>
              </a:pPr>
              <a:t>199</a:t>
            </a:fld>
            <a:endParaRPr lang="en-US"/>
          </a:p>
        </p:txBody>
      </p:sp>
    </p:spTree>
    <p:extLst>
      <p:ext uri="{BB962C8B-B14F-4D97-AF65-F5344CB8AC3E}">
        <p14:creationId xmlns:p14="http://schemas.microsoft.com/office/powerpoint/2010/main" val="15140790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3FDDD4-2426-4300-918F-9E159B787695}" type="slidenum">
              <a:rPr lang="en-US" sz="1300" smtClean="0"/>
              <a:pPr>
                <a:spcBef>
                  <a:spcPct val="0"/>
                </a:spcBef>
              </a:pPr>
              <a:t>200</a:t>
            </a:fld>
            <a:endParaRPr lang="en-US" sz="1300" smtClean="0"/>
          </a:p>
        </p:txBody>
      </p:sp>
      <p:sp>
        <p:nvSpPr>
          <p:cNvPr id="3112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861D56E-8E31-4ADB-8A87-DC57DB5E3E00}" type="slidenum">
              <a:rPr lang="en-US"/>
              <a:pPr algn="r" eaLnBrk="1" hangingPunct="1">
                <a:spcBef>
                  <a:spcPct val="0"/>
                </a:spcBef>
              </a:pPr>
              <a:t>200</a:t>
            </a:fld>
            <a:endParaRPr lang="en-US"/>
          </a:p>
        </p:txBody>
      </p:sp>
      <p:sp>
        <p:nvSpPr>
          <p:cNvPr id="311300" name="Slide Image Placeholder 1"/>
          <p:cNvSpPr>
            <a:spLocks noGrp="1" noRot="1" noChangeAspect="1" noTextEdit="1"/>
          </p:cNvSpPr>
          <p:nvPr>
            <p:ph type="sldImg"/>
          </p:nvPr>
        </p:nvSpPr>
        <p:spPr>
          <a:ln/>
        </p:spPr>
      </p:sp>
      <p:sp>
        <p:nvSpPr>
          <p:cNvPr id="3113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13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1A4CE71-8FE2-46F1-AD49-231FBE08840F}" type="slidenum">
              <a:rPr lang="en-US"/>
              <a:pPr algn="r" eaLnBrk="1" hangingPunct="1">
                <a:spcBef>
                  <a:spcPct val="0"/>
                </a:spcBef>
              </a:pPr>
              <a:t>200</a:t>
            </a:fld>
            <a:endParaRPr lang="en-US"/>
          </a:p>
        </p:txBody>
      </p:sp>
    </p:spTree>
    <p:extLst>
      <p:ext uri="{BB962C8B-B14F-4D97-AF65-F5344CB8AC3E}">
        <p14:creationId xmlns:p14="http://schemas.microsoft.com/office/powerpoint/2010/main" val="27082312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E6BF55-7B9B-4FA6-A98C-C62057E8BEDD}" type="slidenum">
              <a:rPr lang="en-US" sz="1300" smtClean="0"/>
              <a:pPr>
                <a:spcBef>
                  <a:spcPct val="0"/>
                </a:spcBef>
              </a:pPr>
              <a:t>201</a:t>
            </a:fld>
            <a:endParaRPr lang="en-US" sz="1300" smtClean="0"/>
          </a:p>
        </p:txBody>
      </p:sp>
      <p:sp>
        <p:nvSpPr>
          <p:cNvPr id="3133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A3BE18D-C89D-4B28-8175-AF00237DD6E8}" type="slidenum">
              <a:rPr lang="en-US"/>
              <a:pPr algn="r" eaLnBrk="1" hangingPunct="1">
                <a:spcBef>
                  <a:spcPct val="0"/>
                </a:spcBef>
              </a:pPr>
              <a:t>201</a:t>
            </a:fld>
            <a:endParaRPr lang="en-US"/>
          </a:p>
        </p:txBody>
      </p:sp>
      <p:sp>
        <p:nvSpPr>
          <p:cNvPr id="313348" name="Slide Image Placeholder 1"/>
          <p:cNvSpPr>
            <a:spLocks noGrp="1" noRot="1" noChangeAspect="1" noTextEdit="1"/>
          </p:cNvSpPr>
          <p:nvPr>
            <p:ph type="sldImg"/>
          </p:nvPr>
        </p:nvSpPr>
        <p:spPr>
          <a:ln/>
        </p:spPr>
      </p:sp>
      <p:sp>
        <p:nvSpPr>
          <p:cNvPr id="3133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33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3351"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CCCD1AA-B7E8-4012-BCBC-BC553FE97295}" type="slidenum">
              <a:rPr lang="en-US"/>
              <a:pPr algn="r" eaLnBrk="1" hangingPunct="1">
                <a:spcBef>
                  <a:spcPct val="0"/>
                </a:spcBef>
              </a:pPr>
              <a:t>201</a:t>
            </a:fld>
            <a:endParaRPr lang="en-US"/>
          </a:p>
        </p:txBody>
      </p:sp>
    </p:spTree>
    <p:extLst>
      <p:ext uri="{BB962C8B-B14F-4D97-AF65-F5344CB8AC3E}">
        <p14:creationId xmlns:p14="http://schemas.microsoft.com/office/powerpoint/2010/main" val="28307989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A7ED03-D144-4B1F-A2DB-9C2D87016746}" type="slidenum">
              <a:rPr lang="en-US" sz="1300" smtClean="0"/>
              <a:pPr>
                <a:spcBef>
                  <a:spcPct val="0"/>
                </a:spcBef>
              </a:pPr>
              <a:t>202</a:t>
            </a:fld>
            <a:endParaRPr lang="en-US" sz="1300" smtClean="0"/>
          </a:p>
        </p:txBody>
      </p:sp>
      <p:sp>
        <p:nvSpPr>
          <p:cNvPr id="31539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5BFC64F-585A-4AF1-86C9-64ED60ABF24F}" type="slidenum">
              <a:rPr lang="en-US"/>
              <a:pPr algn="r" eaLnBrk="1" hangingPunct="1">
                <a:spcBef>
                  <a:spcPct val="0"/>
                </a:spcBef>
              </a:pPr>
              <a:t>202</a:t>
            </a:fld>
            <a:endParaRPr lang="en-US"/>
          </a:p>
        </p:txBody>
      </p:sp>
      <p:sp>
        <p:nvSpPr>
          <p:cNvPr id="315396" name="Slide Image Placeholder 1"/>
          <p:cNvSpPr>
            <a:spLocks noGrp="1" noRot="1" noChangeAspect="1" noTextEdit="1"/>
          </p:cNvSpPr>
          <p:nvPr>
            <p:ph type="sldImg"/>
          </p:nvPr>
        </p:nvSpPr>
        <p:spPr>
          <a:ln/>
        </p:spPr>
      </p:sp>
      <p:sp>
        <p:nvSpPr>
          <p:cNvPr id="31539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539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539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8D80A9-5AF3-4819-8F8F-5AAE15378228}" type="slidenum">
              <a:rPr lang="en-US"/>
              <a:pPr algn="r" eaLnBrk="1" hangingPunct="1">
                <a:spcBef>
                  <a:spcPct val="0"/>
                </a:spcBef>
              </a:pPr>
              <a:t>202</a:t>
            </a:fld>
            <a:endParaRPr lang="en-US"/>
          </a:p>
        </p:txBody>
      </p:sp>
    </p:spTree>
    <p:extLst>
      <p:ext uri="{BB962C8B-B14F-4D97-AF65-F5344CB8AC3E}">
        <p14:creationId xmlns:p14="http://schemas.microsoft.com/office/powerpoint/2010/main" val="6791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19</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19</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19</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17601201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E45EC-9E5A-4931-8BA8-BC9B3AE12E11}" type="slidenum">
              <a:rPr lang="en-US" sz="1300" smtClean="0"/>
              <a:pPr>
                <a:spcBef>
                  <a:spcPct val="0"/>
                </a:spcBef>
              </a:pPr>
              <a:t>203</a:t>
            </a:fld>
            <a:endParaRPr lang="en-US" sz="1300" smtClean="0"/>
          </a:p>
        </p:txBody>
      </p:sp>
      <p:sp>
        <p:nvSpPr>
          <p:cNvPr id="31744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E915E7A-40B3-44D7-BD95-05A07522F524}" type="slidenum">
              <a:rPr lang="en-US"/>
              <a:pPr algn="r" eaLnBrk="1" hangingPunct="1">
                <a:spcBef>
                  <a:spcPct val="0"/>
                </a:spcBef>
              </a:pPr>
              <a:t>203</a:t>
            </a:fld>
            <a:endParaRPr lang="en-US"/>
          </a:p>
        </p:txBody>
      </p:sp>
      <p:sp>
        <p:nvSpPr>
          <p:cNvPr id="317444" name="Slide Image Placeholder 1"/>
          <p:cNvSpPr>
            <a:spLocks noGrp="1" noRot="1" noChangeAspect="1" noTextEdit="1"/>
          </p:cNvSpPr>
          <p:nvPr>
            <p:ph type="sldImg"/>
          </p:nvPr>
        </p:nvSpPr>
        <p:spPr>
          <a:ln/>
        </p:spPr>
      </p:sp>
      <p:sp>
        <p:nvSpPr>
          <p:cNvPr id="31744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744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744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FBC33F-B8A5-4DDF-AEF9-6A1E8630E948}" type="slidenum">
              <a:rPr lang="en-US"/>
              <a:pPr algn="r" eaLnBrk="1" hangingPunct="1">
                <a:spcBef>
                  <a:spcPct val="0"/>
                </a:spcBef>
              </a:pPr>
              <a:t>203</a:t>
            </a:fld>
            <a:endParaRPr lang="en-US"/>
          </a:p>
        </p:txBody>
      </p:sp>
    </p:spTree>
    <p:extLst>
      <p:ext uri="{BB962C8B-B14F-4D97-AF65-F5344CB8AC3E}">
        <p14:creationId xmlns:p14="http://schemas.microsoft.com/office/powerpoint/2010/main" val="377461692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246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246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EBA79-FE58-403A-82AA-9715B0FE447D}" type="slidenum">
              <a:rPr lang="en-US" sz="1300" smtClean="0"/>
              <a:pPr>
                <a:spcBef>
                  <a:spcPct val="0"/>
                </a:spcBef>
              </a:pPr>
              <a:t>205</a:t>
            </a:fld>
            <a:endParaRPr lang="en-US" sz="1300" smtClean="0"/>
          </a:p>
        </p:txBody>
      </p:sp>
    </p:spTree>
    <p:extLst>
      <p:ext uri="{BB962C8B-B14F-4D97-AF65-F5344CB8AC3E}">
        <p14:creationId xmlns:p14="http://schemas.microsoft.com/office/powerpoint/2010/main" val="3543018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6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D0B43C-6009-4F94-BEFA-B6CE4B3804BD}" type="slidenum">
              <a:rPr lang="en-US" sz="1300" smtClean="0"/>
              <a:pPr>
                <a:spcBef>
                  <a:spcPct val="0"/>
                </a:spcBef>
              </a:pPr>
              <a:t>206</a:t>
            </a:fld>
            <a:endParaRPr lang="en-US" sz="1300" smtClean="0"/>
          </a:p>
        </p:txBody>
      </p:sp>
    </p:spTree>
    <p:extLst>
      <p:ext uri="{BB962C8B-B14F-4D97-AF65-F5344CB8AC3E}">
        <p14:creationId xmlns:p14="http://schemas.microsoft.com/office/powerpoint/2010/main" val="26966462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E1037-0A07-445D-9063-6B3C46FBB711}" type="slidenum">
              <a:rPr lang="en-US" sz="1300" smtClean="0"/>
              <a:pPr>
                <a:spcBef>
                  <a:spcPct val="0"/>
                </a:spcBef>
              </a:pPr>
              <a:t>207</a:t>
            </a:fld>
            <a:endParaRPr lang="en-US" sz="1300" smtClean="0"/>
          </a:p>
        </p:txBody>
      </p:sp>
    </p:spTree>
    <p:extLst>
      <p:ext uri="{BB962C8B-B14F-4D97-AF65-F5344CB8AC3E}">
        <p14:creationId xmlns:p14="http://schemas.microsoft.com/office/powerpoint/2010/main" val="32467144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0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CA6FE-D144-4CC1-B507-57CC2445A25C}" type="slidenum">
              <a:rPr lang="en-US" sz="1300" smtClean="0"/>
              <a:pPr>
                <a:spcBef>
                  <a:spcPct val="0"/>
                </a:spcBef>
              </a:pPr>
              <a:t>209</a:t>
            </a:fld>
            <a:endParaRPr lang="en-US" sz="1300" smtClean="0"/>
          </a:p>
        </p:txBody>
      </p:sp>
    </p:spTree>
    <p:extLst>
      <p:ext uri="{BB962C8B-B14F-4D97-AF65-F5344CB8AC3E}">
        <p14:creationId xmlns:p14="http://schemas.microsoft.com/office/powerpoint/2010/main" val="40192765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2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153466-93B0-4352-9B9D-9154D7E7294C}" type="slidenum">
              <a:rPr lang="en-US" sz="1300" smtClean="0"/>
              <a:pPr>
                <a:spcBef>
                  <a:spcPct val="0"/>
                </a:spcBef>
              </a:pPr>
              <a:t>210</a:t>
            </a:fld>
            <a:endParaRPr lang="en-US" sz="1300" smtClean="0"/>
          </a:p>
        </p:txBody>
      </p:sp>
    </p:spTree>
    <p:extLst>
      <p:ext uri="{BB962C8B-B14F-4D97-AF65-F5344CB8AC3E}">
        <p14:creationId xmlns:p14="http://schemas.microsoft.com/office/powerpoint/2010/main" val="29213849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4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ECA1D2-B68B-4513-B794-23A6EB7E9401}" type="slidenum">
              <a:rPr lang="en-US" sz="1300" smtClean="0"/>
              <a:pPr>
                <a:spcBef>
                  <a:spcPct val="0"/>
                </a:spcBef>
              </a:pPr>
              <a:t>211</a:t>
            </a:fld>
            <a:endParaRPr lang="en-US" sz="1300" smtClean="0"/>
          </a:p>
        </p:txBody>
      </p:sp>
    </p:spTree>
    <p:extLst>
      <p:ext uri="{BB962C8B-B14F-4D97-AF65-F5344CB8AC3E}">
        <p14:creationId xmlns:p14="http://schemas.microsoft.com/office/powerpoint/2010/main" val="19606258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6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BD2D33-6F7A-48F1-9BFE-DB5C98999703}" type="slidenum">
              <a:rPr lang="en-US" sz="1300" smtClean="0"/>
              <a:pPr>
                <a:spcBef>
                  <a:spcPct val="0"/>
                </a:spcBef>
              </a:pPr>
              <a:t>212</a:t>
            </a:fld>
            <a:endParaRPr lang="en-US" sz="1300" smtClean="0"/>
          </a:p>
        </p:txBody>
      </p:sp>
    </p:spTree>
    <p:extLst>
      <p:ext uri="{BB962C8B-B14F-4D97-AF65-F5344CB8AC3E}">
        <p14:creationId xmlns:p14="http://schemas.microsoft.com/office/powerpoint/2010/main" val="21051212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214</a:t>
            </a:fld>
            <a:endParaRPr lang="en-US" sz="1200" smtClean="0"/>
          </a:p>
        </p:txBody>
      </p:sp>
    </p:spTree>
    <p:extLst>
      <p:ext uri="{BB962C8B-B14F-4D97-AF65-F5344CB8AC3E}">
        <p14:creationId xmlns:p14="http://schemas.microsoft.com/office/powerpoint/2010/main" val="28403284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215</a:t>
            </a:fld>
            <a:endParaRPr lang="en-US" sz="1200" smtClean="0">
              <a:solidFill>
                <a:srgbClr val="000000"/>
              </a:solidFill>
            </a:endParaRPr>
          </a:p>
        </p:txBody>
      </p:sp>
    </p:spTree>
    <p:extLst>
      <p:ext uri="{BB962C8B-B14F-4D97-AF65-F5344CB8AC3E}">
        <p14:creationId xmlns:p14="http://schemas.microsoft.com/office/powerpoint/2010/main" val="46400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35A6A1-10DF-4FB1-B33C-F86E94796A99}" type="slidenum">
              <a:rPr lang="en-US" sz="1300" smtClean="0"/>
              <a:pPr>
                <a:spcBef>
                  <a:spcPct val="0"/>
                </a:spcBef>
              </a:pPr>
              <a:t>21</a:t>
            </a:fld>
            <a:endParaRPr lang="en-US" sz="1300" smtClean="0"/>
          </a:p>
        </p:txBody>
      </p:sp>
    </p:spTree>
    <p:extLst>
      <p:ext uri="{BB962C8B-B14F-4D97-AF65-F5344CB8AC3E}">
        <p14:creationId xmlns:p14="http://schemas.microsoft.com/office/powerpoint/2010/main" val="75441717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219</a:t>
            </a:fld>
            <a:endParaRPr lang="en-US" sz="1200" smtClean="0"/>
          </a:p>
        </p:txBody>
      </p:sp>
    </p:spTree>
    <p:extLst>
      <p:ext uri="{BB962C8B-B14F-4D97-AF65-F5344CB8AC3E}">
        <p14:creationId xmlns:p14="http://schemas.microsoft.com/office/powerpoint/2010/main" val="31989696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220</a:t>
            </a:fld>
            <a:endParaRPr lang="en-US" sz="1200" smtClean="0"/>
          </a:p>
        </p:txBody>
      </p:sp>
    </p:spTree>
    <p:extLst>
      <p:ext uri="{BB962C8B-B14F-4D97-AF65-F5344CB8AC3E}">
        <p14:creationId xmlns:p14="http://schemas.microsoft.com/office/powerpoint/2010/main" val="35866696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221</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221</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221</a:t>
            </a:fld>
            <a:endParaRPr lang="en-US" sz="1200">
              <a:latin typeface="Times New Roman" pitchFamily="18" charset="0"/>
            </a:endParaRPr>
          </a:p>
        </p:txBody>
      </p:sp>
    </p:spTree>
    <p:extLst>
      <p:ext uri="{BB962C8B-B14F-4D97-AF65-F5344CB8AC3E}">
        <p14:creationId xmlns:p14="http://schemas.microsoft.com/office/powerpoint/2010/main" val="209177114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222</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222</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222</a:t>
            </a:fld>
            <a:endParaRPr lang="en-US" sz="1200">
              <a:latin typeface="Times New Roman" pitchFamily="18" charset="0"/>
            </a:endParaRPr>
          </a:p>
        </p:txBody>
      </p:sp>
    </p:spTree>
    <p:extLst>
      <p:ext uri="{BB962C8B-B14F-4D97-AF65-F5344CB8AC3E}">
        <p14:creationId xmlns:p14="http://schemas.microsoft.com/office/powerpoint/2010/main" val="1188809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223</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223</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223</a:t>
            </a:fld>
            <a:endParaRPr lang="en-US" sz="1200">
              <a:latin typeface="Times New Roman" pitchFamily="18" charset="0"/>
            </a:endParaRPr>
          </a:p>
        </p:txBody>
      </p:sp>
    </p:spTree>
    <p:extLst>
      <p:ext uri="{BB962C8B-B14F-4D97-AF65-F5344CB8AC3E}">
        <p14:creationId xmlns:p14="http://schemas.microsoft.com/office/powerpoint/2010/main" val="244367763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224</a:t>
            </a:fld>
            <a:endParaRPr lang="en-US"/>
          </a:p>
        </p:txBody>
      </p:sp>
    </p:spTree>
    <p:extLst>
      <p:ext uri="{BB962C8B-B14F-4D97-AF65-F5344CB8AC3E}">
        <p14:creationId xmlns:p14="http://schemas.microsoft.com/office/powerpoint/2010/main" val="629091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225</a:t>
            </a:fld>
            <a:endParaRPr lang="en-US"/>
          </a:p>
        </p:txBody>
      </p:sp>
    </p:spTree>
    <p:extLst>
      <p:ext uri="{BB962C8B-B14F-4D97-AF65-F5344CB8AC3E}">
        <p14:creationId xmlns:p14="http://schemas.microsoft.com/office/powerpoint/2010/main" val="7801604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226</a:t>
            </a:fld>
            <a:endParaRPr lang="en-US" smtClean="0">
              <a:latin typeface="Times New Roman" pitchFamily="18" charset="0"/>
            </a:endParaRPr>
          </a:p>
        </p:txBody>
      </p:sp>
    </p:spTree>
    <p:extLst>
      <p:ext uri="{BB962C8B-B14F-4D97-AF65-F5344CB8AC3E}">
        <p14:creationId xmlns:p14="http://schemas.microsoft.com/office/powerpoint/2010/main" val="20154462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227</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227</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227</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0321950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228</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228</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228</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17789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smtClean="0"/>
          </a:p>
        </p:txBody>
      </p:sp>
    </p:spTree>
    <p:extLst>
      <p:ext uri="{BB962C8B-B14F-4D97-AF65-F5344CB8AC3E}">
        <p14:creationId xmlns:p14="http://schemas.microsoft.com/office/powerpoint/2010/main" val="10057419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229</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229</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229</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6638016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230</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230</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230</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16325216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231</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231</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231</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27525248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232</a:t>
            </a:fld>
            <a:endParaRPr lang="en-US" smtClean="0">
              <a:latin typeface="Times New Roman" pitchFamily="18" charset="0"/>
            </a:endParaRPr>
          </a:p>
        </p:txBody>
      </p:sp>
    </p:spTree>
    <p:extLst>
      <p:ext uri="{BB962C8B-B14F-4D97-AF65-F5344CB8AC3E}">
        <p14:creationId xmlns:p14="http://schemas.microsoft.com/office/powerpoint/2010/main" val="22317041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233</a:t>
            </a:fld>
            <a:endParaRPr lang="en-US" sz="1200" smtClean="0"/>
          </a:p>
        </p:txBody>
      </p:sp>
    </p:spTree>
    <p:extLst>
      <p:ext uri="{BB962C8B-B14F-4D97-AF65-F5344CB8AC3E}">
        <p14:creationId xmlns:p14="http://schemas.microsoft.com/office/powerpoint/2010/main" val="93439427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234</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234</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234</a:t>
            </a:fld>
            <a:endParaRPr lang="en-US" sz="1200">
              <a:latin typeface="Times New Roman" pitchFamily="18" charset="0"/>
            </a:endParaRPr>
          </a:p>
        </p:txBody>
      </p:sp>
    </p:spTree>
    <p:extLst>
      <p:ext uri="{BB962C8B-B14F-4D97-AF65-F5344CB8AC3E}">
        <p14:creationId xmlns:p14="http://schemas.microsoft.com/office/powerpoint/2010/main" val="255813277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235</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235</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235</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68454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236</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236</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236</a:t>
            </a:fld>
            <a:endParaRPr lang="en-US" sz="1200">
              <a:latin typeface="Times New Roman" pitchFamily="18" charset="0"/>
            </a:endParaRPr>
          </a:p>
        </p:txBody>
      </p:sp>
    </p:spTree>
    <p:extLst>
      <p:ext uri="{BB962C8B-B14F-4D97-AF65-F5344CB8AC3E}">
        <p14:creationId xmlns:p14="http://schemas.microsoft.com/office/powerpoint/2010/main" val="17605890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237</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237</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237</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401048232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9C12AD-7C2C-43EB-807A-D75D756F6BF6}" type="slidenum">
              <a:rPr lang="en-US" sz="1200" smtClean="0"/>
              <a:pPr eaLnBrk="1" hangingPunct="1"/>
              <a:t>238</a:t>
            </a:fld>
            <a:endParaRPr lang="en-US" sz="1200" smtClean="0"/>
          </a:p>
        </p:txBody>
      </p:sp>
      <p:sp>
        <p:nvSpPr>
          <p:cNvPr id="287747"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0AEA289-AD54-4C8A-8E78-0B4B8A2EAFAC}" type="slidenum">
              <a:rPr lang="en-US" sz="1200"/>
              <a:pPr algn="r" eaLnBrk="1" hangingPunct="1"/>
              <a:t>238</a:t>
            </a:fld>
            <a:endParaRPr lang="en-US" sz="1200"/>
          </a:p>
        </p:txBody>
      </p:sp>
      <p:sp>
        <p:nvSpPr>
          <p:cNvPr id="287748" name="Slide Image Placeholder 1"/>
          <p:cNvSpPr>
            <a:spLocks noGrp="1" noRot="1" noChangeAspect="1" noTextEdit="1"/>
          </p:cNvSpPr>
          <p:nvPr>
            <p:ph type="sldImg"/>
          </p:nvPr>
        </p:nvSpPr>
        <p:spPr>
          <a:ln/>
        </p:spPr>
      </p:sp>
      <p:sp>
        <p:nvSpPr>
          <p:cNvPr id="2877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87751"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C1D5981-5E91-42CD-B8F4-BD748C64E716}" type="slidenum">
              <a:rPr lang="en-US" sz="1200"/>
              <a:pPr algn="r" eaLnBrk="1" hangingPunct="1"/>
              <a:t>238</a:t>
            </a:fld>
            <a:endParaRPr lang="en-US" sz="1200"/>
          </a:p>
        </p:txBody>
      </p:sp>
    </p:spTree>
    <p:extLst>
      <p:ext uri="{BB962C8B-B14F-4D97-AF65-F5344CB8AC3E}">
        <p14:creationId xmlns:p14="http://schemas.microsoft.com/office/powerpoint/2010/main" val="389890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23</a:t>
            </a:fld>
            <a:endParaRPr lang="en-US" sz="1300" smtClean="0"/>
          </a:p>
        </p:txBody>
      </p:sp>
    </p:spTree>
    <p:extLst>
      <p:ext uri="{BB962C8B-B14F-4D97-AF65-F5344CB8AC3E}">
        <p14:creationId xmlns:p14="http://schemas.microsoft.com/office/powerpoint/2010/main" val="359886652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239</a:t>
            </a:fld>
            <a:endParaRPr lang="en-US" smtClean="0">
              <a:latin typeface="Times New Roman" pitchFamily="18" charset="0"/>
            </a:endParaRPr>
          </a:p>
        </p:txBody>
      </p:sp>
    </p:spTree>
    <p:extLst>
      <p:ext uri="{BB962C8B-B14F-4D97-AF65-F5344CB8AC3E}">
        <p14:creationId xmlns:p14="http://schemas.microsoft.com/office/powerpoint/2010/main" val="7042884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245</a:t>
            </a:fld>
            <a:endParaRPr lang="en-US" smtClean="0">
              <a:latin typeface="Times New Roman" pitchFamily="18" charset="0"/>
            </a:endParaRPr>
          </a:p>
        </p:txBody>
      </p:sp>
    </p:spTree>
    <p:extLst>
      <p:ext uri="{BB962C8B-B14F-4D97-AF65-F5344CB8AC3E}">
        <p14:creationId xmlns:p14="http://schemas.microsoft.com/office/powerpoint/2010/main" val="16781493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247</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247</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247</a:t>
            </a:fld>
            <a:endParaRPr lang="en-US" sz="1200"/>
          </a:p>
        </p:txBody>
      </p:sp>
    </p:spTree>
    <p:extLst>
      <p:ext uri="{BB962C8B-B14F-4D97-AF65-F5344CB8AC3E}">
        <p14:creationId xmlns:p14="http://schemas.microsoft.com/office/powerpoint/2010/main" val="325301233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248</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248</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248</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0884659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249</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249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249</a:t>
            </a:fld>
            <a:endParaRPr lang="en-US" sz="1200">
              <a:latin typeface="Times New Roman" pitchFamily="18" charset="0"/>
            </a:endParaRPr>
          </a:p>
        </p:txBody>
      </p:sp>
    </p:spTree>
    <p:extLst>
      <p:ext uri="{BB962C8B-B14F-4D97-AF65-F5344CB8AC3E}">
        <p14:creationId xmlns:p14="http://schemas.microsoft.com/office/powerpoint/2010/main" val="211984866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250</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250</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250</a:t>
            </a:fld>
            <a:endParaRPr lang="en-US" sz="1200">
              <a:latin typeface="Times New Roman" pitchFamily="18" charset="0"/>
            </a:endParaRPr>
          </a:p>
        </p:txBody>
      </p:sp>
    </p:spTree>
    <p:extLst>
      <p:ext uri="{BB962C8B-B14F-4D97-AF65-F5344CB8AC3E}">
        <p14:creationId xmlns:p14="http://schemas.microsoft.com/office/powerpoint/2010/main" val="279931764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253</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253</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253</a:t>
            </a:fld>
            <a:endParaRPr lang="en-US" sz="1200">
              <a:latin typeface="Times New Roman" pitchFamily="18" charset="0"/>
            </a:endParaRPr>
          </a:p>
        </p:txBody>
      </p:sp>
    </p:spTree>
    <p:extLst>
      <p:ext uri="{BB962C8B-B14F-4D97-AF65-F5344CB8AC3E}">
        <p14:creationId xmlns:p14="http://schemas.microsoft.com/office/powerpoint/2010/main" val="20467113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254</a:t>
            </a:fld>
            <a:endParaRPr lang="en-US" smtClean="0">
              <a:latin typeface="Times New Roman" pitchFamily="18" charset="0"/>
            </a:endParaRPr>
          </a:p>
        </p:txBody>
      </p:sp>
    </p:spTree>
    <p:extLst>
      <p:ext uri="{BB962C8B-B14F-4D97-AF65-F5344CB8AC3E}">
        <p14:creationId xmlns:p14="http://schemas.microsoft.com/office/powerpoint/2010/main" val="391671566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255</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255</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255</a:t>
            </a:fld>
            <a:endParaRPr lang="en-US" sz="1200">
              <a:latin typeface="Times New Roman" pitchFamily="18" charset="0"/>
            </a:endParaRPr>
          </a:p>
        </p:txBody>
      </p:sp>
    </p:spTree>
    <p:extLst>
      <p:ext uri="{BB962C8B-B14F-4D97-AF65-F5344CB8AC3E}">
        <p14:creationId xmlns:p14="http://schemas.microsoft.com/office/powerpoint/2010/main" val="79591938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256</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256</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256</a:t>
            </a:fld>
            <a:endParaRPr lang="en-US" sz="1200">
              <a:latin typeface="Times New Roman" pitchFamily="18" charset="0"/>
            </a:endParaRPr>
          </a:p>
        </p:txBody>
      </p:sp>
    </p:spTree>
    <p:extLst>
      <p:ext uri="{BB962C8B-B14F-4D97-AF65-F5344CB8AC3E}">
        <p14:creationId xmlns:p14="http://schemas.microsoft.com/office/powerpoint/2010/main" val="252969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24</a:t>
            </a:fld>
            <a:endParaRPr lang="en-US" sz="1300" smtClean="0"/>
          </a:p>
        </p:txBody>
      </p:sp>
    </p:spTree>
    <p:extLst>
      <p:ext uri="{BB962C8B-B14F-4D97-AF65-F5344CB8AC3E}">
        <p14:creationId xmlns:p14="http://schemas.microsoft.com/office/powerpoint/2010/main" val="29131520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257</a:t>
            </a:fld>
            <a:endParaRPr lang="en-US" smtClean="0">
              <a:latin typeface="Times New Roman" pitchFamily="18" charset="0"/>
            </a:endParaRPr>
          </a:p>
        </p:txBody>
      </p:sp>
    </p:spTree>
    <p:extLst>
      <p:ext uri="{BB962C8B-B14F-4D97-AF65-F5344CB8AC3E}">
        <p14:creationId xmlns:p14="http://schemas.microsoft.com/office/powerpoint/2010/main" val="193994087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259</a:t>
            </a:fld>
            <a:endParaRPr lang="en-US" sz="1200" smtClean="0"/>
          </a:p>
        </p:txBody>
      </p:sp>
    </p:spTree>
    <p:extLst>
      <p:ext uri="{BB962C8B-B14F-4D97-AF65-F5344CB8AC3E}">
        <p14:creationId xmlns:p14="http://schemas.microsoft.com/office/powerpoint/2010/main" val="46612174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260</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260</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260</a:t>
            </a:fld>
            <a:endParaRPr lang="en-US" sz="1200">
              <a:latin typeface="Times New Roman" pitchFamily="18" charset="0"/>
            </a:endParaRPr>
          </a:p>
        </p:txBody>
      </p:sp>
    </p:spTree>
    <p:extLst>
      <p:ext uri="{BB962C8B-B14F-4D97-AF65-F5344CB8AC3E}">
        <p14:creationId xmlns:p14="http://schemas.microsoft.com/office/powerpoint/2010/main" val="161516352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261</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261</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261</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72503713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262</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262</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262</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52341148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263</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263</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263</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2428530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264</a:t>
            </a:fld>
            <a:endParaRPr lang="en-US" smtClean="0">
              <a:latin typeface="Times New Roman" pitchFamily="18" charset="0"/>
            </a:endParaRPr>
          </a:p>
        </p:txBody>
      </p:sp>
    </p:spTree>
    <p:extLst>
      <p:ext uri="{BB962C8B-B14F-4D97-AF65-F5344CB8AC3E}">
        <p14:creationId xmlns:p14="http://schemas.microsoft.com/office/powerpoint/2010/main" val="27100394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265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265</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265</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43235543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266</a:t>
            </a:fld>
            <a:endParaRPr lang="en-US">
              <a:latin typeface="Times New Roman" panose="02020603050405020304" pitchFamily="18" charset="0"/>
            </a:endParaRPr>
          </a:p>
        </p:txBody>
      </p:sp>
    </p:spTree>
    <p:extLst>
      <p:ext uri="{BB962C8B-B14F-4D97-AF65-F5344CB8AC3E}">
        <p14:creationId xmlns:p14="http://schemas.microsoft.com/office/powerpoint/2010/main" val="97722064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43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43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62A476C-F1A0-4983-8C10-CB7DC74809B0}" type="slidenum">
              <a:rPr lang="en-US" smtClean="0">
                <a:latin typeface="Times New Roman" pitchFamily="18" charset="0"/>
              </a:rPr>
              <a:pPr/>
              <a:t>267</a:t>
            </a:fld>
            <a:endParaRPr lang="en-US" smtClean="0">
              <a:latin typeface="Times New Roman" pitchFamily="18" charset="0"/>
            </a:endParaRPr>
          </a:p>
        </p:txBody>
      </p:sp>
    </p:spTree>
    <p:extLst>
      <p:ext uri="{BB962C8B-B14F-4D97-AF65-F5344CB8AC3E}">
        <p14:creationId xmlns:p14="http://schemas.microsoft.com/office/powerpoint/2010/main" val="384495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5E9198-A7A8-418E-BB45-BC809AC840E7}" type="slidenum">
              <a:rPr lang="en-US" sz="1300" smtClean="0"/>
              <a:pPr>
                <a:spcBef>
                  <a:spcPct val="0"/>
                </a:spcBef>
              </a:pPr>
              <a:t>3</a:t>
            </a:fld>
            <a:endParaRPr lang="en-US" sz="1300" smtClean="0"/>
          </a:p>
        </p:txBody>
      </p:sp>
    </p:spTree>
    <p:extLst>
      <p:ext uri="{BB962C8B-B14F-4D97-AF65-F5344CB8AC3E}">
        <p14:creationId xmlns:p14="http://schemas.microsoft.com/office/powerpoint/2010/main" val="1566523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382525184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E3BBCB27-C159-43F6-8893-17FC3B655FD7}" type="slidenum">
              <a:rPr lang="en-US" smtClean="0">
                <a:latin typeface="Times New Roman" pitchFamily="18" charset="0"/>
              </a:rPr>
              <a:pPr eaLnBrk="1" hangingPunct="1"/>
              <a:t>268</a:t>
            </a:fld>
            <a:endParaRPr lang="en-US" smtClean="0">
              <a:latin typeface="Times New Roman" pitchFamily="18" charset="0"/>
            </a:endParaRPr>
          </a:p>
        </p:txBody>
      </p:sp>
      <p:sp>
        <p:nvSpPr>
          <p:cNvPr id="1464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9CDE6AF-A8C9-4CC0-A861-9B4E4E68194D}" type="slidenum">
              <a:rPr lang="en-US" sz="1200">
                <a:latin typeface="Times New Roman" pitchFamily="18" charset="0"/>
              </a:rPr>
              <a:pPr algn="r" eaLnBrk="1" hangingPunct="1"/>
              <a:t>268</a:t>
            </a:fld>
            <a:endParaRPr lang="en-US" sz="1200">
              <a:latin typeface="Times New Roman" pitchFamily="18" charset="0"/>
            </a:endParaRPr>
          </a:p>
        </p:txBody>
      </p:sp>
      <p:sp>
        <p:nvSpPr>
          <p:cNvPr id="1464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464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CE76FBB-BE15-4E17-B7A0-6FE7EA62BD93}" type="slidenum">
              <a:rPr lang="en-US" sz="1200">
                <a:latin typeface="Times New Roman" pitchFamily="18" charset="0"/>
              </a:rPr>
              <a:pPr algn="r" eaLnBrk="1" hangingPunct="1"/>
              <a:t>268</a:t>
            </a:fld>
            <a:endParaRPr lang="en-US" sz="1200">
              <a:latin typeface="Times New Roman" pitchFamily="18" charset="0"/>
            </a:endParaRPr>
          </a:p>
        </p:txBody>
      </p:sp>
      <p:sp>
        <p:nvSpPr>
          <p:cNvPr id="146438" name="Rectangle 2"/>
          <p:cNvSpPr>
            <a:spLocks noGrp="1" noRot="1" noChangeAspect="1" noChangeArrowheads="1" noTextEdit="1"/>
          </p:cNvSpPr>
          <p:nvPr>
            <p:ph type="sldImg"/>
          </p:nvPr>
        </p:nvSpPr>
        <p:spPr>
          <a:xfrm>
            <a:off x="1125538" y="673100"/>
            <a:ext cx="4470400" cy="3352800"/>
          </a:xfrm>
          <a:ln/>
        </p:spPr>
      </p:sp>
      <p:sp>
        <p:nvSpPr>
          <p:cNvPr id="14643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slide illustrates the fixed combination pills available.</a:t>
            </a:r>
          </a:p>
          <a:p>
            <a:endParaRPr lang="en-US" smtClean="0"/>
          </a:p>
        </p:txBody>
      </p:sp>
    </p:spTree>
    <p:extLst>
      <p:ext uri="{BB962C8B-B14F-4D97-AF65-F5344CB8AC3E}">
        <p14:creationId xmlns:p14="http://schemas.microsoft.com/office/powerpoint/2010/main" val="403924894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270</a:t>
            </a:fld>
            <a:endParaRPr lang="en-US" smtClean="0">
              <a:latin typeface="Times New Roman" pitchFamily="18" charset="0"/>
            </a:endParaRPr>
          </a:p>
        </p:txBody>
      </p:sp>
    </p:spTree>
    <p:extLst>
      <p:ext uri="{BB962C8B-B14F-4D97-AF65-F5344CB8AC3E}">
        <p14:creationId xmlns:p14="http://schemas.microsoft.com/office/powerpoint/2010/main" val="408317591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271</a:t>
            </a:fld>
            <a:endParaRPr lang="en-US" sz="1200" smtClean="0"/>
          </a:p>
        </p:txBody>
      </p:sp>
    </p:spTree>
    <p:extLst>
      <p:ext uri="{BB962C8B-B14F-4D97-AF65-F5344CB8AC3E}">
        <p14:creationId xmlns:p14="http://schemas.microsoft.com/office/powerpoint/2010/main" val="12813782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272</a:t>
            </a:fld>
            <a:endParaRPr lang="en-US" sz="1300"/>
          </a:p>
        </p:txBody>
      </p:sp>
    </p:spTree>
    <p:extLst>
      <p:ext uri="{BB962C8B-B14F-4D97-AF65-F5344CB8AC3E}">
        <p14:creationId xmlns:p14="http://schemas.microsoft.com/office/powerpoint/2010/main" val="341125103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273</a:t>
            </a:fld>
            <a:endParaRPr lang="en-US" sz="1300"/>
          </a:p>
        </p:txBody>
      </p:sp>
    </p:spTree>
    <p:extLst>
      <p:ext uri="{BB962C8B-B14F-4D97-AF65-F5344CB8AC3E}">
        <p14:creationId xmlns:p14="http://schemas.microsoft.com/office/powerpoint/2010/main" val="348266810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274</a:t>
            </a:fld>
            <a:endParaRPr lang="en-US" sz="1300"/>
          </a:p>
        </p:txBody>
      </p:sp>
    </p:spTree>
    <p:extLst>
      <p:ext uri="{BB962C8B-B14F-4D97-AF65-F5344CB8AC3E}">
        <p14:creationId xmlns:p14="http://schemas.microsoft.com/office/powerpoint/2010/main" val="217574063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275</a:t>
            </a:fld>
            <a:endParaRPr lang="en-US" sz="1300"/>
          </a:p>
        </p:txBody>
      </p:sp>
    </p:spTree>
    <p:extLst>
      <p:ext uri="{BB962C8B-B14F-4D97-AF65-F5344CB8AC3E}">
        <p14:creationId xmlns:p14="http://schemas.microsoft.com/office/powerpoint/2010/main" val="227584140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4FD18A8D-4CB8-4216-8806-4EFCBDE2DB7F}" type="slidenum">
              <a:rPr lang="en-US" sz="1300"/>
              <a:pPr eaLnBrk="1" hangingPunct="1"/>
              <a:t>277</a:t>
            </a:fld>
            <a:endParaRPr lang="en-US" sz="1300"/>
          </a:p>
        </p:txBody>
      </p:sp>
    </p:spTree>
    <p:extLst>
      <p:ext uri="{BB962C8B-B14F-4D97-AF65-F5344CB8AC3E}">
        <p14:creationId xmlns:p14="http://schemas.microsoft.com/office/powerpoint/2010/main" val="267326303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278</a:t>
            </a:fld>
            <a:endParaRPr lang="en-US" sz="1300"/>
          </a:p>
        </p:txBody>
      </p:sp>
    </p:spTree>
    <p:extLst>
      <p:ext uri="{BB962C8B-B14F-4D97-AF65-F5344CB8AC3E}">
        <p14:creationId xmlns:p14="http://schemas.microsoft.com/office/powerpoint/2010/main" val="22915990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280</a:t>
            </a:fld>
            <a:endParaRPr lang="en-US" sz="1300"/>
          </a:p>
        </p:txBody>
      </p:sp>
    </p:spTree>
    <p:extLst>
      <p:ext uri="{BB962C8B-B14F-4D97-AF65-F5344CB8AC3E}">
        <p14:creationId xmlns:p14="http://schemas.microsoft.com/office/powerpoint/2010/main" val="355869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26</a:t>
            </a:fld>
            <a:endParaRPr lang="en-US" sz="1300" smtClean="0"/>
          </a:p>
        </p:txBody>
      </p:sp>
    </p:spTree>
    <p:extLst>
      <p:ext uri="{BB962C8B-B14F-4D97-AF65-F5344CB8AC3E}">
        <p14:creationId xmlns:p14="http://schemas.microsoft.com/office/powerpoint/2010/main" val="21251798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281</a:t>
            </a:fld>
            <a:endParaRPr lang="en-US" sz="1300"/>
          </a:p>
        </p:txBody>
      </p:sp>
    </p:spTree>
    <p:extLst>
      <p:ext uri="{BB962C8B-B14F-4D97-AF65-F5344CB8AC3E}">
        <p14:creationId xmlns:p14="http://schemas.microsoft.com/office/powerpoint/2010/main" val="350400384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282</a:t>
            </a:fld>
            <a:endParaRPr lang="en-US" sz="1300"/>
          </a:p>
        </p:txBody>
      </p:sp>
    </p:spTree>
    <p:extLst>
      <p:ext uri="{BB962C8B-B14F-4D97-AF65-F5344CB8AC3E}">
        <p14:creationId xmlns:p14="http://schemas.microsoft.com/office/powerpoint/2010/main" val="33687739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283</a:t>
            </a:fld>
            <a:endParaRPr lang="en-US" sz="1300"/>
          </a:p>
        </p:txBody>
      </p:sp>
    </p:spTree>
    <p:extLst>
      <p:ext uri="{BB962C8B-B14F-4D97-AF65-F5344CB8AC3E}">
        <p14:creationId xmlns:p14="http://schemas.microsoft.com/office/powerpoint/2010/main" val="40844612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284</a:t>
            </a:fld>
            <a:endParaRPr lang="en-US" sz="1300"/>
          </a:p>
        </p:txBody>
      </p:sp>
    </p:spTree>
    <p:extLst>
      <p:ext uri="{BB962C8B-B14F-4D97-AF65-F5344CB8AC3E}">
        <p14:creationId xmlns:p14="http://schemas.microsoft.com/office/powerpoint/2010/main" val="34419202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285</a:t>
            </a:fld>
            <a:endParaRPr lang="en-US" sz="1300"/>
          </a:p>
        </p:txBody>
      </p:sp>
    </p:spTree>
    <p:extLst>
      <p:ext uri="{BB962C8B-B14F-4D97-AF65-F5344CB8AC3E}">
        <p14:creationId xmlns:p14="http://schemas.microsoft.com/office/powerpoint/2010/main" val="34601403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286</a:t>
            </a:fld>
            <a:endParaRPr lang="en-US" sz="1300"/>
          </a:p>
        </p:txBody>
      </p:sp>
    </p:spTree>
    <p:extLst>
      <p:ext uri="{BB962C8B-B14F-4D97-AF65-F5344CB8AC3E}">
        <p14:creationId xmlns:p14="http://schemas.microsoft.com/office/powerpoint/2010/main" val="22970283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287</a:t>
            </a:fld>
            <a:endParaRPr lang="en-US" sz="1300"/>
          </a:p>
        </p:txBody>
      </p:sp>
    </p:spTree>
    <p:extLst>
      <p:ext uri="{BB962C8B-B14F-4D97-AF65-F5344CB8AC3E}">
        <p14:creationId xmlns:p14="http://schemas.microsoft.com/office/powerpoint/2010/main" val="151609008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288</a:t>
            </a:fld>
            <a:endParaRPr lang="en-US" sz="1300"/>
          </a:p>
        </p:txBody>
      </p:sp>
    </p:spTree>
    <p:extLst>
      <p:ext uri="{BB962C8B-B14F-4D97-AF65-F5344CB8AC3E}">
        <p14:creationId xmlns:p14="http://schemas.microsoft.com/office/powerpoint/2010/main" val="3955108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289</a:t>
            </a:fld>
            <a:endParaRPr lang="en-US" sz="1300"/>
          </a:p>
        </p:txBody>
      </p:sp>
    </p:spTree>
    <p:extLst>
      <p:ext uri="{BB962C8B-B14F-4D97-AF65-F5344CB8AC3E}">
        <p14:creationId xmlns:p14="http://schemas.microsoft.com/office/powerpoint/2010/main" val="154049655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290</a:t>
            </a:fld>
            <a:endParaRPr lang="en-US" sz="1300"/>
          </a:p>
        </p:txBody>
      </p:sp>
    </p:spTree>
    <p:extLst>
      <p:ext uri="{BB962C8B-B14F-4D97-AF65-F5344CB8AC3E}">
        <p14:creationId xmlns:p14="http://schemas.microsoft.com/office/powerpoint/2010/main" val="3921656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0D1B46-C662-44DA-9008-A2CCE7AAE844}" type="slidenum">
              <a:rPr lang="en-US" sz="1300" smtClean="0"/>
              <a:pPr>
                <a:spcBef>
                  <a:spcPct val="0"/>
                </a:spcBef>
              </a:pPr>
              <a:t>27</a:t>
            </a:fld>
            <a:endParaRPr lang="en-US" sz="1300" smtClean="0"/>
          </a:p>
        </p:txBody>
      </p:sp>
    </p:spTree>
    <p:extLst>
      <p:ext uri="{BB962C8B-B14F-4D97-AF65-F5344CB8AC3E}">
        <p14:creationId xmlns:p14="http://schemas.microsoft.com/office/powerpoint/2010/main" val="253238393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291</a:t>
            </a:fld>
            <a:endParaRPr lang="en-US" sz="1300"/>
          </a:p>
        </p:txBody>
      </p:sp>
    </p:spTree>
    <p:extLst>
      <p:ext uri="{BB962C8B-B14F-4D97-AF65-F5344CB8AC3E}">
        <p14:creationId xmlns:p14="http://schemas.microsoft.com/office/powerpoint/2010/main" val="170275725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292</a:t>
            </a:fld>
            <a:endParaRPr lang="en-US" sz="1300"/>
          </a:p>
        </p:txBody>
      </p:sp>
    </p:spTree>
    <p:extLst>
      <p:ext uri="{BB962C8B-B14F-4D97-AF65-F5344CB8AC3E}">
        <p14:creationId xmlns:p14="http://schemas.microsoft.com/office/powerpoint/2010/main" val="22526550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293</a:t>
            </a:fld>
            <a:endParaRPr lang="en-US" sz="1300"/>
          </a:p>
        </p:txBody>
      </p:sp>
    </p:spTree>
    <p:extLst>
      <p:ext uri="{BB962C8B-B14F-4D97-AF65-F5344CB8AC3E}">
        <p14:creationId xmlns:p14="http://schemas.microsoft.com/office/powerpoint/2010/main" val="197431581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294</a:t>
            </a:fld>
            <a:endParaRPr lang="en-US" sz="1300"/>
          </a:p>
        </p:txBody>
      </p:sp>
    </p:spTree>
    <p:extLst>
      <p:ext uri="{BB962C8B-B14F-4D97-AF65-F5344CB8AC3E}">
        <p14:creationId xmlns:p14="http://schemas.microsoft.com/office/powerpoint/2010/main" val="299741914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295</a:t>
            </a:fld>
            <a:endParaRPr lang="en-US" sz="1300"/>
          </a:p>
        </p:txBody>
      </p:sp>
    </p:spTree>
    <p:extLst>
      <p:ext uri="{BB962C8B-B14F-4D97-AF65-F5344CB8AC3E}">
        <p14:creationId xmlns:p14="http://schemas.microsoft.com/office/powerpoint/2010/main" val="259530893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296</a:t>
            </a:fld>
            <a:endParaRPr lang="en-US" sz="1300"/>
          </a:p>
        </p:txBody>
      </p:sp>
    </p:spTree>
    <p:extLst>
      <p:ext uri="{BB962C8B-B14F-4D97-AF65-F5344CB8AC3E}">
        <p14:creationId xmlns:p14="http://schemas.microsoft.com/office/powerpoint/2010/main" val="173526598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297</a:t>
            </a:fld>
            <a:endParaRPr lang="en-US" sz="1300"/>
          </a:p>
        </p:txBody>
      </p:sp>
    </p:spTree>
    <p:extLst>
      <p:ext uri="{BB962C8B-B14F-4D97-AF65-F5344CB8AC3E}">
        <p14:creationId xmlns:p14="http://schemas.microsoft.com/office/powerpoint/2010/main" val="172293737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298</a:t>
            </a:fld>
            <a:endParaRPr lang="en-US" sz="1300"/>
          </a:p>
        </p:txBody>
      </p:sp>
    </p:spTree>
    <p:extLst>
      <p:ext uri="{BB962C8B-B14F-4D97-AF65-F5344CB8AC3E}">
        <p14:creationId xmlns:p14="http://schemas.microsoft.com/office/powerpoint/2010/main" val="179578951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299</a:t>
            </a:fld>
            <a:endParaRPr lang="en-US" sz="1300"/>
          </a:p>
        </p:txBody>
      </p:sp>
    </p:spTree>
    <p:extLst>
      <p:ext uri="{BB962C8B-B14F-4D97-AF65-F5344CB8AC3E}">
        <p14:creationId xmlns:p14="http://schemas.microsoft.com/office/powerpoint/2010/main" val="9804613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300</a:t>
            </a:fld>
            <a:endParaRPr lang="en-US" sz="1300"/>
          </a:p>
        </p:txBody>
      </p:sp>
    </p:spTree>
    <p:extLst>
      <p:ext uri="{BB962C8B-B14F-4D97-AF65-F5344CB8AC3E}">
        <p14:creationId xmlns:p14="http://schemas.microsoft.com/office/powerpoint/2010/main" val="3905227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824D87-6EE0-4D1D-9939-DF86E77B7360}" type="slidenum">
              <a:rPr lang="en-US" sz="1300" smtClean="0"/>
              <a:pPr>
                <a:spcBef>
                  <a:spcPct val="0"/>
                </a:spcBef>
              </a:pPr>
              <a:t>28</a:t>
            </a:fld>
            <a:endParaRPr lang="en-US" sz="1300" smtClean="0"/>
          </a:p>
        </p:txBody>
      </p:sp>
    </p:spTree>
    <p:extLst>
      <p:ext uri="{BB962C8B-B14F-4D97-AF65-F5344CB8AC3E}">
        <p14:creationId xmlns:p14="http://schemas.microsoft.com/office/powerpoint/2010/main" val="184494896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301</a:t>
            </a:fld>
            <a:endParaRPr lang="en-US" sz="1300"/>
          </a:p>
        </p:txBody>
      </p:sp>
    </p:spTree>
    <p:extLst>
      <p:ext uri="{BB962C8B-B14F-4D97-AF65-F5344CB8AC3E}">
        <p14:creationId xmlns:p14="http://schemas.microsoft.com/office/powerpoint/2010/main" val="28141097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302</a:t>
            </a:fld>
            <a:endParaRPr lang="en-US" sz="1300"/>
          </a:p>
        </p:txBody>
      </p:sp>
    </p:spTree>
    <p:extLst>
      <p:ext uri="{BB962C8B-B14F-4D97-AF65-F5344CB8AC3E}">
        <p14:creationId xmlns:p14="http://schemas.microsoft.com/office/powerpoint/2010/main" val="695035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303</a:t>
            </a:fld>
            <a:endParaRPr lang="en-US" sz="1300"/>
          </a:p>
        </p:txBody>
      </p:sp>
    </p:spTree>
    <p:extLst>
      <p:ext uri="{BB962C8B-B14F-4D97-AF65-F5344CB8AC3E}">
        <p14:creationId xmlns:p14="http://schemas.microsoft.com/office/powerpoint/2010/main" val="41983502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304</a:t>
            </a:fld>
            <a:endParaRPr lang="en-US" sz="1300"/>
          </a:p>
        </p:txBody>
      </p:sp>
    </p:spTree>
    <p:extLst>
      <p:ext uri="{BB962C8B-B14F-4D97-AF65-F5344CB8AC3E}">
        <p14:creationId xmlns:p14="http://schemas.microsoft.com/office/powerpoint/2010/main" val="103366714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22188BA-B75B-4C2D-910A-FD6A53211AC4}" type="slidenum">
              <a:rPr lang="en-US" sz="1300"/>
              <a:pPr eaLnBrk="1" hangingPunct="1"/>
              <a:t>305</a:t>
            </a:fld>
            <a:endParaRPr lang="en-US" sz="1300"/>
          </a:p>
        </p:txBody>
      </p:sp>
    </p:spTree>
    <p:extLst>
      <p:ext uri="{BB962C8B-B14F-4D97-AF65-F5344CB8AC3E}">
        <p14:creationId xmlns:p14="http://schemas.microsoft.com/office/powerpoint/2010/main" val="25139112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306</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2C9AE4-9F78-42B1-B938-767808814B1F}" type="slidenum">
              <a:rPr lang="en-US" sz="1200" smtClean="0"/>
              <a:pPr eaLnBrk="1" hangingPunct="1"/>
              <a:t>307</a:t>
            </a:fld>
            <a:endParaRPr lang="en-US" sz="1200" smtClean="0"/>
          </a:p>
        </p:txBody>
      </p:sp>
    </p:spTree>
    <p:extLst>
      <p:ext uri="{BB962C8B-B14F-4D97-AF65-F5344CB8AC3E}">
        <p14:creationId xmlns:p14="http://schemas.microsoft.com/office/powerpoint/2010/main" val="87749657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309</a:t>
            </a:fld>
            <a:endParaRPr lang="en-US"/>
          </a:p>
        </p:txBody>
      </p:sp>
    </p:spTree>
    <p:extLst>
      <p:ext uri="{BB962C8B-B14F-4D97-AF65-F5344CB8AC3E}">
        <p14:creationId xmlns:p14="http://schemas.microsoft.com/office/powerpoint/2010/main" val="218858388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310</a:t>
            </a:fld>
            <a:endParaRPr lang="en-US"/>
          </a:p>
        </p:txBody>
      </p:sp>
    </p:spTree>
    <p:extLst>
      <p:ext uri="{BB962C8B-B14F-4D97-AF65-F5344CB8AC3E}">
        <p14:creationId xmlns:p14="http://schemas.microsoft.com/office/powerpoint/2010/main" val="235652384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pPr>
                <a:defRPr/>
              </a:pPr>
              <a:t>311</a:t>
            </a:fld>
            <a:endParaRPr lang="en-US"/>
          </a:p>
        </p:txBody>
      </p:sp>
    </p:spTree>
    <p:extLst>
      <p:ext uri="{BB962C8B-B14F-4D97-AF65-F5344CB8AC3E}">
        <p14:creationId xmlns:p14="http://schemas.microsoft.com/office/powerpoint/2010/main" val="2586259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30</a:t>
            </a:fld>
            <a:endParaRPr lang="en-US" sz="1300" smtClean="0"/>
          </a:p>
        </p:txBody>
      </p:sp>
    </p:spTree>
    <p:extLst>
      <p:ext uri="{BB962C8B-B14F-4D97-AF65-F5344CB8AC3E}">
        <p14:creationId xmlns:p14="http://schemas.microsoft.com/office/powerpoint/2010/main" val="2358407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312</a:t>
            </a:fld>
            <a:endParaRPr lang="en-US" sz="1200" smtClean="0"/>
          </a:p>
        </p:txBody>
      </p:sp>
    </p:spTree>
    <p:extLst>
      <p:ext uri="{BB962C8B-B14F-4D97-AF65-F5344CB8AC3E}">
        <p14:creationId xmlns:p14="http://schemas.microsoft.com/office/powerpoint/2010/main" val="384250889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313</a:t>
            </a:fld>
            <a:endParaRPr lang="en-US"/>
          </a:p>
        </p:txBody>
      </p:sp>
    </p:spTree>
    <p:extLst>
      <p:ext uri="{BB962C8B-B14F-4D97-AF65-F5344CB8AC3E}">
        <p14:creationId xmlns:p14="http://schemas.microsoft.com/office/powerpoint/2010/main" val="119032647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pPr eaLnBrk="1" hangingPunct="1"/>
              <a:t>314</a:t>
            </a:fld>
            <a:endParaRPr lang="en-US" sz="1300"/>
          </a:p>
        </p:txBody>
      </p:sp>
    </p:spTree>
    <p:extLst>
      <p:ext uri="{BB962C8B-B14F-4D97-AF65-F5344CB8AC3E}">
        <p14:creationId xmlns:p14="http://schemas.microsoft.com/office/powerpoint/2010/main" val="104891572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315</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384992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316</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66239887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317</a:t>
            </a:fld>
            <a:endParaRPr lang="en-US" smtClean="0">
              <a:latin typeface="Times New Roman" pitchFamily="18" charset="0"/>
            </a:endParaRPr>
          </a:p>
        </p:txBody>
      </p:sp>
    </p:spTree>
    <p:extLst>
      <p:ext uri="{BB962C8B-B14F-4D97-AF65-F5344CB8AC3E}">
        <p14:creationId xmlns:p14="http://schemas.microsoft.com/office/powerpoint/2010/main" val="385683783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latin typeface="Times New Roman" pitchFamily="18" charset="0"/>
              </a:rPr>
              <a:pPr eaLnBrk="1" hangingPunct="1">
                <a:defRPr/>
              </a:pPr>
              <a:t>318</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46618058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latin typeface="Times New Roman" pitchFamily="18" charset="0"/>
              </a:rPr>
              <a:pPr/>
              <a:t>319</a:t>
            </a:fld>
            <a:endParaRPr lang="en-US" smtClean="0">
              <a:latin typeface="Times New Roman" pitchFamily="18" charset="0"/>
            </a:endParaRPr>
          </a:p>
        </p:txBody>
      </p:sp>
    </p:spTree>
    <p:extLst>
      <p:ext uri="{BB962C8B-B14F-4D97-AF65-F5344CB8AC3E}">
        <p14:creationId xmlns:p14="http://schemas.microsoft.com/office/powerpoint/2010/main" val="222943306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320</a:t>
            </a:fld>
            <a:endParaRPr lang="en-US" smtClean="0">
              <a:latin typeface="Times New Roman" pitchFamily="18" charset="0"/>
            </a:endParaRPr>
          </a:p>
        </p:txBody>
      </p:sp>
    </p:spTree>
    <p:extLst>
      <p:ext uri="{BB962C8B-B14F-4D97-AF65-F5344CB8AC3E}">
        <p14:creationId xmlns:p14="http://schemas.microsoft.com/office/powerpoint/2010/main" val="117791586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321</a:t>
            </a:fld>
            <a:endParaRPr lang="en-US" smtClean="0">
              <a:latin typeface="Times New Roman" pitchFamily="18" charset="0"/>
            </a:endParaRPr>
          </a:p>
        </p:txBody>
      </p:sp>
    </p:spTree>
    <p:extLst>
      <p:ext uri="{BB962C8B-B14F-4D97-AF65-F5344CB8AC3E}">
        <p14:creationId xmlns:p14="http://schemas.microsoft.com/office/powerpoint/2010/main" val="3516714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31</a:t>
            </a:fld>
            <a:endParaRPr lang="en-US" sz="1300" smtClean="0"/>
          </a:p>
        </p:txBody>
      </p:sp>
    </p:spTree>
    <p:extLst>
      <p:ext uri="{BB962C8B-B14F-4D97-AF65-F5344CB8AC3E}">
        <p14:creationId xmlns:p14="http://schemas.microsoft.com/office/powerpoint/2010/main" val="400051319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322</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32</a:t>
            </a:fld>
            <a:endParaRPr lang="en-US" sz="1300" smtClean="0"/>
          </a:p>
        </p:txBody>
      </p:sp>
    </p:spTree>
    <p:extLst>
      <p:ext uri="{BB962C8B-B14F-4D97-AF65-F5344CB8AC3E}">
        <p14:creationId xmlns:p14="http://schemas.microsoft.com/office/powerpoint/2010/main" val="225913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6D5CD0-2AB1-4C6C-B151-60C956E995C2}" type="slidenum">
              <a:rPr lang="en-US" sz="1300" smtClean="0"/>
              <a:pPr>
                <a:spcBef>
                  <a:spcPct val="0"/>
                </a:spcBef>
              </a:pPr>
              <a:t>33</a:t>
            </a:fld>
            <a:endParaRPr lang="en-US" sz="1300" smtClean="0"/>
          </a:p>
        </p:txBody>
      </p:sp>
    </p:spTree>
    <p:extLst>
      <p:ext uri="{BB962C8B-B14F-4D97-AF65-F5344CB8AC3E}">
        <p14:creationId xmlns:p14="http://schemas.microsoft.com/office/powerpoint/2010/main" val="139345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34</a:t>
            </a:fld>
            <a:endParaRPr lang="en-US" sz="1300" smtClean="0"/>
          </a:p>
        </p:txBody>
      </p:sp>
    </p:spTree>
    <p:extLst>
      <p:ext uri="{BB962C8B-B14F-4D97-AF65-F5344CB8AC3E}">
        <p14:creationId xmlns:p14="http://schemas.microsoft.com/office/powerpoint/2010/main" val="302767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36</a:t>
            </a:fld>
            <a:endParaRPr lang="en-US" sz="1300" smtClean="0"/>
          </a:p>
        </p:txBody>
      </p:sp>
    </p:spTree>
    <p:extLst>
      <p:ext uri="{BB962C8B-B14F-4D97-AF65-F5344CB8AC3E}">
        <p14:creationId xmlns:p14="http://schemas.microsoft.com/office/powerpoint/2010/main" val="141487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B29F29-2875-49AC-AF6B-A44D29711FC3}" type="slidenum">
              <a:rPr lang="en-US" sz="1300" smtClean="0"/>
              <a:pPr>
                <a:spcBef>
                  <a:spcPct val="0"/>
                </a:spcBef>
              </a:pPr>
              <a:t>4</a:t>
            </a:fld>
            <a:endParaRPr lang="en-US" sz="1300" smtClean="0"/>
          </a:p>
        </p:txBody>
      </p:sp>
    </p:spTree>
    <p:extLst>
      <p:ext uri="{BB962C8B-B14F-4D97-AF65-F5344CB8AC3E}">
        <p14:creationId xmlns:p14="http://schemas.microsoft.com/office/powerpoint/2010/main" val="266796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C92382-ADE2-4F53-8D0E-A9162B617006}" type="slidenum">
              <a:rPr lang="en-US" sz="1300" smtClean="0"/>
              <a:pPr>
                <a:spcBef>
                  <a:spcPct val="0"/>
                </a:spcBef>
              </a:pPr>
              <a:t>37</a:t>
            </a:fld>
            <a:endParaRPr lang="en-US" sz="1300" smtClean="0"/>
          </a:p>
        </p:txBody>
      </p:sp>
    </p:spTree>
    <p:extLst>
      <p:ext uri="{BB962C8B-B14F-4D97-AF65-F5344CB8AC3E}">
        <p14:creationId xmlns:p14="http://schemas.microsoft.com/office/powerpoint/2010/main" val="3114028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38</a:t>
            </a:fld>
            <a:endParaRPr lang="en-US" sz="1300" smtClean="0"/>
          </a:p>
        </p:txBody>
      </p:sp>
    </p:spTree>
    <p:extLst>
      <p:ext uri="{BB962C8B-B14F-4D97-AF65-F5344CB8AC3E}">
        <p14:creationId xmlns:p14="http://schemas.microsoft.com/office/powerpoint/2010/main" val="3162725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47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747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3D8AEB-B83F-4151-B941-B7F305F597D6}" type="slidenum">
              <a:rPr lang="en-US" sz="1300" smtClean="0"/>
              <a:pPr>
                <a:spcBef>
                  <a:spcPct val="0"/>
                </a:spcBef>
              </a:pPr>
              <a:t>39</a:t>
            </a:fld>
            <a:endParaRPr lang="en-US" sz="1300" smtClean="0"/>
          </a:p>
        </p:txBody>
      </p:sp>
    </p:spTree>
    <p:extLst>
      <p:ext uri="{BB962C8B-B14F-4D97-AF65-F5344CB8AC3E}">
        <p14:creationId xmlns:p14="http://schemas.microsoft.com/office/powerpoint/2010/main" val="3685438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B16584-2236-4106-A218-E2C7DDC54E17}"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01534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97BD3-92AB-4643-858A-B9CF30553F6A}" type="slidenum">
              <a:rPr lang="en-US" sz="1300" smtClean="0"/>
              <a:pPr>
                <a:spcBef>
                  <a:spcPct val="0"/>
                </a:spcBef>
              </a:pPr>
              <a:t>41</a:t>
            </a:fld>
            <a:endParaRPr lang="en-US" sz="1300" smtClean="0"/>
          </a:p>
        </p:txBody>
      </p:sp>
    </p:spTree>
    <p:extLst>
      <p:ext uri="{BB962C8B-B14F-4D97-AF65-F5344CB8AC3E}">
        <p14:creationId xmlns:p14="http://schemas.microsoft.com/office/powerpoint/2010/main" val="15043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91F2F-B6A5-455B-8EB6-E3BE62DAE819}" type="slidenum">
              <a:rPr lang="en-US" sz="1300" smtClean="0"/>
              <a:pPr>
                <a:spcBef>
                  <a:spcPct val="0"/>
                </a:spcBef>
              </a:pPr>
              <a:t>42</a:t>
            </a:fld>
            <a:endParaRPr lang="en-US" sz="1300" smtClean="0"/>
          </a:p>
        </p:txBody>
      </p:sp>
    </p:spTree>
    <p:extLst>
      <p:ext uri="{BB962C8B-B14F-4D97-AF65-F5344CB8AC3E}">
        <p14:creationId xmlns:p14="http://schemas.microsoft.com/office/powerpoint/2010/main" val="2868369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43</a:t>
            </a:fld>
            <a:endParaRPr lang="en-US" sz="1300" smtClean="0"/>
          </a:p>
        </p:txBody>
      </p:sp>
    </p:spTree>
    <p:extLst>
      <p:ext uri="{BB962C8B-B14F-4D97-AF65-F5344CB8AC3E}">
        <p14:creationId xmlns:p14="http://schemas.microsoft.com/office/powerpoint/2010/main" val="115386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44</a:t>
            </a:fld>
            <a:endParaRPr lang="en-US" sz="1300" smtClean="0"/>
          </a:p>
        </p:txBody>
      </p:sp>
    </p:spTree>
    <p:extLst>
      <p:ext uri="{BB962C8B-B14F-4D97-AF65-F5344CB8AC3E}">
        <p14:creationId xmlns:p14="http://schemas.microsoft.com/office/powerpoint/2010/main" val="3392347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45</a:t>
            </a:fld>
            <a:endParaRPr lang="en-US" sz="1400" smtClean="0"/>
          </a:p>
        </p:txBody>
      </p:sp>
    </p:spTree>
    <p:extLst>
      <p:ext uri="{BB962C8B-B14F-4D97-AF65-F5344CB8AC3E}">
        <p14:creationId xmlns:p14="http://schemas.microsoft.com/office/powerpoint/2010/main" val="3165980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46</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46</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46</a:t>
            </a:fld>
            <a:endParaRPr lang="en-US"/>
          </a:p>
        </p:txBody>
      </p:sp>
    </p:spTree>
    <p:extLst>
      <p:ext uri="{BB962C8B-B14F-4D97-AF65-F5344CB8AC3E}">
        <p14:creationId xmlns:p14="http://schemas.microsoft.com/office/powerpoint/2010/main" val="2098727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5</a:t>
            </a:fld>
            <a:endParaRPr lang="en-US" sz="1300" smtClean="0"/>
          </a:p>
        </p:txBody>
      </p:sp>
    </p:spTree>
    <p:extLst>
      <p:ext uri="{BB962C8B-B14F-4D97-AF65-F5344CB8AC3E}">
        <p14:creationId xmlns:p14="http://schemas.microsoft.com/office/powerpoint/2010/main" val="166963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smtClean="0"/>
              <a:pPr/>
              <a:t>49</a:t>
            </a:fld>
            <a:endParaRPr lang="en-US" sz="1200" smtClean="0"/>
          </a:p>
        </p:txBody>
      </p:sp>
    </p:spTree>
    <p:extLst>
      <p:ext uri="{BB962C8B-B14F-4D97-AF65-F5344CB8AC3E}">
        <p14:creationId xmlns:p14="http://schemas.microsoft.com/office/powerpoint/2010/main" val="157347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smtClean="0"/>
              <a:pPr/>
              <a:t>52</a:t>
            </a:fld>
            <a:endParaRPr lang="en-US" sz="1200" smtClean="0"/>
          </a:p>
        </p:txBody>
      </p:sp>
    </p:spTree>
    <p:extLst>
      <p:ext uri="{BB962C8B-B14F-4D97-AF65-F5344CB8AC3E}">
        <p14:creationId xmlns:p14="http://schemas.microsoft.com/office/powerpoint/2010/main" val="2649989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C52FDD-CABE-4A1E-8C91-2E32E28B4FBF}" type="slidenum">
              <a:rPr lang="en-US" sz="1300" smtClean="0"/>
              <a:pPr>
                <a:spcBef>
                  <a:spcPct val="0"/>
                </a:spcBef>
              </a:pPr>
              <a:t>54</a:t>
            </a:fld>
            <a:endParaRPr lang="en-US" sz="1300" smtClean="0"/>
          </a:p>
        </p:txBody>
      </p:sp>
    </p:spTree>
    <p:extLst>
      <p:ext uri="{BB962C8B-B14F-4D97-AF65-F5344CB8AC3E}">
        <p14:creationId xmlns:p14="http://schemas.microsoft.com/office/powerpoint/2010/main" val="3911655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55</a:t>
            </a:fld>
            <a:endParaRPr lang="en-US" sz="1300" smtClean="0"/>
          </a:p>
        </p:txBody>
      </p:sp>
    </p:spTree>
    <p:extLst>
      <p:ext uri="{BB962C8B-B14F-4D97-AF65-F5344CB8AC3E}">
        <p14:creationId xmlns:p14="http://schemas.microsoft.com/office/powerpoint/2010/main" val="1380426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4112576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3A3FFB-F5CB-4224-8709-850022DD0951}" type="slidenum">
              <a:rPr lang="en-US" sz="1400" smtClean="0"/>
              <a:pPr>
                <a:spcBef>
                  <a:spcPct val="0"/>
                </a:spcBef>
              </a:pPr>
              <a:t>57</a:t>
            </a:fld>
            <a:endParaRPr lang="en-US" sz="1400" smtClean="0"/>
          </a:p>
        </p:txBody>
      </p:sp>
    </p:spTree>
    <p:extLst>
      <p:ext uri="{BB962C8B-B14F-4D97-AF65-F5344CB8AC3E}">
        <p14:creationId xmlns:p14="http://schemas.microsoft.com/office/powerpoint/2010/main" val="2434189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58</a:t>
            </a:fld>
            <a:endParaRPr lang="en-US" sz="1400" smtClean="0"/>
          </a:p>
        </p:txBody>
      </p:sp>
    </p:spTree>
    <p:extLst>
      <p:ext uri="{BB962C8B-B14F-4D97-AF65-F5344CB8AC3E}">
        <p14:creationId xmlns:p14="http://schemas.microsoft.com/office/powerpoint/2010/main" val="120592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59</a:t>
            </a:fld>
            <a:endParaRPr lang="en-US" sz="1300" smtClean="0"/>
          </a:p>
        </p:txBody>
      </p:sp>
    </p:spTree>
    <p:extLst>
      <p:ext uri="{BB962C8B-B14F-4D97-AF65-F5344CB8AC3E}">
        <p14:creationId xmlns:p14="http://schemas.microsoft.com/office/powerpoint/2010/main" val="130272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18CAD-DD19-4718-88D3-0D66C8339AB7}" type="slidenum">
              <a:rPr lang="en-US" sz="1300" smtClean="0"/>
              <a:pPr>
                <a:spcBef>
                  <a:spcPct val="0"/>
                </a:spcBef>
              </a:pPr>
              <a:t>63</a:t>
            </a:fld>
            <a:endParaRPr lang="en-US" sz="1300" smtClean="0"/>
          </a:p>
        </p:txBody>
      </p:sp>
    </p:spTree>
    <p:extLst>
      <p:ext uri="{BB962C8B-B14F-4D97-AF65-F5344CB8AC3E}">
        <p14:creationId xmlns:p14="http://schemas.microsoft.com/office/powerpoint/2010/main" val="881762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F069D-24B9-4BC2-B289-E9C9E2778F46}" type="slidenum">
              <a:rPr lang="en-US" sz="1300" smtClean="0"/>
              <a:pPr>
                <a:spcBef>
                  <a:spcPct val="0"/>
                </a:spcBef>
              </a:pPr>
              <a:t>64</a:t>
            </a:fld>
            <a:endParaRPr lang="en-US" sz="1300" smtClean="0"/>
          </a:p>
        </p:txBody>
      </p:sp>
    </p:spTree>
    <p:extLst>
      <p:ext uri="{BB962C8B-B14F-4D97-AF65-F5344CB8AC3E}">
        <p14:creationId xmlns:p14="http://schemas.microsoft.com/office/powerpoint/2010/main" val="178169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35047-48E7-4D04-BF07-CB988903E126}" type="slidenum">
              <a:rPr lang="en-US" sz="1300" smtClean="0"/>
              <a:pPr>
                <a:spcBef>
                  <a:spcPct val="0"/>
                </a:spcBef>
              </a:pPr>
              <a:t>7</a:t>
            </a:fld>
            <a:endParaRPr lang="en-US" sz="1300" smtClean="0"/>
          </a:p>
        </p:txBody>
      </p:sp>
    </p:spTree>
    <p:extLst>
      <p:ext uri="{BB962C8B-B14F-4D97-AF65-F5344CB8AC3E}">
        <p14:creationId xmlns:p14="http://schemas.microsoft.com/office/powerpoint/2010/main" val="359471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65</a:t>
            </a:fld>
            <a:endParaRPr lang="en-US" sz="1300" smtClean="0"/>
          </a:p>
        </p:txBody>
      </p:sp>
    </p:spTree>
    <p:extLst>
      <p:ext uri="{BB962C8B-B14F-4D97-AF65-F5344CB8AC3E}">
        <p14:creationId xmlns:p14="http://schemas.microsoft.com/office/powerpoint/2010/main" val="4162116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66</a:t>
            </a:fld>
            <a:endParaRPr lang="en-US" sz="1300" smtClean="0"/>
          </a:p>
        </p:txBody>
      </p:sp>
    </p:spTree>
    <p:extLst>
      <p:ext uri="{BB962C8B-B14F-4D97-AF65-F5344CB8AC3E}">
        <p14:creationId xmlns:p14="http://schemas.microsoft.com/office/powerpoint/2010/main" val="1947811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67</a:t>
            </a:fld>
            <a:endParaRPr lang="en-US" sz="1300" smtClean="0"/>
          </a:p>
        </p:txBody>
      </p:sp>
    </p:spTree>
    <p:extLst>
      <p:ext uri="{BB962C8B-B14F-4D97-AF65-F5344CB8AC3E}">
        <p14:creationId xmlns:p14="http://schemas.microsoft.com/office/powerpoint/2010/main" val="2939730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68</a:t>
            </a:fld>
            <a:endParaRPr lang="en-US" sz="1300" smtClean="0"/>
          </a:p>
        </p:txBody>
      </p:sp>
    </p:spTree>
    <p:extLst>
      <p:ext uri="{BB962C8B-B14F-4D97-AF65-F5344CB8AC3E}">
        <p14:creationId xmlns:p14="http://schemas.microsoft.com/office/powerpoint/2010/main" val="4123587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69</a:t>
            </a:fld>
            <a:endParaRPr lang="en-US" sz="1300" smtClean="0"/>
          </a:p>
        </p:txBody>
      </p:sp>
    </p:spTree>
    <p:extLst>
      <p:ext uri="{BB962C8B-B14F-4D97-AF65-F5344CB8AC3E}">
        <p14:creationId xmlns:p14="http://schemas.microsoft.com/office/powerpoint/2010/main" val="31628649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70</a:t>
            </a:fld>
            <a:endParaRPr lang="en-US" sz="1300" smtClean="0"/>
          </a:p>
        </p:txBody>
      </p:sp>
    </p:spTree>
    <p:extLst>
      <p:ext uri="{BB962C8B-B14F-4D97-AF65-F5344CB8AC3E}">
        <p14:creationId xmlns:p14="http://schemas.microsoft.com/office/powerpoint/2010/main" val="3076326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F04DCB-2BD8-4E14-8D23-8A657665016A}" type="slidenum">
              <a:rPr lang="en-US" sz="1300" smtClean="0"/>
              <a:pPr>
                <a:spcBef>
                  <a:spcPct val="0"/>
                </a:spcBef>
              </a:pPr>
              <a:t>73</a:t>
            </a:fld>
            <a:endParaRPr lang="en-US" sz="1300" smtClean="0"/>
          </a:p>
        </p:txBody>
      </p:sp>
    </p:spTree>
    <p:extLst>
      <p:ext uri="{BB962C8B-B14F-4D97-AF65-F5344CB8AC3E}">
        <p14:creationId xmlns:p14="http://schemas.microsoft.com/office/powerpoint/2010/main" val="2854755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76</a:t>
            </a:fld>
            <a:endParaRPr lang="en-US" sz="1300" smtClean="0"/>
          </a:p>
        </p:txBody>
      </p:sp>
    </p:spTree>
    <p:extLst>
      <p:ext uri="{BB962C8B-B14F-4D97-AF65-F5344CB8AC3E}">
        <p14:creationId xmlns:p14="http://schemas.microsoft.com/office/powerpoint/2010/main" val="3496595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08FE4C-0A61-4E40-91F7-0CD294DB161C}" type="slidenum">
              <a:rPr lang="en-US" sz="1300" smtClean="0"/>
              <a:pPr>
                <a:spcBef>
                  <a:spcPct val="0"/>
                </a:spcBef>
              </a:pPr>
              <a:t>77</a:t>
            </a:fld>
            <a:endParaRPr lang="en-US" sz="1300" smtClean="0"/>
          </a:p>
        </p:txBody>
      </p:sp>
    </p:spTree>
    <p:extLst>
      <p:ext uri="{BB962C8B-B14F-4D97-AF65-F5344CB8AC3E}">
        <p14:creationId xmlns:p14="http://schemas.microsoft.com/office/powerpoint/2010/main" val="41319281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9D324A-1C66-431F-AB9C-794904CB19A4}" type="slidenum">
              <a:rPr lang="en-US" sz="1300" smtClean="0"/>
              <a:pPr>
                <a:spcBef>
                  <a:spcPct val="0"/>
                </a:spcBef>
              </a:pPr>
              <a:t>78</a:t>
            </a:fld>
            <a:endParaRPr lang="en-US" sz="1300" smtClean="0"/>
          </a:p>
        </p:txBody>
      </p:sp>
    </p:spTree>
    <p:extLst>
      <p:ext uri="{BB962C8B-B14F-4D97-AF65-F5344CB8AC3E}">
        <p14:creationId xmlns:p14="http://schemas.microsoft.com/office/powerpoint/2010/main" val="197285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B67C91-6F86-48CE-9BC3-512359E98880}" type="slidenum">
              <a:rPr lang="en-US" sz="1300" smtClean="0"/>
              <a:pPr>
                <a:spcBef>
                  <a:spcPct val="0"/>
                </a:spcBef>
              </a:pPr>
              <a:t>8</a:t>
            </a:fld>
            <a:endParaRPr lang="en-US" sz="1300" smtClean="0"/>
          </a:p>
        </p:txBody>
      </p:sp>
    </p:spTree>
    <p:extLst>
      <p:ext uri="{BB962C8B-B14F-4D97-AF65-F5344CB8AC3E}">
        <p14:creationId xmlns:p14="http://schemas.microsoft.com/office/powerpoint/2010/main" val="3254644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DFFD53-2F91-4D60-AED1-06B7AB1E0D0D}" type="slidenum">
              <a:rPr lang="en-US" sz="1300" smtClean="0"/>
              <a:pPr>
                <a:spcBef>
                  <a:spcPct val="0"/>
                </a:spcBef>
              </a:pPr>
              <a:t>79</a:t>
            </a:fld>
            <a:endParaRPr lang="en-US" sz="1300" smtClean="0"/>
          </a:p>
        </p:txBody>
      </p:sp>
    </p:spTree>
    <p:extLst>
      <p:ext uri="{BB962C8B-B14F-4D97-AF65-F5344CB8AC3E}">
        <p14:creationId xmlns:p14="http://schemas.microsoft.com/office/powerpoint/2010/main" val="1346293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C52A5C-4859-45AC-9319-FDC5A6F80810}" type="slidenum">
              <a:rPr lang="en-US" sz="1300" smtClean="0"/>
              <a:pPr>
                <a:spcBef>
                  <a:spcPct val="0"/>
                </a:spcBef>
              </a:pPr>
              <a:t>80</a:t>
            </a:fld>
            <a:endParaRPr lang="en-US" sz="1300" smtClean="0"/>
          </a:p>
        </p:txBody>
      </p:sp>
    </p:spTree>
    <p:extLst>
      <p:ext uri="{BB962C8B-B14F-4D97-AF65-F5344CB8AC3E}">
        <p14:creationId xmlns:p14="http://schemas.microsoft.com/office/powerpoint/2010/main" val="2186059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2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890D6-530F-4F92-877B-A30800048C28}" type="slidenum">
              <a:rPr lang="en-US" sz="1300" smtClean="0"/>
              <a:pPr>
                <a:spcBef>
                  <a:spcPct val="0"/>
                </a:spcBef>
              </a:pPr>
              <a:t>81</a:t>
            </a:fld>
            <a:endParaRPr lang="en-US" sz="1300" smtClean="0"/>
          </a:p>
        </p:txBody>
      </p:sp>
    </p:spTree>
    <p:extLst>
      <p:ext uri="{BB962C8B-B14F-4D97-AF65-F5344CB8AC3E}">
        <p14:creationId xmlns:p14="http://schemas.microsoft.com/office/powerpoint/2010/main" val="3762672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CFF85-6BCC-4F21-BA9A-577E212E5DAE}" type="slidenum">
              <a:rPr lang="en-US" sz="1300" smtClean="0"/>
              <a:pPr>
                <a:spcBef>
                  <a:spcPct val="0"/>
                </a:spcBef>
              </a:pPr>
              <a:t>83</a:t>
            </a:fld>
            <a:endParaRPr lang="en-US" sz="1300" smtClean="0"/>
          </a:p>
        </p:txBody>
      </p:sp>
    </p:spTree>
    <p:extLst>
      <p:ext uri="{BB962C8B-B14F-4D97-AF65-F5344CB8AC3E}">
        <p14:creationId xmlns:p14="http://schemas.microsoft.com/office/powerpoint/2010/main" val="2478774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87</a:t>
            </a:fld>
            <a:endParaRPr lang="en-US" sz="1300" smtClean="0"/>
          </a:p>
        </p:txBody>
      </p:sp>
    </p:spTree>
    <p:extLst>
      <p:ext uri="{BB962C8B-B14F-4D97-AF65-F5344CB8AC3E}">
        <p14:creationId xmlns:p14="http://schemas.microsoft.com/office/powerpoint/2010/main" val="3295671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3E8CB6-1D6B-427E-B622-540340245D08}" type="slidenum">
              <a:rPr lang="en-US" sz="1300" smtClean="0"/>
              <a:pPr>
                <a:spcBef>
                  <a:spcPct val="0"/>
                </a:spcBef>
              </a:pPr>
              <a:t>88</a:t>
            </a:fld>
            <a:endParaRPr lang="en-US" sz="1300" smtClean="0"/>
          </a:p>
        </p:txBody>
      </p:sp>
    </p:spTree>
    <p:extLst>
      <p:ext uri="{BB962C8B-B14F-4D97-AF65-F5344CB8AC3E}">
        <p14:creationId xmlns:p14="http://schemas.microsoft.com/office/powerpoint/2010/main" val="4278470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350730-0439-4CFF-8704-3E2AE9AC74A0}" type="slidenum">
              <a:rPr lang="en-US" sz="1300" smtClean="0"/>
              <a:pPr>
                <a:spcBef>
                  <a:spcPct val="0"/>
                </a:spcBef>
              </a:pPr>
              <a:t>89</a:t>
            </a:fld>
            <a:endParaRPr lang="en-US" sz="1300" smtClean="0"/>
          </a:p>
        </p:txBody>
      </p:sp>
    </p:spTree>
    <p:extLst>
      <p:ext uri="{BB962C8B-B14F-4D97-AF65-F5344CB8AC3E}">
        <p14:creationId xmlns:p14="http://schemas.microsoft.com/office/powerpoint/2010/main" val="2679882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1200150" indent="-239713">
              <a:defRPr sz="2400">
                <a:solidFill>
                  <a:schemeClr val="tx1"/>
                </a:solidFill>
                <a:latin typeface="Times New Roman" panose="02020603050405020304" pitchFamily="18" charset="0"/>
              </a:defRPr>
            </a:lvl3pPr>
            <a:lvl4pPr marL="1681163" indent="-239713">
              <a:defRPr sz="2400">
                <a:solidFill>
                  <a:schemeClr val="tx1"/>
                </a:solidFill>
                <a:latin typeface="Times New Roman" panose="02020603050405020304" pitchFamily="18" charset="0"/>
              </a:defRPr>
            </a:lvl4pPr>
            <a:lvl5pPr marL="2162175" indent="-239713">
              <a:defRPr sz="2400">
                <a:solidFill>
                  <a:schemeClr val="tx1"/>
                </a:solidFill>
                <a:latin typeface="Times New Roman" panose="02020603050405020304" pitchFamily="18" charset="0"/>
              </a:defRPr>
            </a:lvl5pPr>
            <a:lvl6pPr marL="2619375" indent="-239713" eaLnBrk="0" fontAlgn="base" hangingPunct="0">
              <a:spcBef>
                <a:spcPct val="0"/>
              </a:spcBef>
              <a:spcAft>
                <a:spcPct val="0"/>
              </a:spcAft>
              <a:defRPr sz="2400">
                <a:solidFill>
                  <a:schemeClr val="tx1"/>
                </a:solidFill>
                <a:latin typeface="Times New Roman" panose="02020603050405020304" pitchFamily="18" charset="0"/>
              </a:defRPr>
            </a:lvl6pPr>
            <a:lvl7pPr marL="3076575" indent="-239713" eaLnBrk="0" fontAlgn="base" hangingPunct="0">
              <a:spcBef>
                <a:spcPct val="0"/>
              </a:spcBef>
              <a:spcAft>
                <a:spcPct val="0"/>
              </a:spcAft>
              <a:defRPr sz="2400">
                <a:solidFill>
                  <a:schemeClr val="tx1"/>
                </a:solidFill>
                <a:latin typeface="Times New Roman" panose="02020603050405020304" pitchFamily="18" charset="0"/>
              </a:defRPr>
            </a:lvl7pPr>
            <a:lvl8pPr marL="3533775" indent="-239713" eaLnBrk="0" fontAlgn="base" hangingPunct="0">
              <a:spcBef>
                <a:spcPct val="0"/>
              </a:spcBef>
              <a:spcAft>
                <a:spcPct val="0"/>
              </a:spcAft>
              <a:defRPr sz="2400">
                <a:solidFill>
                  <a:schemeClr val="tx1"/>
                </a:solidFill>
                <a:latin typeface="Times New Roman" panose="02020603050405020304" pitchFamily="18" charset="0"/>
              </a:defRPr>
            </a:lvl8pPr>
            <a:lvl9pPr marL="3990975"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BB54A762-CA7A-484D-A338-8E888C3D564A}" type="slidenum">
              <a:rPr lang="en-US" sz="1300" smtClean="0"/>
              <a:pPr/>
              <a:t>94</a:t>
            </a:fld>
            <a:endParaRPr lang="en-US" sz="1300" smtClean="0"/>
          </a:p>
        </p:txBody>
      </p:sp>
    </p:spTree>
    <p:extLst>
      <p:ext uri="{BB962C8B-B14F-4D97-AF65-F5344CB8AC3E}">
        <p14:creationId xmlns:p14="http://schemas.microsoft.com/office/powerpoint/2010/main" val="1631425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95</a:t>
            </a:fld>
            <a:endParaRPr lang="en-US" sz="1300" smtClean="0"/>
          </a:p>
        </p:txBody>
      </p:sp>
    </p:spTree>
    <p:extLst>
      <p:ext uri="{BB962C8B-B14F-4D97-AF65-F5344CB8AC3E}">
        <p14:creationId xmlns:p14="http://schemas.microsoft.com/office/powerpoint/2010/main" val="4207748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96</a:t>
            </a:fld>
            <a:endParaRPr lang="en-US" sz="1200" smtClean="0"/>
          </a:p>
        </p:txBody>
      </p:sp>
    </p:spTree>
    <p:extLst>
      <p:ext uri="{BB962C8B-B14F-4D97-AF65-F5344CB8AC3E}">
        <p14:creationId xmlns:p14="http://schemas.microsoft.com/office/powerpoint/2010/main" val="334846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2D2B6D-C181-49E8-871F-0D26EF786FDD}" type="slidenum">
              <a:rPr lang="en-US" sz="1300" smtClean="0"/>
              <a:pPr>
                <a:spcBef>
                  <a:spcPct val="0"/>
                </a:spcBef>
              </a:pPr>
              <a:t>10</a:t>
            </a:fld>
            <a:endParaRPr lang="en-US" sz="1300" smtClean="0"/>
          </a:p>
        </p:txBody>
      </p:sp>
    </p:spTree>
    <p:extLst>
      <p:ext uri="{BB962C8B-B14F-4D97-AF65-F5344CB8AC3E}">
        <p14:creationId xmlns:p14="http://schemas.microsoft.com/office/powerpoint/2010/main" val="1015786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AB79AD-9CCC-4383-A2D8-A3C3C35B21FE}" type="slidenum">
              <a:rPr lang="en-US" sz="1300" smtClean="0"/>
              <a:pPr>
                <a:spcBef>
                  <a:spcPct val="0"/>
                </a:spcBef>
              </a:pPr>
              <a:t>97</a:t>
            </a:fld>
            <a:endParaRPr lang="en-US" sz="1300" smtClean="0"/>
          </a:p>
        </p:txBody>
      </p:sp>
    </p:spTree>
    <p:extLst>
      <p:ext uri="{BB962C8B-B14F-4D97-AF65-F5344CB8AC3E}">
        <p14:creationId xmlns:p14="http://schemas.microsoft.com/office/powerpoint/2010/main" val="241185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5F273-7429-4D7C-AA11-426F1DC81558}" type="slidenum">
              <a:rPr lang="en-US" sz="1300" smtClean="0"/>
              <a:pPr>
                <a:spcBef>
                  <a:spcPct val="0"/>
                </a:spcBef>
              </a:pPr>
              <a:t>98</a:t>
            </a:fld>
            <a:endParaRPr lang="en-US" sz="1300" smtClean="0"/>
          </a:p>
        </p:txBody>
      </p:sp>
    </p:spTree>
    <p:extLst>
      <p:ext uri="{BB962C8B-B14F-4D97-AF65-F5344CB8AC3E}">
        <p14:creationId xmlns:p14="http://schemas.microsoft.com/office/powerpoint/2010/main" val="32529578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99</a:t>
            </a:fld>
            <a:endParaRPr lang="en-US" sz="1300" smtClean="0"/>
          </a:p>
        </p:txBody>
      </p:sp>
    </p:spTree>
    <p:extLst>
      <p:ext uri="{BB962C8B-B14F-4D97-AF65-F5344CB8AC3E}">
        <p14:creationId xmlns:p14="http://schemas.microsoft.com/office/powerpoint/2010/main" val="16412034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100</a:t>
            </a:fld>
            <a:endParaRPr lang="en-US" sz="1300" smtClean="0"/>
          </a:p>
        </p:txBody>
      </p:sp>
    </p:spTree>
    <p:extLst>
      <p:ext uri="{BB962C8B-B14F-4D97-AF65-F5344CB8AC3E}">
        <p14:creationId xmlns:p14="http://schemas.microsoft.com/office/powerpoint/2010/main" val="13476311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2143346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102</a:t>
            </a:fld>
            <a:endParaRPr lang="en-US" sz="1300" smtClean="0"/>
          </a:p>
        </p:txBody>
      </p:sp>
    </p:spTree>
    <p:extLst>
      <p:ext uri="{BB962C8B-B14F-4D97-AF65-F5344CB8AC3E}">
        <p14:creationId xmlns:p14="http://schemas.microsoft.com/office/powerpoint/2010/main" val="490665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103</a:t>
            </a:fld>
            <a:endParaRPr lang="en-US" sz="1300" smtClean="0"/>
          </a:p>
        </p:txBody>
      </p:sp>
    </p:spTree>
    <p:extLst>
      <p:ext uri="{BB962C8B-B14F-4D97-AF65-F5344CB8AC3E}">
        <p14:creationId xmlns:p14="http://schemas.microsoft.com/office/powerpoint/2010/main" val="8186189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E6992D-38F1-4846-B83D-D3B8CAADB548}" type="slidenum">
              <a:rPr lang="en-US" sz="1300" smtClean="0"/>
              <a:pPr>
                <a:spcBef>
                  <a:spcPct val="0"/>
                </a:spcBef>
              </a:pPr>
              <a:t>104</a:t>
            </a:fld>
            <a:endParaRPr lang="en-US" sz="1300" smtClean="0"/>
          </a:p>
        </p:txBody>
      </p:sp>
    </p:spTree>
    <p:extLst>
      <p:ext uri="{BB962C8B-B14F-4D97-AF65-F5344CB8AC3E}">
        <p14:creationId xmlns:p14="http://schemas.microsoft.com/office/powerpoint/2010/main" val="34339175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106</a:t>
            </a:fld>
            <a:endParaRPr lang="en-US" sz="1200" smtClean="0"/>
          </a:p>
        </p:txBody>
      </p:sp>
    </p:spTree>
    <p:extLst>
      <p:ext uri="{BB962C8B-B14F-4D97-AF65-F5344CB8AC3E}">
        <p14:creationId xmlns:p14="http://schemas.microsoft.com/office/powerpoint/2010/main" val="7730558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117</a:t>
            </a:fld>
            <a:endParaRPr lang="en-US" sz="1300" smtClean="0"/>
          </a:p>
        </p:txBody>
      </p:sp>
    </p:spTree>
    <p:extLst>
      <p:ext uri="{BB962C8B-B14F-4D97-AF65-F5344CB8AC3E}">
        <p14:creationId xmlns:p14="http://schemas.microsoft.com/office/powerpoint/2010/main" val="143626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D6384-FEAA-46D7-832D-BC2A53A249A4}" type="slidenum">
              <a:rPr lang="en-US" sz="1300" smtClean="0"/>
              <a:pPr>
                <a:spcBef>
                  <a:spcPct val="0"/>
                </a:spcBef>
              </a:pPr>
              <a:t>11</a:t>
            </a:fld>
            <a:endParaRPr lang="en-US" sz="1300" smtClean="0"/>
          </a:p>
        </p:txBody>
      </p:sp>
    </p:spTree>
    <p:extLst>
      <p:ext uri="{BB962C8B-B14F-4D97-AF65-F5344CB8AC3E}">
        <p14:creationId xmlns:p14="http://schemas.microsoft.com/office/powerpoint/2010/main" val="20050045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130</a:t>
            </a:fld>
            <a:endParaRPr lang="en-US" sz="1300" smtClean="0"/>
          </a:p>
        </p:txBody>
      </p:sp>
    </p:spTree>
    <p:extLst>
      <p:ext uri="{BB962C8B-B14F-4D97-AF65-F5344CB8AC3E}">
        <p14:creationId xmlns:p14="http://schemas.microsoft.com/office/powerpoint/2010/main" val="11463612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132</a:t>
            </a:fld>
            <a:endParaRPr lang="en-US" sz="1300" smtClean="0"/>
          </a:p>
        </p:txBody>
      </p:sp>
    </p:spTree>
    <p:extLst>
      <p:ext uri="{BB962C8B-B14F-4D97-AF65-F5344CB8AC3E}">
        <p14:creationId xmlns:p14="http://schemas.microsoft.com/office/powerpoint/2010/main" val="1307973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133</a:t>
            </a:fld>
            <a:endParaRPr lang="en-US" sz="1300" smtClean="0"/>
          </a:p>
        </p:txBody>
      </p:sp>
    </p:spTree>
    <p:extLst>
      <p:ext uri="{BB962C8B-B14F-4D97-AF65-F5344CB8AC3E}">
        <p14:creationId xmlns:p14="http://schemas.microsoft.com/office/powerpoint/2010/main" val="33174901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134</a:t>
            </a:fld>
            <a:endParaRPr lang="en-US" sz="1300" smtClean="0"/>
          </a:p>
        </p:txBody>
      </p:sp>
    </p:spTree>
    <p:extLst>
      <p:ext uri="{BB962C8B-B14F-4D97-AF65-F5344CB8AC3E}">
        <p14:creationId xmlns:p14="http://schemas.microsoft.com/office/powerpoint/2010/main" val="2357196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135</a:t>
            </a:fld>
            <a:endParaRPr lang="en-US" sz="1300" smtClean="0"/>
          </a:p>
        </p:txBody>
      </p:sp>
    </p:spTree>
    <p:extLst>
      <p:ext uri="{BB962C8B-B14F-4D97-AF65-F5344CB8AC3E}">
        <p14:creationId xmlns:p14="http://schemas.microsoft.com/office/powerpoint/2010/main" val="727917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B02B9-A9AE-4706-A994-7028EC3E0199}"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6536048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137</a:t>
            </a:fld>
            <a:endParaRPr lang="en-US" sz="1300" smtClean="0"/>
          </a:p>
        </p:txBody>
      </p:sp>
    </p:spTree>
    <p:extLst>
      <p:ext uri="{BB962C8B-B14F-4D97-AF65-F5344CB8AC3E}">
        <p14:creationId xmlns:p14="http://schemas.microsoft.com/office/powerpoint/2010/main" val="17221178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138</a:t>
            </a:fld>
            <a:endParaRPr lang="en-US" sz="1300" smtClean="0"/>
          </a:p>
        </p:txBody>
      </p:sp>
    </p:spTree>
    <p:extLst>
      <p:ext uri="{BB962C8B-B14F-4D97-AF65-F5344CB8AC3E}">
        <p14:creationId xmlns:p14="http://schemas.microsoft.com/office/powerpoint/2010/main" val="1220917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139</a:t>
            </a:fld>
            <a:endParaRPr lang="en-US" sz="1300" smtClean="0"/>
          </a:p>
        </p:txBody>
      </p:sp>
    </p:spTree>
    <p:extLst>
      <p:ext uri="{BB962C8B-B14F-4D97-AF65-F5344CB8AC3E}">
        <p14:creationId xmlns:p14="http://schemas.microsoft.com/office/powerpoint/2010/main" val="2173989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140</a:t>
            </a:fld>
            <a:endParaRPr lang="en-US" sz="1300" smtClean="0"/>
          </a:p>
        </p:txBody>
      </p:sp>
    </p:spTree>
    <p:extLst>
      <p:ext uri="{BB962C8B-B14F-4D97-AF65-F5344CB8AC3E}">
        <p14:creationId xmlns:p14="http://schemas.microsoft.com/office/powerpoint/2010/main" val="17917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5E67E-7F37-4394-A543-E0403EA16B0D}" type="slidenum">
              <a:rPr lang="en-US" sz="1300" smtClean="0"/>
              <a:pPr>
                <a:spcBef>
                  <a:spcPct val="0"/>
                </a:spcBef>
              </a:pPr>
              <a:t>13</a:t>
            </a:fld>
            <a:endParaRPr lang="en-US" sz="1300" smtClean="0"/>
          </a:p>
        </p:txBody>
      </p:sp>
    </p:spTree>
    <p:extLst>
      <p:ext uri="{BB962C8B-B14F-4D97-AF65-F5344CB8AC3E}">
        <p14:creationId xmlns:p14="http://schemas.microsoft.com/office/powerpoint/2010/main" val="3351373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142</a:t>
            </a:fld>
            <a:endParaRPr lang="en-US" sz="1300" smtClean="0"/>
          </a:p>
        </p:txBody>
      </p:sp>
    </p:spTree>
    <p:extLst>
      <p:ext uri="{BB962C8B-B14F-4D97-AF65-F5344CB8AC3E}">
        <p14:creationId xmlns:p14="http://schemas.microsoft.com/office/powerpoint/2010/main" val="27378591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B5D612-D946-444F-B781-9C9DEFD4E9A9}" type="slidenum">
              <a:rPr lang="en-US" sz="1300" smtClean="0"/>
              <a:pPr>
                <a:spcBef>
                  <a:spcPct val="0"/>
                </a:spcBef>
              </a:pPr>
              <a:t>143</a:t>
            </a:fld>
            <a:endParaRPr lang="en-US" sz="1300" smtClean="0"/>
          </a:p>
        </p:txBody>
      </p:sp>
    </p:spTree>
    <p:extLst>
      <p:ext uri="{BB962C8B-B14F-4D97-AF65-F5344CB8AC3E}">
        <p14:creationId xmlns:p14="http://schemas.microsoft.com/office/powerpoint/2010/main" val="7835513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F6A326-EE70-4660-BEBF-E96D93C81885}" type="slidenum">
              <a:rPr lang="en-US" sz="1300" smtClean="0"/>
              <a:pPr>
                <a:spcBef>
                  <a:spcPct val="0"/>
                </a:spcBef>
              </a:pPr>
              <a:t>144</a:t>
            </a:fld>
            <a:endParaRPr lang="en-US" sz="1300" smtClean="0"/>
          </a:p>
        </p:txBody>
      </p:sp>
    </p:spTree>
    <p:extLst>
      <p:ext uri="{BB962C8B-B14F-4D97-AF65-F5344CB8AC3E}">
        <p14:creationId xmlns:p14="http://schemas.microsoft.com/office/powerpoint/2010/main" val="3170378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145</a:t>
            </a:fld>
            <a:endParaRPr lang="en-US" sz="1300" smtClean="0"/>
          </a:p>
        </p:txBody>
      </p:sp>
    </p:spTree>
    <p:extLst>
      <p:ext uri="{BB962C8B-B14F-4D97-AF65-F5344CB8AC3E}">
        <p14:creationId xmlns:p14="http://schemas.microsoft.com/office/powerpoint/2010/main" val="40157079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146</a:t>
            </a:fld>
            <a:endParaRPr lang="en-US" sz="1300" smtClean="0"/>
          </a:p>
        </p:txBody>
      </p:sp>
    </p:spTree>
    <p:extLst>
      <p:ext uri="{BB962C8B-B14F-4D97-AF65-F5344CB8AC3E}">
        <p14:creationId xmlns:p14="http://schemas.microsoft.com/office/powerpoint/2010/main" val="12608636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147</a:t>
            </a:fld>
            <a:endParaRPr lang="en-US" sz="1300" smtClean="0"/>
          </a:p>
        </p:txBody>
      </p:sp>
    </p:spTree>
    <p:extLst>
      <p:ext uri="{BB962C8B-B14F-4D97-AF65-F5344CB8AC3E}">
        <p14:creationId xmlns:p14="http://schemas.microsoft.com/office/powerpoint/2010/main" val="752868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148</a:t>
            </a:fld>
            <a:endParaRPr lang="en-US" sz="1300"/>
          </a:p>
        </p:txBody>
      </p:sp>
    </p:spTree>
    <p:extLst>
      <p:ext uri="{BB962C8B-B14F-4D97-AF65-F5344CB8AC3E}">
        <p14:creationId xmlns:p14="http://schemas.microsoft.com/office/powerpoint/2010/main" val="41688681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F8132-899A-47D4-96E8-362F7857ED1D}"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28539478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A7C0C-9079-4844-9082-7691039931F8}"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9856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8D23A6-5D62-48FA-A055-CE4D6C4E2864}"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1712460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2/24/2014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4057095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62201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00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2/24/2014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6" r:id="rId18"/>
    <p:sldLayoutId id="2147484107" r:id="rId19"/>
    <p:sldLayoutId id="2147484109" r:id="rId20"/>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8.wmf"/><Relationship Id="rId4" Type="http://schemas.openxmlformats.org/officeDocument/2006/relationships/oleObject" Target="../embeddings/oleObject6.bin"/></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00.wmf"/><Relationship Id="rId4" Type="http://schemas.openxmlformats.org/officeDocument/2006/relationships/oleObject" Target="../embeddings/oleObject7.bin"/></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1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7.xml"/><Relationship Id="rId4" Type="http://schemas.openxmlformats.org/officeDocument/2006/relationships/image" Target="../media/image120.wmf"/></Relationships>
</file>

<file path=ppt/slides/_rels/slide11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notesSlide" Target="../notesSlides/notesSlide79.xml"/><Relationship Id="rId7" Type="http://schemas.openxmlformats.org/officeDocument/2006/relationships/image" Target="../media/image122.w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21.wmf"/><Relationship Id="rId4" Type="http://schemas.openxmlformats.org/officeDocument/2006/relationships/oleObject" Target="../embeddings/oleObject8.bin"/></Relationships>
</file>

<file path=ppt/slides/_rels/slide11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27.wmf"/></Relationships>
</file>

<file path=ppt/slides/_rels/slide124.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png"/><Relationship Id="rId9" Type="http://schemas.openxmlformats.org/officeDocument/2006/relationships/image" Target="../media/image135.jpeg"/></Relationships>
</file>

<file path=ppt/slides/_rels/slide125.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png"/></Relationships>
</file>

<file path=ppt/slides/_rels/slide126.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27.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57.jpeg"/><Relationship Id="rId11" Type="http://schemas.openxmlformats.org/officeDocument/2006/relationships/image" Target="../media/image162.pn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68.emf"/></Relationships>
</file>

<file path=ppt/slides/_rels/slide132.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www.dce.org/publications/education-handouts/" TargetMode="External"/><Relationship Id="rId5" Type="http://schemas.openxmlformats.org/officeDocument/2006/relationships/hyperlink" Target="http://www.americanheart.org/" TargetMode="External"/><Relationship Id="rId4" Type="http://schemas.openxmlformats.org/officeDocument/2006/relationships/hyperlink" Target="http://www.diabetes.org/"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nhlbi.nih.gov/"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www.niddk.nih.gov/"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9.jpe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5.jpeg"/><Relationship Id="rId7"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6.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7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79.wmf"/></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7.xml"/><Relationship Id="rId1" Type="http://schemas.openxmlformats.org/officeDocument/2006/relationships/vmlDrawing" Target="../drawings/vmlDrawing10.vml"/><Relationship Id="rId5" Type="http://schemas.openxmlformats.org/officeDocument/2006/relationships/image" Target="../media/image184.emf"/><Relationship Id="rId4" Type="http://schemas.openxmlformats.org/officeDocument/2006/relationships/oleObject" Target="../embeddings/Microsoft_Word_97_-_2003_Document2.doc"/></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7.xml"/><Relationship Id="rId1" Type="http://schemas.openxmlformats.org/officeDocument/2006/relationships/vmlDrawing" Target="../drawings/vmlDrawing11.vml"/><Relationship Id="rId5" Type="http://schemas.openxmlformats.org/officeDocument/2006/relationships/image" Target="../media/image185.emf"/><Relationship Id="rId4" Type="http://schemas.openxmlformats.org/officeDocument/2006/relationships/oleObject" Target="../embeddings/Microsoft_Word_97_-_2003_Document3.doc"/></Relationships>
</file>

<file path=ppt/slides/_rels/slide153.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7.xml"/><Relationship Id="rId1" Type="http://schemas.openxmlformats.org/officeDocument/2006/relationships/vmlDrawing" Target="../drawings/vmlDrawing12.vml"/><Relationship Id="rId5" Type="http://schemas.openxmlformats.org/officeDocument/2006/relationships/image" Target="../media/image187.emf"/><Relationship Id="rId4" Type="http://schemas.openxmlformats.org/officeDocument/2006/relationships/oleObject" Target="../embeddings/Microsoft_Word_97_-_2003_Document4.doc"/></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xml"/><Relationship Id="rId1" Type="http://schemas.openxmlformats.org/officeDocument/2006/relationships/vmlDrawing" Target="../drawings/vmlDrawing13.vml"/><Relationship Id="rId5" Type="http://schemas.openxmlformats.org/officeDocument/2006/relationships/image" Target="../media/image188.emf"/><Relationship Id="rId4" Type="http://schemas.openxmlformats.org/officeDocument/2006/relationships/oleObject" Target="../embeddings/Microsoft_Word_97_-_2003_Document5.doc"/></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9.wmf"/><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7.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xml"/><Relationship Id="rId1" Type="http://schemas.openxmlformats.org/officeDocument/2006/relationships/vmlDrawing" Target="../drawings/vmlDrawing14.vml"/><Relationship Id="rId5" Type="http://schemas.openxmlformats.org/officeDocument/2006/relationships/image" Target="../media/image192.emf"/><Relationship Id="rId4" Type="http://schemas.openxmlformats.org/officeDocument/2006/relationships/oleObject" Target="../embeddings/Microsoft_Word_97_-_2003_Document6.doc"/></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7.xml"/><Relationship Id="rId1" Type="http://schemas.openxmlformats.org/officeDocument/2006/relationships/vmlDrawing" Target="../drawings/vmlDrawing15.vml"/><Relationship Id="rId5" Type="http://schemas.openxmlformats.org/officeDocument/2006/relationships/image" Target="../media/image193.emf"/><Relationship Id="rId4" Type="http://schemas.openxmlformats.org/officeDocument/2006/relationships/oleObject" Target="../embeddings/Microsoft_Word_97_-_2003_Document7.doc"/></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7.xml"/><Relationship Id="rId1" Type="http://schemas.openxmlformats.org/officeDocument/2006/relationships/vmlDrawing" Target="../drawings/vmlDrawing16.vml"/><Relationship Id="rId5" Type="http://schemas.openxmlformats.org/officeDocument/2006/relationships/image" Target="../media/image194.emf"/><Relationship Id="rId4" Type="http://schemas.openxmlformats.org/officeDocument/2006/relationships/oleObject" Target="../embeddings/Microsoft_Word_97_-_2003_Document8.doc"/></Relationships>
</file>

<file path=ppt/slides/_rels/slide1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7.xml"/><Relationship Id="rId1" Type="http://schemas.openxmlformats.org/officeDocument/2006/relationships/vmlDrawing" Target="../drawings/vmlDrawing17.vml"/><Relationship Id="rId5" Type="http://schemas.openxmlformats.org/officeDocument/2006/relationships/image" Target="../media/image196.emf"/><Relationship Id="rId4" Type="http://schemas.openxmlformats.org/officeDocument/2006/relationships/oleObject" Target="../embeddings/Microsoft_Word_97_-_2003_Document9.doc"/></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6.xml"/><Relationship Id="rId1" Type="http://schemas.openxmlformats.org/officeDocument/2006/relationships/video" Target="file:///C:\Documents%20and%20Settings\Owner.BEVERLY-Q62OQR5\Local%20Settings\Temporary%20Internet%20Files\Content.IE5\LDY0MYHP\MPj04034660000%5b1%5d.jpg" TargetMode="External"/><Relationship Id="rId4" Type="http://schemas.openxmlformats.org/officeDocument/2006/relationships/image" Target="../media/image197.jpeg"/></Relationships>
</file>

<file path=ppt/slides/_rels/slide16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7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0.jpe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1.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2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2.wmf"/></Relationships>
</file>

<file path=ppt/slides/_rels/slide179.xml.rels><?xml version="1.0" encoding="UTF-8" standalone="yes"?>
<Relationships xmlns="http://schemas.openxmlformats.org/package/2006/relationships"><Relationship Id="rId3" Type="http://schemas.openxmlformats.org/officeDocument/2006/relationships/image" Target="../media/image203.wmf"/><Relationship Id="rId7"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4.jpeg"/><Relationship Id="rId7" Type="http://schemas.openxmlformats.org/officeDocument/2006/relationships/image" Target="../media/image5.png"/><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5.wmf"/></Relationships>
</file>

<file path=ppt/slides/_rel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6.xml"/><Relationship Id="rId1" Type="http://schemas.openxmlformats.org/officeDocument/2006/relationships/slideLayout" Target="../slideLayouts/slideLayout20.xml"/><Relationship Id="rId5" Type="http://schemas.openxmlformats.org/officeDocument/2006/relationships/image" Target="../media/image206.jpeg"/><Relationship Id="rId4" Type="http://schemas.openxmlformats.org/officeDocument/2006/relationships/image" Target="../media/image4.png"/></Relationships>
</file>

<file path=ppt/slides/_rels/slide1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9.xml"/><Relationship Id="rId1" Type="http://schemas.openxmlformats.org/officeDocument/2006/relationships/vmlDrawing" Target="../drawings/vmlDrawing18.vml"/><Relationship Id="rId6" Type="http://schemas.openxmlformats.org/officeDocument/2006/relationships/image" Target="../media/image208.wmf"/><Relationship Id="rId5" Type="http://schemas.openxmlformats.org/officeDocument/2006/relationships/oleObject" Target="../embeddings/oleObject11.bin"/><Relationship Id="rId4" Type="http://schemas.openxmlformats.org/officeDocument/2006/relationships/image" Target="../media/image207.png"/></Relationships>
</file>

<file path=ppt/slides/_rels/slide19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211.png"/><Relationship Id="rId4" Type="http://schemas.openxmlformats.org/officeDocument/2006/relationships/image" Target="../media/image210.png"/></Relationships>
</file>

<file path=ppt/slides/_rels/slide192.xml.rels><?xml version="1.0" encoding="UTF-8" standalone="yes"?>
<Relationships xmlns="http://schemas.openxmlformats.org/package/2006/relationships"><Relationship Id="rId3" Type="http://schemas.openxmlformats.org/officeDocument/2006/relationships/image" Target="../media/image212.wmf"/><Relationship Id="rId7" Type="http://schemas.openxmlformats.org/officeDocument/2006/relationships/image" Target="../media/image6.png"/><Relationship Id="rId2" Type="http://schemas.openxmlformats.org/officeDocument/2006/relationships/notesSlide" Target="../notesSlides/notesSlide14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3.WMF"/></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4.JPG"/></Relationships>
</file>

<file path=ppt/slides/_rels/slide196.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46.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png"/><Relationship Id="rId11" Type="http://schemas.openxmlformats.org/officeDocument/2006/relationships/image" Target="../media/image217.png"/><Relationship Id="rId5" Type="http://schemas.openxmlformats.org/officeDocument/2006/relationships/image" Target="../media/image4.png"/><Relationship Id="rId10" Type="http://schemas.openxmlformats.org/officeDocument/2006/relationships/oleObject" Target="../embeddings/oleObject13.bin"/><Relationship Id="rId4" Type="http://schemas.openxmlformats.org/officeDocument/2006/relationships/image" Target="../media/image3.png"/><Relationship Id="rId9" Type="http://schemas.openxmlformats.org/officeDocument/2006/relationships/image" Target="../media/image2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8.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6.png"/><Relationship Id="rId4" Type="http://schemas.openxmlformats.org/officeDocument/2006/relationships/image" Target="../media/image5.png"/></Relationships>
</file>

<file path=ppt/slides/_rels/slide205.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220.wmf"/><Relationship Id="rId5" Type="http://schemas.openxmlformats.org/officeDocument/2006/relationships/oleObject" Target="../embeddings/oleObject14.bin"/><Relationship Id="rId4" Type="http://schemas.openxmlformats.org/officeDocument/2006/relationships/image" Target="../media/image2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222.wmf"/><Relationship Id="rId4" Type="http://schemas.openxmlformats.org/officeDocument/2006/relationships/oleObject" Target="../embeddings/oleObject15.bin"/></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image" Target="../media/image224.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17.bin"/><Relationship Id="rId5" Type="http://schemas.openxmlformats.org/officeDocument/2006/relationships/image" Target="../media/image223.wmf"/><Relationship Id="rId4" Type="http://schemas.openxmlformats.org/officeDocument/2006/relationships/oleObject" Target="../embeddings/oleObject16.bin"/></Relationships>
</file>

<file path=ppt/slides/_rels/slide2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25.jpeg"/><Relationship Id="rId4" Type="http://schemas.openxmlformats.org/officeDocument/2006/relationships/notesSlide" Target="../notesSlides/notesSlide157.xml"/><Relationship Id="rId9" Type="http://schemas.openxmlformats.org/officeDocument/2006/relationships/image" Target="../media/image6.png"/></Relationships>
</file>

<file path=ppt/slides/_rels/slide213.x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86.jpg"/><Relationship Id="rId4" Type="http://schemas.openxmlformats.org/officeDocument/2006/relationships/image" Target="../media/image85.png"/></Relationships>
</file>

<file path=ppt/slides/_rels/slide2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8.wmf"/></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29.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30.WMF"/></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203.wmf"/><Relationship Id="rId4" Type="http://schemas.openxmlformats.org/officeDocument/2006/relationships/notesSlide" Target="../notesSlides/notesSlide169.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31.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232.jpeg"/></Relationships>
</file>

<file path=ppt/slides/_rels/slide234.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205.w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33.jpeg"/><Relationship Id="rId5" Type="http://schemas.openxmlformats.org/officeDocument/2006/relationships/notesSlide" Target="../notesSlides/notesSlide175.xml"/><Relationship Id="rId4"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34.jpeg"/></Relationships>
</file>

<file path=ppt/slides/_rels/slide238.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235.w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33.jpeg"/><Relationship Id="rId5" Type="http://schemas.openxmlformats.org/officeDocument/2006/relationships/notesSlide" Target="../notesSlides/notesSlide179.xml"/><Relationship Id="rId4"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6.WMF"/><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206.jpeg"/></Relationships>
</file>

<file path=ppt/slides/_rels/slide24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37.WMF"/></Relationships>
</file>

<file path=ppt/slides/_rels/slide2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19.xml"/><Relationship Id="rId1" Type="http://schemas.openxmlformats.org/officeDocument/2006/relationships/vmlDrawing" Target="../drawings/vmlDrawing23.vml"/><Relationship Id="rId5" Type="http://schemas.openxmlformats.org/officeDocument/2006/relationships/image" Target="../media/image208.wmf"/><Relationship Id="rId4" Type="http://schemas.openxmlformats.org/officeDocument/2006/relationships/oleObject" Target="../embeddings/oleObject18.bin"/></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38.jpeg"/></Relationships>
</file>

<file path=ppt/slides/_rels/slide24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240.jpeg"/><Relationship Id="rId4" Type="http://schemas.openxmlformats.org/officeDocument/2006/relationships/notesSlide" Target="../notesSlides/notesSlide182.xml"/></Relationships>
</file>

<file path=ppt/slides/_rels/slide248.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3.png"/><Relationship Id="rId5" Type="http://schemas.openxmlformats.org/officeDocument/2006/relationships/notesSlide" Target="../notesSlides/notesSlide183.xml"/><Relationship Id="rId4"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slideLayout" Target="../slideLayouts/slideLayout2.xml"/><Relationship Id="rId7" Type="http://schemas.openxmlformats.org/officeDocument/2006/relationships/oleObject" Target="../embeddings/oleObject20.bin"/><Relationship Id="rId2" Type="http://schemas.openxmlformats.org/officeDocument/2006/relationships/tags" Target="../tags/tag51.xml"/><Relationship Id="rId1" Type="http://schemas.openxmlformats.org/officeDocument/2006/relationships/vmlDrawing" Target="../drawings/vmlDrawing24.vml"/><Relationship Id="rId6" Type="http://schemas.openxmlformats.org/officeDocument/2006/relationships/image" Target="../media/image216.png"/><Relationship Id="rId5" Type="http://schemas.openxmlformats.org/officeDocument/2006/relationships/oleObject" Target="../embeddings/oleObject19.bin"/><Relationship Id="rId4" Type="http://schemas.openxmlformats.org/officeDocument/2006/relationships/notesSlide" Target="../notesSlides/notesSlide18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5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250.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212.wmf"/><Relationship Id="rId4" Type="http://schemas.openxmlformats.org/officeDocument/2006/relationships/notesSlide" Target="../notesSlides/notesSlide192.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213.W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214.JP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18.png"/><Relationship Id="rId4" Type="http://schemas.openxmlformats.org/officeDocument/2006/relationships/notesSlide" Target="../notesSlides/notesSlide197.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251.WMF"/></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269.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00.wmf"/><Relationship Id="rId4" Type="http://schemas.openxmlformats.org/officeDocument/2006/relationships/oleObject" Target="../embeddings/oleObject21.bin"/></Relationships>
</file>

<file path=ppt/slides/_rels/slide27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4.xml"/><Relationship Id="rId1" Type="http://schemas.openxmlformats.org/officeDocument/2006/relationships/slideLayout" Target="../slideLayouts/slideLayout1.xml"/><Relationship Id="rId4" Type="http://schemas.openxmlformats.org/officeDocument/2006/relationships/image" Target="../media/image169.jpeg"/></Relationships>
</file>

<file path=ppt/slides/_rels/slide2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6.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77.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79.wmf"/></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17.xml"/><Relationship Id="rId1" Type="http://schemas.openxmlformats.org/officeDocument/2006/relationships/vmlDrawing" Target="../drawings/vmlDrawing26.vml"/><Relationship Id="rId5" Type="http://schemas.openxmlformats.org/officeDocument/2006/relationships/image" Target="../media/image254.emf"/><Relationship Id="rId4" Type="http://schemas.openxmlformats.org/officeDocument/2006/relationships/oleObject" Target="../embeddings/Microsoft_Word_97_-_2003_Document10.doc"/></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217.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17.xml"/><Relationship Id="rId1" Type="http://schemas.openxmlformats.org/officeDocument/2006/relationships/vmlDrawing" Target="../drawings/vmlDrawing27.vml"/><Relationship Id="rId5" Type="http://schemas.openxmlformats.org/officeDocument/2006/relationships/image" Target="../media/image255.emf"/><Relationship Id="rId4" Type="http://schemas.openxmlformats.org/officeDocument/2006/relationships/oleObject" Target="../embeddings/Microsoft_Word_97_-_2003_Document11.doc"/></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jpeg"/><Relationship Id="rId7"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9.jpeg"/><Relationship Id="rId10" Type="http://schemas.openxmlformats.org/officeDocument/2006/relationships/image" Target="../media/image40.jpeg"/><Relationship Id="rId4" Type="http://schemas.openxmlformats.org/officeDocument/2006/relationships/image" Target="../media/image38.jpeg"/><Relationship Id="rId9" Type="http://schemas.openxmlformats.org/officeDocument/2006/relationships/image" Target="../media/image6.png"/></Relationships>
</file>

<file path=ppt/slides/_rels/slide29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7.xml"/><Relationship Id="rId1" Type="http://schemas.openxmlformats.org/officeDocument/2006/relationships/vmlDrawing" Target="../drawings/vmlDrawing28.vml"/><Relationship Id="rId5" Type="http://schemas.openxmlformats.org/officeDocument/2006/relationships/image" Target="../media/image256.emf"/><Relationship Id="rId4" Type="http://schemas.openxmlformats.org/officeDocument/2006/relationships/oleObject" Target="../embeddings/Microsoft_Word_97_-_2003_Document12.doc"/></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17.xml"/><Relationship Id="rId1" Type="http://schemas.openxmlformats.org/officeDocument/2006/relationships/vmlDrawing" Target="../drawings/vmlDrawing29.vml"/><Relationship Id="rId5" Type="http://schemas.openxmlformats.org/officeDocument/2006/relationships/image" Target="../media/image257.emf"/><Relationship Id="rId4" Type="http://schemas.openxmlformats.org/officeDocument/2006/relationships/oleObject" Target="../embeddings/Microsoft_Word_97_-_2003_Document13.doc"/></Relationships>
</file>

<file path=ppt/slides/_rels/slide293.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17.xml"/><Relationship Id="rId1" Type="http://schemas.openxmlformats.org/officeDocument/2006/relationships/vmlDrawing" Target="../drawings/vmlDrawing30.vml"/><Relationship Id="rId5" Type="http://schemas.openxmlformats.org/officeDocument/2006/relationships/image" Target="../media/image258.emf"/><Relationship Id="rId4" Type="http://schemas.openxmlformats.org/officeDocument/2006/relationships/oleObject" Target="../embeddings/Microsoft_Word_97_-_2003_Document14.doc"/></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7.xml"/><Relationship Id="rId1" Type="http://schemas.openxmlformats.org/officeDocument/2006/relationships/vmlDrawing" Target="../drawings/vmlDrawing31.vml"/><Relationship Id="rId5" Type="http://schemas.openxmlformats.org/officeDocument/2006/relationships/image" Target="../media/image259.emf"/><Relationship Id="rId4" Type="http://schemas.openxmlformats.org/officeDocument/2006/relationships/oleObject" Target="../embeddings/Microsoft_Word_97_-_2003_Document15.doc"/></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7.xml"/><Relationship Id="rId1" Type="http://schemas.openxmlformats.org/officeDocument/2006/relationships/vmlDrawing" Target="../drawings/vmlDrawing32.vml"/><Relationship Id="rId5" Type="http://schemas.openxmlformats.org/officeDocument/2006/relationships/image" Target="../media/image260.emf"/><Relationship Id="rId4" Type="http://schemas.openxmlformats.org/officeDocument/2006/relationships/oleObject" Target="../embeddings/Microsoft_Word_97_-_2003_Document16.doc"/></Relationships>
</file>

<file path=ppt/slides/_rels/slide29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27.xml"/><Relationship Id="rId1" Type="http://schemas.openxmlformats.org/officeDocument/2006/relationships/slideLayout" Target="../slideLayouts/slideLayout4.xml"/><Relationship Id="rId4" Type="http://schemas.openxmlformats.org/officeDocument/2006/relationships/image" Target="../media/image195.png"/></Relationships>
</file>

<file path=ppt/slides/_rels/slide2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28.xml"/><Relationship Id="rId1" Type="http://schemas.openxmlformats.org/officeDocument/2006/relationships/slideLayout" Target="../slideLayouts/slideLayout4.xml"/><Relationship Id="rId4" Type="http://schemas.openxmlformats.org/officeDocument/2006/relationships/image" Target="../media/image195.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29.xml"/><Relationship Id="rId1" Type="http://schemas.openxmlformats.org/officeDocument/2006/relationships/slideLayout" Target="../slideLayouts/slideLayout4.xml"/><Relationship Id="rId4" Type="http://schemas.openxmlformats.org/officeDocument/2006/relationships/image" Target="../media/image195.png"/></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7.xml"/><Relationship Id="rId1" Type="http://schemas.openxmlformats.org/officeDocument/2006/relationships/vmlDrawing" Target="../drawings/vmlDrawing33.vml"/><Relationship Id="rId5" Type="http://schemas.openxmlformats.org/officeDocument/2006/relationships/image" Target="../media/image262.emf"/><Relationship Id="rId4" Type="http://schemas.openxmlformats.org/officeDocument/2006/relationships/oleObject" Target="../embeddings/Microsoft_Word_97_-_2003_Document17.doc"/></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263.jpeg"/><Relationship Id="rId4" Type="http://schemas.openxmlformats.org/officeDocument/2006/relationships/image" Target="../media/image199.jpeg"/></Relationships>
</file>

<file path=ppt/slides/_rels/slide30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75.xml"/><Relationship Id="rId5" Type="http://schemas.openxmlformats.org/officeDocument/2006/relationships/image" Target="../media/image264.png"/><Relationship Id="rId4" Type="http://schemas.openxmlformats.org/officeDocument/2006/relationships/notesSlide" Target="../notesSlides/notesSlide2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65.jpeg"/><Relationship Id="rId4" Type="http://schemas.openxmlformats.org/officeDocument/2006/relationships/notesSlide" Target="../notesSlides/notesSlide238.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312.x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267.jpeg"/><Relationship Id="rId4" Type="http://schemas.openxmlformats.org/officeDocument/2006/relationships/hyperlink" Target="http://www.diabetesed.net/page/_files/J-Clin-Endocrinol-Metab.-2012;97-16-38.pdf" TargetMode="External"/></Relationships>
</file>

<file path=ppt/slides/_rels/slide31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0.xml"/><Relationship Id="rId1" Type="http://schemas.openxmlformats.org/officeDocument/2006/relationships/vmlDrawing" Target="../drawings/vmlDrawing34.vml"/><Relationship Id="rId6" Type="http://schemas.openxmlformats.org/officeDocument/2006/relationships/image" Target="../media/image268.emf"/><Relationship Id="rId5" Type="http://schemas.openxmlformats.org/officeDocument/2006/relationships/oleObject" Target="../embeddings/oleObject22.bin"/><Relationship Id="rId4" Type="http://schemas.openxmlformats.org/officeDocument/2006/relationships/notesSlide" Target="../notesSlides/notesSlide243.xml"/></Relationships>
</file>

<file path=ppt/slides/_rels/slide3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2.xml"/><Relationship Id="rId1" Type="http://schemas.openxmlformats.org/officeDocument/2006/relationships/vmlDrawing" Target="../drawings/vmlDrawing35.vml"/><Relationship Id="rId6" Type="http://schemas.openxmlformats.org/officeDocument/2006/relationships/image" Target="../media/image269.emf"/><Relationship Id="rId5" Type="http://schemas.openxmlformats.org/officeDocument/2006/relationships/oleObject" Target="../embeddings/oleObject23.bin"/><Relationship Id="rId4" Type="http://schemas.openxmlformats.org/officeDocument/2006/relationships/notesSlide" Target="../notesSlides/notesSlide244.xml"/></Relationships>
</file>

<file path=ppt/slides/_rels/slide31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271.wmf"/><Relationship Id="rId4" Type="http://schemas.openxmlformats.org/officeDocument/2006/relationships/notesSlide" Target="../notesSlides/notesSlide246.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48.xml"/><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50.xml"/><Relationship Id="rId1" Type="http://schemas.openxmlformats.org/officeDocument/2006/relationships/slideLayout" Target="../slideLayouts/slideLayout4.xml"/><Relationship Id="rId6" Type="http://schemas.openxmlformats.org/officeDocument/2006/relationships/image" Target="../media/image275.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28.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png"/><Relationship Id="rId7" Type="http://schemas.openxmlformats.org/officeDocument/2006/relationships/diagramColors" Target="../diagrams/colors1.xml"/><Relationship Id="rId12"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3.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4.wmf"/><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2.wmf"/><Relationship Id="rId3" Type="http://schemas.openxmlformats.org/officeDocument/2006/relationships/notesSlide" Target="../notesSlides/notesSlide39.xml"/><Relationship Id="rId7" Type="http://schemas.openxmlformats.org/officeDocument/2006/relationships/image" Target="../media/image60.wmf"/><Relationship Id="rId12" Type="http://schemas.openxmlformats.org/officeDocument/2006/relationships/image" Target="../media/image61.wmf"/><Relationship Id="rId2" Type="http://schemas.openxmlformats.org/officeDocument/2006/relationships/slideLayout" Target="../slideLayouts/slideLayout15.xml"/><Relationship Id="rId1" Type="http://schemas.openxmlformats.org/officeDocument/2006/relationships/video" Target="file:///C:\Documents%20and%20Settings\Owner.BEVERLY-Q62OQR5\Local%20Settings\Temporary%20Internet%20Files\Content.IE5\FEVPHX2W\MPj04331280000%5b1%5d.jpg" TargetMode="External"/><Relationship Id="rId6" Type="http://schemas.openxmlformats.org/officeDocument/2006/relationships/image" Target="../media/image59.wmf"/><Relationship Id="rId11" Type="http://schemas.openxmlformats.org/officeDocument/2006/relationships/image" Target="../media/image6.png"/><Relationship Id="rId5" Type="http://schemas.openxmlformats.org/officeDocument/2006/relationships/image" Target="../media/image58.wmf"/><Relationship Id="rId10" Type="http://schemas.openxmlformats.org/officeDocument/2006/relationships/image" Target="../media/image5.png"/><Relationship Id="rId4" Type="http://schemas.openxmlformats.org/officeDocument/2006/relationships/image" Target="../media/image57.wmf"/><Relationship Id="rId9" Type="http://schemas.openxmlformats.org/officeDocument/2006/relationships/image" Target="../media/image4.png"/><Relationship Id="rId14"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5.wmf"/><Relationship Id="rId4"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6.jp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hyperlink" Target="http://professional.diabetes.org/GlucoseCalculator.aspx"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92.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2089"/>
            <a:ext cx="79248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idx="1"/>
          </p:nvPr>
        </p:nvSpPr>
        <p:spPr>
          <a:xfrm>
            <a:off x="228600" y="3103880"/>
            <a:ext cx="8229600" cy="2306320"/>
          </a:xfrm>
        </p:spPr>
        <p:txBody>
          <a:bodyPr>
            <a:normAutofit/>
          </a:bodyPr>
          <a:lstStyle/>
          <a:p>
            <a:pPr marL="0" indent="0" algn="ctr" eaLnBrk="1" hangingPunct="1">
              <a:lnSpc>
                <a:spcPct val="95000"/>
              </a:lnSpc>
              <a:buNone/>
            </a:pPr>
            <a:r>
              <a:rPr lang="en-US" sz="4000" b="1" i="1" dirty="0" smtClean="0">
                <a:solidFill>
                  <a:schemeClr val="accent2">
                    <a:lumMod val="75000"/>
                  </a:schemeClr>
                </a:solidFill>
              </a:rPr>
              <a:t>Welcome to </a:t>
            </a:r>
            <a:r>
              <a:rPr lang="en-US" sz="4000" b="1" i="1" dirty="0" smtClean="0">
                <a:solidFill>
                  <a:schemeClr val="accent2">
                    <a:lumMod val="75000"/>
                  </a:schemeClr>
                </a:solidFill>
              </a:rPr>
              <a:t/>
            </a:r>
            <a:br>
              <a:rPr lang="en-US" sz="4000" b="1" i="1" dirty="0" smtClean="0">
                <a:solidFill>
                  <a:schemeClr val="accent2">
                    <a:lumMod val="75000"/>
                  </a:schemeClr>
                </a:solidFill>
              </a:rPr>
            </a:br>
            <a:r>
              <a:rPr lang="en-US" sz="4000" b="1" i="1" dirty="0" smtClean="0">
                <a:solidFill>
                  <a:schemeClr val="accent2">
                    <a:lumMod val="75000"/>
                  </a:schemeClr>
                </a:solidFill>
              </a:rPr>
              <a:t>Diabetes </a:t>
            </a:r>
            <a:r>
              <a:rPr lang="en-US" sz="4000" b="1" i="1" dirty="0" smtClean="0">
                <a:solidFill>
                  <a:schemeClr val="accent2">
                    <a:lumMod val="75000"/>
                  </a:schemeClr>
                </a:solidFill>
              </a:rPr>
              <a:t>in the 21</a:t>
            </a:r>
            <a:r>
              <a:rPr lang="en-US" sz="4000" b="1" i="1" baseline="30000" dirty="0" smtClean="0">
                <a:solidFill>
                  <a:schemeClr val="accent2">
                    <a:lumMod val="75000"/>
                  </a:schemeClr>
                </a:solidFill>
              </a:rPr>
              <a:t>st</a:t>
            </a:r>
            <a:r>
              <a:rPr lang="en-US" sz="4000" b="1" i="1" dirty="0" smtClean="0">
                <a:solidFill>
                  <a:schemeClr val="accent2">
                    <a:lumMod val="75000"/>
                  </a:schemeClr>
                </a:solidFill>
              </a:rPr>
              <a:t> </a:t>
            </a:r>
            <a:r>
              <a:rPr lang="en-US" sz="4000" b="1" dirty="0" smtClean="0">
                <a:solidFill>
                  <a:schemeClr val="accent2">
                    <a:lumMod val="75000"/>
                  </a:schemeClr>
                </a:solidFill>
              </a:rPr>
              <a:t>Century</a:t>
            </a:r>
            <a:endParaRPr lang="en-US" sz="5400" b="1" dirty="0" smtClean="0">
              <a:solidFill>
                <a:schemeClr val="accent2">
                  <a:lumMod val="75000"/>
                </a:schemeClr>
              </a:solidFill>
            </a:endParaRPr>
          </a:p>
        </p:txBody>
      </p:sp>
      <p:sp>
        <p:nvSpPr>
          <p:cNvPr id="6" name="Text Box 5"/>
          <p:cNvSpPr txBox="1">
            <a:spLocks noChangeArrowheads="1"/>
          </p:cNvSpPr>
          <p:nvPr/>
        </p:nvSpPr>
        <p:spPr bwMode="auto">
          <a:xfrm>
            <a:off x="342900" y="4646441"/>
            <a:ext cx="7696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a:spcBef>
                <a:spcPct val="0"/>
              </a:spcBef>
              <a:buClrTx/>
              <a:buSzTx/>
              <a:buFontTx/>
              <a:buNone/>
            </a:pPr>
            <a:r>
              <a:rPr lang="en-US" sz="3600" dirty="0">
                <a:solidFill>
                  <a:srgbClr val="92D050"/>
                </a:solidFill>
              </a:rPr>
              <a:t>DiabetesEd.net</a:t>
            </a:r>
          </a:p>
          <a:p>
            <a:pPr algn="r">
              <a:spcBef>
                <a:spcPct val="0"/>
              </a:spcBef>
              <a:buClrTx/>
              <a:buSzTx/>
              <a:buFontTx/>
              <a:buNone/>
            </a:pPr>
            <a:endParaRPr lang="en-US" sz="4000" dirty="0">
              <a:solidFill>
                <a:srgbClr val="92D050"/>
              </a:solidFill>
            </a:endParaRPr>
          </a:p>
          <a:p>
            <a:pPr algn="r">
              <a:spcBef>
                <a:spcPct val="0"/>
              </a:spcBef>
              <a:buClrTx/>
              <a:buSzTx/>
              <a:buFontTx/>
              <a:buNone/>
            </a:pPr>
            <a:r>
              <a:rPr lang="en-US" sz="2400" b="1" i="1" dirty="0">
                <a:solidFill>
                  <a:schemeClr val="accent2">
                    <a:lumMod val="75000"/>
                  </a:schemeClr>
                </a:solidFill>
              </a:rPr>
              <a:t>President, Diabetes Educational Services</a:t>
            </a:r>
            <a:endParaRPr lang="en-US" sz="2200" dirty="0">
              <a:solidFill>
                <a:schemeClr val="accent2">
                  <a:lumMod val="75000"/>
                </a:schemeClr>
              </a:solidFill>
            </a:endParaRPr>
          </a:p>
          <a:p>
            <a:pPr algn="r">
              <a:spcBef>
                <a:spcPct val="0"/>
              </a:spcBef>
              <a:buClrTx/>
              <a:buSzTx/>
              <a:buFontTx/>
              <a:buNone/>
            </a:pPr>
            <a:r>
              <a:rPr lang="en-US" sz="2200" dirty="0">
                <a:solidFill>
                  <a:schemeClr val="accent2">
                    <a:lumMod val="75000"/>
                  </a:schemeClr>
                </a:solidFill>
              </a:rPr>
              <a:t>Beverly Dyck Thomassian, RN, MPH, BC-ADM, CDE</a:t>
            </a:r>
          </a:p>
        </p:txBody>
      </p:sp>
      <p:pic>
        <p:nvPicPr>
          <p:cNvPr id="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810"/>
            <a:ext cx="1295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70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endParaRPr lang="fr-FR" sz="800" i="1">
              <a:latin typeface="Verdana" panose="020B0604030504040204" pitchFamily="34" charset="0"/>
            </a:endParaRPr>
          </a:p>
        </p:txBody>
      </p:sp>
      <p:sp>
        <p:nvSpPr>
          <p:cNvPr id="20483"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endParaRPr lang="fr-FR" sz="1000">
              <a:latin typeface="Verdana" panose="020B0604030504040204" pitchFamily="34" charset="0"/>
            </a:endParaRPr>
          </a:p>
        </p:txBody>
      </p:sp>
      <p:sp>
        <p:nvSpPr>
          <p:cNvPr id="20484"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700">
                <a:solidFill>
                  <a:srgbClr val="000000"/>
                </a:solidFill>
                <a:latin typeface="Times New Roman" panose="02020603050405020304" pitchFamily="18" charset="0"/>
              </a:rPr>
              <a:t> </a:t>
            </a:r>
            <a:endParaRPr lang="en-US" sz="1800">
              <a:solidFill>
                <a:srgbClr val="000000"/>
              </a:solidFill>
              <a:latin typeface="Verdana" panose="020B0604030504040204" pitchFamily="34" charset="0"/>
            </a:endParaRPr>
          </a:p>
        </p:txBody>
      </p:sp>
      <p:grpSp>
        <p:nvGrpSpPr>
          <p:cNvPr id="20485" name="Group 5"/>
          <p:cNvGrpSpPr>
            <a:grpSpLocks/>
          </p:cNvGrpSpPr>
          <p:nvPr/>
        </p:nvGrpSpPr>
        <p:grpSpPr bwMode="auto">
          <a:xfrm>
            <a:off x="304800" y="1295400"/>
            <a:ext cx="7288213" cy="5265738"/>
            <a:chOff x="601" y="970"/>
            <a:chExt cx="4591" cy="2888"/>
          </a:xfrm>
        </p:grpSpPr>
        <p:sp>
          <p:nvSpPr>
            <p:cNvPr id="20487" name="Freeform 6"/>
            <p:cNvSpPr>
              <a:spLocks/>
            </p:cNvSpPr>
            <p:nvPr/>
          </p:nvSpPr>
          <p:spPr bwMode="auto">
            <a:xfrm>
              <a:off x="1250" y="1135"/>
              <a:ext cx="3755" cy="2111"/>
            </a:xfrm>
            <a:custGeom>
              <a:avLst/>
              <a:gdLst>
                <a:gd name="T0" fmla="*/ 624251 w 3216"/>
                <a:gd name="T1" fmla="*/ 350777 h 1808"/>
                <a:gd name="T2" fmla="*/ 0 w 3216"/>
                <a:gd name="T3" fmla="*/ 350777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5</a:t>
              </a:r>
              <a:endParaRPr lang="en-US" sz="2000">
                <a:latin typeface="Verdana" panose="020B0604030504040204" pitchFamily="34" charset="0"/>
              </a:endParaRPr>
            </a:p>
          </p:txBody>
        </p:sp>
        <p:sp>
          <p:nvSpPr>
            <p:cNvPr id="20492"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3"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4"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5"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a:t>
              </a:r>
              <a:endParaRPr lang="en-US" sz="2000">
                <a:latin typeface="Verdana" panose="020B0604030504040204" pitchFamily="34" charset="0"/>
              </a:endParaRPr>
            </a:p>
          </p:txBody>
        </p:sp>
        <p:sp>
          <p:nvSpPr>
            <p:cNvPr id="20496"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4.4</a:t>
              </a:r>
              <a:endParaRPr lang="en-US" sz="2000">
                <a:latin typeface="Verdana" panose="020B0604030504040204" pitchFamily="34" charset="0"/>
              </a:endParaRPr>
            </a:p>
          </p:txBody>
        </p:sp>
        <p:sp>
          <p:nvSpPr>
            <p:cNvPr id="20497"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6.7</a:t>
              </a:r>
              <a:endParaRPr lang="en-US" sz="2000">
                <a:latin typeface="Verdana" panose="020B0604030504040204" pitchFamily="34" charset="0"/>
              </a:endParaRPr>
            </a:p>
          </p:txBody>
        </p:sp>
        <p:sp>
          <p:nvSpPr>
            <p:cNvPr id="20498"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11.6</a:t>
              </a:r>
              <a:endParaRPr lang="en-US" sz="2000">
                <a:latin typeface="Verdana" panose="020B0604030504040204" pitchFamily="34" charset="0"/>
              </a:endParaRPr>
            </a:p>
          </p:txBody>
        </p:sp>
        <p:sp>
          <p:nvSpPr>
            <p:cNvPr id="20499"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21.3</a:t>
              </a:r>
              <a:endParaRPr lang="en-US" sz="2000">
                <a:latin typeface="Verdana" panose="020B0604030504040204" pitchFamily="34" charset="0"/>
              </a:endParaRPr>
            </a:p>
          </p:txBody>
        </p:sp>
        <p:sp>
          <p:nvSpPr>
            <p:cNvPr id="20500"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42.1</a:t>
              </a:r>
              <a:endParaRPr lang="en-US" sz="2000">
                <a:latin typeface="Verdana" panose="020B0604030504040204" pitchFamily="34" charset="0"/>
              </a:endParaRPr>
            </a:p>
          </p:txBody>
        </p:sp>
        <p:sp>
          <p:nvSpPr>
            <p:cNvPr id="20501"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2.2</a:t>
              </a:r>
              <a:endParaRPr lang="en-US" sz="2000">
                <a:latin typeface="Verdana" panose="020B0604030504040204" pitchFamily="34" charset="0"/>
              </a:endParaRPr>
            </a:p>
          </p:txBody>
        </p:sp>
        <p:sp>
          <p:nvSpPr>
            <p:cNvPr id="20502"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2.9</a:t>
              </a:r>
              <a:endParaRPr lang="en-US" sz="2000">
                <a:latin typeface="Verdana" panose="020B0604030504040204" pitchFamily="34" charset="0"/>
              </a:endParaRPr>
            </a:p>
          </p:txBody>
        </p:sp>
        <p:sp>
          <p:nvSpPr>
            <p:cNvPr id="20503"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4.3</a:t>
              </a:r>
              <a:endParaRPr lang="en-US" sz="2000">
                <a:latin typeface="Verdana" panose="020B0604030504040204" pitchFamily="34" charset="0"/>
              </a:endParaRPr>
            </a:p>
          </p:txBody>
        </p:sp>
        <p:sp>
          <p:nvSpPr>
            <p:cNvPr id="20504"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5.0</a:t>
              </a:r>
              <a:endParaRPr lang="en-US" sz="2000">
                <a:latin typeface="Verdana" panose="020B0604030504040204" pitchFamily="34" charset="0"/>
              </a:endParaRPr>
            </a:p>
          </p:txBody>
        </p:sp>
        <p:sp>
          <p:nvSpPr>
            <p:cNvPr id="20505"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15.8</a:t>
              </a:r>
              <a:endParaRPr lang="en-US" sz="2000">
                <a:latin typeface="Verdana" panose="020B0604030504040204" pitchFamily="34" charset="0"/>
              </a:endParaRPr>
            </a:p>
          </p:txBody>
        </p:sp>
        <p:sp>
          <p:nvSpPr>
            <p:cNvPr id="20506"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27.6</a:t>
              </a:r>
              <a:endParaRPr lang="en-US" sz="2000">
                <a:latin typeface="Verdana" panose="020B0604030504040204" pitchFamily="34" charset="0"/>
              </a:endParaRPr>
            </a:p>
          </p:txBody>
        </p:sp>
        <p:sp>
          <p:nvSpPr>
            <p:cNvPr id="20507"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40.3</a:t>
              </a:r>
              <a:endParaRPr lang="en-US" sz="2000">
                <a:latin typeface="Verdana" panose="020B0604030504040204" pitchFamily="34" charset="0"/>
              </a:endParaRPr>
            </a:p>
          </p:txBody>
        </p:sp>
        <p:sp>
          <p:nvSpPr>
            <p:cNvPr id="20508"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54.0</a:t>
              </a:r>
              <a:endParaRPr lang="en-US" sz="2000">
                <a:latin typeface="Verdana" panose="020B0604030504040204" pitchFamily="34" charset="0"/>
              </a:endParaRPr>
            </a:p>
          </p:txBody>
        </p:sp>
        <p:sp>
          <p:nvSpPr>
            <p:cNvPr id="20509"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93.2</a:t>
              </a:r>
              <a:endParaRPr lang="en-US" sz="2000">
                <a:latin typeface="Verdana" panose="020B0604030504040204" pitchFamily="34" charset="0"/>
              </a:endParaRPr>
            </a:p>
          </p:txBody>
        </p:sp>
        <p:sp>
          <p:nvSpPr>
            <p:cNvPr id="20510"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8.1</a:t>
              </a:r>
              <a:endParaRPr lang="en-US" sz="2000">
                <a:latin typeface="Verdana" panose="020B0604030504040204" pitchFamily="34" charset="0"/>
              </a:endParaRPr>
            </a:p>
          </p:txBody>
        </p:sp>
        <p:sp>
          <p:nvSpPr>
            <p:cNvPr id="20511"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10</a:t>
              </a:r>
              <a:endParaRPr lang="en-US" sz="2000">
                <a:latin typeface="Verdana" panose="020B0604030504040204" pitchFamily="34" charset="0"/>
              </a:endParaRPr>
            </a:p>
          </p:txBody>
        </p:sp>
        <p:sp>
          <p:nvSpPr>
            <p:cNvPr id="20512" name="Rectangle 31"/>
            <p:cNvSpPr>
              <a:spLocks noChangeArrowheads="1"/>
            </p:cNvSpPr>
            <p:nvPr/>
          </p:nvSpPr>
          <p:spPr bwMode="auto">
            <a:xfrm>
              <a:off x="1947" y="1179"/>
              <a:ext cx="57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Women</a:t>
              </a:r>
              <a:endParaRPr lang="en-US" sz="2000">
                <a:solidFill>
                  <a:schemeClr val="bg1"/>
                </a:solidFill>
                <a:latin typeface="Verdana" panose="020B0604030504040204" pitchFamily="34" charset="0"/>
              </a:endParaRPr>
            </a:p>
          </p:txBody>
        </p:sp>
        <p:sp>
          <p:nvSpPr>
            <p:cNvPr id="20513"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Men</a:t>
              </a:r>
              <a:endParaRPr lang="en-US" sz="2000">
                <a:solidFill>
                  <a:schemeClr val="bg1"/>
                </a:solidFill>
                <a:latin typeface="Verdana" panose="020B0604030504040204" pitchFamily="34" charset="0"/>
              </a:endParaRPr>
            </a:p>
          </p:txBody>
        </p:sp>
        <p:sp>
          <p:nvSpPr>
            <p:cNvPr id="20514"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40</a:t>
              </a:r>
              <a:endParaRPr lang="en-US" sz="2000">
                <a:latin typeface="Verdana" panose="020B0604030504040204" pitchFamily="34" charset="0"/>
              </a:endParaRPr>
            </a:p>
          </p:txBody>
        </p:sp>
        <p:sp>
          <p:nvSpPr>
            <p:cNvPr id="20515"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70</a:t>
              </a:r>
              <a:endParaRPr lang="en-US" sz="2000">
                <a:latin typeface="Verdana" panose="020B0604030504040204" pitchFamily="34" charset="0"/>
              </a:endParaRPr>
            </a:p>
          </p:txBody>
        </p:sp>
        <p:sp>
          <p:nvSpPr>
            <p:cNvPr id="20516"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100</a:t>
              </a:r>
              <a:endParaRPr lang="en-US" sz="2000">
                <a:solidFill>
                  <a:schemeClr val="bg1"/>
                </a:solidFill>
                <a:latin typeface="Verdana" panose="020B0604030504040204" pitchFamily="34" charset="0"/>
              </a:endParaRPr>
            </a:p>
          </p:txBody>
        </p:sp>
        <p:sp>
          <p:nvSpPr>
            <p:cNvPr id="20517"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0</a:t>
              </a:r>
              <a:endParaRPr lang="en-US" sz="2000">
                <a:solidFill>
                  <a:schemeClr val="bg1"/>
                </a:solidFill>
                <a:latin typeface="Verdana" panose="020B0604030504040204" pitchFamily="34" charset="0"/>
              </a:endParaRPr>
            </a:p>
          </p:txBody>
        </p:sp>
        <p:sp>
          <p:nvSpPr>
            <p:cNvPr id="20518"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&lt;22</a:t>
              </a:r>
            </a:p>
          </p:txBody>
        </p:sp>
        <p:sp>
          <p:nvSpPr>
            <p:cNvPr id="20519"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&lt;23</a:t>
              </a:r>
            </a:p>
          </p:txBody>
        </p:sp>
        <p:sp>
          <p:nvSpPr>
            <p:cNvPr id="20520"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23-</a:t>
              </a:r>
            </a:p>
          </p:txBody>
        </p:sp>
        <p:sp>
          <p:nvSpPr>
            <p:cNvPr id="20521"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23.9</a:t>
              </a:r>
            </a:p>
          </p:txBody>
        </p:sp>
        <p:sp>
          <p:nvSpPr>
            <p:cNvPr id="20522" name="Rectangle 41"/>
            <p:cNvSpPr>
              <a:spLocks noChangeArrowheads="1"/>
            </p:cNvSpPr>
            <p:nvPr/>
          </p:nvSpPr>
          <p:spPr bwMode="auto">
            <a:xfrm>
              <a:off x="2266" y="3708"/>
              <a:ext cx="208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Body mass index (kg/m</a:t>
              </a:r>
              <a:r>
                <a:rPr lang="en-US" sz="1800" b="1" baseline="30000">
                  <a:latin typeface="Verdana" panose="020B0604030504040204" pitchFamily="34" charset="0"/>
                </a:rPr>
                <a:t>2</a:t>
              </a:r>
              <a:r>
                <a:rPr lang="en-US" sz="1800" b="1">
                  <a:solidFill>
                    <a:schemeClr val="bg1"/>
                  </a:solidFill>
                  <a:latin typeface="Verdana" panose="020B0604030504040204" pitchFamily="34" charset="0"/>
                </a:rPr>
                <a:t>)</a:t>
              </a:r>
            </a:p>
          </p:txBody>
        </p:sp>
        <p:sp>
          <p:nvSpPr>
            <p:cNvPr id="20523"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24.9</a:t>
              </a:r>
            </a:p>
          </p:txBody>
        </p:sp>
        <p:sp>
          <p:nvSpPr>
            <p:cNvPr id="20524"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26.9</a:t>
              </a:r>
            </a:p>
          </p:txBody>
        </p:sp>
        <p:sp>
          <p:nvSpPr>
            <p:cNvPr id="20525"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28.9</a:t>
              </a:r>
            </a:p>
          </p:txBody>
        </p:sp>
        <p:sp>
          <p:nvSpPr>
            <p:cNvPr id="20526"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30.9</a:t>
              </a:r>
            </a:p>
          </p:txBody>
        </p:sp>
        <p:sp>
          <p:nvSpPr>
            <p:cNvPr id="20527"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32.9</a:t>
              </a:r>
            </a:p>
          </p:txBody>
        </p:sp>
        <p:sp>
          <p:nvSpPr>
            <p:cNvPr id="20528"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34.9</a:t>
              </a:r>
            </a:p>
          </p:txBody>
        </p:sp>
        <p:sp>
          <p:nvSpPr>
            <p:cNvPr id="20529"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24-</a:t>
              </a:r>
            </a:p>
          </p:txBody>
        </p:sp>
        <p:sp>
          <p:nvSpPr>
            <p:cNvPr id="20530"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25-</a:t>
              </a:r>
            </a:p>
          </p:txBody>
        </p:sp>
        <p:sp>
          <p:nvSpPr>
            <p:cNvPr id="20531"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27-</a:t>
              </a:r>
            </a:p>
          </p:txBody>
        </p:sp>
        <p:sp>
          <p:nvSpPr>
            <p:cNvPr id="20532"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29-</a:t>
              </a:r>
            </a:p>
          </p:txBody>
        </p:sp>
        <p:sp>
          <p:nvSpPr>
            <p:cNvPr id="20533"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31-</a:t>
              </a:r>
            </a:p>
          </p:txBody>
        </p:sp>
        <p:sp>
          <p:nvSpPr>
            <p:cNvPr id="20534"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33-</a:t>
              </a:r>
            </a:p>
          </p:txBody>
        </p:sp>
        <p:sp>
          <p:nvSpPr>
            <p:cNvPr id="20535"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400">
                  <a:latin typeface="Verdana" panose="020B0604030504040204" pitchFamily="34" charset="0"/>
                </a:rPr>
                <a:t>35+</a:t>
              </a:r>
            </a:p>
          </p:txBody>
        </p:sp>
        <p:sp>
          <p:nvSpPr>
            <p:cNvPr id="20536"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7" name="Freeform 56"/>
            <p:cNvSpPr>
              <a:spLocks/>
            </p:cNvSpPr>
            <p:nvPr/>
          </p:nvSpPr>
          <p:spPr bwMode="auto">
            <a:xfrm>
              <a:off x="1485" y="1173"/>
              <a:ext cx="3533" cy="1981"/>
            </a:xfrm>
            <a:custGeom>
              <a:avLst/>
              <a:gdLst>
                <a:gd name="T0" fmla="*/ 0 w 3026"/>
                <a:gd name="T1" fmla="*/ 327157 h 1697"/>
                <a:gd name="T2" fmla="*/ 64900 w 3026"/>
                <a:gd name="T3" fmla="*/ 292560 h 1697"/>
                <a:gd name="T4" fmla="*/ 134330 w 3026"/>
                <a:gd name="T5" fmla="*/ 266676 h 1697"/>
                <a:gd name="T6" fmla="*/ 205654 w 3026"/>
                <a:gd name="T7" fmla="*/ 255829 h 1697"/>
                <a:gd name="T8" fmla="*/ 270611 w 3026"/>
                <a:gd name="T9" fmla="*/ 197939 h 1697"/>
                <a:gd name="T10" fmla="*/ 339683 w 3026"/>
                <a:gd name="T11" fmla="*/ 150540 h 1697"/>
                <a:gd name="T12" fmla="*/ 406867 w 3026"/>
                <a:gd name="T13" fmla="*/ 131239 h 1697"/>
                <a:gd name="T14" fmla="*/ 476229 w 3026"/>
                <a:gd name="T15" fmla="*/ 103407 h 1697"/>
                <a:gd name="T16" fmla="*/ 534625 w 3026"/>
                <a:gd name="T17" fmla="*/ 73228 h 1697"/>
                <a:gd name="T18" fmla="*/ 586369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8" name="Freeform 57"/>
            <p:cNvSpPr>
              <a:spLocks/>
            </p:cNvSpPr>
            <p:nvPr/>
          </p:nvSpPr>
          <p:spPr bwMode="auto">
            <a:xfrm>
              <a:off x="1863" y="1773"/>
              <a:ext cx="3155" cy="1381"/>
            </a:xfrm>
            <a:custGeom>
              <a:avLst/>
              <a:gdLst>
                <a:gd name="T0" fmla="*/ 0 w 2702"/>
                <a:gd name="T1" fmla="*/ 228061 h 1183"/>
                <a:gd name="T2" fmla="*/ 67273 w 2702"/>
                <a:gd name="T3" fmla="*/ 225848 h 1183"/>
                <a:gd name="T4" fmla="*/ 134492 w 2702"/>
                <a:gd name="T5" fmla="*/ 217208 h 1183"/>
                <a:gd name="T6" fmla="*/ 208418 w 2702"/>
                <a:gd name="T7" fmla="*/ 202274 h 1183"/>
                <a:gd name="T8" fmla="*/ 278035 w 2702"/>
                <a:gd name="T9" fmla="*/ 163515 h 1183"/>
                <a:gd name="T10" fmla="*/ 342901 w 2702"/>
                <a:gd name="T11" fmla="*/ 124582 h 1183"/>
                <a:gd name="T12" fmla="*/ 408016 w 2702"/>
                <a:gd name="T13" fmla="*/ 62277 h 1183"/>
                <a:gd name="T14" fmla="*/ 468926 w 2702"/>
                <a:gd name="T15" fmla="*/ 42977 h 1183"/>
                <a:gd name="T16" fmla="*/ 525246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9"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0"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1"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2"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3"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4"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5"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6"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7"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8"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Risk of type 2 diabetes</a:t>
              </a:r>
            </a:p>
          </p:txBody>
        </p:sp>
        <p:sp>
          <p:nvSpPr>
            <p:cNvPr id="20550"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1"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2"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3"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4"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5"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6"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7"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8"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9"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0"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1"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2"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grpSp>
      <p:sp>
        <p:nvSpPr>
          <p:cNvPr id="20486" name="Rectangle 82"/>
          <p:cNvSpPr>
            <a:spLocks noGrp="1" noChangeArrowheads="1"/>
          </p:cNvSpPr>
          <p:nvPr>
            <p:ph type="title"/>
          </p:nvPr>
        </p:nvSpPr>
        <p:spPr>
          <a:xfrm>
            <a:off x="839788" y="336550"/>
            <a:ext cx="7775575" cy="792163"/>
          </a:xfrm>
          <a:noFill/>
        </p:spPr>
        <p:txBody>
          <a:bodyPr lIns="91440" tIns="45720" rIns="91440" bIns="45720" anchor="t">
            <a:normAutofit fontScale="90000"/>
          </a:bodyPr>
          <a:lstStyle/>
          <a:p>
            <a:pPr eaLnBrk="1" hangingPunct="1"/>
            <a:r>
              <a:rPr lang="en-US" sz="2400" smtClean="0"/>
              <a:t>The relationship between BMI and </a:t>
            </a:r>
            <a:br>
              <a:rPr lang="en-US" sz="2400" smtClean="0"/>
            </a:br>
            <a:r>
              <a:rPr lang="en-US" sz="2400" smtClean="0"/>
              <a:t>the risk of developing type 2 diabetes</a:t>
            </a:r>
          </a:p>
        </p:txBody>
      </p:sp>
    </p:spTree>
    <p:extLst>
      <p:ext uri="{BB962C8B-B14F-4D97-AF65-F5344CB8AC3E}">
        <p14:creationId xmlns:p14="http://schemas.microsoft.com/office/powerpoint/2010/main" val="41390974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smtClean="0"/>
              <a:t>Lift the sheets and look at the Feets!</a:t>
            </a:r>
          </a:p>
        </p:txBody>
      </p:sp>
    </p:spTree>
    <p:extLst>
      <p:ext uri="{BB962C8B-B14F-4D97-AF65-F5344CB8AC3E}">
        <p14:creationId xmlns:p14="http://schemas.microsoft.com/office/powerpoint/2010/main" val="30022220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a:t>
            </a:r>
            <a:r>
              <a:rPr lang="en-US" dirty="0" smtClean="0"/>
              <a:t>take </a:t>
            </a:r>
            <a:r>
              <a:rPr lang="en-US" dirty="0" smtClean="0"/>
              <a:t>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noFill/>
        </p:spPr>
        <p:txBody>
          <a:bodyPr lIns="90477" tIns="44445" rIns="90477" bIns="44445" anchor="b">
            <a:normAutofit fontScale="90000"/>
          </a:bodyPr>
          <a:lstStyle/>
          <a:p>
            <a:pPr eaLnBrk="1" hangingPunct="1"/>
            <a:r>
              <a:rPr lang="en-US" sz="4400" smtClean="0">
                <a:latin typeface="Tahoma" panose="020B0604030504040204" pitchFamily="34" charset="0"/>
              </a:rPr>
              <a:t>A Quick Foot Assessment</a:t>
            </a:r>
            <a:endParaRPr lang="en-US"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51212" name="Clip" r:id="rId4" imgW="1403209" imgH="1455138" progId="MS_ClipArt_Gallery.5">
                  <p:embed/>
                </p:oleObj>
              </mc:Choice>
              <mc:Fallback>
                <p:oleObj name="Clip" r:id="rId4" imgW="1403209" imgH="1455138"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412705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p:txBody>
          <a:bodyPr>
            <a:normAutofit fontScale="90000"/>
          </a:bodyPr>
          <a:lstStyle/>
          <a:p>
            <a:pPr eaLnBrk="1" hangingPunct="1"/>
            <a:r>
              <a:rPr lang="en-US" smtClean="0"/>
              <a:t>5.07 monofilament = 10gms linear pressure</a:t>
            </a:r>
          </a:p>
        </p:txBody>
      </p:sp>
      <p:pic>
        <p:nvPicPr>
          <p:cNvPr id="17715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44663"/>
            <a:ext cx="6477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2819400" y="5715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400" b="1">
                <a:solidFill>
                  <a:schemeClr val="bg2"/>
                </a:solidFill>
                <a:latin typeface="Arial" panose="020B0604020202020204" pitchFamily="34" charset="0"/>
              </a:rPr>
              <a:t>Free Monofilaments</a:t>
            </a:r>
          </a:p>
          <a:p>
            <a:pPr algn="ctr">
              <a:spcBef>
                <a:spcPct val="0"/>
              </a:spcBef>
              <a:buClrTx/>
              <a:buSzTx/>
              <a:buFontTx/>
              <a:buNone/>
            </a:pPr>
            <a:r>
              <a:rPr lang="en-US" sz="2400" b="1">
                <a:solidFill>
                  <a:schemeClr val="bg2"/>
                </a:solidFill>
                <a:latin typeface="Arial" panose="020B0604020202020204" pitchFamily="34" charset="0"/>
              </a:rPr>
              <a:t> </a:t>
            </a:r>
            <a:r>
              <a:rPr lang="en-US" sz="2400" b="1">
                <a:solidFill>
                  <a:schemeClr val="bg1"/>
                </a:solidFill>
                <a:latin typeface="Arial" panose="020B0604020202020204" pitchFamily="34" charset="0"/>
              </a:rPr>
              <a:t>http://www.hrsa.gov/leap/</a:t>
            </a:r>
            <a:endParaRPr lang="en-US" b="1">
              <a:solidFill>
                <a:schemeClr val="bg1"/>
              </a:solidFill>
              <a:latin typeface="Arial" panose="020B0604020202020204" pitchFamily="34" charset="0"/>
            </a:endParaRPr>
          </a:p>
        </p:txBody>
      </p:sp>
    </p:spTree>
    <p:extLst>
      <p:ext uri="{BB962C8B-B14F-4D97-AF65-F5344CB8AC3E}">
        <p14:creationId xmlns:p14="http://schemas.microsoft.com/office/powerpoint/2010/main" val="18531725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noFill/>
        </p:spPr>
        <p:txBody>
          <a:bodyPr lIns="90477" tIns="44445" rIns="90477" bIns="44445" anchor="b">
            <a:normAutofit fontScale="90000"/>
          </a:bodyPr>
          <a:lstStyle/>
          <a:p>
            <a:pPr eaLnBrk="1" hangingPunct="1"/>
            <a:r>
              <a:rPr lang="en-US" b="1" smtClean="0">
                <a:solidFill>
                  <a:srgbClr val="6AEE60"/>
                </a:solidFill>
                <a:latin typeface="Tahoma" panose="020B0604030504040204" pitchFamily="34" charset="0"/>
              </a:rPr>
              <a:t>Three Most Important </a:t>
            </a:r>
            <a:br>
              <a:rPr lang="en-US" b="1" smtClean="0">
                <a:solidFill>
                  <a:srgbClr val="6AEE60"/>
                </a:solidFill>
                <a:latin typeface="Tahoma" panose="020B0604030504040204" pitchFamily="34" charset="0"/>
              </a:rPr>
            </a:br>
            <a:r>
              <a:rPr lang="en-US" b="1" smtClean="0">
                <a:solidFill>
                  <a:srgbClr val="6AEE60"/>
                </a:solidFill>
                <a:latin typeface="Tahoma" panose="020B0604030504040204" pitchFamily="34" charset="0"/>
              </a:rPr>
              <a:t>Foot Care Tips</a:t>
            </a:r>
            <a:endParaRPr lang="en-US" sz="3200" b="1" smtClean="0">
              <a:solidFill>
                <a:srgbClr val="6AEE60"/>
              </a:solidFill>
            </a:endParaRPr>
          </a:p>
        </p:txBody>
      </p:sp>
      <p:sp>
        <p:nvSpPr>
          <p:cNvPr id="179203" name="Rectangle 1027"/>
          <p:cNvSpPr>
            <a:spLocks noGrp="1" noChangeArrowheads="1"/>
          </p:cNvSpPr>
          <p:nvPr>
            <p:ph type="body" idx="1"/>
          </p:nvPr>
        </p:nvSpPr>
        <p:spPr/>
        <p:txBody>
          <a:bodyPr lIns="90477" tIns="44445" rIns="90477" bIns="44445"/>
          <a:lstStyle/>
          <a:p>
            <a:pPr eaLnBrk="1" hangingPunct="1"/>
            <a:r>
              <a:rPr lang="en-US" smtClean="0"/>
              <a:t>Inspect and apply lotion to your feet every night before you go to bed.</a:t>
            </a:r>
          </a:p>
          <a:p>
            <a:pPr eaLnBrk="1" hangingPunct="1">
              <a:buFont typeface="Wingdings" panose="05000000000000000000" pitchFamily="2" charset="2"/>
              <a:buNone/>
            </a:pPr>
            <a:endParaRPr lang="en-US" smtClean="0"/>
          </a:p>
          <a:p>
            <a:pPr eaLnBrk="1" hangingPunct="1"/>
            <a:r>
              <a:rPr lang="en-US" smtClean="0"/>
              <a:t>Do NOT go barefoot, even in your house.  Always wear shoes!</a:t>
            </a:r>
          </a:p>
          <a:p>
            <a:pPr eaLnBrk="1" hangingPunct="1">
              <a:buFont typeface="Wingdings" panose="05000000000000000000" pitchFamily="2" charset="2"/>
              <a:buNone/>
            </a:pPr>
            <a:endParaRPr lang="en-US" smtClean="0"/>
          </a:p>
          <a:p>
            <a:pPr eaLnBrk="1" hangingPunct="1"/>
            <a:r>
              <a:rPr lang="en-US" smtClean="0"/>
              <a:t>Every time you see your doctor, take off your shoes and show your feet.</a:t>
            </a:r>
          </a:p>
          <a:p>
            <a:pPr eaLnBrk="1" hangingPunct="1">
              <a:buFont typeface="Wingdings" panose="05000000000000000000" pitchFamily="2" charset="2"/>
              <a:buNone/>
            </a:pPr>
            <a:endParaRPr lang="en-US" sz="2800" smtClean="0"/>
          </a:p>
        </p:txBody>
      </p:sp>
    </p:spTree>
    <p:extLst>
      <p:ext uri="{BB962C8B-B14F-4D97-AF65-F5344CB8AC3E}">
        <p14:creationId xmlns:p14="http://schemas.microsoft.com/office/powerpoint/2010/main" val="290555073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181251" name="Rectangle 3"/>
          <p:cNvSpPr>
            <a:spLocks noGrp="1" noChangeArrowheads="1"/>
          </p:cNvSpPr>
          <p:nvPr>
            <p:ph type="body" idx="1"/>
          </p:nvPr>
        </p:nvSpPr>
        <p:spPr/>
        <p:txBody>
          <a:bodyPr lIns="90477" tIns="44445" rIns="90477" bIns="44445"/>
          <a:lstStyle/>
          <a:p>
            <a:pPr eaLnBrk="1" hangingPunct="1"/>
            <a:r>
              <a:rPr lang="en-US" smtClean="0"/>
              <a:t>Self Monitor Blood Glucose</a:t>
            </a:r>
          </a:p>
          <a:p>
            <a:pPr eaLnBrk="1" hangingPunct="1"/>
            <a:r>
              <a:rPr lang="en-US" smtClean="0"/>
              <a:t>Meal Plan</a:t>
            </a:r>
          </a:p>
          <a:p>
            <a:pPr eaLnBrk="1" hangingPunct="1"/>
            <a:r>
              <a:rPr lang="en-US" smtClean="0"/>
              <a:t>Exercise / Activity</a:t>
            </a:r>
          </a:p>
          <a:p>
            <a:pPr eaLnBrk="1" hangingPunct="1"/>
            <a:r>
              <a:rPr lang="en-US" smtClean="0"/>
              <a:t>Medications</a:t>
            </a:r>
          </a:p>
        </p:txBody>
      </p:sp>
      <p:graphicFrame>
        <p:nvGraphicFramePr>
          <p:cNvPr id="181252"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52236"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3887623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7391400" cy="1371600"/>
          </a:xfrm>
        </p:spPr>
        <p:txBody>
          <a:bodyPr>
            <a:normAutofit fontScale="90000"/>
          </a:bodyPr>
          <a:lstStyle/>
          <a:p>
            <a:r>
              <a:rPr lang="en-US" sz="4400" dirty="0" smtClean="0">
                <a:solidFill>
                  <a:srgbClr val="FFD03B"/>
                </a:solidFill>
              </a:rPr>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3261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486400"/>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extLst>
      <p:ext uri="{BB962C8B-B14F-4D97-AF65-F5344CB8AC3E}">
        <p14:creationId xmlns:p14="http://schemas.microsoft.com/office/powerpoint/2010/main" val="20469814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609600" y="228600"/>
            <a:ext cx="8305800" cy="1143000"/>
          </a:xfrm>
          <a:no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57200" y="1676400"/>
            <a:ext cx="5562600" cy="4876800"/>
          </a:xfrm>
        </p:spPr>
        <p:txBody>
          <a:bodyPr lIns="90477" tIns="44445" rIns="90477" bIns="44445"/>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335"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7355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62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457200"/>
            <a:ext cx="6802704" cy="1143000"/>
          </a:xfrm>
        </p:spPr>
        <p:txBody>
          <a:bodyPr>
            <a:normAutofit fontScale="90000"/>
          </a:bodyPr>
          <a:lstStyle/>
          <a:p>
            <a:pPr algn="ctr" eaLnBrk="1" hangingPunct="1"/>
            <a:r>
              <a:rPr lang="en-US" sz="4000" dirty="0" smtClean="0"/>
              <a:t>Losing </a:t>
            </a:r>
            <a:r>
              <a:rPr lang="en-US" sz="4000" dirty="0" smtClean="0"/>
              <a:t>2-8kg </a:t>
            </a:r>
            <a:r>
              <a:rPr lang="en-US" sz="4000" dirty="0" smtClean="0"/>
              <a:t>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775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104" y="1600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229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39627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795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9050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901419"/>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0369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845868" cy="11430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idx="1"/>
          </p:nvPr>
        </p:nvPicPr>
        <p:blipFill>
          <a:blip r:embed="rId2"/>
          <a:stretch>
            <a:fillRect/>
          </a:stretch>
        </p:blipFill>
        <p:spPr>
          <a:xfrm>
            <a:off x="0" y="1600200"/>
            <a:ext cx="8119110" cy="343091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extLst>
      <p:ext uri="{BB962C8B-B14F-4D97-AF65-F5344CB8AC3E}">
        <p14:creationId xmlns:p14="http://schemas.microsoft.com/office/powerpoint/2010/main" val="1314452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504336"/>
            <a:ext cx="7915275" cy="1143000"/>
          </a:xfrm>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extLst>
      <p:ext uri="{BB962C8B-B14F-4D97-AF65-F5344CB8AC3E}">
        <p14:creationId xmlns:p14="http://schemas.microsoft.com/office/powerpoint/2010/main" val="22319263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Campaigns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828800"/>
            <a:ext cx="8776979" cy="4269881"/>
          </a:xfrm>
        </p:spPr>
      </p:pic>
    </p:spTree>
    <p:extLst>
      <p:ext uri="{BB962C8B-B14F-4D97-AF65-F5344CB8AC3E}">
        <p14:creationId xmlns:p14="http://schemas.microsoft.com/office/powerpoint/2010/main" val="31597810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35636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67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706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2"/>
          </p:nvPr>
        </p:nvSpPr>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14800"/>
            <a:ext cx="2445675" cy="2568282"/>
          </a:xfrm>
          <a:prstGeom prst="rect">
            <a:avLst/>
          </a:prstGeom>
        </p:spPr>
      </p:pic>
    </p:spTree>
    <p:extLst>
      <p:ext uri="{BB962C8B-B14F-4D97-AF65-F5344CB8AC3E}">
        <p14:creationId xmlns:p14="http://schemas.microsoft.com/office/powerpoint/2010/main" val="213653762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pic>
        <p:nvPicPr>
          <p:cNvPr id="173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610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sp>
        <p:nvSpPr>
          <p:cNvPr id="378883" name="Rectangle 3"/>
          <p:cNvSpPr>
            <a:spLocks noGrp="1" noChangeArrowheads="1"/>
          </p:cNvSpPr>
          <p:nvPr>
            <p:ph type="body" sz="half" idx="1"/>
          </p:nvPr>
        </p:nvSpPr>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4" name="Object 4"/>
          <p:cNvGraphicFramePr>
            <a:graphicFrameLocks noGrp="1" noChangeAspect="1"/>
          </p:cNvGraphicFramePr>
          <p:nvPr>
            <p:ph sz="quarter" idx="2"/>
          </p:nvPr>
        </p:nvGraphicFramePr>
        <p:xfrm>
          <a:off x="4648200" y="1447800"/>
          <a:ext cx="1136650" cy="1295400"/>
        </p:xfrm>
        <a:graphic>
          <a:graphicData uri="http://schemas.openxmlformats.org/presentationml/2006/ole">
            <mc:AlternateContent xmlns:mc="http://schemas.openxmlformats.org/markup-compatibility/2006">
              <mc:Choice xmlns:v="urn:schemas-microsoft-com:vml" Requires="v">
                <p:oleObj spid="_x0000_s74766" name="Clip" r:id="rId4" imgW="716890" imgH="811987" progId="MS_ClipArt_Gallery.5">
                  <p:embed/>
                </p:oleObj>
              </mc:Choice>
              <mc:Fallback>
                <p:oleObj name="Clip" r:id="rId4" imgW="716890" imgH="81198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447800"/>
                        <a:ext cx="1136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885" name="Object 5"/>
          <p:cNvGraphicFramePr>
            <a:graphicFrameLocks noGrp="1" noChangeAspect="1"/>
          </p:cNvGraphicFramePr>
          <p:nvPr>
            <p:ph sz="quarter" idx="3"/>
          </p:nvPr>
        </p:nvGraphicFramePr>
        <p:xfrm>
          <a:off x="4919663" y="4876800"/>
          <a:ext cx="1050925" cy="1143000"/>
        </p:xfrm>
        <a:graphic>
          <a:graphicData uri="http://schemas.openxmlformats.org/presentationml/2006/ole">
            <mc:AlternateContent xmlns:mc="http://schemas.openxmlformats.org/markup-compatibility/2006">
              <mc:Choice xmlns:v="urn:schemas-microsoft-com:vml" Requires="v">
                <p:oleObj spid="_x0000_s74767" name="Clip" r:id="rId6" imgW="716250" imgH="777149" progId="MS_ClipArt_Gallery.5">
                  <p:embed/>
                </p:oleObj>
              </mc:Choice>
              <mc:Fallback>
                <p:oleObj name="Clip" r:id="rId6" imgW="716250" imgH="777149"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663"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4238" y="2133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4383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143000"/>
          </a:xfrm>
        </p:spPr>
        <p:txBody>
          <a:bodyPr>
            <a:normAutofit fontScale="90000"/>
          </a:bodyPr>
          <a:lstStyle/>
          <a:p>
            <a:r>
              <a:rPr lang="en-US" smtClean="0"/>
              <a:t>USDA Food Pyramid</a:t>
            </a:r>
            <a:br>
              <a:rPr lang="en-US" smtClean="0"/>
            </a:br>
            <a:r>
              <a:rPr lang="en-US" smtClean="0"/>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7844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219200" y="0"/>
            <a:ext cx="6629400" cy="549275"/>
          </a:xfrm>
        </p:spPr>
        <p:txBody>
          <a:bodyPr lIns="91440" tIns="45720" rIns="91440" bIns="45720" anchor="b"/>
          <a:lstStyle/>
          <a:p>
            <a:pPr algn="ctr" eaLnBrk="1" hangingPunct="1"/>
            <a:r>
              <a:rPr lang="en-US" sz="2800" b="1" smtClean="0">
                <a:latin typeface="Tahoma" pitchFamily="34" charset="0"/>
              </a:rPr>
              <a:t>Label Lessons</a:t>
            </a:r>
          </a:p>
        </p:txBody>
      </p:sp>
      <p:grpSp>
        <p:nvGrpSpPr>
          <p:cNvPr id="179203" name="Group 4"/>
          <p:cNvGrpSpPr>
            <a:grpSpLocks/>
          </p:cNvGrpSpPr>
          <p:nvPr/>
        </p:nvGrpSpPr>
        <p:grpSpPr bwMode="auto">
          <a:xfrm>
            <a:off x="2895600" y="639763"/>
            <a:ext cx="3276600" cy="60658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20399563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fontScale="92500" lnSpcReduction="10000"/>
          </a:bodyPr>
          <a:lstStyle/>
          <a:p>
            <a:pPr>
              <a:buFont typeface="Arial" panose="020B0604020202020204" pitchFamily="34" charset="0"/>
              <a:buChar char="•"/>
            </a:pPr>
            <a:r>
              <a:rPr lang="en-US" sz="2800" smtClean="0"/>
              <a:t>34% BMI 30 +,  34% BMI 25-29</a:t>
            </a:r>
          </a:p>
          <a:p>
            <a:pPr>
              <a:buFont typeface="Arial" panose="020B0604020202020204" pitchFamily="34" charset="0"/>
              <a:buChar char="•"/>
            </a:pPr>
            <a:r>
              <a:rPr lang="en-US" sz="2800" smtClean="0"/>
              <a:t>We burn 100 cals less a day at work</a:t>
            </a:r>
          </a:p>
          <a:p>
            <a:pPr>
              <a:buFont typeface="Arial" panose="020B0604020202020204" pitchFamily="34" charset="0"/>
              <a:buChar char="•"/>
            </a:pPr>
            <a:r>
              <a:rPr lang="en-US" sz="2800" smtClean="0"/>
              <a:t>1/3 of all overwt people don’t get diabetes</a:t>
            </a:r>
          </a:p>
        </p:txBody>
      </p:sp>
      <p:pic>
        <p:nvPicPr>
          <p:cNvPr id="24579"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674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idx="4294967295"/>
          </p:nvPr>
        </p:nvSpPr>
        <p:spPr>
          <a:xfrm>
            <a:off x="457200" y="2133600"/>
            <a:ext cx="8178800" cy="4171950"/>
          </a:xfrm>
        </p:spPr>
        <p:txBody>
          <a:bodyPr/>
          <a:lstStyle/>
          <a:p>
            <a:pPr eaLnBrk="1" hangingPunct="1">
              <a:buFont typeface="Courier New" pitchFamily="49" charset="0"/>
              <a:buChar char="o"/>
              <a:defRPr/>
            </a:pPr>
            <a:r>
              <a:rPr lang="en-US" smtClean="0"/>
              <a:t>Starch</a:t>
            </a:r>
          </a:p>
          <a:p>
            <a:pPr eaLnBrk="1" hangingPunct="1">
              <a:buFont typeface="Courier New" pitchFamily="49" charset="0"/>
              <a:buChar char="o"/>
              <a:defRPr/>
            </a:pPr>
            <a:r>
              <a:rPr lang="en-US" smtClean="0"/>
              <a:t>Fruit</a:t>
            </a:r>
          </a:p>
          <a:p>
            <a:pPr eaLnBrk="1" hangingPunct="1">
              <a:buFont typeface="Courier New" pitchFamily="49" charset="0"/>
              <a:buChar char="o"/>
              <a:defRPr/>
            </a:pPr>
            <a:r>
              <a:rPr lang="en-US" smtClean="0"/>
              <a:t>Milk</a:t>
            </a:r>
          </a:p>
          <a:p>
            <a:pPr eaLnBrk="1" hangingPunct="1">
              <a:buFont typeface="Courier New" pitchFamily="49" charset="0"/>
              <a:buChar char="o"/>
              <a:defRPr/>
            </a:pPr>
            <a:r>
              <a:rPr lang="en-US" smtClean="0"/>
              <a:t>Desserts</a:t>
            </a:r>
          </a:p>
        </p:txBody>
      </p:sp>
      <p:pic>
        <p:nvPicPr>
          <p:cNvPr id="174084" name="Picture 7" descr="Starc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6521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57200"/>
            <a:ext cx="8610600" cy="1006475"/>
          </a:xfrm>
        </p:spPr>
        <p:txBody>
          <a:bodyPr lIns="91440" tIns="45720" rIns="91440" bIns="45720" anchor="b">
            <a:normAutofit fontScale="90000"/>
          </a:bodyPr>
          <a:lstStyle/>
          <a:p>
            <a:pPr algn="ctr" eaLnBrk="1" hangingPunct="1">
              <a:defRPr/>
            </a:pPr>
            <a:r>
              <a:rPr lang="en-US" dirty="0" smtClean="0">
                <a:solidFill>
                  <a:schemeClr val="accent1">
                    <a:lumMod val="20000"/>
                    <a:lumOff val="80000"/>
                  </a:schemeClr>
                </a:solidFill>
                <a:latin typeface="Tahoma" pitchFamily="34" charset="0"/>
              </a:rPr>
              <a:t>Carbohydrate Needs for </a:t>
            </a:r>
            <a:br>
              <a:rPr lang="en-US" dirty="0" smtClean="0">
                <a:solidFill>
                  <a:schemeClr val="accent1">
                    <a:lumMod val="20000"/>
                    <a:lumOff val="80000"/>
                  </a:schemeClr>
                </a:solidFill>
                <a:latin typeface="Tahoma" pitchFamily="34" charset="0"/>
              </a:rPr>
            </a:br>
            <a:r>
              <a:rPr lang="en-US" dirty="0" smtClean="0">
                <a:solidFill>
                  <a:schemeClr val="accent1">
                    <a:lumMod val="20000"/>
                    <a:lumOff val="80000"/>
                  </a:schemeClr>
                </a:solidFill>
                <a:latin typeface="Tahoma" pitchFamily="34" charset="0"/>
              </a:rPr>
              <a:t>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8227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609600" y="304800"/>
            <a:ext cx="7772400" cy="1524000"/>
          </a:xfrm>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37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71690" name="Clip" r:id="rId3" imgW="1202835" imgH="1362395" progId="MS_ClipArt_Gallery.5">
                  <p:embed/>
                </p:oleObj>
              </mc:Choice>
              <mc:Fallback>
                <p:oleObj name="Clip" r:id="rId3" imgW="1202835" imgH="1362395"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21393503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starch</a:t>
            </a:r>
            <a:endParaRPr lang="en-US" sz="400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3384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fruit</a:t>
            </a:r>
            <a:endParaRPr lang="en-US" sz="400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187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milk</a:t>
            </a:r>
            <a:endParaRPr lang="en-US" sz="400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7476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 sweets</a:t>
            </a:r>
            <a:endParaRPr lang="en-US" sz="4000">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17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728663" y="-103187"/>
            <a:ext cx="7772400" cy="1143000"/>
          </a:xfrm>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type="body" idx="4294967295"/>
          </p:nvPr>
        </p:nvSpPr>
        <p:spPr>
          <a:xfrm>
            <a:off x="228600" y="1371600"/>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3528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48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838200" y="0"/>
            <a:ext cx="7162800" cy="1143000"/>
          </a:xfrm>
        </p:spPr>
        <p:txBody>
          <a:bodyPr lIns="91440" tIns="45720" rIns="91440" bIns="45720" anchor="b">
            <a:normAutofit fontScale="90000"/>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8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25603" name="Content Placeholder 2"/>
          <p:cNvSpPr>
            <a:spLocks noGrp="1"/>
          </p:cNvSpPr>
          <p:nvPr>
            <p:ph idx="1"/>
          </p:nvPr>
        </p:nvSpPr>
        <p:spPr>
          <a:xfrm>
            <a:off x="304800" y="1752600"/>
            <a:ext cx="8382000" cy="4800600"/>
          </a:xfrm>
        </p:spPr>
        <p:txBody>
          <a:bodyPr/>
          <a:lstStyle/>
          <a:p>
            <a:pPr eaLnBrk="1" hangingPunct="1"/>
            <a:r>
              <a:rPr lang="en-US" smtClean="0"/>
              <a:t>“The only way on a societal basis to reduce the prevalence of obesity is through community action” – </a:t>
            </a:r>
            <a:r>
              <a:rPr lang="en-US" sz="2400" smtClean="0"/>
              <a:t>Dr. Frieden, CDC</a:t>
            </a:r>
            <a:endParaRPr lang="en-US" smtClean="0"/>
          </a:p>
          <a:p>
            <a:pPr eaLnBrk="1" hangingPunct="1"/>
            <a:r>
              <a:rPr lang="en-US" smtClean="0"/>
              <a:t>In the past 20 yrs:  </a:t>
            </a:r>
          </a:p>
          <a:p>
            <a:pPr lvl="1" eaLnBrk="1" hangingPunct="1"/>
            <a:r>
              <a:rPr lang="en-US" smtClean="0"/>
              <a:t>the price of soda has gone up 20%</a:t>
            </a:r>
          </a:p>
          <a:p>
            <a:pPr lvl="1" eaLnBrk="1" hangingPunct="1"/>
            <a:r>
              <a:rPr lang="en-US" smtClean="0"/>
              <a:t>Fruits and vegetables have gone up 100+%</a:t>
            </a:r>
          </a:p>
          <a:p>
            <a:pPr eaLnBrk="1" hangingPunct="1"/>
            <a:r>
              <a:rPr lang="en-US" smtClean="0"/>
              <a:t>Obesity (BMI 30+) prevalence 22% to 40%</a:t>
            </a:r>
          </a:p>
          <a:p>
            <a:pPr eaLnBrk="1" hangingPunct="1"/>
            <a:r>
              <a:rPr lang="en-US" smtClean="0"/>
              <a:t>Poverty, Obesity, Diabetes inter-related</a:t>
            </a:r>
          </a:p>
          <a:p>
            <a:pPr eaLnBrk="1" hangingPunct="1"/>
            <a:endParaRPr lang="en-US" smtClean="0"/>
          </a:p>
        </p:txBody>
      </p:sp>
      <p:pic>
        <p:nvPicPr>
          <p:cNvPr id="25604"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C:\Users\Beverly\AppData\Local\Microsoft\Windows\Temporary Internet Files\Content.IE5\ZO05O1IK\MCj043476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736">
            <a:off x="6931025" y="266382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C:\Users\Beverly\AppData\Local\Microsoft\Windows\Temporary Internet Files\Content.IE5\6TT3OWG7\MPj043879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048000"/>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0703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3810"/>
            <a:ext cx="7239000" cy="1143000"/>
          </a:xfrm>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685801" y="1143000"/>
            <a:ext cx="6629400" cy="5181600"/>
          </a:xfrm>
        </p:spPr>
        <p:txBody>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3"/>
          <a:stretch>
            <a:fillRect/>
          </a:stretch>
        </p:blipFill>
        <p:spPr>
          <a:xfrm>
            <a:off x="7292341" y="1524000"/>
            <a:ext cx="1991266" cy="2891455"/>
          </a:xfrm>
          <a:prstGeom prst="rect">
            <a:avLst/>
          </a:prstGeom>
        </p:spPr>
      </p:pic>
    </p:spTree>
    <p:extLst>
      <p:ext uri="{BB962C8B-B14F-4D97-AF65-F5344CB8AC3E}">
        <p14:creationId xmlns:p14="http://schemas.microsoft.com/office/powerpoint/2010/main" val="35193706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4400" b="1" smtClean="0">
                <a:latin typeface="Arial" charset="0"/>
              </a:rPr>
              <a:t>Ms. Gonzales’ </a:t>
            </a:r>
            <a:br>
              <a:rPr lang="en-US" sz="4400" b="1" smtClean="0">
                <a:latin typeface="Arial" charset="0"/>
              </a:rPr>
            </a:br>
            <a:r>
              <a:rPr lang="en-US" sz="4400" b="1" smtClean="0">
                <a:latin typeface="Arial" charset="0"/>
              </a:rPr>
              <a:t>General Diet Pattern</a:t>
            </a:r>
            <a:endParaRPr lang="en-US" smtClean="0">
              <a:latin typeface="Book Antiqua" pitchFamily="18" charset="0"/>
            </a:endParaRPr>
          </a:p>
        </p:txBody>
      </p:sp>
      <p:graphicFrame>
        <p:nvGraphicFramePr>
          <p:cNvPr id="190467" name="Object 3"/>
          <p:cNvGraphicFramePr>
            <a:graphicFrameLocks noGrp="1" noChangeAspect="1"/>
          </p:cNvGraphicFramePr>
          <p:nvPr>
            <p:ph type="body" idx="1"/>
            <p:extLst/>
          </p:nvPr>
        </p:nvGraphicFramePr>
        <p:xfrm>
          <a:off x="46583" y="1522651"/>
          <a:ext cx="8060234" cy="5334000"/>
        </p:xfrm>
        <a:graphic>
          <a:graphicData uri="http://schemas.openxmlformats.org/presentationml/2006/ole">
            <mc:AlternateContent xmlns:mc="http://schemas.openxmlformats.org/markup-compatibility/2006">
              <mc:Choice xmlns:v="urn:schemas-microsoft-com:vml" Requires="v">
                <p:oleObj spid="_x0000_s73738" name="Document" r:id="rId3" imgW="7979509" imgH="5280261" progId="Word.Document.8">
                  <p:embed/>
                </p:oleObj>
              </mc:Choice>
              <mc:Fallback>
                <p:oleObj name="Document" r:id="rId3" imgW="7979509" imgH="5280261" progId="Word.Document.8">
                  <p:embed/>
                  <p:pic>
                    <p:nvPicPr>
                      <p:cNvPr id="0" name=""/>
                      <p:cNvPicPr>
                        <a:picLocks noChangeAspect="1" noChangeArrowheads="1"/>
                      </p:cNvPicPr>
                      <p:nvPr/>
                    </p:nvPicPr>
                    <p:blipFill>
                      <a:blip r:embed="rId4"/>
                      <a:srcRect/>
                      <a:stretch>
                        <a:fillRect/>
                      </a:stretch>
                    </p:blipFill>
                    <p:spPr bwMode="auto">
                      <a:xfrm>
                        <a:off x="46583" y="1522651"/>
                        <a:ext cx="8060234" cy="533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113451668"/>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838200" y="304800"/>
            <a:ext cx="7772400" cy="838200"/>
          </a:xfrm>
        </p:spPr>
        <p:txBody>
          <a:bodyPr/>
          <a:lstStyle/>
          <a:p>
            <a:pPr eaLnBrk="1" hangingPunct="1"/>
            <a:r>
              <a:rPr lang="en-US" smtClean="0"/>
              <a:t>Resources</a:t>
            </a:r>
          </a:p>
        </p:txBody>
      </p:sp>
      <p:sp>
        <p:nvSpPr>
          <p:cNvPr id="380931" name="Rectangle 3"/>
          <p:cNvSpPr>
            <a:spLocks noGrp="1" noChangeArrowheads="1"/>
          </p:cNvSpPr>
          <p:nvPr>
            <p:ph type="body" idx="1"/>
          </p:nvPr>
        </p:nvSpPr>
        <p:spPr>
          <a:xfrm>
            <a:off x="914400" y="1066800"/>
            <a:ext cx="7772400" cy="5486400"/>
          </a:xfrm>
        </p:spPr>
        <p:txBody>
          <a:bodyPr>
            <a:normAutofit lnSpcReduction="10000"/>
          </a:bodyPr>
          <a:lstStyle/>
          <a:p>
            <a:pPr eaLnBrk="1" hangingPunct="1">
              <a:lnSpc>
                <a:spcPct val="90000"/>
              </a:lnSpc>
            </a:pPr>
            <a:r>
              <a:rPr lang="en-US" sz="2800" smtClean="0">
                <a:hlinkClick r:id="rId3"/>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4"/>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5"/>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6"/>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extLst>
      <p:ext uri="{BB962C8B-B14F-4D97-AF65-F5344CB8AC3E}">
        <p14:creationId xmlns:p14="http://schemas.microsoft.com/office/powerpoint/2010/main" val="416231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type="body" idx="1"/>
          </p:nvPr>
        </p:nvSpPr>
        <p:spPr/>
        <p:txBody>
          <a:bodyPr/>
          <a:lstStyle/>
          <a:p>
            <a:pPr eaLnBrk="1" hangingPunct="1"/>
            <a:r>
              <a:rPr lang="en-US" smtClean="0">
                <a:hlinkClick r:id="rId3"/>
              </a:rPr>
              <a:t>www.nhlbi.nih.gov</a:t>
            </a:r>
            <a:r>
              <a:rPr lang="en-US" smtClean="0"/>
              <a:t>  contains information for professionals and the general public about heart and vascular diseases, lung diseases, blood diseases.</a:t>
            </a:r>
          </a:p>
          <a:p>
            <a:pPr eaLnBrk="1" hangingPunct="1"/>
            <a:r>
              <a:rPr lang="en-US" smtClean="0">
                <a:hlinkClick r:id="rId4"/>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extLst>
      <p:ext uri="{BB962C8B-B14F-4D97-AF65-F5344CB8AC3E}">
        <p14:creationId xmlns:p14="http://schemas.microsoft.com/office/powerpoint/2010/main" val="491557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228600" y="838200"/>
            <a:ext cx="8610600" cy="1447800"/>
          </a:xfrm>
        </p:spPr>
        <p:txBody>
          <a:bodyPr/>
          <a:lstStyle/>
          <a:p>
            <a:pPr eaLnBrk="1" hangingPunct="1"/>
            <a:r>
              <a:rPr lang="en-US" sz="3300" b="1" dirty="0" smtClean="0">
                <a:solidFill>
                  <a:schemeClr val="bg2"/>
                </a:solidFill>
              </a:rPr>
              <a:t> </a:t>
            </a:r>
            <a:r>
              <a:rPr lang="en-US" sz="3400" dirty="0" smtClean="0">
                <a:solidFill>
                  <a:schemeClr val="bg2"/>
                </a:solidFill>
                <a:latin typeface="Tahoma" panose="020B0604030504040204" pitchFamily="34" charset="0"/>
              </a:rPr>
              <a:t>Insulin – the Ultimate Hormone Replacement Therapy</a:t>
            </a:r>
            <a:r>
              <a:rPr lang="en-US" sz="4200" dirty="0" smtClean="0">
                <a:solidFill>
                  <a:schemeClr val="bg2"/>
                </a:solidFill>
                <a:latin typeface="Tahoma" panose="020B0604030504040204" pitchFamily="34" charset="0"/>
              </a:rPr>
              <a:t> </a:t>
            </a:r>
            <a:r>
              <a:rPr lang="en-US" sz="4200" dirty="0" smtClean="0">
                <a:solidFill>
                  <a:schemeClr val="tx1"/>
                </a:solidFill>
                <a:latin typeface="Tahoma" panose="020B0604030504040204" pitchFamily="34" charset="0"/>
              </a:rPr>
              <a:t/>
            </a:r>
            <a:br>
              <a:rPr lang="en-US" sz="4200" dirty="0" smtClean="0">
                <a:solidFill>
                  <a:schemeClr val="tx1"/>
                </a:solidFill>
                <a:latin typeface="Tahoma" panose="020B0604030504040204" pitchFamily="34" charset="0"/>
              </a:rPr>
            </a:br>
            <a:endParaRPr lang="en-US" sz="2100" dirty="0" smtClean="0"/>
          </a:p>
        </p:txBody>
      </p:sp>
      <p:sp>
        <p:nvSpPr>
          <p:cNvPr id="183299"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0" y="2130425"/>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4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88542"/>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838200" y="304800"/>
            <a:ext cx="7467600" cy="1143000"/>
          </a:xfrm>
        </p:spPr>
        <p:txBody>
          <a:bodyPr>
            <a:normAutofit fontScale="90000"/>
          </a:bodyPr>
          <a:lstStyle/>
          <a:p>
            <a:pPr algn="ctr"/>
            <a:r>
              <a:rPr lang="en-US" smtClean="0">
                <a:solidFill>
                  <a:srgbClr val="F236B8"/>
                </a:solidFill>
              </a:rPr>
              <a:t>Welcome to Diabetes in the 21</a:t>
            </a:r>
            <a:r>
              <a:rPr lang="en-US" baseline="30000" smtClean="0">
                <a:solidFill>
                  <a:srgbClr val="F236B8"/>
                </a:solidFill>
              </a:rPr>
              <a:t>st</a:t>
            </a:r>
            <a:r>
              <a:rPr lang="en-US" smtClean="0">
                <a:solidFill>
                  <a:srgbClr val="F236B8"/>
                </a:solidFill>
              </a:rPr>
              <a:t> Century </a:t>
            </a:r>
          </a:p>
        </p:txBody>
      </p:sp>
      <p:pic>
        <p:nvPicPr>
          <p:cNvPr id="187395" name="Picture 5" descr="http://www.library.utoronto.ca/insulin/clipping/C10033/0001-1-0.jpg">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84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12" descr="Breakthrough: the Discovery of Insulin, and the Making of a Medical Miracle by Thea Cooper and Arthur Ainsbe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971800"/>
            <a:ext cx="26860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4537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661738"/>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1143000"/>
          </a:xfrm>
        </p:spPr>
        <p:txBody>
          <a:bodyPr>
            <a:normAutofit fontScale="90000"/>
          </a:bodyPr>
          <a:lstStyle/>
          <a:p>
            <a:r>
              <a:rPr lang="en-US" dirty="0" smtClean="0">
                <a:solidFill>
                  <a:schemeClr val="tx2">
                    <a:lumMod val="20000"/>
                    <a:lumOff val="80000"/>
                  </a:schemeClr>
                </a:solidFill>
              </a:rPr>
              <a:t>Insulin Finally Available - 1922</a:t>
            </a:r>
            <a:br>
              <a:rPr lang="en-US" dirty="0" smtClean="0">
                <a:solidFill>
                  <a:schemeClr val="tx2">
                    <a:lumMod val="20000"/>
                    <a:lumOff val="80000"/>
                  </a:schemeClr>
                </a:solidFill>
              </a:rPr>
            </a:br>
            <a:r>
              <a:rPr lang="en-US" dirty="0" smtClean="0">
                <a:solidFill>
                  <a:srgbClr val="F236B8"/>
                </a:solidFill>
              </a:rPr>
              <a:t> </a:t>
            </a:r>
          </a:p>
        </p:txBody>
      </p:sp>
      <p:pic>
        <p:nvPicPr>
          <p:cNvPr id="191491"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3646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3600">
                <a:solidFill>
                  <a:srgbClr val="FFFFFF"/>
                </a:solidFill>
                <a:latin typeface="Arial" panose="020B0604020202020204" pitchFamily="34" charset="0"/>
              </a:rPr>
              <a:t>The Miracle of Insulin</a:t>
            </a:r>
            <a:endParaRPr lang="en-US" sz="3600">
              <a:solidFill>
                <a:srgbClr val="FFFFFF"/>
              </a:solidFill>
              <a:latin typeface="Arial" panose="020B060402020202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a:solidFill>
                  <a:srgbClr val="FFFFFF"/>
                </a:solidFill>
                <a:latin typeface="Arial" panose="020B0604020202020204" pitchFamily="34" charset="0"/>
              </a:rPr>
              <a:t>Patient J.L., December 15, 1922</a:t>
            </a:r>
            <a:endParaRPr lang="en-US" sz="2000" b="1">
              <a:solidFill>
                <a:srgbClr val="FFFFFF"/>
              </a:solidFill>
              <a:latin typeface="Arial" panose="020B0604020202020204" pitchFamily="34" charset="0"/>
            </a:endParaRPr>
          </a:p>
        </p:txBody>
      </p:sp>
      <p:sp>
        <p:nvSpPr>
          <p:cNvPr id="193542" name="Rectangle 6"/>
          <p:cNvSpPr>
            <a:spLocks noChangeArrowheads="1"/>
          </p:cNvSpPr>
          <p:nvPr/>
        </p:nvSpPr>
        <p:spPr bwMode="auto">
          <a:xfrm>
            <a:off x="5416550" y="541020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a:solidFill>
                  <a:srgbClr val="FFFFFF"/>
                </a:solidFill>
                <a:latin typeface="Arial" panose="020B0604020202020204" pitchFamily="34" charset="0"/>
              </a:rPr>
              <a:t>February 15, 1923</a:t>
            </a:r>
            <a:endParaRPr lang="en-US" sz="2000" b="1">
              <a:solidFill>
                <a:srgbClr val="FFFFFF"/>
              </a:solidFill>
              <a:latin typeface="Arial" panose="020B0604020202020204" pitchFamily="34" charset="0"/>
            </a:endParaRPr>
          </a:p>
        </p:txBody>
      </p:sp>
    </p:spTree>
    <p:extLst>
      <p:ext uri="{BB962C8B-B14F-4D97-AF65-F5344CB8AC3E}">
        <p14:creationId xmlns:p14="http://schemas.microsoft.com/office/powerpoint/2010/main" val="2239617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8077200" cy="1143000"/>
          </a:xfrm>
        </p:spPr>
        <p:txBody>
          <a:bodyPr>
            <a:normAutofit fontScale="90000"/>
          </a:bodyPr>
          <a:lstStyle/>
          <a:p>
            <a:pPr eaLnBrk="1" hangingPunct="1"/>
            <a:r>
              <a:rPr lang="en-US" sz="4800" smtClean="0"/>
              <a:t>Emerging Epidemic:</a:t>
            </a:r>
            <a:br>
              <a:rPr lang="en-US" sz="4800" smtClean="0"/>
            </a:br>
            <a:r>
              <a:rPr lang="en-US" sz="4800" smtClean="0"/>
              <a:t>Youth with Type 2 DM</a:t>
            </a:r>
            <a:r>
              <a:rPr lang="en-US" smtClean="0"/>
              <a:t>  </a:t>
            </a:r>
          </a:p>
        </p:txBody>
      </p:sp>
      <p:sp>
        <p:nvSpPr>
          <p:cNvPr id="27651" name="Rectangle 3"/>
          <p:cNvSpPr>
            <a:spLocks noGrp="1" noChangeArrowheads="1"/>
          </p:cNvSpPr>
          <p:nvPr>
            <p:ph type="body" idx="1"/>
          </p:nvPr>
        </p:nvSpPr>
        <p:spPr>
          <a:xfrm>
            <a:off x="381000" y="1828800"/>
            <a:ext cx="8382000" cy="4572000"/>
          </a:xfrm>
        </p:spPr>
        <p:txBody>
          <a:bodyPr>
            <a:normAutofit lnSpcReduction="10000"/>
          </a:bodyPr>
          <a:lstStyle/>
          <a:p>
            <a:pPr eaLnBrk="1" hangingPunct="1">
              <a:lnSpc>
                <a:spcPct val="90000"/>
              </a:lnSpc>
              <a:spcBef>
                <a:spcPct val="25000"/>
              </a:spcBef>
            </a:pPr>
            <a:r>
              <a:rPr lang="en-US" sz="2800" smtClean="0"/>
              <a:t>Up to 45% of children diagnosed w/ diabetes have type 2</a:t>
            </a:r>
          </a:p>
          <a:p>
            <a:pPr eaLnBrk="1" hangingPunct="1">
              <a:lnSpc>
                <a:spcPct val="90000"/>
              </a:lnSpc>
              <a:spcBef>
                <a:spcPct val="25000"/>
              </a:spcBef>
            </a:pPr>
            <a:r>
              <a:rPr lang="en-US" sz="2800" smtClean="0"/>
              <a:t>Prevalence only 4% in 1990 </a:t>
            </a:r>
          </a:p>
          <a:p>
            <a:pPr eaLnBrk="1" hangingPunct="1">
              <a:lnSpc>
                <a:spcPct val="90000"/>
              </a:lnSpc>
              <a:spcBef>
                <a:spcPct val="25000"/>
              </a:spcBef>
            </a:pPr>
            <a:r>
              <a:rPr lang="en-US" sz="2800" smtClean="0"/>
              <a:t>Native Americans, Hispanic, African Americans highest incidence</a:t>
            </a:r>
          </a:p>
          <a:p>
            <a:pPr eaLnBrk="1" hangingPunct="1">
              <a:lnSpc>
                <a:spcPct val="90000"/>
              </a:lnSpc>
              <a:spcBef>
                <a:spcPct val="25000"/>
              </a:spcBef>
            </a:pPr>
            <a:r>
              <a:rPr lang="en-US" sz="2800" smtClean="0"/>
              <a:t>85% are overweight at time of diagnosis </a:t>
            </a:r>
          </a:p>
          <a:p>
            <a:pPr eaLnBrk="1" hangingPunct="1">
              <a:lnSpc>
                <a:spcPct val="90000"/>
              </a:lnSpc>
              <a:spcBef>
                <a:spcPct val="25000"/>
              </a:spcBef>
            </a:pPr>
            <a:r>
              <a:rPr lang="en-US" sz="2800" smtClean="0"/>
              <a:t>Key risk factor is insulin resistance</a:t>
            </a:r>
          </a:p>
          <a:p>
            <a:pPr eaLnBrk="1" hangingPunct="1">
              <a:lnSpc>
                <a:spcPct val="90000"/>
              </a:lnSpc>
              <a:spcBef>
                <a:spcPct val="25000"/>
              </a:spcBef>
            </a:pPr>
            <a:r>
              <a:rPr lang="en-US" sz="2800" smtClean="0"/>
              <a:t>SEARCH for Diabetes in Youth 5 yrs Study (NIH)</a:t>
            </a:r>
          </a:p>
          <a:p>
            <a:pPr lvl="1" eaLnBrk="1" hangingPunct="1">
              <a:lnSpc>
                <a:spcPct val="90000"/>
              </a:lnSpc>
              <a:spcBef>
                <a:spcPct val="25000"/>
              </a:spcBef>
            </a:pPr>
            <a:r>
              <a:rPr lang="en-US" sz="2400" smtClean="0"/>
              <a:t>www.searchfordiabetes.org</a:t>
            </a:r>
          </a:p>
          <a:p>
            <a:pPr eaLnBrk="1" hangingPunct="1">
              <a:lnSpc>
                <a:spcPct val="90000"/>
              </a:lnSpc>
              <a:spcBef>
                <a:spcPct val="25000"/>
              </a:spcBef>
            </a:pPr>
            <a:endParaRPr lang="en-US" sz="1600" smtClean="0"/>
          </a:p>
          <a:p>
            <a:pPr algn="r" eaLnBrk="1" hangingPunct="1">
              <a:lnSpc>
                <a:spcPct val="90000"/>
              </a:lnSpc>
              <a:spcBef>
                <a:spcPct val="25000"/>
              </a:spcBef>
              <a:buFont typeface="Wingdings" panose="05000000000000000000" pitchFamily="2" charset="2"/>
              <a:buNone/>
            </a:pPr>
            <a:r>
              <a:rPr lang="en-US" sz="1400" smtClean="0"/>
              <a:t>Source: AACE  2007</a:t>
            </a:r>
          </a:p>
        </p:txBody>
      </p:sp>
    </p:spTree>
    <p:extLst>
      <p:ext uri="{BB962C8B-B14F-4D97-AF65-F5344CB8AC3E}">
        <p14:creationId xmlns:p14="http://schemas.microsoft.com/office/powerpoint/2010/main" val="395578283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95587" name="Rectangle 1027"/>
          <p:cNvSpPr>
            <a:spLocks noGrp="1" noChangeArrowheads="1"/>
          </p:cNvSpPr>
          <p:nvPr>
            <p:ph type="body" sz="half" idx="1"/>
          </p:nvPr>
        </p:nvSpPr>
        <p:spPr>
          <a:xfrm>
            <a:off x="457200" y="1752600"/>
            <a:ext cx="6502400" cy="4800600"/>
          </a:xfrm>
        </p:spPr>
        <p:txBody>
          <a:bodyPr>
            <a:normAutofit lnSpcReduction="10000"/>
          </a:bodyPr>
          <a:lstStyle/>
          <a:p>
            <a:pPr eaLnBrk="1" hangingPunct="1"/>
            <a:r>
              <a:rPr lang="en-US" sz="2800" smtClean="0"/>
              <a:t>50% of providers in study threatened pts “with the needle”.</a:t>
            </a:r>
          </a:p>
          <a:p>
            <a:pPr eaLnBrk="1" hangingPunct="1"/>
            <a:r>
              <a:rPr lang="en-US" sz="2800" smtClean="0"/>
              <a:t>Less than 50% of providers realized insulins’ positive effect on type 2 dm</a:t>
            </a:r>
          </a:p>
          <a:p>
            <a:pPr eaLnBrk="1" hangingPunct="1"/>
            <a:r>
              <a:rPr lang="en-US" sz="2800" smtClean="0"/>
              <a:t>Most pts don’t believe that insulin would “better help them manage their diabetes”.</a:t>
            </a:r>
          </a:p>
          <a:p>
            <a:pPr eaLnBrk="1" hangingPunct="1"/>
            <a:r>
              <a:rPr lang="en-US" sz="2800" smtClean="0"/>
              <a:t>Solutions: Find the root of PIR and address </a:t>
            </a:r>
          </a:p>
          <a:p>
            <a:pPr eaLnBrk="1" hangingPunct="1"/>
            <a:endParaRPr lang="en-US" sz="2800" smtClean="0"/>
          </a:p>
          <a:p>
            <a:pPr algn="r" eaLnBrk="1" hangingPunct="1">
              <a:buFont typeface="Wingdings" panose="05000000000000000000" pitchFamily="2" charset="2"/>
              <a:buNone/>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858000" y="1981200"/>
            <a:ext cx="2041525" cy="2552700"/>
          </a:xfrm>
        </p:spPr>
      </p:pic>
    </p:spTree>
    <p:extLst>
      <p:ext uri="{BB962C8B-B14F-4D97-AF65-F5344CB8AC3E}">
        <p14:creationId xmlns:p14="http://schemas.microsoft.com/office/powerpoint/2010/main" val="36432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rmAutofit fontScale="90000"/>
          </a:bodyPr>
          <a:lstStyle/>
          <a:p>
            <a:r>
              <a:rPr lang="en-US" smtClean="0"/>
              <a:t>Needle Size often a Barrier</a:t>
            </a:r>
            <a:br>
              <a:rPr lang="en-US" smtClean="0"/>
            </a:br>
            <a:r>
              <a:rPr lang="en-US" smtClean="0"/>
              <a:t>Size </a:t>
            </a:r>
            <a:r>
              <a:rPr lang="en-US" i="1" smtClean="0"/>
              <a:t>Does</a:t>
            </a:r>
            <a:r>
              <a:rPr lang="en-US"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192324394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524307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1143000"/>
          </a:xfrm>
        </p:spPr>
        <p:txBody>
          <a:bodyPr/>
          <a:lstStyle/>
          <a:p>
            <a:pPr eaLnBrk="1" hangingPunct="1"/>
            <a:r>
              <a:rPr lang="en-US" dirty="0" smtClean="0"/>
              <a:t>Insulin Action Teams</a:t>
            </a:r>
          </a:p>
        </p:txBody>
      </p:sp>
      <p:sp>
        <p:nvSpPr>
          <p:cNvPr id="1396739" name="Rectangle 3"/>
          <p:cNvSpPr>
            <a:spLocks noGrp="1" noChangeArrowheads="1"/>
          </p:cNvSpPr>
          <p:nvPr>
            <p:ph type="body" idx="1"/>
          </p:nvPr>
        </p:nvSpPr>
        <p:spPr>
          <a:xfrm>
            <a:off x="457200" y="1295400"/>
            <a:ext cx="8474075" cy="5067300"/>
          </a:xfrm>
        </p:spPr>
        <p:txBody>
          <a:bodyPr/>
          <a:lstStyle/>
          <a:p>
            <a:pPr eaLnBrk="1" hangingPunct="1">
              <a:lnSpc>
                <a:spcPct val="90000"/>
              </a:lnSpc>
            </a:pPr>
            <a:r>
              <a:rPr lang="en-US" sz="2800" u="sng" dirty="0" smtClean="0">
                <a:solidFill>
                  <a:schemeClr val="accent1">
                    <a:lumMod val="50000"/>
                  </a:schemeClr>
                </a:solidFill>
              </a:rPr>
              <a:t>Bolus: lowers after meal glucose levels</a:t>
            </a:r>
          </a:p>
          <a:p>
            <a:pPr lvl="1" eaLnBrk="1" hangingPunct="1">
              <a:lnSpc>
                <a:spcPct val="90000"/>
              </a:lnSpc>
            </a:pPr>
            <a:r>
              <a:rPr lang="en-US" sz="2800" dirty="0" smtClean="0"/>
              <a:t>Rapid Acting </a:t>
            </a:r>
          </a:p>
          <a:p>
            <a:pPr lvl="2" eaLnBrk="1" hangingPunct="1">
              <a:lnSpc>
                <a:spcPct val="90000"/>
              </a:lnSpc>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pPr>
            <a:r>
              <a:rPr lang="en-US" sz="2800" dirty="0" smtClean="0"/>
              <a:t>Short Acting</a:t>
            </a:r>
          </a:p>
          <a:p>
            <a:pPr lvl="2" eaLnBrk="1" hangingPunct="1">
              <a:lnSpc>
                <a:spcPct val="90000"/>
              </a:lnSpc>
            </a:pPr>
            <a:r>
              <a:rPr lang="en-US" sz="2800" dirty="0" smtClean="0"/>
              <a:t>Regular</a:t>
            </a:r>
          </a:p>
          <a:p>
            <a:pPr eaLnBrk="1" hangingPunct="1">
              <a:lnSpc>
                <a:spcPct val="90000"/>
              </a:lnSpc>
            </a:pPr>
            <a:r>
              <a:rPr lang="en-US" sz="2800" u="sng" dirty="0" smtClean="0">
                <a:solidFill>
                  <a:schemeClr val="accent1">
                    <a:lumMod val="50000"/>
                  </a:schemeClr>
                </a:solidFill>
              </a:rPr>
              <a:t>Basal: controls glucose between meals, </a:t>
            </a:r>
            <a:r>
              <a:rPr lang="en-US" sz="2800" u="sng" dirty="0" err="1" smtClean="0">
                <a:solidFill>
                  <a:schemeClr val="accent1">
                    <a:lumMod val="50000"/>
                  </a:schemeClr>
                </a:solidFill>
              </a:rPr>
              <a:t>hs</a:t>
            </a:r>
            <a:endParaRPr lang="en-US" sz="2800" u="sng" dirty="0" smtClean="0">
              <a:solidFill>
                <a:schemeClr val="accent1">
                  <a:lumMod val="50000"/>
                </a:schemeClr>
              </a:solidFill>
            </a:endParaRPr>
          </a:p>
          <a:p>
            <a:pPr lvl="1" eaLnBrk="1" hangingPunct="1">
              <a:lnSpc>
                <a:spcPct val="90000"/>
              </a:lnSpc>
            </a:pPr>
            <a:r>
              <a:rPr lang="en-US" sz="2800" dirty="0" smtClean="0"/>
              <a:t>Intermediate  </a:t>
            </a:r>
          </a:p>
          <a:p>
            <a:pPr lvl="2" eaLnBrk="1" hangingPunct="1">
              <a:lnSpc>
                <a:spcPct val="90000"/>
              </a:lnSpc>
            </a:pPr>
            <a:r>
              <a:rPr lang="en-US" sz="2800" dirty="0" smtClean="0"/>
              <a:t>NPH</a:t>
            </a:r>
          </a:p>
          <a:p>
            <a:pPr lvl="1" eaLnBrk="1" hangingPunct="1">
              <a:lnSpc>
                <a:spcPct val="90000"/>
              </a:lnSpc>
            </a:pPr>
            <a:r>
              <a:rPr lang="en-US" sz="2800" dirty="0" smtClean="0"/>
              <a:t>Long Acting  </a:t>
            </a:r>
          </a:p>
          <a:p>
            <a:pPr lvl="2" eaLnBrk="1" hangingPunct="1">
              <a:lnSpc>
                <a:spcPct val="90000"/>
              </a:lnSpc>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6002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999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202755" name="Rectangle 3"/>
          <p:cNvSpPr>
            <a:spLocks noGrp="1" noChangeArrowheads="1"/>
          </p:cNvSpPr>
          <p:nvPr>
            <p:ph type="body" idx="1"/>
          </p:nvPr>
        </p:nvSpPr>
        <p:spPr>
          <a:xfrm>
            <a:off x="228600" y="1752600"/>
            <a:ext cx="8915400" cy="4876800"/>
          </a:xfrm>
        </p:spPr>
        <p:txBody>
          <a:bodyPr/>
          <a:lstStyle/>
          <a:p>
            <a:pPr eaLnBrk="1" hangingPunct="1">
              <a:buFont typeface="Wingdings" panose="05000000000000000000" pitchFamily="2" charset="2"/>
              <a:buNone/>
            </a:pPr>
            <a:r>
              <a:rPr lang="en-US" u="sng" dirty="0" smtClean="0">
                <a:solidFill>
                  <a:schemeClr val="accent1">
                    <a:lumMod val="50000"/>
                  </a:schemeClr>
                </a:solidFill>
              </a:rPr>
              <a:t>Name			  Onset		Peak Action</a:t>
            </a:r>
          </a:p>
          <a:p>
            <a:pPr eaLnBrk="1" hangingPunct="1"/>
            <a:r>
              <a:rPr lang="en-US" dirty="0" err="1" smtClean="0"/>
              <a:t>Lispro</a:t>
            </a:r>
            <a:r>
              <a:rPr lang="en-US" dirty="0" smtClean="0"/>
              <a:t> (Humalog)	  15-30 min	1-1.5 </a:t>
            </a:r>
            <a:r>
              <a:rPr lang="en-US" dirty="0" err="1" smtClean="0"/>
              <a:t>hrs</a:t>
            </a:r>
            <a:endParaRPr lang="en-US" dirty="0" smtClean="0"/>
          </a:p>
          <a:p>
            <a:pPr eaLnBrk="1" hangingPunct="1"/>
            <a:r>
              <a:rPr lang="en-US" dirty="0" err="1" smtClean="0"/>
              <a:t>Aspart</a:t>
            </a:r>
            <a:r>
              <a:rPr lang="en-US" dirty="0" smtClean="0"/>
              <a:t> (</a:t>
            </a:r>
            <a:r>
              <a:rPr lang="en-US" dirty="0" err="1" smtClean="0"/>
              <a:t>NovoLog</a:t>
            </a:r>
            <a:r>
              <a:rPr lang="en-US" dirty="0" smtClean="0"/>
              <a:t>)</a:t>
            </a:r>
          </a:p>
          <a:p>
            <a:pPr eaLnBrk="1" hangingPunct="1"/>
            <a:r>
              <a:rPr lang="en-US" dirty="0" err="1" smtClean="0"/>
              <a:t>Glulisine</a:t>
            </a:r>
            <a:r>
              <a:rPr lang="en-US" dirty="0" smtClean="0"/>
              <a:t> (</a:t>
            </a:r>
            <a:r>
              <a:rPr lang="en-US" dirty="0" err="1" smtClean="0"/>
              <a:t>Apidra</a:t>
            </a:r>
            <a:r>
              <a:rPr lang="en-US" dirty="0" smtClean="0"/>
              <a:t>)</a:t>
            </a:r>
          </a:p>
          <a:p>
            <a:pPr eaLnBrk="1" hangingPunct="1"/>
            <a:endParaRPr lang="en-US" dirty="0" smtClean="0"/>
          </a:p>
          <a:p>
            <a:pPr eaLnBrk="1" hangingPunct="1"/>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Tree>
    <p:extLst>
      <p:ext uri="{BB962C8B-B14F-4D97-AF65-F5344CB8AC3E}">
        <p14:creationId xmlns:p14="http://schemas.microsoft.com/office/powerpoint/2010/main" val="139131265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204803" name="Rectangle 3"/>
          <p:cNvSpPr>
            <a:spLocks noGrp="1" noChangeArrowheads="1"/>
          </p:cNvSpPr>
          <p:nvPr>
            <p:ph type="body" sz="half" idx="1"/>
          </p:nvPr>
        </p:nvSpPr>
        <p:spPr>
          <a:xfrm>
            <a:off x="457200" y="1295400"/>
            <a:ext cx="8382000" cy="5791200"/>
          </a:xfrm>
        </p:spPr>
        <p:txBody>
          <a:bodyPr/>
          <a:lstStyle/>
          <a:p>
            <a:pPr eaLnBrk="1" hangingPunct="1"/>
            <a:r>
              <a:rPr lang="en-US" smtClean="0"/>
              <a:t>Regular, Novolog, Humalog, Apidra, </a:t>
            </a:r>
          </a:p>
          <a:p>
            <a:pPr eaLnBrk="1" hangingPunct="1"/>
            <a:r>
              <a:rPr lang="en-US" smtClean="0"/>
              <a:t>Starts working fast (15-30 mins)</a:t>
            </a:r>
          </a:p>
          <a:p>
            <a:pPr eaLnBrk="1" hangingPunct="1"/>
            <a:r>
              <a:rPr lang="en-US" smtClean="0"/>
              <a:t>Gets out fast (3-6 hours)</a:t>
            </a:r>
          </a:p>
          <a:p>
            <a:pPr eaLnBrk="1" hangingPunct="1"/>
            <a:r>
              <a:rPr lang="en-US" smtClean="0"/>
              <a:t>Post meal BG reflects effectiveness</a:t>
            </a:r>
          </a:p>
          <a:p>
            <a:pPr eaLnBrk="1" hangingPunct="1"/>
            <a:r>
              <a:rPr lang="en-US" smtClean="0"/>
              <a:t>Should comprise about ½ total daily dose</a:t>
            </a:r>
          </a:p>
          <a:p>
            <a:pPr eaLnBrk="1" hangingPunct="1"/>
            <a:r>
              <a:rPr lang="en-US" smtClean="0"/>
              <a:t>Covers food or hyperglycemia.</a:t>
            </a:r>
          </a:p>
          <a:p>
            <a:pPr eaLnBrk="1" hangingPunct="1"/>
            <a:r>
              <a:rPr lang="en-US" smtClean="0"/>
              <a:t>1 unit </a:t>
            </a:r>
          </a:p>
          <a:p>
            <a:pPr lvl="1" eaLnBrk="1" hangingPunct="1"/>
            <a:r>
              <a:rPr lang="en-US" smtClean="0"/>
              <a:t>Covers ≈ 10 -15 gms of carb</a:t>
            </a:r>
          </a:p>
          <a:p>
            <a:pPr lvl="1" eaLnBrk="1" hangingPunct="1"/>
            <a:r>
              <a:rPr lang="en-US" smtClean="0"/>
              <a:t>Lowers BG ≈ 30 – 50 points</a:t>
            </a:r>
          </a:p>
        </p:txBody>
      </p:sp>
      <p:pic>
        <p:nvPicPr>
          <p:cNvPr id="204804"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p:spPr>
      </p:pic>
    </p:spTree>
    <p:extLst>
      <p:ext uri="{BB962C8B-B14F-4D97-AF65-F5344CB8AC3E}">
        <p14:creationId xmlns:p14="http://schemas.microsoft.com/office/powerpoint/2010/main" val="31005064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smtClean="0"/>
              <a:t>How is the effectiveness of bolus insulin determined?</a:t>
            </a:r>
          </a:p>
          <a:p>
            <a:pPr lvl="1" eaLnBrk="1" hangingPunct="1">
              <a:lnSpc>
                <a:spcPct val="90000"/>
              </a:lnSpc>
            </a:pPr>
            <a:r>
              <a:rPr lang="en-US" smtClean="0"/>
              <a:t>2 hour post meal (if you can get it)</a:t>
            </a:r>
          </a:p>
          <a:p>
            <a:pPr lvl="1" eaLnBrk="1" hangingPunct="1">
              <a:lnSpc>
                <a:spcPct val="90000"/>
              </a:lnSpc>
            </a:pPr>
            <a:r>
              <a:rPr lang="en-US" smtClean="0"/>
              <a:t>Before next meal blood glucose</a:t>
            </a:r>
          </a:p>
          <a:p>
            <a:pPr lvl="1" eaLnBrk="1" hangingPunct="1">
              <a:lnSpc>
                <a:spcPct val="90000"/>
              </a:lnSpc>
              <a:buFont typeface="Wingdings" panose="05000000000000000000" pitchFamily="2" charset="2"/>
              <a:buNone/>
            </a:pPr>
            <a:endParaRPr lang="en-US" smtClean="0"/>
          </a:p>
          <a:p>
            <a:pPr eaLnBrk="1" hangingPunct="1">
              <a:lnSpc>
                <a:spcPct val="90000"/>
              </a:lnSpc>
            </a:pPr>
            <a:r>
              <a:rPr lang="en-US" smtClean="0"/>
              <a:t>Glucose goals (ADA) – may be modified by provider/pt</a:t>
            </a:r>
          </a:p>
          <a:p>
            <a:pPr lvl="1" eaLnBrk="1" hangingPunct="1">
              <a:lnSpc>
                <a:spcPct val="90000"/>
              </a:lnSpc>
            </a:pPr>
            <a:r>
              <a:rPr lang="en-US" smtClean="0"/>
              <a:t>1-2 hours post meal  &lt;180</a:t>
            </a:r>
          </a:p>
          <a:p>
            <a:pPr lvl="1" eaLnBrk="1" hangingPunct="1">
              <a:lnSpc>
                <a:spcPct val="90000"/>
              </a:lnSpc>
            </a:pPr>
            <a:r>
              <a:rPr lang="en-US" smtClean="0"/>
              <a:t>Before next meal – 70 - 130</a:t>
            </a:r>
          </a:p>
        </p:txBody>
      </p:sp>
    </p:spTree>
    <p:extLst>
      <p:ext uri="{BB962C8B-B14F-4D97-AF65-F5344CB8AC3E}">
        <p14:creationId xmlns:p14="http://schemas.microsoft.com/office/powerpoint/2010/main" val="15735159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17982"/>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94" y="1764030"/>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962400" y="3764280"/>
            <a:ext cx="4140006" cy="2590800"/>
          </a:xfrm>
          <a:prstGeom prst="rect">
            <a:avLst/>
          </a:prstGeom>
        </p:spPr>
      </p:pic>
      <p:sp>
        <p:nvSpPr>
          <p:cNvPr id="4" name="Title 3"/>
          <p:cNvSpPr>
            <a:spLocks noGrp="1"/>
          </p:cNvSpPr>
          <p:nvPr>
            <p:ph type="title"/>
          </p:nvPr>
        </p:nvSpPr>
        <p:spPr/>
        <p:txBody>
          <a:bodyPr>
            <a:normAutofit fontScale="90000"/>
          </a:bodyPr>
          <a:lstStyle/>
          <a:p>
            <a:r>
              <a:rPr lang="en-US" dirty="0" smtClean="0"/>
              <a:t>Inhaled insulin – </a:t>
            </a:r>
            <a:br>
              <a:rPr lang="en-US" dirty="0" smtClean="0"/>
            </a:br>
            <a:r>
              <a:rPr lang="en-US" dirty="0" smtClean="0"/>
              <a:t>past to future</a:t>
            </a:r>
            <a:endParaRPr lang="en-US" dirty="0"/>
          </a:p>
        </p:txBody>
      </p:sp>
    </p:spTree>
    <p:extLst>
      <p:ext uri="{BB962C8B-B14F-4D97-AF65-F5344CB8AC3E}">
        <p14:creationId xmlns:p14="http://schemas.microsoft.com/office/powerpoint/2010/main" val="343382983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Reg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210947" name="Object 1024"/>
          <p:cNvGraphicFramePr>
            <a:graphicFrameLocks noGrp="1" noChangeAspect="1"/>
          </p:cNvGraphicFramePr>
          <p:nvPr>
            <p:ph type="tbl" idx="1"/>
            <p:extLst>
              <p:ext uri="{D42A27DB-BD31-4B8C-83A1-F6EECF244321}">
                <p14:modId xmlns:p14="http://schemas.microsoft.com/office/powerpoint/2010/main" val="798856475"/>
              </p:ext>
            </p:extLst>
          </p:nvPr>
        </p:nvGraphicFramePr>
        <p:xfrm>
          <a:off x="171450" y="1520825"/>
          <a:ext cx="8594725" cy="5680075"/>
        </p:xfrm>
        <a:graphic>
          <a:graphicData uri="http://schemas.openxmlformats.org/presentationml/2006/ole">
            <mc:AlternateContent xmlns:mc="http://schemas.openxmlformats.org/markup-compatibility/2006">
              <mc:Choice xmlns:v="urn:schemas-microsoft-com:vml" Requires="v">
                <p:oleObj spid="_x0000_s53260" name="Document" r:id="rId4" imgW="8250796" imgH="5450139" progId="Word.Document.8">
                  <p:embed/>
                </p:oleObj>
              </mc:Choice>
              <mc:Fallback>
                <p:oleObj name="Document" r:id="rId4" imgW="8250796" imgH="5450139" progId="Word.Document.8">
                  <p:embed/>
                  <p:pic>
                    <p:nvPicPr>
                      <p:cNvPr id="0" name=""/>
                      <p:cNvPicPr>
                        <a:picLocks noChangeAspect="1" noChangeArrowheads="1"/>
                      </p:cNvPicPr>
                      <p:nvPr/>
                    </p:nvPicPr>
                    <p:blipFill>
                      <a:blip r:embed="rId5"/>
                      <a:srcRect/>
                      <a:stretch>
                        <a:fillRect/>
                      </a:stretch>
                    </p:blipFill>
                    <p:spPr bwMode="auto">
                      <a:xfrm>
                        <a:off x="171450" y="1520825"/>
                        <a:ext cx="8594725" cy="56800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6257381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772400" cy="4800600"/>
          </a:xfrm>
        </p:spPr>
        <p:txBody>
          <a:bodyPr/>
          <a:lstStyle/>
          <a:p>
            <a:pPr>
              <a:defRPr/>
            </a:pPr>
            <a:r>
              <a:rPr lang="en-US" dirty="0" smtClean="0"/>
              <a:t>Leaner people appear to have higher proportion of </a:t>
            </a:r>
            <a:r>
              <a:rPr lang="en-US" dirty="0" err="1" smtClean="0">
                <a:solidFill>
                  <a:srgbClr val="92D050"/>
                </a:solidFill>
              </a:rPr>
              <a:t>bacteroidetes</a:t>
            </a:r>
            <a:r>
              <a:rPr lang="en-US" dirty="0" smtClean="0"/>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92D050"/>
                </a:solidFill>
              </a:rPr>
              <a:t>firmicutes</a:t>
            </a:r>
            <a:endParaRPr lang="en-US" dirty="0" smtClean="0">
              <a:solidFill>
                <a:srgbClr val="92D050"/>
              </a:solidFill>
            </a:endParaRPr>
          </a:p>
          <a:p>
            <a:pPr lvl="1">
              <a:defRPr/>
            </a:pPr>
            <a:r>
              <a:rPr lang="en-US" dirty="0" smtClean="0"/>
              <a:t>Gut bacteria very efficient at calorie extraction</a:t>
            </a:r>
          </a:p>
          <a:p>
            <a:pPr>
              <a:defRPr/>
            </a:pPr>
            <a:r>
              <a:rPr lang="en-US" dirty="0" smtClean="0"/>
              <a:t>Bacteria tend to run in families</a:t>
            </a:r>
          </a:p>
          <a:p>
            <a:pPr>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anose="05000000000000000000" pitchFamily="2" charset="2"/>
              <a:buNone/>
              <a:defRPr/>
            </a:pPr>
            <a:endParaRPr lang="en-US" dirty="0"/>
          </a:p>
        </p:txBody>
      </p:sp>
    </p:spTree>
    <p:extLst>
      <p:ext uri="{BB962C8B-B14F-4D97-AF65-F5344CB8AC3E}">
        <p14:creationId xmlns:p14="http://schemas.microsoft.com/office/powerpoint/2010/main" val="229561072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sz="3600" smtClean="0"/>
              <a:t>Basal Insulins </a:t>
            </a:r>
            <a:br>
              <a:rPr lang="en-US" sz="3600" smtClean="0"/>
            </a:br>
            <a:r>
              <a:rPr lang="en-US" sz="3200" smtClean="0"/>
              <a:t>(½ of total daily dose</a:t>
            </a:r>
            <a:r>
              <a:rPr lang="en-US" sz="3600" smtClean="0"/>
              <a:t>) </a:t>
            </a:r>
          </a:p>
        </p:txBody>
      </p:sp>
      <p:sp>
        <p:nvSpPr>
          <p:cNvPr id="1410051" name="Rectangle 3"/>
          <p:cNvSpPr>
            <a:spLocks noGrp="1" noChangeArrowheads="1"/>
          </p:cNvSpPr>
          <p:nvPr>
            <p:ph type="body" idx="1"/>
          </p:nvPr>
        </p:nvSpPr>
        <p:spPr>
          <a:xfrm>
            <a:off x="228600" y="1752600"/>
            <a:ext cx="8915400" cy="4648200"/>
          </a:xfrm>
        </p:spPr>
        <p:txBody>
          <a:bodyPr/>
          <a:lstStyle/>
          <a:p>
            <a:pPr eaLnBrk="1" hangingPunct="1">
              <a:buFont typeface="Wingdings" panose="05000000000000000000" pitchFamily="2" charset="2"/>
              <a:buNone/>
            </a:pPr>
            <a:r>
              <a:rPr lang="en-US" u="sng" dirty="0" smtClean="0">
                <a:solidFill>
                  <a:schemeClr val="accent2">
                    <a:lumMod val="50000"/>
                  </a:schemeClr>
                </a:solidFill>
              </a:rPr>
              <a:t>Intermediate Acting	  Peak Action  	Duration</a:t>
            </a:r>
          </a:p>
          <a:p>
            <a:pPr eaLnBrk="1" hangingPunct="1"/>
            <a:r>
              <a:rPr lang="en-US" dirty="0" smtClean="0"/>
              <a:t>NPH	  		  4-12 </a:t>
            </a:r>
            <a:r>
              <a:rPr lang="en-US" dirty="0" err="1" smtClean="0"/>
              <a:t>hrs</a:t>
            </a:r>
            <a:r>
              <a:rPr lang="en-US" dirty="0" smtClean="0"/>
              <a:t>		12-24</a:t>
            </a:r>
          </a:p>
          <a:p>
            <a:pPr eaLnBrk="1" hangingPunct="1"/>
            <a:endParaRPr lang="en-US" dirty="0" smtClean="0"/>
          </a:p>
          <a:p>
            <a:pPr eaLnBrk="1" hangingPunct="1">
              <a:buFont typeface="Wingdings" panose="05000000000000000000" pitchFamily="2" charset="2"/>
              <a:buNone/>
            </a:pPr>
            <a:r>
              <a:rPr lang="en-US" u="sng" dirty="0" smtClean="0">
                <a:solidFill>
                  <a:schemeClr val="accent2">
                    <a:lumMod val="50000"/>
                  </a:schemeClr>
                </a:solidFill>
              </a:rPr>
              <a:t>Long Acting	  	Peak Action   		Duration</a:t>
            </a:r>
          </a:p>
          <a:p>
            <a:pPr eaLnBrk="1" hangingPunct="1"/>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r>
              <a:rPr lang="en-US" dirty="0" err="1" smtClean="0"/>
              <a:t>Glargine</a:t>
            </a:r>
            <a:r>
              <a:rPr lang="en-US" dirty="0" smtClean="0"/>
              <a:t> (Lantus)	  No peak		24 </a:t>
            </a:r>
            <a:r>
              <a:rPr lang="en-US" dirty="0" err="1" smtClean="0"/>
              <a:t>hrs</a:t>
            </a:r>
            <a:endParaRPr lang="en-US" dirty="0" smtClean="0"/>
          </a:p>
          <a:p>
            <a:pPr eaLnBrk="1" hangingPunct="1"/>
            <a:endParaRPr lang="en-US" dirty="0" smtClean="0"/>
          </a:p>
          <a:p>
            <a:pPr eaLnBrk="1" hangingPunct="1">
              <a:buFont typeface="Wingdings" panose="05000000000000000000" pitchFamily="2" charset="2"/>
              <a:buNone/>
            </a:pPr>
            <a:r>
              <a:rPr lang="en-US" i="1" dirty="0" smtClean="0"/>
              <a:t>Fasting BG reflects efficacy of basal</a:t>
            </a:r>
          </a:p>
        </p:txBody>
      </p:sp>
    </p:spTree>
    <p:extLst>
      <p:ext uri="{BB962C8B-B14F-4D97-AF65-F5344CB8AC3E}">
        <p14:creationId xmlns:p14="http://schemas.microsoft.com/office/powerpoint/2010/main" val="2335310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smtClean="0"/>
              <a:t>Basal Insulin Summary</a:t>
            </a:r>
          </a:p>
        </p:txBody>
      </p:sp>
      <p:sp>
        <p:nvSpPr>
          <p:cNvPr id="215043" name="Rectangle 3"/>
          <p:cNvSpPr>
            <a:spLocks noGrp="1" noChangeArrowheads="1"/>
          </p:cNvSpPr>
          <p:nvPr>
            <p:ph type="body" sz="half" idx="1"/>
          </p:nvPr>
        </p:nvSpPr>
        <p:spPr>
          <a:xfrm>
            <a:off x="914400" y="1600200"/>
            <a:ext cx="8001000" cy="4953000"/>
          </a:xfrm>
        </p:spPr>
        <p:txBody>
          <a:bodyPr/>
          <a:lstStyle/>
          <a:p>
            <a:pPr eaLnBrk="1" hangingPunct="1"/>
            <a:r>
              <a:rPr lang="en-US" dirty="0" smtClean="0"/>
              <a:t>NPH, </a:t>
            </a:r>
            <a:r>
              <a:rPr lang="en-US" dirty="0" err="1" smtClean="0"/>
              <a:t>Levemir</a:t>
            </a:r>
            <a:r>
              <a:rPr lang="en-US" dirty="0" smtClean="0"/>
              <a:t>, Lantus</a:t>
            </a:r>
          </a:p>
          <a:p>
            <a:pPr eaLnBrk="1" hangingPunct="1"/>
            <a:r>
              <a:rPr lang="en-US" dirty="0" smtClean="0"/>
              <a:t>Covers in between meals, through night</a:t>
            </a:r>
          </a:p>
          <a:p>
            <a:pPr eaLnBrk="1" hangingPunct="1"/>
            <a:r>
              <a:rPr lang="en-US" dirty="0" smtClean="0"/>
              <a:t>Starts working slow (4 hours)</a:t>
            </a:r>
          </a:p>
          <a:p>
            <a:pPr eaLnBrk="1" hangingPunct="1"/>
            <a:r>
              <a:rPr lang="en-US" dirty="0" smtClean="0"/>
              <a:t>Stays in long (12-24 hours)</a:t>
            </a:r>
          </a:p>
          <a:p>
            <a:pPr lvl="1" eaLnBrk="1" hangingPunct="1"/>
            <a:r>
              <a:rPr lang="en-US" dirty="0" smtClean="0"/>
              <a:t>NPH/ Lente 12 </a:t>
            </a:r>
            <a:r>
              <a:rPr lang="en-US" dirty="0" err="1" smtClean="0"/>
              <a:t>hrs</a:t>
            </a:r>
            <a:endParaRPr lang="en-US" dirty="0" smtClean="0"/>
          </a:p>
          <a:p>
            <a:pPr lvl="1" eaLnBrk="1" hangingPunct="1"/>
            <a:r>
              <a:rPr lang="en-US" dirty="0" err="1" smtClean="0"/>
              <a:t>Levemir</a:t>
            </a:r>
            <a:r>
              <a:rPr lang="en-US" dirty="0" smtClean="0"/>
              <a:t>, Lantus 20-24 </a:t>
            </a:r>
            <a:r>
              <a:rPr lang="en-US" dirty="0" err="1" smtClean="0"/>
              <a:t>hrs</a:t>
            </a:r>
            <a:endParaRPr lang="en-US" dirty="0" smtClean="0"/>
          </a:p>
          <a:p>
            <a:pPr eaLnBrk="1" hangingPunct="1"/>
            <a:r>
              <a:rPr lang="en-US" dirty="0" smtClean="0">
                <a:solidFill>
                  <a:schemeClr val="accent1">
                    <a:lumMod val="50000"/>
                  </a:schemeClr>
                </a:solidFill>
              </a:rPr>
              <a:t>Fasting blood glucose reflects effectiveness</a:t>
            </a:r>
          </a:p>
        </p:txBody>
      </p:sp>
      <p:pic>
        <p:nvPicPr>
          <p:cNvPr id="215044"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14098" y="4597400"/>
            <a:ext cx="2590800" cy="1955800"/>
          </a:xfrm>
          <a:noFill/>
        </p:spPr>
      </p:pic>
    </p:spTree>
    <p:extLst>
      <p:ext uri="{BB962C8B-B14F-4D97-AF65-F5344CB8AC3E}">
        <p14:creationId xmlns:p14="http://schemas.microsoft.com/office/powerpoint/2010/main" val="7310916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217091" name="Object 1024"/>
          <p:cNvGraphicFramePr>
            <a:graphicFrameLocks noGrp="1" noChangeAspect="1"/>
          </p:cNvGraphicFramePr>
          <p:nvPr>
            <p:ph type="tbl" idx="1"/>
            <p:extLst>
              <p:ext uri="{D42A27DB-BD31-4B8C-83A1-F6EECF244321}">
                <p14:modId xmlns:p14="http://schemas.microsoft.com/office/powerpoint/2010/main" val="691518829"/>
              </p:ext>
            </p:extLst>
          </p:nvPr>
        </p:nvGraphicFramePr>
        <p:xfrm>
          <a:off x="307975" y="1897063"/>
          <a:ext cx="8674100" cy="5497512"/>
        </p:xfrm>
        <a:graphic>
          <a:graphicData uri="http://schemas.openxmlformats.org/presentationml/2006/ole">
            <mc:AlternateContent xmlns:mc="http://schemas.openxmlformats.org/markup-compatibility/2006">
              <mc:Choice xmlns:v="urn:schemas-microsoft-com:vml" Requires="v">
                <p:oleObj spid="_x0000_s54284" name="Document" r:id="rId4" imgW="8812490" imgH="5585466" progId="Word.Document.8">
                  <p:embed/>
                </p:oleObj>
              </mc:Choice>
              <mc:Fallback>
                <p:oleObj name="Document" r:id="rId4" imgW="8812490" imgH="5585466" progId="Word.Document.8">
                  <p:embed/>
                  <p:pic>
                    <p:nvPicPr>
                      <p:cNvPr id="0" name=""/>
                      <p:cNvPicPr>
                        <a:picLocks noChangeAspect="1" noChangeArrowheads="1"/>
                      </p:cNvPicPr>
                      <p:nvPr/>
                    </p:nvPicPr>
                    <p:blipFill>
                      <a:blip r:embed="rId5"/>
                      <a:srcRect/>
                      <a:stretch>
                        <a:fillRect/>
                      </a:stretch>
                    </p:blipFill>
                    <p:spPr bwMode="auto">
                      <a:xfrm>
                        <a:off x="307975" y="1897063"/>
                        <a:ext cx="86741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32581127"/>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tabLst>
                <a:tab pos="3441700" algn="l"/>
              </a:tabLst>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tabLst>
                <a:tab pos="3441700" algn="l"/>
              </a:tabLst>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tabLst>
                <a:tab pos="3441700" algn="l"/>
              </a:tabLst>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tabLst>
                <a:tab pos="3441700" algn="l"/>
              </a:tabLst>
              <a:defRPr sz="3200">
                <a:solidFill>
                  <a:schemeClr val="tx1"/>
                </a:solidFill>
                <a:latin typeface="Tahoma" panose="020B0604030504040204" pitchFamily="34" charset="0"/>
              </a:defRPr>
            </a:lvl4pPr>
            <a:lvl5pPr marL="2057400" indent="-228600">
              <a:spcBef>
                <a:spcPct val="20000"/>
              </a:spcBef>
              <a:buClr>
                <a:schemeClr val="tx1"/>
              </a:buClr>
              <a:buBlip>
                <a:blip r:embed="rId7"/>
              </a:buBlip>
              <a:tabLst>
                <a:tab pos="3441700" algn="l"/>
              </a:tabLst>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tabLst>
                <a:tab pos="3441700" algn="l"/>
              </a:tabLst>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Diabetes Care</a:t>
            </a:r>
            <a:r>
              <a:rPr lang="en-US" sz="1800">
                <a:latin typeface="Arial" panose="020B0604020202020204" pitchFamily="34" charset="0"/>
              </a:rPr>
              <a:t> 32:193-203, 2009</a:t>
            </a:r>
          </a:p>
        </p:txBody>
      </p:sp>
    </p:spTree>
    <p:extLst>
      <p:ext uri="{BB962C8B-B14F-4D97-AF65-F5344CB8AC3E}">
        <p14:creationId xmlns:p14="http://schemas.microsoft.com/office/powerpoint/2010/main" val="360993957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221187" name="Object 1024">
            <a:hlinkClick r:id="" action="ppaction://ole?verb=0"/>
          </p:cNvPr>
          <p:cNvGraphicFramePr>
            <a:graphicFrameLocks/>
          </p:cNvGraphicFramePr>
          <p:nvPr>
            <p:extLst>
              <p:ext uri="{D42A27DB-BD31-4B8C-83A1-F6EECF244321}">
                <p14:modId xmlns:p14="http://schemas.microsoft.com/office/powerpoint/2010/main" val="971019212"/>
              </p:ext>
            </p:extLst>
          </p:nvPr>
        </p:nvGraphicFramePr>
        <p:xfrm>
          <a:off x="330200" y="1447800"/>
          <a:ext cx="8377238" cy="5851525"/>
        </p:xfrm>
        <a:graphic>
          <a:graphicData uri="http://schemas.openxmlformats.org/presentationml/2006/ole">
            <mc:AlternateContent xmlns:mc="http://schemas.openxmlformats.org/markup-compatibility/2006">
              <mc:Choice xmlns:v="urn:schemas-microsoft-com:vml" Requires="v">
                <p:oleObj spid="_x0000_s55308"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330200" y="1447800"/>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5121877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223235" name="Object 1024"/>
          <p:cNvGraphicFramePr>
            <a:graphicFrameLocks noGrp="1" noChangeAspect="1"/>
          </p:cNvGraphicFramePr>
          <p:nvPr>
            <p:ph type="tbl" idx="1"/>
            <p:extLst>
              <p:ext uri="{D42A27DB-BD31-4B8C-83A1-F6EECF244321}">
                <p14:modId xmlns:p14="http://schemas.microsoft.com/office/powerpoint/2010/main" val="2338287514"/>
              </p:ext>
            </p:extLst>
          </p:nvPr>
        </p:nvGraphicFramePr>
        <p:xfrm>
          <a:off x="169863" y="1600199"/>
          <a:ext cx="8974137" cy="5640389"/>
        </p:xfrm>
        <a:graphic>
          <a:graphicData uri="http://schemas.openxmlformats.org/presentationml/2006/ole">
            <mc:AlternateContent xmlns:mc="http://schemas.openxmlformats.org/markup-compatibility/2006">
              <mc:Choice xmlns:v="urn:schemas-microsoft-com:vml" Requires="v">
                <p:oleObj spid="_x0000_s56333" name="Document" r:id="rId4" imgW="8250796" imgH="5448699" progId="Word.Document.8">
                  <p:embed/>
                </p:oleObj>
              </mc:Choice>
              <mc:Fallback>
                <p:oleObj name="Document" r:id="rId4" imgW="8250796" imgH="5448699" progId="Word.Document.8">
                  <p:embed/>
                  <p:pic>
                    <p:nvPicPr>
                      <p:cNvPr id="0" name=""/>
                      <p:cNvPicPr>
                        <a:picLocks noChangeAspect="1" noChangeArrowheads="1"/>
                      </p:cNvPicPr>
                      <p:nvPr/>
                    </p:nvPicPr>
                    <p:blipFill>
                      <a:blip r:embed="rId5"/>
                      <a:srcRect/>
                      <a:stretch>
                        <a:fillRect/>
                      </a:stretch>
                    </p:blipFill>
                    <p:spPr bwMode="auto">
                      <a:xfrm>
                        <a:off x="169863" y="1600199"/>
                        <a:ext cx="8974137" cy="564038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44510822"/>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anose="020B0604030504040204" pitchFamily="34" charset="0"/>
              </a:rPr>
              <a:t>Pattern Management</a:t>
            </a:r>
            <a:r>
              <a:rPr lang="en-US" sz="3800" smtClean="0">
                <a:solidFill>
                  <a:schemeClr val="tx1"/>
                </a:solidFill>
                <a:latin typeface="Antique Olive" pitchFamily="34" charset="0"/>
              </a:rPr>
              <a:t>    </a:t>
            </a:r>
            <a:endParaRPr lang="en-US" sz="2100" smtClean="0"/>
          </a:p>
        </p:txBody>
      </p:sp>
      <p:sp>
        <p:nvSpPr>
          <p:cNvPr id="225283" name="Rectangle 3"/>
          <p:cNvSpPr>
            <a:spLocks noGrp="1" noChangeArrowheads="1"/>
          </p:cNvSpPr>
          <p:nvPr>
            <p:ph type="subTitle" idx="1"/>
          </p:nvPr>
        </p:nvSpPr>
        <p:spPr>
          <a:xfrm>
            <a:off x="3276600" y="1752600"/>
            <a:ext cx="5486400" cy="3352800"/>
          </a:xfrm>
        </p:spPr>
        <p:txBody>
          <a:bodyPr/>
          <a:lstStyle/>
          <a:p>
            <a:pPr algn="r" eaLnBrk="1" hangingPunct="1"/>
            <a:endParaRPr lang="en-US" sz="1800" smtClean="0"/>
          </a:p>
          <a:p>
            <a:pPr algn="r" eaLnBrk="1" hangingPunct="1"/>
            <a:endParaRPr lang="en-US" sz="2400" smtClean="0"/>
          </a:p>
        </p:txBody>
      </p:sp>
      <p:sp>
        <p:nvSpPr>
          <p:cNvPr id="225284"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pic>
        <p:nvPicPr>
          <p:cNvPr id="1425413" name="Picture 5" descr="j014939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21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type="body" idx="1"/>
          </p:nvPr>
        </p:nvSpPr>
        <p:spPr>
          <a:xfrm>
            <a:off x="685800" y="1600200"/>
            <a:ext cx="7950200" cy="4876800"/>
          </a:xfrm>
        </p:spPr>
        <p:txBody>
          <a:bodyPr/>
          <a:lstStyle/>
          <a:p>
            <a:pPr eaLnBrk="1" hangingPunct="1"/>
            <a:r>
              <a:rPr lang="en-US" smtClean="0"/>
              <a:t>Safety 1st!! - Evaluate 3 day patterns</a:t>
            </a:r>
          </a:p>
          <a:p>
            <a:pPr eaLnBrk="1" hangingPunct="1"/>
            <a:r>
              <a:rPr lang="en-US" b="1" smtClean="0"/>
              <a:t>Hypo</a:t>
            </a:r>
            <a:r>
              <a:rPr lang="en-US" smtClean="0"/>
              <a:t> eval 1st and fix: </a:t>
            </a:r>
          </a:p>
          <a:p>
            <a:pPr lvl="1" eaLnBrk="1" hangingPunct="1"/>
            <a:r>
              <a:rPr lang="en-US" smtClean="0"/>
              <a:t>If possible, decrease medication dose</a:t>
            </a:r>
          </a:p>
          <a:p>
            <a:pPr lvl="1" eaLnBrk="1" hangingPunct="1"/>
            <a:r>
              <a:rPr lang="en-US" smtClean="0"/>
              <a:t>Timing of meals, exercise, medications</a:t>
            </a:r>
          </a:p>
          <a:p>
            <a:pPr eaLnBrk="1" hangingPunct="1"/>
            <a:r>
              <a:rPr lang="en-US" b="1" smtClean="0"/>
              <a:t>Hyperglycemia: </a:t>
            </a:r>
            <a:r>
              <a:rPr lang="en-US" smtClean="0"/>
              <a:t>evaluate 2nd</a:t>
            </a:r>
            <a:endParaRPr lang="en-US" sz="2000" smtClean="0">
              <a:solidFill>
                <a:srgbClr val="DC0081"/>
              </a:solidFill>
            </a:endParaRPr>
          </a:p>
          <a:p>
            <a:pPr lvl="1" eaLnBrk="1" hangingPunct="1"/>
            <a:r>
              <a:rPr lang="en-US" smtClean="0"/>
              <a:t>Identify patterns:</a:t>
            </a:r>
          </a:p>
          <a:p>
            <a:pPr lvl="1" eaLnBrk="1" hangingPunct="1"/>
            <a:r>
              <a:rPr lang="en-US" smtClean="0"/>
              <a:t>fix fasting first, r/o Somogyi (check 3am BG)</a:t>
            </a:r>
          </a:p>
          <a:p>
            <a:pPr eaLnBrk="1" hangingPunct="1"/>
            <a:r>
              <a:rPr lang="en-US" smtClean="0"/>
              <a:t>QA: check meter, insulin, meds</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27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27459">
                                            <p:txEl>
                                              <p:pRg st="7" end="7"/>
                                            </p:txEl>
                                          </p:spTgt>
                                        </p:tgtEl>
                                        <p:attrNameLst>
                                          <p:attrName>style.visibility</p:attrName>
                                        </p:attrNameLst>
                                      </p:cBhvr>
                                      <p:to>
                                        <p:strVal val="visible"/>
                                      </p:to>
                                    </p:set>
                                    <p:anim calcmode="lin" valueType="num">
                                      <p:cBhvr additive="base">
                                        <p:cTn id="41" dur="500" fill="hold"/>
                                        <p:tgtEl>
                                          <p:spTgt spid="1427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2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427460"/>
                                        </p:tgtEl>
                                        <p:attrNameLst>
                                          <p:attrName>style.visibility</p:attrName>
                                        </p:attrNameLst>
                                      </p:cBhvr>
                                      <p:to>
                                        <p:strVal val="visible"/>
                                      </p:to>
                                    </p:set>
                                    <p:anim calcmode="lin" valueType="num">
                                      <p:cBhvr additive="base">
                                        <p:cTn id="47" dur="500" fill="hold"/>
                                        <p:tgtEl>
                                          <p:spTgt spid="1427460"/>
                                        </p:tgtEl>
                                        <p:attrNameLst>
                                          <p:attrName>ppt_x</p:attrName>
                                        </p:attrNameLst>
                                      </p:cBhvr>
                                      <p:tavLst>
                                        <p:tav tm="0">
                                          <p:val>
                                            <p:strVal val="#ppt_x"/>
                                          </p:val>
                                        </p:tav>
                                        <p:tav tm="100000">
                                          <p:val>
                                            <p:strVal val="#ppt_x"/>
                                          </p:val>
                                        </p:tav>
                                      </p:tavLst>
                                    </p:anim>
                                    <p:anim calcmode="lin" valueType="num">
                                      <p:cBhvr additive="base">
                                        <p:cTn id="48"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229379" name="Rectangle 3"/>
          <p:cNvSpPr>
            <a:spLocks noGrp="1" noChangeArrowheads="1"/>
          </p:cNvSpPr>
          <p:nvPr>
            <p:ph type="body" idx="1"/>
          </p:nvPr>
        </p:nvSpPr>
        <p:spPr>
          <a:xfrm>
            <a:off x="1752600" y="1524000"/>
            <a:ext cx="7391400" cy="4953000"/>
          </a:xfrm>
        </p:spPr>
        <p:txBody>
          <a:bodyPr/>
          <a:lstStyle/>
          <a:p>
            <a:pPr eaLnBrk="1" hangingPunct="1"/>
            <a:r>
              <a:rPr lang="en-US" smtClean="0"/>
              <a:t>Insulin adjustment general guidelines:</a:t>
            </a:r>
          </a:p>
          <a:p>
            <a:pPr lvl="1" eaLnBrk="1" hangingPunct="1"/>
            <a:r>
              <a:rPr lang="en-US" smtClean="0"/>
              <a:t>1 unit increments if dose &lt; 10 units</a:t>
            </a:r>
          </a:p>
          <a:p>
            <a:pPr lvl="1" eaLnBrk="1" hangingPunct="1"/>
            <a:r>
              <a:rPr lang="en-US" smtClean="0"/>
              <a:t>2 unit increments if dose double digit</a:t>
            </a:r>
          </a:p>
          <a:p>
            <a:pPr lvl="1" eaLnBrk="1" hangingPunct="1"/>
            <a:r>
              <a:rPr lang="en-US" smtClean="0"/>
              <a:t>In general, adjust dose 10-20%</a:t>
            </a:r>
          </a:p>
          <a:p>
            <a:pPr eaLnBrk="1" hangingPunct="1"/>
            <a:r>
              <a:rPr lang="en-US" smtClean="0"/>
              <a:t>Evaluate trends</a:t>
            </a:r>
          </a:p>
          <a:p>
            <a:pPr eaLnBrk="1" hangingPunct="1"/>
            <a:r>
              <a:rPr lang="en-US" smtClean="0"/>
              <a:t>Provide frequent follow-up &amp; feedback</a:t>
            </a:r>
          </a:p>
        </p:txBody>
      </p:sp>
      <p:pic>
        <p:nvPicPr>
          <p:cNvPr id="229380" name="Picture 4" descr="j031266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8713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231427" name="Object 1024"/>
          <p:cNvGraphicFramePr>
            <a:graphicFrameLocks noGrp="1" noChangeAspect="1"/>
          </p:cNvGraphicFramePr>
          <p:nvPr>
            <p:ph type="tbl" idx="1"/>
            <p:extLst>
              <p:ext uri="{D42A27DB-BD31-4B8C-83A1-F6EECF244321}">
                <p14:modId xmlns:p14="http://schemas.microsoft.com/office/powerpoint/2010/main" val="3649408338"/>
              </p:ext>
            </p:extLst>
          </p:nvPr>
        </p:nvGraphicFramePr>
        <p:xfrm>
          <a:off x="182563" y="1771650"/>
          <a:ext cx="8732837" cy="5692775"/>
        </p:xfrm>
        <a:graphic>
          <a:graphicData uri="http://schemas.openxmlformats.org/presentationml/2006/ole">
            <mc:AlternateContent xmlns:mc="http://schemas.openxmlformats.org/markup-compatibility/2006">
              <mc:Choice xmlns:v="urn:schemas-microsoft-com:vml" Requires="v">
                <p:oleObj spid="_x0000_s57357" name="Document" r:id="rId4" imgW="8359383" imgH="5450499" progId="Word.Document.8">
                  <p:embed/>
                </p:oleObj>
              </mc:Choice>
              <mc:Fallback>
                <p:oleObj name="Document" r:id="rId4" imgW="8359383" imgH="5450499" progId="Word.Document.8">
                  <p:embed/>
                  <p:pic>
                    <p:nvPicPr>
                      <p:cNvPr id="0" name=""/>
                      <p:cNvPicPr>
                        <a:picLocks noChangeAspect="1" noChangeArrowheads="1"/>
                      </p:cNvPicPr>
                      <p:nvPr/>
                    </p:nvPicPr>
                    <p:blipFill>
                      <a:blip r:embed="rId5"/>
                      <a:srcRect/>
                      <a:stretch>
                        <a:fillRect/>
                      </a:stretch>
                    </p:blipFill>
                    <p:spPr bwMode="auto">
                      <a:xfrm>
                        <a:off x="182563" y="1771650"/>
                        <a:ext cx="8732837"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5273706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1747" name="Rectangle 3"/>
          <p:cNvSpPr>
            <a:spLocks noGrp="1" noChangeArrowheads="1"/>
          </p:cNvSpPr>
          <p:nvPr>
            <p:ph type="body" sz="half" idx="1"/>
          </p:nvPr>
        </p:nvSpPr>
        <p:spPr>
          <a:xfrm>
            <a:off x="228600" y="166497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type="body" sz="half"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3"/>
              </a:buBlip>
              <a:defRPr/>
            </a:pPr>
            <a:r>
              <a:rPr lang="en-US" dirty="0">
                <a:effectLst>
                  <a:outerShdw blurRad="38100" dist="38100" dir="2700000" algn="tl">
                    <a:srgbClr val="000000"/>
                  </a:outerShdw>
                </a:effectLst>
                <a:latin typeface="Tahoma" pitchFamily="34" charset="0"/>
              </a:rPr>
              <a:t>Type 2 make less than normal amounts</a:t>
            </a:r>
          </a:p>
        </p:txBody>
      </p:sp>
    </p:spTree>
    <p:extLst>
      <p:ext uri="{BB962C8B-B14F-4D97-AF65-F5344CB8AC3E}">
        <p14:creationId xmlns:p14="http://schemas.microsoft.com/office/powerpoint/2010/main" val="3865692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381000" y="228600"/>
            <a:ext cx="8763000" cy="1143000"/>
          </a:xfrm>
        </p:spPr>
        <p:txBody>
          <a:bodyPr/>
          <a:lstStyle/>
          <a:p>
            <a:pPr eaLnBrk="1" hangingPunct="1"/>
            <a:r>
              <a:rPr lang="en-US" sz="3200" dirty="0" smtClean="0"/>
              <a:t>Type 2 – Glucotrol 20mg AM, </a:t>
            </a:r>
            <a:r>
              <a:rPr lang="en-US" sz="3200" dirty="0" smtClean="0"/>
              <a:t/>
            </a:r>
            <a:br>
              <a:rPr lang="en-US" sz="3200" dirty="0" smtClean="0"/>
            </a:br>
            <a:r>
              <a:rPr lang="en-US" sz="3200" dirty="0" smtClean="0"/>
              <a:t>10u </a:t>
            </a:r>
            <a:r>
              <a:rPr lang="en-US" sz="3200" dirty="0" smtClean="0"/>
              <a:t>NPH pm</a:t>
            </a:r>
          </a:p>
        </p:txBody>
      </p:sp>
      <p:graphicFrame>
        <p:nvGraphicFramePr>
          <p:cNvPr id="233475" name="Object 1024"/>
          <p:cNvGraphicFramePr>
            <a:graphicFrameLocks noGrp="1" noChangeAspect="1"/>
          </p:cNvGraphicFramePr>
          <p:nvPr>
            <p:ph type="tbl" idx="1"/>
            <p:extLst>
              <p:ext uri="{D42A27DB-BD31-4B8C-83A1-F6EECF244321}">
                <p14:modId xmlns:p14="http://schemas.microsoft.com/office/powerpoint/2010/main" val="2995717477"/>
              </p:ext>
            </p:extLst>
          </p:nvPr>
        </p:nvGraphicFramePr>
        <p:xfrm>
          <a:off x="381000" y="1905000"/>
          <a:ext cx="9372599" cy="5475288"/>
        </p:xfrm>
        <a:graphic>
          <a:graphicData uri="http://schemas.openxmlformats.org/presentationml/2006/ole">
            <mc:AlternateContent xmlns:mc="http://schemas.openxmlformats.org/markup-compatibility/2006">
              <mc:Choice xmlns:v="urn:schemas-microsoft-com:vml" Requires="v">
                <p:oleObj spid="_x0000_s58381" name="Document" r:id="rId4" imgW="9066460" imgH="5562071" progId="Word.Document.8">
                  <p:embed/>
                </p:oleObj>
              </mc:Choice>
              <mc:Fallback>
                <p:oleObj name="Document" r:id="rId4" imgW="9066460" imgH="5562071" progId="Word.Document.8">
                  <p:embed/>
                  <p:pic>
                    <p:nvPicPr>
                      <p:cNvPr id="0" name=""/>
                      <p:cNvPicPr>
                        <a:picLocks noChangeAspect="1" noChangeArrowheads="1"/>
                      </p:cNvPicPr>
                      <p:nvPr/>
                    </p:nvPicPr>
                    <p:blipFill>
                      <a:blip r:embed="rId5"/>
                      <a:srcRect/>
                      <a:stretch>
                        <a:fillRect/>
                      </a:stretch>
                    </p:blipFill>
                    <p:spPr bwMode="auto">
                      <a:xfrm>
                        <a:off x="381000" y="1905000"/>
                        <a:ext cx="9372599" cy="547528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020755"/>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235523" name="Object 1024"/>
          <p:cNvGraphicFramePr>
            <a:graphicFrameLocks noGrp="1" noChangeAspect="1"/>
          </p:cNvGraphicFramePr>
          <p:nvPr>
            <p:ph type="tbl" idx="1"/>
            <p:extLst>
              <p:ext uri="{D42A27DB-BD31-4B8C-83A1-F6EECF244321}">
                <p14:modId xmlns:p14="http://schemas.microsoft.com/office/powerpoint/2010/main" val="2024366197"/>
              </p:ext>
            </p:extLst>
          </p:nvPr>
        </p:nvGraphicFramePr>
        <p:xfrm>
          <a:off x="195263" y="1885950"/>
          <a:ext cx="9313862" cy="5703888"/>
        </p:xfrm>
        <a:graphic>
          <a:graphicData uri="http://schemas.openxmlformats.org/presentationml/2006/ole">
            <mc:AlternateContent xmlns:mc="http://schemas.openxmlformats.org/markup-compatibility/2006">
              <mc:Choice xmlns:v="urn:schemas-microsoft-com:vml" Requires="v">
                <p:oleObj spid="_x0000_s59405" name="Document" r:id="rId4" imgW="8916387" imgH="5461296" progId="Word.Document.8">
                  <p:embed/>
                </p:oleObj>
              </mc:Choice>
              <mc:Fallback>
                <p:oleObj name="Document" r:id="rId4" imgW="8916387" imgH="5461296" progId="Word.Document.8">
                  <p:embed/>
                  <p:pic>
                    <p:nvPicPr>
                      <p:cNvPr id="0" name=""/>
                      <p:cNvPicPr>
                        <a:picLocks noChangeAspect="1" noChangeArrowheads="1"/>
                      </p:cNvPicPr>
                      <p:nvPr/>
                    </p:nvPicPr>
                    <p:blipFill>
                      <a:blip r:embed="rId5"/>
                      <a:srcRect/>
                      <a:stretch>
                        <a:fillRect/>
                      </a:stretch>
                    </p:blipFill>
                    <p:spPr bwMode="auto">
                      <a:xfrm>
                        <a:off x="195263" y="1885950"/>
                        <a:ext cx="9313862"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00923906"/>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237571" name="Rectangle 3"/>
          <p:cNvSpPr>
            <a:spLocks noGrp="1" noChangeArrowheads="1"/>
          </p:cNvSpPr>
          <p:nvPr>
            <p:ph type="body" sz="half" idx="1"/>
          </p:nvPr>
        </p:nvSpPr>
        <p:spPr>
          <a:xfrm>
            <a:off x="457200" y="1676400"/>
            <a:ext cx="3962400" cy="4800600"/>
          </a:xfrm>
        </p:spPr>
        <p:txBody>
          <a:bodyPr/>
          <a:lstStyle/>
          <a:p>
            <a:pPr eaLnBrk="1" hangingPunct="1">
              <a:buFont typeface="Wingdings" panose="05000000000000000000" pitchFamily="2" charset="2"/>
              <a:buNone/>
            </a:pPr>
            <a:r>
              <a:rPr lang="en-US" b="1" smtClean="0"/>
              <a:t>50/50 Rule</a:t>
            </a:r>
          </a:p>
          <a:p>
            <a:pPr eaLnBrk="1" hangingPunct="1"/>
            <a:r>
              <a:rPr lang="en-US" smtClean="0"/>
              <a:t>0.5-1.0 units/kg day</a:t>
            </a:r>
          </a:p>
          <a:p>
            <a:pPr eaLnBrk="1" hangingPunct="1"/>
            <a:endParaRPr lang="en-US" sz="1400" smtClean="0"/>
          </a:p>
          <a:p>
            <a:pPr eaLnBrk="1" hangingPunct="1"/>
            <a:endParaRPr lang="en-US" sz="1400" smtClean="0"/>
          </a:p>
          <a:p>
            <a:pPr eaLnBrk="1" hangingPunct="1"/>
            <a:r>
              <a:rPr lang="en-US" smtClean="0"/>
              <a:t>Basal = 50% of total  </a:t>
            </a:r>
            <a:endParaRPr lang="en-US" sz="3200" smtClean="0"/>
          </a:p>
          <a:p>
            <a:pPr eaLnBrk="1" hangingPunct="1">
              <a:buFont typeface="Monotype Sorts" pitchFamily="2" charset="2"/>
              <a:buBlip>
                <a:blip r:embed="rId3"/>
              </a:buBlip>
            </a:pPr>
            <a:endParaRPr lang="en-US" sz="1000" smtClean="0"/>
          </a:p>
          <a:p>
            <a:pPr eaLnBrk="1" hangingPunct="1">
              <a:buFont typeface="Monotype Sorts" pitchFamily="2" charset="2"/>
              <a:buNone/>
            </a:pPr>
            <a:endParaRPr lang="en-US" sz="2000" smtClean="0"/>
          </a:p>
          <a:p>
            <a:pPr eaLnBrk="1" hangingPunct="1">
              <a:buFont typeface="Monotype Sorts" pitchFamily="2" charset="2"/>
              <a:buBlip>
                <a:blip r:embed="rId3"/>
              </a:buBlip>
            </a:pPr>
            <a:r>
              <a:rPr lang="en-US" smtClean="0"/>
              <a:t>Bolus = 50% of total</a:t>
            </a:r>
          </a:p>
          <a:p>
            <a:pPr lvl="1" eaLnBrk="1" hangingPunct="1">
              <a:buFont typeface="Monotype Sorts" pitchFamily="2" charset="2"/>
              <a:buBlip>
                <a:blip r:embed="rId3"/>
              </a:buBlip>
            </a:pPr>
            <a:r>
              <a:rPr lang="en-US" sz="2800" smtClean="0"/>
              <a:t>Divided into 3 meals</a:t>
            </a:r>
          </a:p>
        </p:txBody>
      </p:sp>
      <p:sp>
        <p:nvSpPr>
          <p:cNvPr id="1752068" name="Rectangle 4"/>
          <p:cNvSpPr>
            <a:spLocks noGrp="1" noChangeArrowheads="1"/>
          </p:cNvSpPr>
          <p:nvPr>
            <p:ph type="body" sz="half" idx="2"/>
          </p:nvPr>
        </p:nvSpPr>
        <p:spPr>
          <a:xfrm>
            <a:off x="4572000" y="1676400"/>
            <a:ext cx="4267200" cy="4876800"/>
          </a:xfrm>
        </p:spPr>
        <p:txBody>
          <a:bodyPr/>
          <a:lstStyle/>
          <a:p>
            <a:pPr eaLnBrk="1" hangingPunct="1">
              <a:buFont typeface="Wingdings" panose="05000000000000000000" pitchFamily="2" charset="2"/>
              <a:buNone/>
            </a:pPr>
            <a:r>
              <a:rPr lang="en-US" b="1" smtClean="0"/>
              <a:t>Example </a:t>
            </a:r>
          </a:p>
          <a:p>
            <a:pPr eaLnBrk="1" hangingPunct="1"/>
            <a:r>
              <a:rPr lang="en-US" smtClean="0"/>
              <a:t>Wt 50kg x 0.5 = 25 units of insulin/day</a:t>
            </a:r>
          </a:p>
          <a:p>
            <a:pPr eaLnBrk="1" hangingPunct="1"/>
            <a:endParaRPr lang="en-US" sz="900" smtClean="0"/>
          </a:p>
          <a:p>
            <a:pPr eaLnBrk="1" hangingPunct="1"/>
            <a:r>
              <a:rPr lang="en-US" smtClean="0"/>
              <a:t>Basal dose:  13 units</a:t>
            </a:r>
          </a:p>
          <a:p>
            <a:pPr eaLnBrk="1" hangingPunct="1">
              <a:buFont typeface="Wingdings" panose="05000000000000000000" pitchFamily="2" charset="2"/>
              <a:buNone/>
            </a:pPr>
            <a:endParaRPr lang="en-US" smtClean="0"/>
          </a:p>
          <a:p>
            <a:pPr eaLnBrk="1" hangingPunct="1"/>
            <a:r>
              <a:rPr lang="en-US" smtClean="0"/>
              <a:t>Bolus dose: 12 units</a:t>
            </a:r>
          </a:p>
          <a:p>
            <a:pPr lvl="1" eaLnBrk="1" hangingPunct="1"/>
            <a:r>
              <a:rPr lang="en-US" sz="2800" smtClean="0"/>
              <a:t>4 units at each meal</a:t>
            </a:r>
          </a:p>
          <a:p>
            <a:pPr eaLnBrk="1" hangingPunct="1">
              <a:buFont typeface="Wingdings" panose="05000000000000000000" pitchFamily="2" charset="2"/>
              <a:buNone/>
            </a:pPr>
            <a:endParaRPr lang="en-US" sz="2200" smtClean="0"/>
          </a:p>
        </p:txBody>
      </p:sp>
    </p:spTree>
    <p:extLst>
      <p:ext uri="{BB962C8B-B14F-4D97-AF65-F5344CB8AC3E}">
        <p14:creationId xmlns:p14="http://schemas.microsoft.com/office/powerpoint/2010/main" val="11187563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2068">
                                            <p:txEl>
                                              <p:pRg st="5" end="5"/>
                                            </p:txEl>
                                          </p:spTgt>
                                        </p:tgtEl>
                                        <p:attrNameLst>
                                          <p:attrName>style.visibility</p:attrName>
                                        </p:attrNameLst>
                                      </p:cBhvr>
                                      <p:to>
                                        <p:strVal val="visible"/>
                                      </p:to>
                                    </p:set>
                                    <p:anim calcmode="lin" valueType="num">
                                      <p:cBhvr additive="base">
                                        <p:cTn id="25"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206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52068">
                                            <p:txEl>
                                              <p:pRg st="6" end="6"/>
                                            </p:txEl>
                                          </p:spTgt>
                                        </p:tgtEl>
                                        <p:attrNameLst>
                                          <p:attrName>style.visibility</p:attrName>
                                        </p:attrNameLst>
                                      </p:cBhvr>
                                      <p:to>
                                        <p:strVal val="visible"/>
                                      </p:to>
                                    </p:set>
                                    <p:anim calcmode="lin" valueType="num">
                                      <p:cBhvr additive="base">
                                        <p:cTn id="29" dur="500" fill="hold"/>
                                        <p:tgtEl>
                                          <p:spTgt spid="175206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520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239619" name="Rectangle 3"/>
          <p:cNvSpPr>
            <a:spLocks noGrp="1" noChangeArrowheads="1"/>
          </p:cNvSpPr>
          <p:nvPr>
            <p:ph type="body" sz="half" idx="1"/>
          </p:nvPr>
        </p:nvSpPr>
        <p:spPr>
          <a:xfrm>
            <a:off x="457200" y="1836420"/>
            <a:ext cx="4343400" cy="4953000"/>
          </a:xfrm>
        </p:spPr>
        <p:txBody>
          <a:bodyPr/>
          <a:lstStyle/>
          <a:p>
            <a:pPr eaLnBrk="1" hangingPunct="1">
              <a:buFont typeface="Wingdings" panose="05000000000000000000" pitchFamily="2" charset="2"/>
              <a:buNone/>
            </a:pPr>
            <a:r>
              <a:rPr lang="en-US" b="1" dirty="0" smtClean="0"/>
              <a:t>50/50 Rule</a:t>
            </a:r>
          </a:p>
          <a:p>
            <a:pPr eaLnBrk="1" hangingPunct="1"/>
            <a:r>
              <a:rPr lang="en-US" dirty="0" smtClean="0"/>
              <a:t>0.5-1.0 units/kg day</a:t>
            </a:r>
          </a:p>
          <a:p>
            <a:pPr eaLnBrk="1" hangingPunct="1"/>
            <a:endParaRPr lang="en-US" dirty="0" smtClean="0"/>
          </a:p>
          <a:p>
            <a:pPr eaLnBrk="1" hangingPunct="1">
              <a:buFont typeface="Wingdings" panose="05000000000000000000" pitchFamily="2" charset="2"/>
              <a:buNone/>
            </a:pPr>
            <a:endParaRPr lang="en-US" sz="1400" dirty="0" smtClean="0"/>
          </a:p>
          <a:p>
            <a:pPr eaLnBrk="1" hangingPunct="1"/>
            <a:r>
              <a:rPr lang="en-US" dirty="0" smtClean="0"/>
              <a:t>Basal = 50% of total  </a:t>
            </a:r>
          </a:p>
          <a:p>
            <a:pPr eaLnBrk="1" hangingPunct="1">
              <a:buFont typeface="Monotype Sorts" pitchFamily="2" charset="2"/>
              <a:buBlip>
                <a:blip r:embed="rId3"/>
              </a:buBlip>
            </a:pPr>
            <a:endParaRPr lang="en-US" dirty="0" smtClean="0"/>
          </a:p>
          <a:p>
            <a:pPr eaLnBrk="1" hangingPunct="1">
              <a:buFont typeface="Monotype Sorts" pitchFamily="2" charset="2"/>
              <a:buBlip>
                <a:blip r:embed="rId3"/>
              </a:buBlip>
            </a:pPr>
            <a:r>
              <a:rPr lang="en-US" dirty="0" smtClean="0"/>
              <a:t>Bolus = 50% of total divided into 3 meals</a:t>
            </a:r>
          </a:p>
        </p:txBody>
      </p:sp>
      <p:sp>
        <p:nvSpPr>
          <p:cNvPr id="239620" name="Rectangle 4"/>
          <p:cNvSpPr>
            <a:spLocks noGrp="1" noChangeArrowheads="1"/>
          </p:cNvSpPr>
          <p:nvPr>
            <p:ph type="body" sz="half" idx="2"/>
          </p:nvPr>
        </p:nvSpPr>
        <p:spPr>
          <a:xfrm>
            <a:off x="4495800" y="2000250"/>
            <a:ext cx="4419600" cy="4876800"/>
          </a:xfrm>
        </p:spPr>
        <p:txBody>
          <a:bodyPr/>
          <a:lstStyle/>
          <a:p>
            <a:pPr eaLnBrk="1" hangingPunct="1">
              <a:buFont typeface="Wingdings" panose="05000000000000000000" pitchFamily="2" charset="2"/>
              <a:buNone/>
            </a:pPr>
            <a:r>
              <a:rPr lang="en-US" b="1" dirty="0" smtClean="0"/>
              <a:t>Example – You Try</a:t>
            </a:r>
          </a:p>
          <a:p>
            <a:pPr eaLnBrk="1" hangingPunct="1"/>
            <a:r>
              <a:rPr lang="en-US" dirty="0" err="1" smtClean="0"/>
              <a:t>Wt</a:t>
            </a:r>
            <a:r>
              <a:rPr lang="en-US" dirty="0" smtClean="0"/>
              <a:t> 60 kg x 0.5 = ___ units of insulin/day</a:t>
            </a:r>
          </a:p>
          <a:p>
            <a:pPr eaLnBrk="1" hangingPunct="1"/>
            <a:endParaRPr lang="en-US" sz="900" dirty="0" smtClean="0"/>
          </a:p>
          <a:p>
            <a:pPr eaLnBrk="1" hangingPunct="1"/>
            <a:r>
              <a:rPr lang="en-US" dirty="0" smtClean="0"/>
              <a:t>Basal dose: ____ units</a:t>
            </a:r>
          </a:p>
          <a:p>
            <a:pPr lvl="1" eaLnBrk="1" hangingPunct="1">
              <a:buFont typeface="Wingdings" panose="05000000000000000000" pitchFamily="2" charset="2"/>
              <a:buNone/>
            </a:pPr>
            <a:endParaRPr lang="en-US" dirty="0" smtClean="0"/>
          </a:p>
          <a:p>
            <a:pPr eaLnBrk="1" hangingPunct="1"/>
            <a:r>
              <a:rPr lang="en-US" dirty="0" smtClean="0"/>
              <a:t>Bolus dose: ____ units</a:t>
            </a:r>
          </a:p>
          <a:p>
            <a:pPr lvl="1">
              <a:spcBef>
                <a:spcPct val="0"/>
              </a:spcBef>
              <a:buClrTx/>
              <a:buSzTx/>
              <a:buFont typeface="Arial" panose="020B0604020202020204" pitchFamily="34" charset="0"/>
              <a:buChar char="•"/>
            </a:pPr>
            <a:r>
              <a:rPr lang="en-US" sz="2800" dirty="0" smtClean="0"/>
              <a:t>at each meal</a:t>
            </a:r>
          </a:p>
        </p:txBody>
      </p:sp>
    </p:spTree>
    <p:extLst>
      <p:ext uri="{BB962C8B-B14F-4D97-AF65-F5344CB8AC3E}">
        <p14:creationId xmlns:p14="http://schemas.microsoft.com/office/powerpoint/2010/main" val="1978060487"/>
      </p:ext>
    </p:extLst>
  </p:cSld>
  <p:clrMapOvr>
    <a:masterClrMapping/>
  </p:clrMapOvr>
  <p:transition>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a:xfrm>
            <a:off x="381000" y="228600"/>
            <a:ext cx="87630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a:t>
            </a:r>
            <a:r>
              <a:rPr lang="en-US" dirty="0" smtClean="0"/>
              <a:t>weighs 80kg  A = </a:t>
            </a:r>
            <a:r>
              <a:rPr lang="en-US" dirty="0" err="1" smtClean="0"/>
              <a:t>Aspart</a:t>
            </a:r>
            <a:endParaRPr lang="en-US" dirty="0" smtClean="0"/>
          </a:p>
        </p:txBody>
      </p:sp>
      <p:graphicFrame>
        <p:nvGraphicFramePr>
          <p:cNvPr id="241667" name="Object 1024"/>
          <p:cNvGraphicFramePr>
            <a:graphicFrameLocks noGrp="1" noChangeAspect="1"/>
          </p:cNvGraphicFramePr>
          <p:nvPr>
            <p:ph type="tbl" idx="1"/>
            <p:extLst>
              <p:ext uri="{D42A27DB-BD31-4B8C-83A1-F6EECF244321}">
                <p14:modId xmlns:p14="http://schemas.microsoft.com/office/powerpoint/2010/main" val="1320447959"/>
              </p:ext>
            </p:extLst>
          </p:nvPr>
        </p:nvGraphicFramePr>
        <p:xfrm>
          <a:off x="609600" y="1905000"/>
          <a:ext cx="8742362" cy="5475287"/>
        </p:xfrm>
        <a:graphic>
          <a:graphicData uri="http://schemas.openxmlformats.org/presentationml/2006/ole">
            <mc:AlternateContent xmlns:mc="http://schemas.openxmlformats.org/markup-compatibility/2006">
              <mc:Choice xmlns:v="urn:schemas-microsoft-com:vml" Requires="v">
                <p:oleObj spid="_x0000_s60429" name="Document" r:id="rId4" imgW="8990702" imgH="5630814" progId="Word.Document.8">
                  <p:embed/>
                </p:oleObj>
              </mc:Choice>
              <mc:Fallback>
                <p:oleObj name="Document" r:id="rId4" imgW="8990702" imgH="5630814" progId="Word.Document.8">
                  <p:embed/>
                  <p:pic>
                    <p:nvPicPr>
                      <p:cNvPr id="0" name=""/>
                      <p:cNvPicPr>
                        <a:picLocks noChangeAspect="1" noChangeArrowheads="1"/>
                      </p:cNvPicPr>
                      <p:nvPr/>
                    </p:nvPicPr>
                    <p:blipFill>
                      <a:blip r:embed="rId5"/>
                      <a:srcRect/>
                      <a:stretch>
                        <a:fillRect/>
                      </a:stretch>
                    </p:blipFill>
                    <p:spPr bwMode="auto">
                      <a:xfrm>
                        <a:off x="609600" y="1905000"/>
                        <a:ext cx="8742362"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8317566"/>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027"/>
          <p:cNvSpPr>
            <a:spLocks noGrp="1" noChangeArrowheads="1"/>
          </p:cNvSpPr>
          <p:nvPr>
            <p:ph type="body" sz="half" idx="1"/>
          </p:nvPr>
        </p:nvSpPr>
        <p:spPr>
          <a:xfrm>
            <a:off x="2895600" y="1295400"/>
            <a:ext cx="6019800" cy="5562600"/>
          </a:xfrm>
        </p:spPr>
        <p:txBody>
          <a:bodyPr/>
          <a:lstStyle/>
          <a:p>
            <a:pPr eaLnBrk="1" hangingPunct="1"/>
            <a:r>
              <a:rPr lang="en-US" sz="2800" smtClean="0"/>
              <a:t>Cindy is trying to carb count and adjust her insulin, but is still having trouble. She weighs 60kg. </a:t>
            </a:r>
          </a:p>
          <a:p>
            <a:pPr eaLnBrk="1" hangingPunct="1"/>
            <a:r>
              <a:rPr lang="en-US" sz="2800" smtClean="0"/>
              <a:t>What is her daily dose of insulin?</a:t>
            </a:r>
          </a:p>
          <a:p>
            <a:pPr eaLnBrk="1" hangingPunct="1"/>
            <a:r>
              <a:rPr lang="en-US" sz="2800" smtClean="0"/>
              <a:t>What is her basal dose?</a:t>
            </a:r>
          </a:p>
          <a:p>
            <a:pPr eaLnBrk="1" hangingPunct="1">
              <a:buFont typeface="Wingdings" panose="05000000000000000000" pitchFamily="2" charset="2"/>
              <a:buNone/>
            </a:pPr>
            <a:r>
              <a:rPr lang="en-US" sz="2800" smtClean="0"/>
              <a:t>1. Pre meal target BG is 120 </a:t>
            </a:r>
          </a:p>
          <a:p>
            <a:pPr eaLnBrk="1" hangingPunct="1">
              <a:buFont typeface="Wingdings" panose="05000000000000000000" pitchFamily="2" charset="2"/>
              <a:buNone/>
            </a:pPr>
            <a:r>
              <a:rPr lang="en-US" sz="2800" smtClean="0"/>
              <a:t>2. Post meal goal &lt; 180. </a:t>
            </a:r>
          </a:p>
          <a:p>
            <a:pPr eaLnBrk="1" hangingPunct="1">
              <a:buFont typeface="Wingdings" panose="05000000000000000000" pitchFamily="2" charset="2"/>
              <a:buNone/>
            </a:pPr>
            <a:r>
              <a:rPr lang="en-US" sz="2800" smtClean="0"/>
              <a:t>3. Carb ratio: 1 unit for every 15 gms</a:t>
            </a:r>
          </a:p>
          <a:p>
            <a:pPr eaLnBrk="1" hangingPunct="1">
              <a:buFont typeface="Wingdings" panose="05000000000000000000" pitchFamily="2" charset="2"/>
              <a:buNone/>
            </a:pPr>
            <a:r>
              <a:rPr lang="en-US" sz="2800" smtClean="0"/>
              <a:t>4. Hyperglycemic correction factor is one unit for every 50 above goal  </a:t>
            </a:r>
          </a:p>
        </p:txBody>
      </p:sp>
      <p:pic>
        <p:nvPicPr>
          <p:cNvPr id="1786884" name="MPj0403466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1371600"/>
            <a:ext cx="2970213" cy="3714750"/>
          </a:xfrm>
        </p:spPr>
      </p:pic>
      <p:sp>
        <p:nvSpPr>
          <p:cNvPr id="243716" name="Title 1"/>
          <p:cNvSpPr>
            <a:spLocks noGrp="1"/>
          </p:cNvSpPr>
          <p:nvPr>
            <p:ph type="title"/>
          </p:nvPr>
        </p:nvSpPr>
        <p:spPr/>
        <p:txBody>
          <a:bodyPr/>
          <a:lstStyle/>
          <a:p>
            <a:r>
              <a:rPr lang="en-US" smtClean="0"/>
              <a:t>Type 1 and a Teen</a:t>
            </a:r>
          </a:p>
        </p:txBody>
      </p:sp>
    </p:spTree>
    <p:extLst>
      <p:ext uri="{BB962C8B-B14F-4D97-AF65-F5344CB8AC3E}">
        <p14:creationId xmlns:p14="http://schemas.microsoft.com/office/powerpoint/2010/main" val="2457248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86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86884"/>
                                        </p:tgtEl>
                                      </p:cBhvr>
                                    </p:cmd>
                                  </p:childTnLst>
                                </p:cTn>
                              </p:par>
                            </p:childTnLst>
                          </p:cTn>
                        </p:par>
                      </p:childTnLst>
                    </p:cTn>
                  </p:par>
                </p:childTnLst>
              </p:cTn>
              <p:nextCondLst>
                <p:cond evt="onClick" delay="0">
                  <p:tgtEl>
                    <p:spTgt spid="1786884"/>
                  </p:tgtEl>
                </p:cond>
              </p:nextCondLst>
            </p:seq>
            <p:video>
              <p:cMediaNode>
                <p:cTn id="7" fill="hold" display="0">
                  <p:stCondLst>
                    <p:cond delay="indefinite"/>
                  </p:stCondLst>
                  <p:endCondLst>
                    <p:cond evt="onNext" delay="0">
                      <p:tgtEl>
                        <p:sldTgt/>
                      </p:tgtEl>
                    </p:cond>
                    <p:cond evt="onPrev" delay="0">
                      <p:tgtEl>
                        <p:sldTgt/>
                      </p:tgtEl>
                    </p:cond>
                  </p:endCondLst>
                </p:cTn>
                <p:tgtEl>
                  <p:spTgt spid="1786884"/>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smtClean="0">
                <a:solidFill>
                  <a:srgbClr val="FFFF00"/>
                </a:solidFill>
              </a:rPr>
              <a:t>Grams of Carb per meal?</a:t>
            </a:r>
          </a:p>
        </p:txBody>
      </p:sp>
      <p:sp>
        <p:nvSpPr>
          <p:cNvPr id="245763" name="Rectangle 3"/>
          <p:cNvSpPr>
            <a:spLocks noGrp="1" noChangeArrowheads="1"/>
          </p:cNvSpPr>
          <p:nvPr>
            <p:ph type="body" sz="half" idx="1"/>
          </p:nvPr>
        </p:nvSpPr>
        <p:spPr>
          <a:xfrm>
            <a:off x="685800" y="1447800"/>
            <a:ext cx="6553200" cy="4495800"/>
          </a:xfrm>
        </p:spPr>
        <p:txBody>
          <a:bodyPr>
            <a:normAutofit lnSpcReduction="10000"/>
          </a:bodyPr>
          <a:lstStyle/>
          <a:p>
            <a:pPr eaLnBrk="1" hangingPunct="1"/>
            <a:r>
              <a:rPr lang="en-US" sz="2800" smtClean="0"/>
              <a:t>Morning - BG 173 </a:t>
            </a:r>
          </a:p>
          <a:p>
            <a:pPr lvl="1" eaLnBrk="1" hangingPunct="1"/>
            <a:r>
              <a:rPr lang="en-US" sz="2400" smtClean="0"/>
              <a:t>Breakfast – slice cold pizza, ½ c. juice</a:t>
            </a:r>
          </a:p>
          <a:p>
            <a:pPr eaLnBrk="1" hangingPunct="1"/>
            <a:r>
              <a:rPr lang="en-US" sz="2800" smtClean="0"/>
              <a:t>Lunch BG 69  </a:t>
            </a:r>
          </a:p>
          <a:p>
            <a:pPr lvl="1" eaLnBrk="1" hangingPunct="1"/>
            <a:r>
              <a:rPr lang="en-US" sz="2400" smtClean="0"/>
              <a:t>Menu- ham sandwich, pear, diet 7-up,  mini snickers bar. </a:t>
            </a:r>
          </a:p>
          <a:p>
            <a:pPr eaLnBrk="1" hangingPunct="1"/>
            <a:r>
              <a:rPr lang="en-US" sz="2800" smtClean="0"/>
              <a:t>2 hrs after lunch, BG 148  - ran track</a:t>
            </a:r>
          </a:p>
          <a:p>
            <a:pPr eaLnBrk="1" hangingPunct="1"/>
            <a:r>
              <a:rPr lang="en-US" sz="2800" smtClean="0"/>
              <a:t>Before dinner - BG 98 </a:t>
            </a:r>
          </a:p>
          <a:p>
            <a:pPr lvl="1" eaLnBrk="1" hangingPunct="1"/>
            <a:r>
              <a:rPr lang="en-US" sz="2400" smtClean="0"/>
              <a:t>Cheeseburger, small fries, chocolate chip cookie</a:t>
            </a:r>
          </a:p>
          <a:p>
            <a:pPr eaLnBrk="1" hangingPunct="1"/>
            <a:r>
              <a:rPr lang="en-US" sz="2800" smtClean="0"/>
              <a:t>At bedtime, BG 173</a:t>
            </a:r>
          </a:p>
          <a:p>
            <a:pPr eaLnBrk="1" hangingPunct="1"/>
            <a:endParaRPr lang="en-US" sz="2800" smtClean="0"/>
          </a:p>
        </p:txBody>
      </p:sp>
      <p:pic>
        <p:nvPicPr>
          <p:cNvPr id="245764" name="Picture 3" descr="C:\Users\Beverly\AppData\Local\Microsoft\Windows\Temporary Internet Files\Content.IE5\DJWH7WCO\MP9004006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913" y="1295400"/>
            <a:ext cx="19510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553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304800"/>
            <a:ext cx="8382000" cy="838200"/>
          </a:xfrm>
        </p:spPr>
        <p:txBody>
          <a:bodyPr/>
          <a:lstStyle/>
          <a:p>
            <a:pPr eaLnBrk="1" hangingPunct="1"/>
            <a:r>
              <a:rPr lang="en-US" dirty="0" smtClean="0">
                <a:solidFill>
                  <a:schemeClr val="accent4">
                    <a:lumMod val="75000"/>
                  </a:schemeClr>
                </a:solidFill>
              </a:rPr>
              <a:t>Carbs?  How much Insulin?</a:t>
            </a:r>
          </a:p>
        </p:txBody>
      </p:sp>
      <p:sp>
        <p:nvSpPr>
          <p:cNvPr id="1634307" name="Rectangle 3"/>
          <p:cNvSpPr>
            <a:spLocks noGrp="1" noChangeArrowheads="1"/>
          </p:cNvSpPr>
          <p:nvPr>
            <p:ph type="body" sz="half" idx="1"/>
          </p:nvPr>
        </p:nvSpPr>
        <p:spPr>
          <a:xfrm>
            <a:off x="685800" y="1447800"/>
            <a:ext cx="8077200" cy="5410200"/>
          </a:xfrm>
        </p:spPr>
        <p:txBody>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lvl="1" eaLnBrk="1" hangingPunct="1">
              <a:defRPr/>
            </a:pPr>
            <a:r>
              <a:rPr lang="en-US" sz="2400" dirty="0" smtClean="0">
                <a:solidFill>
                  <a:schemeClr val="tx2">
                    <a:lumMod val="75000"/>
                  </a:schemeClr>
                </a:solidFill>
              </a:rPr>
              <a:t>45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solidFill>
                <a:schemeClr val="tx2">
                  <a:lumMod val="75000"/>
                </a:schemeClr>
              </a:solidFill>
            </a:endParaRPr>
          </a:p>
          <a:p>
            <a:pPr eaLnBrk="1" hangingPunct="1">
              <a:defRPr/>
            </a:pPr>
            <a:r>
              <a:rPr lang="en-US" dirty="0" smtClean="0"/>
              <a:t>Lunch BG 69  </a:t>
            </a:r>
            <a:endParaRPr lang="en-US" dirty="0"/>
          </a:p>
          <a:p>
            <a:pPr lvl="1" eaLnBrk="1" hangingPunct="1">
              <a:defRPr/>
            </a:pPr>
            <a:r>
              <a:rPr lang="en-US" sz="2400" dirty="0" smtClean="0"/>
              <a:t>Menu- ham sandwich, pear, diet 7-up, mini snickers </a:t>
            </a:r>
            <a:endParaRPr lang="en-US" sz="2400" dirty="0"/>
          </a:p>
          <a:p>
            <a:pPr lvl="1" eaLnBrk="1" hangingPunct="1">
              <a:defRPr/>
            </a:pPr>
            <a:r>
              <a:rPr lang="en-US" sz="2400" dirty="0" smtClean="0">
                <a:solidFill>
                  <a:schemeClr val="tx2">
                    <a:lumMod val="75000"/>
                  </a:schemeClr>
                </a:solidFill>
              </a:rPr>
              <a:t>60 </a:t>
            </a:r>
            <a:r>
              <a:rPr lang="en-US" sz="2400" dirty="0" err="1" smtClean="0">
                <a:solidFill>
                  <a:schemeClr val="tx2">
                    <a:lumMod val="75000"/>
                  </a:schemeClr>
                </a:solidFill>
              </a:rPr>
              <a:t>gms</a:t>
            </a:r>
            <a:r>
              <a:rPr lang="en-US" sz="2400" dirty="0">
                <a:solidFill>
                  <a:schemeClr val="tx2">
                    <a:lumMod val="75000"/>
                  </a:schemeClr>
                </a:solidFill>
              </a:rPr>
              <a:t> </a:t>
            </a:r>
            <a:endParaRPr lang="en-US" sz="2400" dirty="0" smtClean="0">
              <a:solidFill>
                <a:schemeClr val="tx2">
                  <a:lumMod val="75000"/>
                </a:schemeClr>
              </a:solidFill>
            </a:endParaRPr>
          </a:p>
          <a:p>
            <a:pPr eaLnBrk="1" hangingPunct="1">
              <a:defRPr/>
            </a:pPr>
            <a:r>
              <a:rPr lang="en-US"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p>
          <a:p>
            <a:pPr lvl="1" eaLnBrk="1" hangingPunct="1">
              <a:defRPr/>
            </a:pPr>
            <a:r>
              <a:rPr lang="en-US" sz="2400" dirty="0" smtClean="0">
                <a:solidFill>
                  <a:schemeClr val="tx2">
                    <a:lumMod val="75000"/>
                  </a:schemeClr>
                </a:solidFill>
              </a:rPr>
              <a:t>75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p>
          <a:p>
            <a:pPr eaLnBrk="1" hangingPunct="1">
              <a:defRPr/>
            </a:pPr>
            <a:r>
              <a:rPr lang="en-US" sz="2800" dirty="0" smtClean="0"/>
              <a:t>At bedtime, BG 173 – </a:t>
            </a:r>
            <a:r>
              <a:rPr lang="en-US" sz="2800" dirty="0" smtClean="0">
                <a:solidFill>
                  <a:schemeClr val="tx2">
                    <a:lumMod val="75000"/>
                  </a:schemeClr>
                </a:solidFill>
              </a:rPr>
              <a:t>15 unit Lantus</a:t>
            </a:r>
          </a:p>
        </p:txBody>
      </p:sp>
    </p:spTree>
    <p:extLst>
      <p:ext uri="{BB962C8B-B14F-4D97-AF65-F5344CB8AC3E}">
        <p14:creationId xmlns:p14="http://schemas.microsoft.com/office/powerpoint/2010/main" val="335814715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normAutofit fontScale="90000"/>
          </a:bodyPr>
          <a:lstStyle/>
          <a:p>
            <a:pPr eaLnBrk="1" hangingPunct="1"/>
            <a:r>
              <a:rPr lang="en-US" smtClean="0"/>
              <a:t>Correction Bolus – Add to mealtime insulin</a:t>
            </a:r>
            <a:br>
              <a:rPr lang="en-US" smtClean="0"/>
            </a:br>
            <a:r>
              <a:rPr lang="en-US" sz="1800" smtClean="0"/>
              <a:t>Rapid/Fast Acting Insulin  (1 unit:50 mg/dl&gt;120)</a:t>
            </a:r>
            <a:endParaRPr lang="en-US" smtClean="0"/>
          </a:p>
        </p:txBody>
      </p:sp>
      <p:graphicFrame>
        <p:nvGraphicFramePr>
          <p:cNvPr id="1776666" name="Rectangle 26"/>
          <p:cNvGraphicFramePr>
            <a:graphicFrameLocks noGrp="1"/>
          </p:cNvGraphicFramePr>
          <p:nvPr>
            <p:ph idx="1"/>
          </p:nvPr>
        </p:nvGraphicFramePr>
        <p:xfrm>
          <a:off x="914400" y="1752600"/>
          <a:ext cx="7772400" cy="41148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121-170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171-220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221-270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271-320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321-400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151351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251907" name="Rectangle 3"/>
          <p:cNvSpPr>
            <a:spLocks noGrp="1" noChangeArrowheads="1"/>
          </p:cNvSpPr>
          <p:nvPr>
            <p:ph type="body" sz="half" idx="1"/>
          </p:nvPr>
        </p:nvSpPr>
        <p:spPr>
          <a:xfrm>
            <a:off x="304800" y="1828800"/>
            <a:ext cx="4191000" cy="4343400"/>
          </a:xfrm>
        </p:spPr>
        <p:txBody>
          <a:bodyPr lIns="90488" tIns="44450" rIns="90488" bIns="44450"/>
          <a:lstStyle/>
          <a:p>
            <a:pPr eaLnBrk="1" hangingPunct="1"/>
            <a:r>
              <a:rPr lang="en-US" sz="2400" smtClean="0"/>
              <a:t>Bolus insulin with meals</a:t>
            </a:r>
          </a:p>
          <a:p>
            <a:pPr eaLnBrk="1" hangingPunct="1"/>
            <a:r>
              <a:rPr lang="en-US" sz="2400" smtClean="0"/>
              <a:t>Basal 1-2xs daily</a:t>
            </a:r>
          </a:p>
          <a:p>
            <a:pPr eaLnBrk="1" hangingPunct="1"/>
            <a:r>
              <a:rPr lang="en-US" sz="2400" smtClean="0"/>
              <a:t>Can’t mix Glargine or Detemir with other insulins</a:t>
            </a:r>
          </a:p>
          <a:p>
            <a:pPr eaLnBrk="1" hangingPunct="1"/>
            <a:r>
              <a:rPr lang="en-US" sz="2400" smtClean="0"/>
              <a:t>Abdomen preferred injection site</a:t>
            </a:r>
          </a:p>
          <a:p>
            <a:pPr eaLnBrk="1" hangingPunct="1"/>
            <a:r>
              <a:rPr lang="en-US" sz="2400" smtClean="0"/>
              <a:t>Stay 1” away from previous site</a:t>
            </a:r>
          </a:p>
          <a:p>
            <a:pPr eaLnBrk="1" hangingPunct="1"/>
            <a:r>
              <a:rPr lang="en-US" sz="2400" smtClean="0"/>
              <a:t>Don’t re-use ultra fine syringes</a:t>
            </a:r>
          </a:p>
        </p:txBody>
      </p:sp>
      <p:sp>
        <p:nvSpPr>
          <p:cNvPr id="1419268" name="Rectangle 4"/>
          <p:cNvSpPr>
            <a:spLocks noGrp="1" noChangeArrowheads="1"/>
          </p:cNvSpPr>
          <p:nvPr>
            <p:ph type="body" sz="half" idx="2"/>
          </p:nvPr>
        </p:nvSpPr>
        <p:spPr>
          <a:xfrm>
            <a:off x="4953000" y="1828800"/>
            <a:ext cx="3810000" cy="4648200"/>
          </a:xfrm>
        </p:spPr>
        <p:txBody>
          <a:bodyPr lIns="90488" tIns="44450" rIns="90488" bIns="44450"/>
          <a:lstStyle/>
          <a:p>
            <a:pPr eaLnBrk="1" hangingPunct="1">
              <a:lnSpc>
                <a:spcPct val="90000"/>
              </a:lnSpc>
            </a:pPr>
            <a:r>
              <a:rPr lang="en-US" sz="2400" smtClean="0"/>
              <a:t>Keep unopened insulin in refrigerator</a:t>
            </a:r>
          </a:p>
          <a:p>
            <a:pPr eaLnBrk="1" hangingPunct="1">
              <a:lnSpc>
                <a:spcPct val="90000"/>
              </a:lnSpc>
            </a:pPr>
            <a:r>
              <a:rPr lang="en-US" sz="2400" smtClean="0">
                <a:solidFill>
                  <a:schemeClr val="folHlink"/>
                </a:solidFill>
              </a:rPr>
              <a:t>Toss opened insulin vial after 28 days</a:t>
            </a:r>
          </a:p>
          <a:p>
            <a:pPr eaLnBrk="1" hangingPunct="1">
              <a:lnSpc>
                <a:spcPct val="90000"/>
              </a:lnSpc>
            </a:pPr>
            <a:r>
              <a:rPr lang="en-US" sz="2400" smtClean="0">
                <a:solidFill>
                  <a:schemeClr val="folHlink"/>
                </a:solidFill>
              </a:rPr>
              <a:t>Proper disposal</a:t>
            </a:r>
          </a:p>
          <a:p>
            <a:pPr eaLnBrk="1" hangingPunct="1">
              <a:lnSpc>
                <a:spcPct val="90000"/>
              </a:lnSpc>
            </a:pPr>
            <a:r>
              <a:rPr lang="en-US" sz="2400" smtClean="0"/>
              <a:t>Review patients ability to withdraw and inject.</a:t>
            </a:r>
          </a:p>
          <a:p>
            <a:pPr eaLnBrk="1" hangingPunct="1">
              <a:lnSpc>
                <a:spcPct val="90000"/>
              </a:lnSpc>
            </a:pPr>
            <a:r>
              <a:rPr lang="en-US" sz="2400" smtClean="0"/>
              <a:t>Side effects include hypoglycemia/wt gain</a:t>
            </a:r>
          </a:p>
          <a:p>
            <a:pPr eaLnBrk="1" hangingPunct="1">
              <a:lnSpc>
                <a:spcPct val="90000"/>
              </a:lnSpc>
            </a:pPr>
            <a:endParaRPr lang="en-US" sz="2400" smtClean="0"/>
          </a:p>
        </p:txBody>
      </p:sp>
    </p:spTree>
    <p:extLst>
      <p:ext uri="{BB962C8B-B14F-4D97-AF65-F5344CB8AC3E}">
        <p14:creationId xmlns:p14="http://schemas.microsoft.com/office/powerpoint/2010/main" val="4247115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419268">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419268">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sp>
        <p:nvSpPr>
          <p:cNvPr id="33795" name="Rectangle 3"/>
          <p:cNvSpPr>
            <a:spLocks noGrp="1" noChangeArrowheads="1"/>
          </p:cNvSpPr>
          <p:nvPr>
            <p:ph type="body" sz="half" idx="2"/>
          </p:nvPr>
        </p:nvSpPr>
        <p:spPr>
          <a:xfrm>
            <a:off x="4191000" y="1524000"/>
            <a:ext cx="4495800" cy="4552950"/>
          </a:xfrm>
        </p:spPr>
        <p:txBody>
          <a:bodyPr lIns="90477" tIns="44445" rIns="90477" bIns="44445">
            <a:normAutofit fontScale="925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3"/>
              </a:buBlip>
            </a:pPr>
            <a:r>
              <a:rPr lang="en-US" sz="2800" smtClean="0"/>
              <a:t>stimulated in response to low glucose levels</a:t>
            </a:r>
          </a:p>
          <a:p>
            <a:pPr lvl="1" eaLnBrk="1" hangingPunct="1">
              <a:buSzPct val="75000"/>
              <a:buFont typeface="Monotype Sorts" pitchFamily="2" charset="2"/>
              <a:buBlip>
                <a:blip r:embed="rId3"/>
              </a:buBlip>
            </a:pPr>
            <a:r>
              <a:rPr lang="en-US" sz="2800" smtClean="0"/>
              <a:t>stimulates liver to convert glycogen to glucose</a:t>
            </a:r>
          </a:p>
          <a:p>
            <a:pPr lvl="1" eaLnBrk="1" hangingPunct="1">
              <a:buSzPct val="75000"/>
              <a:buFont typeface="Monotype Sorts" pitchFamily="2" charset="2"/>
              <a:buBlip>
                <a:blip r:embed="rId3"/>
              </a:buBlip>
            </a:pPr>
            <a:r>
              <a:rPr lang="en-US" sz="2800" smtClean="0"/>
              <a:t>inhibits liver from glucose uptake</a:t>
            </a:r>
          </a:p>
          <a:p>
            <a:pPr lvl="1" eaLnBrk="1" hangingPunct="1">
              <a:buSzPct val="75000"/>
              <a:buFont typeface="Monotype Sorts" pitchFamily="2" charset="2"/>
              <a:buBlip>
                <a:blip r:embed="rId3"/>
              </a:buBlip>
            </a:pPr>
            <a:r>
              <a:rPr lang="en-US" sz="2800" smtClean="0"/>
              <a:t>causes hyperglycemia</a:t>
            </a:r>
            <a:endParaRPr lang="en-US" sz="2400" smtClean="0"/>
          </a:p>
        </p:txBody>
      </p:sp>
      <p:pic>
        <p:nvPicPr>
          <p:cNvPr id="33796" name="Picture 4" descr="chart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2057400"/>
            <a:ext cx="3559175" cy="3733800"/>
          </a:xfrm>
          <a:noFill/>
        </p:spPr>
      </p:pic>
    </p:spTree>
    <p:extLst>
      <p:ext uri="{BB962C8B-B14F-4D97-AF65-F5344CB8AC3E}">
        <p14:creationId xmlns:p14="http://schemas.microsoft.com/office/powerpoint/2010/main" val="3541173497"/>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253955" name="Rectangle 3"/>
          <p:cNvSpPr>
            <a:spLocks noGrp="1" noChangeArrowheads="1"/>
          </p:cNvSpPr>
          <p:nvPr>
            <p:ph type="body" idx="1"/>
          </p:nvPr>
        </p:nvSpPr>
        <p:spPr>
          <a:xfrm>
            <a:off x="457200" y="1676400"/>
            <a:ext cx="7239000" cy="4779336"/>
          </a:xfrm>
        </p:spPr>
        <p:txBody>
          <a:bodyPr/>
          <a:lstStyle/>
          <a:p>
            <a:pPr eaLnBrk="1" hangingPunct="1"/>
            <a:r>
              <a:rPr lang="en-US" dirty="0" smtClean="0"/>
              <a:t>CA Senate Bill 1305 </a:t>
            </a:r>
          </a:p>
          <a:p>
            <a:pPr eaLnBrk="1" hangingPunct="1"/>
            <a:r>
              <a:rPr lang="en-US" dirty="0" smtClean="0"/>
              <a:t>New law requires proper disposal of home generated syringes, needles, lancets</a:t>
            </a:r>
          </a:p>
          <a:p>
            <a:pPr eaLnBrk="1" hangingPunct="1"/>
            <a:r>
              <a:rPr lang="en-US" dirty="0" smtClean="0"/>
              <a:t>Disposal in solid waste containers no longer permitted</a:t>
            </a:r>
          </a:p>
          <a:p>
            <a:pPr eaLnBrk="1" hangingPunct="1"/>
            <a:r>
              <a:rPr lang="en-US" dirty="0" smtClean="0"/>
              <a:t>EPA in 2004 also discourages sharps disposal in trash.</a:t>
            </a:r>
          </a:p>
          <a:p>
            <a:pPr eaLnBrk="1" hangingPunct="1"/>
            <a:endParaRPr lang="en-US" dirty="0" smtClean="0"/>
          </a:p>
        </p:txBody>
      </p:sp>
    </p:spTree>
    <p:extLst>
      <p:ext uri="{BB962C8B-B14F-4D97-AF65-F5344CB8AC3E}">
        <p14:creationId xmlns:p14="http://schemas.microsoft.com/office/powerpoint/2010/main" val="98377186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sz="3600" smtClean="0"/>
              <a:t>Sharps Disposal: Product and Info</a:t>
            </a:r>
          </a:p>
        </p:txBody>
      </p:sp>
      <p:sp>
        <p:nvSpPr>
          <p:cNvPr id="256003" name="Rectangle 3"/>
          <p:cNvSpPr>
            <a:spLocks noGrp="1" noChangeArrowheads="1"/>
          </p:cNvSpPr>
          <p:nvPr>
            <p:ph type="body" idx="1"/>
          </p:nvPr>
        </p:nvSpPr>
        <p:spPr>
          <a:xfrm>
            <a:off x="3886200" y="1752600"/>
            <a:ext cx="4038600" cy="4800600"/>
          </a:xfrm>
        </p:spPr>
        <p:txBody>
          <a:bodyPr>
            <a:normAutofit fontScale="92500" lnSpcReduction="10000"/>
          </a:bodyPr>
          <a:lstStyle/>
          <a:p>
            <a:r>
              <a:rPr lang="en-US" sz="2400" dirty="0" smtClean="0"/>
              <a:t>Look in the Government section white pages for a household hazardous waste listing for your city or county. </a:t>
            </a:r>
          </a:p>
          <a:p>
            <a:r>
              <a:rPr lang="en-US" sz="2400" dirty="0" smtClean="0"/>
              <a:t>Call 1-800-CLEANUP (1-800-253-2687) </a:t>
            </a:r>
          </a:p>
          <a:p>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r>
              <a:rPr lang="en-US" sz="2400" dirty="0" smtClean="0"/>
              <a:t/>
            </a:r>
            <a:br>
              <a:rPr lang="en-US" sz="2400" dirty="0" smtClean="0"/>
            </a:br>
            <a:endParaRPr lang="en-US" dirty="0" smtClean="0"/>
          </a:p>
        </p:txBody>
      </p:sp>
      <p:pic>
        <p:nvPicPr>
          <p:cNvPr id="256004"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56334"/>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258051"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2580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9001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a:spcBef>
                <a:spcPct val="50000"/>
              </a:spcBef>
              <a:defRPr/>
            </a:pPr>
            <a:r>
              <a:rPr lang="en-US" sz="2400" b="1" dirty="0">
                <a:solidFill>
                  <a:srgbClr val="AC66BB">
                    <a:lumMod val="50000"/>
                  </a:srgbClr>
                </a:solidFill>
                <a:effectLst>
                  <a:outerShdw blurRad="38100" dist="38100" dir="2700000" algn="tl">
                    <a:srgbClr val="000000"/>
                  </a:outerShdw>
                </a:effectLst>
              </a:rPr>
              <a:t>I</a:t>
            </a:r>
            <a:r>
              <a:rPr lang="en-US" sz="2400" dirty="0">
                <a:solidFill>
                  <a:srgbClr val="AC66BB">
                    <a:lumMod val="50000"/>
                  </a:srgbClr>
                </a:solidFill>
                <a:effectLst>
                  <a:outerShdw blurRad="38100" dist="38100" dir="2700000" algn="tl">
                    <a:srgbClr val="000000"/>
                  </a:outerShdw>
                </a:effectLst>
              </a:rPr>
              <a:t> </a:t>
            </a:r>
            <a:r>
              <a:rPr lang="en-US" sz="2400" dirty="0">
                <a:solidFill>
                  <a:srgbClr val="AC66BB">
                    <a:lumMod val="50000"/>
                  </a:srgbClr>
                </a:solidFill>
              </a:rPr>
              <a:t>Injected hormone that is an analog of amylin			</a:t>
            </a:r>
          </a:p>
          <a:p>
            <a:pPr>
              <a:defRPr/>
            </a:pPr>
            <a:r>
              <a:rPr lang="en-US" sz="2400" b="1" dirty="0">
                <a:solidFill>
                  <a:srgbClr val="AC66BB">
                    <a:lumMod val="50000"/>
                  </a:srgbClr>
                </a:solidFill>
              </a:rPr>
              <a:t>I</a:t>
            </a:r>
            <a:r>
              <a:rPr lang="en-US" sz="2400" dirty="0">
                <a:solidFill>
                  <a:srgbClr val="AC66BB">
                    <a:lumMod val="50000"/>
                  </a:srgbClr>
                </a:solidFill>
              </a:rPr>
              <a:t> </a:t>
            </a:r>
            <a:r>
              <a:rPr lang="en-US" sz="2400" dirty="0" err="1">
                <a:solidFill>
                  <a:srgbClr val="AC66BB">
                    <a:lumMod val="50000"/>
                  </a:srgbClr>
                </a:solidFill>
              </a:rPr>
              <a:t>Glargine</a:t>
            </a:r>
            <a:r>
              <a:rPr lang="en-US" sz="2400" dirty="0">
                <a:solidFill>
                  <a:srgbClr val="AC66BB">
                    <a:lumMod val="50000"/>
                  </a:srgbClr>
                </a:solidFill>
              </a:rPr>
              <a:t>, </a:t>
            </a:r>
            <a:r>
              <a:rPr lang="en-US" sz="2400" dirty="0" err="1">
                <a:solidFill>
                  <a:srgbClr val="AC66BB">
                    <a:lumMod val="50000"/>
                  </a:srgbClr>
                </a:solidFill>
              </a:rPr>
              <a:t>Detemir</a:t>
            </a:r>
            <a:r>
              <a:rPr lang="en-US" sz="2400" dirty="0">
                <a:solidFill>
                  <a:srgbClr val="AC66BB">
                    <a:lumMod val="50000"/>
                  </a:srgbClr>
                </a:solidFill>
              </a:rPr>
              <a:t>, NPH are types of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Breakdown of glycogen into glucose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Anabolic hormone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Insulin is released when glucose levels are low		</a:t>
            </a:r>
          </a:p>
          <a:p>
            <a:pPr>
              <a:spcBef>
                <a:spcPct val="50000"/>
              </a:spcBef>
              <a:defRPr/>
            </a:pPr>
            <a:r>
              <a:rPr lang="en-US" sz="2400" b="1" dirty="0">
                <a:solidFill>
                  <a:srgbClr val="AC66BB">
                    <a:lumMod val="50000"/>
                  </a:srgbClr>
                </a:solidFill>
              </a:rPr>
              <a:t>I</a:t>
            </a:r>
            <a:r>
              <a:rPr lang="en-US" sz="2400" dirty="0">
                <a:solidFill>
                  <a:srgbClr val="AC66BB">
                    <a:lumMod val="50000"/>
                  </a:srgbClr>
                </a:solidFill>
              </a:rPr>
              <a:t> Once opened, insulin vials are good for one _____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Elevated post-prandial glucose indicate need for pre-</a:t>
            </a:r>
            <a:r>
              <a:rPr lang="en-US" sz="2400" dirty="0" err="1">
                <a:solidFill>
                  <a:srgbClr val="AC66BB">
                    <a:lumMod val="50000"/>
                  </a:srgbClr>
                </a:solidFill>
              </a:rPr>
              <a:t>mea</a:t>
            </a:r>
            <a:r>
              <a:rPr lang="en-US" sz="2400" b="1" dirty="0" err="1">
                <a:solidFill>
                  <a:srgbClr val="AC66BB">
                    <a:lumMod val="50000"/>
                  </a:srgbClr>
                </a:solidFill>
              </a:rPr>
              <a:t>I</a:t>
            </a:r>
            <a:endParaRPr lang="en-US" sz="2400" b="1" dirty="0">
              <a:solidFill>
                <a:srgbClr val="AC66BB">
                  <a:lumMod val="50000"/>
                </a:srgbClr>
              </a:solidFill>
            </a:endParaRP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Epinephrine increases insulin resistance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Creation of glucose from amino acids and lactate		 </a:t>
            </a:r>
          </a:p>
          <a:p>
            <a:pPr>
              <a:spcBef>
                <a:spcPct val="50000"/>
              </a:spcBef>
              <a:defRPr/>
            </a:pPr>
            <a:r>
              <a:rPr lang="en-US" sz="2400" b="1" dirty="0">
                <a:solidFill>
                  <a:srgbClr val="AC66BB">
                    <a:lumMod val="50000"/>
                  </a:srgbClr>
                </a:solidFill>
              </a:rPr>
              <a:t>I </a:t>
            </a:r>
            <a:r>
              <a:rPr lang="en-US" sz="2400" dirty="0">
                <a:solidFill>
                  <a:srgbClr val="AC66BB">
                    <a:lumMod val="50000"/>
                  </a:srgbClr>
                </a:solidFill>
              </a:rPr>
              <a:t>Decreasing renal function for people on insulin can cause	</a:t>
            </a:r>
          </a:p>
          <a:p>
            <a:pPr>
              <a:spcBef>
                <a:spcPct val="50000"/>
              </a:spcBef>
              <a:defRPr/>
            </a:pPr>
            <a:r>
              <a:rPr lang="da-DK" sz="2400" b="1" dirty="0">
                <a:solidFill>
                  <a:srgbClr val="AC66BB">
                    <a:lumMod val="50000"/>
                  </a:srgbClr>
                </a:solidFill>
              </a:rPr>
              <a:t>I </a:t>
            </a:r>
            <a:r>
              <a:rPr lang="da-DK" sz="2400" dirty="0">
                <a:solidFill>
                  <a:srgbClr val="AC66BB">
                    <a:lumMod val="50000"/>
                  </a:srgbClr>
                </a:solidFill>
              </a:rPr>
              <a:t>Bolus insulins							 </a:t>
            </a:r>
          </a:p>
          <a:p>
            <a:pPr>
              <a:spcBef>
                <a:spcPct val="25000"/>
              </a:spcBef>
              <a:defRPr/>
            </a:pPr>
            <a:r>
              <a:rPr lang="en-US" sz="2400" b="1" dirty="0">
                <a:solidFill>
                  <a:srgbClr val="AC66BB">
                    <a:lumMod val="50000"/>
                  </a:srgbClr>
                </a:solidFill>
              </a:rPr>
              <a:t>I</a:t>
            </a:r>
            <a:r>
              <a:rPr lang="en-US" sz="2400" dirty="0">
                <a:solidFill>
                  <a:srgbClr val="AC66BB">
                    <a:lumMod val="50000"/>
                  </a:srgbClr>
                </a:solidFill>
              </a:rPr>
              <a:t> A hormone that increases blood glucose </a:t>
            </a:r>
            <a:r>
              <a:rPr lang="en-US" sz="2400" dirty="0">
                <a:solidFill>
                  <a:prstClr val="white"/>
                </a:solidFill>
              </a:rPr>
              <a:t>levels</a:t>
            </a:r>
          </a:p>
        </p:txBody>
      </p:sp>
    </p:spTree>
    <p:extLst>
      <p:ext uri="{BB962C8B-B14F-4D97-AF65-F5344CB8AC3E}">
        <p14:creationId xmlns:p14="http://schemas.microsoft.com/office/powerpoint/2010/main" val="3522828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09600" y="762000"/>
            <a:ext cx="8001000" cy="1143000"/>
          </a:xfrm>
        </p:spPr>
        <p:txBody>
          <a:bodyPr/>
          <a:lstStyle/>
          <a:p>
            <a:pPr eaLnBrk="1" hangingPunct="1"/>
            <a:r>
              <a:rPr lang="en-US" sz="4000" dirty="0" smtClean="0">
                <a:solidFill>
                  <a:schemeClr val="bg2"/>
                </a:solidFill>
                <a:latin typeface="Tahoma" panose="020B0604030504040204" pitchFamily="34" charset="0"/>
              </a:rPr>
              <a:t>Diabetes Meds for</a:t>
            </a:r>
            <a:r>
              <a:rPr lang="en-US" sz="4400" dirty="0" smtClean="0">
                <a:solidFill>
                  <a:schemeClr val="bg2"/>
                </a:solidFill>
                <a:latin typeface="Tahoma" panose="020B0604030504040204" pitchFamily="34" charset="0"/>
              </a:rPr>
              <a:t> </a:t>
            </a:r>
            <a:r>
              <a:rPr lang="en-US" sz="4000" dirty="0" smtClean="0">
                <a:solidFill>
                  <a:schemeClr val="bg2"/>
                </a:solidFill>
                <a:latin typeface="Tahoma" panose="020B0604030504040204" pitchFamily="34" charset="0"/>
              </a:rPr>
              <a:t>Type 2: </a:t>
            </a:r>
            <a:br>
              <a:rPr lang="en-US" sz="4000" dirty="0" smtClean="0">
                <a:solidFill>
                  <a:schemeClr val="bg2"/>
                </a:solidFill>
                <a:latin typeface="Tahoma" panose="020B0604030504040204" pitchFamily="34" charset="0"/>
              </a:rPr>
            </a:br>
            <a:r>
              <a:rPr lang="en-US" sz="4000" dirty="0" smtClean="0">
                <a:solidFill>
                  <a:schemeClr val="bg2"/>
                </a:solidFill>
                <a:latin typeface="Tahoma" panose="020B0604030504040204" pitchFamily="34" charset="0"/>
              </a:rPr>
              <a:t>Objectives</a:t>
            </a:r>
            <a:endParaRPr lang="en-US" sz="2800" dirty="0" smtClean="0">
              <a:solidFill>
                <a:schemeClr val="bg2"/>
              </a:solidFill>
            </a:endParaRPr>
          </a:p>
        </p:txBody>
      </p:sp>
      <p:sp>
        <p:nvSpPr>
          <p:cNvPr id="262147"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262148"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solidFill>
                  <a:schemeClr val="bg1"/>
                </a:solidFill>
                <a:cs typeface="Tahoma" panose="020B0604030504040204" pitchFamily="34" charset="0"/>
              </a:rPr>
              <a:t>1. Describe the main action of the 5 different categories of type 2 diabetes medications. </a:t>
            </a:r>
          </a:p>
          <a:p>
            <a:pPr eaLnBrk="1" hangingPunct="1">
              <a:spcBef>
                <a:spcPct val="0"/>
              </a:spcBef>
              <a:buClrTx/>
              <a:buSzTx/>
              <a:buFontTx/>
              <a:buNone/>
            </a:pPr>
            <a:r>
              <a:rPr lang="en-US" sz="2400" dirty="0">
                <a:solidFill>
                  <a:schemeClr val="bg1"/>
                </a:solidFill>
                <a:cs typeface="Tahoma" panose="020B0604030504040204" pitchFamily="34" charset="0"/>
              </a:rPr>
              <a:t>2. Discuss strategies to determine the right medication for the right patient. </a:t>
            </a:r>
          </a:p>
          <a:p>
            <a:pPr eaLnBrk="1" hangingPunct="1">
              <a:spcBef>
                <a:spcPct val="0"/>
              </a:spcBef>
              <a:buClrTx/>
              <a:buSzTx/>
              <a:buFontTx/>
              <a:buNone/>
            </a:pPr>
            <a:r>
              <a:rPr lang="en-US" sz="2400" dirty="0">
                <a:solidFill>
                  <a:schemeClr val="bg1"/>
                </a:solidFill>
                <a:cs typeface="Tahoma" panose="020B0604030504040204" pitchFamily="34" charset="0"/>
              </a:rPr>
              <a:t>3. List the side effects and clinical considerations of each category of medication. </a:t>
            </a:r>
          </a:p>
          <a:p>
            <a:pPr eaLnBrk="1" hangingPunct="1">
              <a:spcBef>
                <a:spcPct val="0"/>
              </a:spcBef>
              <a:buClrTx/>
              <a:buSzTx/>
              <a:buFontTx/>
              <a:buNone/>
            </a:pPr>
            <a:r>
              <a:rPr lang="en-US" sz="2400" dirty="0">
                <a:latin typeface="Times New Roman" panose="02020603050405020304" pitchFamily="18" charset="0"/>
              </a:rPr>
              <a:t/>
            </a:r>
            <a:br>
              <a:rPr lang="en-US" sz="2400" dirty="0">
                <a:latin typeface="Times New Roman" panose="02020603050405020304" pitchFamily="18" charset="0"/>
              </a:rPr>
            </a:br>
            <a:r>
              <a:rPr lang="en-US" sz="2800" dirty="0">
                <a:latin typeface="Times New Roman" panose="02020603050405020304" pitchFamily="18" charset="0"/>
              </a:rPr>
              <a:t/>
            </a:r>
            <a:br>
              <a:rPr lang="en-US" sz="2800" dirty="0">
                <a:latin typeface="Times New Roman" panose="02020603050405020304" pitchFamily="18" charset="0"/>
              </a:rPr>
            </a:br>
            <a:endParaRPr lang="en-US" sz="2400" dirty="0">
              <a:latin typeface="Times New Roman" panose="02020603050405020304" pitchFamily="18" charset="0"/>
            </a:endParaRPr>
          </a:p>
        </p:txBody>
      </p:sp>
      <p:pic>
        <p:nvPicPr>
          <p:cNvPr id="262149" name="Picture 7" descr="C:\Documents and Settings\Owner\Local Settings\Temporary Internet Files\Content.IE5\M5Q1JLMY\MPj0390523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640966"/>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Tree>
    <p:custDataLst>
      <p:tags r:id="rId1"/>
    </p:custDataLst>
    <p:extLst>
      <p:ext uri="{BB962C8B-B14F-4D97-AF65-F5344CB8AC3E}">
        <p14:creationId xmlns:p14="http://schemas.microsoft.com/office/powerpoint/2010/main" val="159188709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38" descr="Draft 7.7_All Figuresnolegend_29 Feb 2012_Part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914400"/>
            <a:ext cx="10479088" cy="87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5"/>
          <p:cNvSpPr txBox="1">
            <a:spLocks noChangeArrowheads="1"/>
          </p:cNvSpPr>
          <p:nvPr/>
        </p:nvSpPr>
        <p:spPr bwMode="auto">
          <a:xfrm>
            <a:off x="34925" y="6400800"/>
            <a:ext cx="10302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000" b="1">
                <a:latin typeface="Calibri" panose="020F0502020204030204" pitchFamily="34" charset="0"/>
                <a:ea typeface="Times" panose="02020603050405020304" pitchFamily="18" charset="0"/>
                <a:cs typeface="Calibri" panose="020F0502020204030204" pitchFamily="34" charset="0"/>
              </a:rPr>
              <a:t>Figure 1</a:t>
            </a:r>
          </a:p>
        </p:txBody>
      </p:sp>
      <p:sp>
        <p:nvSpPr>
          <p:cNvPr id="266244" name="TextBox 21"/>
          <p:cNvSpPr txBox="1">
            <a:spLocks noChangeArrowheads="1"/>
          </p:cNvSpPr>
          <p:nvPr/>
        </p:nvSpPr>
        <p:spPr bwMode="auto">
          <a:xfrm>
            <a:off x="3665538" y="6248400"/>
            <a:ext cx="551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sz="1200" b="1" i="1">
                <a:cs typeface="Times New Roman" panose="02020603050405020304" pitchFamily="18" charset="0"/>
              </a:rPr>
              <a:t>Diabetes Care</a:t>
            </a:r>
            <a:r>
              <a:rPr lang="en-US" sz="1200" b="1">
                <a:cs typeface="Times New Roman" panose="02020603050405020304" pitchFamily="18" charset="0"/>
              </a:rPr>
              <a:t> 2012;35:1364–1379</a:t>
            </a:r>
          </a:p>
          <a:p>
            <a:pPr algn="r"/>
            <a:r>
              <a:rPr lang="en-US" sz="1200" b="1">
                <a:cs typeface="Times New Roman" panose="02020603050405020304" pitchFamily="18" charset="0"/>
              </a:rPr>
              <a:t>		</a:t>
            </a:r>
            <a:r>
              <a:rPr lang="en-US" sz="1200" b="1" i="1">
                <a:cs typeface="Times New Roman" panose="02020603050405020304" pitchFamily="18" charset="0"/>
              </a:rPr>
              <a:t>Diabetologia</a:t>
            </a:r>
            <a:r>
              <a:rPr lang="en-US" sz="1200" b="1">
                <a:cs typeface="Times New Roman" panose="02020603050405020304" pitchFamily="18" charset="0"/>
              </a:rPr>
              <a:t> 2012;55:1577–1596</a:t>
            </a:r>
          </a:p>
          <a:p>
            <a:pPr algn="r"/>
            <a:r>
              <a:rPr lang="en-US" sz="1200" b="1">
                <a:latin typeface="Times" panose="02020603050405020304" pitchFamily="18" charset="0"/>
              </a:rPr>
              <a:t>(Adapted with permission from: Ismail-Beigi et al. </a:t>
            </a:r>
            <a:r>
              <a:rPr lang="en-US" sz="1200" b="1" i="1">
                <a:latin typeface="Times" panose="02020603050405020304" pitchFamily="18" charset="0"/>
              </a:rPr>
              <a:t>Ann Intern Med</a:t>
            </a:r>
            <a:r>
              <a:rPr lang="en-US" sz="1200" b="1">
                <a:latin typeface="Times" panose="02020603050405020304" pitchFamily="18" charset="0"/>
              </a:rPr>
              <a:t> 2011;154:554)</a:t>
            </a:r>
          </a:p>
          <a:p>
            <a:pPr algn="r"/>
            <a:endParaRPr lang="en-US" sz="1200" b="1">
              <a:latin typeface="Times" panose="02020603050405020304" pitchFamily="18" charset="0"/>
            </a:endParaRPr>
          </a:p>
          <a:p>
            <a:pPr algn="r"/>
            <a:endParaRPr lang="en-US" sz="1200" b="1">
              <a:latin typeface="Times" panose="02020603050405020304" pitchFamily="18" charset="0"/>
            </a:endParaRPr>
          </a:p>
        </p:txBody>
      </p:sp>
    </p:spTree>
    <p:custDataLst>
      <p:tags r:id="rId1"/>
    </p:custDataLst>
    <p:extLst>
      <p:ext uri="{BB962C8B-B14F-4D97-AF65-F5344CB8AC3E}">
        <p14:creationId xmlns:p14="http://schemas.microsoft.com/office/powerpoint/2010/main" val="3460383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solidFill>
                  <a:schemeClr val="accent1">
                    <a:lumMod val="40000"/>
                    <a:lumOff val="60000"/>
                  </a:schemeClr>
                </a:solidFill>
              </a:rPr>
              <a:t>Diabetes Agents Considerations</a:t>
            </a:r>
          </a:p>
        </p:txBody>
      </p:sp>
      <p:sp>
        <p:nvSpPr>
          <p:cNvPr id="268291" name="Rectangle 3"/>
          <p:cNvSpPr>
            <a:spLocks noGrp="1" noChangeArrowheads="1"/>
          </p:cNvSpPr>
          <p:nvPr>
            <p:ph type="body" idx="1"/>
          </p:nvPr>
        </p:nvSpPr>
        <p:spPr/>
        <p:txBody>
          <a:bodyPr/>
          <a:lstStyle/>
          <a:p>
            <a:pPr eaLnBrk="1" hangingPunct="1"/>
            <a:r>
              <a:rPr lang="en-US" dirty="0" smtClean="0"/>
              <a:t>Diabetes medications can be used as monotherapy, in combo or with insulin</a:t>
            </a:r>
          </a:p>
          <a:p>
            <a:pPr eaLnBrk="1" hangingPunct="1"/>
            <a:r>
              <a:rPr lang="en-US" dirty="0" smtClean="0"/>
              <a:t>Combining agents from different classes has additive effect</a:t>
            </a:r>
          </a:p>
          <a:p>
            <a:pPr eaLnBrk="1" hangingPunct="1"/>
            <a:r>
              <a:rPr lang="en-US" dirty="0" smtClean="0"/>
              <a:t>Most reduce A1c 0.5 – 2.0%</a:t>
            </a:r>
          </a:p>
          <a:p>
            <a:pPr eaLnBrk="1" hangingPunct="1"/>
            <a:r>
              <a:rPr lang="en-US" dirty="0" smtClean="0"/>
              <a:t>Not to be used during preconception, pregnancy or when breastfeeding</a:t>
            </a:r>
          </a:p>
          <a:p>
            <a:pPr eaLnBrk="1" hangingPunct="1"/>
            <a:endParaRPr lang="en-US" dirty="0" smtClean="0"/>
          </a:p>
        </p:txBody>
      </p:sp>
      <p:sp>
        <p:nvSpPr>
          <p:cNvPr id="268292"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Arial" panose="020B0604020202020204" pitchFamily="34" charset="0"/>
              </a:rPr>
              <a:t>© Copyright 1999-2013, Diabetes Educational Services, All Rights Reserved.</a:t>
            </a:r>
          </a:p>
        </p:txBody>
      </p:sp>
    </p:spTree>
    <p:custDataLst>
      <p:tags r:id="rId1"/>
    </p:custDataLst>
    <p:extLst>
      <p:ext uri="{BB962C8B-B14F-4D97-AF65-F5344CB8AC3E}">
        <p14:creationId xmlns:p14="http://schemas.microsoft.com/office/powerpoint/2010/main" val="21404038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457200" y="274638"/>
            <a:ext cx="6477000" cy="1143000"/>
          </a:xfrm>
        </p:spPr>
        <p:txBody>
          <a:bodyPr>
            <a:normAutofit fontScale="90000"/>
          </a:bodyPr>
          <a:lstStyle/>
          <a:p>
            <a:r>
              <a:rPr lang="en-US" smtClean="0">
                <a:solidFill>
                  <a:srgbClr val="47F75C"/>
                </a:solidFill>
              </a:rPr>
              <a:t>Ideal Diabetes Medication -  </a:t>
            </a:r>
          </a:p>
        </p:txBody>
      </p:sp>
      <p:sp>
        <p:nvSpPr>
          <p:cNvPr id="270339" name="Content Placeholder 2"/>
          <p:cNvSpPr>
            <a:spLocks noGrp="1"/>
          </p:cNvSpPr>
          <p:nvPr>
            <p:ph idx="1"/>
          </p:nvPr>
        </p:nvSpPr>
        <p:spPr>
          <a:xfrm>
            <a:off x="2743200" y="1981200"/>
            <a:ext cx="6172200" cy="4152900"/>
          </a:xfrm>
        </p:spPr>
        <p:txBody>
          <a:bodyPr/>
          <a:lstStyle/>
          <a:p>
            <a:r>
              <a:rPr lang="en-US" smtClean="0"/>
              <a:t>No hypoglycemia</a:t>
            </a:r>
          </a:p>
          <a:p>
            <a:r>
              <a:rPr lang="en-US" smtClean="0"/>
              <a:t>No weight gain</a:t>
            </a:r>
          </a:p>
          <a:p>
            <a:r>
              <a:rPr lang="en-US" smtClean="0"/>
              <a:t>Affordable</a:t>
            </a:r>
          </a:p>
          <a:p>
            <a:r>
              <a:rPr lang="en-US" smtClean="0"/>
              <a:t>Lowers CV risk</a:t>
            </a:r>
          </a:p>
          <a:p>
            <a:r>
              <a:rPr lang="en-US" smtClean="0"/>
              <a:t>Most people can tolerate /use </a:t>
            </a:r>
          </a:p>
        </p:txBody>
      </p:sp>
      <p:pic>
        <p:nvPicPr>
          <p:cNvPr id="270340" name="Picture 5" descr="C:\Users\Beverly\AppData\Local\Microsoft\Windows\Temporary Internet Files\Content.IE5\R3N6ZB24\MC90038363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8800"/>
            <a:ext cx="2368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5131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normAutofit fontScale="90000"/>
          </a:bodyPr>
          <a:lstStyle/>
          <a:p>
            <a:pPr eaLnBrk="1" hangingPunct="1"/>
            <a:r>
              <a:rPr lang="en-US" smtClean="0">
                <a:solidFill>
                  <a:srgbClr val="FFCC66"/>
                </a:solidFill>
              </a:rPr>
              <a:t>Biguanides – </a:t>
            </a:r>
            <a:r>
              <a:rPr lang="en-US" smtClean="0">
                <a:solidFill>
                  <a:schemeClr val="tx2"/>
                </a:solidFill>
              </a:rPr>
              <a:t>Suppressor</a:t>
            </a:r>
            <a:r>
              <a:rPr lang="en-US" smtClean="0">
                <a:solidFill>
                  <a:srgbClr val="FFCC66"/>
                </a:solidFill>
              </a:rPr>
              <a:t/>
            </a:r>
            <a:br>
              <a:rPr lang="en-US" smtClean="0">
                <a:solidFill>
                  <a:srgbClr val="FFCC66"/>
                </a:solidFill>
              </a:rPr>
            </a:br>
            <a:r>
              <a:rPr lang="en-US" smtClean="0">
                <a:solidFill>
                  <a:srgbClr val="FFCC66"/>
                </a:solidFill>
              </a:rPr>
              <a:t>Metformin (Glucophage</a:t>
            </a:r>
            <a:r>
              <a:rPr lang="en-US" sz="2400" baseline="30000" smtClean="0">
                <a:solidFill>
                  <a:srgbClr val="FFCC66"/>
                </a:solidFill>
              </a:rPr>
              <a:t>®</a:t>
            </a:r>
            <a:r>
              <a:rPr lang="en-US" smtClean="0">
                <a:solidFill>
                  <a:srgbClr val="FFCC66"/>
                </a:solidFill>
              </a:rPr>
              <a:t>)</a:t>
            </a:r>
          </a:p>
        </p:txBody>
      </p:sp>
      <p:sp>
        <p:nvSpPr>
          <p:cNvPr id="1513475" name="Rectangle 3"/>
          <p:cNvSpPr>
            <a:spLocks noGrp="1" noChangeArrowheads="1"/>
          </p:cNvSpPr>
          <p:nvPr>
            <p:ph type="body" sz="half" idx="1"/>
          </p:nvPr>
        </p:nvSpPr>
        <p:spPr/>
        <p:txBody>
          <a:bodyPr/>
          <a:lstStyle/>
          <a:p>
            <a:pPr eaLnBrk="1" hangingPunct="1"/>
            <a:r>
              <a:rPr lang="en-US" sz="2800" smtClean="0">
                <a:solidFill>
                  <a:schemeClr val="folHlink"/>
                </a:solidFill>
              </a:rPr>
              <a:t>Action:</a:t>
            </a:r>
            <a:r>
              <a:rPr lang="en-US" sz="2800" smtClean="0"/>
              <a:t> suppresses release of glycogen from the liver</a:t>
            </a:r>
          </a:p>
          <a:p>
            <a:pPr eaLnBrk="1" hangingPunct="1"/>
            <a:r>
              <a:rPr lang="en-US" sz="2800" smtClean="0">
                <a:solidFill>
                  <a:schemeClr val="folHlink"/>
                </a:solidFill>
              </a:rPr>
              <a:t>Who?</a:t>
            </a:r>
            <a:r>
              <a:rPr lang="en-US" sz="2800" smtClean="0"/>
              <a:t> </a:t>
            </a:r>
          </a:p>
          <a:p>
            <a:pPr lvl="1" eaLnBrk="1" hangingPunct="1"/>
            <a:r>
              <a:rPr lang="en-US" sz="2400" smtClean="0"/>
              <a:t>Fasting hyperglycemia</a:t>
            </a:r>
          </a:p>
          <a:p>
            <a:pPr lvl="1" eaLnBrk="1" hangingPunct="1"/>
            <a:r>
              <a:rPr lang="en-US" sz="2400" smtClean="0"/>
              <a:t>Dysmetabolic Syndrome</a:t>
            </a:r>
          </a:p>
          <a:p>
            <a:pPr lvl="1" eaLnBrk="1" hangingPunct="1"/>
            <a:r>
              <a:rPr lang="en-US" sz="2400" smtClean="0"/>
              <a:t>For pediatrics starting age 10</a:t>
            </a:r>
          </a:p>
          <a:p>
            <a:pPr lvl="2" eaLnBrk="1" hangingPunct="1"/>
            <a:r>
              <a:rPr lang="en-US" sz="2000" smtClean="0"/>
              <a:t>(XR age 17)</a:t>
            </a:r>
          </a:p>
          <a:p>
            <a:pPr eaLnBrk="1" hangingPunct="1"/>
            <a:endParaRPr lang="en-US" sz="2800" smtClean="0"/>
          </a:p>
        </p:txBody>
      </p:sp>
      <p:pic>
        <p:nvPicPr>
          <p:cNvPr id="1513477" name="Picture 5" descr="MCj0379235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57800" y="2057400"/>
            <a:ext cx="3386138" cy="2265363"/>
          </a:xfrm>
          <a:noFill/>
        </p:spPr>
      </p:pic>
      <p:sp>
        <p:nvSpPr>
          <p:cNvPr id="1513479" name="Rectangle 7"/>
          <p:cNvSpPr>
            <a:spLocks noChangeArrowheads="1"/>
          </p:cNvSpPr>
          <p:nvPr/>
        </p:nvSpPr>
        <p:spPr bwMode="auto">
          <a:xfrm>
            <a:off x="5867400" y="4343400"/>
            <a:ext cx="2819400" cy="838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pitchFamily="2" charset="2"/>
              <a:buNone/>
              <a:defRPr/>
            </a:pPr>
            <a:r>
              <a:rPr lang="en-US" sz="4000">
                <a:solidFill>
                  <a:schemeClr val="folHlink"/>
                </a:solidFill>
                <a:effectLst>
                  <a:outerShdw blurRad="38100" dist="38100" dir="2700000" algn="tl">
                    <a:srgbClr val="000000"/>
                  </a:outerShdw>
                </a:effectLst>
                <a:latin typeface="Arial" charset="0"/>
              </a:rPr>
              <a:t>Glycogen Stopper</a:t>
            </a:r>
            <a:r>
              <a:rPr lang="en-US" sz="3200">
                <a:effectLst>
                  <a:outerShdw blurRad="38100" dist="38100" dir="2700000" algn="tl">
                    <a:srgbClr val="000000"/>
                  </a:outerShdw>
                </a:effectLst>
                <a:latin typeface="Arial" charset="0"/>
              </a:rPr>
              <a:t>   </a:t>
            </a:r>
          </a:p>
          <a:p>
            <a:pPr marL="342900" indent="-342900" eaLnBrk="1" hangingPunct="1">
              <a:spcBef>
                <a:spcPct val="20000"/>
              </a:spcBef>
              <a:buClr>
                <a:schemeClr val="hlink"/>
              </a:buClr>
              <a:buSzPct val="65000"/>
              <a:buFont typeface="Wingdings" pitchFamily="2" charset="2"/>
              <a:buBlip>
                <a:blip r:embed="rId4"/>
              </a:buBlip>
              <a:defRPr/>
            </a:pPr>
            <a:endParaRPr lang="en-US" sz="3200">
              <a:effectLst>
                <a:outerShdw blurRad="38100" dist="38100" dir="2700000" algn="tl">
                  <a:srgbClr val="000000"/>
                </a:outerShdw>
              </a:effectLst>
              <a:latin typeface="Arial" charset="0"/>
            </a:endParaRPr>
          </a:p>
        </p:txBody>
      </p:sp>
      <p:sp>
        <p:nvSpPr>
          <p:cNvPr id="272390" name="Text Box 7"/>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65545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357917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228600"/>
            <a:ext cx="7772400" cy="609600"/>
          </a:xfrm>
        </p:spPr>
        <p:txBody>
          <a:bodyPr/>
          <a:lstStyle/>
          <a:p>
            <a:pPr eaLnBrk="1" hangingPunct="1"/>
            <a:r>
              <a:rPr lang="en-US" smtClean="0">
                <a:solidFill>
                  <a:schemeClr val="folHlink"/>
                </a:solidFill>
              </a:rPr>
              <a:t>Biguanides - Metformin</a:t>
            </a:r>
          </a:p>
        </p:txBody>
      </p:sp>
      <p:sp>
        <p:nvSpPr>
          <p:cNvPr id="1514499" name="Rectangle 3"/>
          <p:cNvSpPr>
            <a:spLocks noGrp="1" noChangeArrowheads="1"/>
          </p:cNvSpPr>
          <p:nvPr>
            <p:ph type="body" idx="1"/>
          </p:nvPr>
        </p:nvSpPr>
        <p:spPr>
          <a:xfrm>
            <a:off x="152400" y="1143000"/>
            <a:ext cx="7620000" cy="5334000"/>
          </a:xfrm>
        </p:spPr>
        <p:txBody>
          <a:bodyPr/>
          <a:lstStyle/>
          <a:p>
            <a:pPr eaLnBrk="1" hangingPunct="1"/>
            <a:r>
              <a:rPr lang="en-US" b="1" dirty="0" smtClean="0"/>
              <a:t>Action:</a:t>
            </a:r>
            <a:r>
              <a:rPr lang="en-US" dirty="0" smtClean="0"/>
              <a:t> decrease hepatic glucose (glycogen)</a:t>
            </a:r>
          </a:p>
          <a:p>
            <a:pPr eaLnBrk="1" hangingPunct="1"/>
            <a:r>
              <a:rPr lang="en-US" b="1" dirty="0" smtClean="0"/>
              <a:t>Names:</a:t>
            </a:r>
          </a:p>
          <a:p>
            <a:pPr lvl="1" eaLnBrk="1" hangingPunct="1"/>
            <a:r>
              <a:rPr lang="en-US" dirty="0" smtClean="0"/>
              <a:t>Metformin (Glucophage)</a:t>
            </a:r>
          </a:p>
          <a:p>
            <a:pPr lvl="2" eaLnBrk="1" hangingPunct="1"/>
            <a:r>
              <a:rPr lang="en-US" sz="2800" dirty="0" smtClean="0"/>
              <a:t>Starting dose: 500 BID, max 2500mg daily</a:t>
            </a:r>
          </a:p>
          <a:p>
            <a:pPr lvl="1" eaLnBrk="1" hangingPunct="1"/>
            <a:r>
              <a:rPr lang="en-US" dirty="0" smtClean="0"/>
              <a:t>Metformin extended release (3 different versions) </a:t>
            </a:r>
          </a:p>
          <a:p>
            <a:pPr lvl="2" eaLnBrk="1" hangingPunct="1"/>
            <a:r>
              <a:rPr lang="en-US" sz="2800" dirty="0" smtClean="0"/>
              <a:t>Starting dose 500mg at dinner, max dose 2000 to 2500 mg daily </a:t>
            </a:r>
          </a:p>
          <a:p>
            <a:pPr lvl="1" eaLnBrk="1" hangingPunct="1"/>
            <a:r>
              <a:rPr lang="en-US" b="1" dirty="0" smtClean="0"/>
              <a:t>Efficacy:</a:t>
            </a:r>
          </a:p>
          <a:p>
            <a:pPr lvl="2" eaLnBrk="1" hangingPunct="1"/>
            <a:r>
              <a:rPr lang="en-US" sz="2600" dirty="0" smtClean="0"/>
              <a:t>Decrease fasting plasma glucose 60-70 mg/dl  </a:t>
            </a:r>
          </a:p>
          <a:p>
            <a:pPr lvl="2" eaLnBrk="1" hangingPunct="1"/>
            <a:r>
              <a:rPr lang="en-US" sz="2600" dirty="0" smtClean="0"/>
              <a:t>Reduce A1C 1.0-2.0%</a:t>
            </a:r>
          </a:p>
        </p:txBody>
      </p:sp>
      <p:sp>
        <p:nvSpPr>
          <p:cNvPr id="274436"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4437" name="Text Box 6"/>
          <p:cNvSpPr txBox="1">
            <a:spLocks noChangeArrowheads="1"/>
          </p:cNvSpPr>
          <p:nvPr/>
        </p:nvSpPr>
        <p:spPr bwMode="auto">
          <a:xfrm>
            <a:off x="4654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61063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smtClean="0">
                <a:solidFill>
                  <a:schemeClr val="accent1">
                    <a:lumMod val="20000"/>
                    <a:lumOff val="80000"/>
                  </a:schemeClr>
                </a:solidFill>
              </a:rPr>
              <a:t>Biguanides - Metformin</a:t>
            </a:r>
          </a:p>
        </p:txBody>
      </p:sp>
      <p:sp>
        <p:nvSpPr>
          <p:cNvPr id="1516547" name="Rectangle 3"/>
          <p:cNvSpPr>
            <a:spLocks noGrp="1" noChangeArrowheads="1"/>
          </p:cNvSpPr>
          <p:nvPr>
            <p:ph type="body" idx="1"/>
          </p:nvPr>
        </p:nvSpPr>
        <p:spPr>
          <a:xfrm>
            <a:off x="381000" y="1162844"/>
            <a:ext cx="77724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Consider B12 deficiency for long term users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27648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48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752089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06400" y="0"/>
            <a:ext cx="8737600" cy="1371600"/>
          </a:xfrm>
        </p:spPr>
        <p:txBody>
          <a:bodyPr/>
          <a:lstStyle/>
          <a:p>
            <a:pPr eaLnBrk="1" hangingPunct="1"/>
            <a:r>
              <a:rPr lang="en-US" sz="3200" dirty="0" smtClean="0">
                <a:solidFill>
                  <a:schemeClr val="accent4">
                    <a:lumMod val="75000"/>
                  </a:schemeClr>
                </a:solidFill>
              </a:rPr>
              <a:t>Considerations</a:t>
            </a:r>
            <a:br>
              <a:rPr lang="en-US" sz="3200" dirty="0" smtClean="0">
                <a:solidFill>
                  <a:schemeClr val="accent4">
                    <a:lumMod val="75000"/>
                  </a:schemeClr>
                </a:solidFill>
              </a:rPr>
            </a:br>
            <a:r>
              <a:rPr lang="en-US" sz="3200" dirty="0" err="1" smtClean="0">
                <a:solidFill>
                  <a:schemeClr val="accent4">
                    <a:lumMod val="75000"/>
                  </a:schemeClr>
                </a:solidFill>
              </a:rPr>
              <a:t>Biguanide</a:t>
            </a:r>
            <a:r>
              <a:rPr lang="en-US" sz="3200" dirty="0" smtClean="0">
                <a:solidFill>
                  <a:schemeClr val="accent4">
                    <a:lumMod val="75000"/>
                  </a:schemeClr>
                </a:solidFill>
              </a:rPr>
              <a:t> - Metformin (Glucophage</a:t>
            </a:r>
            <a:r>
              <a:rPr lang="en-US" sz="1800" baseline="30000" dirty="0" smtClean="0">
                <a:solidFill>
                  <a:schemeClr val="accent4">
                    <a:lumMod val="75000"/>
                  </a:schemeClr>
                </a:solidFill>
              </a:rPr>
              <a:t>®</a:t>
            </a:r>
            <a:r>
              <a:rPr lang="en-US" sz="3200" dirty="0" smtClean="0">
                <a:solidFill>
                  <a:schemeClr val="accent4">
                    <a:lumMod val="75000"/>
                  </a:schemeClr>
                </a:solidFill>
              </a:rPr>
              <a:t>)</a:t>
            </a:r>
          </a:p>
        </p:txBody>
      </p:sp>
      <p:sp>
        <p:nvSpPr>
          <p:cNvPr id="1518595" name="Rectangle 3"/>
          <p:cNvSpPr>
            <a:spLocks noGrp="1" noChangeArrowheads="1"/>
          </p:cNvSpPr>
          <p:nvPr>
            <p:ph type="body" idx="1"/>
          </p:nvPr>
        </p:nvSpPr>
        <p:spPr>
          <a:xfrm>
            <a:off x="381000" y="1905000"/>
            <a:ext cx="8382000" cy="4953000"/>
          </a:xfrm>
        </p:spPr>
        <p:txBody>
          <a:bodyPr/>
          <a:lstStyle/>
          <a:p>
            <a:pPr eaLnBrk="1" hangingPunct="1"/>
            <a:r>
              <a:rPr lang="en-US" dirty="0" smtClean="0"/>
              <a:t>Contraindications due to lactic acidosis:</a:t>
            </a:r>
          </a:p>
          <a:p>
            <a:pPr lvl="1" eaLnBrk="1" hangingPunct="1"/>
            <a:r>
              <a:rPr lang="en-US" dirty="0" smtClean="0"/>
              <a:t>creatinine &gt;1.4 females, &gt;1.5  males </a:t>
            </a:r>
          </a:p>
          <a:p>
            <a:pPr lvl="1" eaLnBrk="1" hangingPunct="1"/>
            <a:r>
              <a:rPr lang="en-US" dirty="0" smtClean="0"/>
              <a:t>liver disease</a:t>
            </a:r>
          </a:p>
          <a:p>
            <a:pPr lvl="1" eaLnBrk="1" hangingPunct="1"/>
            <a:r>
              <a:rPr lang="en-US" dirty="0" smtClean="0"/>
              <a:t>alcohol abuse </a:t>
            </a:r>
          </a:p>
          <a:p>
            <a:pPr lvl="1" eaLnBrk="1" hangingPunct="1"/>
            <a:r>
              <a:rPr lang="en-US" dirty="0" smtClean="0"/>
              <a:t>over 80 years old</a:t>
            </a:r>
          </a:p>
          <a:p>
            <a:pPr lvl="1" eaLnBrk="1" hangingPunct="1"/>
            <a:r>
              <a:rPr lang="en-US" dirty="0" smtClean="0"/>
              <a:t>risk of acidosis</a:t>
            </a:r>
          </a:p>
          <a:p>
            <a:pPr lvl="1" eaLnBrk="1" hangingPunct="1"/>
            <a:r>
              <a:rPr lang="en-US" dirty="0" smtClean="0"/>
              <a:t>during IV dye study</a:t>
            </a:r>
          </a:p>
          <a:p>
            <a:pPr lvl="1" eaLnBrk="1" hangingPunct="1"/>
            <a:r>
              <a:rPr lang="en-US" dirty="0" smtClean="0"/>
              <a:t>CHF requiring meds </a:t>
            </a:r>
          </a:p>
        </p:txBody>
      </p:sp>
      <p:sp>
        <p:nvSpPr>
          <p:cNvPr id="278532"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681937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6">
                    <a:lumMod val="20000"/>
                    <a:lumOff val="80000"/>
                  </a:schemeClr>
                </a:solidFill>
              </a:rPr>
              <a:t>Sulfonylureas – </a:t>
            </a:r>
            <a:br>
              <a:rPr lang="en-US" sz="4800" b="1" dirty="0" smtClean="0">
                <a:solidFill>
                  <a:schemeClr val="accent6">
                    <a:lumMod val="20000"/>
                    <a:lumOff val="80000"/>
                  </a:schemeClr>
                </a:solidFill>
              </a:rPr>
            </a:br>
            <a:r>
              <a:rPr lang="en-US" sz="4800" b="1" dirty="0" smtClean="0">
                <a:solidFill>
                  <a:schemeClr val="accent6">
                    <a:lumMod val="20000"/>
                    <a:lumOff val="80000"/>
                  </a:schemeClr>
                </a:solidFill>
              </a:rPr>
              <a:t> </a:t>
            </a:r>
            <a:endParaRPr lang="en-US" sz="4800" dirty="0" smtClean="0">
              <a:solidFill>
                <a:schemeClr val="accent6">
                  <a:lumMod val="20000"/>
                  <a:lumOff val="80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r>
              <a:rPr lang="en-US" smtClean="0">
                <a:solidFill>
                  <a:schemeClr val="folHlink"/>
                </a:solidFill>
              </a:rPr>
              <a:t>Action:</a:t>
            </a:r>
            <a:r>
              <a:rPr lang="en-US" smtClean="0"/>
              <a:t> tells pancreas to squirt insulin all day</a:t>
            </a:r>
          </a:p>
          <a:p>
            <a:pPr eaLnBrk="1" hangingPunct="1"/>
            <a:r>
              <a:rPr lang="en-US" smtClean="0">
                <a:solidFill>
                  <a:schemeClr val="folHlink"/>
                </a:solidFill>
              </a:rPr>
              <a:t>Who?</a:t>
            </a:r>
            <a:r>
              <a:rPr lang="en-US" smtClean="0"/>
              <a:t> </a:t>
            </a:r>
          </a:p>
          <a:p>
            <a:pPr lvl="1" eaLnBrk="1" hangingPunct="1"/>
            <a:r>
              <a:rPr lang="en-US" smtClean="0"/>
              <a:t>Lean type 2</a:t>
            </a:r>
          </a:p>
        </p:txBody>
      </p:sp>
      <p:pic>
        <p:nvPicPr>
          <p:cNvPr id="280580" name="Picture 5" descr="bcap_squirt_earring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3733800"/>
            <a:ext cx="3124200" cy="3124200"/>
          </a:xfrm>
          <a:noFill/>
        </p:spPr>
      </p:pic>
      <p:pic>
        <p:nvPicPr>
          <p:cNvPr id="280581" name="Picture 4" descr="PE01812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9812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1999-2009, Diabetes Educational Services</a:t>
            </a:r>
          </a:p>
        </p:txBody>
      </p:sp>
    </p:spTree>
    <p:extLst>
      <p:ext uri="{BB962C8B-B14F-4D97-AF65-F5344CB8AC3E}">
        <p14:creationId xmlns:p14="http://schemas.microsoft.com/office/powerpoint/2010/main" val="3873637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smtClean="0">
                <a:solidFill>
                  <a:schemeClr val="accent1">
                    <a:lumMod val="20000"/>
                    <a:lumOff val="80000"/>
                  </a:schemeClr>
                </a:solidFill>
              </a:rPr>
              <a:t>Sulfonylureas - </a:t>
            </a:r>
            <a:r>
              <a:rPr lang="en-US" smtClean="0">
                <a:solidFill>
                  <a:schemeClr val="folHlink"/>
                </a:solidFill>
              </a:rPr>
              <a:t>Squirts</a:t>
            </a:r>
          </a:p>
        </p:txBody>
      </p:sp>
      <p:sp>
        <p:nvSpPr>
          <p:cNvPr id="1495043" name="Rectangle 3"/>
          <p:cNvSpPr>
            <a:spLocks noGrp="1" noChangeArrowheads="1"/>
          </p:cNvSpPr>
          <p:nvPr>
            <p:ph type="body" idx="1"/>
          </p:nvPr>
        </p:nvSpPr>
        <p:spPr>
          <a:xfrm>
            <a:off x="533400" y="990600"/>
            <a:ext cx="8153400" cy="5562600"/>
          </a:xfrm>
        </p:spPr>
        <p:txBody>
          <a:bodyPr/>
          <a:lstStyle/>
          <a:p>
            <a:pPr eaLnBrk="1" hangingPunct="1"/>
            <a:r>
              <a:rPr lang="en-US" sz="2800" dirty="0" smtClean="0"/>
              <a:t>Action: Increase endogenous insulin secretion</a:t>
            </a:r>
          </a:p>
          <a:p>
            <a:pPr eaLnBrk="1" hangingPunct="1"/>
            <a:r>
              <a:rPr lang="en-US" sz="2800" dirty="0" smtClean="0"/>
              <a:t>Efficacy:</a:t>
            </a:r>
          </a:p>
          <a:p>
            <a:pPr lvl="1" eaLnBrk="1" hangingPunct="1"/>
            <a:r>
              <a:rPr lang="en-US" sz="2400" dirty="0" smtClean="0"/>
              <a:t>Decrease FPG 60-70 mg/dl </a:t>
            </a:r>
          </a:p>
          <a:p>
            <a:pPr lvl="1" eaLnBrk="1" hangingPunct="1"/>
            <a:r>
              <a:rPr lang="en-US" sz="2400" dirty="0" smtClean="0"/>
              <a:t>Reduce A1C by 1.0-2.0%</a:t>
            </a:r>
          </a:p>
          <a:p>
            <a:pPr eaLnBrk="1" hangingPunct="1"/>
            <a:r>
              <a:rPr lang="en-US" sz="2800" dirty="0" smtClean="0"/>
              <a:t>Primary failures: about 20% no response</a:t>
            </a:r>
          </a:p>
          <a:p>
            <a:pPr lvl="1" eaLnBrk="1" hangingPunct="1"/>
            <a:r>
              <a:rPr lang="en-US" sz="2400" dirty="0" smtClean="0"/>
              <a:t>R/O glucose toxicity or low beta cell function</a:t>
            </a:r>
          </a:p>
          <a:p>
            <a:pPr eaLnBrk="1" hangingPunct="1"/>
            <a:r>
              <a:rPr lang="en-US" sz="2800" dirty="0" smtClean="0"/>
              <a:t>Secondary failures: 5-10% shortly after initial response, many more later</a:t>
            </a:r>
          </a:p>
          <a:p>
            <a:pPr lvl="1" eaLnBrk="1" hangingPunct="1"/>
            <a:r>
              <a:rPr lang="en-US" sz="2400" dirty="0" smtClean="0"/>
              <a:t>Usually after 5 or more years of therapy due to natural history of DM 2</a:t>
            </a:r>
          </a:p>
          <a:p>
            <a:pPr lvl="1" eaLnBrk="1" hangingPunct="1"/>
            <a:endParaRPr lang="en-US" sz="2400" dirty="0" smtClean="0">
              <a:solidFill>
                <a:srgbClr val="FFFFFF"/>
              </a:solidFill>
            </a:endParaRPr>
          </a:p>
        </p:txBody>
      </p:sp>
      <p:sp>
        <p:nvSpPr>
          <p:cNvPr id="282628"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262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35459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609600" y="381000"/>
            <a:ext cx="7848600" cy="1143000"/>
          </a:xfrm>
        </p:spPr>
        <p:txBody>
          <a:bodyPr>
            <a:normAutofit fontScale="90000"/>
          </a:bodyPr>
          <a:lstStyle/>
          <a:p>
            <a:pPr eaLnBrk="1" hangingPunct="1"/>
            <a:r>
              <a:rPr lang="en-US" smtClean="0">
                <a:solidFill>
                  <a:schemeClr val="tx1"/>
                </a:solidFill>
              </a:rPr>
              <a:t>Sulfonylureas:</a:t>
            </a:r>
            <a:br>
              <a:rPr lang="en-US" smtClean="0">
                <a:solidFill>
                  <a:schemeClr val="tx1"/>
                </a:solidFill>
              </a:rPr>
            </a:br>
            <a:r>
              <a:rPr lang="en-US" smtClean="0">
                <a:solidFill>
                  <a:schemeClr val="tx1"/>
                </a:solidFill>
              </a:rPr>
              <a:t>2nd Generation</a:t>
            </a:r>
          </a:p>
        </p:txBody>
      </p:sp>
      <p:sp>
        <p:nvSpPr>
          <p:cNvPr id="28467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anose="05000000000000000000" pitchFamily="2" charset="2"/>
              <a:buNone/>
            </a:pPr>
            <a:endParaRPr lang="en-US" sz="2400" dirty="0" smtClean="0"/>
          </a:p>
          <a:p>
            <a:pPr eaLnBrk="1" hangingPunct="1">
              <a:lnSpc>
                <a:spcPct val="90000"/>
              </a:lnSpc>
              <a:buFont typeface="Wingdings" panose="05000000000000000000" pitchFamily="2" charset="2"/>
              <a:buNone/>
            </a:pPr>
            <a:r>
              <a:rPr lang="en-US" sz="2400" dirty="0" smtClean="0"/>
              <a:t>	</a:t>
            </a:r>
            <a:r>
              <a:rPr lang="en-US" u="sng" dirty="0" smtClean="0"/>
              <a:t>Generic		Trade	 	</a:t>
            </a:r>
            <a:r>
              <a:rPr lang="en-US" u="sng" dirty="0" smtClean="0"/>
              <a:t>	Duration</a:t>
            </a:r>
            <a:endParaRPr lang="en-US" u="sng" dirty="0" smtClean="0"/>
          </a:p>
          <a:p>
            <a:pPr lvl="1" eaLnBrk="1" hangingPunct="1">
              <a:lnSpc>
                <a:spcPct val="90000"/>
              </a:lnSpc>
            </a:pPr>
            <a:r>
              <a:rPr lang="en-US" dirty="0" smtClean="0"/>
              <a:t>Glyburide	</a:t>
            </a:r>
            <a:r>
              <a:rPr lang="en-US" dirty="0" smtClean="0"/>
              <a:t>	</a:t>
            </a:r>
            <a:r>
              <a:rPr lang="en-US" dirty="0" err="1" smtClean="0"/>
              <a:t>Diabeta</a:t>
            </a:r>
            <a:r>
              <a:rPr lang="en-US" dirty="0" smtClean="0"/>
              <a:t>, </a:t>
            </a:r>
            <a:r>
              <a:rPr lang="en-US" dirty="0" err="1" smtClean="0"/>
              <a:t>Micronase</a:t>
            </a:r>
            <a:r>
              <a:rPr lang="en-US" dirty="0" smtClean="0"/>
              <a:t>,		12-24 </a:t>
            </a:r>
            <a:r>
              <a:rPr lang="en-US" dirty="0" err="1" smtClean="0"/>
              <a:t>hrs</a:t>
            </a:r>
            <a:endParaRPr lang="en-US" dirty="0" smtClean="0"/>
          </a:p>
          <a:p>
            <a:pPr lvl="4" eaLnBrk="1" hangingPunct="1">
              <a:lnSpc>
                <a:spcPct val="90000"/>
              </a:lnSpc>
              <a:buFont typeface="Wingdings" panose="05000000000000000000" pitchFamily="2" charset="2"/>
              <a:buNone/>
            </a:pPr>
            <a:r>
              <a:rPr lang="en-US" sz="2400" dirty="0" smtClean="0"/>
              <a:t>		</a:t>
            </a: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anose="05000000000000000000" pitchFamily="2" charset="2"/>
              <a:buNone/>
            </a:pPr>
            <a:endParaRPr lang="en-US" sz="2400" dirty="0" smtClean="0"/>
          </a:p>
          <a:p>
            <a:pPr lvl="1" eaLnBrk="1" hangingPunct="1">
              <a:lnSpc>
                <a:spcPct val="90000"/>
              </a:lnSpc>
            </a:pPr>
            <a:r>
              <a:rPr lang="en-US" dirty="0" err="1" smtClean="0"/>
              <a:t>Glipizide</a:t>
            </a:r>
            <a:r>
              <a:rPr lang="en-US" dirty="0" smtClean="0"/>
              <a:t>*	</a:t>
            </a:r>
            <a:r>
              <a:rPr lang="en-US" dirty="0" smtClean="0"/>
              <a:t>	Glucotrol</a:t>
            </a:r>
            <a:r>
              <a:rPr lang="en-US" dirty="0" smtClean="0"/>
              <a:t>, Glucotrol Xl	12-24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pPr>
            <a:r>
              <a:rPr lang="en-US" dirty="0" smtClean="0"/>
              <a:t>Glimepiride	Amaryl			16-24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buFont typeface="Wingdings" panose="05000000000000000000" pitchFamily="2" charset="2"/>
              <a:buNone/>
            </a:pPr>
            <a:r>
              <a:rPr lang="en-US" sz="2000" dirty="0" smtClean="0"/>
              <a:t>*</a:t>
            </a:r>
            <a:r>
              <a:rPr lang="en-US" sz="1800" dirty="0" smtClean="0"/>
              <a:t>take short acting product on empty stomach</a:t>
            </a:r>
            <a:endParaRPr lang="en-US" sz="2000" dirty="0" smtClean="0"/>
          </a:p>
        </p:txBody>
      </p:sp>
      <p:sp>
        <p:nvSpPr>
          <p:cNvPr id="284676"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84677"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425796736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smtClean="0">
                <a:solidFill>
                  <a:schemeClr val="accent1">
                    <a:lumMod val="20000"/>
                    <a:lumOff val="80000"/>
                  </a:schemeClr>
                </a:solidFill>
              </a:rPr>
              <a:t>Sulfonylureas</a:t>
            </a:r>
          </a:p>
        </p:txBody>
      </p:sp>
      <p:sp>
        <p:nvSpPr>
          <p:cNvPr id="1499139" name="Rectangle 3"/>
          <p:cNvSpPr>
            <a:spLocks noGrp="1" noChangeArrowheads="1"/>
          </p:cNvSpPr>
          <p:nvPr>
            <p:ph type="body" idx="1"/>
          </p:nvPr>
        </p:nvSpPr>
        <p:spPr>
          <a:xfrm>
            <a:off x="533400" y="1295400"/>
            <a:ext cx="7315200" cy="5257800"/>
          </a:xfrm>
        </p:spPr>
        <p:txBody>
          <a:bodyPr/>
          <a:lstStyle/>
          <a:p>
            <a:pPr eaLnBrk="1" hangingPunct="1"/>
            <a:r>
              <a:rPr lang="en-US" sz="3600" dirty="0" smtClean="0"/>
              <a:t>Other Effects</a:t>
            </a:r>
          </a:p>
          <a:p>
            <a:pPr lvl="1" eaLnBrk="1" hangingPunct="1"/>
            <a:r>
              <a:rPr lang="en-US" sz="3000" dirty="0" smtClean="0"/>
              <a:t>Hypoglycemia </a:t>
            </a:r>
          </a:p>
          <a:p>
            <a:pPr lvl="1" eaLnBrk="1" hangingPunct="1"/>
            <a:r>
              <a:rPr lang="en-US" sz="3000" dirty="0" smtClean="0"/>
              <a:t>Weight gain </a:t>
            </a:r>
          </a:p>
          <a:p>
            <a:pPr lvl="1" eaLnBrk="1" hangingPunct="1"/>
            <a:r>
              <a:rPr lang="en-US" sz="3000" dirty="0" smtClean="0"/>
              <a:t>Cleared by kidney, use caution for </a:t>
            </a:r>
            <a:r>
              <a:rPr lang="en-US" sz="3000" dirty="0" err="1" smtClean="0"/>
              <a:t>pts</a:t>
            </a:r>
            <a:r>
              <a:rPr lang="en-US" sz="3000" dirty="0" smtClean="0"/>
              <a:t> with kidney problems</a:t>
            </a:r>
          </a:p>
          <a:p>
            <a:pPr lvl="1" eaLnBrk="1" hangingPunct="1"/>
            <a:r>
              <a:rPr lang="en-US" sz="3000" dirty="0" smtClean="0"/>
              <a:t>Generally the least expensive class of medication</a:t>
            </a:r>
          </a:p>
        </p:txBody>
      </p:sp>
      <p:sp>
        <p:nvSpPr>
          <p:cNvPr id="286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2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97363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r>
              <a:rPr lang="en-US" smtClean="0"/>
              <a:t>Defined as glucose of 70</a:t>
            </a:r>
            <a:r>
              <a:rPr lang="en-US" sz="2400" smtClean="0"/>
              <a:t>mg/dl </a:t>
            </a:r>
            <a:r>
              <a:rPr lang="en-US" smtClean="0"/>
              <a:t>or below  </a:t>
            </a:r>
          </a:p>
          <a:p>
            <a:pPr eaLnBrk="1" hangingPunct="1"/>
            <a:r>
              <a:rPr lang="en-US" smtClean="0"/>
              <a:t>50% of episodes occur during the night</a:t>
            </a:r>
          </a:p>
          <a:p>
            <a:pPr eaLnBrk="1" hangingPunct="1"/>
            <a:r>
              <a:rPr lang="en-US" smtClean="0"/>
              <a:t>Higher mortality rate with severe hypoglycemia secondary to sulfonylureas</a:t>
            </a:r>
          </a:p>
          <a:p>
            <a:pPr lvl="1" eaLnBrk="1" hangingPunct="1"/>
            <a:r>
              <a:rPr lang="en-US" smtClean="0"/>
              <a:t>Especially (chlorpropamide) Diabenese</a:t>
            </a:r>
            <a:r>
              <a:rPr lang="en-US" sz="2000" baseline="30000" smtClean="0"/>
              <a:t>®</a:t>
            </a:r>
            <a:r>
              <a:rPr lang="en-US" smtClean="0"/>
              <a:t>  and (glyburide) Micronase</a:t>
            </a:r>
            <a:r>
              <a:rPr lang="en-US" sz="2000" baseline="40000" smtClean="0"/>
              <a:t>®</a:t>
            </a:r>
            <a:r>
              <a:rPr lang="en-US" smtClean="0"/>
              <a:t>, Diabeta</a:t>
            </a:r>
            <a:r>
              <a:rPr lang="en-US" sz="2000" baseline="40000" smtClean="0"/>
              <a:t>®</a:t>
            </a:r>
            <a:endParaRPr lang="en-US" baseline="40000" smtClean="0"/>
          </a:p>
          <a:p>
            <a:pPr eaLnBrk="1" hangingPunct="1"/>
            <a:r>
              <a:rPr lang="en-US" smtClean="0"/>
              <a:t>Blood glucose levels don’t describe severity, response is individual</a:t>
            </a:r>
          </a:p>
        </p:txBody>
      </p:sp>
    </p:spTree>
    <p:extLst>
      <p:ext uri="{BB962C8B-B14F-4D97-AF65-F5344CB8AC3E}">
        <p14:creationId xmlns:p14="http://schemas.microsoft.com/office/powerpoint/2010/main" val="24284117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noFill/>
        </p:spPr>
        <p:txBody>
          <a:bodyPr lIns="90477" tIns="44445" rIns="90477" bIns="44445" anchor="b"/>
          <a:lstStyle/>
          <a:p>
            <a:pPr eaLnBrk="1" hangingPunct="1"/>
            <a:r>
              <a:rPr lang="en-US" dirty="0" smtClean="0"/>
              <a:t>Hypoglycemia Symptoms</a:t>
            </a:r>
          </a:p>
        </p:txBody>
      </p:sp>
      <p:sp>
        <p:nvSpPr>
          <p:cNvPr id="290819" name="Rectangle 1027"/>
          <p:cNvSpPr>
            <a:spLocks noGrp="1" noChangeArrowheads="1"/>
          </p:cNvSpPr>
          <p:nvPr>
            <p:ph type="body" sz="half" idx="2"/>
          </p:nvPr>
        </p:nvSpPr>
        <p:spPr>
          <a:xfrm>
            <a:off x="1981200" y="1752600"/>
            <a:ext cx="3429000" cy="4525963"/>
          </a:xfrm>
        </p:spPr>
        <p:txBody>
          <a:bodyPr/>
          <a:lstStyle/>
          <a:p>
            <a:pPr eaLnBrk="1" hangingPunct="1"/>
            <a:r>
              <a:rPr lang="en-US" sz="2800" dirty="0" smtClean="0">
                <a:solidFill>
                  <a:schemeClr val="hlink"/>
                </a:solidFill>
              </a:rPr>
              <a:t>Autonomic</a:t>
            </a:r>
          </a:p>
          <a:p>
            <a:pPr lvl="1" eaLnBrk="1" hangingPunct="1"/>
            <a:r>
              <a:rPr lang="en-US" sz="2800" dirty="0" smtClean="0"/>
              <a:t>Anxiety</a:t>
            </a:r>
          </a:p>
          <a:p>
            <a:pPr lvl="1" eaLnBrk="1" hangingPunct="1"/>
            <a:r>
              <a:rPr lang="en-US" sz="2800" dirty="0" smtClean="0"/>
              <a:t>Palpitations</a:t>
            </a:r>
          </a:p>
          <a:p>
            <a:pPr lvl="1" eaLnBrk="1" hangingPunct="1"/>
            <a:r>
              <a:rPr lang="en-US" sz="2800" dirty="0" smtClean="0"/>
              <a:t>Sweating</a:t>
            </a:r>
          </a:p>
          <a:p>
            <a:pPr lvl="1" eaLnBrk="1" hangingPunct="1"/>
            <a:r>
              <a:rPr lang="en-US" sz="2800" dirty="0" smtClean="0"/>
              <a:t>Tingling</a:t>
            </a:r>
          </a:p>
          <a:p>
            <a:pPr lvl="1" eaLnBrk="1" hangingPunct="1"/>
            <a:r>
              <a:rPr lang="en-US" sz="2800" dirty="0" smtClean="0"/>
              <a:t>Trembling</a:t>
            </a:r>
          </a:p>
          <a:p>
            <a:pPr lvl="1" eaLnBrk="1" hangingPunct="1"/>
            <a:r>
              <a:rPr lang="en-US" sz="2800" dirty="0" smtClean="0"/>
              <a:t>Hypoglycemic Unawareness</a:t>
            </a:r>
          </a:p>
          <a:p>
            <a:pPr lvl="1" eaLnBrk="1" hangingPunct="1"/>
            <a:endParaRPr lang="en-US" sz="2800" dirty="0" smtClean="0"/>
          </a:p>
        </p:txBody>
      </p:sp>
      <p:sp>
        <p:nvSpPr>
          <p:cNvPr id="1519620" name="Rectangle 1028"/>
          <p:cNvSpPr>
            <a:spLocks noChangeArrowheads="1"/>
          </p:cNvSpPr>
          <p:nvPr/>
        </p:nvSpPr>
        <p:spPr bwMode="auto">
          <a:xfrm>
            <a:off x="4876800" y="1600200"/>
            <a:ext cx="3200400" cy="45259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3"/>
              </a:buBlip>
              <a:defRPr/>
            </a:pPr>
            <a:r>
              <a:rPr lang="en-US" sz="2800" dirty="0" err="1">
                <a:solidFill>
                  <a:schemeClr val="accent1">
                    <a:lumMod val="50000"/>
                  </a:schemeClr>
                </a:solidFill>
                <a:latin typeface="Tahoma" pitchFamily="34" charset="0"/>
              </a:rPr>
              <a:t>Neuroglycopenia</a:t>
            </a:r>
            <a:endParaRPr lang="en-US" sz="2800" dirty="0">
              <a:solidFill>
                <a:schemeClr val="accent1">
                  <a:lumMod val="50000"/>
                </a:schemeClr>
              </a:solidFill>
              <a:latin typeface="Tahoma" pitchFamily="34" charset="0"/>
            </a:endParaRP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eaLnBrk="1" hangingPunct="1">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eaLnBrk="1" hangingPunct="1">
              <a:spcBef>
                <a:spcPct val="20000"/>
              </a:spcBef>
              <a:buClr>
                <a:schemeClr val="folHlink"/>
              </a:buClr>
              <a:buSzPct val="55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290821"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64676"/>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533400" y="228600"/>
            <a:ext cx="8610600" cy="992188"/>
          </a:xfrm>
          <a:noFill/>
        </p:spPr>
        <p:txBody>
          <a:bodyPr lIns="90477" tIns="44445" rIns="90477" bIns="44445" anchor="b"/>
          <a:lstStyle/>
          <a:p>
            <a:pPr eaLnBrk="1" hangingPunct="1"/>
            <a:r>
              <a:rPr lang="en-US" smtClean="0"/>
              <a:t>Treatment of Hypoglycemia</a:t>
            </a:r>
            <a:endParaRPr lang="en-US"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r>
              <a:rPr lang="en-US" smtClean="0"/>
              <a:t>If blood glucose </a:t>
            </a:r>
            <a:r>
              <a:rPr lang="en-US" b="1" smtClean="0"/>
              <a:t>70</a:t>
            </a:r>
            <a:r>
              <a:rPr lang="en-US" sz="2800" smtClean="0"/>
              <a:t>mg/dl</a:t>
            </a:r>
            <a:r>
              <a:rPr lang="en-US" smtClean="0"/>
              <a:t> or below:</a:t>
            </a:r>
          </a:p>
          <a:p>
            <a:pPr lvl="1" eaLnBrk="1" hangingPunct="1">
              <a:buSzPct val="75000"/>
              <a:buFont typeface="Monotype Sorts" pitchFamily="2" charset="2"/>
              <a:buBlip>
                <a:blip r:embed="rId3"/>
              </a:buBlip>
            </a:pPr>
            <a:r>
              <a:rPr lang="en-US" smtClean="0"/>
              <a:t>10-15 gms of carb to raise BG 30 - 45</a:t>
            </a:r>
            <a:r>
              <a:rPr lang="en-US" sz="2800" smtClean="0"/>
              <a:t>mg/dl</a:t>
            </a:r>
            <a:endParaRPr lang="en-US" smtClean="0"/>
          </a:p>
          <a:p>
            <a:pPr eaLnBrk="1" hangingPunct="1">
              <a:buFont typeface="Monotype Sorts" pitchFamily="2" charset="2"/>
              <a:buBlip>
                <a:blip r:embed="rId4"/>
              </a:buBlip>
            </a:pPr>
            <a:r>
              <a:rPr lang="en-US" smtClean="0"/>
              <a:t>Retest in 15 minutes, if still low, treat again, even without symptoms</a:t>
            </a:r>
          </a:p>
          <a:p>
            <a:pPr eaLnBrk="1" hangingPunct="1">
              <a:buFont typeface="Monotype Sorts" pitchFamily="2" charset="2"/>
              <a:buBlip>
                <a:blip r:embed="rId4"/>
              </a:buBlip>
            </a:pPr>
            <a:r>
              <a:rPr lang="en-US" smtClean="0"/>
              <a:t>Follow with usual meal or snack</a:t>
            </a:r>
          </a:p>
          <a:p>
            <a:pPr eaLnBrk="1" hangingPunct="1">
              <a:buFont typeface="Monotype Sorts" pitchFamily="2" charset="2"/>
              <a:buBlip>
                <a:blip r:embed="rId4"/>
              </a:buBlip>
            </a:pPr>
            <a:r>
              <a:rPr lang="en-US" smtClean="0"/>
              <a:t>If BG less than 40, allow recovery time</a:t>
            </a:r>
          </a:p>
          <a:p>
            <a:pPr eaLnBrk="1" hangingPunct="1">
              <a:buFont typeface="Monotype Sorts" pitchFamily="2" charset="2"/>
              <a:buNone/>
            </a:pPr>
            <a:endParaRPr lang="en-US" smtClean="0"/>
          </a:p>
        </p:txBody>
      </p:sp>
    </p:spTree>
    <p:extLst>
      <p:ext uri="{BB962C8B-B14F-4D97-AF65-F5344CB8AC3E}">
        <p14:creationId xmlns:p14="http://schemas.microsoft.com/office/powerpoint/2010/main" val="2732545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63">
                                            <p:txEl>
                                              <p:pRg st="2" end="2"/>
                                            </p:txEl>
                                          </p:spTgt>
                                        </p:tgtEl>
                                        <p:attrNameLst>
                                          <p:attrName>style.visibility</p:attrName>
                                        </p:attrNameLst>
                                      </p:cBhvr>
                                      <p:to>
                                        <p:strVal val="visible"/>
                                      </p:to>
                                    </p:set>
                                    <p:anim calcmode="lin" valueType="num">
                                      <p:cBhvr additive="base">
                                        <p:cTn id="7" dur="2000" fill="hold"/>
                                        <p:tgtEl>
                                          <p:spTgt spid="1320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32096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20963">
                                            <p:txEl>
                                              <p:pRg st="3" end="3"/>
                                            </p:txEl>
                                          </p:spTgt>
                                        </p:tgtEl>
                                        <p:attrNameLst>
                                          <p:attrName>style.visibility</p:attrName>
                                        </p:attrNameLst>
                                      </p:cBhvr>
                                      <p:to>
                                        <p:strVal val="visible"/>
                                      </p:to>
                                    </p:set>
                                    <p:anim calcmode="lin" valueType="num">
                                      <p:cBhvr additive="base">
                                        <p:cTn id="11" dur="2000" fill="hold"/>
                                        <p:tgtEl>
                                          <p:spTgt spid="1320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32096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20963">
                                            <p:txEl>
                                              <p:pRg st="4" end="4"/>
                                            </p:txEl>
                                          </p:spTgt>
                                        </p:tgtEl>
                                        <p:attrNameLst>
                                          <p:attrName>style.visibility</p:attrName>
                                        </p:attrNameLst>
                                      </p:cBhvr>
                                      <p:to>
                                        <p:strVal val="visible"/>
                                      </p:to>
                                    </p:set>
                                    <p:anim calcmode="lin" valueType="num">
                                      <p:cBhvr additive="base">
                                        <p:cTn id="15" dur="2000" fill="hold"/>
                                        <p:tgtEl>
                                          <p:spTgt spid="1320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32096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7892"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extLst>
      <p:ext uri="{BB962C8B-B14F-4D97-AF65-F5344CB8AC3E}">
        <p14:creationId xmlns:p14="http://schemas.microsoft.com/office/powerpoint/2010/main" val="16775964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r>
              <a:rPr lang="en-US" smtClean="0"/>
              <a:t>15 - 20 Gms Carb Sources</a:t>
            </a:r>
          </a:p>
        </p:txBody>
      </p:sp>
      <p:sp>
        <p:nvSpPr>
          <p:cNvPr id="294915" name="Rectangle 3"/>
          <p:cNvSpPr>
            <a:spLocks noGrp="1" noChangeArrowheads="1"/>
          </p:cNvSpPr>
          <p:nvPr>
            <p:ph type="body" sz="half" idx="1"/>
          </p:nvPr>
        </p:nvSpPr>
        <p:spPr>
          <a:xfrm>
            <a:off x="533400" y="1981200"/>
            <a:ext cx="4648200" cy="4495800"/>
          </a:xfrm>
        </p:spPr>
        <p:txBody>
          <a:bodyPr/>
          <a:lstStyle/>
          <a:p>
            <a:pPr eaLnBrk="1" hangingPunct="1">
              <a:buFont typeface="Wingdings" panose="05000000000000000000" pitchFamily="2" charset="2"/>
              <a:buBlip>
                <a:blip r:embed="rId4"/>
              </a:buBlip>
            </a:pPr>
            <a:r>
              <a:rPr lang="en-US" sz="2800" smtClean="0"/>
              <a:t>3 - 4 Glucose Tablets</a:t>
            </a:r>
          </a:p>
          <a:p>
            <a:pPr eaLnBrk="1" hangingPunct="1">
              <a:buFont typeface="Wingdings" panose="05000000000000000000" pitchFamily="2" charset="2"/>
              <a:buBlip>
                <a:blip r:embed="rId4"/>
              </a:buBlip>
            </a:pPr>
            <a:r>
              <a:rPr lang="en-US" sz="2800" smtClean="0"/>
              <a:t>8 - 10 Lifesavers candy</a:t>
            </a:r>
          </a:p>
          <a:p>
            <a:pPr eaLnBrk="1" hangingPunct="1">
              <a:buFont typeface="Wingdings" panose="05000000000000000000" pitchFamily="2" charset="2"/>
              <a:buBlip>
                <a:blip r:embed="rId4"/>
              </a:buBlip>
            </a:pPr>
            <a:r>
              <a:rPr lang="en-US" sz="2800" smtClean="0"/>
              <a:t>8 - 10 Hard candies</a:t>
            </a:r>
          </a:p>
          <a:p>
            <a:pPr eaLnBrk="1" hangingPunct="1">
              <a:buFont typeface="Wingdings" panose="05000000000000000000" pitchFamily="2" charset="2"/>
              <a:buBlip>
                <a:blip r:embed="rId4"/>
              </a:buBlip>
            </a:pPr>
            <a:r>
              <a:rPr lang="en-US" sz="2800" smtClean="0"/>
              <a:t>2 Tablespoons Raisins</a:t>
            </a:r>
          </a:p>
          <a:p>
            <a:pPr eaLnBrk="1" hangingPunct="1">
              <a:buFont typeface="Wingdings" panose="05000000000000000000" pitchFamily="2" charset="2"/>
              <a:buBlip>
                <a:blip r:embed="rId4"/>
              </a:buBlip>
            </a:pPr>
            <a:r>
              <a:rPr lang="en-US" sz="2800" smtClean="0"/>
              <a:t>4 - 6 oz’s Nondiet soda</a:t>
            </a:r>
          </a:p>
          <a:p>
            <a:pPr eaLnBrk="1" hangingPunct="1">
              <a:buFont typeface="Wingdings" panose="05000000000000000000" pitchFamily="2" charset="2"/>
              <a:buBlip>
                <a:blip r:embed="rId4"/>
              </a:buBlip>
            </a:pPr>
            <a:r>
              <a:rPr lang="en-US" sz="2800" smtClean="0"/>
              <a:t>4 - 6 oz’s Fruit Juice</a:t>
            </a:r>
          </a:p>
          <a:p>
            <a:pPr eaLnBrk="1" hangingPunct="1">
              <a:buFont typeface="Wingdings" panose="05000000000000000000" pitchFamily="2" charset="2"/>
              <a:buBlip>
                <a:blip r:embed="rId4"/>
              </a:buBlip>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61452"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62183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32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normAutofit fontScale="90000"/>
          </a:bodyPr>
          <a:lstStyle/>
          <a:p>
            <a:pPr eaLnBrk="1" hangingPunct="1"/>
            <a:r>
              <a:rPr lang="en-US" sz="3600" smtClean="0">
                <a:solidFill>
                  <a:schemeClr val="folHlink"/>
                </a:solidFill>
              </a:rPr>
              <a:t>Indications for Insulin Sensitizers </a:t>
            </a:r>
            <a:r>
              <a:rPr lang="en-US" sz="2400" smtClean="0">
                <a:solidFill>
                  <a:schemeClr val="folHlink"/>
                </a:solidFill>
              </a:rPr>
              <a:t>Rosiglitazone (Avandia</a:t>
            </a:r>
            <a:r>
              <a:rPr lang="en-US" sz="2400" baseline="30000" smtClean="0">
                <a:solidFill>
                  <a:schemeClr val="folHlink"/>
                </a:solidFill>
              </a:rPr>
              <a:t>®</a:t>
            </a:r>
            <a:r>
              <a:rPr lang="en-US" sz="2400" smtClean="0">
                <a:solidFill>
                  <a:schemeClr val="folHlink"/>
                </a:solidFill>
              </a:rPr>
              <a:t>), Pioglitazone (Actos</a:t>
            </a:r>
            <a:r>
              <a:rPr lang="en-US" sz="2400" baseline="30000" smtClean="0">
                <a:solidFill>
                  <a:schemeClr val="folHlink"/>
                </a:solidFill>
              </a:rPr>
              <a:t>®</a:t>
            </a:r>
            <a:r>
              <a:rPr lang="en-US" sz="2400" smtClean="0">
                <a:solidFill>
                  <a:schemeClr val="folHlink"/>
                </a:solidFill>
              </a:rPr>
              <a:t>)</a:t>
            </a:r>
            <a:endParaRPr lang="en-US" sz="2800" smtClean="0">
              <a:solidFill>
                <a:schemeClr val="folHlink"/>
              </a:solidFill>
            </a:endParaRPr>
          </a:p>
        </p:txBody>
      </p:sp>
      <p:sp>
        <p:nvSpPr>
          <p:cNvPr id="1582083" name="Rectangle 3"/>
          <p:cNvSpPr>
            <a:spLocks noGrp="1" noChangeArrowheads="1"/>
          </p:cNvSpPr>
          <p:nvPr>
            <p:ph type="body" sz="half" idx="1"/>
          </p:nvPr>
        </p:nvSpPr>
        <p:spPr>
          <a:xfrm>
            <a:off x="457200" y="2057400"/>
            <a:ext cx="6629400" cy="4800600"/>
          </a:xfrm>
        </p:spPr>
        <p:txBody>
          <a:bodyPr/>
          <a:lstStyle/>
          <a:p>
            <a:pPr eaLnBrk="1" hangingPunct="1"/>
            <a:r>
              <a:rPr lang="en-US" sz="2400" dirty="0" smtClean="0"/>
              <a:t>Action</a:t>
            </a:r>
            <a:r>
              <a:rPr lang="en-US" dirty="0" smtClean="0">
                <a:solidFill>
                  <a:srgbClr val="33CC33"/>
                </a:solidFill>
              </a:rPr>
              <a:t>: </a:t>
            </a:r>
            <a:r>
              <a:rPr lang="en-US" sz="4000" b="1" dirty="0" smtClean="0">
                <a:solidFill>
                  <a:schemeClr val="accent1">
                    <a:lumMod val="50000"/>
                  </a:schemeClr>
                </a:solidFill>
              </a:rPr>
              <a:t>Sensitizers</a:t>
            </a:r>
          </a:p>
          <a:p>
            <a:pPr eaLnBrk="1" hangingPunct="1"/>
            <a:endParaRPr lang="en-US" sz="2400" dirty="0" smtClean="0"/>
          </a:p>
          <a:p>
            <a:pPr eaLnBrk="1" hangingPunct="1"/>
            <a:r>
              <a:rPr lang="en-US" sz="2800" dirty="0" smtClean="0"/>
              <a:t>Who?</a:t>
            </a:r>
          </a:p>
          <a:p>
            <a:pPr lvl="1" eaLnBrk="1" hangingPunct="1"/>
            <a:r>
              <a:rPr lang="en-US" dirty="0" smtClean="0"/>
              <a:t>Insulin resistant patient</a:t>
            </a:r>
          </a:p>
          <a:p>
            <a:pPr lvl="1" eaLnBrk="1" hangingPunct="1"/>
            <a:r>
              <a:rPr lang="en-US" dirty="0" err="1" smtClean="0"/>
              <a:t>Dysmetabolic</a:t>
            </a:r>
            <a:r>
              <a:rPr lang="en-US" dirty="0" smtClean="0"/>
              <a:t> syndrome</a:t>
            </a:r>
          </a:p>
          <a:p>
            <a:pPr lvl="1"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sz="2800" dirty="0" smtClean="0"/>
              <a:t> </a:t>
            </a:r>
            <a:endParaRPr lang="en-US" sz="2000" dirty="0" smtClean="0">
              <a:solidFill>
                <a:srgbClr val="33CC33"/>
              </a:solidFill>
            </a:endParaRPr>
          </a:p>
        </p:txBody>
      </p:sp>
      <p:pic>
        <p:nvPicPr>
          <p:cNvPr id="299012" name="Picture 4" descr="MCj03675360000[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715000" y="2057400"/>
            <a:ext cx="3003550" cy="2235200"/>
          </a:xfrm>
          <a:noFill/>
        </p:spPr>
      </p:pic>
      <p:sp>
        <p:nvSpPr>
          <p:cNvPr id="299013"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25574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82083">
                                            <p:txEl>
                                              <p:pRg st="2" end="2"/>
                                            </p:txEl>
                                          </p:spTgt>
                                        </p:tgtEl>
                                        <p:attrNameLst>
                                          <p:attrName>style.visibility</p:attrName>
                                        </p:attrNameLst>
                                      </p:cBhvr>
                                      <p:to>
                                        <p:strVal val="visible"/>
                                      </p:to>
                                    </p:set>
                                    <p:animEffect transition="in" filter="box(in)">
                                      <p:cBhvr>
                                        <p:cTn id="7" dur="5000"/>
                                        <p:tgtEl>
                                          <p:spTgt spid="1582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82083">
                                            <p:txEl>
                                              <p:pRg st="3" end="3"/>
                                            </p:txEl>
                                          </p:spTgt>
                                        </p:tgtEl>
                                        <p:attrNameLst>
                                          <p:attrName>style.visibility</p:attrName>
                                        </p:attrNameLst>
                                      </p:cBhvr>
                                      <p:to>
                                        <p:strVal val="visible"/>
                                      </p:to>
                                    </p:set>
                                    <p:animEffect transition="in" filter="box(in)">
                                      <p:cBhvr>
                                        <p:cTn id="12" dur="5000"/>
                                        <p:tgtEl>
                                          <p:spTgt spid="158208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82083">
                                            <p:txEl>
                                              <p:pRg st="0" end="0"/>
                                            </p:txEl>
                                          </p:spTgt>
                                        </p:tgtEl>
                                        <p:attrNameLst>
                                          <p:attrName>style.visibility</p:attrName>
                                        </p:attrNameLst>
                                      </p:cBhvr>
                                      <p:to>
                                        <p:strVal val="visible"/>
                                      </p:to>
                                    </p:set>
                                    <p:animEffect transition="in" filter="box(in)">
                                      <p:cBhvr>
                                        <p:cTn id="17" dur="5000"/>
                                        <p:tgtEl>
                                          <p:spTgt spid="158208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582083">
                                            <p:txEl>
                                              <p:pRg st="4" end="4"/>
                                            </p:txEl>
                                          </p:spTgt>
                                        </p:tgtEl>
                                        <p:attrNameLst>
                                          <p:attrName>style.visibility</p:attrName>
                                        </p:attrNameLst>
                                      </p:cBhvr>
                                      <p:to>
                                        <p:strVal val="visible"/>
                                      </p:to>
                                    </p:set>
                                    <p:animEffect transition="in" filter="box(in)">
                                      <p:cBhvr>
                                        <p:cTn id="20" dur="5000"/>
                                        <p:tgtEl>
                                          <p:spTgt spid="1582083">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582083">
                                            <p:txEl>
                                              <p:pRg st="6" end="6"/>
                                            </p:txEl>
                                          </p:spTgt>
                                        </p:tgtEl>
                                        <p:attrNameLst>
                                          <p:attrName>style.visibility</p:attrName>
                                        </p:attrNameLst>
                                      </p:cBhvr>
                                      <p:to>
                                        <p:strVal val="visible"/>
                                      </p:to>
                                    </p:set>
                                    <p:animEffect transition="in" filter="box(in)">
                                      <p:cBhvr>
                                        <p:cTn id="23" dur="50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smtClean="0">
                <a:solidFill>
                  <a:schemeClr val="accent1">
                    <a:lumMod val="20000"/>
                    <a:lumOff val="80000"/>
                  </a:schemeClr>
                </a:solidFill>
              </a:rPr>
              <a:t>Thiazolidinediones – TZD’s</a:t>
            </a:r>
          </a:p>
        </p:txBody>
      </p:sp>
      <p:sp>
        <p:nvSpPr>
          <p:cNvPr id="1520643" name="Rectangle 3"/>
          <p:cNvSpPr>
            <a:spLocks noGrp="1" noChangeArrowheads="1"/>
          </p:cNvSpPr>
          <p:nvPr>
            <p:ph type="body" idx="1"/>
          </p:nvPr>
        </p:nvSpPr>
        <p:spPr>
          <a:xfrm>
            <a:off x="381000" y="1066800"/>
            <a:ext cx="8458200" cy="5791200"/>
          </a:xfrm>
        </p:spPr>
        <p:txBody>
          <a:bodyPr/>
          <a:lstStyle/>
          <a:p>
            <a:pPr eaLnBrk="1" hangingPunct="1">
              <a:lnSpc>
                <a:spcPct val="80000"/>
              </a:lnSpc>
            </a:pPr>
            <a:r>
              <a:rPr lang="en-US" sz="2800" b="1" dirty="0" smtClean="0"/>
              <a:t>Action</a:t>
            </a:r>
            <a:r>
              <a:rPr lang="en-US" sz="2800" dirty="0" smtClean="0"/>
              <a:t>: decrease insulin resistance by making muscle and adipose cells more sensitive to insulin.  Decrease free fatty acids</a:t>
            </a:r>
          </a:p>
          <a:p>
            <a:pPr eaLnBrk="1" hangingPunct="1">
              <a:lnSpc>
                <a:spcPct val="80000"/>
              </a:lnSpc>
            </a:pPr>
            <a:r>
              <a:rPr lang="en-US" sz="2800" b="1" dirty="0" smtClean="0"/>
              <a:t>Names</a:t>
            </a:r>
            <a:r>
              <a:rPr lang="en-US" sz="2800" dirty="0" smtClean="0"/>
              <a:t>:</a:t>
            </a:r>
          </a:p>
          <a:p>
            <a:pPr lvl="1" eaLnBrk="1" hangingPunct="1">
              <a:lnSpc>
                <a:spcPct val="80000"/>
              </a:lnSpc>
            </a:pPr>
            <a:r>
              <a:rPr lang="en-US" dirty="0" smtClean="0"/>
              <a:t>pioglitazone (</a:t>
            </a:r>
            <a:r>
              <a:rPr lang="en-US" dirty="0" err="1" smtClean="0"/>
              <a:t>Actos</a:t>
            </a:r>
            <a:r>
              <a:rPr lang="en-US" dirty="0" smtClean="0"/>
              <a:t>) </a:t>
            </a:r>
          </a:p>
          <a:p>
            <a:pPr lvl="2" eaLnBrk="1" hangingPunct="1">
              <a:lnSpc>
                <a:spcPct val="80000"/>
              </a:lnSpc>
            </a:pPr>
            <a:r>
              <a:rPr lang="en-US" dirty="0" smtClean="0"/>
              <a:t>Dosing: 15-45 mg daily  </a:t>
            </a:r>
          </a:p>
          <a:p>
            <a:pPr lvl="1" eaLnBrk="1" hangingPunct="1">
              <a:lnSpc>
                <a:spcPct val="80000"/>
              </a:lnSpc>
            </a:pPr>
            <a:r>
              <a:rPr lang="en-US" dirty="0" smtClean="0"/>
              <a:t>rosiglitazone (</a:t>
            </a:r>
            <a:r>
              <a:rPr lang="en-US" dirty="0" smtClean="0"/>
              <a:t>Avandia) – restriction removed</a:t>
            </a:r>
          </a:p>
          <a:p>
            <a:pPr lvl="2">
              <a:lnSpc>
                <a:spcPct val="80000"/>
              </a:lnSpc>
            </a:pPr>
            <a:r>
              <a:rPr lang="en-US" dirty="0"/>
              <a:t>Dosing: </a:t>
            </a:r>
            <a:r>
              <a:rPr lang="en-US" dirty="0" smtClean="0"/>
              <a:t>4-8 </a:t>
            </a:r>
            <a:r>
              <a:rPr lang="en-US" dirty="0"/>
              <a:t>mg daily  </a:t>
            </a:r>
          </a:p>
          <a:p>
            <a:pPr lvl="1" eaLnBrk="1" hangingPunct="1">
              <a:lnSpc>
                <a:spcPct val="80000"/>
              </a:lnSpc>
            </a:pPr>
            <a:endParaRPr lang="en-US" dirty="0" smtClean="0"/>
          </a:p>
          <a:p>
            <a:pPr eaLnBrk="1" hangingPunct="1">
              <a:lnSpc>
                <a:spcPct val="80000"/>
              </a:lnSpc>
            </a:pPr>
            <a:r>
              <a:rPr lang="en-US" sz="2800" b="1" dirty="0" smtClean="0"/>
              <a:t>Efficacy:</a:t>
            </a:r>
          </a:p>
          <a:p>
            <a:pPr lvl="1" eaLnBrk="1" hangingPunct="1">
              <a:lnSpc>
                <a:spcPct val="80000"/>
              </a:lnSpc>
            </a:pPr>
            <a:r>
              <a:rPr lang="en-US" sz="2400" dirty="0" smtClean="0"/>
              <a:t>Decrease fasting plasma glucose ~35-40 mg/dl  </a:t>
            </a:r>
          </a:p>
          <a:p>
            <a:pPr lvl="1" eaLnBrk="1" hangingPunct="1">
              <a:lnSpc>
                <a:spcPct val="80000"/>
              </a:lnSpc>
            </a:pPr>
            <a:r>
              <a:rPr lang="en-US" sz="2400" dirty="0" smtClean="0"/>
              <a:t>Reduce A1C ~0.5-1.0%</a:t>
            </a:r>
          </a:p>
          <a:p>
            <a:pPr lvl="1" eaLnBrk="1" hangingPunct="1">
              <a:lnSpc>
                <a:spcPct val="80000"/>
              </a:lnSpc>
            </a:pPr>
            <a:r>
              <a:rPr lang="en-US" sz="2400" dirty="0" smtClean="0"/>
              <a:t>6 weeks for maximum effect</a:t>
            </a:r>
          </a:p>
          <a:p>
            <a:pPr lvl="1" eaLnBrk="1" hangingPunct="1">
              <a:lnSpc>
                <a:spcPct val="80000"/>
              </a:lnSpc>
            </a:pPr>
            <a:r>
              <a:rPr lang="en-US" sz="2400" dirty="0" smtClean="0"/>
              <a:t>$30 a month</a:t>
            </a:r>
          </a:p>
          <a:p>
            <a:pPr lvl="1" eaLnBrk="1" hangingPunct="1">
              <a:lnSpc>
                <a:spcPct val="80000"/>
              </a:lnSpc>
            </a:pPr>
            <a:endParaRPr lang="en-US" sz="2400" dirty="0" smtClean="0"/>
          </a:p>
        </p:txBody>
      </p:sp>
      <p:sp>
        <p:nvSpPr>
          <p:cNvPr id="301060"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1061"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177705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2" end="2"/>
                                            </p:txEl>
                                          </p:spTgt>
                                        </p:tgtEl>
                                        <p:attrNameLst>
                                          <p:attrName>style.visibility</p:attrName>
                                        </p:attrNameLst>
                                      </p:cBhvr>
                                      <p:to>
                                        <p:strVal val="visible"/>
                                      </p:to>
                                    </p:set>
                                    <p:animEffect transition="in" filter="wipe(up)">
                                      <p:cBhvr>
                                        <p:cTn id="15" dur="500"/>
                                        <p:tgtEl>
                                          <p:spTgt spid="15206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3" end="3"/>
                                            </p:txEl>
                                          </p:spTgt>
                                        </p:tgtEl>
                                        <p:attrNameLst>
                                          <p:attrName>style.visibility</p:attrName>
                                        </p:attrNameLst>
                                      </p:cBhvr>
                                      <p:to>
                                        <p:strVal val="visible"/>
                                      </p:to>
                                    </p:set>
                                    <p:animEffect transition="in" filter="wipe(up)">
                                      <p:cBhvr>
                                        <p:cTn id="18" dur="500"/>
                                        <p:tgtEl>
                                          <p:spTgt spid="152064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4" end="4"/>
                                            </p:txEl>
                                          </p:spTgt>
                                        </p:tgtEl>
                                        <p:attrNameLst>
                                          <p:attrName>style.visibility</p:attrName>
                                        </p:attrNameLst>
                                      </p:cBhvr>
                                      <p:to>
                                        <p:strVal val="visible"/>
                                      </p:to>
                                    </p:set>
                                    <p:animEffect transition="in" filter="wipe(up)">
                                      <p:cBhvr>
                                        <p:cTn id="21" dur="500"/>
                                        <p:tgtEl>
                                          <p:spTgt spid="1520643">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5" end="5"/>
                                            </p:txEl>
                                          </p:spTgt>
                                        </p:tgtEl>
                                        <p:attrNameLst>
                                          <p:attrName>style.visibility</p:attrName>
                                        </p:attrNameLst>
                                      </p:cBhvr>
                                      <p:to>
                                        <p:strVal val="visible"/>
                                      </p:to>
                                    </p:set>
                                    <p:animEffect transition="in" filter="wipe(up)">
                                      <p:cBhvr>
                                        <p:cTn id="24" dur="500"/>
                                        <p:tgtEl>
                                          <p:spTgt spid="152064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7" end="7"/>
                                            </p:txEl>
                                          </p:spTgt>
                                        </p:tgtEl>
                                        <p:attrNameLst>
                                          <p:attrName>style.visibility</p:attrName>
                                        </p:attrNameLst>
                                      </p:cBhvr>
                                      <p:to>
                                        <p:strVal val="visible"/>
                                      </p:to>
                                    </p:set>
                                    <p:animEffect transition="in" filter="wipe(up)">
                                      <p:cBhvr>
                                        <p:cTn id="29" dur="500"/>
                                        <p:tgtEl>
                                          <p:spTgt spid="1520643">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8" end="8"/>
                                            </p:txEl>
                                          </p:spTgt>
                                        </p:tgtEl>
                                        <p:attrNameLst>
                                          <p:attrName>style.visibility</p:attrName>
                                        </p:attrNameLst>
                                      </p:cBhvr>
                                      <p:to>
                                        <p:strVal val="visible"/>
                                      </p:to>
                                    </p:set>
                                    <p:animEffect transition="in" filter="wipe(up)">
                                      <p:cBhvr>
                                        <p:cTn id="32" dur="500"/>
                                        <p:tgtEl>
                                          <p:spTgt spid="1520643">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9" end="9"/>
                                            </p:txEl>
                                          </p:spTgt>
                                        </p:tgtEl>
                                        <p:attrNameLst>
                                          <p:attrName>style.visibility</p:attrName>
                                        </p:attrNameLst>
                                      </p:cBhvr>
                                      <p:to>
                                        <p:strVal val="visible"/>
                                      </p:to>
                                    </p:set>
                                    <p:animEffect transition="in" filter="wipe(up)">
                                      <p:cBhvr>
                                        <p:cTn id="35" dur="500"/>
                                        <p:tgtEl>
                                          <p:spTgt spid="1520643">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20643">
                                            <p:txEl>
                                              <p:pRg st="10" end="10"/>
                                            </p:txEl>
                                          </p:spTgt>
                                        </p:tgtEl>
                                        <p:attrNameLst>
                                          <p:attrName>style.visibility</p:attrName>
                                        </p:attrNameLst>
                                      </p:cBhvr>
                                      <p:to>
                                        <p:strVal val="visible"/>
                                      </p:to>
                                    </p:set>
                                    <p:animEffect transition="in" filter="wipe(up)">
                                      <p:cBhvr>
                                        <p:cTn id="40" dur="500"/>
                                        <p:tgtEl>
                                          <p:spTgt spid="1520643">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20643">
                                            <p:txEl>
                                              <p:pRg st="11" end="11"/>
                                            </p:txEl>
                                          </p:spTgt>
                                        </p:tgtEl>
                                        <p:attrNameLst>
                                          <p:attrName>style.visibility</p:attrName>
                                        </p:attrNameLst>
                                      </p:cBhvr>
                                      <p:to>
                                        <p:strVal val="visible"/>
                                      </p:to>
                                    </p:set>
                                    <p:animEffect transition="in" filter="wipe(up)">
                                      <p:cBhvr>
                                        <p:cTn id="43" dur="500"/>
                                        <p:tgtEl>
                                          <p:spTgt spid="15206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149763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solidFill>
                  <a:prstClr val="black"/>
                </a:solidFill>
                <a:latin typeface="Times New Roman" pitchFamily="18" charset="0"/>
              </a:rPr>
              <a:t>© Copyright </a:t>
            </a:r>
            <a:r>
              <a:rPr lang="en-US" sz="1000" dirty="0" smtClean="0">
                <a:solidFill>
                  <a:prstClr val="black"/>
                </a:solidFill>
                <a:latin typeface="Times New Roman" pitchFamily="18" charset="0"/>
              </a:rPr>
              <a:t>1999-2013, </a:t>
            </a:r>
            <a:r>
              <a:rPr lang="en-US" sz="1000" dirty="0">
                <a:solidFill>
                  <a:prstClr val="black"/>
                </a:solidFill>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252494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304800" y="304800"/>
            <a:ext cx="8305800" cy="1143000"/>
          </a:xfrm>
        </p:spPr>
        <p:txBody>
          <a:bodyPr>
            <a:normAutofit fontScale="90000"/>
          </a:bodyPr>
          <a:lstStyle/>
          <a:p>
            <a:pPr eaLnBrk="1" hangingPunct="1">
              <a:defRPr/>
            </a:pPr>
            <a:r>
              <a:rPr lang="en-US" sz="3200" dirty="0" smtClean="0">
                <a:solidFill>
                  <a:schemeClr val="accent1">
                    <a:lumMod val="20000"/>
                    <a:lumOff val="80000"/>
                  </a:schemeClr>
                </a:solidFill>
              </a:rPr>
              <a:t>Incretin Mimetics – GLP-1s</a:t>
            </a:r>
            <a:br>
              <a:rPr lang="en-US" sz="3200" dirty="0" smtClean="0">
                <a:solidFill>
                  <a:schemeClr val="accent1">
                    <a:lumMod val="20000"/>
                    <a:lumOff val="80000"/>
                  </a:schemeClr>
                </a:solidFill>
              </a:rPr>
            </a:br>
            <a:r>
              <a:rPr lang="en-US" sz="3200" dirty="0" smtClean="0">
                <a:solidFill>
                  <a:schemeClr val="accent1">
                    <a:lumMod val="20000"/>
                    <a:lumOff val="80000"/>
                  </a:schemeClr>
                </a:solidFill>
              </a:rPr>
              <a:t>“Gut Hormone Imitators”</a:t>
            </a:r>
            <a:br>
              <a:rPr lang="en-US" sz="3200" dirty="0" smtClean="0">
                <a:solidFill>
                  <a:schemeClr val="accent1">
                    <a:lumMod val="20000"/>
                    <a:lumOff val="80000"/>
                  </a:schemeClr>
                </a:solidFill>
              </a:rPr>
            </a:br>
            <a:r>
              <a:rPr lang="en-US" sz="3200" dirty="0" smtClean="0">
                <a:solidFill>
                  <a:schemeClr val="accent1">
                    <a:lumMod val="20000"/>
                    <a:lumOff val="80000"/>
                  </a:schemeClr>
                </a:solidFill>
              </a:rPr>
              <a:t>DPP-IV Inhibitors </a:t>
            </a:r>
          </a:p>
        </p:txBody>
      </p:sp>
      <p:sp>
        <p:nvSpPr>
          <p:cNvPr id="305155" name="Rectangle 3"/>
          <p:cNvSpPr>
            <a:spLocks noGrp="1" noChangeArrowheads="1"/>
          </p:cNvSpPr>
          <p:nvPr>
            <p:ph type="body" idx="1"/>
          </p:nvPr>
        </p:nvSpPr>
        <p:spPr/>
        <p:txBody>
          <a:bodyPr/>
          <a:lstStyle/>
          <a:p>
            <a:pPr eaLnBrk="1" hangingPunct="1"/>
            <a:r>
              <a:rPr lang="en-US" smtClean="0"/>
              <a:t>How do they work?</a:t>
            </a:r>
          </a:p>
        </p:txBody>
      </p:sp>
      <p:pic>
        <p:nvPicPr>
          <p:cNvPr id="305156" name="Picture 6" descr="C:\Documents and Settings\Owner\Local Settings\Temporary Internet Files\Content.IE5\M5Q1JLMY\MPj043872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7"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27307280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7892"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extLst>
      <p:ext uri="{BB962C8B-B14F-4D97-AF65-F5344CB8AC3E}">
        <p14:creationId xmlns:p14="http://schemas.microsoft.com/office/powerpoint/2010/main" val="22077647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2"/>
          <p:cNvSpPr>
            <a:spLocks noGrp="1"/>
          </p:cNvSpPr>
          <p:nvPr>
            <p:ph type="title"/>
          </p:nvPr>
        </p:nvSpPr>
        <p:spPr/>
        <p:txBody>
          <a:bodyPr>
            <a:normAutofit fontScale="90000"/>
          </a:bodyPr>
          <a:lstStyle/>
          <a:p>
            <a:r>
              <a:rPr lang="en-US" smtClean="0"/>
              <a:t>For all the Following GLP-1 Inhibitors</a:t>
            </a:r>
          </a:p>
        </p:txBody>
      </p:sp>
      <p:sp>
        <p:nvSpPr>
          <p:cNvPr id="4" name="Content Placeholder 3"/>
          <p:cNvSpPr>
            <a:spLocks noGrp="1"/>
          </p:cNvSpPr>
          <p:nvPr>
            <p:ph idx="1"/>
          </p:nvPr>
        </p:nvSpPr>
        <p:spPr/>
        <p:txBody>
          <a:bodyPr/>
          <a:lstStyle/>
          <a:p>
            <a:pPr>
              <a:buFont typeface="Arial" pitchFamily="34" charset="0"/>
              <a:buChar char="•"/>
              <a:defRPr/>
            </a:pPr>
            <a:r>
              <a:rPr lang="en-US" sz="4000" dirty="0" smtClean="0">
                <a:solidFill>
                  <a:srgbClr val="C00000"/>
                </a:solidFill>
              </a:rPr>
              <a:t>Pancreatitis Warning</a:t>
            </a:r>
          </a:p>
          <a:p>
            <a:pPr lvl="1">
              <a:buFont typeface="Arial" pitchFamily="34" charset="0"/>
              <a:buChar char="•"/>
              <a:defRPr/>
            </a:pPr>
            <a:r>
              <a:rPr lang="en-US" dirty="0" smtClean="0"/>
              <a:t>Please tell all patients to report signs right away and discontinue meds</a:t>
            </a:r>
          </a:p>
          <a:p>
            <a:pPr lvl="1">
              <a:buFont typeface="Arial" pitchFamily="34" charset="0"/>
              <a:buChar char="•"/>
              <a:defRPr/>
            </a:pPr>
            <a:r>
              <a:rPr lang="en-US" dirty="0" smtClean="0"/>
              <a:t>Signs include:</a:t>
            </a:r>
          </a:p>
          <a:p>
            <a:pPr lvl="1">
              <a:buFont typeface="Arial" pitchFamily="34" charset="0"/>
              <a:buChar char="•"/>
              <a:defRPr/>
            </a:pPr>
            <a:r>
              <a:rPr lang="en-US" dirty="0" smtClean="0"/>
              <a:t>Sudden abdominal pain, nausea and vomiting</a:t>
            </a:r>
            <a:endParaRPr lang="en-US" dirty="0"/>
          </a:p>
          <a:p>
            <a:pPr marL="457200" lvl="1" indent="0">
              <a:buFont typeface="Wingdings" panose="05000000000000000000" pitchFamily="2" charset="2"/>
              <a:buNone/>
              <a:defRPr/>
            </a:pPr>
            <a:r>
              <a:rPr lang="en-US" dirty="0" smtClean="0"/>
              <a:t>Also investigating if use associated w/ increased risk of pancreatic cancer</a:t>
            </a:r>
          </a:p>
        </p:txBody>
      </p:sp>
    </p:spTree>
    <p:extLst>
      <p:ext uri="{BB962C8B-B14F-4D97-AF65-F5344CB8AC3E}">
        <p14:creationId xmlns:p14="http://schemas.microsoft.com/office/powerpoint/2010/main" val="77703368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685800" y="152400"/>
            <a:ext cx="8229600" cy="1143000"/>
          </a:xfrm>
        </p:spPr>
        <p:txBody>
          <a:bodyPr/>
          <a:lstStyle/>
          <a:p>
            <a:pPr eaLnBrk="1" hangingPunct="1"/>
            <a:r>
              <a:rPr lang="en-US" sz="3600" smtClean="0">
                <a:solidFill>
                  <a:schemeClr val="folHlink"/>
                </a:solidFill>
              </a:rPr>
              <a:t>Incretin Mimetics</a:t>
            </a:r>
            <a:r>
              <a:rPr lang="en-US" sz="5400" smtClean="0">
                <a:solidFill>
                  <a:schemeClr val="folHlink"/>
                </a:solidFill>
              </a:rPr>
              <a:t/>
            </a:r>
            <a:br>
              <a:rPr lang="en-US" sz="5400" smtClean="0">
                <a:solidFill>
                  <a:schemeClr val="folHlink"/>
                </a:solidFill>
              </a:rPr>
            </a:br>
            <a:r>
              <a:rPr lang="en-US" sz="2800" smtClean="0">
                <a:solidFill>
                  <a:schemeClr val="folHlink"/>
                </a:solidFill>
              </a:rPr>
              <a:t>Exenatide (Byetta) XR (Bydureon)</a:t>
            </a:r>
            <a:endParaRPr lang="en-US" sz="3800" smtClean="0">
              <a:solidFill>
                <a:srgbClr val="33CC33"/>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r>
              <a:rPr lang="en-US" b="1" smtClean="0"/>
              <a:t>Action:</a:t>
            </a:r>
            <a:r>
              <a:rPr lang="en-US" smtClean="0"/>
              <a:t> </a:t>
            </a:r>
          </a:p>
          <a:p>
            <a:pPr lvl="1" eaLnBrk="1" hangingPunct="1"/>
            <a:r>
              <a:rPr lang="en-US" smtClean="0"/>
              <a:t>Insulin release in response to meal  </a:t>
            </a:r>
          </a:p>
          <a:p>
            <a:pPr lvl="1" eaLnBrk="1" hangingPunct="1"/>
            <a:r>
              <a:rPr lang="en-US" smtClean="0"/>
              <a:t>Slows gastric emptying</a:t>
            </a:r>
          </a:p>
          <a:p>
            <a:pPr lvl="1" eaLnBrk="1" hangingPunct="1"/>
            <a:r>
              <a:rPr lang="en-US" smtClean="0">
                <a:solidFill>
                  <a:schemeClr val="folHlink"/>
                </a:solidFill>
              </a:rPr>
              <a:t>Causes Satiety</a:t>
            </a:r>
          </a:p>
          <a:p>
            <a:pPr eaLnBrk="1" hangingPunct="1"/>
            <a:r>
              <a:rPr lang="en-US" sz="2800" b="1" smtClean="0"/>
              <a:t>Exenatide Dosing</a:t>
            </a:r>
            <a:r>
              <a:rPr lang="en-US" smtClean="0"/>
              <a:t>: - </a:t>
            </a:r>
            <a:r>
              <a:rPr lang="en-US" sz="2800" smtClean="0"/>
              <a:t>5-10 mcg</a:t>
            </a:r>
            <a:r>
              <a:rPr lang="en-US" sz="2800" smtClean="0">
                <a:solidFill>
                  <a:srgbClr val="FFC000"/>
                </a:solidFill>
              </a:rPr>
              <a:t> ac </a:t>
            </a:r>
            <a:r>
              <a:rPr lang="en-US" sz="2800" smtClean="0"/>
              <a:t>break, dinner</a:t>
            </a:r>
            <a:endParaRPr lang="en-US" smtClean="0"/>
          </a:p>
          <a:p>
            <a:pPr lvl="2" eaLnBrk="1" hangingPunct="1"/>
            <a:r>
              <a:rPr lang="en-US" sz="2800" smtClean="0"/>
              <a:t>Extended Release 2013 – Bydureon – 1x week</a:t>
            </a:r>
          </a:p>
          <a:p>
            <a:pPr eaLnBrk="1" hangingPunct="1"/>
            <a:r>
              <a:rPr lang="en-US" b="1" smtClean="0"/>
              <a:t>Efficacy:</a:t>
            </a:r>
            <a:r>
              <a:rPr lang="en-US" smtClean="0"/>
              <a:t> </a:t>
            </a:r>
            <a:r>
              <a:rPr lang="en-US" sz="2800" smtClean="0"/>
              <a:t>Decreases A1c by 0.7%, wt by 3lbs </a:t>
            </a:r>
          </a:p>
          <a:p>
            <a:pPr eaLnBrk="1" hangingPunct="1"/>
            <a:r>
              <a:rPr lang="en-US" sz="2800" b="1" smtClean="0"/>
              <a:t>Indication</a:t>
            </a:r>
            <a:r>
              <a:rPr lang="en-US" sz="2800" smtClean="0"/>
              <a:t>: For type 2s only  - mono or in combo</a:t>
            </a:r>
          </a:p>
          <a:p>
            <a:pPr eaLnBrk="1" hangingPunct="1"/>
            <a:r>
              <a:rPr lang="en-US" b="1" smtClean="0"/>
              <a:t>Other</a:t>
            </a:r>
            <a:r>
              <a:rPr lang="en-US" smtClean="0"/>
              <a:t>: </a:t>
            </a:r>
            <a:r>
              <a:rPr lang="en-US" sz="2800" smtClean="0"/>
              <a:t>In prefilled pens in 5 or 10 mcg doses </a:t>
            </a:r>
          </a:p>
        </p:txBody>
      </p:sp>
      <p:sp>
        <p:nvSpPr>
          <p:cNvPr id="308228"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graphicFrame>
        <p:nvGraphicFramePr>
          <p:cNvPr id="308229" name="Object 4"/>
          <p:cNvGraphicFramePr>
            <a:graphicFrameLocks noChangeAspect="1"/>
          </p:cNvGraphicFramePr>
          <p:nvPr/>
        </p:nvGraphicFramePr>
        <p:xfrm>
          <a:off x="3429000" y="1371600"/>
          <a:ext cx="2151063" cy="317500"/>
        </p:xfrm>
        <a:graphic>
          <a:graphicData uri="http://schemas.openxmlformats.org/presentationml/2006/ole">
            <mc:AlternateContent xmlns:mc="http://schemas.openxmlformats.org/markup-compatibility/2006">
              <mc:Choice xmlns:v="urn:schemas-microsoft-com:vml" Requires="v">
                <p:oleObj spid="_x0000_s62486" name="Photo Editor Photo" r:id="rId8" imgW="3809524" imgH="561905" progId="MSPhotoEd.3">
                  <p:embed/>
                </p:oleObj>
              </mc:Choice>
              <mc:Fallback>
                <p:oleObj name="Photo Editor Photo" r:id="rId8" imgW="3809524" imgH="561905"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30" name="Object 5"/>
          <p:cNvGraphicFramePr>
            <a:graphicFrameLocks noChangeAspect="1"/>
          </p:cNvGraphicFramePr>
          <p:nvPr/>
        </p:nvGraphicFramePr>
        <p:xfrm>
          <a:off x="5867400" y="1371600"/>
          <a:ext cx="2362200" cy="347663"/>
        </p:xfrm>
        <a:graphic>
          <a:graphicData uri="http://schemas.openxmlformats.org/presentationml/2006/ole">
            <mc:AlternateContent xmlns:mc="http://schemas.openxmlformats.org/markup-compatibility/2006">
              <mc:Choice xmlns:v="urn:schemas-microsoft-com:vml" Requires="v">
                <p:oleObj spid="_x0000_s62487" name="Photo Editor Photo" r:id="rId10" imgW="3809524" imgH="561905" progId="MSPhotoEd.3">
                  <p:embed/>
                </p:oleObj>
              </mc:Choice>
              <mc:Fallback>
                <p:oleObj name="Photo Editor Photo" r:id="rId10" imgW="3809524" imgH="561905"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13716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38119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228600"/>
            <a:ext cx="8763000" cy="1143000"/>
          </a:xfrm>
          <a:noFill/>
        </p:spPr>
        <p:txBody>
          <a:bodyPr lIns="90477" tIns="44445" rIns="90477" bIns="44445" anchor="b">
            <a:normAutofit fontScale="90000"/>
          </a:bodyPr>
          <a:lstStyle/>
          <a:p>
            <a:pPr eaLnBrk="1" hangingPunct="1"/>
            <a:r>
              <a:rPr lang="en-US" sz="3600" b="1" dirty="0" smtClean="0">
                <a:solidFill>
                  <a:schemeClr val="accent3">
                    <a:lumMod val="60000"/>
                    <a:lumOff val="40000"/>
                  </a:schemeClr>
                </a:solidFill>
                <a:latin typeface="Tahoma" panose="020B0604030504040204" pitchFamily="34" charset="0"/>
              </a:rPr>
              <a:t>Diabetes in the 21st Century: </a:t>
            </a:r>
            <a:br>
              <a:rPr lang="en-US" sz="3600" b="1" dirty="0" smtClean="0">
                <a:solidFill>
                  <a:schemeClr val="accent3">
                    <a:lumMod val="60000"/>
                    <a:lumOff val="40000"/>
                  </a:schemeClr>
                </a:solidFill>
                <a:latin typeface="Tahoma" panose="020B0604030504040204" pitchFamily="34" charset="0"/>
              </a:rPr>
            </a:br>
            <a:r>
              <a:rPr lang="en-US" sz="3600" b="1" dirty="0" smtClean="0">
                <a:solidFill>
                  <a:schemeClr val="accent3">
                    <a:lumMod val="60000"/>
                    <a:lumOff val="40000"/>
                  </a:schemeClr>
                </a:solidFill>
                <a:latin typeface="Tahoma" panose="020B0604030504040204" pitchFamily="34" charset="0"/>
              </a:rPr>
              <a:t>A Clinical and Educational Update</a:t>
            </a:r>
            <a:endParaRPr lang="en-US" sz="4500" dirty="0" smtClean="0">
              <a:solidFill>
                <a:schemeClr val="accent3">
                  <a:lumMod val="60000"/>
                  <a:lumOff val="40000"/>
                </a:schemeClr>
              </a:solidFill>
            </a:endParaRPr>
          </a:p>
        </p:txBody>
      </p:sp>
      <p:sp>
        <p:nvSpPr>
          <p:cNvPr id="7171" name="Rectangle 3"/>
          <p:cNvSpPr>
            <a:spLocks noGrp="1" noChangeArrowheads="1"/>
          </p:cNvSpPr>
          <p:nvPr>
            <p:ph type="body" idx="1"/>
          </p:nvPr>
        </p:nvSpPr>
        <p:spPr>
          <a:xfrm>
            <a:off x="228600" y="1676400"/>
            <a:ext cx="7848600" cy="4953000"/>
          </a:xfrm>
        </p:spPr>
        <p:txBody>
          <a:bodyPr lIns="90477" tIns="44445" rIns="90477" bIns="44445">
            <a:normAutofit lnSpcReduction="10000"/>
          </a:bodyPr>
          <a:lstStyle/>
          <a:p>
            <a:pPr eaLnBrk="1" hangingPunct="1">
              <a:buFont typeface="Wingdings" panose="05000000000000000000" pitchFamily="2" charset="2"/>
              <a:buNone/>
            </a:pPr>
            <a:r>
              <a:rPr lang="en-US" sz="3400" b="1" dirty="0" smtClean="0">
                <a:solidFill>
                  <a:schemeClr val="tx2"/>
                </a:solidFill>
              </a:rPr>
              <a:t>1.</a:t>
            </a:r>
            <a:r>
              <a:rPr lang="en-US" b="1" dirty="0" smtClean="0">
                <a:solidFill>
                  <a:schemeClr val="tx2"/>
                </a:solidFill>
              </a:rPr>
              <a:t> </a:t>
            </a:r>
            <a:r>
              <a:rPr lang="en-US" sz="3400" dirty="0" smtClean="0">
                <a:solidFill>
                  <a:schemeClr val="tx2"/>
                </a:solidFill>
              </a:rPr>
              <a:t>Describe type 1 and type 2 diabetes.</a:t>
            </a:r>
          </a:p>
          <a:p>
            <a:pPr eaLnBrk="1" hangingPunct="1">
              <a:buFont typeface="Wingdings" panose="05000000000000000000" pitchFamily="2" charset="2"/>
              <a:buNone/>
            </a:pPr>
            <a:r>
              <a:rPr lang="en-US" sz="3400" dirty="0" smtClean="0">
                <a:solidFill>
                  <a:schemeClr val="tx2"/>
                </a:solidFill>
              </a:rPr>
              <a:t>2. List 4 manifestations of insulin resistance.</a:t>
            </a:r>
          </a:p>
          <a:p>
            <a:pPr eaLnBrk="1" hangingPunct="1">
              <a:buFont typeface="Wingdings" panose="05000000000000000000" pitchFamily="2" charset="2"/>
              <a:buNone/>
            </a:pPr>
            <a:r>
              <a:rPr lang="en-US" sz="3400" dirty="0" smtClean="0">
                <a:solidFill>
                  <a:schemeClr val="tx2"/>
                </a:solidFill>
              </a:rPr>
              <a:t>3. State unique qualities of diabetes agents. </a:t>
            </a:r>
          </a:p>
          <a:p>
            <a:pPr eaLnBrk="1" hangingPunct="1">
              <a:buFont typeface="Wingdings" panose="05000000000000000000" pitchFamily="2" charset="2"/>
              <a:buNone/>
            </a:pPr>
            <a:r>
              <a:rPr lang="en-US" sz="3400" dirty="0" smtClean="0">
                <a:solidFill>
                  <a:schemeClr val="tx2"/>
                </a:solidFill>
              </a:rPr>
              <a:t>4. List ADA diabetes management guidelines. </a:t>
            </a:r>
          </a:p>
          <a:p>
            <a:pPr eaLnBrk="1" hangingPunct="1">
              <a:buFont typeface="Wingdings" panose="05000000000000000000" pitchFamily="2" charset="2"/>
              <a:buNone/>
            </a:pPr>
            <a:r>
              <a:rPr lang="en-US" sz="3400" dirty="0" smtClean="0">
                <a:solidFill>
                  <a:schemeClr val="tx2"/>
                </a:solidFill>
              </a:rPr>
              <a:t>5. Discuss medical nutrition therapy</a:t>
            </a:r>
          </a:p>
          <a:p>
            <a:pPr eaLnBrk="1" hangingPunct="1">
              <a:buFont typeface="Wingdings" panose="05000000000000000000" pitchFamily="2" charset="2"/>
              <a:buNone/>
            </a:pPr>
            <a:r>
              <a:rPr lang="en-US" sz="3400" dirty="0" smtClean="0">
                <a:solidFill>
                  <a:schemeClr val="tx2"/>
                </a:solidFill>
              </a:rPr>
              <a:t>6. Describe diabetes survival skills</a:t>
            </a:r>
          </a:p>
          <a:p>
            <a:pPr eaLnBrk="1" hangingPunct="1">
              <a:buFont typeface="Wingdings" panose="05000000000000000000" pitchFamily="2" charset="2"/>
              <a:buNone/>
            </a:pPr>
            <a:endParaRPr lang="en-US" sz="3400" dirty="0" smtClean="0">
              <a:solidFill>
                <a:schemeClr val="tx2"/>
              </a:solidFill>
            </a:endParaRPr>
          </a:p>
        </p:txBody>
      </p:sp>
    </p:spTree>
    <p:extLst>
      <p:ext uri="{BB962C8B-B14F-4D97-AF65-F5344CB8AC3E}">
        <p14:creationId xmlns:p14="http://schemas.microsoft.com/office/powerpoint/2010/main" val="19657031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066800"/>
            <a:ext cx="8226425" cy="5029200"/>
          </a:xfrm>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53377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85800" y="152400"/>
            <a:ext cx="8229600" cy="1143000"/>
          </a:xfrm>
        </p:spPr>
        <p:txBody>
          <a:bodyPr/>
          <a:lstStyle/>
          <a:p>
            <a:pPr eaLnBrk="1" hangingPunct="1"/>
            <a:r>
              <a:rPr lang="en-US" sz="3200" smtClean="0">
                <a:solidFill>
                  <a:schemeClr val="folHlink"/>
                </a:solidFill>
              </a:rPr>
              <a:t>Incretin Mimetics – GLP-1 Analog</a:t>
            </a:r>
            <a:r>
              <a:rPr lang="en-US" sz="5500" smtClean="0">
                <a:solidFill>
                  <a:schemeClr val="folHlink"/>
                </a:solidFill>
              </a:rPr>
              <a:t/>
            </a:r>
            <a:br>
              <a:rPr lang="en-US" sz="5500" smtClean="0">
                <a:solidFill>
                  <a:schemeClr val="folHlink"/>
                </a:solidFill>
              </a:rPr>
            </a:br>
            <a:r>
              <a:rPr lang="en-US" sz="3200" smtClean="0">
                <a:solidFill>
                  <a:schemeClr val="folHlink"/>
                </a:solidFill>
              </a:rPr>
              <a:t>Liraglutide (Victoza)</a:t>
            </a:r>
            <a:endParaRPr lang="en-US" sz="3800" smtClean="0">
              <a:solidFill>
                <a:schemeClr val="folHlink"/>
              </a:solidFill>
            </a:endParaRPr>
          </a:p>
        </p:txBody>
      </p:sp>
      <p:sp>
        <p:nvSpPr>
          <p:cNvPr id="1509379" name="Rectangle 3"/>
          <p:cNvSpPr>
            <a:spLocks noGrp="1" noChangeArrowheads="1"/>
          </p:cNvSpPr>
          <p:nvPr>
            <p:ph type="body" idx="1"/>
          </p:nvPr>
        </p:nvSpPr>
        <p:spPr>
          <a:xfrm>
            <a:off x="304800" y="1524000"/>
            <a:ext cx="8839200" cy="5029200"/>
          </a:xfrm>
        </p:spPr>
        <p:txBody>
          <a:bodyPr/>
          <a:lstStyle/>
          <a:p>
            <a:pPr eaLnBrk="1" hangingPunct="1">
              <a:buFont typeface="Wingdings" panose="05000000000000000000" pitchFamily="2" charset="2"/>
              <a:buNone/>
            </a:pPr>
            <a:r>
              <a:rPr lang="en-US" b="1" dirty="0" err="1" smtClean="0"/>
              <a:t>Liraglutide</a:t>
            </a:r>
            <a:r>
              <a:rPr lang="en-US" b="1" dirty="0" smtClean="0"/>
              <a:t> Dosing</a:t>
            </a:r>
            <a:r>
              <a:rPr lang="en-US" dirty="0" smtClean="0"/>
              <a:t>: 1x daily, time not critical</a:t>
            </a:r>
          </a:p>
          <a:p>
            <a:pPr eaLnBrk="1" hangingPunct="1">
              <a:buFont typeface="Arial" panose="020B0604020202020204" pitchFamily="34" charset="0"/>
              <a:buChar char="•"/>
            </a:pPr>
            <a:r>
              <a:rPr lang="en-US" dirty="0" smtClean="0"/>
              <a:t>0.6 x 1 week – if tolerated (nausea), go to &gt; </a:t>
            </a:r>
          </a:p>
          <a:p>
            <a:pPr eaLnBrk="1" hangingPunct="1">
              <a:buFont typeface="Arial" panose="020B0604020202020204" pitchFamily="34" charset="0"/>
              <a:buChar char="•"/>
            </a:pPr>
            <a:r>
              <a:rPr lang="en-US" dirty="0" smtClean="0"/>
              <a:t>1.2 x 1 week – if tolerated go to &gt;</a:t>
            </a:r>
          </a:p>
          <a:p>
            <a:pPr eaLnBrk="1" hangingPunct="1">
              <a:buFont typeface="Arial" panose="020B0604020202020204" pitchFamily="34" charset="0"/>
              <a:buChar char="•"/>
            </a:pPr>
            <a:r>
              <a:rPr lang="en-US" dirty="0" smtClean="0"/>
              <a:t>1.8 mg daily</a:t>
            </a:r>
          </a:p>
          <a:p>
            <a:pPr eaLnBrk="1" hangingPunct="1"/>
            <a:r>
              <a:rPr lang="en-US" b="1" dirty="0" smtClean="0"/>
              <a:t>Efficacy:</a:t>
            </a:r>
            <a:r>
              <a:rPr lang="en-US" dirty="0" smtClean="0"/>
              <a:t> </a:t>
            </a:r>
            <a:r>
              <a:rPr lang="en-US" sz="2800" dirty="0" smtClean="0"/>
              <a:t>lowers; A1c by 1%, body </a:t>
            </a:r>
            <a:r>
              <a:rPr lang="en-US" sz="2800" dirty="0" err="1" smtClean="0"/>
              <a:t>wt</a:t>
            </a:r>
            <a:r>
              <a:rPr lang="en-US" sz="2800" dirty="0" smtClean="0"/>
              <a:t> by ~ 2.5kg </a:t>
            </a:r>
          </a:p>
          <a:p>
            <a:pPr eaLnBrk="1" hangingPunct="1"/>
            <a:r>
              <a:rPr lang="en-US" sz="2800" b="1" dirty="0" smtClean="0"/>
              <a:t>Indication</a:t>
            </a:r>
            <a:r>
              <a:rPr lang="en-US" sz="2800" dirty="0" smtClean="0"/>
              <a:t>: Monotherapy or in combo . Type 2 only</a:t>
            </a:r>
          </a:p>
          <a:p>
            <a:pPr eaLnBrk="1" hangingPunct="1"/>
            <a:r>
              <a:rPr lang="en-US" b="1" dirty="0" smtClean="0"/>
              <a:t>Other</a:t>
            </a:r>
            <a:r>
              <a:rPr lang="en-US" dirty="0" smtClean="0"/>
              <a:t>: </a:t>
            </a:r>
            <a:r>
              <a:rPr lang="en-US" sz="2800" dirty="0" smtClean="0"/>
              <a:t>In pen, with preset dosing</a:t>
            </a:r>
          </a:p>
          <a:p>
            <a:pPr eaLnBrk="1" hangingPunct="1"/>
            <a:r>
              <a:rPr lang="en-US" sz="2800" b="1" dirty="0" smtClean="0">
                <a:solidFill>
                  <a:srgbClr val="C00000"/>
                </a:solidFill>
              </a:rPr>
              <a:t>Black</a:t>
            </a:r>
            <a:r>
              <a:rPr lang="en-US" sz="2800" dirty="0" smtClean="0">
                <a:solidFill>
                  <a:srgbClr val="C00000"/>
                </a:solidFill>
              </a:rPr>
              <a:t> </a:t>
            </a:r>
            <a:r>
              <a:rPr lang="en-US" sz="2800" b="1" dirty="0" smtClean="0">
                <a:solidFill>
                  <a:srgbClr val="C00000"/>
                </a:solidFill>
              </a:rPr>
              <a:t>box</a:t>
            </a:r>
            <a:r>
              <a:rPr lang="en-US" sz="2800" dirty="0" smtClean="0">
                <a:solidFill>
                  <a:srgbClr val="C00000"/>
                </a:solidFill>
              </a:rPr>
              <a:t>–thyroid  tumor  warning </a:t>
            </a:r>
            <a:r>
              <a:rPr lang="en-US" sz="2800" dirty="0" smtClean="0"/>
              <a:t>(avoid if family </a:t>
            </a:r>
            <a:r>
              <a:rPr lang="en-US" sz="2800" dirty="0" err="1" smtClean="0"/>
              <a:t>hx</a:t>
            </a:r>
            <a:r>
              <a:rPr lang="en-US" sz="2800" dirty="0" smtClean="0"/>
              <a:t>, notify MD of hoarseness, lump).</a:t>
            </a:r>
          </a:p>
        </p:txBody>
      </p:sp>
      <p:sp>
        <p:nvSpPr>
          <p:cNvPr id="310276"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1053463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304800"/>
            <a:ext cx="8153400" cy="1143000"/>
          </a:xfrm>
        </p:spPr>
        <p:txBody>
          <a:bodyPr/>
          <a:lstStyle/>
          <a:p>
            <a:pPr eaLnBrk="1" hangingPunct="1"/>
            <a:r>
              <a:rPr lang="en-US" sz="3200" smtClean="0">
                <a:solidFill>
                  <a:srgbClr val="FFCC66"/>
                </a:solidFill>
              </a:rPr>
              <a:t>Incretin Mimetics Considerations Exenatide, Liraglutide, DPP - IVs</a:t>
            </a:r>
          </a:p>
        </p:txBody>
      </p:sp>
      <p:sp>
        <p:nvSpPr>
          <p:cNvPr id="312323" name="Rectangle 3"/>
          <p:cNvSpPr>
            <a:spLocks noGrp="1" noChangeArrowheads="1"/>
          </p:cNvSpPr>
          <p:nvPr>
            <p:ph type="body" sz="half" idx="1"/>
          </p:nvPr>
        </p:nvSpPr>
        <p:spPr>
          <a:xfrm>
            <a:off x="457200" y="1600200"/>
            <a:ext cx="8229600" cy="4953000"/>
          </a:xfrm>
        </p:spPr>
        <p:txBody>
          <a:bodyPr/>
          <a:lstStyle/>
          <a:p>
            <a:pPr eaLnBrk="1" hangingPunct="1"/>
            <a:r>
              <a:rPr lang="en-US" sz="2800" dirty="0" smtClean="0"/>
              <a:t>Store pens in </a:t>
            </a:r>
            <a:r>
              <a:rPr lang="en-US" sz="2800" dirty="0" err="1" smtClean="0"/>
              <a:t>refrig</a:t>
            </a:r>
            <a:r>
              <a:rPr lang="en-US" sz="2800" dirty="0" smtClean="0"/>
              <a:t>, toss after 30 days</a:t>
            </a:r>
          </a:p>
          <a:p>
            <a:pPr eaLnBrk="1" hangingPunct="1"/>
            <a:r>
              <a:rPr lang="en-US" sz="2800" dirty="0" smtClean="0"/>
              <a:t>Sub-Q Injection in </a:t>
            </a:r>
            <a:r>
              <a:rPr lang="en-US" sz="2800" dirty="0" err="1" smtClean="0"/>
              <a:t>abd</a:t>
            </a:r>
            <a:r>
              <a:rPr lang="en-US" sz="2800" dirty="0" smtClean="0"/>
              <a:t>, thigh, upper arm </a:t>
            </a:r>
          </a:p>
          <a:p>
            <a:pPr eaLnBrk="1" hangingPunct="1"/>
            <a:r>
              <a:rPr lang="en-US" sz="2800" dirty="0" smtClean="0"/>
              <a:t>To prevent hypoglycemia , reduce sulfonylurea/insulin dose when starting</a:t>
            </a:r>
          </a:p>
          <a:p>
            <a:pPr eaLnBrk="1" hangingPunct="1"/>
            <a:r>
              <a:rPr lang="en-US" sz="2800" dirty="0" smtClean="0"/>
              <a:t>Side effects include nausea, diarrhea</a:t>
            </a:r>
          </a:p>
          <a:p>
            <a:pPr eaLnBrk="1" hangingPunct="1"/>
            <a:r>
              <a:rPr lang="en-US" sz="2800" dirty="0" smtClean="0">
                <a:solidFill>
                  <a:srgbClr val="C00000"/>
                </a:solidFill>
              </a:rPr>
              <a:t>Pancreatitis warning (instruct </a:t>
            </a:r>
            <a:r>
              <a:rPr lang="en-US" sz="2800" dirty="0" err="1" smtClean="0">
                <a:solidFill>
                  <a:srgbClr val="C00000"/>
                </a:solidFill>
              </a:rPr>
              <a:t>pt</a:t>
            </a:r>
            <a:r>
              <a:rPr lang="en-US" sz="2800" dirty="0" smtClean="0">
                <a:solidFill>
                  <a:srgbClr val="C00000"/>
                </a:solidFill>
              </a:rPr>
              <a:t> to report </a:t>
            </a:r>
            <a:r>
              <a:rPr lang="en-US" sz="2800" dirty="0" err="1" smtClean="0">
                <a:solidFill>
                  <a:srgbClr val="C00000"/>
                </a:solidFill>
              </a:rPr>
              <a:t>abd</a:t>
            </a:r>
            <a:r>
              <a:rPr lang="en-US" sz="2800" dirty="0" smtClean="0">
                <a:solidFill>
                  <a:srgbClr val="C00000"/>
                </a:solidFill>
              </a:rPr>
              <a:t> pain, vomiting)</a:t>
            </a:r>
          </a:p>
          <a:p>
            <a:pPr eaLnBrk="1" hangingPunct="1"/>
            <a:r>
              <a:rPr lang="en-US" sz="2800" dirty="0" smtClean="0"/>
              <a:t>Don’t use w/ </a:t>
            </a:r>
            <a:r>
              <a:rPr lang="en-US" sz="2800" dirty="0" err="1" smtClean="0"/>
              <a:t>gastroparesis</a:t>
            </a:r>
            <a:r>
              <a:rPr lang="en-US" sz="2800" dirty="0" smtClean="0"/>
              <a:t>, severe renal disease</a:t>
            </a:r>
          </a:p>
          <a:p>
            <a:pPr eaLnBrk="1" hangingPunct="1"/>
            <a:r>
              <a:rPr lang="en-US" sz="2800" dirty="0" err="1" smtClean="0"/>
              <a:t>Exenatide</a:t>
            </a:r>
            <a:r>
              <a:rPr lang="en-US" sz="2800" dirty="0" smtClean="0"/>
              <a:t> Cost : $150-175 for month supply of pen devices</a:t>
            </a:r>
          </a:p>
        </p:txBody>
      </p:sp>
      <p:sp>
        <p:nvSpPr>
          <p:cNvPr id="312324" name="Text Box 7"/>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4279842960"/>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8600" y="609600"/>
            <a:ext cx="8915400" cy="1600200"/>
          </a:xfrm>
        </p:spPr>
        <p:txBody>
          <a:bodyPr>
            <a:normAutofit fontScale="90000"/>
          </a:bodyPr>
          <a:lstStyle/>
          <a:p>
            <a:pPr eaLnBrk="1" hangingPunct="1">
              <a:defRPr/>
            </a:pPr>
            <a:r>
              <a:rPr lang="en-US" sz="3600" dirty="0" smtClean="0"/>
              <a:t>DPP-4 Inhibitors – </a:t>
            </a:r>
            <a:r>
              <a:rPr lang="en-US" sz="2800" dirty="0" smtClean="0"/>
              <a:t>“</a:t>
            </a:r>
            <a:r>
              <a:rPr lang="en-US" sz="2800" dirty="0" err="1" smtClean="0"/>
              <a:t>Incretin</a:t>
            </a:r>
            <a:r>
              <a:rPr lang="en-US" sz="2800" dirty="0" smtClean="0"/>
              <a:t> Enhancers”</a:t>
            </a:r>
            <a:r>
              <a:rPr lang="en-US" sz="3600" dirty="0" smtClean="0"/>
              <a:t> </a:t>
            </a:r>
            <a:r>
              <a:rPr lang="en-US" sz="2400" dirty="0" smtClean="0">
                <a:solidFill>
                  <a:schemeClr val="accent5">
                    <a:lumMod val="20000"/>
                    <a:lumOff val="80000"/>
                  </a:schemeClr>
                </a:solidFill>
              </a:rPr>
              <a:t>Januvia (</a:t>
            </a:r>
            <a:r>
              <a:rPr lang="en-US" sz="2400" dirty="0" err="1" smtClean="0">
                <a:solidFill>
                  <a:schemeClr val="accent5">
                    <a:lumMod val="20000"/>
                    <a:lumOff val="80000"/>
                  </a:schemeClr>
                </a:solidFill>
              </a:rPr>
              <a:t>sitagliptin</a:t>
            </a:r>
            <a:r>
              <a:rPr lang="en-US" sz="2400" dirty="0" smtClean="0">
                <a:solidFill>
                  <a:schemeClr val="accent5">
                    <a:lumMod val="20000"/>
                    <a:lumOff val="80000"/>
                  </a:schemeClr>
                </a:solidFill>
              </a:rPr>
              <a:t>)  </a:t>
            </a:r>
            <a:r>
              <a:rPr lang="en-US" sz="2400" dirty="0" smtClean="0"/>
              <a:t/>
            </a:r>
            <a:br>
              <a:rPr lang="en-US" sz="2400" dirty="0" smtClean="0"/>
            </a:br>
            <a:r>
              <a:rPr lang="en-US" sz="2400" dirty="0" err="1" smtClean="0">
                <a:solidFill>
                  <a:schemeClr val="tx2">
                    <a:lumMod val="20000"/>
                    <a:lumOff val="80000"/>
                  </a:schemeClr>
                </a:solidFill>
              </a:rPr>
              <a:t>Tradjenta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linagliptin</a:t>
            </a:r>
            <a:r>
              <a:rPr lang="en-US" sz="2400" dirty="0" smtClean="0">
                <a:solidFill>
                  <a:schemeClr val="tx2">
                    <a:lumMod val="20000"/>
                    <a:lumOff val="80000"/>
                  </a:schemeClr>
                </a:solidFill>
              </a:rPr>
              <a:t>) </a:t>
            </a:r>
            <a:br>
              <a:rPr lang="en-US" sz="2400" dirty="0" smtClean="0">
                <a:solidFill>
                  <a:schemeClr val="tx2">
                    <a:lumMod val="20000"/>
                    <a:lumOff val="80000"/>
                  </a:schemeClr>
                </a:solidFill>
              </a:rPr>
            </a:br>
            <a:r>
              <a:rPr lang="en-US" sz="2400" dirty="0" err="1" smtClean="0">
                <a:solidFill>
                  <a:schemeClr val="tx2">
                    <a:lumMod val="20000"/>
                    <a:lumOff val="80000"/>
                  </a:schemeClr>
                </a:solidFill>
              </a:rPr>
              <a:t>Onglyza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saxagliptin</a:t>
            </a:r>
            <a:r>
              <a:rPr lang="en-US" sz="2400" dirty="0" smtClean="0">
                <a:solidFill>
                  <a:schemeClr val="tx2">
                    <a:lumMod val="20000"/>
                    <a:lumOff val="80000"/>
                  </a:schemeClr>
                </a:solidFill>
              </a:rPr>
              <a:t>) </a:t>
            </a:r>
            <a:br>
              <a:rPr lang="en-US" sz="2400" dirty="0" smtClean="0">
                <a:solidFill>
                  <a:schemeClr val="tx2">
                    <a:lumMod val="20000"/>
                    <a:lumOff val="80000"/>
                  </a:schemeClr>
                </a:solidFill>
              </a:rPr>
            </a:br>
            <a:r>
              <a:rPr lang="en-US" sz="2400" dirty="0" err="1" smtClean="0">
                <a:solidFill>
                  <a:schemeClr val="tx2">
                    <a:lumMod val="20000"/>
                    <a:lumOff val="80000"/>
                  </a:schemeClr>
                </a:solidFill>
              </a:rPr>
              <a:t>Nesina</a:t>
            </a:r>
            <a:r>
              <a:rPr lang="en-US" sz="2400" dirty="0" smtClean="0">
                <a:solidFill>
                  <a:schemeClr val="tx2">
                    <a:lumMod val="20000"/>
                    <a:lumOff val="80000"/>
                  </a:schemeClr>
                </a:solidFill>
              </a:rPr>
              <a:t> (</a:t>
            </a:r>
            <a:r>
              <a:rPr lang="en-US" sz="2400" dirty="0" err="1" smtClean="0">
                <a:solidFill>
                  <a:schemeClr val="tx2">
                    <a:lumMod val="20000"/>
                    <a:lumOff val="80000"/>
                  </a:schemeClr>
                </a:solidFill>
              </a:rPr>
              <a:t>Alogliptin</a:t>
            </a:r>
            <a:r>
              <a:rPr lang="en-US" sz="2400" dirty="0" smtClean="0">
                <a:solidFill>
                  <a:schemeClr val="tx2">
                    <a:lumMod val="20000"/>
                    <a:lumOff val="80000"/>
                  </a:schemeClr>
                </a:solidFill>
              </a:rPr>
              <a:t>)</a:t>
            </a:r>
            <a:br>
              <a:rPr lang="en-US" sz="2400" dirty="0" smtClean="0">
                <a:solidFill>
                  <a:schemeClr val="tx2">
                    <a:lumMod val="20000"/>
                    <a:lumOff val="80000"/>
                  </a:schemeClr>
                </a:solidFill>
              </a:rPr>
            </a:br>
            <a:endParaRPr lang="en-US" sz="1800" dirty="0" smtClean="0">
              <a:solidFill>
                <a:schemeClr val="tx2">
                  <a:lumMod val="20000"/>
                  <a:lumOff val="80000"/>
                </a:schemeClr>
              </a:solidFill>
            </a:endParaRPr>
          </a:p>
        </p:txBody>
      </p:sp>
      <p:sp>
        <p:nvSpPr>
          <p:cNvPr id="1511427" name="Rectangle 3"/>
          <p:cNvSpPr>
            <a:spLocks noGrp="1" noChangeArrowheads="1"/>
          </p:cNvSpPr>
          <p:nvPr>
            <p:ph type="body" idx="1"/>
          </p:nvPr>
        </p:nvSpPr>
        <p:spPr>
          <a:xfrm>
            <a:off x="304800" y="2286000"/>
            <a:ext cx="8610600" cy="4343400"/>
          </a:xfrm>
        </p:spPr>
        <p:txBody>
          <a:bodyPr/>
          <a:lstStyle/>
          <a:p>
            <a:pPr eaLnBrk="1" hangingPunct="1">
              <a:lnSpc>
                <a:spcPct val="80000"/>
              </a:lnSpc>
            </a:pPr>
            <a:r>
              <a:rPr lang="en-US" sz="2800" b="1" dirty="0" smtClean="0">
                <a:solidFill>
                  <a:schemeClr val="accent1">
                    <a:lumMod val="50000"/>
                  </a:schemeClr>
                </a:solidFill>
              </a:rPr>
              <a:t>Action:</a:t>
            </a:r>
            <a:r>
              <a:rPr lang="en-US" sz="2800" dirty="0" smtClean="0">
                <a:solidFill>
                  <a:schemeClr val="accent1">
                    <a:lumMod val="50000"/>
                  </a:schemeClr>
                </a:solidFill>
              </a:rPr>
              <a:t> </a:t>
            </a:r>
          </a:p>
          <a:p>
            <a:pPr lvl="1" eaLnBrk="1" hangingPunct="1">
              <a:lnSpc>
                <a:spcPct val="80000"/>
              </a:lnSpc>
            </a:pPr>
            <a:r>
              <a:rPr lang="en-US" sz="2800" dirty="0" smtClean="0"/>
              <a:t>Increase insulin release w/ meals</a:t>
            </a:r>
          </a:p>
          <a:p>
            <a:pPr lvl="1" eaLnBrk="1" hangingPunct="1">
              <a:lnSpc>
                <a:spcPct val="80000"/>
              </a:lnSpc>
            </a:pPr>
            <a:r>
              <a:rPr lang="en-US" sz="2800" dirty="0" smtClean="0"/>
              <a:t>Suppress glucagon</a:t>
            </a:r>
          </a:p>
          <a:p>
            <a:pPr lvl="1" eaLnBrk="1" hangingPunct="1">
              <a:lnSpc>
                <a:spcPct val="80000"/>
              </a:lnSpc>
            </a:pPr>
            <a:r>
              <a:rPr lang="en-US" sz="2800" dirty="0" smtClean="0"/>
              <a:t>Promote satiety (slows gastric emptying)</a:t>
            </a:r>
          </a:p>
          <a:p>
            <a:pPr eaLnBrk="1" hangingPunct="1">
              <a:lnSpc>
                <a:spcPct val="80000"/>
              </a:lnSpc>
            </a:pPr>
            <a:r>
              <a:rPr lang="en-US" sz="2800" b="1" dirty="0" smtClean="0"/>
              <a:t>Dosing</a:t>
            </a:r>
            <a:r>
              <a:rPr lang="en-US" sz="2800" dirty="0" smtClean="0"/>
              <a:t>:  See </a:t>
            </a:r>
            <a:r>
              <a:rPr lang="en-US" sz="2800" dirty="0" err="1" smtClean="0"/>
              <a:t>pocketcard</a:t>
            </a:r>
            <a:r>
              <a:rPr lang="en-US" sz="2800" dirty="0" smtClean="0"/>
              <a:t> </a:t>
            </a:r>
          </a:p>
          <a:p>
            <a:pPr eaLnBrk="1" hangingPunct="1">
              <a:lnSpc>
                <a:spcPct val="80000"/>
              </a:lnSpc>
            </a:pPr>
            <a:r>
              <a:rPr lang="en-US" sz="2800" b="1" dirty="0" smtClean="0"/>
              <a:t>Efficacy:</a:t>
            </a:r>
            <a:r>
              <a:rPr lang="en-US" sz="2800" dirty="0" smtClean="0"/>
              <a:t> Decreases A1c by 0.6 -0.8% </a:t>
            </a:r>
          </a:p>
          <a:p>
            <a:pPr eaLnBrk="1" hangingPunct="1">
              <a:lnSpc>
                <a:spcPct val="80000"/>
              </a:lnSpc>
            </a:pPr>
            <a:r>
              <a:rPr lang="en-US" sz="2800" b="1" dirty="0" smtClean="0"/>
              <a:t>Indication</a:t>
            </a:r>
            <a:r>
              <a:rPr lang="en-US" sz="2400" dirty="0" smtClean="0"/>
              <a:t>: </a:t>
            </a:r>
            <a:r>
              <a:rPr lang="en-US" sz="2800" dirty="0" smtClean="0"/>
              <a:t>For type 2s</a:t>
            </a:r>
            <a:endParaRPr lang="en-US" sz="2400" dirty="0" smtClean="0"/>
          </a:p>
        </p:txBody>
      </p:sp>
      <p:sp>
        <p:nvSpPr>
          <p:cNvPr id="314372" name="Text Box 5"/>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3542110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3" end="3"/>
                                            </p:txEl>
                                          </p:spTgt>
                                        </p:tgtEl>
                                        <p:attrNameLst>
                                          <p:attrName>style.visibility</p:attrName>
                                        </p:attrNameLst>
                                      </p:cBhvr>
                                      <p:to>
                                        <p:strVal val="visible"/>
                                      </p:to>
                                    </p:set>
                                    <p:anim calcmode="lin" valueType="num">
                                      <p:cBhvr additive="base">
                                        <p:cTn id="22"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5" end="5"/>
                                            </p:txEl>
                                          </p:spTgt>
                                        </p:tgtEl>
                                        <p:attrNameLst>
                                          <p:attrName>style.visibility</p:attrName>
                                        </p:attrNameLst>
                                      </p:cBhvr>
                                      <p:to>
                                        <p:strVal val="visible"/>
                                      </p:to>
                                    </p:set>
                                    <p:anim calcmode="lin" valueType="num">
                                      <p:cBhvr additive="base">
                                        <p:cTn id="2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6" end="6"/>
                                            </p:txEl>
                                          </p:spTgt>
                                        </p:tgtEl>
                                        <p:attrNameLst>
                                          <p:attrName>style.visibility</p:attrName>
                                        </p:attrNameLst>
                                      </p:cBhvr>
                                      <p:to>
                                        <p:strVal val="visible"/>
                                      </p:to>
                                    </p:set>
                                    <p:anim calcmode="lin" valueType="num">
                                      <p:cBhvr additive="base">
                                        <p:cTn id="37"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57200"/>
            <a:ext cx="8153400" cy="1143000"/>
          </a:xfrm>
        </p:spPr>
        <p:txBody>
          <a:bodyPr>
            <a:normAutofit fontScale="90000"/>
          </a:bodyPr>
          <a:lstStyle/>
          <a:p>
            <a:pPr eaLnBrk="1" hangingPunct="1"/>
            <a:r>
              <a:rPr lang="en-US" sz="3600" smtClean="0"/>
              <a:t/>
            </a:r>
            <a:br>
              <a:rPr lang="en-US" sz="3600" smtClean="0"/>
            </a:br>
            <a:r>
              <a:rPr lang="en-US" sz="3600" smtClean="0"/>
              <a:t>DPP-4 Inhibitors- </a:t>
            </a:r>
            <a:r>
              <a:rPr lang="en-US" sz="2800" smtClean="0"/>
              <a:t>“Incretin Enhancers”</a:t>
            </a:r>
            <a:br>
              <a:rPr lang="en-US" sz="2800" smtClean="0"/>
            </a:br>
            <a:r>
              <a:rPr lang="en-US" sz="3200" smtClean="0">
                <a:solidFill>
                  <a:schemeClr val="folHlink"/>
                </a:solidFill>
              </a:rPr>
              <a:t/>
            </a:r>
            <a:br>
              <a:rPr lang="en-US" sz="3200" smtClean="0">
                <a:solidFill>
                  <a:schemeClr val="folHlink"/>
                </a:solidFill>
              </a:rPr>
            </a:br>
            <a:endParaRPr lang="en-US" sz="2000" smtClean="0">
              <a:solidFill>
                <a:schemeClr val="folHlink"/>
              </a:solidFill>
            </a:endParaRPr>
          </a:p>
        </p:txBody>
      </p:sp>
      <p:sp>
        <p:nvSpPr>
          <p:cNvPr id="316419" name="Rectangle 3"/>
          <p:cNvSpPr>
            <a:spLocks noGrp="1" noChangeArrowheads="1"/>
          </p:cNvSpPr>
          <p:nvPr>
            <p:ph type="body" sz="half" idx="1"/>
          </p:nvPr>
        </p:nvSpPr>
        <p:spPr>
          <a:xfrm>
            <a:off x="304800" y="1447800"/>
            <a:ext cx="8229600" cy="5029200"/>
          </a:xfrm>
        </p:spPr>
        <p:txBody>
          <a:bodyPr/>
          <a:lstStyle/>
          <a:p>
            <a:pPr eaLnBrk="1" hangingPunct="1"/>
            <a:r>
              <a:rPr lang="en-US" dirty="0" smtClean="0"/>
              <a:t>Januvia, </a:t>
            </a:r>
            <a:r>
              <a:rPr lang="en-US" dirty="0" err="1" smtClean="0"/>
              <a:t>Onglyza</a:t>
            </a:r>
            <a:r>
              <a:rPr lang="en-US" dirty="0" smtClean="0"/>
              <a:t> eliminated via kidney, lower dose needed</a:t>
            </a:r>
          </a:p>
          <a:p>
            <a:pPr eaLnBrk="1" hangingPunct="1"/>
            <a:r>
              <a:rPr lang="en-US" dirty="0" smtClean="0"/>
              <a:t>Do not cause </a:t>
            </a:r>
            <a:r>
              <a:rPr lang="en-US" dirty="0" err="1" smtClean="0"/>
              <a:t>wt</a:t>
            </a:r>
            <a:r>
              <a:rPr lang="en-US" dirty="0" smtClean="0"/>
              <a:t> gain or hypoglycemia </a:t>
            </a:r>
          </a:p>
          <a:p>
            <a:pPr eaLnBrk="1" hangingPunct="1"/>
            <a:r>
              <a:rPr lang="en-US" dirty="0" smtClean="0"/>
              <a:t>Side effects –headache, runny nose, sore throat- </a:t>
            </a:r>
            <a:r>
              <a:rPr lang="en-US" dirty="0" smtClean="0">
                <a:solidFill>
                  <a:schemeClr val="accent1">
                    <a:lumMod val="50000"/>
                  </a:schemeClr>
                </a:solidFill>
              </a:rPr>
              <a:t>watch for pancreatitis</a:t>
            </a:r>
          </a:p>
          <a:p>
            <a:pPr eaLnBrk="1" hangingPunct="1"/>
            <a:r>
              <a:rPr lang="en-US" dirty="0" smtClean="0"/>
              <a:t>Cost $100 - $150 </a:t>
            </a:r>
            <a:r>
              <a:rPr lang="en-US" dirty="0" err="1" smtClean="0"/>
              <a:t>mo</a:t>
            </a:r>
            <a:endParaRPr lang="en-US" dirty="0" smtClean="0"/>
          </a:p>
        </p:txBody>
      </p:sp>
      <p:sp>
        <p:nvSpPr>
          <p:cNvPr id="316420" name="Text Box 5"/>
          <p:cNvSpPr txBox="1">
            <a:spLocks noChangeArrowheads="1"/>
          </p:cNvSpPr>
          <p:nvPr/>
        </p:nvSpPr>
        <p:spPr bwMode="auto">
          <a:xfrm>
            <a:off x="2411413" y="6569075"/>
            <a:ext cx="418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2941968878"/>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Content Placeholder 7"/>
          <p:cNvSpPr txBox="1">
            <a:spLocks/>
          </p:cNvSpPr>
          <p:nvPr/>
        </p:nvSpPr>
        <p:spPr bwMode="auto">
          <a:xfrm>
            <a:off x="304800" y="1458848"/>
            <a:ext cx="8305800" cy="467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lr>
                <a:schemeClr val="tx2"/>
              </a:buClr>
              <a:buSzPct val="60000"/>
              <a:buFont typeface="Wingdings" panose="05000000000000000000" pitchFamily="2" charset="2"/>
              <a:buBlip>
                <a:blip r:embed="rId2"/>
              </a:buBlip>
              <a:defRPr sz="3200">
                <a:solidFill>
                  <a:schemeClr val="tx1"/>
                </a:solidFill>
                <a:latin typeface="Tahoma" panose="020B0604030504040204" pitchFamily="34" charset="0"/>
              </a:defRPr>
            </a:lvl1pPr>
            <a:lvl2pPr marL="742950" indent="-285750" defTabSz="457200">
              <a:spcBef>
                <a:spcPct val="20000"/>
              </a:spcBef>
              <a:buClr>
                <a:schemeClr val="folHlink"/>
              </a:buClr>
              <a:buSzPct val="55000"/>
              <a:buFont typeface="Wingdings" panose="05000000000000000000" pitchFamily="2" charset="2"/>
              <a:buBlip>
                <a:blip r:embed="rId3"/>
              </a:buBlip>
              <a:defRPr sz="3200">
                <a:solidFill>
                  <a:schemeClr val="tx1"/>
                </a:solidFill>
                <a:latin typeface="Tahoma" panose="020B0604030504040204" pitchFamily="34" charset="0"/>
              </a:defRPr>
            </a:lvl2pPr>
            <a:lvl3pPr marL="1143000" indent="-228600" defTabSz="457200">
              <a:spcBef>
                <a:spcPct val="20000"/>
              </a:spcBef>
              <a:buClr>
                <a:schemeClr val="tx2"/>
              </a:buClr>
              <a:buSzPct val="50000"/>
              <a:buFont typeface="Wingdings" panose="05000000000000000000" pitchFamily="2" charset="2"/>
              <a:buBlip>
                <a:blip r:embed="rId4"/>
              </a:buBlip>
              <a:defRPr sz="3200">
                <a:solidFill>
                  <a:schemeClr val="tx1"/>
                </a:solidFill>
                <a:latin typeface="Tahoma" panose="020B0604030504040204" pitchFamily="34" charset="0"/>
              </a:defRPr>
            </a:lvl3pPr>
            <a:lvl4pPr marL="1600200" indent="-228600" defTabSz="457200">
              <a:spcBef>
                <a:spcPct val="20000"/>
              </a:spcBef>
              <a:buClr>
                <a:schemeClr val="tx1"/>
              </a:buClr>
              <a:buSzPct val="55000"/>
              <a:buBlip>
                <a:blip r:embed="rId5"/>
              </a:buBlip>
              <a:defRPr sz="3200">
                <a:solidFill>
                  <a:schemeClr val="tx1"/>
                </a:solidFill>
                <a:latin typeface="Tahoma" panose="020B0604030504040204" pitchFamily="34" charset="0"/>
              </a:defRPr>
            </a:lvl4pPr>
            <a:lvl5pPr marL="2057400" indent="-228600" defTabSz="457200">
              <a:spcBef>
                <a:spcPct val="20000"/>
              </a:spcBef>
              <a:buClr>
                <a:schemeClr val="tx1"/>
              </a:buClr>
              <a:buBlip>
                <a:blip r:embed="rId5"/>
              </a:buBlip>
              <a:defRPr sz="32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1"/>
              </a:buClr>
              <a:buBlip>
                <a:blip r:embed="rId5"/>
              </a:buBlip>
              <a:defRPr sz="3200">
                <a:solidFill>
                  <a:schemeClr val="tx1"/>
                </a:solidFill>
                <a:latin typeface="Tahoma" panose="020B0604030504040204" pitchFamily="34" charset="0"/>
              </a:defRPr>
            </a:lvl9pPr>
          </a:lstStyle>
          <a:p>
            <a:pPr>
              <a:buClrTx/>
              <a:buSzTx/>
              <a:buFont typeface="Arial" panose="020B0604020202020204" pitchFamily="34" charset="0"/>
              <a:buChar char="•"/>
            </a:pPr>
            <a:r>
              <a:rPr lang="en-US" dirty="0" err="1">
                <a:solidFill>
                  <a:schemeClr val="accent1">
                    <a:lumMod val="50000"/>
                  </a:schemeClr>
                </a:solidFill>
                <a:ea typeface="ＭＳ Ｐゴシック" panose="020B0600070205080204" pitchFamily="34" charset="-128"/>
              </a:rPr>
              <a:t>Cangliflozin</a:t>
            </a:r>
            <a:r>
              <a:rPr lang="en-US" dirty="0">
                <a:solidFill>
                  <a:schemeClr val="accent1">
                    <a:lumMod val="50000"/>
                  </a:schemeClr>
                </a:solidFill>
                <a:ea typeface="ＭＳ Ｐゴシック" panose="020B0600070205080204" pitchFamily="34" charset="-128"/>
              </a:rPr>
              <a:t> (</a:t>
            </a:r>
            <a:r>
              <a:rPr lang="en-US" dirty="0" err="1">
                <a:solidFill>
                  <a:schemeClr val="accent1">
                    <a:lumMod val="50000"/>
                  </a:schemeClr>
                </a:solidFill>
                <a:ea typeface="ＭＳ Ｐゴシック" panose="020B0600070205080204" pitchFamily="34" charset="-128"/>
              </a:rPr>
              <a:t>Invokana</a:t>
            </a:r>
            <a:r>
              <a:rPr lang="en-US" dirty="0" smtClean="0">
                <a:solidFill>
                  <a:schemeClr val="accent1">
                    <a:lumMod val="50000"/>
                  </a:schemeClr>
                </a:solidFill>
                <a:ea typeface="ＭＳ Ｐゴシック" panose="020B0600070205080204" pitchFamily="34" charset="-128"/>
              </a:rPr>
              <a:t>)</a:t>
            </a:r>
          </a:p>
          <a:p>
            <a:pPr>
              <a:buClrTx/>
              <a:buSzTx/>
              <a:buFont typeface="Arial" panose="020B0604020202020204" pitchFamily="34" charset="0"/>
              <a:buChar char="•"/>
            </a:pPr>
            <a:r>
              <a:rPr lang="en-US" dirty="0" err="1" smtClean="0">
                <a:solidFill>
                  <a:schemeClr val="accent1">
                    <a:lumMod val="50000"/>
                  </a:schemeClr>
                </a:solidFill>
                <a:ea typeface="ＭＳ Ｐゴシック" panose="020B0600070205080204" pitchFamily="34" charset="-128"/>
              </a:rPr>
              <a:t>Dapagliflozin</a:t>
            </a:r>
            <a:r>
              <a:rPr lang="en-US" dirty="0" smtClean="0">
                <a:solidFill>
                  <a:schemeClr val="accent1">
                    <a:lumMod val="50000"/>
                  </a:schemeClr>
                </a:solidFill>
                <a:ea typeface="ＭＳ Ｐゴシック" panose="020B0600070205080204" pitchFamily="34" charset="-128"/>
              </a:rPr>
              <a:t> (</a:t>
            </a:r>
            <a:r>
              <a:rPr lang="en-US" dirty="0" err="1" smtClean="0">
                <a:solidFill>
                  <a:schemeClr val="accent1">
                    <a:lumMod val="50000"/>
                  </a:schemeClr>
                </a:solidFill>
                <a:ea typeface="ＭＳ Ｐゴシック" panose="020B0600070205080204" pitchFamily="34" charset="-128"/>
              </a:rPr>
              <a:t>Farxiga</a:t>
            </a:r>
            <a:r>
              <a:rPr lang="en-US" dirty="0" smtClean="0">
                <a:solidFill>
                  <a:schemeClr val="accent1">
                    <a:lumMod val="50000"/>
                  </a:schemeClr>
                </a:solidFill>
                <a:ea typeface="ＭＳ Ｐゴシック" panose="020B0600070205080204" pitchFamily="34" charset="-128"/>
              </a:rPr>
              <a:t>)</a:t>
            </a:r>
            <a:endParaRPr lang="en-US" dirty="0">
              <a:solidFill>
                <a:schemeClr val="accent1">
                  <a:lumMod val="50000"/>
                </a:schemeClr>
              </a:solidFill>
              <a:ea typeface="ＭＳ Ｐゴシック" panose="020B0600070205080204" pitchFamily="34" charset="-128"/>
            </a:endParaRPr>
          </a:p>
          <a:p>
            <a:pPr>
              <a:buClrTx/>
              <a:buSzTx/>
              <a:buFont typeface="Arial" panose="020B0604020202020204" pitchFamily="34" charset="0"/>
              <a:buChar char="•"/>
            </a:pPr>
            <a:r>
              <a:rPr lang="en-US" dirty="0">
                <a:ea typeface="ＭＳ Ｐゴシック" panose="020B0600070205080204" pitchFamily="34" charset="-128"/>
              </a:rPr>
              <a:t>“</a:t>
            </a:r>
            <a:r>
              <a:rPr lang="en-US" dirty="0" err="1">
                <a:ea typeface="ＭＳ Ｐゴシック" panose="020B0600070205080204" pitchFamily="34" charset="-128"/>
              </a:rPr>
              <a:t>Glucoretic</a:t>
            </a:r>
            <a:r>
              <a:rPr lang="en-US" dirty="0">
                <a:ea typeface="ＭＳ Ｐゴシック" panose="020B0600070205080204" pitchFamily="34" charset="-128"/>
              </a:rPr>
              <a:t>” - Inhibit the reabsorption of glucose in the proximal kidney tubules</a:t>
            </a:r>
          </a:p>
          <a:p>
            <a:pPr>
              <a:buClrTx/>
              <a:buSzTx/>
              <a:buFont typeface="Arial" panose="020B0604020202020204" pitchFamily="34" charset="0"/>
              <a:buChar char="•"/>
            </a:pPr>
            <a:r>
              <a:rPr lang="en-US" dirty="0">
                <a:ea typeface="ＭＳ Ｐゴシック" panose="020B0600070205080204" pitchFamily="34" charset="-128"/>
              </a:rPr>
              <a:t>Monitor B/P, K+ &amp; renal function. </a:t>
            </a:r>
          </a:p>
          <a:p>
            <a:pPr>
              <a:buClrTx/>
              <a:buSzTx/>
              <a:buFont typeface="Arial" panose="020B0604020202020204" pitchFamily="34" charset="0"/>
              <a:buChar char="•"/>
            </a:pPr>
            <a:r>
              <a:rPr lang="en-US" dirty="0" smtClean="0">
                <a:ea typeface="ＭＳ Ｐゴシック" panose="020B0600070205080204" pitchFamily="34" charset="-128"/>
              </a:rPr>
              <a:t>If GFR &lt; 60, see instructions</a:t>
            </a:r>
            <a:endParaRPr lang="en-US" dirty="0">
              <a:ea typeface="ＭＳ Ｐゴシック" panose="020B0600070205080204" pitchFamily="34" charset="-128"/>
            </a:endParaRPr>
          </a:p>
          <a:p>
            <a:pPr>
              <a:buClrTx/>
              <a:buSzTx/>
              <a:buFont typeface="Arial" panose="020B0604020202020204" pitchFamily="34" charset="0"/>
              <a:buChar char="•"/>
            </a:pPr>
            <a:r>
              <a:rPr lang="en-US" dirty="0">
                <a:ea typeface="ＭＳ Ｐゴシック" panose="020B0600070205080204" pitchFamily="34" charset="-128"/>
              </a:rPr>
              <a:t>Side effects: hypotension, UTI, increased urination, genital yeast infections. </a:t>
            </a:r>
          </a:p>
          <a:p>
            <a:pPr>
              <a:buClrTx/>
              <a:buSzTx/>
              <a:buFont typeface="Arial" panose="020B0604020202020204" pitchFamily="34" charset="0"/>
              <a:buChar char="•"/>
            </a:pPr>
            <a:r>
              <a:rPr lang="en-US" dirty="0">
                <a:ea typeface="ＭＳ Ｐゴシック" panose="020B0600070205080204" pitchFamily="34" charset="-128"/>
              </a:rPr>
              <a:t>Lowers A1c 0.7%–1.0%, </a:t>
            </a:r>
            <a:r>
              <a:rPr lang="en-US" dirty="0" err="1">
                <a:ea typeface="ＭＳ Ｐゴシック" panose="020B0600070205080204" pitchFamily="34" charset="-128"/>
              </a:rPr>
              <a:t>wt</a:t>
            </a:r>
            <a:r>
              <a:rPr lang="en-US" dirty="0">
                <a:ea typeface="ＭＳ Ｐゴシック" panose="020B0600070205080204" pitchFamily="34" charset="-128"/>
              </a:rPr>
              <a:t> loss of 1-3 lbs.	</a:t>
            </a:r>
          </a:p>
        </p:txBody>
      </p:sp>
      <p:grpSp>
        <p:nvGrpSpPr>
          <p:cNvPr id="3" name="Group 134"/>
          <p:cNvGrpSpPr>
            <a:grpSpLocks/>
          </p:cNvGrpSpPr>
          <p:nvPr/>
        </p:nvGrpSpPr>
        <p:grpSpPr bwMode="auto">
          <a:xfrm>
            <a:off x="5765800" y="107950"/>
            <a:ext cx="3381375" cy="1898650"/>
            <a:chOff x="4032" y="2126"/>
            <a:chExt cx="1728" cy="1130"/>
          </a:xfrm>
        </p:grpSpPr>
        <p:pic>
          <p:nvPicPr>
            <p:cNvPr id="320517" name="Picture 115" descr="body_parts_kidn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2930"/>
              <a:ext cx="1289" cy="32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Increased Glucose</a:t>
              </a:r>
            </a:p>
            <a:p>
              <a:pPr>
                <a:defRPr/>
              </a:pPr>
              <a:r>
                <a:rPr lang="en-US" sz="1400" b="1" dirty="0">
                  <a:effectLst>
                    <a:outerShdw blurRad="38100" dist="38100" dir="2700000" algn="tl">
                      <a:srgbClr val="000000"/>
                    </a:outerShdw>
                  </a:effectLst>
                </a:rPr>
                <a:t>Reabsorption</a:t>
              </a:r>
            </a:p>
          </p:txBody>
        </p:sp>
      </p:grpSp>
      <p:sp>
        <p:nvSpPr>
          <p:cNvPr id="320516" name="Rectangle 5"/>
          <p:cNvSpPr>
            <a:spLocks noChangeArrowheads="1"/>
          </p:cNvSpPr>
          <p:nvPr/>
        </p:nvSpPr>
        <p:spPr bwMode="auto">
          <a:xfrm>
            <a:off x="293687" y="430180"/>
            <a:ext cx="54721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4000" dirty="0">
                <a:latin typeface="Segoe UI Semibold" panose="020B0702040204020203" pitchFamily="34" charset="0"/>
              </a:rPr>
              <a:t>SGLT2 Inhibitors</a:t>
            </a:r>
          </a:p>
        </p:txBody>
      </p:sp>
    </p:spTree>
    <p:extLst>
      <p:ext uri="{BB962C8B-B14F-4D97-AF65-F5344CB8AC3E}">
        <p14:creationId xmlns:p14="http://schemas.microsoft.com/office/powerpoint/2010/main" val="954200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a:xfrm>
            <a:off x="2209800" y="762000"/>
            <a:ext cx="6172200" cy="1143000"/>
          </a:xfrm>
        </p:spPr>
        <p:txBody>
          <a:bodyPr>
            <a:normAutofit fontScale="90000"/>
          </a:bodyPr>
          <a:lstStyle/>
          <a:p>
            <a:pPr eaLnBrk="1" hangingPunct="1">
              <a:defRPr/>
            </a:pPr>
            <a:r>
              <a:rPr lang="en-US" sz="3600" smtClean="0">
                <a:solidFill>
                  <a:schemeClr val="accent1">
                    <a:lumMod val="20000"/>
                    <a:lumOff val="80000"/>
                  </a:schemeClr>
                </a:solidFill>
              </a:rPr>
              <a:t>Mr. Jones -  Which Diabetes Medication would you start?</a:t>
            </a:r>
          </a:p>
        </p:txBody>
      </p:sp>
      <p:sp>
        <p:nvSpPr>
          <p:cNvPr id="323587" name="Rectangle 3"/>
          <p:cNvSpPr>
            <a:spLocks noGrp="1" noChangeArrowheads="1"/>
          </p:cNvSpPr>
          <p:nvPr>
            <p:ph type="body" sz="half" idx="1"/>
          </p:nvPr>
        </p:nvSpPr>
        <p:spPr>
          <a:xfrm>
            <a:off x="609600" y="2514600"/>
            <a:ext cx="7848600" cy="4076700"/>
          </a:xfrm>
        </p:spPr>
        <p:txBody>
          <a:bodyPr/>
          <a:lstStyle/>
          <a:p>
            <a:pPr algn="ctr" eaLnBrk="1" hangingPunct="1">
              <a:buFont typeface="Wingdings" panose="05000000000000000000" pitchFamily="2" charset="2"/>
              <a:buNone/>
            </a:pPr>
            <a:r>
              <a:rPr lang="en-US" sz="2800" smtClean="0"/>
              <a:t>Mr. Jones is 62 with newly diagnosed type 2 diabetes. He is overweight with a slow healing foot sore. His blood glucose levels are  ranging from 160 – 250. His creatinine is 1.1. Lipid results are pending. He has medical insurance and lives alone.  He walks his dog 3 times a week.</a:t>
            </a:r>
          </a:p>
          <a:p>
            <a:pPr algn="ctr" eaLnBrk="1" hangingPunct="1">
              <a:buFont typeface="Wingdings" panose="05000000000000000000" pitchFamily="2" charset="2"/>
              <a:buNone/>
            </a:pPr>
            <a:endParaRPr lang="en-US" sz="2800" smtClean="0"/>
          </a:p>
        </p:txBody>
      </p:sp>
      <p:pic>
        <p:nvPicPr>
          <p:cNvPr id="323588" name="Picture 9" descr="MCj02346250000[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381000" y="304800"/>
            <a:ext cx="1631950" cy="1820863"/>
          </a:xfrm>
          <a:noFill/>
        </p:spPr>
      </p:pic>
    </p:spTree>
    <p:extLst>
      <p:ext uri="{BB962C8B-B14F-4D97-AF65-F5344CB8AC3E}">
        <p14:creationId xmlns:p14="http://schemas.microsoft.com/office/powerpoint/2010/main" val="1579685183"/>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381000" y="0"/>
            <a:ext cx="8229600" cy="1143000"/>
          </a:xfrm>
          <a:noFill/>
        </p:spPr>
        <p:txBody>
          <a:bodyPr lIns="90488" tIns="44450" rIns="90488" bIns="44450" anchor="b"/>
          <a:lstStyle/>
          <a:p>
            <a:pPr eaLnBrk="1" hangingPunct="1"/>
            <a:r>
              <a:rPr lang="en-US" smtClean="0">
                <a:solidFill>
                  <a:srgbClr val="64EA81"/>
                </a:solidFill>
              </a:rPr>
              <a:t>List the Treatment Options</a:t>
            </a:r>
          </a:p>
        </p:txBody>
      </p:sp>
      <p:sp>
        <p:nvSpPr>
          <p:cNvPr id="325635" name="Rectangle 3"/>
          <p:cNvSpPr>
            <a:spLocks noGrp="1" noChangeArrowheads="1"/>
          </p:cNvSpPr>
          <p:nvPr>
            <p:ph type="body" idx="1"/>
          </p:nvPr>
        </p:nvSpPr>
        <p:spPr>
          <a:xfrm>
            <a:off x="457200" y="1295400"/>
            <a:ext cx="8382000" cy="5562600"/>
          </a:xfrm>
        </p:spPr>
        <p:txBody>
          <a:bodyPr lIns="90488" tIns="44450" rIns="90488" bIns="44450"/>
          <a:lstStyle/>
          <a:p>
            <a:pPr marL="609600" indent="-609600" eaLnBrk="1" hangingPunct="1">
              <a:lnSpc>
                <a:spcPct val="90000"/>
              </a:lnSpc>
              <a:buClr>
                <a:schemeClr val="tx1"/>
              </a:buClr>
              <a:buSzTx/>
              <a:buFont typeface="Monotype Sorts" pitchFamily="2" charset="2"/>
              <a:buAutoNum type="arabicPeriod"/>
            </a:pPr>
            <a:r>
              <a:rPr lang="en-US" sz="2400" smtClean="0"/>
              <a:t>42 yr old, obese, Type 2, newly diagnosed. FBG 178, LDL 154, normal creatinine.</a:t>
            </a:r>
          </a:p>
          <a:p>
            <a:pPr marL="609600" indent="-609600" eaLnBrk="1" hangingPunct="1">
              <a:lnSpc>
                <a:spcPct val="90000"/>
              </a:lnSpc>
              <a:buFont typeface="Monotype Sorts" pitchFamily="2" charset="2"/>
              <a:buNone/>
            </a:pPr>
            <a:r>
              <a:rPr lang="en-US" sz="1400" smtClean="0"/>
              <a:t> </a:t>
            </a:r>
          </a:p>
          <a:p>
            <a:pPr marL="609600" indent="-609600" eaLnBrk="1" hangingPunct="1">
              <a:lnSpc>
                <a:spcPct val="90000"/>
              </a:lnSpc>
              <a:buFont typeface="Wingdings" panose="05000000000000000000" pitchFamily="2" charset="2"/>
              <a:buNone/>
            </a:pPr>
            <a:r>
              <a:rPr lang="en-US" sz="2400" smtClean="0"/>
              <a:t>2.    72 yr old, thin, lives alone, newly diagnosed. FBG 141, Creat 1.3, Triglycerides 132, LDL 97.</a:t>
            </a:r>
          </a:p>
          <a:p>
            <a:pPr marL="609600" indent="-609600" eaLnBrk="1" hangingPunct="1">
              <a:lnSpc>
                <a:spcPct val="90000"/>
              </a:lnSpc>
              <a:buFont typeface="Wingdings" panose="05000000000000000000" pitchFamily="2" charset="2"/>
              <a:buNone/>
            </a:pPr>
            <a:endParaRPr lang="en-US" sz="1600" smtClean="0"/>
          </a:p>
          <a:p>
            <a:pPr marL="609600" indent="-609600" eaLnBrk="1" hangingPunct="1">
              <a:lnSpc>
                <a:spcPct val="90000"/>
              </a:lnSpc>
              <a:buFont typeface="Wingdings" panose="05000000000000000000" pitchFamily="2" charset="2"/>
              <a:buNone/>
            </a:pPr>
            <a:r>
              <a:rPr lang="en-US" sz="2400" smtClean="0"/>
              <a:t>3.    59 yr old, overweight on glyburide 10mg QD, average FBG 170’s, pm glucose 210’s. Creat 1.0, HDL 38, LDL 127.</a:t>
            </a:r>
          </a:p>
          <a:p>
            <a:pPr marL="609600" indent="-609600" eaLnBrk="1" hangingPunct="1">
              <a:lnSpc>
                <a:spcPct val="90000"/>
              </a:lnSpc>
              <a:buFont typeface="Wingdings" panose="05000000000000000000" pitchFamily="2" charset="2"/>
              <a:buNone/>
            </a:pPr>
            <a:endParaRPr lang="en-US" sz="1200" smtClean="0"/>
          </a:p>
          <a:p>
            <a:pPr marL="609600" indent="-609600" eaLnBrk="1" hangingPunct="1">
              <a:lnSpc>
                <a:spcPct val="90000"/>
              </a:lnSpc>
              <a:buFont typeface="Wingdings" panose="05000000000000000000" pitchFamily="2" charset="2"/>
              <a:buNone/>
            </a:pPr>
            <a:r>
              <a:rPr lang="en-US" sz="2400" smtClean="0"/>
              <a:t>4. 58 year old overweight on Metformin 1000mg BID before breakfast and dinner.  AM glucose 120s, A1c 8.1%.  Creat 1.4, LDL 106</a:t>
            </a:r>
          </a:p>
          <a:p>
            <a:pPr marL="609600" indent="-609600" eaLnBrk="1" hangingPunct="1">
              <a:lnSpc>
                <a:spcPct val="90000"/>
              </a:lnSpc>
              <a:buFont typeface="Wingdings" panose="05000000000000000000" pitchFamily="2" charset="2"/>
              <a:buNone/>
            </a:pPr>
            <a:r>
              <a:rPr lang="en-US" sz="2400" smtClean="0"/>
              <a:t>5. Overweight 64 yr old on glucotrol 10mg daily, 500mg metformin, 15 mg Actos</a:t>
            </a:r>
            <a:r>
              <a:rPr lang="en-US" sz="2400" baseline="30000" smtClean="0"/>
              <a:t>®</a:t>
            </a:r>
            <a:r>
              <a:rPr lang="en-US" sz="2400" smtClean="0"/>
              <a:t>.  FBG 150’s, post prandial BG 190’s. Creat 1.2, LDL 138.</a:t>
            </a:r>
          </a:p>
          <a:p>
            <a:pPr marL="609600" indent="-609600" eaLnBrk="1" hangingPunct="1">
              <a:lnSpc>
                <a:spcPct val="90000"/>
              </a:lnSpc>
              <a:buClr>
                <a:schemeClr val="tx1"/>
              </a:buClr>
              <a:buSzTx/>
              <a:buFont typeface="Wingdings" panose="05000000000000000000" pitchFamily="2" charset="2"/>
              <a:buNone/>
            </a:pPr>
            <a:endParaRPr lang="en-US" sz="900" smtClean="0"/>
          </a:p>
        </p:txBody>
      </p:sp>
    </p:spTree>
    <p:extLst>
      <p:ext uri="{BB962C8B-B14F-4D97-AF65-F5344CB8AC3E}">
        <p14:creationId xmlns:p14="http://schemas.microsoft.com/office/powerpoint/2010/main" val="792958166"/>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327683"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327684"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41086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2511444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r>
              <a:rPr lang="en-US" sz="3600" smtClean="0"/>
              <a:t>High Numbers Got You Down?</a:t>
            </a:r>
            <a:endParaRPr lang="en-US" smtClean="0"/>
          </a:p>
        </p:txBody>
      </p:sp>
      <p:sp>
        <p:nvSpPr>
          <p:cNvPr id="399363" name="Rectangle 3"/>
          <p:cNvSpPr>
            <a:spLocks noGrp="1" noChangeArrowheads="1"/>
          </p:cNvSpPr>
          <p:nvPr>
            <p:ph type="body" idx="1"/>
          </p:nvPr>
        </p:nvSpPr>
        <p:spPr>
          <a:xfrm>
            <a:off x="190500" y="1828800"/>
            <a:ext cx="7772400" cy="4495800"/>
          </a:xfrm>
        </p:spPr>
        <p:txBody>
          <a:bodyPr/>
          <a:lstStyle/>
          <a:p>
            <a:pPr eaLnBrk="1" hangingPunct="1"/>
            <a:r>
              <a:rPr lang="en-US" sz="2800" b="1" dirty="0" smtClean="0"/>
              <a:t>By getting glucose less than 150 you will</a:t>
            </a:r>
            <a:r>
              <a:rPr lang="en-US" sz="2800" dirty="0" smtClean="0"/>
              <a:t>:</a:t>
            </a:r>
          </a:p>
          <a:p>
            <a:pPr lvl="1" eaLnBrk="1" hangingPunct="1">
              <a:buFont typeface="Monotype Sorts" pitchFamily="2" charset="2"/>
              <a:buBlip>
                <a:blip r:embed="rId4"/>
              </a:buBlip>
            </a:pPr>
            <a:r>
              <a:rPr lang="en-US" dirty="0" smtClean="0"/>
              <a:t>have more energy</a:t>
            </a:r>
          </a:p>
          <a:p>
            <a:pPr lvl="1" eaLnBrk="1" hangingPunct="1">
              <a:buFont typeface="Monotype Sorts" pitchFamily="2" charset="2"/>
              <a:buBlip>
                <a:blip r:embed="rId4"/>
              </a:buBlip>
            </a:pPr>
            <a:r>
              <a:rPr lang="en-US" dirty="0" smtClean="0"/>
              <a:t>spend fewer days in bed</a:t>
            </a:r>
          </a:p>
          <a:p>
            <a:pPr lvl="1" eaLnBrk="1" hangingPunct="1">
              <a:buFont typeface="Monotype Sorts" pitchFamily="2" charset="2"/>
              <a:buBlip>
                <a:blip r:embed="rId4"/>
              </a:buBlip>
            </a:pPr>
            <a:r>
              <a:rPr lang="en-US" dirty="0" smtClean="0"/>
              <a:t>feel less depressed</a:t>
            </a:r>
          </a:p>
          <a:p>
            <a:pPr lvl="1" eaLnBrk="1" hangingPunct="1">
              <a:buFont typeface="Monotype Sorts" pitchFamily="2" charset="2"/>
              <a:buBlip>
                <a:blip r:embed="rId4"/>
              </a:buBlip>
            </a:pPr>
            <a:r>
              <a:rPr lang="en-US" dirty="0" smtClean="0"/>
              <a:t>urinate less often</a:t>
            </a:r>
          </a:p>
          <a:p>
            <a:pPr lvl="1" eaLnBrk="1" hangingPunct="1">
              <a:buFont typeface="Monotype Sorts" pitchFamily="2" charset="2"/>
              <a:buBlip>
                <a:blip r:embed="rId4"/>
              </a:buBlip>
            </a:pPr>
            <a:r>
              <a:rPr lang="en-US" dirty="0" smtClean="0"/>
              <a:t>improve your vision</a:t>
            </a:r>
          </a:p>
          <a:p>
            <a:pPr lvl="1" eaLnBrk="1" hangingPunct="1">
              <a:buFont typeface="Monotype Sorts" pitchFamily="2" charset="2"/>
              <a:buBlip>
                <a:blip r:embed="rId4"/>
              </a:buBlip>
            </a:pPr>
            <a:r>
              <a:rPr lang="en-US" dirty="0" smtClean="0"/>
              <a:t>think more clearly </a:t>
            </a:r>
          </a:p>
          <a:p>
            <a:pPr lvl="1" eaLnBrk="1" hangingPunct="1">
              <a:buFont typeface="Monotype Sorts" pitchFamily="2" charset="2"/>
              <a:buBlip>
                <a:blip r:embed="rId4"/>
              </a:buBlip>
            </a:pPr>
            <a:r>
              <a:rPr lang="en-US" dirty="0" smtClean="0"/>
              <a:t>miss work less often</a:t>
            </a:r>
          </a:p>
          <a:p>
            <a:pPr lvl="1" eaLnBrk="1" hangingPunct="1">
              <a:buFont typeface="Monotype Sorts" pitchFamily="2" charset="2"/>
              <a:buNone/>
            </a:pPr>
            <a:r>
              <a:rPr lang="en-US" sz="2400" i="1" dirty="0" err="1" smtClean="0"/>
              <a:t>Testa</a:t>
            </a:r>
            <a:r>
              <a:rPr lang="en-US" sz="2400" i="1" dirty="0" smtClean="0"/>
              <a:t>, Simonson JAMA 280: 1998</a:t>
            </a:r>
          </a:p>
        </p:txBody>
      </p:sp>
      <p:graphicFrame>
        <p:nvGraphicFramePr>
          <p:cNvPr id="399364" name="Object 1024"/>
          <p:cNvGraphicFramePr>
            <a:graphicFrameLocks noChangeAspect="1"/>
          </p:cNvGraphicFramePr>
          <p:nvPr>
            <p:extLst>
              <p:ext uri="{D42A27DB-BD31-4B8C-83A1-F6EECF244321}">
                <p14:modId xmlns:p14="http://schemas.microsoft.com/office/powerpoint/2010/main" val="1426364258"/>
              </p:ext>
            </p:extLst>
          </p:nvPr>
        </p:nvGraphicFramePr>
        <p:xfrm>
          <a:off x="5030470" y="2667000"/>
          <a:ext cx="2921000" cy="3441700"/>
        </p:xfrm>
        <a:graphic>
          <a:graphicData uri="http://schemas.openxmlformats.org/presentationml/2006/ole">
            <mc:AlternateContent xmlns:mc="http://schemas.openxmlformats.org/markup-compatibility/2006">
              <mc:Choice xmlns:v="urn:schemas-microsoft-com:vml" Requires="v">
                <p:oleObj spid="_x0000_s68621" name="Clip" r:id="rId5" imgW="1548079" imgH="1825142" progId="MS_ClipArt_Gallery.5">
                  <p:embed/>
                </p:oleObj>
              </mc:Choice>
              <mc:Fallback>
                <p:oleObj name="Clip" r:id="rId5" imgW="1548079" imgH="1825142"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0470" y="2667000"/>
                        <a:ext cx="29210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2685924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lIns="90477" tIns="44445" rIns="90477" bIns="44445" anchor="b"/>
          <a:lstStyle/>
          <a:p>
            <a:pPr eaLnBrk="1" hangingPunct="1"/>
            <a:r>
              <a:rPr lang="en-US" smtClean="0"/>
              <a:t>Signs of Diabetes</a:t>
            </a:r>
            <a:endParaRPr lang="en-US" sz="3600" smtClean="0">
              <a:sym typeface="Monotype Sorts" pitchFamily="2" charset="2"/>
            </a:endParaRPr>
          </a:p>
        </p:txBody>
      </p:sp>
      <p:sp>
        <p:nvSpPr>
          <p:cNvPr id="39939" name="Rectangle 3"/>
          <p:cNvSpPr>
            <a:spLocks noGrp="1" noChangeArrowheads="1"/>
          </p:cNvSpPr>
          <p:nvPr>
            <p:ph type="body" sz="half" idx="1"/>
          </p:nvPr>
        </p:nvSpPr>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756164" name="Rectangle 4"/>
          <p:cNvSpPr>
            <a:spLocks noGrp="1" noChangeArrowheads="1"/>
          </p:cNvSpPr>
          <p:nvPr>
            <p:ph type="body" sz="half" idx="2"/>
          </p:nvPr>
        </p:nvSpPr>
        <p:spPr>
          <a:xfrm>
            <a:off x="4113213" y="1752600"/>
            <a:ext cx="4573587" cy="4800600"/>
          </a:xfrm>
        </p:spPr>
        <p:txBody>
          <a:bodyPr lIns="90477" tIns="44445" rIns="90477" bIns="44445"/>
          <a:lstStyle/>
          <a:p>
            <a:pPr eaLnBrk="1" hangingPunct="1">
              <a:buFont typeface="Wingdings" panose="05000000000000000000" pitchFamily="2" charset="2"/>
              <a:buBlip>
                <a:blip r:embed="rId3"/>
              </a:buBlip>
            </a:pPr>
            <a:r>
              <a:rPr lang="en-US" smtClean="0"/>
              <a:t>Glycosuria, H</a:t>
            </a:r>
            <a:r>
              <a:rPr lang="en-US" baseline="-25000" smtClean="0"/>
              <a:t>2</a:t>
            </a:r>
            <a:r>
              <a:rPr lang="en-US" smtClean="0"/>
              <a:t>O losses</a:t>
            </a:r>
          </a:p>
          <a:p>
            <a:pPr eaLnBrk="1" hangingPunct="1">
              <a:buFont typeface="Wingdings" panose="05000000000000000000" pitchFamily="2" charset="2"/>
              <a:buBlip>
                <a:blip r:embed="rId3"/>
              </a:buBlip>
            </a:pPr>
            <a:r>
              <a:rPr lang="en-US" smtClean="0"/>
              <a:t>Dehydration</a:t>
            </a:r>
          </a:p>
          <a:p>
            <a:pPr eaLnBrk="1" hangingPunct="1">
              <a:buFont typeface="Wingdings" panose="05000000000000000000" pitchFamily="2" charset="2"/>
              <a:buBlip>
                <a:blip r:embed="rId3"/>
              </a:buBlip>
            </a:pPr>
            <a:r>
              <a:rPr lang="en-US" smtClean="0"/>
              <a:t>Fuel Depletion</a:t>
            </a:r>
          </a:p>
          <a:p>
            <a:pPr eaLnBrk="1" hangingPunct="1">
              <a:buFont typeface="Wingdings" panose="05000000000000000000" pitchFamily="2" charset="2"/>
              <a:buBlip>
                <a:blip r:embed="rId3"/>
              </a:buBlip>
            </a:pPr>
            <a:r>
              <a:rPr lang="en-US" smtClean="0"/>
              <a:t>Loss of body tissue, H</a:t>
            </a:r>
            <a:r>
              <a:rPr lang="en-US" baseline="-25000" smtClean="0"/>
              <a:t>2</a:t>
            </a:r>
            <a:r>
              <a:rPr lang="en-US" smtClean="0"/>
              <a:t>O</a:t>
            </a:r>
          </a:p>
          <a:p>
            <a:pPr eaLnBrk="1" hangingPunct="1">
              <a:buFont typeface="Wingdings" panose="05000000000000000000" pitchFamily="2" charset="2"/>
              <a:buBlip>
                <a:blip r:embed="rId3"/>
              </a:buBlip>
            </a:pPr>
            <a:r>
              <a:rPr lang="en-US" smtClean="0"/>
              <a:t>Poor energy utilization</a:t>
            </a:r>
          </a:p>
          <a:p>
            <a:pPr eaLnBrk="1" hangingPunct="1">
              <a:buFont typeface="Wingdings" panose="05000000000000000000" pitchFamily="2" charset="2"/>
              <a:buBlip>
                <a:blip r:embed="rId3"/>
              </a:buBlip>
            </a:pPr>
            <a:r>
              <a:rPr lang="en-US" smtClean="0"/>
              <a:t>Hyperglycemia increases incidence of infection</a:t>
            </a:r>
          </a:p>
          <a:p>
            <a:pPr eaLnBrk="1" hangingPunct="1">
              <a:buFont typeface="Wingdings" panose="05000000000000000000" pitchFamily="2" charset="2"/>
              <a:buBlip>
                <a:blip r:embed="rId3"/>
              </a:buBlip>
            </a:pPr>
            <a:r>
              <a:rPr lang="en-US" smtClean="0"/>
              <a:t>Osmotic changes</a:t>
            </a:r>
          </a:p>
          <a:p>
            <a:pPr eaLnBrk="1" hangingPunct="1">
              <a:buFont typeface="Wingdings" panose="05000000000000000000" pitchFamily="2" charset="2"/>
              <a:buNone/>
            </a:pPr>
            <a:endParaRPr lang="en-US" smtClean="0"/>
          </a:p>
          <a:p>
            <a:pPr eaLnBrk="1" hangingPunct="1"/>
            <a:endParaRPr lang="en-US" sz="2400" smtClean="0"/>
          </a:p>
        </p:txBody>
      </p:sp>
    </p:spTree>
    <p:extLst>
      <p:ext uri="{BB962C8B-B14F-4D97-AF65-F5344CB8AC3E}">
        <p14:creationId xmlns:p14="http://schemas.microsoft.com/office/powerpoint/2010/main" val="12764557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6164">
                                            <p:txEl>
                                              <p:pRg st="0" end="0"/>
                                            </p:txEl>
                                          </p:spTgt>
                                        </p:tgtEl>
                                        <p:attrNameLst>
                                          <p:attrName>style.visibility</p:attrName>
                                        </p:attrNameLst>
                                      </p:cBhvr>
                                      <p:to>
                                        <p:strVal val="visible"/>
                                      </p:to>
                                    </p:set>
                                    <p:anim calcmode="lin" valueType="num">
                                      <p:cBhvr additive="base">
                                        <p:cTn id="7" dur="2000" fill="hold"/>
                                        <p:tgtEl>
                                          <p:spTgt spid="175616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5616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756164">
                                            <p:txEl>
                                              <p:pRg st="1" end="1"/>
                                            </p:txEl>
                                          </p:spTgt>
                                        </p:tgtEl>
                                        <p:attrNameLst>
                                          <p:attrName>style.visibility</p:attrName>
                                        </p:attrNameLst>
                                      </p:cBhvr>
                                      <p:to>
                                        <p:strVal val="visible"/>
                                      </p:to>
                                    </p:set>
                                    <p:anim calcmode="lin" valueType="num">
                                      <p:cBhvr additive="base">
                                        <p:cTn id="12" dur="2000" fill="hold"/>
                                        <p:tgtEl>
                                          <p:spTgt spid="175616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56164">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756164">
                                            <p:txEl>
                                              <p:pRg st="2" end="2"/>
                                            </p:txEl>
                                          </p:spTgt>
                                        </p:tgtEl>
                                        <p:attrNameLst>
                                          <p:attrName>style.visibility</p:attrName>
                                        </p:attrNameLst>
                                      </p:cBhvr>
                                      <p:to>
                                        <p:strVal val="visible"/>
                                      </p:to>
                                    </p:set>
                                    <p:anim calcmode="lin" valueType="num">
                                      <p:cBhvr additive="base">
                                        <p:cTn id="17" dur="2000" fill="hold"/>
                                        <p:tgtEl>
                                          <p:spTgt spid="175616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56164">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756164">
                                            <p:txEl>
                                              <p:pRg st="3" end="3"/>
                                            </p:txEl>
                                          </p:spTgt>
                                        </p:tgtEl>
                                        <p:attrNameLst>
                                          <p:attrName>style.visibility</p:attrName>
                                        </p:attrNameLst>
                                      </p:cBhvr>
                                      <p:to>
                                        <p:strVal val="visible"/>
                                      </p:to>
                                    </p:set>
                                    <p:anim calcmode="lin" valueType="num">
                                      <p:cBhvr additive="base">
                                        <p:cTn id="22" dur="2000" fill="hold"/>
                                        <p:tgtEl>
                                          <p:spTgt spid="175616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56164">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756164">
                                            <p:txEl>
                                              <p:pRg st="4" end="4"/>
                                            </p:txEl>
                                          </p:spTgt>
                                        </p:tgtEl>
                                        <p:attrNameLst>
                                          <p:attrName>style.visibility</p:attrName>
                                        </p:attrNameLst>
                                      </p:cBhvr>
                                      <p:to>
                                        <p:strVal val="visible"/>
                                      </p:to>
                                    </p:set>
                                    <p:anim calcmode="lin" valueType="num">
                                      <p:cBhvr additive="base">
                                        <p:cTn id="27" dur="2000" fill="hold"/>
                                        <p:tgtEl>
                                          <p:spTgt spid="175616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756164">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756164">
                                            <p:txEl>
                                              <p:pRg st="5" end="5"/>
                                            </p:txEl>
                                          </p:spTgt>
                                        </p:tgtEl>
                                        <p:attrNameLst>
                                          <p:attrName>style.visibility</p:attrName>
                                        </p:attrNameLst>
                                      </p:cBhvr>
                                      <p:to>
                                        <p:strVal val="visible"/>
                                      </p:to>
                                    </p:set>
                                    <p:anim calcmode="lin" valueType="num">
                                      <p:cBhvr additive="base">
                                        <p:cTn id="32" dur="2000" fill="hold"/>
                                        <p:tgtEl>
                                          <p:spTgt spid="175616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756164">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756164">
                                            <p:txEl>
                                              <p:pRg st="6" end="6"/>
                                            </p:txEl>
                                          </p:spTgt>
                                        </p:tgtEl>
                                        <p:attrNameLst>
                                          <p:attrName>style.visibility</p:attrName>
                                        </p:attrNameLst>
                                      </p:cBhvr>
                                      <p:to>
                                        <p:strVal val="visible"/>
                                      </p:to>
                                    </p:set>
                                    <p:anim calcmode="lin" valueType="num">
                                      <p:cBhvr additive="base">
                                        <p:cTn id="37" dur="2000" fill="hold"/>
                                        <p:tgtEl>
                                          <p:spTgt spid="1756164">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561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r>
              <a:rPr lang="en-US" smtClean="0"/>
              <a:t>Plant Seeds of Hope</a:t>
            </a:r>
          </a:p>
        </p:txBody>
      </p:sp>
      <p:graphicFrame>
        <p:nvGraphicFramePr>
          <p:cNvPr id="401411" name="Object 1024"/>
          <p:cNvGraphicFramePr>
            <a:graphicFrameLocks noChangeAspect="1"/>
          </p:cNvGraphicFramePr>
          <p:nvPr/>
        </p:nvGraphicFramePr>
        <p:xfrm>
          <a:off x="2178050" y="1693863"/>
          <a:ext cx="4232275" cy="3990975"/>
        </p:xfrm>
        <a:graphic>
          <a:graphicData uri="http://schemas.openxmlformats.org/presentationml/2006/ole">
            <mc:AlternateContent xmlns:mc="http://schemas.openxmlformats.org/markup-compatibility/2006">
              <mc:Choice xmlns:v="urn:schemas-microsoft-com:vml" Requires="v">
                <p:oleObj spid="_x0000_s69644" name="Clip" r:id="rId4" imgW="3678725" imgH="3468986" progId="MS_ClipArt_Gallery.5">
                  <p:embed/>
                </p:oleObj>
              </mc:Choice>
              <mc:Fallback>
                <p:oleObj name="Clip" r:id="rId4" imgW="3678725" imgH="3468986"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8050" y="1693863"/>
                        <a:ext cx="4232275" cy="399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89930012"/>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en-US" smtClean="0"/>
              <a:t>Thank You!</a:t>
            </a:r>
          </a:p>
        </p:txBody>
      </p:sp>
      <p:graphicFrame>
        <p:nvGraphicFramePr>
          <p:cNvPr id="403459" name="Object 0"/>
          <p:cNvGraphicFramePr>
            <a:graphicFrameLocks noChangeAspect="1"/>
          </p:cNvGraphicFramePr>
          <p:nvPr/>
        </p:nvGraphicFramePr>
        <p:xfrm>
          <a:off x="461963" y="1776413"/>
          <a:ext cx="3740150" cy="3282950"/>
        </p:xfrm>
        <a:graphic>
          <a:graphicData uri="http://schemas.openxmlformats.org/presentationml/2006/ole">
            <mc:AlternateContent xmlns:mc="http://schemas.openxmlformats.org/markup-compatibility/2006">
              <mc:Choice xmlns:v="urn:schemas-microsoft-com:vml" Requires="v">
                <p:oleObj spid="_x0000_s70678" name="Clip" r:id="rId4" imgW="1662820" imgH="1459117" progId="MS_ClipArt_Gallery.5">
                  <p:embed/>
                </p:oleObj>
              </mc:Choice>
              <mc:Fallback>
                <p:oleObj name="Clip" r:id="rId4" imgW="1662820" imgH="145911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1776413"/>
                        <a:ext cx="3740150" cy="328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3460" name="Object 1"/>
          <p:cNvGraphicFramePr>
            <a:graphicFrameLocks noChangeAspect="1"/>
          </p:cNvGraphicFramePr>
          <p:nvPr/>
        </p:nvGraphicFramePr>
        <p:xfrm>
          <a:off x="4657725" y="4175125"/>
          <a:ext cx="3817938" cy="2387600"/>
        </p:xfrm>
        <a:graphic>
          <a:graphicData uri="http://schemas.openxmlformats.org/presentationml/2006/ole">
            <mc:AlternateContent xmlns:mc="http://schemas.openxmlformats.org/markup-compatibility/2006">
              <mc:Choice xmlns:v="urn:schemas-microsoft-com:vml" Requires="v">
                <p:oleObj spid="_x0000_s70679" name="Clip" r:id="rId6" imgW="1677924" imgH="1050646" progId="MS_ClipArt_Gallery.5">
                  <p:embed/>
                </p:oleObj>
              </mc:Choice>
              <mc:Fallback>
                <p:oleObj name="Clip" r:id="rId6" imgW="1677924" imgH="1050646"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4175125"/>
                        <a:ext cx="3817938"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68259112"/>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2438400" y="304800"/>
            <a:ext cx="3733800" cy="1143000"/>
          </a:xfrm>
        </p:spPr>
        <p:txBody>
          <a:bodyPr/>
          <a:lstStyle/>
          <a:p>
            <a:pPr eaLnBrk="1" hangingPunct="1"/>
            <a:r>
              <a:rPr lang="en-US" smtClean="0">
                <a:solidFill>
                  <a:srgbClr val="FFCC66"/>
                </a:solidFill>
              </a:rPr>
              <a:t>Thank You</a:t>
            </a:r>
          </a:p>
        </p:txBody>
      </p:sp>
      <p:sp>
        <p:nvSpPr>
          <p:cNvPr id="405507" name="Content Placeholder 3"/>
          <p:cNvSpPr>
            <a:spLocks noGrp="1"/>
          </p:cNvSpPr>
          <p:nvPr>
            <p:ph idx="1"/>
          </p:nvPr>
        </p:nvSpPr>
        <p:spPr>
          <a:xfrm>
            <a:off x="5056188" y="1905000"/>
            <a:ext cx="4087812" cy="4114800"/>
          </a:xfrm>
        </p:spPr>
        <p:txBody>
          <a:bodyPr/>
          <a:lstStyle/>
          <a:p>
            <a:pPr>
              <a:buFont typeface="Wingdings" panose="05000000000000000000" pitchFamily="2" charset="2"/>
              <a:buNone/>
            </a:pPr>
            <a:r>
              <a:rPr lang="en-US" smtClean="0"/>
              <a:t>					  </a:t>
            </a:r>
          </a:p>
        </p:txBody>
      </p:sp>
      <p:pic>
        <p:nvPicPr>
          <p:cNvPr id="405508" name="Picture 5" descr="C:\Users\Beverly\AppData\Local\Microsoft\Windows\Temporary Internet Files\Content.IE5\BY1JKQ3K\MP900433154[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971800" y="1371600"/>
            <a:ext cx="275272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66800" y="4724400"/>
            <a:ext cx="7086600" cy="830263"/>
          </a:xfrm>
          <a:prstGeom prst="rect">
            <a:avLst/>
          </a:prstGeom>
          <a:noFill/>
        </p:spPr>
        <p:txBody>
          <a:bodyPr>
            <a:spAutoFit/>
          </a:bodyPr>
          <a:lstStyle/>
          <a:p>
            <a:pPr algn="ctr" eaLnBrk="1" hangingPunct="1">
              <a:defRPr/>
            </a:pPr>
            <a:r>
              <a:rPr lang="en-US">
                <a:latin typeface="+mj-lt"/>
              </a:rPr>
              <a:t>For Resources</a:t>
            </a:r>
            <a:r>
              <a:rPr lang="en-US" dirty="0">
                <a:latin typeface="+mj-lt"/>
              </a:rPr>
              <a:t>, CE and more.. Visit </a:t>
            </a:r>
          </a:p>
          <a:p>
            <a:pPr algn="ctr" eaLnBrk="1" hangingPunct="1">
              <a:defRPr/>
            </a:pPr>
            <a:r>
              <a:rPr lang="en-US" u="sng" dirty="0">
                <a:solidFill>
                  <a:srgbClr val="FFFF00"/>
                </a:solidFill>
                <a:latin typeface="+mj-lt"/>
              </a:rPr>
              <a:t>DiabetesEd.net</a:t>
            </a:r>
            <a:r>
              <a:rPr lang="en-US" u="sng" dirty="0">
                <a:latin typeface="+mj-lt"/>
              </a:rPr>
              <a:t>    </a:t>
            </a:r>
            <a:endParaRPr lang="en-US" dirty="0"/>
          </a:p>
        </p:txBody>
      </p:sp>
      <p:sp>
        <p:nvSpPr>
          <p:cNvPr id="405510" name="Text Box 7"/>
          <p:cNvSpPr txBox="1">
            <a:spLocks noChangeArrowheads="1"/>
          </p:cNvSpPr>
          <p:nvPr/>
        </p:nvSpPr>
        <p:spPr bwMode="auto">
          <a:xfrm>
            <a:off x="2368550" y="6483350"/>
            <a:ext cx="4219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404996002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143000"/>
          </a:xfrm>
        </p:spPr>
        <p:txBody>
          <a:bodyPr>
            <a:normAutofit fontScale="90000"/>
          </a:bodyPr>
          <a:lstStyle/>
          <a:p>
            <a:pPr>
              <a:defRPr/>
            </a:pPr>
            <a:r>
              <a:rPr lang="en-US" dirty="0" smtClean="0"/>
              <a:t>Flash Mob – World Diabetes Day to 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extLst>
      <p:ext uri="{BB962C8B-B14F-4D97-AF65-F5344CB8AC3E}">
        <p14:creationId xmlns:p14="http://schemas.microsoft.com/office/powerpoint/2010/main" val="138966440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78339"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532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2457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85973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147509580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2"/>
          <a:stretch>
            <a:fillRect/>
          </a:stretch>
        </p:blipFill>
        <p:spPr>
          <a:xfrm>
            <a:off x="191087" y="1676400"/>
            <a:ext cx="7771225" cy="4419600"/>
          </a:xfrm>
          <a:prstGeom prst="rect">
            <a:avLst/>
          </a:prstGeom>
        </p:spPr>
      </p:pic>
      <p:sp>
        <p:nvSpPr>
          <p:cNvPr id="6" name="TextBox 5"/>
          <p:cNvSpPr txBox="1"/>
          <p:nvPr/>
        </p:nvSpPr>
        <p:spPr>
          <a:xfrm>
            <a:off x="3733800" y="6280250"/>
            <a:ext cx="3124200" cy="369332"/>
          </a:xfrm>
          <a:prstGeom prst="rect">
            <a:avLst/>
          </a:prstGeom>
          <a:noFill/>
        </p:spPr>
        <p:txBody>
          <a:bodyPr wrap="square" rtlCol="0">
            <a:spAutoFit/>
          </a:bodyPr>
          <a:lstStyle/>
          <a:p>
            <a:r>
              <a:rPr lang="en-US" dirty="0" smtClean="0"/>
              <a:t>Diabetes Care, 2/13</a:t>
            </a:r>
            <a:endParaRPr lang="en-US" dirty="0"/>
          </a:p>
        </p:txBody>
      </p:sp>
    </p:spTree>
    <p:extLst>
      <p:ext uri="{BB962C8B-B14F-4D97-AF65-F5344CB8AC3E}">
        <p14:creationId xmlns:p14="http://schemas.microsoft.com/office/powerpoint/2010/main" val="398311633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1" y="1524000"/>
            <a:ext cx="7543800"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spTree>
    <p:extLst>
      <p:ext uri="{BB962C8B-B14F-4D97-AF65-F5344CB8AC3E}">
        <p14:creationId xmlns:p14="http://schemas.microsoft.com/office/powerpoint/2010/main" val="416363666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367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72708"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413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2400"/>
            <a:ext cx="8226425" cy="869950"/>
          </a:xfrm>
        </p:spPr>
        <p:txBody>
          <a:bodyPr lIns="90488" tIns="44450" rIns="90488" bIns="44450" anchor="b"/>
          <a:lstStyle/>
          <a:p>
            <a:pPr eaLnBrk="1" hangingPunct="1"/>
            <a:r>
              <a:rPr lang="en-US"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709988"/>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75" y="763587"/>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881229"/>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39852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51315"/>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409496728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149468008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411677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1767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790125"/>
            <a:ext cx="2209800" cy="3010475"/>
          </a:xfrm>
          <a:prstGeom prst="rect">
            <a:avLst/>
          </a:prstGeom>
        </p:spPr>
      </p:pic>
    </p:spTree>
    <p:custDataLst>
      <p:tags r:id="rId1"/>
    </p:custDataLst>
    <p:extLst>
      <p:ext uri="{BB962C8B-B14F-4D97-AF65-F5344CB8AC3E}">
        <p14:creationId xmlns:p14="http://schemas.microsoft.com/office/powerpoint/2010/main" val="9456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0206454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
        <p:nvSpPr>
          <p:cNvPr id="28678" name="Text Box 7"/>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21513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533400" y="1143000"/>
            <a:ext cx="7467600" cy="5334000"/>
          </a:xfrm>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1" eaLnBrk="1" hangingPunct="1">
              <a:defRPr/>
            </a:pPr>
            <a:r>
              <a:rPr lang="en-US" dirty="0" smtClean="0"/>
              <a:t>Metformin extended release (3 different versions) </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727307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523334"/>
      </p:ext>
    </p:extLst>
  </p:cSld>
  <p:clrMapOvr>
    <a:masterClrMapping/>
  </p:clrMapOvr>
  <p:transition>
    <p:random/>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3503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59619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 </a:t>
            </a:r>
            <a:r>
              <a:rPr lang="en-US" dirty="0" err="1" smtClean="0"/>
              <a:t>creat</a:t>
            </a:r>
            <a:r>
              <a:rPr lang="en-US" dirty="0" smtClean="0"/>
              <a:t>)</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899944" y="539542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222030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fontScale="90000"/>
          </a:bodyPr>
          <a:lstStyle/>
          <a:p>
            <a:r>
              <a:rPr lang="en-US" smtClean="0"/>
              <a:t>What questions would you ask?</a:t>
            </a:r>
          </a:p>
        </p:txBody>
      </p:sp>
      <p:sp>
        <p:nvSpPr>
          <p:cNvPr id="86019" name="Rectangle 2"/>
          <p:cNvSpPr>
            <a:spLocks noChangeArrowheads="1"/>
          </p:cNvSpPr>
          <p:nvPr/>
        </p:nvSpPr>
        <p:spPr bwMode="auto">
          <a:xfrm>
            <a:off x="1219200" y="1524000"/>
            <a:ext cx="5791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buClr>
                <a:schemeClr val="tx1"/>
              </a:buClr>
            </a:pPr>
            <a:r>
              <a:rPr lang="en-US" sz="4400">
                <a:latin typeface="Tahoma" pitchFamily="34" charset="0"/>
                <a:cs typeface="Tahoma" pitchFamily="34" charset="0"/>
              </a:rPr>
              <a:t>35 yr old, BMI 28, A1c 6.7%.  LDL 154, enjoys “occasional” beer.</a:t>
            </a:r>
          </a:p>
        </p:txBody>
      </p:sp>
      <p:pic>
        <p:nvPicPr>
          <p:cNvPr id="86020" name="Picture 2" descr="C:\Users\bev\AppData\Local\Microsoft\Windows\Temporary Internet Files\Content.IE5\495GBYVE\MP9004225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35400"/>
            <a:ext cx="3962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27197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a:t>
            </a:r>
          </a:p>
        </p:txBody>
      </p:sp>
    </p:spTree>
    <p:custDataLst>
      <p:tags r:id="rId1"/>
    </p:custDataLst>
    <p:extLst>
      <p:ext uri="{BB962C8B-B14F-4D97-AF65-F5344CB8AC3E}">
        <p14:creationId xmlns:p14="http://schemas.microsoft.com/office/powerpoint/2010/main" val="111402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6321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64398384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440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838200" y="304800"/>
            <a:ext cx="7772400" cy="1447800"/>
          </a:xfrm>
        </p:spPr>
        <p:txBody>
          <a:bodyPr>
            <a:normAutofit fontScale="90000"/>
          </a:bodyPr>
          <a:lstStyle/>
          <a:p>
            <a:pPr eaLnBrk="1" hangingPunct="1"/>
            <a:r>
              <a:rPr lang="en-US" dirty="0" smtClean="0">
                <a:solidFill>
                  <a:schemeClr val="tx1"/>
                </a:solidFill>
              </a:rPr>
              <a:t>Indication for “Fast Acting” Insulin </a:t>
            </a:r>
            <a:r>
              <a:rPr lang="en-US" dirty="0" err="1" smtClean="0">
                <a:solidFill>
                  <a:schemeClr val="tx1"/>
                </a:solidFill>
              </a:rPr>
              <a:t>Secretagogues</a:t>
            </a:r>
            <a:r>
              <a:rPr lang="en-US" dirty="0" smtClean="0">
                <a:solidFill>
                  <a:schemeClr val="tx1"/>
                </a:solidFill>
              </a:rPr>
              <a:t>-  </a:t>
            </a:r>
            <a:r>
              <a:rPr lang="en-US" dirty="0" err="1" smtClean="0">
                <a:solidFill>
                  <a:schemeClr val="tx2">
                    <a:lumMod val="75000"/>
                  </a:schemeClr>
                </a:solidFill>
              </a:rPr>
              <a:t>Meglitinides</a:t>
            </a:r>
            <a:endParaRPr lang="en-US" sz="3700" dirty="0" smtClean="0">
              <a:solidFill>
                <a:schemeClr val="tx2">
                  <a:lumMod val="75000"/>
                </a:schemeClr>
              </a:solidFill>
            </a:endParaRPr>
          </a:p>
        </p:txBody>
      </p:sp>
      <p:sp>
        <p:nvSpPr>
          <p:cNvPr id="1501187" name="Rectangle 3"/>
          <p:cNvSpPr>
            <a:spLocks noGrp="1" noChangeArrowheads="1"/>
          </p:cNvSpPr>
          <p:nvPr>
            <p:ph type="body" sz="half" idx="1"/>
          </p:nvPr>
        </p:nvSpPr>
        <p:spPr>
          <a:xfrm>
            <a:off x="914400" y="2133600"/>
            <a:ext cx="5029200" cy="44196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eaLnBrk="1" hangingPunct="1">
              <a:defRPr/>
            </a:pPr>
            <a:r>
              <a:rPr lang="en-US" dirty="0" smtClean="0"/>
              <a:t>Med Names – </a:t>
            </a:r>
          </a:p>
          <a:p>
            <a:pPr lvl="1" eaLnBrk="1" hangingPunct="1">
              <a:defRPr/>
            </a:pPr>
            <a:r>
              <a:rPr lang="en-US" dirty="0" err="1" smtClean="0">
                <a:solidFill>
                  <a:schemeClr val="tx2">
                    <a:lumMod val="75000"/>
                  </a:schemeClr>
                </a:solidFill>
              </a:rPr>
              <a:t>Prandin</a:t>
            </a:r>
            <a:r>
              <a:rPr lang="en-US" dirty="0" smtClean="0">
                <a:solidFill>
                  <a:schemeClr val="tx2">
                    <a:lumMod val="75000"/>
                  </a:schemeClr>
                </a:solidFill>
              </a:rPr>
              <a:t> </a:t>
            </a:r>
          </a:p>
          <a:p>
            <a:pPr lvl="1" eaLnBrk="1" hangingPunct="1">
              <a:defRPr/>
            </a:pPr>
            <a:r>
              <a:rPr lang="en-US" dirty="0" err="1" smtClean="0">
                <a:solidFill>
                  <a:schemeClr val="tx2">
                    <a:lumMod val="75000"/>
                  </a:schemeClr>
                </a:solidFill>
              </a:rPr>
              <a:t>Starlix</a:t>
            </a:r>
            <a:endParaRPr lang="en-US" dirty="0" smtClean="0">
              <a:solidFill>
                <a:schemeClr val="tx2">
                  <a:lumMod val="75000"/>
                </a:schemeClr>
              </a:solidFill>
            </a:endParaRPr>
          </a:p>
          <a:p>
            <a:pPr marL="0" indent="0" eaLnBrk="1" hangingPunct="1">
              <a:buFont typeface="Wingdings" pitchFamily="2" charset="2"/>
              <a:buNone/>
              <a:defRPr/>
            </a:pPr>
            <a:endParaRPr lang="en-US" dirty="0" smtClean="0"/>
          </a:p>
          <a:p>
            <a:pPr lvl="1" eaLnBrk="1" hangingPunct="1">
              <a:buFont typeface="Wingdings" pitchFamily="2" charset="2"/>
              <a:buNone/>
              <a:defRPr/>
            </a:pPr>
            <a:r>
              <a:rPr lang="en-US" dirty="0" smtClean="0"/>
              <a:t> </a:t>
            </a:r>
          </a:p>
        </p:txBody>
      </p:sp>
      <p:pic>
        <p:nvPicPr>
          <p:cNvPr id="91140"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781800" y="3733800"/>
            <a:ext cx="2209800" cy="2209800"/>
          </a:xfrm>
          <a:noFill/>
          <a:extLst>
            <a:ext uri="{909E8E84-426E-40DD-AFC4-6F175D3DCCD1}">
              <a14:hiddenFill xmlns:a14="http://schemas.microsoft.com/office/drawing/2010/main">
                <a:solidFill>
                  <a:srgbClr val="FFFFFF"/>
                </a:solidFill>
              </a14:hiddenFill>
            </a:ext>
          </a:extLst>
        </p:spPr>
      </p:pic>
      <p:pic>
        <p:nvPicPr>
          <p:cNvPr id="91141"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477963"/>
            <a:ext cx="3200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0794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
        <p:nvSpPr>
          <p:cNvPr id="41993"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389992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168199"/>
      </p:ext>
    </p:extLst>
  </p:cSld>
  <p:clrMapOvr>
    <a:masterClrMapping/>
  </p:clrMapOvr>
  <p:transition>
    <p:rand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smtClean="0"/>
              <a:t>What Medications Cause Hypoglycemia?</a:t>
            </a:r>
          </a:p>
        </p:txBody>
      </p:sp>
      <p:sp>
        <p:nvSpPr>
          <p:cNvPr id="136195" name="Content Placeholder 2"/>
          <p:cNvSpPr>
            <a:spLocks noGrp="1"/>
          </p:cNvSpPr>
          <p:nvPr>
            <p:ph idx="1"/>
          </p:nvPr>
        </p:nvSpPr>
        <p:spPr/>
        <p:txBody>
          <a:bodyPr/>
          <a:lstStyle/>
          <a:p>
            <a:pPr>
              <a:defRPr/>
            </a:pPr>
            <a:r>
              <a:rPr lang="en-US" sz="4400" smtClean="0"/>
              <a:t>Insulin</a:t>
            </a:r>
          </a:p>
          <a:p>
            <a:pPr>
              <a:defRPr/>
            </a:pPr>
            <a:r>
              <a:rPr lang="en-US" sz="4400" smtClean="0"/>
              <a:t>Sulfonylureas</a:t>
            </a:r>
          </a:p>
          <a:p>
            <a:pPr>
              <a:defRPr/>
            </a:pPr>
            <a:r>
              <a:rPr lang="en-US" sz="4400" smtClean="0"/>
              <a:t>Meglitinides</a:t>
            </a:r>
          </a:p>
          <a:p>
            <a:pPr>
              <a:defRPr/>
            </a:pPr>
            <a:r>
              <a:rPr lang="en-US" smtClean="0"/>
              <a:t>Or any combo medication that includes these</a:t>
            </a:r>
          </a:p>
        </p:txBody>
      </p:sp>
    </p:spTree>
    <p:extLst>
      <p:ext uri="{BB962C8B-B14F-4D97-AF65-F5344CB8AC3E}">
        <p14:creationId xmlns:p14="http://schemas.microsoft.com/office/powerpoint/2010/main" val="367967899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451591"/>
            <a:ext cx="2269846" cy="2177809"/>
          </a:xfrm>
          <a:prstGeom prst="rect">
            <a:avLst/>
          </a:prstGeom>
        </p:spPr>
      </p:pic>
    </p:spTree>
    <p:extLst>
      <p:ext uri="{BB962C8B-B14F-4D97-AF65-F5344CB8AC3E}">
        <p14:creationId xmlns:p14="http://schemas.microsoft.com/office/powerpoint/2010/main" val="3232147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noFill/>
        </p:spPr>
        <p:txBody>
          <a:bodyPr lIns="90477" tIns="44445" rIns="90477" bIns="44445" anchor="b"/>
          <a:lstStyle/>
          <a:p>
            <a:pPr eaLnBrk="1" hangingPunct="1"/>
            <a:r>
              <a:rPr lang="en-US"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sz="2800" dirty="0" smtClean="0">
                <a:solidFill>
                  <a:schemeClr val="hlink"/>
                </a:solidFill>
              </a:rPr>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4876800" y="16764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2"/>
              </a:buBlip>
              <a:defRPr/>
            </a:pPr>
            <a:r>
              <a:rPr lang="en-US" sz="2800" dirty="0" err="1">
                <a:solidFill>
                  <a:schemeClr val="tx2">
                    <a:lumMod val="75000"/>
                  </a:schemeClr>
                </a:solidFill>
                <a:effectLst>
                  <a:outerShdw blurRad="38100" dist="38100" dir="2700000" algn="tl">
                    <a:srgbClr val="000000"/>
                  </a:outerShdw>
                </a:effectLst>
                <a:latin typeface="Tahoma" pitchFamily="34" charset="0"/>
              </a:rPr>
              <a:t>Neuroglycopenia</a:t>
            </a:r>
            <a:endParaRPr lang="en-US" sz="2800" dirty="0">
              <a:solidFill>
                <a:schemeClr val="tx2">
                  <a:lumMod val="75000"/>
                </a:schemeClr>
              </a:solidFill>
              <a:effectLst>
                <a:outerShdw blurRad="38100" dist="38100" dir="2700000" algn="tl">
                  <a:srgbClr val="000000"/>
                </a:outerShdw>
              </a:effectLst>
              <a:latin typeface="Tahoma" pitchFamily="34" charset="0"/>
            </a:endParaRP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3"/>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821398"/>
      </p:ext>
    </p:extLst>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228600"/>
            <a:ext cx="7772400" cy="992188"/>
          </a:xfrm>
          <a:noFill/>
        </p:spPr>
        <p:txBody>
          <a:bodyPr lIns="90477" tIns="44445" rIns="90477" bIns="44445" anchor="b">
            <a:normAutofit fontScale="90000"/>
          </a:bodyPr>
          <a:lstStyle/>
          <a:p>
            <a:pPr eaLnBrk="1" hangingPunct="1"/>
            <a:r>
              <a:rPr lang="en-US" dirty="0" smtClean="0"/>
              <a:t>Treatment of Hypoglycemia</a:t>
            </a:r>
            <a:endParaRPr lang="en-US" dirty="0"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2"/>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3"/>
              </a:buBlip>
              <a:defRPr/>
            </a:pPr>
            <a:r>
              <a:rPr lang="en-US" dirty="0" smtClean="0"/>
              <a:t>Retest in 15 minutes, if still low, treat again, even without symptoms</a:t>
            </a:r>
          </a:p>
          <a:p>
            <a:pPr eaLnBrk="1" hangingPunct="1">
              <a:buFont typeface="Monotype Sorts" pitchFamily="2" charset="2"/>
              <a:buBlip>
                <a:blip r:embed="rId3"/>
              </a:buBlip>
              <a:defRPr/>
            </a:pPr>
            <a:r>
              <a:rPr lang="en-US" dirty="0" smtClean="0"/>
              <a:t>Follow with usual meal or snack</a:t>
            </a:r>
          </a:p>
          <a:p>
            <a:pPr eaLnBrk="1" hangingPunct="1">
              <a:buFont typeface="Monotype Sorts" pitchFamily="2" charset="2"/>
              <a:buBlip>
                <a:blip r:embed="rId3"/>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419600"/>
            <a:ext cx="1516075" cy="1815998"/>
          </a:xfrm>
          <a:prstGeom prst="rect">
            <a:avLst/>
          </a:prstGeom>
        </p:spPr>
      </p:pic>
    </p:spTree>
    <p:extLst>
      <p:ext uri="{BB962C8B-B14F-4D97-AF65-F5344CB8AC3E}">
        <p14:creationId xmlns:p14="http://schemas.microsoft.com/office/powerpoint/2010/main" val="1739006872"/>
      </p:ext>
    </p:extLst>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type="body" sz="half" idx="1"/>
          </p:nvPr>
        </p:nvSpPr>
        <p:spPr>
          <a:xfrm>
            <a:off x="533400" y="1981200"/>
            <a:ext cx="4648200" cy="4495800"/>
          </a:xfrm>
        </p:spPr>
        <p:txBody>
          <a:bodyPr/>
          <a:lstStyle/>
          <a:p>
            <a:pPr eaLnBrk="1" hangingPunct="1">
              <a:buFont typeface="Wingdings" pitchFamily="2" charset="2"/>
              <a:buBlip>
                <a:blip r:embed="rId3"/>
              </a:buBlip>
              <a:defRPr/>
            </a:pPr>
            <a:r>
              <a:rPr lang="en-US" sz="2800" smtClean="0"/>
              <a:t>3 - 4 Glucose Tablets</a:t>
            </a:r>
          </a:p>
          <a:p>
            <a:pPr eaLnBrk="1" hangingPunct="1">
              <a:buFont typeface="Wingdings" pitchFamily="2" charset="2"/>
              <a:buBlip>
                <a:blip r:embed="rId3"/>
              </a:buBlip>
              <a:defRPr/>
            </a:pPr>
            <a:r>
              <a:rPr lang="en-US" sz="2800" smtClean="0"/>
              <a:t>8 - 10 Lifesavers candy</a:t>
            </a:r>
          </a:p>
          <a:p>
            <a:pPr eaLnBrk="1" hangingPunct="1">
              <a:buFont typeface="Wingdings" pitchFamily="2" charset="2"/>
              <a:buBlip>
                <a:blip r:embed="rId3"/>
              </a:buBlip>
              <a:defRPr/>
            </a:pPr>
            <a:r>
              <a:rPr lang="en-US" sz="2800" smtClean="0"/>
              <a:t>8 - 10 Hard candies</a:t>
            </a:r>
          </a:p>
          <a:p>
            <a:pPr eaLnBrk="1" hangingPunct="1">
              <a:buFont typeface="Wingdings" pitchFamily="2" charset="2"/>
              <a:buBlip>
                <a:blip r:embed="rId3"/>
              </a:buBlip>
              <a:defRPr/>
            </a:pPr>
            <a:r>
              <a:rPr lang="en-US" sz="2800" smtClean="0"/>
              <a:t>2 Tablespoons Raisins</a:t>
            </a:r>
          </a:p>
          <a:p>
            <a:pPr eaLnBrk="1" hangingPunct="1">
              <a:buFont typeface="Wingdings" pitchFamily="2" charset="2"/>
              <a:buBlip>
                <a:blip r:embed="rId3"/>
              </a:buBlip>
              <a:defRPr/>
            </a:pPr>
            <a:r>
              <a:rPr lang="en-US" sz="2800" smtClean="0"/>
              <a:t>4 - 6 oz’s Nondiet soda</a:t>
            </a:r>
          </a:p>
          <a:p>
            <a:pPr eaLnBrk="1" hangingPunct="1">
              <a:buFont typeface="Wingdings" pitchFamily="2" charset="2"/>
              <a:buBlip>
                <a:blip r:embed="rId3"/>
              </a:buBlip>
              <a:defRPr/>
            </a:pPr>
            <a:r>
              <a:rPr lang="en-US" sz="2800" smtClean="0"/>
              <a:t>4 - 6 oz’s Fruit Juice</a:t>
            </a:r>
          </a:p>
          <a:p>
            <a:pPr eaLnBrk="1" hangingPunct="1">
              <a:buFont typeface="Wingdings" pitchFamily="2" charset="2"/>
              <a:buBlip>
                <a:blip r:embed="rId3"/>
              </a:buBlip>
              <a:defRPr/>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39970"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6126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47914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38200" y="304800"/>
            <a:ext cx="7772400" cy="1828800"/>
          </a:xfrm>
        </p:spPr>
        <p:txBody>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438400"/>
            <a:ext cx="3962400" cy="3962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1817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727075" y="1066800"/>
            <a:ext cx="7772400" cy="1143000"/>
          </a:xfrm>
        </p:spPr>
        <p:txBody>
          <a:bodyPr>
            <a:normAutofit fontScale="90000"/>
          </a:bodyPr>
          <a:lstStyle/>
          <a:p>
            <a:pPr eaLnBrk="1" hangingPunct="1">
              <a:defRPr/>
            </a:pPr>
            <a:r>
              <a:rPr lang="en-US" dirty="0" err="1" smtClean="0">
                <a:solidFill>
                  <a:schemeClr val="accent1">
                    <a:lumMod val="20000"/>
                    <a:lumOff val="80000"/>
                  </a:schemeClr>
                </a:solidFill>
              </a:rPr>
              <a:t>Incretin</a:t>
            </a:r>
            <a:r>
              <a:rPr lang="en-US" dirty="0" smtClean="0">
                <a:solidFill>
                  <a:schemeClr val="accent1">
                    <a:lumMod val="20000"/>
                    <a:lumOff val="80000"/>
                  </a:schemeClr>
                </a:solidFill>
              </a:rPr>
              <a:t> </a:t>
            </a:r>
            <a:r>
              <a:rPr lang="en-US" dirty="0" err="1" smtClean="0">
                <a:solidFill>
                  <a:schemeClr val="accent1">
                    <a:lumMod val="20000"/>
                    <a:lumOff val="80000"/>
                  </a:schemeClr>
                </a:solidFill>
              </a:rPr>
              <a:t>Mimetics</a:t>
            </a:r>
            <a:r>
              <a:rPr lang="en-US" dirty="0" smtClean="0">
                <a:solidFill>
                  <a:schemeClr val="accent1">
                    <a:lumMod val="20000"/>
                    <a:lumOff val="80000"/>
                  </a:schemeClr>
                </a:solidFill>
              </a:rPr>
              <a:t> – </a:t>
            </a:r>
            <a:br>
              <a:rPr lang="en-US" dirty="0" smtClean="0">
                <a:solidFill>
                  <a:schemeClr val="accent1">
                    <a:lumMod val="20000"/>
                    <a:lumOff val="80000"/>
                  </a:schemeClr>
                </a:solidFill>
              </a:rPr>
            </a:br>
            <a:r>
              <a:rPr lang="en-US" dirty="0" smtClean="0">
                <a:solidFill>
                  <a:schemeClr val="accent1">
                    <a:lumMod val="20000"/>
                    <a:lumOff val="80000"/>
                  </a:schemeClr>
                </a:solidFill>
              </a:rPr>
              <a:t>“Gut Hormone Imitators”</a:t>
            </a:r>
            <a:br>
              <a:rPr lang="en-US" dirty="0" smtClean="0">
                <a:solidFill>
                  <a:schemeClr val="accent1">
                    <a:lumMod val="20000"/>
                    <a:lumOff val="80000"/>
                  </a:schemeClr>
                </a:solidFill>
              </a:rPr>
            </a:br>
            <a:r>
              <a:rPr lang="en-US" dirty="0" smtClean="0">
                <a:solidFill>
                  <a:schemeClr val="accent1">
                    <a:lumMod val="20000"/>
                    <a:lumOff val="80000"/>
                  </a:schemeClr>
                </a:solidFill>
              </a:rPr>
              <a:t>GLP-1 Agonists</a:t>
            </a:r>
            <a:br>
              <a:rPr lang="en-US" dirty="0" smtClean="0">
                <a:solidFill>
                  <a:schemeClr val="accent1">
                    <a:lumMod val="20000"/>
                    <a:lumOff val="80000"/>
                  </a:schemeClr>
                </a:solidFill>
              </a:rPr>
            </a:br>
            <a:r>
              <a:rPr lang="en-US" dirty="0" smtClean="0">
                <a:solidFill>
                  <a:schemeClr val="accent1">
                    <a:lumMod val="20000"/>
                    <a:lumOff val="80000"/>
                  </a:schemeClr>
                </a:solidFill>
              </a:rPr>
              <a:t> </a:t>
            </a:r>
          </a:p>
        </p:txBody>
      </p:sp>
      <p:sp>
        <p:nvSpPr>
          <p:cNvPr id="1572867" name="Rectangle 3"/>
          <p:cNvSpPr>
            <a:spLocks noGrp="1" noChangeArrowheads="1"/>
          </p:cNvSpPr>
          <p:nvPr>
            <p:ph type="body" idx="1"/>
          </p:nvPr>
        </p:nvSpPr>
        <p:spPr>
          <a:xfrm>
            <a:off x="914400" y="2209800"/>
            <a:ext cx="7772400" cy="434340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473162"/>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753120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041581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4102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4102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278111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11109"/>
      </p:ext>
    </p:extLst>
  </p:cSld>
  <p:clrMapOvr>
    <a:masterClrMapping/>
  </p:clrMapOvr>
  <p:transition>
    <p:random/>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a:t>
            </a:r>
            <a:r>
              <a:rPr lang="en-US" sz="2800" dirty="0" smtClean="0">
                <a:solidFill>
                  <a:schemeClr val="tx2">
                    <a:lumMod val="75000"/>
                  </a:schemeClr>
                </a:solidFill>
              </a:rPr>
              <a:t>not indicated for those with history of medullary thyroid tumor -  pancreatitis warning</a:t>
            </a:r>
          </a:p>
        </p:txBody>
      </p:sp>
    </p:spTree>
    <p:custDataLst>
      <p:tags r:id="rId1"/>
    </p:custDataLst>
    <p:extLst>
      <p:ext uri="{BB962C8B-B14F-4D97-AF65-F5344CB8AC3E}">
        <p14:creationId xmlns:p14="http://schemas.microsoft.com/office/powerpoint/2010/main" val="1311494515"/>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normAutofit fontScale="90000"/>
          </a:bodyPr>
          <a:lstStyle/>
          <a:p>
            <a:pPr>
              <a:defRPr/>
            </a:pPr>
            <a:r>
              <a:rPr lang="en-US" dirty="0" smtClean="0">
                <a:solidFill>
                  <a:schemeClr val="accent1">
                    <a:lumMod val="50000"/>
                  </a:schemeClr>
                </a:solidFill>
              </a:rPr>
              <a:t>$323.44 for four doses, or about $4,200 a year.</a:t>
            </a:r>
          </a:p>
        </p:txBody>
      </p:sp>
      <p:sp>
        <p:nvSpPr>
          <p:cNvPr id="3" name="Content Placeholder 2"/>
          <p:cNvSpPr>
            <a:spLocks noGrp="1"/>
          </p:cNvSpPr>
          <p:nvPr>
            <p:ph idx="1"/>
          </p:nvPr>
        </p:nvSpPr>
        <p:spPr/>
        <p:txBody>
          <a:bodyPr/>
          <a:lstStyle/>
          <a:p>
            <a:pPr>
              <a:defRPr/>
            </a:pPr>
            <a:endParaRPr lang="en-US" dirty="0"/>
          </a:p>
        </p:txBody>
      </p:sp>
      <p:pic>
        <p:nvPicPr>
          <p:cNvPr id="144386" name="Picture 2"/>
          <p:cNvPicPr>
            <a:picLocks noChangeAspect="1" noChangeArrowheads="1"/>
          </p:cNvPicPr>
          <p:nvPr/>
        </p:nvPicPr>
        <p:blipFill>
          <a:blip r:embed="rId2"/>
          <a:srcRect/>
          <a:stretch>
            <a:fillRect/>
          </a:stretch>
        </p:blipFill>
        <p:spPr bwMode="auto">
          <a:xfrm>
            <a:off x="304800" y="1524000"/>
            <a:ext cx="8509000" cy="52593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05719347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407988" y="381000"/>
            <a:ext cx="8229600" cy="762000"/>
          </a:xfrm>
        </p:spPr>
        <p:txBody>
          <a:bodyPr>
            <a:normAutofit fontScale="90000"/>
          </a:bodyPr>
          <a:lstStyle/>
          <a:p>
            <a:pPr>
              <a:defRPr/>
            </a:pPr>
            <a:r>
              <a:rPr lang="en-US" sz="3600" smtClean="0">
                <a:solidFill>
                  <a:srgbClr val="99FF66"/>
                </a:solidFill>
              </a:rPr>
              <a:t>Basic Overview of </a:t>
            </a:r>
            <a:br>
              <a:rPr lang="en-US" sz="3600" smtClean="0">
                <a:solidFill>
                  <a:srgbClr val="99FF66"/>
                </a:solidFill>
              </a:rPr>
            </a:br>
            <a:r>
              <a:rPr lang="en-US" sz="3600" smtClean="0">
                <a:solidFill>
                  <a:srgbClr val="99FF66"/>
                </a:solidFill>
              </a:rPr>
              <a:t>Exenatide XR Set-Up</a:t>
            </a:r>
          </a:p>
        </p:txBody>
      </p:sp>
      <p:pic>
        <p:nvPicPr>
          <p:cNvPr id="137218" name="Picture 2"/>
          <p:cNvPicPr>
            <a:picLocks noChangeAspect="1" noChangeArrowheads="1"/>
          </p:cNvPicPr>
          <p:nvPr/>
        </p:nvPicPr>
        <p:blipFill>
          <a:blip r:embed="rId2"/>
          <a:srcRect/>
          <a:stretch>
            <a:fillRect/>
          </a:stretch>
        </p:blipFill>
        <p:spPr bwMode="auto">
          <a:xfrm>
            <a:off x="2490788" y="1465263"/>
            <a:ext cx="1865312"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19" name="Picture 3"/>
          <p:cNvPicPr>
            <a:picLocks noChangeAspect="1" noChangeArrowheads="1"/>
          </p:cNvPicPr>
          <p:nvPr/>
        </p:nvPicPr>
        <p:blipFill>
          <a:blip r:embed="rId3"/>
          <a:srcRect/>
          <a:stretch>
            <a:fillRect/>
          </a:stretch>
        </p:blipFill>
        <p:spPr bwMode="auto">
          <a:xfrm>
            <a:off x="407988" y="3657600"/>
            <a:ext cx="1866900"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0" name="Picture 4"/>
          <p:cNvPicPr>
            <a:picLocks noChangeAspect="1" noChangeArrowheads="1"/>
          </p:cNvPicPr>
          <p:nvPr/>
        </p:nvPicPr>
        <p:blipFill>
          <a:blip r:embed="rId4"/>
          <a:srcRect/>
          <a:stretch>
            <a:fillRect/>
          </a:stretch>
        </p:blipFill>
        <p:spPr bwMode="auto">
          <a:xfrm>
            <a:off x="6872288" y="1465263"/>
            <a:ext cx="188436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1" name="Picture 5"/>
          <p:cNvPicPr>
            <a:picLocks noChangeAspect="1" noChangeArrowheads="1"/>
          </p:cNvPicPr>
          <p:nvPr/>
        </p:nvPicPr>
        <p:blipFill>
          <a:blip r:embed="rId5"/>
          <a:srcRect/>
          <a:stretch>
            <a:fillRect/>
          </a:stretch>
        </p:blipFill>
        <p:spPr bwMode="auto">
          <a:xfrm>
            <a:off x="4716463" y="1477963"/>
            <a:ext cx="190341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2" name="Picture 6"/>
          <p:cNvPicPr>
            <a:picLocks noChangeAspect="1" noChangeArrowheads="1"/>
          </p:cNvPicPr>
          <p:nvPr/>
        </p:nvPicPr>
        <p:blipFill>
          <a:blip r:embed="rId6"/>
          <a:srcRect/>
          <a:stretch>
            <a:fillRect/>
          </a:stretch>
        </p:blipFill>
        <p:spPr bwMode="auto">
          <a:xfrm>
            <a:off x="2538413" y="3706813"/>
            <a:ext cx="1817687" cy="1835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3" name="Picture 7"/>
          <p:cNvPicPr>
            <a:picLocks noChangeAspect="1" noChangeArrowheads="1"/>
          </p:cNvPicPr>
          <p:nvPr/>
        </p:nvPicPr>
        <p:blipFill>
          <a:blip r:embed="rId7"/>
          <a:srcRect/>
          <a:stretch>
            <a:fillRect/>
          </a:stretch>
        </p:blipFill>
        <p:spPr bwMode="auto">
          <a:xfrm>
            <a:off x="4716463" y="3706813"/>
            <a:ext cx="1905000" cy="19224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4" name="Picture 8"/>
          <p:cNvPicPr>
            <a:picLocks noChangeAspect="1" noChangeArrowheads="1"/>
          </p:cNvPicPr>
          <p:nvPr/>
        </p:nvPicPr>
        <p:blipFill>
          <a:blip r:embed="rId8"/>
          <a:srcRect/>
          <a:stretch>
            <a:fillRect/>
          </a:stretch>
        </p:blipFill>
        <p:spPr bwMode="auto">
          <a:xfrm>
            <a:off x="6951663" y="3744913"/>
            <a:ext cx="1828800" cy="18462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5" name="Picture 9"/>
          <p:cNvPicPr>
            <a:picLocks noChangeAspect="1" noChangeArrowheads="1"/>
          </p:cNvPicPr>
          <p:nvPr/>
        </p:nvPicPr>
        <p:blipFill>
          <a:blip r:embed="rId9"/>
          <a:srcRect/>
          <a:stretch>
            <a:fillRect/>
          </a:stretch>
        </p:blipFill>
        <p:spPr bwMode="auto">
          <a:xfrm>
            <a:off x="381000" y="1477963"/>
            <a:ext cx="1878013" cy="18224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05200424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452475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872956" y="5438291"/>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90723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896375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3478027671"/>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
        <p:nvSpPr>
          <p:cNvPr id="604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162293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Previous GLP-1 Agonists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167656277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latin typeface="Arial" charset="0"/>
              </a:rPr>
              <a:t>© Copyright 1999-2012, Diabetes Educational Services, All Rights Reserved.</a:t>
            </a:r>
          </a:p>
        </p:txBody>
      </p:sp>
    </p:spTree>
    <p:custDataLst>
      <p:tags r:id="rId1"/>
    </p:custDataLst>
    <p:extLst>
      <p:ext uri="{BB962C8B-B14F-4D97-AF65-F5344CB8AC3E}">
        <p14:creationId xmlns:p14="http://schemas.microsoft.com/office/powerpoint/2010/main" val="419548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p:spPr>
        <p:txBody>
          <a:bodyPr lIns="90477" tIns="44445" rIns="90477" bIns="44445" anchor="b">
            <a:normAutofit fontScale="90000"/>
          </a:bodyPr>
          <a:lstStyle/>
          <a:p>
            <a:pPr eaLnBrk="1" hangingPunct="1">
              <a:buFont typeface="Wingdings" panose="05000000000000000000" pitchFamily="2" charset="2"/>
              <a:buNone/>
            </a:pPr>
            <a:r>
              <a:rPr lang="en-US" sz="360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3"/>
              </a:buBlip>
            </a:pPr>
            <a:r>
              <a:rPr lang="en-US" sz="2800" smtClean="0"/>
              <a:t>1- 400 to 1-1000 = Risk of type 1 in gen pop</a:t>
            </a:r>
          </a:p>
          <a:p>
            <a:pPr lvl="1" eaLnBrk="1" hangingPunct="1">
              <a:lnSpc>
                <a:spcPct val="90000"/>
              </a:lnSpc>
              <a:buFont typeface="Wingdings" panose="05000000000000000000" pitchFamily="2" charset="2"/>
              <a:buBlip>
                <a:blip r:embed="rId3"/>
              </a:buBlip>
            </a:pPr>
            <a:r>
              <a:rPr lang="en-US" sz="2800" smtClean="0"/>
              <a:t>1-20 to 1-50 in offspring of diabetes parents</a:t>
            </a:r>
          </a:p>
          <a:p>
            <a:pPr lvl="1" eaLnBrk="1" hangingPunct="1">
              <a:lnSpc>
                <a:spcPct val="90000"/>
              </a:lnSpc>
              <a:buFont typeface="Wingdings" panose="05000000000000000000" pitchFamily="2" charset="2"/>
              <a:buBlip>
                <a:blip r:embed="rId3"/>
              </a:buBlip>
            </a:pPr>
            <a:r>
              <a:rPr lang="en-US" sz="2800" smtClean="0"/>
              <a:t>Combo of genes and disease susceptibility</a:t>
            </a:r>
          </a:p>
          <a:p>
            <a:pPr lvl="1" eaLnBrk="1" hangingPunct="1">
              <a:lnSpc>
                <a:spcPct val="90000"/>
              </a:lnSpc>
              <a:buFont typeface="Wingdings" panose="05000000000000000000" pitchFamily="2" charset="2"/>
              <a:buBlip>
                <a:blip r:embed="rId3"/>
              </a:buBlip>
            </a:pPr>
            <a:r>
              <a:rPr lang="en-US" sz="2800" smtClean="0"/>
              <a:t>Risk Factors:</a:t>
            </a:r>
          </a:p>
          <a:p>
            <a:pPr lvl="2" eaLnBrk="1" hangingPunct="1">
              <a:lnSpc>
                <a:spcPct val="90000"/>
              </a:lnSpc>
              <a:buFont typeface="Wingdings" panose="05000000000000000000" pitchFamily="2" charset="2"/>
              <a:buBlip>
                <a:blip r:embed="rId3"/>
              </a:buBlip>
            </a:pPr>
            <a:r>
              <a:rPr lang="en-US" sz="2800" smtClean="0"/>
              <a:t>Autoimmunity tends to run in families</a:t>
            </a:r>
          </a:p>
          <a:p>
            <a:pPr lvl="2" eaLnBrk="1" hangingPunct="1">
              <a:lnSpc>
                <a:spcPct val="90000"/>
              </a:lnSpc>
              <a:buFont typeface="Wingdings" panose="05000000000000000000" pitchFamily="2" charset="2"/>
              <a:buBlip>
                <a:blip r:embed="rId3"/>
              </a:buBlip>
            </a:pPr>
            <a:r>
              <a:rPr lang="en-US" sz="2800" smtClean="0"/>
              <a:t>Higher rates in non breastfed infants</a:t>
            </a:r>
          </a:p>
          <a:p>
            <a:pPr lvl="2" eaLnBrk="1" hangingPunct="1">
              <a:lnSpc>
                <a:spcPct val="90000"/>
              </a:lnSpc>
              <a:buFont typeface="Wingdings" panose="05000000000000000000" pitchFamily="2" charset="2"/>
              <a:buBlip>
                <a:blip r:embed="rId4"/>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5"/>
              </a:buBlip>
            </a:pPr>
            <a:endParaRPr lang="en-US" sz="3200" smtClean="0"/>
          </a:p>
        </p:txBody>
      </p:sp>
    </p:spTree>
    <p:extLst>
      <p:ext uri="{BB962C8B-B14F-4D97-AF65-F5344CB8AC3E}">
        <p14:creationId xmlns:p14="http://schemas.microsoft.com/office/powerpoint/2010/main" val="2408594184"/>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57782681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6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spTree>
    <p:custDataLst>
      <p:tags r:id="rId1"/>
    </p:custDataLst>
    <p:extLst>
      <p:ext uri="{BB962C8B-B14F-4D97-AF65-F5344CB8AC3E}">
        <p14:creationId xmlns:p14="http://schemas.microsoft.com/office/powerpoint/2010/main" val="100168999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371145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99250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
        <p:nvSpPr>
          <p:cNvPr id="7" name="Rectangle 284"/>
          <p:cNvSpPr>
            <a:spLocks noChangeArrowheads="1"/>
          </p:cNvSpPr>
          <p:nvPr/>
        </p:nvSpPr>
        <p:spPr bwMode="auto">
          <a:xfrm>
            <a:off x="6318250" y="27543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a:t>
            </a:r>
            <a:endParaRPr lang="en-US" sz="1600" b="1">
              <a:latin typeface="Helvetica" pitchFamily="34" charset="0"/>
            </a:endParaRPr>
          </a:p>
        </p:txBody>
      </p:sp>
      <p:sp>
        <p:nvSpPr>
          <p:cNvPr id="655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54194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9917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0"/>
            <a:ext cx="1556832" cy="2235611"/>
          </a:xfrm>
          <a:prstGeom prst="rect">
            <a:avLst/>
          </a:prstGeom>
        </p:spPr>
      </p:pic>
    </p:spTree>
    <p:custDataLst>
      <p:tags r:id="rId1"/>
    </p:custDataLst>
    <p:extLst>
      <p:ext uri="{BB962C8B-B14F-4D97-AF65-F5344CB8AC3E}">
        <p14:creationId xmlns:p14="http://schemas.microsoft.com/office/powerpoint/2010/main" val="33493720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Juvisync</a:t>
            </a:r>
            <a:r>
              <a:rPr lang="en-US" dirty="0" smtClean="0"/>
              <a:t/>
            </a:r>
            <a:br>
              <a:rPr lang="en-US" dirty="0" smtClean="0"/>
            </a:br>
            <a:r>
              <a:rPr lang="en-US" dirty="0" smtClean="0"/>
              <a:t>Januvia + Simvastatin   </a:t>
            </a:r>
            <a:endParaRPr lang="en-US" dirty="0"/>
          </a:p>
        </p:txBody>
      </p:sp>
      <p:sp>
        <p:nvSpPr>
          <p:cNvPr id="3" name="Content Placeholder 2"/>
          <p:cNvSpPr>
            <a:spLocks noGrp="1"/>
          </p:cNvSpPr>
          <p:nvPr>
            <p:ph idx="1"/>
          </p:nvPr>
        </p:nvSpPr>
        <p:spPr>
          <a:xfrm>
            <a:off x="457200" y="1600200"/>
            <a:ext cx="8458200" cy="4533900"/>
          </a:xfrm>
        </p:spPr>
        <p:txBody>
          <a:bodyPr/>
          <a:lstStyle/>
          <a:p>
            <a:pPr>
              <a:defRPr/>
            </a:pPr>
            <a:r>
              <a:rPr lang="en-US" dirty="0" err="1" smtClean="0"/>
              <a:t>Incretin</a:t>
            </a:r>
            <a:r>
              <a:rPr lang="en-US" dirty="0" smtClean="0"/>
              <a:t> Enhancer  +   Cholesterol Lowering</a:t>
            </a:r>
          </a:p>
          <a:p>
            <a:pPr>
              <a:defRPr/>
            </a:pPr>
            <a:r>
              <a:rPr lang="en-US" dirty="0" smtClean="0"/>
              <a:t>3 Doses:</a:t>
            </a:r>
          </a:p>
          <a:p>
            <a:pPr lvl="1">
              <a:defRPr/>
            </a:pPr>
            <a:r>
              <a:rPr lang="en-US" dirty="0" smtClean="0"/>
              <a:t>100 mg </a:t>
            </a:r>
            <a:r>
              <a:rPr lang="en-US" dirty="0" err="1" smtClean="0"/>
              <a:t>sitaglipitin</a:t>
            </a:r>
            <a:r>
              <a:rPr lang="en-US" dirty="0" smtClean="0"/>
              <a:t>  +  10 mg </a:t>
            </a:r>
            <a:r>
              <a:rPr lang="en-US" dirty="0" err="1" smtClean="0"/>
              <a:t>simvistatin</a:t>
            </a:r>
            <a:endParaRPr lang="en-US" dirty="0" smtClean="0"/>
          </a:p>
          <a:p>
            <a:pPr lvl="1">
              <a:defRPr/>
            </a:pPr>
            <a:r>
              <a:rPr lang="en-US" dirty="0" smtClean="0"/>
              <a:t>100 mg </a:t>
            </a:r>
            <a:r>
              <a:rPr lang="en-US" dirty="0" err="1" smtClean="0"/>
              <a:t>sitaglipitin</a:t>
            </a:r>
            <a:r>
              <a:rPr lang="en-US" dirty="0" smtClean="0"/>
              <a:t>  +  20 mg </a:t>
            </a:r>
            <a:r>
              <a:rPr lang="en-US" dirty="0" err="1" smtClean="0"/>
              <a:t>simvistatin</a:t>
            </a:r>
            <a:r>
              <a:rPr lang="en-US" dirty="0" smtClean="0"/>
              <a:t> </a:t>
            </a:r>
          </a:p>
          <a:p>
            <a:pPr lvl="1">
              <a:defRPr/>
            </a:pPr>
            <a:r>
              <a:rPr lang="en-US" dirty="0" smtClean="0"/>
              <a:t>100 mg </a:t>
            </a:r>
            <a:r>
              <a:rPr lang="en-US" dirty="0" err="1" smtClean="0"/>
              <a:t>sitaglipitin</a:t>
            </a:r>
            <a:r>
              <a:rPr lang="en-US" dirty="0" smtClean="0"/>
              <a:t>  +  40 mg </a:t>
            </a:r>
            <a:r>
              <a:rPr lang="en-US" dirty="0" err="1" smtClean="0"/>
              <a:t>simvistatin</a:t>
            </a:r>
            <a:endParaRPr lang="en-US" dirty="0" smtClean="0"/>
          </a:p>
          <a:p>
            <a:pPr>
              <a:defRPr/>
            </a:pPr>
            <a:r>
              <a:rPr lang="en-US" dirty="0" smtClean="0"/>
              <a:t>Plan to develop 50 mg </a:t>
            </a:r>
            <a:r>
              <a:rPr lang="en-US" dirty="0" err="1" smtClean="0"/>
              <a:t>sitagliptin</a:t>
            </a:r>
            <a:r>
              <a:rPr lang="en-US" dirty="0" smtClean="0"/>
              <a:t> dose</a:t>
            </a:r>
          </a:p>
          <a:p>
            <a:pPr>
              <a:defRPr/>
            </a:pPr>
            <a:r>
              <a:rPr lang="en-US" dirty="0" smtClean="0"/>
              <a:t>Observe precautions of each.</a:t>
            </a:r>
          </a:p>
          <a:p>
            <a:pPr>
              <a:defRPr/>
            </a:pPr>
            <a:r>
              <a:rPr lang="en-US" dirty="0"/>
              <a:t> </a:t>
            </a:r>
            <a:r>
              <a:rPr lang="en-US" dirty="0" smtClean="0"/>
              <a:t>Pancreatitis &amp; muscle weakness/ soreness</a:t>
            </a:r>
          </a:p>
        </p:txBody>
      </p:sp>
      <p:sp>
        <p:nvSpPr>
          <p:cNvPr id="75780"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174231714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ChangeArrowheads="1"/>
          </p:cNvSpPr>
          <p:nvPr/>
        </p:nvSpPr>
        <p:spPr bwMode="auto">
          <a:xfrm>
            <a:off x="76200" y="-195263"/>
            <a:ext cx="7907338" cy="1219201"/>
          </a:xfrm>
          <a:prstGeom prst="rect">
            <a:avLst/>
          </a:prstGeom>
          <a:noFill/>
          <a:ln w="9525">
            <a:noFill/>
            <a:miter lim="800000"/>
            <a:headEnd/>
            <a:tailEnd/>
          </a:ln>
          <a:effectLst>
            <a:outerShdw dist="35921" dir="2700000" algn="ctr" rotWithShape="0">
              <a:schemeClr val="tx1"/>
            </a:outerShdw>
          </a:effectLst>
        </p:spPr>
        <p:txBody>
          <a:bodyPr lIns="92075" tIns="46038" rIns="92075" bIns="46038" anchor="ctr"/>
          <a:lstStyle/>
          <a:p>
            <a:pPr algn="ctr">
              <a:defRPr/>
            </a:pPr>
            <a:r>
              <a:rPr lang="en-US" sz="4400" b="1" dirty="0">
                <a:solidFill>
                  <a:schemeClr val="tx2">
                    <a:lumMod val="75000"/>
                  </a:schemeClr>
                </a:solidFill>
                <a:effectLst>
                  <a:outerShdw blurRad="38100" dist="38100" dir="2700000" algn="tl">
                    <a:srgbClr val="000000"/>
                  </a:outerShdw>
                </a:effectLst>
                <a:latin typeface="Tahoma" pitchFamily="34" charset="0"/>
              </a:rPr>
              <a:t>Combo Pills for Type 2  </a:t>
            </a:r>
          </a:p>
        </p:txBody>
      </p:sp>
      <p:sp>
        <p:nvSpPr>
          <p:cNvPr id="159747" name="Rectangle 3"/>
          <p:cNvSpPr>
            <a:spLocks noGrp="1" noChangeArrowheads="1"/>
          </p:cNvSpPr>
          <p:nvPr>
            <p:ph type="body" idx="1"/>
          </p:nvPr>
        </p:nvSpPr>
        <p:spPr>
          <a:xfrm>
            <a:off x="304800" y="685800"/>
            <a:ext cx="8077200" cy="5868988"/>
          </a:xfrm>
        </p:spPr>
        <p:txBody>
          <a:bodyPr/>
          <a:lstStyle/>
          <a:p>
            <a:pPr eaLnBrk="1" hangingPunct="1">
              <a:buFont typeface="Wingdings" pitchFamily="2" charset="2"/>
              <a:buNone/>
              <a:defRPr/>
            </a:pPr>
            <a:r>
              <a:rPr lang="en-US" sz="2800" dirty="0" smtClean="0"/>
              <a:t>Sulfonylurea + Biguanide </a:t>
            </a:r>
          </a:p>
          <a:p>
            <a:pPr eaLnBrk="1" hangingPunct="1">
              <a:buFont typeface="Wingdings" pitchFamily="2" charset="2"/>
              <a:buNone/>
              <a:defRPr/>
            </a:pPr>
            <a:r>
              <a:rPr lang="en-US" sz="2400" dirty="0" smtClean="0">
                <a:solidFill>
                  <a:schemeClr val="bg1"/>
                </a:solidFill>
              </a:rPr>
              <a:t>    </a:t>
            </a:r>
            <a:r>
              <a:rPr lang="en-US" sz="2400" dirty="0" smtClean="0">
                <a:solidFill>
                  <a:schemeClr val="accent1">
                    <a:lumMod val="50000"/>
                  </a:schemeClr>
                </a:solidFill>
              </a:rPr>
              <a:t>Glyburide      +  Metformin     -             </a:t>
            </a:r>
            <a:r>
              <a:rPr lang="en-US" sz="2400" b="1" dirty="0" err="1" smtClean="0">
                <a:latin typeface="Tahoma" pitchFamily="34" charset="0"/>
                <a:ea typeface="Tahoma" pitchFamily="34" charset="0"/>
                <a:cs typeface="Tahoma" pitchFamily="34" charset="0"/>
              </a:rPr>
              <a:t>Glucovance</a:t>
            </a:r>
            <a:r>
              <a:rPr lang="en-US" sz="2400" b="1" dirty="0" smtClean="0">
                <a:latin typeface="Tahoma" pitchFamily="34" charset="0"/>
                <a:ea typeface="Tahoma" pitchFamily="34" charset="0"/>
                <a:cs typeface="Tahoma" pitchFamily="34" charset="0"/>
              </a:rPr>
              <a:t> </a:t>
            </a:r>
          </a:p>
          <a:p>
            <a:pPr eaLnBrk="1" hangingPunct="1">
              <a:buFont typeface="Wingdings" pitchFamily="2" charset="2"/>
              <a:buNone/>
              <a:defRPr/>
            </a:pPr>
            <a:r>
              <a:rPr lang="en-US" sz="2400" dirty="0" smtClean="0">
                <a:solidFill>
                  <a:schemeClr val="accent1">
                    <a:lumMod val="50000"/>
                  </a:schemeClr>
                </a:solidFill>
              </a:rPr>
              <a:t>    Glipizide        +  Metformin     </a:t>
            </a:r>
            <a:r>
              <a:rPr lang="en-US" sz="2400" dirty="0" smtClean="0">
                <a:solidFill>
                  <a:schemeClr val="accent1">
                    <a:lumMod val="50000"/>
                  </a:schemeClr>
                </a:solidFill>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Metaglip</a:t>
            </a:r>
            <a:endParaRPr lang="en-US" sz="2400" b="1" dirty="0" smtClean="0">
              <a:latin typeface="Tahoma" pitchFamily="34" charset="0"/>
              <a:ea typeface="Tahoma" pitchFamily="34" charset="0"/>
              <a:cs typeface="Tahoma" pitchFamily="34" charset="0"/>
            </a:endParaRPr>
          </a:p>
          <a:p>
            <a:pPr eaLnBrk="1" hangingPunct="1">
              <a:buFont typeface="Wingdings" pitchFamily="2" charset="2"/>
              <a:buNone/>
              <a:defRPr/>
            </a:pPr>
            <a:r>
              <a:rPr lang="en-US" sz="1100" dirty="0" smtClean="0">
                <a:solidFill>
                  <a:schemeClr val="accent1">
                    <a:lumMod val="50000"/>
                  </a:schemeClr>
                </a:solidFill>
              </a:rPr>
              <a:t> </a:t>
            </a:r>
            <a:endParaRPr lang="en-US" sz="400" dirty="0" smtClean="0">
              <a:solidFill>
                <a:schemeClr val="accent1">
                  <a:lumMod val="50000"/>
                </a:schemeClr>
              </a:solidFill>
            </a:endParaRPr>
          </a:p>
          <a:p>
            <a:pPr eaLnBrk="1" hangingPunct="1">
              <a:buFont typeface="Wingdings" pitchFamily="2" charset="2"/>
              <a:buNone/>
              <a:defRPr/>
            </a:pPr>
            <a:r>
              <a:rPr lang="en-US" sz="2800" dirty="0" smtClean="0"/>
              <a:t>Thiazolidinedione + Biguanide</a:t>
            </a:r>
          </a:p>
          <a:p>
            <a:pPr eaLnBrk="1" hangingPunct="1">
              <a:buFont typeface="Wingdings" pitchFamily="2" charset="2"/>
              <a:buNone/>
              <a:defRPr/>
            </a:pPr>
            <a:r>
              <a:rPr lang="en-US" sz="2400" b="1" dirty="0" smtClean="0"/>
              <a:t>	</a:t>
            </a:r>
            <a:r>
              <a:rPr lang="en-US" sz="2400" dirty="0" smtClean="0">
                <a:solidFill>
                  <a:schemeClr val="accent1">
                    <a:lumMod val="50000"/>
                  </a:schemeClr>
                </a:solidFill>
              </a:rPr>
              <a:t>Pioglitazone	  +    Metformin -      </a:t>
            </a:r>
            <a:r>
              <a:rPr lang="en-US" sz="2400" b="1" dirty="0" err="1" smtClean="0">
                <a:latin typeface="Tahoma" pitchFamily="34" charset="0"/>
                <a:ea typeface="Tahoma" pitchFamily="34" charset="0"/>
                <a:cs typeface="Tahoma" pitchFamily="34" charset="0"/>
              </a:rPr>
              <a:t>Actoplus</a:t>
            </a:r>
            <a:r>
              <a:rPr lang="en-US" sz="2400" b="1" dirty="0" smtClean="0">
                <a:latin typeface="Tahoma" pitchFamily="34" charset="0"/>
                <a:ea typeface="Tahoma" pitchFamily="34" charset="0"/>
                <a:cs typeface="Tahoma" pitchFamily="34" charset="0"/>
              </a:rPr>
              <a:t> Met</a:t>
            </a:r>
          </a:p>
        </p:txBody>
      </p:sp>
      <p:sp>
        <p:nvSpPr>
          <p:cNvPr id="1527812" name="Rectangle 4"/>
          <p:cNvSpPr>
            <a:spLocks noChangeArrowheads="1"/>
          </p:cNvSpPr>
          <p:nvPr/>
        </p:nvSpPr>
        <p:spPr bwMode="auto">
          <a:xfrm>
            <a:off x="457200" y="3352800"/>
            <a:ext cx="7848600" cy="892175"/>
          </a:xfrm>
          <a:prstGeom prst="rect">
            <a:avLst/>
          </a:prstGeom>
          <a:noFill/>
          <a:ln w="9525">
            <a:noFill/>
            <a:miter lim="800000"/>
            <a:headEnd/>
            <a:tailEnd/>
          </a:ln>
          <a:effectLst/>
        </p:spPr>
        <p:txBody>
          <a:bodyPr>
            <a:spAutoFit/>
          </a:bodyPr>
          <a:lstStyle/>
          <a:p>
            <a:pPr>
              <a:defRPr/>
            </a:pPr>
            <a:r>
              <a:rPr lang="en-US" sz="2800" dirty="0">
                <a:latin typeface="Tahoma" pitchFamily="34" charset="0"/>
              </a:rPr>
              <a:t>Thiazolidinedione + Sulfonylurea</a:t>
            </a:r>
          </a:p>
          <a:p>
            <a:pPr>
              <a:defRPr/>
            </a:pPr>
            <a:r>
              <a:rPr lang="en-US" sz="2400" dirty="0" err="1">
                <a:solidFill>
                  <a:schemeClr val="accent1">
                    <a:lumMod val="50000"/>
                  </a:schemeClr>
                </a:solidFill>
                <a:latin typeface="Tahoma" pitchFamily="34" charset="0"/>
              </a:rPr>
              <a:t>Actos</a:t>
            </a:r>
            <a:r>
              <a:rPr lang="en-US" sz="2400" dirty="0">
                <a:solidFill>
                  <a:schemeClr val="accent1">
                    <a:lumMod val="50000"/>
                  </a:schemeClr>
                </a:solidFill>
                <a:latin typeface="Tahoma" pitchFamily="34" charset="0"/>
              </a:rPr>
              <a:t>			 +  Amaryl</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b="1" dirty="0" err="1">
                <a:latin typeface="Tahoma" pitchFamily="34" charset="0"/>
              </a:rPr>
              <a:t>Duetact</a:t>
            </a:r>
            <a:endParaRPr lang="en-US" sz="2400" b="1" dirty="0">
              <a:latin typeface="Tahoma" pitchFamily="34" charset="0"/>
            </a:endParaRPr>
          </a:p>
        </p:txBody>
      </p:sp>
      <p:sp>
        <p:nvSpPr>
          <p:cNvPr id="1527813" name="Rectangle 5"/>
          <p:cNvSpPr>
            <a:spLocks noChangeArrowheads="1"/>
          </p:cNvSpPr>
          <p:nvPr/>
        </p:nvSpPr>
        <p:spPr bwMode="auto">
          <a:xfrm>
            <a:off x="439738" y="4278313"/>
            <a:ext cx="7543800" cy="1262062"/>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a:t>
            </a:r>
            <a:r>
              <a:rPr lang="en-US" sz="2800" dirty="0" err="1">
                <a:latin typeface="Tahoma" pitchFamily="34" charset="0"/>
              </a:rPr>
              <a:t>Biguanide</a:t>
            </a:r>
            <a:endParaRPr lang="en-US" sz="2800" dirty="0">
              <a:latin typeface="Tahoma" pitchFamily="34" charset="0"/>
            </a:endParaRPr>
          </a:p>
          <a:p>
            <a:pPr>
              <a:defRPr/>
            </a:pPr>
            <a:r>
              <a:rPr lang="en-US" dirty="0"/>
              <a:t>   </a:t>
            </a:r>
            <a:r>
              <a:rPr lang="en-US" sz="2400" dirty="0">
                <a:solidFill>
                  <a:schemeClr val="accent1">
                    <a:lumMod val="50000"/>
                  </a:schemeClr>
                </a:solidFill>
                <a:latin typeface="Tahoma" pitchFamily="34" charset="0"/>
              </a:rPr>
              <a:t>Januvia               +   Metformin -       </a:t>
            </a:r>
            <a:r>
              <a:rPr lang="en-US" dirty="0">
                <a:solidFill>
                  <a:srgbClr val="FFCC66"/>
                </a:solidFill>
                <a:latin typeface="Tahoma" pitchFamily="34" charset="0"/>
              </a:rPr>
              <a:t>	</a:t>
            </a:r>
            <a:r>
              <a:rPr lang="en-US" sz="2400" b="1" dirty="0" err="1">
                <a:latin typeface="Tahoma" pitchFamily="34" charset="0"/>
              </a:rPr>
              <a:t>Janumet</a:t>
            </a:r>
            <a:endParaRPr lang="en-US" sz="2400" b="1" dirty="0">
              <a:latin typeface="Tahoma" pitchFamily="34" charset="0"/>
            </a:endParaRPr>
          </a:p>
          <a:p>
            <a:pPr>
              <a:defRPr/>
            </a:pPr>
            <a:r>
              <a:rPr lang="en-US" b="1" dirty="0">
                <a:latin typeface="Tahoma" pitchFamily="34" charset="0"/>
              </a:rPr>
              <a:t> </a:t>
            </a:r>
            <a:r>
              <a:rPr lang="en-US" dirty="0">
                <a:solidFill>
                  <a:schemeClr val="folHlink"/>
                </a:solidFill>
                <a:latin typeface="Tahoma" pitchFamily="34" charset="0"/>
              </a:rPr>
              <a:t>  </a:t>
            </a:r>
            <a:r>
              <a:rPr lang="en-US" sz="2400" dirty="0" err="1">
                <a:solidFill>
                  <a:schemeClr val="folHlink"/>
                </a:solidFill>
                <a:latin typeface="Tahoma" pitchFamily="34" charset="0"/>
              </a:rPr>
              <a:t>Onglyza</a:t>
            </a:r>
            <a:r>
              <a:rPr lang="en-US" sz="2400" dirty="0">
                <a:solidFill>
                  <a:schemeClr val="folHlink"/>
                </a:solidFill>
                <a:latin typeface="Tahoma" pitchFamily="34" charset="0"/>
              </a:rPr>
              <a:t>              +   Metformin XR</a:t>
            </a:r>
            <a:r>
              <a:rPr lang="en-US" dirty="0">
                <a:solidFill>
                  <a:schemeClr val="folHlink"/>
                </a:solidFill>
                <a:latin typeface="Tahoma" pitchFamily="34" charset="0"/>
              </a:rPr>
              <a:t>	</a:t>
            </a:r>
            <a:r>
              <a:rPr lang="en-US" sz="2400" b="1" dirty="0" err="1">
                <a:latin typeface="Tahoma" pitchFamily="34" charset="0"/>
              </a:rPr>
              <a:t>Kombiglyze</a:t>
            </a:r>
            <a:r>
              <a:rPr lang="en-US" sz="2400" b="1" dirty="0">
                <a:latin typeface="Tahoma" pitchFamily="34" charset="0"/>
              </a:rPr>
              <a:t> </a:t>
            </a:r>
          </a:p>
        </p:txBody>
      </p:sp>
      <p:sp>
        <p:nvSpPr>
          <p:cNvPr id="77830" name="Text Box 6"/>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sp>
        <p:nvSpPr>
          <p:cNvPr id="8" name="Rectangle 4"/>
          <p:cNvSpPr>
            <a:spLocks noChangeArrowheads="1"/>
          </p:cNvSpPr>
          <p:nvPr/>
        </p:nvSpPr>
        <p:spPr bwMode="auto">
          <a:xfrm>
            <a:off x="474663" y="5657850"/>
            <a:ext cx="7848600" cy="954088"/>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Statin</a:t>
            </a:r>
          </a:p>
          <a:p>
            <a:pPr>
              <a:defRPr/>
            </a:pPr>
            <a:r>
              <a:rPr lang="en-US" sz="2400" dirty="0">
                <a:solidFill>
                  <a:schemeClr val="accent1">
                    <a:lumMod val="50000"/>
                  </a:schemeClr>
                </a:solidFill>
                <a:latin typeface="Tahoma" pitchFamily="34" charset="0"/>
              </a:rPr>
              <a:t>Januvia		 +     Zocor</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dirty="0">
                <a:solidFill>
                  <a:schemeClr val="folHlink"/>
                </a:solidFill>
                <a:latin typeface="Tahoma" pitchFamily="34" charset="0"/>
              </a:rPr>
              <a:t>      </a:t>
            </a:r>
            <a:r>
              <a:rPr lang="en-US" sz="2400" b="1" dirty="0">
                <a:latin typeface="Tahoma" pitchFamily="34" charset="0"/>
              </a:rPr>
              <a:t>   </a:t>
            </a:r>
            <a:r>
              <a:rPr lang="en-US" sz="2800" b="1" dirty="0" err="1">
                <a:latin typeface="Tahoma" pitchFamily="34" charset="0"/>
                <a:ea typeface="Tahoma" pitchFamily="34" charset="0"/>
                <a:cs typeface="Tahoma" pitchFamily="34" charset="0"/>
              </a:rPr>
              <a:t>Juvisync</a:t>
            </a:r>
            <a:endParaRPr lang="en-US" sz="2800" b="1" dirty="0">
              <a:latin typeface="Tahoma" pitchFamily="34" charset="0"/>
            </a:endParaRPr>
          </a:p>
        </p:txBody>
      </p:sp>
    </p:spTree>
    <p:custDataLst>
      <p:tags r:id="rId1"/>
    </p:custDataLst>
    <p:extLst>
      <p:ext uri="{BB962C8B-B14F-4D97-AF65-F5344CB8AC3E}">
        <p14:creationId xmlns:p14="http://schemas.microsoft.com/office/powerpoint/2010/main" val="981705121"/>
      </p:ext>
    </p:extLst>
  </p:cSld>
  <p:clrMapOvr>
    <a:masterClrMapping/>
  </p:clrMapOvr>
  <p:transition spd="slow"/>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2641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228600"/>
            <a:ext cx="8226425" cy="1143000"/>
          </a:xfrm>
          <a:noFill/>
        </p:spPr>
        <p:txBody>
          <a:bodyPr lIns="90477" tIns="44445" rIns="90477" bIns="44445" anchor="b"/>
          <a:lstStyle/>
          <a:p>
            <a:pPr eaLnBrk="1" hangingPunct="1">
              <a:buFont typeface="Wingdings" panose="05000000000000000000" pitchFamily="2" charset="2"/>
              <a:buNone/>
            </a:pPr>
            <a:r>
              <a:rPr lang="en-US" sz="3600" smtClean="0"/>
              <a:t>Type 1 Diabetes – 10% of all DM</a:t>
            </a:r>
            <a:endParaRPr lang="en-US" sz="3600" smtClean="0">
              <a:sym typeface="Monotype Sorts" pitchFamily="2" charset="2"/>
            </a:endParaRPr>
          </a:p>
        </p:txBody>
      </p:sp>
      <p:sp>
        <p:nvSpPr>
          <p:cNvPr id="52227" name="Rectangle 3"/>
          <p:cNvSpPr>
            <a:spLocks noGrp="1" noChangeArrowheads="1"/>
          </p:cNvSpPr>
          <p:nvPr>
            <p:ph type="body" sz="half" idx="1"/>
          </p:nvPr>
        </p:nvSpPr>
        <p:spPr>
          <a:xfrm>
            <a:off x="304800" y="990600"/>
            <a:ext cx="8610600" cy="5410200"/>
          </a:xfrm>
        </p:spPr>
        <p:txBody>
          <a:bodyPr lIns="90477" tIns="44445" rIns="90477" bIns="44445">
            <a:normAutofit lnSpcReduction="10000"/>
          </a:bodyPr>
          <a:lstStyle/>
          <a:p>
            <a:pPr lvl="1" eaLnBrk="1" hangingPunct="1">
              <a:buFont typeface="Wingdings" panose="05000000000000000000" pitchFamily="2" charset="2"/>
              <a:buChar char="Ø"/>
            </a:pPr>
            <a:r>
              <a:rPr lang="en-US" sz="2800" smtClean="0"/>
              <a:t>Auto-immune pancreatic beta cells destruction </a:t>
            </a:r>
          </a:p>
          <a:p>
            <a:pPr lvl="1" eaLnBrk="1" hangingPunct="1">
              <a:buFont typeface="Wingdings" panose="05000000000000000000" pitchFamily="2" charset="2"/>
              <a:buChar char="Ø"/>
            </a:pPr>
            <a:r>
              <a:rPr lang="en-US" sz="2800" smtClean="0"/>
              <a:t>Most commonly expressed at age 10-14</a:t>
            </a:r>
          </a:p>
          <a:p>
            <a:pPr lvl="1" eaLnBrk="1" hangingPunct="1">
              <a:buFont typeface="Wingdings" panose="05000000000000000000" pitchFamily="2" charset="2"/>
              <a:buChar char="Ø"/>
            </a:pPr>
            <a:r>
              <a:rPr lang="en-US" sz="2800" smtClean="0"/>
              <a:t>More rapid destruction in youth (vs. adults)</a:t>
            </a:r>
          </a:p>
          <a:p>
            <a:pPr lvl="1" eaLnBrk="1" hangingPunct="1">
              <a:buFont typeface="Wingdings" panose="05000000000000000000" pitchFamily="2" charset="2"/>
              <a:buChar char="Ø"/>
            </a:pPr>
            <a:r>
              <a:rPr lang="en-US" sz="2800" smtClean="0"/>
              <a:t>Insulin sensitive (require 0.5 - 1.0 units/kg/day)</a:t>
            </a:r>
          </a:p>
          <a:p>
            <a:pPr lvl="1" eaLnBrk="1" hangingPunct="1">
              <a:buFont typeface="Wingdings" panose="05000000000000000000" pitchFamily="2" charset="2"/>
              <a:buChar char="Ø"/>
            </a:pPr>
            <a:r>
              <a:rPr lang="en-US" sz="2800" smtClean="0"/>
              <a:t>Auto-immune Markers </a:t>
            </a:r>
          </a:p>
          <a:p>
            <a:pPr lvl="2" eaLnBrk="1" hangingPunct="1">
              <a:buFont typeface="Wingdings" panose="05000000000000000000" pitchFamily="2" charset="2"/>
              <a:buChar char="Ø"/>
            </a:pPr>
            <a:r>
              <a:rPr lang="en-US" sz="2400" smtClean="0"/>
              <a:t>Positive Glutamic Acid Decarboxylase (GAD), Insulin &amp; Islet Cell Autoantibodies (IAA &amp; ICA’s) </a:t>
            </a:r>
          </a:p>
          <a:p>
            <a:pPr lvl="2" eaLnBrk="1" hangingPunct="1">
              <a:buFont typeface="Wingdings" panose="05000000000000000000" pitchFamily="2" charset="2"/>
              <a:buChar char="Ø"/>
            </a:pPr>
            <a:r>
              <a:rPr lang="en-US" sz="2400" smtClean="0"/>
              <a:t>New marker – ZnT8 (zinc transporter) antibodies to this (ZnT8) found in 60-80% of type 1</a:t>
            </a:r>
          </a:p>
          <a:p>
            <a:pPr lvl="1" eaLnBrk="1" hangingPunct="1">
              <a:buFont typeface="Wingdings" panose="05000000000000000000" pitchFamily="2" charset="2"/>
              <a:buChar char="Ø"/>
            </a:pPr>
            <a:r>
              <a:rPr lang="en-US" sz="2800" smtClean="0"/>
              <a:t>Other clues</a:t>
            </a:r>
          </a:p>
          <a:p>
            <a:pPr lvl="2" eaLnBrk="1" hangingPunct="1">
              <a:buFont typeface="Wingdings" panose="05000000000000000000" pitchFamily="2" charset="2"/>
              <a:buChar char="Ø"/>
            </a:pPr>
            <a:r>
              <a:rPr lang="en-US" sz="2800" smtClean="0"/>
              <a:t>Low C-Peptide level &lt; 0.5</a:t>
            </a:r>
          </a:p>
          <a:p>
            <a:pPr lvl="2" eaLnBrk="1" hangingPunct="1">
              <a:buFont typeface="Wingdings" panose="05000000000000000000" pitchFamily="2" charset="2"/>
              <a:buChar char="Ø"/>
            </a:pPr>
            <a:r>
              <a:rPr lang="en-US" sz="2800" smtClean="0"/>
              <a:t>Usually lean and present in sick state</a:t>
            </a:r>
          </a:p>
          <a:p>
            <a:pPr lvl="1" eaLnBrk="1" hangingPunct="1">
              <a:buFont typeface="Wingdings" panose="05000000000000000000" pitchFamily="2" charset="2"/>
              <a:buNone/>
            </a:pPr>
            <a:endParaRPr lang="en-US" sz="2000" smtClean="0"/>
          </a:p>
        </p:txBody>
      </p:sp>
    </p:spTree>
    <p:extLst>
      <p:ext uri="{BB962C8B-B14F-4D97-AF65-F5344CB8AC3E}">
        <p14:creationId xmlns:p14="http://schemas.microsoft.com/office/powerpoint/2010/main" val="3965345598"/>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a:xfrm>
            <a:off x="381000" y="0"/>
            <a:ext cx="8229600" cy="990600"/>
          </a:xfrm>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type="body" idx="1"/>
          </p:nvPr>
        </p:nvSpPr>
        <p:spPr>
          <a:xfrm>
            <a:off x="152400" y="990600"/>
            <a:ext cx="7924800" cy="5867400"/>
          </a:xfrm>
        </p:spPr>
        <p:txBody>
          <a:bodyPr lIns="90488" tIns="44450" rIns="90488" bIns="44450">
            <a:normAutofit lnSpcReduction="10000"/>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72 yr old, thin, lives alone, A1c 7.3%.  History of MI, stroke.  On glyburide 10mg  a day and beta blocker. </a:t>
            </a:r>
            <a:r>
              <a:rPr lang="en-US" sz="2400" dirty="0" err="1" smtClean="0">
                <a:effectLst/>
              </a:rPr>
              <a:t>Creat</a:t>
            </a:r>
            <a:r>
              <a:rPr lang="en-US" sz="2400" dirty="0" smtClean="0">
                <a:effectLst/>
              </a:rPr>
              <a:t> 1.4. </a:t>
            </a:r>
          </a:p>
          <a:p>
            <a:pPr marL="0" indent="0" eaLnBrk="1" hangingPunct="1">
              <a:lnSpc>
                <a:spcPct val="90000"/>
              </a:lnSpc>
              <a:buNone/>
              <a:defRPr/>
            </a:pPr>
            <a:endParaRPr lang="en-US" sz="1600" dirty="0" smtClean="0">
              <a:effectLst/>
            </a:endParaRPr>
          </a:p>
          <a:p>
            <a:pPr>
              <a:lnSpc>
                <a:spcPct val="90000"/>
              </a:lnSpc>
              <a:buSzPct val="100000"/>
              <a:defRPr/>
            </a:pPr>
            <a:r>
              <a:rPr lang="en-US" sz="2400" dirty="0" smtClean="0">
                <a:effectLst/>
              </a:rPr>
              <a:t> 69 year old male, BMI 25, on Metformin 1000mg BID. AM glucose 120s, A1c 8.1%.  </a:t>
            </a:r>
            <a:r>
              <a:rPr lang="en-US" sz="2400" dirty="0" err="1" smtClean="0">
                <a:effectLst/>
              </a:rPr>
              <a:t>Creat</a:t>
            </a:r>
            <a:r>
              <a:rPr lang="en-US" sz="2400" dirty="0" smtClean="0">
                <a:effectLst/>
              </a:rPr>
              <a:t> 1.3</a:t>
            </a: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extLst>
      <p:ext uri="{BB962C8B-B14F-4D97-AF65-F5344CB8AC3E}">
        <p14:creationId xmlns:p14="http://schemas.microsoft.com/office/powerpoint/2010/main" val="240574837"/>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960515" name="Rectangle 3"/>
          <p:cNvSpPr>
            <a:spLocks noGrp="1" noChangeArrowheads="1"/>
          </p:cNvSpPr>
          <p:nvPr>
            <p:ph type="body"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42018"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1383970"/>
      </p:ext>
    </p:extLst>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28600" y="838200"/>
            <a:ext cx="8610600" cy="1447800"/>
          </a:xfrm>
        </p:spPr>
        <p:txBody>
          <a:bodyPr/>
          <a:lstStyle/>
          <a:p>
            <a:pPr eaLnBrk="1" hangingPunct="1"/>
            <a:r>
              <a:rPr lang="en-US" sz="3400" b="1" dirty="0" smtClean="0">
                <a:solidFill>
                  <a:schemeClr val="bg1"/>
                </a:solidFill>
              </a:rPr>
              <a:t> </a:t>
            </a:r>
            <a:r>
              <a:rPr lang="en-US" sz="3400" dirty="0" smtClean="0">
                <a:solidFill>
                  <a:schemeClr val="bg1"/>
                </a:solidFill>
                <a:latin typeface="Tahoma" pitchFamily="34" charset="0"/>
              </a:rPr>
              <a:t>Insulin Therapy</a:t>
            </a:r>
            <a:br>
              <a:rPr lang="en-US" sz="3400" dirty="0" smtClean="0">
                <a:solidFill>
                  <a:schemeClr val="bg1"/>
                </a:solidFill>
                <a:latin typeface="Tahoma" pitchFamily="34" charset="0"/>
              </a:rPr>
            </a:br>
            <a:r>
              <a:rPr lang="en-US" sz="3400" dirty="0" smtClean="0">
                <a:solidFill>
                  <a:schemeClr val="bg1"/>
                </a:solidFill>
                <a:latin typeface="Tahoma" pitchFamily="34" charset="0"/>
              </a:rPr>
              <a:t>From Ants to Analogs</a:t>
            </a:r>
            <a:r>
              <a:rPr lang="en-US" sz="4100" dirty="0" smtClean="0">
                <a:solidFill>
                  <a:schemeClr val="bg1"/>
                </a:solidFill>
                <a:latin typeface="Tahoma" pitchFamily="34" charset="0"/>
              </a:rPr>
              <a:t>: </a:t>
            </a:r>
            <a:br>
              <a:rPr lang="en-US" sz="4100" dirty="0" smtClean="0">
                <a:solidFill>
                  <a:schemeClr val="bg1"/>
                </a:solidFill>
                <a:latin typeface="Tahoma" pitchFamily="34" charset="0"/>
              </a:rPr>
            </a:br>
            <a:endParaRPr lang="en-US" sz="2300" dirty="0" smtClean="0">
              <a:solidFill>
                <a:schemeClr val="bg1"/>
              </a:solidFill>
            </a:endParaRPr>
          </a:p>
        </p:txBody>
      </p:sp>
      <p:sp>
        <p:nvSpPr>
          <p:cNvPr id="961539"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635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009900" cy="5632311"/>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43" y="1809919"/>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701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186322"/>
      </p:ext>
    </p:ext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522285"/>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04800" y="304800"/>
            <a:ext cx="8686800" cy="1143000"/>
          </a:xfrm>
        </p:spPr>
        <p:txBody>
          <a:bodyPr>
            <a:normAutofit fontScale="90000"/>
          </a:bodyPr>
          <a:lstStyle/>
          <a:p>
            <a:r>
              <a:rPr lang="en-US" smtClean="0">
                <a:solidFill>
                  <a:srgbClr val="F236B8"/>
                </a:solidFill>
              </a:rPr>
              <a:t>Insulin Finally Available - 1922</a:t>
            </a:r>
            <a:br>
              <a:rPr lang="en-US" smtClean="0">
                <a:solidFill>
                  <a:srgbClr val="F236B8"/>
                </a:solidFill>
              </a:rPr>
            </a:br>
            <a:r>
              <a:rPr lang="en-US" smtClean="0">
                <a:solidFill>
                  <a:srgbClr val="F236B8"/>
                </a:solidFill>
              </a:rPr>
              <a:t> </a:t>
            </a:r>
          </a:p>
        </p:txBody>
      </p:sp>
      <p:pic>
        <p:nvPicPr>
          <p:cNvPr id="118787" name="Picture 11" descr="http://link.library.utoronto.ca/insulin/images/home-bott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2982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a:solidFill>
                  <a:srgbClr val="FFFFFF"/>
                </a:solidFill>
                <a:latin typeface="Arial" charset="0"/>
              </a:rPr>
              <a:t>The Miracle of Insulin</a:t>
            </a:r>
            <a:endParaRPr lang="en-US" sz="3600">
              <a:solidFill>
                <a:srgbClr val="FFFFFF"/>
              </a:solidFill>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a:solidFill>
                  <a:srgbClr val="FFFFFF"/>
                </a:solidFill>
                <a:latin typeface="Arial" charset="0"/>
              </a:rPr>
              <a:t>Patient J.L., December 15, 1922</a:t>
            </a:r>
            <a:endParaRPr lang="en-US" sz="2000" b="1">
              <a:solidFill>
                <a:srgbClr val="FFFFFF"/>
              </a:solidFill>
              <a:latin typeface="Arial" charset="0"/>
            </a:endParaRPr>
          </a:p>
        </p:txBody>
      </p:sp>
      <p:sp>
        <p:nvSpPr>
          <p:cNvPr id="119814" name="Rectangle 6"/>
          <p:cNvSpPr>
            <a:spLocks noChangeArrowheads="1"/>
          </p:cNvSpPr>
          <p:nvPr/>
        </p:nvSpPr>
        <p:spPr bwMode="auto">
          <a:xfrm>
            <a:off x="5416550" y="541020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a:solidFill>
                  <a:srgbClr val="FFFFFF"/>
                </a:solidFill>
                <a:latin typeface="Arial" charset="0"/>
              </a:rPr>
              <a:t>February 15, 1923</a:t>
            </a:r>
            <a:endParaRPr lang="en-US" sz="2000" b="1">
              <a:solidFill>
                <a:srgbClr val="FFFFFF"/>
              </a:solidFill>
              <a:latin typeface="Arial" charset="0"/>
            </a:endParaRPr>
          </a:p>
        </p:txBody>
      </p:sp>
    </p:spTree>
    <p:extLst>
      <p:ext uri="{BB962C8B-B14F-4D97-AF65-F5344CB8AC3E}">
        <p14:creationId xmlns:p14="http://schemas.microsoft.com/office/powerpoint/2010/main" val="199047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029849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1843555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50293"/>
      </p:ext>
    </p:extLst>
  </p:cSld>
  <p:clrMapOvr>
    <a:masterClrMapping/>
  </p:clrMapOvr>
  <p:transition>
    <p:random/>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extLst>
      <p:ext uri="{BB962C8B-B14F-4D97-AF65-F5344CB8AC3E}">
        <p14:creationId xmlns:p14="http://schemas.microsoft.com/office/powerpoint/2010/main" val="2792123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262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34036554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05918"/>
      </p:ext>
    </p:ext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676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8551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394803460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ext uri="{D42A27DB-BD31-4B8C-83A1-F6EECF244321}">
                <p14:modId xmlns:p14="http://schemas.microsoft.com/office/powerpoint/2010/main" val="1032797902"/>
              </p:ext>
            </p:extLst>
          </p:nvPr>
        </p:nvGraphicFramePr>
        <p:xfrm>
          <a:off x="169863" y="1662113"/>
          <a:ext cx="8321675" cy="5726112"/>
        </p:xfrm>
        <a:graphic>
          <a:graphicData uri="http://schemas.openxmlformats.org/presentationml/2006/ole">
            <mc:AlternateContent xmlns:mc="http://schemas.openxmlformats.org/markup-compatibility/2006">
              <mc:Choice xmlns:v="urn:schemas-microsoft-com:vml" Requires="v">
                <p:oleObj spid="_x0000_s17510"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69863" y="1662113"/>
                        <a:ext cx="8321675"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8970512"/>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1170154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4970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ext uri="{D42A27DB-BD31-4B8C-83A1-F6EECF244321}">
                <p14:modId xmlns:p14="http://schemas.microsoft.com/office/powerpoint/2010/main" val="1235593934"/>
              </p:ext>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18534" name="Document" r:id="rId4" imgW="7887878" imgH="5431064" progId="Word.Document.8">
                  <p:embed/>
                </p:oleObj>
              </mc:Choice>
              <mc:Fallback>
                <p:oleObj name="Document" r:id="rId4" imgW="7887878" imgH="5431064" progId="Word.Document.8">
                  <p:embed/>
                  <p:pic>
                    <p:nvPicPr>
                      <p:cNvPr id="0" name=""/>
                      <p:cNvPicPr>
                        <a:picLocks noChangeAspect="1" noChangeArrowheads="1"/>
                      </p:cNvPicPr>
                      <p:nvPr/>
                    </p:nvPicPr>
                    <p:blipFill>
                      <a:blip r:embed="rId5"/>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43912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p:txBody>
          <a:bodyPr>
            <a:normAutofit fontScale="90000"/>
          </a:bodyPr>
          <a:lstStyle/>
          <a:p>
            <a:r>
              <a:rPr lang="en-US"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67200"/>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62600" y="63246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24200" y="64770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Nick Jonas</a:t>
            </a:r>
            <a:endParaRPr lang="en-US" sz="240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86000" y="26670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extLst>
      <p:ext uri="{BB962C8B-B14F-4D97-AF65-F5344CB8AC3E}">
        <p14:creationId xmlns:p14="http://schemas.microsoft.com/office/powerpoint/2010/main" val="428612526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216698106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3592354817"/>
              </p:ext>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19558"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823081"/>
      </p:ext>
    </p:extLst>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ext uri="{D42A27DB-BD31-4B8C-83A1-F6EECF244321}">
                <p14:modId xmlns:p14="http://schemas.microsoft.com/office/powerpoint/2010/main" val="3874683428"/>
              </p:ext>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20582"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6474768"/>
      </p:ext>
    </p:ext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4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99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ext uri="{D42A27DB-BD31-4B8C-83A1-F6EECF244321}">
                <p14:modId xmlns:p14="http://schemas.microsoft.com/office/powerpoint/2010/main" val="1724687204"/>
              </p:ext>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21606" name="Document" r:id="rId4" imgW="8300941" imgH="5437182" progId="Word.Document.8">
                  <p:embed/>
                </p:oleObj>
              </mc:Choice>
              <mc:Fallback>
                <p:oleObj name="Document" r:id="rId4" imgW="8300941" imgH="5437182" progId="Word.Document.8">
                  <p:embed/>
                  <p:pic>
                    <p:nvPicPr>
                      <p:cNvPr id="0" name=""/>
                      <p:cNvPicPr>
                        <a:picLocks noChangeAspect="1" noChangeArrowheads="1"/>
                      </p:cNvPicPr>
                      <p:nvPr/>
                    </p:nvPicPr>
                    <p:blipFill>
                      <a:blip r:embed="rId5"/>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297062"/>
      </p:ext>
    </p:extLst>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ext uri="{D42A27DB-BD31-4B8C-83A1-F6EECF244321}">
                <p14:modId xmlns:p14="http://schemas.microsoft.com/office/powerpoint/2010/main" val="55821782"/>
              </p:ext>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22630" name="Document" r:id="rId4" imgW="7926118" imgH="5450139" progId="Word.Document.8">
                  <p:embed/>
                </p:oleObj>
              </mc:Choice>
              <mc:Fallback>
                <p:oleObj name="Document" r:id="rId4" imgW="7926118" imgH="5450139" progId="Word.Document.8">
                  <p:embed/>
                  <p:pic>
                    <p:nvPicPr>
                      <p:cNvPr id="0" name=""/>
                      <p:cNvPicPr>
                        <a:picLocks noChangeAspect="1" noChangeArrowheads="1"/>
                      </p:cNvPicPr>
                      <p:nvPr/>
                    </p:nvPicPr>
                    <p:blipFill>
                      <a:blip r:embed="rId5"/>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1745227"/>
      </p:ext>
    </p:extLst>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ext uri="{D42A27DB-BD31-4B8C-83A1-F6EECF244321}">
                <p14:modId xmlns:p14="http://schemas.microsoft.com/office/powerpoint/2010/main" val="1482774982"/>
              </p:ext>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23654" name="Document" r:id="rId4" imgW="7935497" imgH="5454818" progId="Word.Document.8">
                  <p:embed/>
                </p:oleObj>
              </mc:Choice>
              <mc:Fallback>
                <p:oleObj name="Document" r:id="rId4" imgW="7935497" imgH="5454818" progId="Word.Document.8">
                  <p:embed/>
                  <p:pic>
                    <p:nvPicPr>
                      <p:cNvPr id="0" name=""/>
                      <p:cNvPicPr>
                        <a:picLocks noChangeAspect="1" noChangeArrowheads="1"/>
                      </p:cNvPicPr>
                      <p:nvPr/>
                    </p:nvPicPr>
                    <p:blipFill>
                      <a:blip r:embed="rId5"/>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0053485"/>
      </p:ext>
    </p:extLst>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1253313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152400" y="1752600"/>
            <a:ext cx="3962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267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1211657561"/>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81000"/>
            <a:ext cx="7924800" cy="1143000"/>
          </a:xfrm>
        </p:spPr>
        <p:txBody>
          <a:bodyPr/>
          <a:lstStyle/>
          <a:p>
            <a:pPr eaLnBrk="1" hangingPunct="1"/>
            <a:r>
              <a:rPr lang="en-US" sz="4800" b="1" smtClean="0">
                <a:latin typeface="Articulate Extrabold" panose="02000503050000020004" pitchFamily="2" charset="0"/>
              </a:rPr>
              <a:t>CDC Announces</a:t>
            </a:r>
          </a:p>
        </p:txBody>
      </p:sp>
      <p:sp>
        <p:nvSpPr>
          <p:cNvPr id="1885187" name="Rectangle 3"/>
          <p:cNvSpPr>
            <a:spLocks noGrp="1" noChangeArrowheads="1"/>
          </p:cNvSpPr>
          <p:nvPr>
            <p:ph type="body" idx="1"/>
          </p:nvPr>
        </p:nvSpPr>
        <p:spPr>
          <a:xfrm>
            <a:off x="2971800" y="1524000"/>
            <a:ext cx="5154613" cy="5018088"/>
          </a:xfrm>
        </p:spPr>
        <p:txBody>
          <a:bodyPr/>
          <a:lstStyle/>
          <a:p>
            <a:pPr eaLnBrk="1" hangingPunct="1">
              <a:buFont typeface="Wingdings" panose="05000000000000000000" pitchFamily="2" charset="2"/>
              <a:buNone/>
            </a:pPr>
            <a:endParaRPr lang="en-US" sz="2800" smtClean="0"/>
          </a:p>
          <a:p>
            <a:pPr algn="ctr" eaLnBrk="1" hangingPunct="1">
              <a:buFont typeface="Wingdings" panose="05000000000000000000" pitchFamily="2" charset="2"/>
              <a:buNone/>
            </a:pPr>
            <a:r>
              <a:rPr lang="en-US" sz="4800" smtClean="0">
                <a:solidFill>
                  <a:schemeClr val="hlink"/>
                </a:solidFill>
              </a:rPr>
              <a:t>1 in 3 Americans may  have Diabetes by 2050</a:t>
            </a:r>
            <a:endParaRPr lang="en-US" sz="4400" smtClean="0">
              <a:solidFill>
                <a:schemeClr val="hlink"/>
              </a:solidFill>
            </a:endParaRPr>
          </a:p>
          <a:p>
            <a:pPr algn="ctr" eaLnBrk="1" hangingPunct="1">
              <a:buFont typeface="Wingdings" panose="05000000000000000000" pitchFamily="2" charset="2"/>
              <a:buNone/>
            </a:pPr>
            <a:endParaRPr lang="en-US" sz="2000" i="1" smtClean="0">
              <a:solidFill>
                <a:schemeClr val="hlink"/>
              </a:solidFill>
            </a:endParaRPr>
          </a:p>
          <a:p>
            <a:pPr algn="r" eaLnBrk="1" hangingPunct="1">
              <a:buFont typeface="Wingdings" panose="05000000000000000000" pitchFamily="2" charset="2"/>
              <a:buNone/>
            </a:pPr>
            <a:r>
              <a:rPr lang="en-US" sz="1600" i="1" smtClean="0"/>
              <a:t>Boyle, Thompson, Barker, Williamson </a:t>
            </a:r>
          </a:p>
          <a:p>
            <a:pPr algn="r" eaLnBrk="1" hangingPunct="1">
              <a:buFont typeface="Wingdings" panose="05000000000000000000" pitchFamily="2" charset="2"/>
              <a:buNone/>
            </a:pPr>
            <a:r>
              <a:rPr lang="en-US" sz="1600" i="1" smtClean="0"/>
              <a:t>2010, Oct 22:8(1)29</a:t>
            </a:r>
          </a:p>
          <a:p>
            <a:pPr algn="r" eaLnBrk="1" hangingPunct="1">
              <a:buFont typeface="Wingdings" panose="05000000000000000000" pitchFamily="2" charset="2"/>
              <a:buNone/>
            </a:pPr>
            <a:r>
              <a:rPr lang="en-US" sz="1600" i="1" smtClean="0"/>
              <a:t>www.pophealthmetrics.co</a:t>
            </a:r>
            <a:r>
              <a:rPr lang="en-US" sz="2000" i="1" smtClean="0"/>
              <a:t>m</a:t>
            </a:r>
          </a:p>
        </p:txBody>
      </p:sp>
      <p:pic>
        <p:nvPicPr>
          <p:cNvPr id="9220" name="Picture 4" descr="j035164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2392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885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885187">
                                            <p:txEl>
                                              <p:pRg st="3" end="3"/>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885187">
                                            <p:txEl>
                                              <p:pRg st="4" end="4"/>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88518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38200" y="304800"/>
            <a:ext cx="7772400" cy="1600200"/>
          </a:xfrm>
        </p:spPr>
        <p:txBody>
          <a:bodyPr>
            <a:normAutofit fontScale="90000"/>
          </a:bodyPr>
          <a:lstStyle/>
          <a:p>
            <a:pPr eaLnBrk="1" hangingPunct="1"/>
            <a:r>
              <a:rPr lang="en-US"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smtClean="0"/>
              <a:t>Celiac disease (gluten intolerance)</a:t>
            </a:r>
          </a:p>
          <a:p>
            <a:pPr eaLnBrk="1" hangingPunct="1"/>
            <a:r>
              <a:rPr lang="en-US" smtClean="0"/>
              <a:t>Thyroid disease</a:t>
            </a:r>
          </a:p>
          <a:p>
            <a:pPr eaLnBrk="1" hangingPunct="1"/>
            <a:r>
              <a:rPr lang="en-US" smtClean="0"/>
              <a:t>Addison’s Disease</a:t>
            </a:r>
          </a:p>
          <a:p>
            <a:pPr eaLnBrk="1" hangingPunct="1"/>
            <a:r>
              <a:rPr lang="en-US" smtClean="0"/>
              <a:t>Rheumatoid arthritis</a:t>
            </a:r>
          </a:p>
          <a:p>
            <a:pPr eaLnBrk="1" hangingPunct="1"/>
            <a:r>
              <a:rPr lang="en-US" smtClean="0"/>
              <a:t>Other</a:t>
            </a:r>
          </a:p>
          <a:p>
            <a:pPr eaLnBrk="1" hangingPunct="1"/>
            <a:endParaRPr lang="en-US"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74035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304800"/>
            <a:ext cx="8382000" cy="1143000"/>
          </a:xfrm>
        </p:spPr>
        <p:txBody>
          <a:bodyPr>
            <a:normAutofit fontScale="90000"/>
          </a:bodyPr>
          <a:lstStyle/>
          <a:p>
            <a:pPr eaLnBrk="1" hangingPunct="1"/>
            <a:r>
              <a:rPr lang="en-US" smtClean="0"/>
              <a:t>Intensive Diabetes Therapy</a:t>
            </a:r>
            <a:br>
              <a:rPr lang="en-US" smtClean="0"/>
            </a:br>
            <a:r>
              <a:rPr lang="en-US" smtClean="0"/>
              <a:t>Insulin Dosing Strategy	</a:t>
            </a:r>
          </a:p>
        </p:txBody>
      </p:sp>
      <p:sp>
        <p:nvSpPr>
          <p:cNvPr id="1754115" name="Rectangle 3"/>
          <p:cNvSpPr>
            <a:spLocks noGrp="1" noChangeArrowheads="1"/>
          </p:cNvSpPr>
          <p:nvPr>
            <p:ph sz="half" idx="1"/>
          </p:nvPr>
        </p:nvSpPr>
        <p:spPr>
          <a:xfrm>
            <a:off x="304800" y="1447800"/>
            <a:ext cx="3886200" cy="4800600"/>
          </a:xfrm>
        </p:spPr>
        <p:txBody>
          <a:bodyPr>
            <a:normAutofit fontScale="92500"/>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3"/>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4"/>
              </a:buBlip>
              <a:defRPr/>
            </a:pPr>
            <a:r>
              <a:rPr lang="en-US" sz="3000" dirty="0" smtClean="0"/>
              <a:t>Bolus = 50% of total</a:t>
            </a:r>
          </a:p>
          <a:p>
            <a:pPr lvl="1" eaLnBrk="1" hangingPunct="1">
              <a:buFont typeface="Monotype Sorts" pitchFamily="2" charset="2"/>
              <a:buBlip>
                <a:blip r:embed="rId3"/>
              </a:buBlip>
              <a:defRPr/>
            </a:pPr>
            <a:r>
              <a:rPr lang="en-US" sz="3000" dirty="0" smtClean="0">
                <a:solidFill>
                  <a:schemeClr val="tx1"/>
                </a:solidFill>
              </a:rPr>
              <a:t>usually divided into  3 meals</a:t>
            </a:r>
          </a:p>
        </p:txBody>
      </p:sp>
      <p:sp>
        <p:nvSpPr>
          <p:cNvPr id="1754116" name="Rectangle 4"/>
          <p:cNvSpPr>
            <a:spLocks noGrp="1" noChangeArrowheads="1"/>
          </p:cNvSpPr>
          <p:nvPr>
            <p:ph sz="half" idx="2"/>
          </p:nvPr>
        </p:nvSpPr>
        <p:spPr>
          <a:xfrm>
            <a:off x="4267200" y="1600200"/>
            <a:ext cx="4495800" cy="4876800"/>
          </a:xfrm>
        </p:spPr>
        <p:txBody>
          <a:bodyPr>
            <a:normAutofit fontScale="925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3"/>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3"/>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extLst>
      <p:ext uri="{BB962C8B-B14F-4D97-AF65-F5344CB8AC3E}">
        <p14:creationId xmlns:p14="http://schemas.microsoft.com/office/powerpoint/2010/main" val="3911743680"/>
      </p:ext>
    </p:extLst>
  </p:cSld>
  <p:clrMapOvr>
    <a:masterClrMapping/>
  </p:clrMapOvr>
  <p:transition>
    <p:random/>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ext uri="{D42A27DB-BD31-4B8C-83A1-F6EECF244321}">
                <p14:modId xmlns:p14="http://schemas.microsoft.com/office/powerpoint/2010/main" val="1972058715"/>
              </p:ext>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24678" name="Document" r:id="rId4" imgW="7945238" imgH="5462736" progId="Word.Document.8">
                  <p:embed/>
                </p:oleObj>
              </mc:Choice>
              <mc:Fallback>
                <p:oleObj name="Document" r:id="rId4" imgW="7945238" imgH="5462736" progId="Word.Document.8">
                  <p:embed/>
                  <p:pic>
                    <p:nvPicPr>
                      <p:cNvPr id="0" name=""/>
                      <p:cNvPicPr>
                        <a:picLocks noChangeAspect="1" noChangeArrowheads="1"/>
                      </p:cNvPicPr>
                      <p:nvPr/>
                    </p:nvPicPr>
                    <p:blipFill>
                      <a:blip r:embed="rId5"/>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67284864"/>
      </p:ext>
    </p:extLst>
  </p:cSld>
  <p:clrMapOvr>
    <a:masterClrMapping/>
  </p:clrMapOv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343199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3037779574"/>
      </p:ext>
    </p:extLst>
  </p:cSld>
  <p:clrMapOvr>
    <a:masterClrMapping/>
  </p:clrMapOvr>
  <p:transition spd="slow"/>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9200"/>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466965"/>
      </p:ext>
    </p:extLst>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2895600" y="685800"/>
            <a:ext cx="6400800" cy="1600200"/>
          </a:xfrm>
        </p:spPr>
        <p:txBody>
          <a:bodyPr/>
          <a:lstStyle/>
          <a:p>
            <a:pPr algn="l" eaLnBrk="1" hangingPunct="1"/>
            <a:r>
              <a:rPr lang="en-US" sz="3200" b="1" dirty="0" smtClean="0">
                <a:solidFill>
                  <a:schemeClr val="bg1"/>
                </a:solidFill>
              </a:rPr>
              <a:t>Diabetes Bingo</a:t>
            </a:r>
            <a:br>
              <a:rPr lang="en-US" sz="3200" b="1" dirty="0" smtClean="0">
                <a:solidFill>
                  <a:schemeClr val="bg1"/>
                </a:solidFill>
              </a:rPr>
            </a:br>
            <a:r>
              <a:rPr lang="en-US" sz="3200" b="1" dirty="0" smtClean="0">
                <a:solidFill>
                  <a:schemeClr val="bg1"/>
                </a:solidFill>
              </a:rPr>
              <a:t>“</a:t>
            </a:r>
            <a:r>
              <a:rPr lang="en-US" sz="3200" b="1" dirty="0" err="1" smtClean="0">
                <a:solidFill>
                  <a:schemeClr val="bg1"/>
                </a:solidFill>
              </a:rPr>
              <a:t>DiaBingo</a:t>
            </a:r>
            <a:r>
              <a:rPr lang="en-US" sz="3200" b="1" dirty="0" smtClean="0">
                <a:solidFill>
                  <a:schemeClr val="bg1"/>
                </a:solidFill>
              </a:rPr>
              <a:t>”</a:t>
            </a:r>
            <a:br>
              <a:rPr lang="en-US" sz="3200" b="1" dirty="0" smtClean="0">
                <a:solidFill>
                  <a:schemeClr val="bg1"/>
                </a:solidFill>
              </a:rPr>
            </a:br>
            <a:r>
              <a:rPr lang="en-US" sz="3200" b="1" dirty="0" smtClean="0">
                <a:solidFill>
                  <a:schemeClr val="bg1"/>
                </a:solidFill>
              </a:rPr>
              <a:t>Shout out Right Answer</a:t>
            </a:r>
          </a:p>
        </p:txBody>
      </p:sp>
      <p:sp>
        <p:nvSpPr>
          <p:cNvPr id="1728515"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5053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03196"/>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111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6589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29867"/>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58402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13126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extLst>
      <p:ext uri="{BB962C8B-B14F-4D97-AF65-F5344CB8AC3E}">
        <p14:creationId xmlns:p14="http://schemas.microsoft.com/office/powerpoint/2010/main" val="283606978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8078764"/>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chemeClr val="hlink"/>
              </a:buClr>
              <a:buSzPct val="70000"/>
              <a:buFont typeface="Wingdings" pitchFamily="2" charset="2"/>
              <a:buNone/>
              <a:defRPr/>
            </a:pPr>
            <a:r>
              <a:rPr lang="en-US" sz="2000" b="1" i="1">
                <a:effectLst>
                  <a:outerShdw blurRad="38100" dist="38100" dir="2700000" algn="tl">
                    <a:srgbClr val="000000"/>
                  </a:outerShdw>
                </a:effectLst>
                <a:latin typeface="Arial" charset="0"/>
                <a:cs typeface="+mn-cs"/>
              </a:rPr>
              <a:t>Diabetes Care, v. 27, #2, Feb 2004</a:t>
            </a:r>
          </a:p>
        </p:txBody>
      </p:sp>
    </p:spTree>
    <p:custDataLst>
      <p:tags r:id="rId1"/>
    </p:custDataLst>
    <p:extLst>
      <p:ext uri="{BB962C8B-B14F-4D97-AF65-F5344CB8AC3E}">
        <p14:creationId xmlns:p14="http://schemas.microsoft.com/office/powerpoint/2010/main" val="208836253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838200" y="685800"/>
            <a:ext cx="7772400" cy="1447800"/>
          </a:xfrm>
        </p:spPr>
        <p:txBody>
          <a:bodyPr>
            <a:normAutofit fontScale="90000"/>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275" y="23622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3821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schemeClr val="bg1"/>
                </a:solidFill>
                <a:hlinkClick r:id="rId4"/>
              </a:rPr>
              <a:t>Umpierrez</a:t>
            </a:r>
            <a:r>
              <a:rPr lang="en-US" sz="2800" b="1" dirty="0" smtClean="0">
                <a:solidFill>
                  <a:schemeClr val="bg1"/>
                </a:solidFill>
                <a:hlinkClick r:id="rId4"/>
              </a:rPr>
              <a:t> </a:t>
            </a:r>
            <a:r>
              <a:rPr lang="en-US" sz="2800" b="1" dirty="0">
                <a:solidFill>
                  <a:schemeClr val="bg1"/>
                </a:solidFill>
                <a:hlinkClick r:id="rId4"/>
              </a:rPr>
              <a:t>et al</a:t>
            </a:r>
            <a:r>
              <a:rPr lang="en-US" sz="2800" b="1" dirty="0">
                <a:solidFill>
                  <a:schemeClr val="bg1"/>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1508535025"/>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6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3384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effectLst>
                  <a:outerShdw blurRad="38100" dist="38100" dir="2700000" algn="tl">
                    <a:srgbClr val="000000"/>
                  </a:outerShdw>
                </a:effectLst>
              </a:rPr>
              <a:t>Umpierrez</a:t>
            </a:r>
            <a:r>
              <a:rPr lang="en-US" sz="1050" dirty="0">
                <a:effectLst>
                  <a:outerShdw blurRad="38100" dist="38100" dir="2700000" algn="tl">
                    <a:srgbClr val="000000"/>
                  </a:outerShdw>
                </a:effectLst>
              </a:rPr>
              <a:t> G et al, J </a:t>
            </a:r>
            <a:r>
              <a:rPr lang="en-US" sz="1050" dirty="0" err="1">
                <a:effectLst>
                  <a:outerShdw blurRad="38100" dist="38100" dir="2700000" algn="tl">
                    <a:srgbClr val="000000"/>
                  </a:outerShdw>
                </a:effectLst>
              </a:rPr>
              <a:t>Clin</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Endocrinol</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Metabol</a:t>
            </a:r>
            <a:r>
              <a:rPr lang="en-US" sz="1050" dirty="0">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410489836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ext uri="{D42A27DB-BD31-4B8C-83A1-F6EECF244321}">
                <p14:modId xmlns:p14="http://schemas.microsoft.com/office/powerpoint/2010/main" val="428798328"/>
              </p:ext>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3487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latin typeface="Arial" pitchFamily="34" charset="0"/>
                <a:cs typeface="Times New Roman" pitchFamily="18" charset="0"/>
              </a:rPr>
              <a:t>*</a:t>
            </a:r>
            <a:r>
              <a:rPr lang="en-US" sz="1600" i="1">
                <a:latin typeface="Arial" pitchFamily="34" charset="0"/>
                <a:cs typeface="Times New Roman" pitchFamily="18" charset="0"/>
              </a:rPr>
              <a:t>P</a:t>
            </a:r>
            <a:r>
              <a:rPr lang="en-US" sz="1600">
                <a:latin typeface="Arial" pitchFamily="34" charset="0"/>
                <a:cs typeface="Times New Roman" pitchFamily="18" charset="0"/>
              </a:rPr>
              <a:t>&lt;.01 compared with normoglycemia and known diabetes</a:t>
            </a:r>
            <a:r>
              <a:rPr lang="en-US" sz="2400">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latin typeface="Arial" pitchFamily="34" charset="0"/>
                <a:cs typeface="Times New Roman" pitchFamily="18" charset="0"/>
              </a:rPr>
              <a:t>Umpierrez GE et al. </a:t>
            </a:r>
            <a:r>
              <a:rPr lang="en-US" sz="1400" i="1">
                <a:latin typeface="Arial" pitchFamily="34" charset="0"/>
                <a:cs typeface="Times New Roman" pitchFamily="18" charset="0"/>
              </a:rPr>
              <a:t>J Clin Endocrinol Metab</a:t>
            </a:r>
            <a:r>
              <a:rPr lang="en-US" sz="140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248309849"/>
      </p:ext>
    </p:extLst>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chemeClr val="accent2">
                    <a:lumMod val="50000"/>
                  </a:schemeClr>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95400"/>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704806"/>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am basal dose and for type 1s give 100% of basal dose.</a:t>
            </a:r>
          </a:p>
          <a:p>
            <a:pPr>
              <a:lnSpc>
                <a:spcPct val="90000"/>
              </a:lnSpc>
            </a:pPr>
            <a:r>
              <a:rPr lang="en-US" dirty="0" smtClean="0">
                <a:solidFill>
                  <a:schemeClr val="accent1">
                    <a:lumMod val="75000"/>
                  </a:schemeClr>
                </a:solidFill>
              </a:rPr>
              <a:t>Bolus insulin: </a:t>
            </a:r>
            <a:r>
              <a:rPr lang="en-US" dirty="0" smtClean="0"/>
              <a:t>Use mild insulin bolus coverage for type 1 and type 2’s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Type 1 in Hospital	</a:t>
            </a:r>
          </a:p>
        </p:txBody>
      </p:sp>
      <p:sp>
        <p:nvSpPr>
          <p:cNvPr id="6144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r>
              <a:rPr lang="en-US" dirty="0" smtClean="0"/>
              <a:t>.</a:t>
            </a:r>
          </a:p>
          <a:p>
            <a:pPr marL="0" indent="0">
              <a:buNone/>
            </a:pPr>
            <a:endParaRPr lang="en-US" dirty="0"/>
          </a:p>
          <a:p>
            <a:pPr marL="0" indent="0">
              <a:buNone/>
            </a:pPr>
            <a:r>
              <a:rPr lang="en-US" dirty="0" smtClean="0"/>
              <a:t> </a:t>
            </a: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82185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ChangeArrowheads="1"/>
          </p:cNvSpPr>
          <p:nvPr/>
        </p:nvSpPr>
        <p:spPr bwMode="auto">
          <a:xfrm>
            <a:off x="5486400" y="685800"/>
            <a:ext cx="272415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5400" dirty="0">
                <a:solidFill>
                  <a:schemeClr val="accent1">
                    <a:lumMod val="50000"/>
                  </a:schemeClr>
                </a:solidFill>
                <a:latin typeface="Arial Black" panose="020B0A04020102020204" pitchFamily="34" charset="0"/>
              </a:rPr>
              <a:t>“How Sweet It Is”</a:t>
            </a:r>
            <a:endParaRPr lang="en-US" sz="4000" dirty="0">
              <a:solidFill>
                <a:schemeClr val="accent1">
                  <a:lumMod val="50000"/>
                </a:schemeClr>
              </a:solidFill>
              <a:latin typeface="Arial Black" panose="020B0A04020102020204" pitchFamily="34" charset="0"/>
            </a:endParaRPr>
          </a:p>
        </p:txBody>
      </p:sp>
      <p:pic>
        <p:nvPicPr>
          <p:cNvPr id="634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083412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56834"/>
                                        </p:tgtEl>
                                        <p:attrNameLst>
                                          <p:attrName>style.visibility</p:attrName>
                                        </p:attrNameLst>
                                      </p:cBhvr>
                                      <p:to>
                                        <p:strVal val="visible"/>
                                      </p:to>
                                    </p:set>
                                    <p:anim calcmode="lin" valueType="num">
                                      <p:cBhvr additive="base">
                                        <p:cTn id="7" dur="2000" fill="hold"/>
                                        <p:tgtEl>
                                          <p:spTgt spid="1656834"/>
                                        </p:tgtEl>
                                        <p:attrNameLst>
                                          <p:attrName>ppt_x</p:attrName>
                                        </p:attrNameLst>
                                      </p:cBhvr>
                                      <p:tavLst>
                                        <p:tav tm="0">
                                          <p:val>
                                            <p:strVal val="0-#ppt_w/2"/>
                                          </p:val>
                                        </p:tav>
                                        <p:tav tm="100000">
                                          <p:val>
                                            <p:strVal val="#ppt_x"/>
                                          </p:val>
                                        </p:tav>
                                      </p:tavLst>
                                    </p:anim>
                                    <p:anim calcmode="lin" valueType="num">
                                      <p:cBhvr additive="base">
                                        <p:cTn id="8" dur="2000" fill="hold"/>
                                        <p:tgtEl>
                                          <p:spTgt spid="16568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8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47126" name="Clip" r:id="rId4" imgW="3840813" imgH="2972058" progId="MS_ClipArt_Gallery.5">
                  <p:embed/>
                </p:oleObj>
              </mc:Choice>
              <mc:Fallback>
                <p:oleObj name="Clip" r:id="rId4" imgW="3840813" imgH="2972058"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47127" name="Clip" r:id="rId6" imgW="3840813" imgH="2972058" progId="MS_ClipArt_Gallery.5">
                  <p:embed/>
                </p:oleObj>
              </mc:Choice>
              <mc:Fallback>
                <p:oleObj name="Clip" r:id="rId6" imgW="3840813" imgH="2972058"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56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 y="304800"/>
            <a:ext cx="7772400"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42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type="body" idx="1"/>
          </p:nvPr>
        </p:nvSpPr>
        <p:spPr/>
        <p:txBody>
          <a:bodyPr/>
          <a:lstStyle/>
          <a:p>
            <a:pPr eaLnBrk="1" hangingPunct="1"/>
            <a:r>
              <a:rPr lang="en-US" smtClean="0"/>
              <a:t>Hyperinsulinemia (resistance)</a:t>
            </a:r>
          </a:p>
          <a:p>
            <a:pPr eaLnBrk="1" hangingPunct="1"/>
            <a:r>
              <a:rPr lang="en-US" smtClean="0"/>
              <a:t>Hyperglycemia</a:t>
            </a:r>
          </a:p>
          <a:p>
            <a:pPr eaLnBrk="1" hangingPunct="1"/>
            <a:r>
              <a:rPr lang="en-US" smtClean="0"/>
              <a:t>Hyperlipidemia</a:t>
            </a:r>
          </a:p>
          <a:p>
            <a:pPr eaLnBrk="1" hangingPunct="1"/>
            <a:r>
              <a:rPr lang="en-US" smtClean="0"/>
              <a:t>Hypertension</a:t>
            </a:r>
          </a:p>
          <a:p>
            <a:pPr eaLnBrk="1" hangingPunct="1"/>
            <a:r>
              <a:rPr lang="en-US" smtClean="0"/>
              <a:t>Hyper”waistline”emia (35” women, 40” men)</a:t>
            </a:r>
          </a:p>
          <a:p>
            <a:pPr eaLnBrk="1" hangingPunct="1">
              <a:buFont typeface="Wingdings" panose="05000000000000000000" pitchFamily="2" charset="2"/>
              <a:buNone/>
            </a:pPr>
            <a:endParaRPr lang="en-US" i="1" smtClean="0"/>
          </a:p>
          <a:p>
            <a:pPr algn="ctr" eaLnBrk="1" hangingPunct="1">
              <a:buFont typeface="Wingdings" panose="05000000000000000000" pitchFamily="2" charset="2"/>
              <a:buNone/>
            </a:pPr>
            <a:r>
              <a:rPr lang="en-US" i="1" smtClean="0">
                <a:solidFill>
                  <a:schemeClr val="folHlink"/>
                </a:solidFill>
              </a:rPr>
              <a:t>Manifestations of Insulin Resistance</a:t>
            </a:r>
            <a:endParaRPr lang="en-US" smtClean="0">
              <a:solidFill>
                <a:schemeClr val="folHlink"/>
              </a:solidFill>
            </a:endParaRPr>
          </a:p>
        </p:txBody>
      </p:sp>
      <p:pic>
        <p:nvPicPr>
          <p:cNvPr id="67588" name="Picture 4" descr="tiylgif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92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774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What is Type 2 Diabetes?</a:t>
            </a:r>
          </a:p>
        </p:txBody>
      </p:sp>
      <p:sp>
        <p:nvSpPr>
          <p:cNvPr id="1658883" name="Rectangle 3"/>
          <p:cNvSpPr>
            <a:spLocks noGrp="1" noChangeArrowheads="1"/>
          </p:cNvSpPr>
          <p:nvPr>
            <p:ph type="body" idx="1"/>
          </p:nvPr>
        </p:nvSpPr>
        <p:spPr/>
        <p:txBody>
          <a:bodyPr/>
          <a:lstStyle/>
          <a:p>
            <a:pPr eaLnBrk="1" hangingPunct="1"/>
            <a:r>
              <a:rPr lang="en-US" smtClean="0"/>
              <a:t>Complex metabolic disorder ….</a:t>
            </a:r>
          </a:p>
          <a:p>
            <a:pPr lvl="1" eaLnBrk="1" hangingPunct="1">
              <a:buFont typeface="Wingdings" panose="05000000000000000000" pitchFamily="2" charset="2"/>
              <a:buNone/>
            </a:pPr>
            <a:r>
              <a:rPr lang="en-US" smtClean="0"/>
              <a:t>(Insulin resistance and deficiency)</a:t>
            </a:r>
          </a:p>
          <a:p>
            <a:pPr eaLnBrk="1" hangingPunct="1">
              <a:buFont typeface="Wingdings" panose="05000000000000000000" pitchFamily="2" charset="2"/>
              <a:buNone/>
            </a:pPr>
            <a:r>
              <a:rPr lang="en-US" smtClean="0"/>
              <a:t>with social, behavioral and environmental risk factors unmasking the effects of genetic susceptibility.</a:t>
            </a:r>
          </a:p>
        </p:txBody>
      </p:sp>
    </p:spTree>
    <p:extLst>
      <p:ext uri="{BB962C8B-B14F-4D97-AF65-F5344CB8AC3E}">
        <p14:creationId xmlns:p14="http://schemas.microsoft.com/office/powerpoint/2010/main" val="612354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658883">
                                            <p:txEl>
                                              <p:pRg st="0" end="0"/>
                                            </p:txEl>
                                          </p:spTgt>
                                        </p:tgtEl>
                                        <p:attrNameLst>
                                          <p:attrName>style.visibility</p:attrName>
                                        </p:attrNameLst>
                                      </p:cBhvr>
                                      <p:to>
                                        <p:strVal val="visible"/>
                                      </p:to>
                                    </p:set>
                                    <p:anim calcmode="lin" valueType="num">
                                      <p:cBhvr additive="base">
                                        <p:cTn id="7" dur="2000" fill="hold"/>
                                        <p:tgtEl>
                                          <p:spTgt spid="165888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65888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58883">
                                            <p:txEl>
                                              <p:pRg st="1" end="1"/>
                                            </p:txEl>
                                          </p:spTgt>
                                        </p:tgtEl>
                                        <p:attrNameLst>
                                          <p:attrName>style.visibility</p:attrName>
                                        </p:attrNameLst>
                                      </p:cBhvr>
                                      <p:to>
                                        <p:strVal val="visible"/>
                                      </p:to>
                                    </p:set>
                                    <p:anim calcmode="lin" valueType="num">
                                      <p:cBhvr additive="base">
                                        <p:cTn id="11" dur="2000" fill="hold"/>
                                        <p:tgtEl>
                                          <p:spTgt spid="1658883">
                                            <p:txEl>
                                              <p:pRg st="1" end="1"/>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65888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658883">
                                            <p:txEl>
                                              <p:pRg st="2" end="2"/>
                                            </p:txEl>
                                          </p:spTgt>
                                        </p:tgtEl>
                                        <p:attrNameLst>
                                          <p:attrName>style.visibility</p:attrName>
                                        </p:attrNameLst>
                                      </p:cBhvr>
                                      <p:to>
                                        <p:strVal val="visible"/>
                                      </p:to>
                                    </p:set>
                                    <p:anim calcmode="lin" valueType="num">
                                      <p:cBhvr additive="base">
                                        <p:cTn id="15" dur="2000" fill="hold"/>
                                        <p:tgtEl>
                                          <p:spTgt spid="1658883">
                                            <p:txEl>
                                              <p:pRg st="2" end="2"/>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165888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838200" y="152400"/>
            <a:ext cx="7772400" cy="1295400"/>
          </a:xfrm>
        </p:spPr>
        <p:txBody>
          <a:bodyPr/>
          <a:lstStyle/>
          <a:p>
            <a:pPr eaLnBrk="1" hangingPunct="1"/>
            <a:r>
              <a:rPr lang="en-US" sz="360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Relative </a:t>
            </a:r>
            <a:br>
              <a:rPr lang="en-US" sz="2000">
                <a:latin typeface="Arial" panose="020B0604020202020204" pitchFamily="34" charset="0"/>
              </a:rPr>
            </a:br>
            <a:r>
              <a:rPr lang="en-US" sz="2000" i="1">
                <a:latin typeface="Arial" panose="020B0604020202020204" pitchFamily="34" charset="0"/>
                <a:sym typeface="Symbol" panose="05050102010706020507" pitchFamily="18" charset="2"/>
              </a:rPr>
              <a:t></a:t>
            </a:r>
            <a:r>
              <a:rPr lang="en-US" sz="2000" i="1">
                <a:latin typeface="Arial" panose="020B0604020202020204" pitchFamily="34" charset="0"/>
              </a:rPr>
              <a:t>-</a:t>
            </a:r>
            <a:r>
              <a:rPr lang="en-US" sz="2000">
                <a:latin typeface="Arial" panose="020B0604020202020204" pitchFamily="34" charset="0"/>
              </a:rPr>
              <a:t>Cell</a:t>
            </a:r>
            <a:r>
              <a:rPr lang="en-US" sz="2000" i="1">
                <a:latin typeface="Arial" panose="020B0604020202020204" pitchFamily="34" charset="0"/>
              </a:rPr>
              <a:t> </a:t>
            </a:r>
            <a:br>
              <a:rPr lang="en-US" sz="2000" i="1">
                <a:latin typeface="Arial" panose="020B0604020202020204" pitchFamily="34" charset="0"/>
              </a:rPr>
            </a:br>
            <a:r>
              <a:rPr lang="en-US" sz="200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200">
                <a:latin typeface="Arial" panose="020B0604020202020204" pitchFamily="34" charset="0"/>
              </a:rPr>
              <a:t>Adapted from Bergenstal et al. 2000; International Diabetes Center.</a:t>
            </a:r>
          </a:p>
        </p:txBody>
      </p:sp>
    </p:spTree>
    <p:extLst>
      <p:ext uri="{BB962C8B-B14F-4D97-AF65-F5344CB8AC3E}">
        <p14:creationId xmlns:p14="http://schemas.microsoft.com/office/powerpoint/2010/main" val="41762323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685800" y="5638800"/>
            <a:ext cx="7924800" cy="307975"/>
          </a:xfrm>
          <a:prstGeom prst="rect">
            <a:avLst/>
          </a:prstGeom>
          <a:noFill/>
          <a:ln w="9525">
            <a:noFill/>
            <a:miter lim="800000"/>
            <a:headEnd/>
            <a:tailEnd/>
          </a:ln>
        </p:spPr>
        <p:txBody>
          <a:bodyPr>
            <a:spAutoFit/>
          </a:bodyPr>
          <a:lstStyle/>
          <a:p>
            <a:pPr algn="ctr" eaLnBrk="1" hangingPunct="1">
              <a:defRPr/>
            </a:pPr>
            <a:r>
              <a:rPr lang="en-US" sz="1400" dirty="0">
                <a:solidFill>
                  <a:schemeClr val="bg2">
                    <a:lumMod val="75000"/>
                  </a:schemeClr>
                </a:solidFill>
                <a:latin typeface="+mj-lt"/>
              </a:rPr>
              <a:t>Development of type 2 diabetes happens over years or decades</a:t>
            </a:r>
          </a:p>
        </p:txBody>
      </p:sp>
      <p:sp>
        <p:nvSpPr>
          <p:cNvPr id="73734"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3735" name="Left Arrow 15"/>
          <p:cNvSpPr>
            <a:spLocks noChangeArrowheads="1"/>
          </p:cNvSpPr>
          <p:nvPr/>
        </p:nvSpPr>
        <p:spPr bwMode="auto">
          <a:xfrm>
            <a:off x="2667000" y="2895600"/>
            <a:ext cx="11430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3736" name="Left Arrow 16"/>
          <p:cNvSpPr>
            <a:spLocks noChangeArrowheads="1"/>
          </p:cNvSpPr>
          <p:nvPr/>
        </p:nvSpPr>
        <p:spPr bwMode="auto">
          <a:xfrm>
            <a:off x="5715000" y="2819400"/>
            <a:ext cx="914400" cy="609600"/>
          </a:xfrm>
          <a:prstGeom prst="leftArrow">
            <a:avLst>
              <a:gd name="adj1" fmla="val 50000"/>
              <a:gd name="adj2" fmla="val 50000"/>
            </a:avLst>
          </a:prstGeom>
          <a:solidFill>
            <a:schemeClr val="tx1"/>
          </a:solidFill>
          <a:ln w="12700" algn="ctr">
            <a:solidFill>
              <a:schemeClr val="tx1"/>
            </a:solidFill>
            <a:round/>
            <a:headEnd/>
            <a:tailEnd/>
          </a:ln>
        </p:spPr>
        <p:txBody>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64521" name="TextBox 23"/>
          <p:cNvSpPr txBox="1">
            <a:spLocks noChangeArrowheads="1"/>
          </p:cNvSpPr>
          <p:nvPr/>
        </p:nvSpPr>
        <p:spPr bwMode="auto">
          <a:xfrm>
            <a:off x="3060700" y="3022600"/>
            <a:ext cx="7620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eaLnBrk="1" hangingPunct="1">
              <a:defRPr/>
            </a:pPr>
            <a:r>
              <a:rPr lang="en-US" dirty="0"/>
              <a:t>Yes!</a:t>
            </a:r>
          </a:p>
        </p:txBody>
      </p:sp>
      <p:sp>
        <p:nvSpPr>
          <p:cNvPr id="64523" name="TextBox 14"/>
          <p:cNvSpPr txBox="1">
            <a:spLocks noChangeArrowheads="1"/>
          </p:cNvSpPr>
          <p:nvPr/>
        </p:nvSpPr>
        <p:spPr bwMode="auto">
          <a:xfrm>
            <a:off x="6108700" y="2971800"/>
            <a:ext cx="622300" cy="369888"/>
          </a:xfrm>
          <a:prstGeom prst="rect">
            <a:avLst/>
          </a:prstGeom>
          <a:solidFill>
            <a:schemeClr val="tx1"/>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hangingPunct="1">
              <a:defRPr/>
            </a:pPr>
            <a:r>
              <a:rPr lang="en-US" dirty="0"/>
              <a:t>NO</a:t>
            </a:r>
          </a:p>
        </p:txBody>
      </p:sp>
    </p:spTree>
    <p:extLst>
      <p:ext uri="{BB962C8B-B14F-4D97-AF65-F5344CB8AC3E}">
        <p14:creationId xmlns:p14="http://schemas.microsoft.com/office/powerpoint/2010/main" val="223996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0"/>
            <a:ext cx="8226425" cy="914400"/>
          </a:xfrm>
          <a:noFill/>
        </p:spPr>
        <p:txBody>
          <a:bodyPr lIns="90477" tIns="44445" rIns="90477" bIns="44445" anchor="b"/>
          <a:lstStyle/>
          <a:p>
            <a:pPr eaLnBrk="1" hangingPunct="1"/>
            <a:r>
              <a:rPr lang="en-US" sz="4400" smtClean="0"/>
              <a:t>Diabetes in America 2013</a:t>
            </a:r>
            <a:endParaRPr lang="en-US" sz="3200" smtClean="0">
              <a:sym typeface="Monotype Sorts" pitchFamily="2" charset="2"/>
            </a:endParaRPr>
          </a:p>
        </p:txBody>
      </p:sp>
      <p:sp>
        <p:nvSpPr>
          <p:cNvPr id="11267" name="Rectangle 3"/>
          <p:cNvSpPr>
            <a:spLocks noGrp="1" noChangeArrowheads="1"/>
          </p:cNvSpPr>
          <p:nvPr>
            <p:ph type="body" idx="1"/>
          </p:nvPr>
        </p:nvSpPr>
        <p:spPr>
          <a:xfrm>
            <a:off x="381000" y="914400"/>
            <a:ext cx="8110538" cy="3429000"/>
          </a:xfrm>
        </p:spPr>
        <p:txBody>
          <a:bodyPr lIns="90477" tIns="44445" rIns="90477" bIns="44445"/>
          <a:lstStyle/>
          <a:p>
            <a:pPr eaLnBrk="1" hangingPunct="1">
              <a:lnSpc>
                <a:spcPct val="90000"/>
              </a:lnSpc>
            </a:pPr>
            <a:r>
              <a:rPr lang="en-US" b="1" smtClean="0">
                <a:solidFill>
                  <a:srgbClr val="8DF658"/>
                </a:solidFill>
              </a:rPr>
              <a:t>26 </a:t>
            </a:r>
            <a:r>
              <a:rPr lang="en-US" sz="2800" smtClean="0"/>
              <a:t>million  or </a:t>
            </a:r>
            <a:r>
              <a:rPr lang="en-US" b="1" smtClean="0">
                <a:solidFill>
                  <a:srgbClr val="8DF658"/>
                </a:solidFill>
              </a:rPr>
              <a:t>8.3%</a:t>
            </a:r>
          </a:p>
          <a:p>
            <a:pPr eaLnBrk="1" hangingPunct="1">
              <a:lnSpc>
                <a:spcPct val="90000"/>
              </a:lnSpc>
            </a:pPr>
            <a:r>
              <a:rPr lang="en-US" sz="2800" b="1" smtClean="0">
                <a:solidFill>
                  <a:srgbClr val="8DF658"/>
                </a:solidFill>
              </a:rPr>
              <a:t>79 million have pre diabetes</a:t>
            </a:r>
          </a:p>
          <a:p>
            <a:pPr eaLnBrk="1" hangingPunct="1">
              <a:lnSpc>
                <a:spcPct val="90000"/>
              </a:lnSpc>
            </a:pPr>
            <a:r>
              <a:rPr lang="en-US" sz="2800" smtClean="0"/>
              <a:t>New cases increased </a:t>
            </a:r>
            <a:r>
              <a:rPr lang="en-US" sz="3600" b="1" smtClean="0">
                <a:solidFill>
                  <a:srgbClr val="FFCC00"/>
                </a:solidFill>
              </a:rPr>
              <a:t>90%</a:t>
            </a:r>
            <a:r>
              <a:rPr lang="en-US" sz="2800" smtClean="0"/>
              <a:t> in past 10 years. </a:t>
            </a:r>
          </a:p>
          <a:p>
            <a:pPr marL="857250" lvl="1" indent="-400050" eaLnBrk="1" hangingPunct="1">
              <a:lnSpc>
                <a:spcPct val="90000"/>
              </a:lnSpc>
            </a:pPr>
            <a:r>
              <a:rPr lang="en-US" sz="2800" smtClean="0"/>
              <a:t>4.8 per 1,000 people during 1995-1997 to </a:t>
            </a:r>
          </a:p>
          <a:p>
            <a:pPr marL="857250" lvl="1" indent="-400050" eaLnBrk="1" hangingPunct="1">
              <a:lnSpc>
                <a:spcPct val="90000"/>
              </a:lnSpc>
            </a:pPr>
            <a:r>
              <a:rPr lang="en-US" sz="2800" smtClean="0"/>
              <a:t>9.1 per 1,000 in 2005-2007 in 33 states.</a:t>
            </a:r>
            <a:r>
              <a:rPr lang="en-US" smtClean="0"/>
              <a:t> </a:t>
            </a:r>
          </a:p>
          <a:p>
            <a:pPr algn="r" eaLnBrk="1" hangingPunct="1">
              <a:lnSpc>
                <a:spcPct val="90000"/>
              </a:lnSpc>
              <a:buFont typeface="Wingdings" panose="05000000000000000000" pitchFamily="2" charset="2"/>
              <a:buNone/>
            </a:pPr>
            <a:r>
              <a:rPr lang="en-US" sz="1800" smtClean="0"/>
              <a:t>CDC 2011</a:t>
            </a:r>
          </a:p>
          <a:p>
            <a:pPr algn="r" eaLnBrk="1" hangingPunct="1">
              <a:lnSpc>
                <a:spcPct val="90000"/>
              </a:lnSpc>
              <a:buFont typeface="Wingdings" panose="05000000000000000000" pitchFamily="2" charset="2"/>
              <a:buNone/>
            </a:pPr>
            <a:r>
              <a:rPr lang="en-US" sz="2400" smtClean="0"/>
              <a:t>         </a:t>
            </a:r>
          </a:p>
        </p:txBody>
      </p:sp>
      <p:pic>
        <p:nvPicPr>
          <p:cNvPr id="1126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38575"/>
            <a:ext cx="8839200"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03365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Diagnostic Criteria</a:t>
            </a:r>
          </a:p>
        </p:txBody>
      </p:sp>
      <p:sp>
        <p:nvSpPr>
          <p:cNvPr id="3" name="Content Placeholder 2"/>
          <p:cNvSpPr>
            <a:spLocks noGrp="1"/>
          </p:cNvSpPr>
          <p:nvPr>
            <p:ph idx="1"/>
          </p:nvPr>
        </p:nvSpPr>
        <p:spPr>
          <a:xfrm>
            <a:off x="228600" y="1497330"/>
            <a:ext cx="8153400" cy="5106987"/>
          </a:xfrm>
        </p:spPr>
        <p:txBody>
          <a:bodyPr/>
          <a:lstStyle/>
          <a:p>
            <a:pPr>
              <a:defRPr/>
            </a:pPr>
            <a:r>
              <a:rPr lang="en-US" dirty="0" smtClean="0"/>
              <a:t>All test should be repeated in the absence of unequivocal hyperglycemia</a:t>
            </a:r>
          </a:p>
          <a:p>
            <a:pPr>
              <a:defRPr/>
            </a:pPr>
            <a:r>
              <a:rPr lang="en-US" dirty="0" smtClean="0"/>
              <a:t>If test abnormal, repeat same test to confirm diagnosis</a:t>
            </a:r>
          </a:p>
          <a:p>
            <a:pPr marL="0" indent="0">
              <a:buFont typeface="Wingdings" panose="05000000000000000000" pitchFamily="2" charset="2"/>
              <a:buNone/>
              <a:defRPr/>
            </a:pPr>
            <a:r>
              <a:rPr lang="en-US" b="1" dirty="0" smtClean="0">
                <a:solidFill>
                  <a:schemeClr val="accent1">
                    <a:lumMod val="50000"/>
                  </a:schemeClr>
                </a:solidFill>
              </a:rPr>
              <a:t>Kaiser Diabetes Screening Guidelines</a:t>
            </a:r>
            <a:r>
              <a:rPr lang="en-US" b="1" dirty="0" smtClean="0">
                <a:solidFill>
                  <a:srgbClr val="64EA81"/>
                </a:solidFill>
              </a:rPr>
              <a:t>:</a:t>
            </a:r>
          </a:p>
          <a:p>
            <a:pPr>
              <a:buFont typeface="Arial" pitchFamily="34" charset="0"/>
              <a:buChar char="•"/>
              <a:defRPr/>
            </a:pPr>
            <a:r>
              <a:rPr lang="en-US" dirty="0" smtClean="0"/>
              <a:t>Fasting Plasma Glucose (FPG) preferred screening test – after 8 </a:t>
            </a:r>
            <a:r>
              <a:rPr lang="en-US" dirty="0" err="1" smtClean="0"/>
              <a:t>hr</a:t>
            </a:r>
            <a:r>
              <a:rPr lang="en-US" dirty="0" smtClean="0"/>
              <a:t> fast</a:t>
            </a:r>
          </a:p>
          <a:p>
            <a:pPr>
              <a:buFont typeface="Arial" pitchFamily="34" charset="0"/>
              <a:buChar char="•"/>
              <a:defRPr/>
            </a:pPr>
            <a:r>
              <a:rPr lang="en-US" dirty="0" smtClean="0"/>
              <a:t>A1c acceptable alternative screening test</a:t>
            </a:r>
            <a:endParaRPr lang="en-US" dirty="0"/>
          </a:p>
        </p:txBody>
      </p:sp>
    </p:spTree>
    <p:extLst>
      <p:ext uri="{BB962C8B-B14F-4D97-AF65-F5344CB8AC3E}">
        <p14:creationId xmlns:p14="http://schemas.microsoft.com/office/powerpoint/2010/main" val="10961605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06400" y="228600"/>
            <a:ext cx="8059738" cy="1143000"/>
          </a:xfrm>
          <a:noFill/>
        </p:spPr>
        <p:txBody>
          <a:bodyPr lIns="90488" tIns="44450" rIns="90488" bIns="44450" anchor="b"/>
          <a:lstStyle/>
          <a:p>
            <a:pPr eaLnBrk="1" hangingPunct="1"/>
            <a:r>
              <a:rPr lang="en-US" smtClean="0"/>
              <a:t>Diabetes 2 - Who is at Risk?</a:t>
            </a:r>
            <a:r>
              <a:rPr lang="en-US" sz="3200" smtClean="0"/>
              <a:t> </a:t>
            </a:r>
            <a:br>
              <a:rPr lang="en-US" sz="3200" smtClean="0"/>
            </a:br>
            <a:r>
              <a:rPr lang="en-US" sz="2400" smtClean="0"/>
              <a:t>(ADA Clinical Practice Guidelines</a:t>
            </a:r>
            <a:r>
              <a:rPr lang="en-US" sz="2800" smtClean="0"/>
              <a:t>)</a:t>
            </a:r>
            <a:endParaRPr lang="en-US" sz="2800" smtClean="0">
              <a:sym typeface="Monotype Sorts" pitchFamily="2" charset="2"/>
            </a:endParaRPr>
          </a:p>
        </p:txBody>
      </p:sp>
      <p:sp>
        <p:nvSpPr>
          <p:cNvPr id="1666051" name="Rectangle 3"/>
          <p:cNvSpPr>
            <a:spLocks noGrp="1" noChangeArrowheads="1"/>
          </p:cNvSpPr>
          <p:nvPr>
            <p:ph type="body" idx="1"/>
          </p:nvPr>
        </p:nvSpPr>
        <p:spPr>
          <a:xfrm>
            <a:off x="609600" y="1752600"/>
            <a:ext cx="7467600" cy="4724400"/>
          </a:xfrm>
        </p:spPr>
        <p:txBody>
          <a:bodyPr lIns="90488" tIns="44450" rIns="90488" bIns="44450"/>
          <a:lstStyle/>
          <a:p>
            <a:pPr marL="533400" indent="-533400" eaLnBrk="1" hangingPunct="1">
              <a:lnSpc>
                <a:spcPct val="90000"/>
              </a:lnSpc>
              <a:buFont typeface="Wingdings" panose="05000000000000000000" pitchFamily="2" charset="2"/>
              <a:buAutoNum type="arabicPeriod"/>
            </a:pPr>
            <a:r>
              <a:rPr lang="en-US" sz="2800" smtClean="0"/>
              <a:t>Testing should be considered in all adults who are overweight (BMI </a:t>
            </a:r>
            <a:r>
              <a:rPr lang="en-US" sz="2800" smtClean="0">
                <a:sym typeface="Symbol" panose="05050102010706020507" pitchFamily="18" charset="2"/>
              </a:rPr>
              <a:t> 25) and have additional </a:t>
            </a:r>
            <a:r>
              <a:rPr lang="en-US" sz="2800" b="1" u="sng" smtClean="0">
                <a:sym typeface="Symbol" panose="05050102010706020507" pitchFamily="18" charset="2"/>
              </a:rPr>
              <a:t>risk factors</a:t>
            </a:r>
            <a:r>
              <a:rPr lang="en-US" sz="2800" smtClean="0"/>
              <a:t>:</a:t>
            </a:r>
          </a:p>
          <a:p>
            <a:pPr marL="533400" indent="-533400" eaLnBrk="1" hangingPunct="1">
              <a:lnSpc>
                <a:spcPct val="90000"/>
              </a:lnSpc>
              <a:buFont typeface="Wingdings" panose="05000000000000000000"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77828"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48140" name="Clip" r:id="rId4" imgW="3429297" imgH="2262857" progId="MS_ClipArt_Gallery.5">
                  <p:embed/>
                </p:oleObj>
              </mc:Choice>
              <mc:Fallback>
                <p:oleObj name="Clip" r:id="rId4" imgW="3429297" imgH="226285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48042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6051">
                                            <p:txEl>
                                              <p:pRg st="2" end="2"/>
                                            </p:txEl>
                                          </p:spTgt>
                                        </p:tgtEl>
                                        <p:attrNameLst>
                                          <p:attrName>style.visibility</p:attrName>
                                        </p:attrNameLst>
                                      </p:cBhvr>
                                      <p:to>
                                        <p:strVal val="visible"/>
                                      </p:to>
                                    </p:set>
                                    <p:anim calcmode="lin" valueType="num">
                                      <p:cBhvr additive="base">
                                        <p:cTn id="7" dur="2000" fill="hold"/>
                                        <p:tgtEl>
                                          <p:spTgt spid="166605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6605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66051">
                                            <p:txEl>
                                              <p:pRg st="3" end="3"/>
                                            </p:txEl>
                                          </p:spTgt>
                                        </p:tgtEl>
                                        <p:attrNameLst>
                                          <p:attrName>style.visibility</p:attrName>
                                        </p:attrNameLst>
                                      </p:cBhvr>
                                      <p:to>
                                        <p:strVal val="visible"/>
                                      </p:to>
                                    </p:set>
                                    <p:anim calcmode="lin" valueType="num">
                                      <p:cBhvr additive="base">
                                        <p:cTn id="11" dur="2000" fill="hold"/>
                                        <p:tgtEl>
                                          <p:spTgt spid="166605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6605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66051">
                                            <p:txEl>
                                              <p:pRg st="4" end="4"/>
                                            </p:txEl>
                                          </p:spTgt>
                                        </p:tgtEl>
                                        <p:attrNameLst>
                                          <p:attrName>style.visibility</p:attrName>
                                        </p:attrNameLst>
                                      </p:cBhvr>
                                      <p:to>
                                        <p:strVal val="visible"/>
                                      </p:to>
                                    </p:set>
                                    <p:anim calcmode="lin" valueType="num">
                                      <p:cBhvr additive="base">
                                        <p:cTn id="15" dur="2000" fill="hold"/>
                                        <p:tgtEl>
                                          <p:spTgt spid="166605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6605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66051">
                                            <p:txEl>
                                              <p:pRg st="5" end="5"/>
                                            </p:txEl>
                                          </p:spTgt>
                                        </p:tgtEl>
                                        <p:attrNameLst>
                                          <p:attrName>style.visibility</p:attrName>
                                        </p:attrNameLst>
                                      </p:cBhvr>
                                      <p:to>
                                        <p:strVal val="visible"/>
                                      </p:to>
                                    </p:set>
                                    <p:anim calcmode="lin" valueType="num">
                                      <p:cBhvr additive="base">
                                        <p:cTn id="19" dur="2000" fill="hold"/>
                                        <p:tgtEl>
                                          <p:spTgt spid="166605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6605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66051">
                                            <p:txEl>
                                              <p:pRg st="6" end="6"/>
                                            </p:txEl>
                                          </p:spTgt>
                                        </p:tgtEl>
                                        <p:attrNameLst>
                                          <p:attrName>style.visibility</p:attrName>
                                        </p:attrNameLst>
                                      </p:cBhvr>
                                      <p:to>
                                        <p:strVal val="visible"/>
                                      </p:to>
                                    </p:set>
                                    <p:anim calcmode="lin" valueType="num">
                                      <p:cBhvr additive="base">
                                        <p:cTn id="23" dur="2000" fill="hold"/>
                                        <p:tgtEl>
                                          <p:spTgt spid="1666051">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660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06400" y="228600"/>
            <a:ext cx="8059738" cy="1143000"/>
          </a:xfrm>
          <a:noFill/>
        </p:spPr>
        <p:txBody>
          <a:bodyPr lIns="90488" tIns="44450" rIns="90488" bIns="44450" anchor="b"/>
          <a:lstStyle/>
          <a:p>
            <a:pPr eaLnBrk="1" hangingPunct="1"/>
            <a:r>
              <a:rPr lang="en-US" smtClean="0"/>
              <a:t>Diabetes 2 - Who is at Risk?</a:t>
            </a:r>
            <a:r>
              <a:rPr lang="en-US" sz="3200" smtClean="0"/>
              <a:t> </a:t>
            </a:r>
            <a:br>
              <a:rPr lang="en-US" sz="3200" smtClean="0"/>
            </a:br>
            <a:r>
              <a:rPr lang="en-US" sz="2400" smtClean="0"/>
              <a:t>(ADA Clinical Practice Guidelines</a:t>
            </a:r>
            <a:r>
              <a:rPr lang="en-US" sz="2800" smtClean="0"/>
              <a:t>)</a:t>
            </a:r>
            <a:endParaRPr lang="en-US" sz="2800" smtClean="0">
              <a:sym typeface="Monotype Sorts" pitchFamily="2" charset="2"/>
            </a:endParaRPr>
          </a:p>
        </p:txBody>
      </p:sp>
      <p:sp>
        <p:nvSpPr>
          <p:cNvPr id="1667075" name="Rectangle 3"/>
          <p:cNvSpPr>
            <a:spLocks noGrp="1" noChangeArrowheads="1"/>
          </p:cNvSpPr>
          <p:nvPr>
            <p:ph type="body" idx="1"/>
          </p:nvPr>
        </p:nvSpPr>
        <p:spPr>
          <a:xfrm>
            <a:off x="457200" y="1600200"/>
            <a:ext cx="8305800" cy="4724400"/>
          </a:xfrm>
        </p:spPr>
        <p:txBody>
          <a:bodyPr lIns="90488" tIns="44450" rIns="90488" bIns="44450"/>
          <a:lstStyle/>
          <a:p>
            <a:pPr eaLnBrk="1" hangingPunct="1">
              <a:buFont typeface="Wingdings" panose="05000000000000000000" pitchFamily="2" charset="2"/>
              <a:buNone/>
            </a:pPr>
            <a:r>
              <a:rPr lang="en-US" sz="2800" b="1" smtClean="0"/>
              <a:t>Risk factors cont’d</a:t>
            </a:r>
            <a:endParaRPr lang="en-US" sz="2800" smtClean="0"/>
          </a:p>
          <a:p>
            <a:pPr lvl="1" eaLnBrk="1" hangingPunct="1">
              <a:buClr>
                <a:schemeClr val="hlink"/>
              </a:buClr>
            </a:pPr>
            <a:r>
              <a:rPr lang="en-US" sz="3300" smtClean="0"/>
              <a:t>HTN - BP &gt; 140/90</a:t>
            </a:r>
            <a:endParaRPr lang="en-US" sz="3600" smtClean="0"/>
          </a:p>
          <a:p>
            <a:pPr lvl="1" eaLnBrk="1" hangingPunct="1">
              <a:buClr>
                <a:schemeClr val="hlink"/>
              </a:buClr>
            </a:pPr>
            <a:r>
              <a:rPr lang="en-US" sz="3300" smtClean="0"/>
              <a:t>HDL &lt; 35 or triglycerides &gt; 250</a:t>
            </a:r>
          </a:p>
          <a:p>
            <a:pPr lvl="1" eaLnBrk="1" hangingPunct="1">
              <a:buClr>
                <a:schemeClr val="hlink"/>
              </a:buClr>
            </a:pPr>
            <a:r>
              <a:rPr lang="en-US" sz="3300" smtClean="0"/>
              <a:t>baby &gt;9 lb or history of Gestational Diabetes Mellitus (GDM)</a:t>
            </a:r>
          </a:p>
          <a:p>
            <a:pPr lvl="1" eaLnBrk="1" hangingPunct="1">
              <a:buClr>
                <a:schemeClr val="hlink"/>
              </a:buClr>
            </a:pPr>
            <a:r>
              <a:rPr lang="en-US" sz="2900" smtClean="0"/>
              <a:t>Polycystic ovary syndrome (PCOS)</a:t>
            </a:r>
          </a:p>
          <a:p>
            <a:pPr lvl="1" eaLnBrk="1" hangingPunct="1">
              <a:buClr>
                <a:schemeClr val="hlink"/>
              </a:buClr>
            </a:pPr>
            <a:r>
              <a:rPr lang="en-US" sz="2900" smtClean="0"/>
              <a:t>Other conditions assoc w/ insulin resistance:</a:t>
            </a:r>
          </a:p>
          <a:p>
            <a:pPr lvl="2" eaLnBrk="1" hangingPunct="1">
              <a:buClr>
                <a:schemeClr val="hlink"/>
              </a:buClr>
            </a:pPr>
            <a:r>
              <a:rPr lang="en-US" sz="2900" smtClean="0"/>
              <a:t>Severe obesity, acanthosis nigricans (AN)</a:t>
            </a:r>
          </a:p>
        </p:txBody>
      </p:sp>
      <p:graphicFrame>
        <p:nvGraphicFramePr>
          <p:cNvPr id="79876"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49164" name="Clip" r:id="rId4" imgW="2373517" imgH="3429754" progId="MS_ClipArt_Gallery.5">
                  <p:embed/>
                </p:oleObj>
              </mc:Choice>
              <mc:Fallback>
                <p:oleObj name="Clip" r:id="rId4" imgW="2373517" imgH="342975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09100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67075">
                                            <p:txEl>
                                              <p:pRg st="2" end="2"/>
                                            </p:txEl>
                                          </p:spTgt>
                                        </p:tgtEl>
                                        <p:attrNameLst>
                                          <p:attrName>style.visibility</p:attrName>
                                        </p:attrNameLst>
                                      </p:cBhvr>
                                      <p:to>
                                        <p:strVal val="visible"/>
                                      </p:to>
                                    </p:set>
                                    <p:anim calcmode="lin" valueType="num">
                                      <p:cBhvr additive="base">
                                        <p:cTn id="7" dur="2000" fill="hold"/>
                                        <p:tgtEl>
                                          <p:spTgt spid="1667075">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6707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67075">
                                            <p:txEl>
                                              <p:pRg st="6" end="6"/>
                                            </p:txEl>
                                          </p:spTgt>
                                        </p:tgtEl>
                                        <p:attrNameLst>
                                          <p:attrName>style.visibility</p:attrName>
                                        </p:attrNameLst>
                                      </p:cBhvr>
                                      <p:to>
                                        <p:strVal val="visible"/>
                                      </p:to>
                                    </p:set>
                                    <p:anim calcmode="lin" valueType="num">
                                      <p:cBhvr additive="base">
                                        <p:cTn id="11" dur="2000" fill="hold"/>
                                        <p:tgtEl>
                                          <p:spTgt spid="1667075">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67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a:solidFill>
                  <a:srgbClr val="8DF658"/>
                </a:solidFill>
              </a:rPr>
              <a:t>Acanthosis Nigricans</a:t>
            </a:r>
          </a:p>
        </p:txBody>
      </p:sp>
    </p:spTree>
    <p:extLst>
      <p:ext uri="{BB962C8B-B14F-4D97-AF65-F5344CB8AC3E}">
        <p14:creationId xmlns:p14="http://schemas.microsoft.com/office/powerpoint/2010/main" val="13977920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83971" name="Rectangle 3"/>
          <p:cNvSpPr>
            <a:spLocks noGrp="1" noChangeArrowheads="1"/>
          </p:cNvSpPr>
          <p:nvPr>
            <p:ph type="body" idx="1"/>
          </p:nvPr>
        </p:nvSpPr>
        <p:spPr>
          <a:xfrm>
            <a:off x="304800" y="1295400"/>
            <a:ext cx="7239000" cy="54864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extLst>
      <p:ext uri="{BB962C8B-B14F-4D97-AF65-F5344CB8AC3E}">
        <p14:creationId xmlns:p14="http://schemas.microsoft.com/office/powerpoint/2010/main" val="8958419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05802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rmAutofit fontScale="90000"/>
          </a:bodyPr>
          <a:lstStyle/>
          <a:p>
            <a:pPr eaLnBrk="1" hangingPunct="1"/>
            <a:r>
              <a:rPr lang="en-US" sz="3600" smtClean="0"/>
              <a:t>Ominous Octet</a:t>
            </a:r>
          </a:p>
        </p:txBody>
      </p:sp>
      <p:pic>
        <p:nvPicPr>
          <p:cNvPr id="88067" name="Picture 276" descr="MCj01975660000[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 glucose</a:t>
            </a:r>
          </a:p>
          <a:p>
            <a:pPr eaLnBrk="1" hangingPunct="1">
              <a:spcBef>
                <a:spcPct val="0"/>
              </a:spcBef>
              <a:buClrTx/>
              <a:buSzTx/>
              <a:buFontTx/>
              <a:buNone/>
            </a:pPr>
            <a:r>
              <a:rPr lang="en-US" sz="1600" b="1">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1"/>
          </p:nvPr>
        </p:nvPicPr>
        <p:blipFill>
          <a:blip r:embed="rId14">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8"/>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9"/>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0"/>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1"/>
              </a:buBlip>
              <a:defRPr sz="3200">
                <a:solidFill>
                  <a:schemeClr val="tx1"/>
                </a:solidFill>
                <a:latin typeface="Tahoma" panose="020B0604030504040204" pitchFamily="34" charset="0"/>
              </a:defRPr>
            </a:lvl4pPr>
            <a:lvl5pPr marL="2057400" indent="-228600">
              <a:spcBef>
                <a:spcPct val="20000"/>
              </a:spcBef>
              <a:buClr>
                <a:schemeClr val="tx1"/>
              </a:buClr>
              <a:buBlip>
                <a:blip r:embed="rId11"/>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1"/>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extLst>
      <p:ext uri="{BB962C8B-B14F-4D97-AF65-F5344CB8AC3E}">
        <p14:creationId xmlns:p14="http://schemas.microsoft.com/office/powerpoint/2010/main" val="3652024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6953689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320040"/>
            <a:ext cx="3429000" cy="1143000"/>
          </a:xfrm>
        </p:spPr>
        <p:txBody>
          <a:bodyPr>
            <a:normAutofit fontScale="90000"/>
          </a:bodyPr>
          <a:lstStyle/>
          <a:p>
            <a:r>
              <a:rPr lang="en-US" dirty="0" smtClean="0">
                <a:solidFill>
                  <a:srgbClr val="E668D7"/>
                </a:solidFill>
              </a:rPr>
              <a:t>Gestational Diabetes</a:t>
            </a:r>
          </a:p>
        </p:txBody>
      </p:sp>
      <p:sp>
        <p:nvSpPr>
          <p:cNvPr id="2" name="Content Placeholder 1"/>
          <p:cNvSpPr>
            <a:spLocks noGrp="1"/>
          </p:cNvSpPr>
          <p:nvPr>
            <p:ph idx="1"/>
          </p:nvPr>
        </p:nvSpPr>
        <p:spPr>
          <a:xfrm>
            <a:off x="457200" y="1609416"/>
            <a:ext cx="3124200" cy="4846320"/>
          </a:xfrm>
        </p:spPr>
        <p:txBody>
          <a:bodyPr/>
          <a:lstStyle/>
          <a:p>
            <a:r>
              <a:rPr lang="en-US" sz="2800" dirty="0"/>
              <a:t>GDM – hyperglycemia first recognized during </a:t>
            </a:r>
            <a:r>
              <a:rPr lang="en-US" sz="2800" dirty="0" smtClean="0"/>
              <a:t>pregnancy</a:t>
            </a:r>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6513"/>
            <a:ext cx="5143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675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20040"/>
            <a:ext cx="7239000" cy="746760"/>
          </a:xfrm>
        </p:spPr>
        <p:txBody>
          <a:bodyPr/>
          <a:lstStyle/>
          <a:p>
            <a:pPr eaLnBrk="1" hangingPunct="1"/>
            <a:r>
              <a:rPr lang="en-US" dirty="0" smtClean="0"/>
              <a:t>Screen for GDM</a:t>
            </a:r>
          </a:p>
        </p:txBody>
      </p:sp>
      <p:sp>
        <p:nvSpPr>
          <p:cNvPr id="49155" name="Content Placeholder 1"/>
          <p:cNvSpPr>
            <a:spLocks noGrp="1"/>
          </p:cNvSpPr>
          <p:nvPr>
            <p:ph idx="1"/>
          </p:nvPr>
        </p:nvSpPr>
        <p:spPr>
          <a:xfrm>
            <a:off x="762000" y="1337417"/>
            <a:ext cx="3886200" cy="4191000"/>
          </a:xfrm>
        </p:spPr>
        <p:txBody>
          <a:bodyPr/>
          <a:lstStyle/>
          <a:p>
            <a:pPr>
              <a:defRPr/>
            </a:pPr>
            <a:r>
              <a:rPr lang="en-US" dirty="0" smtClean="0"/>
              <a:t>Screen for undiagnosed Type 2 at the first prenatal visit in those with risk factors using standard diagnostic criteria.</a:t>
            </a:r>
          </a:p>
          <a:p>
            <a:pPr>
              <a:defRPr/>
            </a:pPr>
            <a:r>
              <a:rPr lang="en-US" dirty="0" smtClean="0"/>
              <a:t>If normal, recheck at 24-28 weeks</a:t>
            </a:r>
          </a:p>
        </p:txBody>
      </p:sp>
      <p:pic>
        <p:nvPicPr>
          <p:cNvPr id="49156" name="Picture 2" descr="C:\Documents and Settings\Owner\Local Settings\Temporary Internet Files\Content.IE5\C57G9R4K\MP9004277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4025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98047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20040"/>
            <a:ext cx="7239000" cy="594360"/>
          </a:xfrm>
        </p:spPr>
        <p:txBody>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30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GDM Diabetes Rates –  </a:t>
            </a:r>
            <a:br>
              <a:rPr lang="en-US" dirty="0" smtClean="0"/>
            </a:br>
            <a:r>
              <a:rPr lang="en-US" dirty="0" smtClean="0"/>
              <a:t> 2-10% of all Pregnancies</a:t>
            </a:r>
            <a:endParaRPr lang="en-US" dirty="0"/>
          </a:p>
        </p:txBody>
      </p:sp>
      <p:sp>
        <p:nvSpPr>
          <p:cNvPr id="3" name="Content Placeholder 2"/>
          <p:cNvSpPr>
            <a:spLocks noGrp="1"/>
          </p:cNvSpPr>
          <p:nvPr>
            <p:ph idx="1"/>
          </p:nvPr>
        </p:nvSpPr>
        <p:spPr>
          <a:xfrm>
            <a:off x="457200" y="1752600"/>
            <a:ext cx="7239000" cy="4846320"/>
          </a:xfrm>
        </p:spPr>
        <p:txBody>
          <a:bodyPr>
            <a:normAutofit/>
          </a:bodyPr>
          <a:lstStyle/>
          <a:p>
            <a:pPr>
              <a:defRPr/>
            </a:pPr>
            <a:r>
              <a:rPr lang="en-US" dirty="0" smtClean="0"/>
              <a:t>GDM </a:t>
            </a:r>
            <a:r>
              <a:rPr lang="en-US" dirty="0"/>
              <a:t>prevalence increased by </a:t>
            </a:r>
          </a:p>
          <a:p>
            <a:pPr lvl="1">
              <a:defRPr/>
            </a:pPr>
            <a:r>
              <a:rPr lang="en-US" dirty="0"/>
              <a:t>∼10–100% during the past 20 years</a:t>
            </a:r>
          </a:p>
          <a:p>
            <a:pPr>
              <a:defRPr/>
            </a:pPr>
            <a:r>
              <a:rPr lang="en-US" dirty="0"/>
              <a:t>Native Americans, Asians, Hispanics, and African-American women at highest risk</a:t>
            </a:r>
          </a:p>
          <a:p>
            <a:r>
              <a:rPr lang="en-US" dirty="0" smtClean="0"/>
              <a:t>Immediately </a:t>
            </a:r>
            <a:r>
              <a:rPr lang="en-US" dirty="0"/>
              <a:t>after pregnancy, 5% to 10% of </a:t>
            </a:r>
            <a:r>
              <a:rPr lang="en-US" dirty="0" smtClean="0"/>
              <a:t>GDM diagnosed with type 2 diabetes</a:t>
            </a:r>
            <a:endParaRPr lang="en-US" dirty="0"/>
          </a:p>
          <a:p>
            <a:r>
              <a:rPr lang="en-US" dirty="0"/>
              <a:t>Women </a:t>
            </a:r>
            <a:r>
              <a:rPr lang="en-US" dirty="0" smtClean="0"/>
              <a:t>with gestational diabetes </a:t>
            </a:r>
            <a:r>
              <a:rPr lang="en-US" dirty="0"/>
              <a:t>35% to 60% chance of developing </a:t>
            </a:r>
            <a:r>
              <a:rPr lang="en-US" dirty="0" smtClean="0"/>
              <a:t>DM in next </a:t>
            </a:r>
            <a:r>
              <a:rPr lang="en-US" dirty="0"/>
              <a:t>10–20 years.</a:t>
            </a:r>
          </a:p>
        </p:txBody>
      </p:sp>
    </p:spTree>
    <p:extLst>
      <p:ext uri="{BB962C8B-B14F-4D97-AF65-F5344CB8AC3E}">
        <p14:creationId xmlns:p14="http://schemas.microsoft.com/office/powerpoint/2010/main" val="210045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44475"/>
            <a:ext cx="8686800" cy="1584325"/>
          </a:xfrm>
        </p:spPr>
        <p:txBody>
          <a:bodyPr>
            <a:normAutofit fontScale="90000"/>
          </a:bodyPr>
          <a:lstStyle/>
          <a:p>
            <a:r>
              <a:rPr lang="en-US" smtClean="0"/>
              <a:t>Increasing Prevalence of GDM</a:t>
            </a:r>
            <a:br>
              <a:rPr lang="en-US" smtClean="0"/>
            </a:br>
            <a:r>
              <a:rPr lang="en-US" smtClean="0"/>
              <a:t>A public health perspective </a:t>
            </a:r>
            <a:br>
              <a:rPr lang="en-US" smtClean="0"/>
            </a:br>
            <a:endParaRPr lang="en-US" smtClean="0"/>
          </a:p>
        </p:txBody>
      </p:sp>
      <p:sp>
        <p:nvSpPr>
          <p:cNvPr id="45059" name="Content Placeholder 2"/>
          <p:cNvSpPr>
            <a:spLocks noGrp="1"/>
          </p:cNvSpPr>
          <p:nvPr>
            <p:ph idx="1"/>
          </p:nvPr>
        </p:nvSpPr>
        <p:spPr>
          <a:xfrm>
            <a:off x="455613" y="1524000"/>
            <a:ext cx="7392987" cy="457200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3962400"/>
            <a:ext cx="3977268" cy="2547937"/>
          </a:xfrm>
          <a:prstGeom prst="rect">
            <a:avLst/>
          </a:prstGeom>
        </p:spPr>
      </p:pic>
    </p:spTree>
    <p:extLst>
      <p:ext uri="{BB962C8B-B14F-4D97-AF65-F5344CB8AC3E}">
        <p14:creationId xmlns:p14="http://schemas.microsoft.com/office/powerpoint/2010/main" val="43799679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533400" y="1219200"/>
            <a:ext cx="7239000" cy="5257800"/>
          </a:xfrm>
        </p:spPr>
        <p:txBody>
          <a:bodyPr>
            <a:normAutofit/>
          </a:bodyPr>
          <a:lstStyle/>
          <a:p>
            <a:pPr marL="914400" lvl="2" indent="0" eaLnBrk="1" hangingPunct="1">
              <a:buFont typeface="Wingdings" pitchFamily="2" charset="2"/>
              <a:buNone/>
              <a:defRPr/>
            </a:pPr>
            <a:endParaRPr lang="en-US" sz="2800" dirty="0" smtClean="0"/>
          </a:p>
          <a:p>
            <a:pPr>
              <a:defRPr/>
            </a:pPr>
            <a:r>
              <a:rPr lang="en-US" dirty="0" smtClean="0"/>
              <a:t>Encourage breastfeeding </a:t>
            </a:r>
          </a:p>
          <a:p>
            <a:pPr>
              <a:defRPr/>
            </a:pPr>
            <a:r>
              <a:rPr lang="en-US" dirty="0" smtClean="0"/>
              <a:t>Screening </a:t>
            </a:r>
            <a:r>
              <a:rPr lang="en-US" dirty="0"/>
              <a:t>6-12 weeks post partum using non-pregnant OGTT criteria</a:t>
            </a:r>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290386"/>
            <a:ext cx="2057400" cy="2567614"/>
          </a:xfrm>
          <a:prstGeom prst="rect">
            <a:avLst/>
          </a:prstGeom>
        </p:spPr>
      </p:pic>
    </p:spTree>
    <p:extLst>
      <p:ext uri="{BB962C8B-B14F-4D97-AF65-F5344CB8AC3E}">
        <p14:creationId xmlns:p14="http://schemas.microsoft.com/office/powerpoint/2010/main" val="341269956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smtClean="0"/>
              <a:t>Other Causes of Hyperglycemia</a:t>
            </a:r>
          </a:p>
        </p:txBody>
      </p:sp>
      <p:sp>
        <p:nvSpPr>
          <p:cNvPr id="3" name="Content Placeholder 2"/>
          <p:cNvSpPr>
            <a:spLocks noGrp="1"/>
          </p:cNvSpPr>
          <p:nvPr>
            <p:ph sz="half" idx="1"/>
          </p:nvPr>
        </p:nvSpPr>
        <p:spPr>
          <a:xfrm>
            <a:off x="609600" y="18288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extLst>
      <p:ext uri="{BB962C8B-B14F-4D97-AF65-F5344CB8AC3E}">
        <p14:creationId xmlns:p14="http://schemas.microsoft.com/office/powerpoint/2010/main" val="2233248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3883025" y="1752600"/>
            <a:ext cx="4803775" cy="4800600"/>
          </a:xfrm>
        </p:spPr>
        <p:txBody>
          <a:bodyPr/>
          <a:lstStyle/>
          <a:p>
            <a:pPr eaLnBrk="1" hangingPunct="1"/>
            <a:r>
              <a:rPr lang="en-US" smtClean="0"/>
              <a:t>On average – takes 6.5 years to diagnose diabetes</a:t>
            </a:r>
          </a:p>
          <a:p>
            <a:pPr eaLnBrk="1" hangingPunct="1"/>
            <a:r>
              <a:rPr lang="en-US" smtClean="0"/>
              <a:t>1/3 of all people with diabetes don’t know they have it</a:t>
            </a:r>
          </a:p>
          <a:p>
            <a:pPr eaLnBrk="1" hangingPunct="1"/>
            <a:endParaRPr lang="en-US" smtClean="0"/>
          </a:p>
        </p:txBody>
      </p:sp>
      <p:pic>
        <p:nvPicPr>
          <p:cNvPr id="94212"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526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854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96259"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96260"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187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2196259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02250" y="152400"/>
            <a:ext cx="3689350" cy="1295400"/>
          </a:xfrm>
        </p:spPr>
        <p:txBody>
          <a:bodyPr/>
          <a:lstStyle/>
          <a:p>
            <a:pPr eaLnBrk="1" hangingPunct="1"/>
            <a:r>
              <a:rPr lang="en-US" smtClean="0"/>
              <a:t>Life Study - Mr. Calhoun</a:t>
            </a:r>
          </a:p>
        </p:txBody>
      </p:sp>
      <p:sp>
        <p:nvSpPr>
          <p:cNvPr id="1701891" name="Rectangle 3"/>
          <p:cNvSpPr>
            <a:spLocks noGrp="1" noChangeArrowheads="1"/>
          </p:cNvSpPr>
          <p:nvPr>
            <p:ph type="body" idx="1"/>
          </p:nvPr>
        </p:nvSpPr>
        <p:spPr>
          <a:xfrm>
            <a:off x="304800" y="3585210"/>
            <a:ext cx="7772400" cy="3276600"/>
          </a:xfrm>
        </p:spPr>
        <p:txBody>
          <a:bodyPr>
            <a:normAutofit lnSpcReduction="10000"/>
          </a:bodyPr>
          <a:lstStyle/>
          <a:p>
            <a:pPr eaLnBrk="1" hangingPunct="1">
              <a:lnSpc>
                <a:spcPct val="80000"/>
              </a:lnSpc>
              <a:buFont typeface="Wingdings" panose="05000000000000000000" pitchFamily="2" charset="2"/>
              <a:buNone/>
              <a:defRPr/>
            </a:pPr>
            <a:r>
              <a:rPr lang="en-US" sz="2800" dirty="0" smtClean="0"/>
              <a:t>Mr. Calhoun is 72 years old, has recently lost 10 pounds and complains of feeling very tired lately.  He is admitted with an infected foot ulcer. His WBC is 12.3, glucose 284. He smokes a pack of cigarettes a day.  He takes glyburide 10mg daily and doesn’t have a meter to test his BG.</a:t>
            </a:r>
          </a:p>
          <a:p>
            <a:pPr eaLnBrk="1" hangingPunct="1">
              <a:lnSpc>
                <a:spcPct val="80000"/>
              </a:lnSpc>
              <a:defRPr/>
            </a:pPr>
            <a:r>
              <a:rPr lang="en-US" sz="2800" dirty="0" smtClean="0"/>
              <a:t>What risk factors and signs of diabetes?</a:t>
            </a:r>
          </a:p>
          <a:p>
            <a:pPr eaLnBrk="1" hangingPunct="1">
              <a:lnSpc>
                <a:spcPct val="80000"/>
              </a:lnSpc>
              <a:defRPr/>
            </a:pPr>
            <a:r>
              <a:rPr lang="en-US" sz="2800" dirty="0" smtClean="0"/>
              <a:t>What type of diabetes does he have? </a:t>
            </a:r>
          </a:p>
          <a:p>
            <a:pPr marL="0" indent="0" eaLnBrk="1" hangingPunct="1">
              <a:lnSpc>
                <a:spcPct val="80000"/>
              </a:lnSpc>
              <a:buFont typeface="Wingdings" panose="05000000000000000000" pitchFamily="2" charset="2"/>
              <a:buNone/>
              <a:defRPr/>
            </a:pPr>
            <a:endParaRPr lang="en-US" sz="2800" dirty="0" smtClean="0"/>
          </a:p>
        </p:txBody>
      </p:sp>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152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4807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 Calhoun asks you</a:t>
            </a:r>
          </a:p>
        </p:txBody>
      </p:sp>
      <p:sp>
        <p:nvSpPr>
          <p:cNvPr id="102403" name="Rectangle 3"/>
          <p:cNvSpPr>
            <a:spLocks noGrp="1" noChangeArrowheads="1"/>
          </p:cNvSpPr>
          <p:nvPr>
            <p:ph type="body" idx="1"/>
          </p:nvPr>
        </p:nvSpPr>
        <p:spPr/>
        <p:txBody>
          <a:bodyPr/>
          <a:lstStyle/>
          <a:p>
            <a:pPr eaLnBrk="1" hangingPunct="1"/>
            <a:r>
              <a:rPr lang="en-US" smtClean="0"/>
              <a:t>What is type 2 diabetes?</a:t>
            </a:r>
          </a:p>
          <a:p>
            <a:pPr eaLnBrk="1" hangingPunct="1"/>
            <a:r>
              <a:rPr lang="en-US" smtClean="0"/>
              <a:t>Will this go away?</a:t>
            </a:r>
          </a:p>
          <a:p>
            <a:pPr eaLnBrk="1" hangingPunct="1"/>
            <a:r>
              <a:rPr lang="en-US" smtClean="0"/>
              <a:t>Will I get complications?</a:t>
            </a:r>
          </a:p>
          <a:p>
            <a:pPr eaLnBrk="1" hangingPunct="1"/>
            <a:r>
              <a:rPr lang="en-US" smtClean="0"/>
              <a:t>Will I need to take diabetes medication for the rest of my life?</a:t>
            </a:r>
          </a:p>
          <a:p>
            <a:pPr eaLnBrk="1" hangingPunct="1"/>
            <a:r>
              <a:rPr lang="en-US" smtClean="0"/>
              <a:t>How come I got diabetes?</a:t>
            </a:r>
          </a:p>
          <a:p>
            <a:pPr eaLnBrk="1" hangingPunct="1"/>
            <a:r>
              <a:rPr lang="en-US" smtClean="0"/>
              <a:t>Do I have to check my blood sugars?</a:t>
            </a:r>
          </a:p>
          <a:p>
            <a:pPr eaLnBrk="1" hangingPunct="1"/>
            <a:endParaRPr lang="en-US" smtClean="0"/>
          </a:p>
        </p:txBody>
      </p:sp>
    </p:spTree>
    <p:extLst>
      <p:ext uri="{BB962C8B-B14F-4D97-AF65-F5344CB8AC3E}">
        <p14:creationId xmlns:p14="http://schemas.microsoft.com/office/powerpoint/2010/main" val="36013550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724400" y="2133600"/>
            <a:ext cx="3657600" cy="1143000"/>
          </a:xfrm>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466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3639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normAutofit fontScale="925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436562" y="4419600"/>
            <a:ext cx="4037013" cy="1068387"/>
          </a:xfrm>
        </p:spPr>
        <p:txBody>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876800" y="1629093"/>
            <a:ext cx="4037013" cy="2333307"/>
          </a:xfrm>
        </p:spPr>
        <p:txBody>
          <a:bodyPr>
            <a:normAutofit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extLst>
      <p:ext uri="{BB962C8B-B14F-4D97-AF65-F5344CB8AC3E}">
        <p14:creationId xmlns:p14="http://schemas.microsoft.com/office/powerpoint/2010/main" val="299523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idx="1"/>
          </p:nvPr>
        </p:nvSpPr>
        <p:spPr>
          <a:ln>
            <a:solidFill>
              <a:schemeClr val="accent1"/>
            </a:solidFill>
          </a:ln>
        </p:spPr>
        <p:txBody>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spTree>
    <p:extLst>
      <p:ext uri="{BB962C8B-B14F-4D97-AF65-F5344CB8AC3E}">
        <p14:creationId xmlns:p14="http://schemas.microsoft.com/office/powerpoint/2010/main" val="2106715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178808" y="1600200"/>
            <a:ext cx="3822192" cy="4648200"/>
          </a:xfrm>
        </p:spPr>
        <p:txBody>
          <a:bodyPr>
            <a:normAutofit fontScale="925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extLst>
      <p:ext uri="{BB962C8B-B14F-4D97-AF65-F5344CB8AC3E}">
        <p14:creationId xmlns:p14="http://schemas.microsoft.com/office/powerpoint/2010/main" val="208332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pPr eaLnBrk="1" hangingPunct="1"/>
            <a:r>
              <a:rPr lang="en-US" smtClean="0"/>
              <a:t>Blood Glucose Testing -How will it help me?</a:t>
            </a:r>
          </a:p>
        </p:txBody>
      </p:sp>
      <p:sp>
        <p:nvSpPr>
          <p:cNvPr id="106499" name="Rectangle 3"/>
          <p:cNvSpPr>
            <a:spLocks noGrp="1" noChangeArrowheads="1"/>
          </p:cNvSpPr>
          <p:nvPr>
            <p:ph type="body" sz="half" idx="1"/>
          </p:nvPr>
        </p:nvSpPr>
        <p:spPr>
          <a:xfrm>
            <a:off x="914400" y="1600200"/>
            <a:ext cx="5973763" cy="4953000"/>
          </a:xfrm>
        </p:spPr>
        <p:txBody>
          <a:bodyPr/>
          <a:lstStyle/>
          <a:p>
            <a:pPr eaLnBrk="1" hangingPunct="1">
              <a:lnSpc>
                <a:spcPct val="90000"/>
              </a:lnSpc>
            </a:pPr>
            <a:r>
              <a:rPr lang="en-US" sz="2800" smtClean="0"/>
              <a:t>See if your treatment plan is working</a:t>
            </a:r>
          </a:p>
          <a:p>
            <a:pPr eaLnBrk="1" hangingPunct="1">
              <a:lnSpc>
                <a:spcPct val="90000"/>
              </a:lnSpc>
            </a:pPr>
            <a:r>
              <a:rPr lang="en-US" sz="2800" smtClean="0"/>
              <a:t>Make decisions regarding food and/or med adjustment when exercising</a:t>
            </a:r>
          </a:p>
          <a:p>
            <a:pPr eaLnBrk="1" hangingPunct="1">
              <a:lnSpc>
                <a:spcPct val="90000"/>
              </a:lnSpc>
            </a:pPr>
            <a:r>
              <a:rPr lang="en-US" sz="2800" smtClean="0"/>
              <a:t>Find out how that pizza affected your BG</a:t>
            </a:r>
          </a:p>
          <a:p>
            <a:pPr eaLnBrk="1" hangingPunct="1">
              <a:lnSpc>
                <a:spcPct val="90000"/>
              </a:lnSpc>
            </a:pPr>
            <a:r>
              <a:rPr lang="en-US" sz="2800" smtClean="0"/>
              <a:t>Avoid unwanted weight gain</a:t>
            </a:r>
          </a:p>
          <a:p>
            <a:pPr eaLnBrk="1" hangingPunct="1">
              <a:lnSpc>
                <a:spcPct val="90000"/>
              </a:lnSpc>
            </a:pPr>
            <a:r>
              <a:rPr lang="en-US" sz="2800" smtClean="0"/>
              <a:t>Enhanced athletic performance </a:t>
            </a:r>
          </a:p>
          <a:p>
            <a:pPr eaLnBrk="1" hangingPunct="1">
              <a:lnSpc>
                <a:spcPct val="90000"/>
              </a:lnSpc>
            </a:pPr>
            <a:r>
              <a:rPr lang="en-US" sz="2800" smtClean="0"/>
              <a:t>Find patterns</a:t>
            </a:r>
          </a:p>
          <a:p>
            <a:pPr eaLnBrk="1" hangingPunct="1">
              <a:lnSpc>
                <a:spcPct val="90000"/>
              </a:lnSpc>
            </a:pPr>
            <a:r>
              <a:rPr lang="en-US" sz="2800" smtClean="0"/>
              <a:t>Manage illness</a:t>
            </a:r>
          </a:p>
          <a:p>
            <a:pPr eaLnBrk="1" hangingPunct="1">
              <a:lnSpc>
                <a:spcPct val="90000"/>
              </a:lnSpc>
            </a:pPr>
            <a:endParaRPr lang="en-US" sz="2400" smtClean="0"/>
          </a:p>
        </p:txBody>
      </p:sp>
      <p:pic>
        <p:nvPicPr>
          <p:cNvPr id="106500"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934200" y="1676400"/>
            <a:ext cx="1628775" cy="3581400"/>
          </a:xfrm>
          <a:noFill/>
        </p:spPr>
      </p:pic>
    </p:spTree>
    <p:extLst>
      <p:ext uri="{BB962C8B-B14F-4D97-AF65-F5344CB8AC3E}">
        <p14:creationId xmlns:p14="http://schemas.microsoft.com/office/powerpoint/2010/main" val="14215822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38200" y="304800"/>
            <a:ext cx="5613400" cy="1020763"/>
          </a:xfrm>
        </p:spPr>
        <p:txBody>
          <a:bodyPr>
            <a:normAutofit fontScale="90000"/>
          </a:bodyPr>
          <a:lstStyle/>
          <a:p>
            <a:pPr eaLnBrk="1" hangingPunct="1"/>
            <a:r>
              <a:rPr lang="en-US" sz="3600" smtClean="0"/>
              <a:t>How Often Should I Check?</a:t>
            </a:r>
          </a:p>
        </p:txBody>
      </p:sp>
      <p:pic>
        <p:nvPicPr>
          <p:cNvPr id="108547"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a:noFill/>
        </p:spPr>
      </p:pic>
      <p:sp>
        <p:nvSpPr>
          <p:cNvPr id="1438724" name="Rectangle 4"/>
          <p:cNvSpPr>
            <a:spLocks noChangeArrowheads="1"/>
          </p:cNvSpPr>
          <p:nvPr/>
        </p:nvSpPr>
        <p:spPr bwMode="auto">
          <a:xfrm>
            <a:off x="457200" y="1447800"/>
            <a:ext cx="7696200" cy="46783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Be realistic!!</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Type 1 – at least pre and post meal</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Type 2 – as often as needed to achieve goals (ADA)</a:t>
            </a:r>
          </a:p>
          <a:p>
            <a:pPr marL="342900" indent="-342900" eaLnBrk="1" hangingPunct="1">
              <a:spcBef>
                <a:spcPct val="20000"/>
              </a:spcBef>
              <a:buClr>
                <a:schemeClr val="tx2"/>
              </a:buClr>
              <a:buSzPct val="60000"/>
              <a:buFont typeface="Wingdings" pitchFamily="2" charset="2"/>
              <a:buBlip>
                <a:blip r:embed="rId4"/>
              </a:buBlip>
              <a:defRPr/>
            </a:pPr>
            <a:r>
              <a:rPr lang="en-US" sz="3200" dirty="0">
                <a:effectLst>
                  <a:outerShdw blurRad="38100" dist="38100" dir="2700000" algn="tl">
                    <a:srgbClr val="000000"/>
                  </a:outerShdw>
                </a:effectLst>
                <a:latin typeface="Tahoma" pitchFamily="34" charset="0"/>
              </a:rPr>
              <a:t>Consider:</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Types and timing of meds</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Goals</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Ability (physical and emotional)</a:t>
            </a:r>
          </a:p>
          <a:p>
            <a:pPr marL="742950" lvl="1" indent="-285750" eaLnBrk="1" hangingPunct="1">
              <a:spcBef>
                <a:spcPct val="20000"/>
              </a:spcBef>
              <a:buClr>
                <a:schemeClr val="folHlink"/>
              </a:buClr>
              <a:buSzPct val="55000"/>
              <a:buFont typeface="Wingdings" pitchFamily="2" charset="2"/>
              <a:buBlip>
                <a:blip r:embed="rId5"/>
              </a:buBlip>
              <a:defRPr/>
            </a:pPr>
            <a:r>
              <a:rPr lang="en-US" sz="3200" dirty="0">
                <a:effectLst>
                  <a:outerShdw blurRad="38100" dist="38100" dir="2700000" algn="tl">
                    <a:srgbClr val="000000"/>
                  </a:outerShdw>
                </a:effectLst>
                <a:latin typeface="Tahoma" pitchFamily="34" charset="0"/>
              </a:rPr>
              <a:t>Finances</a:t>
            </a:r>
          </a:p>
          <a:p>
            <a:pPr marL="342900" indent="-342900" eaLnBrk="1" hangingPunct="1">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767407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smtClean="0"/>
              <a:t>Degree of hyperglycemia “glucose toxicity”</a:t>
            </a:r>
          </a:p>
          <a:p>
            <a:pPr eaLnBrk="1" hangingPunct="1"/>
            <a:r>
              <a:rPr lang="en-US" smtClean="0"/>
              <a:t>Duration of hyperglycemia</a:t>
            </a:r>
          </a:p>
          <a:p>
            <a:pPr eaLnBrk="1" hangingPunct="1"/>
            <a:r>
              <a:rPr lang="en-US" smtClean="0"/>
              <a:t>Genes</a:t>
            </a:r>
          </a:p>
          <a:p>
            <a:pPr eaLnBrk="1" hangingPunct="1"/>
            <a:r>
              <a:rPr lang="en-US"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50188" name="Clip" r:id="rId4" imgW="2584764" imgH="3464459" progId="MS_ClipArt_Gallery.5">
                  <p:embed/>
                </p:oleObj>
              </mc:Choice>
              <mc:Fallback>
                <p:oleObj name="Clip" r:id="rId4" imgW="2584764" imgH="346445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9246098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234950"/>
            <a:ext cx="7772400" cy="1136650"/>
          </a:xfrm>
          <a:noFill/>
        </p:spPr>
        <p:txBody>
          <a:bodyPr lIns="90477" tIns="44445" rIns="90477" bIns="44445" anchor="b"/>
          <a:lstStyle/>
          <a:p>
            <a:pPr eaLnBrk="1" hangingPunct="1"/>
            <a:r>
              <a:rPr lang="en-US" b="1" smtClean="0"/>
              <a:t>Diabetes Complications</a:t>
            </a:r>
            <a:endParaRPr lang="en-US" sz="3200" b="1" smtClean="0"/>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smtClean="0"/>
              <a:t>Heart disease leading cause of death. </a:t>
            </a:r>
          </a:p>
          <a:p>
            <a:pPr eaLnBrk="1" hangingPunct="1"/>
            <a:r>
              <a:rPr lang="en-US" sz="2800" smtClean="0"/>
              <a:t>CAD death rates are about 2 -4x’s as high as adults without diabetes (it’s not getting better)</a:t>
            </a:r>
          </a:p>
          <a:p>
            <a:pPr eaLnBrk="1" hangingPunct="1"/>
            <a:r>
              <a:rPr lang="en-US" sz="2800" smtClean="0"/>
              <a:t>Risk of stroke is 2 - 4 times higher</a:t>
            </a:r>
          </a:p>
          <a:p>
            <a:pPr eaLnBrk="1" hangingPunct="1"/>
            <a:r>
              <a:rPr lang="en-US" sz="2800" smtClean="0"/>
              <a:t>60% - 65% of people with DM have HTN.</a:t>
            </a:r>
          </a:p>
          <a:p>
            <a:pPr eaLnBrk="1" hangingPunct="1"/>
            <a:r>
              <a:rPr lang="en-US" sz="2800" smtClean="0"/>
              <a:t>DM accounts for 40% of new cases of ESRD</a:t>
            </a:r>
          </a:p>
          <a:p>
            <a:pPr eaLnBrk="1" hangingPunct="1"/>
            <a:r>
              <a:rPr lang="en-US" sz="2800" smtClean="0"/>
              <a:t>60 - 70% have mild - severe forms of neuropathy</a:t>
            </a:r>
          </a:p>
          <a:p>
            <a:pPr eaLnBrk="1" hangingPunct="1"/>
            <a:r>
              <a:rPr lang="en-US" sz="2800" smtClean="0"/>
              <a:t>Diabetes is the leading cause of blindness</a:t>
            </a:r>
          </a:p>
          <a:p>
            <a:pPr eaLnBrk="1" hangingPunct="1"/>
            <a:r>
              <a:rPr lang="en-US" sz="2800" smtClean="0"/>
              <a:t>Accounts for 50% of lower limb amputations</a:t>
            </a:r>
            <a:endParaRPr lang="en-US" sz="2400" smtClean="0"/>
          </a:p>
        </p:txBody>
      </p:sp>
    </p:spTree>
    <p:extLst>
      <p:ext uri="{BB962C8B-B14F-4D97-AF65-F5344CB8AC3E}">
        <p14:creationId xmlns:p14="http://schemas.microsoft.com/office/powerpoint/2010/main" val="239320662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530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smtClean="0"/>
              <a:t>Prevention</a:t>
            </a:r>
          </a:p>
          <a:p>
            <a:pPr eaLnBrk="1" hangingPunct="1"/>
            <a:r>
              <a:rPr lang="en-US" b="1" smtClean="0"/>
              <a:t>Trials</a:t>
            </a:r>
          </a:p>
          <a:p>
            <a:pPr eaLnBrk="1" hangingPunct="1"/>
            <a:r>
              <a:rPr lang="en-US" b="1" smtClean="0"/>
              <a:t>Practice Recommendations</a:t>
            </a:r>
          </a:p>
          <a:p>
            <a:pPr eaLnBrk="1" hangingPunct="1"/>
            <a:endParaRPr lang="en-US" smtClean="0"/>
          </a:p>
        </p:txBody>
      </p:sp>
      <p:pic>
        <p:nvPicPr>
          <p:cNvPr id="1187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2323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38200" y="304800"/>
            <a:ext cx="7772400" cy="914400"/>
          </a:xfrm>
        </p:spPr>
        <p:txBody>
          <a:bodyPr/>
          <a:lstStyle/>
          <a:p>
            <a:r>
              <a:rPr lang="en-US"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smtClean="0"/>
              <a:t>Mid 30s, friendly, he smiles to greet you and you notice his gums are inflamed.  You’d guess a BMI of 26 or so, with most of the extra weight in the waist area. </a:t>
            </a:r>
          </a:p>
          <a:p>
            <a:r>
              <a:rPr lang="en-US"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154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1639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76600" y="304800"/>
            <a:ext cx="5638800" cy="1524000"/>
          </a:xfrm>
        </p:spPr>
        <p:txBody>
          <a:bodyPr/>
          <a:lstStyle/>
          <a:p>
            <a:pPr eaLnBrk="1" hangingPunct="1"/>
            <a:r>
              <a:rPr lang="en-US" sz="2400" b="1" smtClean="0"/>
              <a:t>Age-adjusted Diabetes Prevalence </a:t>
            </a:r>
            <a:br>
              <a:rPr lang="en-US" sz="2400" b="1" smtClean="0"/>
            </a:br>
            <a:r>
              <a:rPr lang="en-US" sz="2400" b="1" smtClean="0"/>
              <a:t>20 yrs or older, by race/ethnicity— U.S. 2008</a:t>
            </a:r>
          </a:p>
        </p:txBody>
      </p:sp>
      <p:sp>
        <p:nvSpPr>
          <p:cNvPr id="15363" name="Rectangle 3"/>
          <p:cNvSpPr>
            <a:spLocks noGrp="1" noChangeArrowheads="1"/>
          </p:cNvSpPr>
          <p:nvPr>
            <p:ph type="body" sz="half" idx="1"/>
          </p:nvPr>
        </p:nvSpPr>
        <p:spPr>
          <a:xfrm>
            <a:off x="914400" y="2486025"/>
            <a:ext cx="7129463" cy="4067175"/>
          </a:xfrm>
        </p:spPr>
        <p:txBody>
          <a:bodyPr/>
          <a:lstStyle/>
          <a:p>
            <a:pPr eaLnBrk="1" hangingPunct="1"/>
            <a:r>
              <a:rPr lang="en-US" sz="2800" smtClean="0"/>
              <a:t>Native Americans			16.5%</a:t>
            </a:r>
          </a:p>
          <a:p>
            <a:pPr eaLnBrk="1" hangingPunct="1"/>
            <a:r>
              <a:rPr lang="en-US" sz="2800" smtClean="0"/>
              <a:t>Alaska Natives			         16.5%</a:t>
            </a:r>
          </a:p>
          <a:p>
            <a:pPr eaLnBrk="1" hangingPunct="1"/>
            <a:r>
              <a:rPr lang="en-US" sz="2800" smtClean="0"/>
              <a:t>Blacks					11.8%</a:t>
            </a:r>
          </a:p>
          <a:p>
            <a:pPr eaLnBrk="1" hangingPunct="1"/>
            <a:r>
              <a:rPr lang="en-US" sz="2800" smtClean="0"/>
              <a:t>Hispanics 				10.4%</a:t>
            </a:r>
          </a:p>
          <a:p>
            <a:pPr eaLnBrk="1" hangingPunct="1"/>
            <a:r>
              <a:rPr lang="en-US" sz="2800" smtClean="0"/>
              <a:t>Asian Americans			7.5%</a:t>
            </a:r>
          </a:p>
          <a:p>
            <a:pPr eaLnBrk="1" hangingPunct="1"/>
            <a:r>
              <a:rPr lang="en-US" sz="2800" smtClean="0"/>
              <a:t>Whites 					6.6%</a:t>
            </a:r>
          </a:p>
          <a:p>
            <a:pPr eaLnBrk="1" hangingPunct="1"/>
            <a:endParaRPr lang="en-US" sz="2800" smtClean="0"/>
          </a:p>
        </p:txBody>
      </p:sp>
      <p:sp>
        <p:nvSpPr>
          <p:cNvPr id="15364"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In 2002, Native Hawaiians and Japanese and Filipino residents of Hawaii aged twenty years or older were approximately 2 times as likely to have diagnosed diabetes as white residents of Hawaii </a:t>
            </a:r>
          </a:p>
        </p:txBody>
      </p:sp>
      <p:pic>
        <p:nvPicPr>
          <p:cNvPr id="15365" name="Picture 5" descr="2xggxgv3[1]"/>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533400" y="304800"/>
            <a:ext cx="2514600" cy="1676400"/>
          </a:xfrm>
          <a:noFill/>
        </p:spPr>
      </p:pic>
    </p:spTree>
    <p:extLst>
      <p:ext uri="{BB962C8B-B14F-4D97-AF65-F5344CB8AC3E}">
        <p14:creationId xmlns:p14="http://schemas.microsoft.com/office/powerpoint/2010/main" val="1075315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295400"/>
          </a:xfrm>
        </p:spPr>
        <p:txBody>
          <a:bodyPr>
            <a:normAutofit fontScale="90000"/>
          </a:bodyPr>
          <a:lstStyle/>
          <a:p>
            <a:pPr eaLnBrk="1" hangingPunct="1">
              <a:defRPr/>
            </a:pPr>
            <a:r>
              <a:rPr lang="en-US" sz="3600" dirty="0" smtClean="0">
                <a:solidFill>
                  <a:schemeClr val="accent1">
                    <a:lumMod val="40000"/>
                    <a:lumOff val="60000"/>
                  </a:schemeClr>
                </a:solidFill>
              </a:rPr>
              <a:t>Can Type 2 be Prevented in Older Adults?</a:t>
            </a:r>
          </a:p>
        </p:txBody>
      </p:sp>
      <p:sp>
        <p:nvSpPr>
          <p:cNvPr id="124931" name="Rectangle 1027"/>
          <p:cNvSpPr>
            <a:spLocks noGrp="1" noChangeArrowheads="1"/>
          </p:cNvSpPr>
          <p:nvPr>
            <p:ph type="body" idx="1"/>
          </p:nvPr>
        </p:nvSpPr>
        <p:spPr>
          <a:xfrm>
            <a:off x="4724400" y="1905000"/>
            <a:ext cx="4191000" cy="4497388"/>
          </a:xfrm>
        </p:spPr>
        <p:txBody>
          <a:bodyPr/>
          <a:lstStyle/>
          <a:p>
            <a:pPr eaLnBrk="1" hangingPunct="1">
              <a:buFont typeface="Wingdings" panose="05000000000000000000" pitchFamily="2" charset="2"/>
              <a:buNone/>
            </a:pPr>
            <a:r>
              <a:rPr lang="en-US" smtClean="0"/>
              <a:t>Overall, 9 of 10 new cases of diabetes attributable</a:t>
            </a:r>
            <a:r>
              <a:rPr lang="en-US" baseline="30000" smtClean="0"/>
              <a:t> </a:t>
            </a:r>
            <a:r>
              <a:rPr lang="en-US" smtClean="0"/>
              <a:t>to these 5 lifestyle factors.</a:t>
            </a:r>
          </a:p>
          <a:p>
            <a:pPr eaLnBrk="1" hangingPunct="1">
              <a:buFont typeface="Wingdings" panose="05000000000000000000" pitchFamily="2" charset="2"/>
              <a:buNone/>
            </a:pPr>
            <a:endParaRPr lang="en-US" smtClean="0"/>
          </a:p>
          <a:p>
            <a:pPr eaLnBrk="1" hangingPunct="1">
              <a:buFont typeface="Wingdings" panose="05000000000000000000" pitchFamily="2" charset="2"/>
              <a:buNone/>
            </a:pPr>
            <a:r>
              <a:rPr lang="en-US" smtClean="0"/>
              <a:t>89% risk reduction when all at goal.</a:t>
            </a:r>
          </a:p>
          <a:p>
            <a:pPr eaLnBrk="1" hangingPunct="1">
              <a:buFont typeface="Wingdings" panose="05000000000000000000" pitchFamily="2" charset="2"/>
              <a:buNone/>
            </a:pPr>
            <a:r>
              <a:rPr lang="en-US" smtClean="0"/>
              <a:t>35% rel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581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a:latin typeface="Times New Roman" panose="02020603050405020304" pitchFamily="18" charset="0"/>
              </a:rPr>
              <a:t> </a:t>
            </a:r>
            <a:r>
              <a:rPr lang="en-US" sz="2000">
                <a:latin typeface="Arial" panose="020B0604020202020204" pitchFamily="34" charset="0"/>
                <a:cs typeface="Arial" panose="020B0604020202020204" pitchFamily="34" charset="0"/>
              </a:rPr>
              <a:t>Physical</a:t>
            </a:r>
            <a:r>
              <a:rPr lang="en-US" sz="2000" baseline="30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activity (30 mins a day)</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Dietary score (higher fiber intake, low saturated fat and </a:t>
            </a:r>
            <a:r>
              <a:rPr lang="en-US" sz="2000" i="1">
                <a:latin typeface="Arial" panose="020B0604020202020204" pitchFamily="34" charset="0"/>
                <a:cs typeface="Arial" panose="020B0604020202020204" pitchFamily="34" charset="0"/>
              </a:rPr>
              <a:t>trans</a:t>
            </a:r>
            <a:r>
              <a:rPr lang="en-US" sz="2000">
                <a:latin typeface="Arial" panose="020B0604020202020204" pitchFamily="34" charset="0"/>
                <a:cs typeface="Arial" panose="020B0604020202020204" pitchFamily="34" charset="0"/>
              </a:rPr>
              <a:t>-fat, lower mean</a:t>
            </a:r>
            <a:r>
              <a:rPr lang="en-US" sz="2000" baseline="30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Not Smoking</a:t>
            </a:r>
            <a:endParaRPr lang="en-US" sz="2000" baseline="3000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a:latin typeface="Tempus Sans ITC" panose="04020404030D07020202" pitchFamily="82" charset="0"/>
            </a:endParaRPr>
          </a:p>
          <a:p>
            <a:pPr eaLnBrk="1" hangingPunct="1">
              <a:spcBef>
                <a:spcPct val="0"/>
              </a:spcBef>
              <a:buClrTx/>
              <a:buSzTx/>
              <a:buFontTx/>
              <a:buNone/>
            </a:pPr>
            <a:r>
              <a:rPr lang="en-US" sz="1600" b="1">
                <a:latin typeface="Tempus Sans ITC" panose="04020404030D07020202" pitchFamily="82" charset="0"/>
              </a:rPr>
              <a:t>Dariush Mozaffarian, MD, </a:t>
            </a:r>
          </a:p>
          <a:p>
            <a:pPr eaLnBrk="1" hangingPunct="1">
              <a:spcBef>
                <a:spcPct val="0"/>
              </a:spcBef>
              <a:buClrTx/>
              <a:buSzTx/>
              <a:buFontTx/>
              <a:buNone/>
            </a:pPr>
            <a:r>
              <a:rPr lang="en-US" sz="1600" b="1" i="1">
                <a:latin typeface="Tempus Sans ITC" panose="04020404030D07020202" pitchFamily="82" charset="0"/>
              </a:rPr>
              <a:t>Arch Intern Med.</a:t>
            </a:r>
            <a:r>
              <a:rPr lang="en-US" sz="1600" b="1">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a:latin typeface="Times New Roman" panose="02020603050405020304" pitchFamily="18" charset="0"/>
            </a:endParaRPr>
          </a:p>
        </p:txBody>
      </p:sp>
    </p:spTree>
    <p:extLst>
      <p:ext uri="{BB962C8B-B14F-4D97-AF65-F5344CB8AC3E}">
        <p14:creationId xmlns:p14="http://schemas.microsoft.com/office/powerpoint/2010/main" val="400571022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normAutofit fontScale="90000"/>
          </a:bodyPr>
          <a:lstStyle/>
          <a:p>
            <a:r>
              <a:rPr lang="en-US" smtClean="0"/>
              <a:t>Best Shake For People with Diabetes</a:t>
            </a:r>
          </a:p>
        </p:txBody>
      </p:sp>
      <p:pic>
        <p:nvPicPr>
          <p:cNvPr id="126979" name="Content Placeholder 12" descr="http://usafamilymedicine.files.wordpress.com/2012/01/exercise-cartoo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00200"/>
            <a:ext cx="5791200" cy="4729163"/>
          </a:xfrm>
        </p:spPr>
      </p:pic>
      <p:sp>
        <p:nvSpPr>
          <p:cNvPr id="126980" name="TextBox 4"/>
          <p:cNvSpPr txBox="1">
            <a:spLocks noChangeArrowheads="1"/>
          </p:cNvSpPr>
          <p:nvPr/>
        </p:nvSpPr>
        <p:spPr bwMode="auto">
          <a:xfrm>
            <a:off x="4191000" y="6329363"/>
            <a:ext cx="497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Times New Roman" panose="02020603050405020304" pitchFamily="18" charset="0"/>
              </a:rPr>
              <a:t>From Debbie Nagata’s slide collection</a:t>
            </a:r>
          </a:p>
        </p:txBody>
      </p:sp>
    </p:spTree>
    <p:extLst>
      <p:ext uri="{BB962C8B-B14F-4D97-AF65-F5344CB8AC3E}">
        <p14:creationId xmlns:p14="http://schemas.microsoft.com/office/powerpoint/2010/main" val="32680220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4966021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04800"/>
            <a:ext cx="8534400" cy="1143000"/>
          </a:xfrm>
        </p:spPr>
        <p:txBody>
          <a:bodyPr>
            <a:normAutofit fontScale="90000"/>
          </a:bodyPr>
          <a:lstStyle/>
          <a:p>
            <a:pPr eaLnBrk="1" hangingPunct="1"/>
            <a:r>
              <a:rPr lang="en-US" smtClean="0"/>
              <a:t>Diabetes Prevention Program</a:t>
            </a:r>
            <a:br>
              <a:rPr lang="en-US" smtClean="0"/>
            </a:br>
            <a:r>
              <a:rPr lang="en-US" smtClean="0"/>
              <a:t>(DPP)	August 2001 </a:t>
            </a:r>
          </a:p>
        </p:txBody>
      </p:sp>
      <p:sp>
        <p:nvSpPr>
          <p:cNvPr id="1773571" name="Rectangle 3"/>
          <p:cNvSpPr>
            <a:spLocks noGrp="1" noChangeArrowheads="1"/>
          </p:cNvSpPr>
          <p:nvPr>
            <p:ph type="body" idx="1"/>
          </p:nvPr>
        </p:nvSpPr>
        <p:spPr>
          <a:xfrm>
            <a:off x="381000" y="1752600"/>
            <a:ext cx="8178800" cy="4876800"/>
          </a:xfrm>
        </p:spPr>
        <p:txBody>
          <a:bodyPr/>
          <a:lstStyle/>
          <a:p>
            <a:pPr eaLnBrk="1" hangingPunct="1">
              <a:buFont typeface="Wingdings" panose="05000000000000000000" pitchFamily="2" charset="2"/>
              <a:buNone/>
            </a:pPr>
            <a:r>
              <a:rPr lang="en-US" sz="2400" smtClean="0"/>
              <a:t>3, 234 people w/ IGT randomized to Placebo, Diet/Exercise or Metformin for 3 years</a:t>
            </a:r>
          </a:p>
          <a:p>
            <a:pPr eaLnBrk="1" hangingPunct="1"/>
            <a:r>
              <a:rPr lang="en-US" sz="2400" smtClean="0"/>
              <a:t>Standard Group - 29% developed DM  </a:t>
            </a:r>
            <a:endParaRPr lang="en-US" sz="2800" smtClean="0"/>
          </a:p>
          <a:p>
            <a:pPr eaLnBrk="1" hangingPunct="1"/>
            <a:r>
              <a:rPr lang="en-US" sz="2400" smtClean="0"/>
              <a:t>Lifestyle Results - 14% developed DM</a:t>
            </a:r>
            <a:endParaRPr lang="en-US" sz="2800" smtClean="0"/>
          </a:p>
          <a:p>
            <a:pPr lvl="1" eaLnBrk="1" hangingPunct="1"/>
            <a:r>
              <a:rPr lang="en-US" sz="2800" smtClean="0"/>
              <a:t>30 mins daily mod activity/ low fat diet reduced DM risk by 58%  (71% for 60yrs +)  </a:t>
            </a:r>
          </a:p>
          <a:p>
            <a:pPr lvl="1" eaLnBrk="1" hangingPunct="1"/>
            <a:r>
              <a:rPr lang="en-US" sz="2800" smtClean="0"/>
              <a:t>On avg, participants lost 5-7% of body wt</a:t>
            </a:r>
          </a:p>
          <a:p>
            <a:pPr eaLnBrk="1" hangingPunct="1"/>
            <a:r>
              <a:rPr lang="en-US" sz="2400" smtClean="0"/>
              <a:t>Metformin 850 BID - 22% developed DM</a:t>
            </a:r>
            <a:endParaRPr lang="en-US" sz="2800" smtClean="0"/>
          </a:p>
          <a:p>
            <a:pPr lvl="1" eaLnBrk="1" hangingPunct="1"/>
            <a:r>
              <a:rPr lang="en-US" sz="2800" smtClean="0"/>
              <a:t>reduced risk by 31% (less effective with elderly and thinner pt’s)</a:t>
            </a:r>
            <a:endParaRPr lang="en-US" sz="2400" smtClean="0"/>
          </a:p>
          <a:p>
            <a:pPr eaLnBrk="1" hangingPunct="1"/>
            <a:endParaRPr lang="en-US" sz="2400" smtClean="0"/>
          </a:p>
        </p:txBody>
      </p:sp>
    </p:spTree>
    <p:extLst>
      <p:ext uri="{BB962C8B-B14F-4D97-AF65-F5344CB8AC3E}">
        <p14:creationId xmlns:p14="http://schemas.microsoft.com/office/powerpoint/2010/main" val="2745847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73571">
                                            <p:txEl>
                                              <p:pRg st="1" end="1"/>
                                            </p:txEl>
                                          </p:spTgt>
                                        </p:tgtEl>
                                        <p:attrNameLst>
                                          <p:attrName>style.visibility</p:attrName>
                                        </p:attrNameLst>
                                      </p:cBhvr>
                                      <p:to>
                                        <p:strVal val="visible"/>
                                      </p:to>
                                    </p:set>
                                    <p:anim calcmode="lin" valueType="num">
                                      <p:cBhvr additive="base">
                                        <p:cTn id="7" dur="500" fill="hold"/>
                                        <p:tgtEl>
                                          <p:spTgt spid="17735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3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73571">
                                            <p:txEl>
                                              <p:pRg st="2" end="2"/>
                                            </p:txEl>
                                          </p:spTgt>
                                        </p:tgtEl>
                                        <p:attrNameLst>
                                          <p:attrName>style.visibility</p:attrName>
                                        </p:attrNameLst>
                                      </p:cBhvr>
                                      <p:to>
                                        <p:strVal val="visible"/>
                                      </p:to>
                                    </p:set>
                                    <p:anim calcmode="lin" valueType="num">
                                      <p:cBhvr additive="base">
                                        <p:cTn id="13" dur="500" fill="hold"/>
                                        <p:tgtEl>
                                          <p:spTgt spid="17735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357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73571">
                                            <p:txEl>
                                              <p:pRg st="3" end="3"/>
                                            </p:txEl>
                                          </p:spTgt>
                                        </p:tgtEl>
                                        <p:attrNameLst>
                                          <p:attrName>style.visibility</p:attrName>
                                        </p:attrNameLst>
                                      </p:cBhvr>
                                      <p:to>
                                        <p:strVal val="visible"/>
                                      </p:to>
                                    </p:set>
                                    <p:anim calcmode="lin" valueType="num">
                                      <p:cBhvr additive="base">
                                        <p:cTn id="17" dur="500" fill="hold"/>
                                        <p:tgtEl>
                                          <p:spTgt spid="17735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735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73571">
                                            <p:txEl>
                                              <p:pRg st="4" end="4"/>
                                            </p:txEl>
                                          </p:spTgt>
                                        </p:tgtEl>
                                        <p:attrNameLst>
                                          <p:attrName>style.visibility</p:attrName>
                                        </p:attrNameLst>
                                      </p:cBhvr>
                                      <p:to>
                                        <p:strVal val="visible"/>
                                      </p:to>
                                    </p:set>
                                    <p:anim calcmode="lin" valueType="num">
                                      <p:cBhvr additive="base">
                                        <p:cTn id="21" dur="500" fill="hold"/>
                                        <p:tgtEl>
                                          <p:spTgt spid="17735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73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73571">
                                            <p:txEl>
                                              <p:pRg st="5" end="5"/>
                                            </p:txEl>
                                          </p:spTgt>
                                        </p:tgtEl>
                                        <p:attrNameLst>
                                          <p:attrName>style.visibility</p:attrName>
                                        </p:attrNameLst>
                                      </p:cBhvr>
                                      <p:to>
                                        <p:strVal val="visible"/>
                                      </p:to>
                                    </p:set>
                                    <p:anim calcmode="lin" valueType="num">
                                      <p:cBhvr additive="base">
                                        <p:cTn id="27" dur="500" fill="hold"/>
                                        <p:tgtEl>
                                          <p:spTgt spid="17735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7357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73571">
                                            <p:txEl>
                                              <p:pRg st="6" end="6"/>
                                            </p:txEl>
                                          </p:spTgt>
                                        </p:tgtEl>
                                        <p:attrNameLst>
                                          <p:attrName>style.visibility</p:attrName>
                                        </p:attrNameLst>
                                      </p:cBhvr>
                                      <p:to>
                                        <p:strVal val="visible"/>
                                      </p:to>
                                    </p:set>
                                    <p:anim calcmode="lin" valueType="num">
                                      <p:cBhvr additive="base">
                                        <p:cTn id="31" dur="500" fill="hold"/>
                                        <p:tgtEl>
                                          <p:spTgt spid="177357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735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Weight loss and Prevention</a:t>
            </a:r>
            <a:endParaRPr lang="en-US" dirty="0"/>
          </a:p>
        </p:txBody>
      </p:sp>
      <p:pic>
        <p:nvPicPr>
          <p:cNvPr id="4" name="Content Placeholder 3"/>
          <p:cNvPicPr>
            <a:picLocks noGrp="1" noChangeAspect="1"/>
          </p:cNvPicPr>
          <p:nvPr>
            <p:ph idx="1"/>
          </p:nvPr>
        </p:nvPicPr>
        <p:blipFill>
          <a:blip r:embed="rId2"/>
          <a:stretch>
            <a:fillRect/>
          </a:stretch>
        </p:blipFill>
        <p:spPr>
          <a:xfrm>
            <a:off x="533400" y="1600200"/>
            <a:ext cx="7451601" cy="4042569"/>
          </a:xfrm>
          <a:prstGeom prst="rect">
            <a:avLst/>
          </a:prstGeom>
        </p:spPr>
      </p:pic>
    </p:spTree>
    <p:extLst>
      <p:ext uri="{BB962C8B-B14F-4D97-AF65-F5344CB8AC3E}">
        <p14:creationId xmlns:p14="http://schemas.microsoft.com/office/powerpoint/2010/main" val="2574158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normAutofit fontScale="90000"/>
          </a:bodyPr>
          <a:lstStyle/>
          <a:p>
            <a:r>
              <a:rPr lang="en-US"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smtClean="0"/>
              <a:t>Delay or Prevent Type 2 Diabetes</a:t>
            </a:r>
          </a:p>
          <a:p>
            <a:r>
              <a:rPr lang="en-US" smtClean="0"/>
              <a:t>Save $5.7 billion over 25 years</a:t>
            </a:r>
          </a:p>
          <a:p>
            <a:r>
              <a:rPr lang="en-US" smtClean="0"/>
              <a:t>Programs</a:t>
            </a:r>
          </a:p>
          <a:p>
            <a:pPr lvl="1"/>
            <a:r>
              <a:rPr lang="en-US" smtClean="0"/>
              <a:t>Partnering with YMCA’s</a:t>
            </a:r>
          </a:p>
          <a:p>
            <a:pPr lvl="1"/>
            <a:r>
              <a:rPr lang="en-US" smtClean="0"/>
              <a:t>CDC now recognizes Diabetes Prevention Programs www.cdc.gov/diabetes/prevention</a:t>
            </a:r>
          </a:p>
          <a:p>
            <a:pPr lvl="1"/>
            <a:endParaRPr lang="en-US" smtClean="0"/>
          </a:p>
          <a:p>
            <a:pPr marL="914400" lvl="2" indent="0" algn="r">
              <a:buFont typeface="Wingdings" panose="05000000000000000000" pitchFamily="2" charset="2"/>
              <a:buNone/>
            </a:pPr>
            <a:r>
              <a:rPr lang="en-US" sz="2400" i="1" smtClean="0"/>
              <a:t>Health Affairs 31, No 1 2012 p50-60</a:t>
            </a:r>
          </a:p>
        </p:txBody>
      </p:sp>
    </p:spTree>
    <p:extLst>
      <p:ext uri="{BB962C8B-B14F-4D97-AF65-F5344CB8AC3E}">
        <p14:creationId xmlns:p14="http://schemas.microsoft.com/office/powerpoint/2010/main" val="12836949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extLst>
      <p:ext uri="{BB962C8B-B14F-4D97-AF65-F5344CB8AC3E}">
        <p14:creationId xmlns:p14="http://schemas.microsoft.com/office/powerpoint/2010/main" val="14506850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5900" smtClean="0">
                <a:solidFill>
                  <a:srgbClr val="33CC33"/>
                </a:solidFill>
              </a:rPr>
              <a:t>ABC’s of Diabetes</a:t>
            </a:r>
            <a:endParaRPr lang="en-US" smtClean="0">
              <a:sym typeface="Monotype Sorts" pitchFamily="2" charset="2"/>
            </a:endParaRPr>
          </a:p>
        </p:txBody>
      </p:sp>
      <p:sp>
        <p:nvSpPr>
          <p:cNvPr id="1689603" name="Rectangle 3"/>
          <p:cNvSpPr>
            <a:spLocks noGrp="1" noChangeArrowheads="1"/>
          </p:cNvSpPr>
          <p:nvPr>
            <p:ph type="body" idx="1"/>
          </p:nvPr>
        </p:nvSpPr>
        <p:spPr>
          <a:xfrm>
            <a:off x="152400" y="1600200"/>
            <a:ext cx="8839200" cy="4800600"/>
          </a:xfrm>
        </p:spPr>
        <p:txBody>
          <a:bodyPr lIns="90477" tIns="44445" rIns="90477" bIns="44445"/>
          <a:lstStyle/>
          <a:p>
            <a:pPr lvl="1" eaLnBrk="1" hangingPunct="1">
              <a:buSzPct val="75000"/>
              <a:buFont typeface="Wingdings" panose="05000000000000000000" pitchFamily="2" charset="2"/>
              <a:buNone/>
            </a:pPr>
            <a:r>
              <a:rPr lang="en-US" sz="6600" smtClean="0">
                <a:solidFill>
                  <a:srgbClr val="33CC33"/>
                </a:solidFill>
              </a:rPr>
              <a:t>A</a:t>
            </a:r>
            <a:r>
              <a:rPr lang="en-US" sz="6600" smtClean="0"/>
              <a:t>1C</a:t>
            </a:r>
          </a:p>
          <a:p>
            <a:pPr lvl="1" eaLnBrk="1" hangingPunct="1">
              <a:buSzPct val="75000"/>
              <a:buFont typeface="Wingdings" panose="05000000000000000000" pitchFamily="2" charset="2"/>
              <a:buNone/>
            </a:pPr>
            <a:r>
              <a:rPr lang="en-US" sz="6600" smtClean="0">
                <a:solidFill>
                  <a:srgbClr val="33CC33"/>
                </a:solidFill>
              </a:rPr>
              <a:t>B</a:t>
            </a:r>
            <a:r>
              <a:rPr lang="en-US" sz="6600" smtClean="0"/>
              <a:t>lood Pressure</a:t>
            </a:r>
          </a:p>
          <a:p>
            <a:pPr lvl="1" eaLnBrk="1" hangingPunct="1">
              <a:buSzPct val="75000"/>
              <a:buFont typeface="Wingdings" panose="05000000000000000000" pitchFamily="2" charset="2"/>
              <a:buNone/>
            </a:pPr>
            <a:r>
              <a:rPr lang="en-US" sz="6600" smtClean="0">
                <a:solidFill>
                  <a:srgbClr val="33CC33"/>
                </a:solidFill>
              </a:rPr>
              <a:t>C</a:t>
            </a:r>
            <a:r>
              <a:rPr lang="en-US" sz="6600" smtClean="0"/>
              <a:t>holesterol</a:t>
            </a:r>
          </a:p>
          <a:p>
            <a:pPr lvl="1" algn="r" eaLnBrk="1" hangingPunct="1">
              <a:buSzPct val="75000"/>
              <a:buFont typeface="Wingdings" panose="05000000000000000000" pitchFamily="2" charset="2"/>
              <a:buNone/>
            </a:pPr>
            <a:r>
              <a:rPr lang="en-US" sz="4000" smtClean="0"/>
              <a:t> </a:t>
            </a:r>
          </a:p>
          <a:p>
            <a:pPr lvl="1" algn="r" eaLnBrk="1" hangingPunct="1">
              <a:buSzPct val="75000"/>
              <a:buFont typeface="Wingdings" panose="05000000000000000000" pitchFamily="2" charset="2"/>
              <a:buNone/>
            </a:pPr>
            <a:r>
              <a:rPr lang="en-US" sz="4000" smtClean="0"/>
              <a:t>professional.diabetes.org</a:t>
            </a:r>
            <a:endParaRPr lang="en-US" sz="4000" b="1" smtClean="0"/>
          </a:p>
        </p:txBody>
      </p:sp>
    </p:spTree>
    <p:extLst>
      <p:ext uri="{BB962C8B-B14F-4D97-AF65-F5344CB8AC3E}">
        <p14:creationId xmlns:p14="http://schemas.microsoft.com/office/powerpoint/2010/main" val="22836871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03">
                                            <p:txEl>
                                              <p:pRg st="0" end="0"/>
                                            </p:txEl>
                                          </p:spTgt>
                                        </p:tgtEl>
                                        <p:attrNameLst>
                                          <p:attrName>style.visibility</p:attrName>
                                        </p:attrNameLst>
                                      </p:cBhvr>
                                      <p:to>
                                        <p:strVal val="visible"/>
                                      </p:to>
                                    </p:set>
                                    <p:anim calcmode="lin" valueType="num">
                                      <p:cBhvr additive="base">
                                        <p:cTn id="7" dur="500" fill="hold"/>
                                        <p:tgtEl>
                                          <p:spTgt spid="168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03">
                                            <p:txEl>
                                              <p:pRg st="1" end="1"/>
                                            </p:txEl>
                                          </p:spTgt>
                                        </p:tgtEl>
                                        <p:attrNameLst>
                                          <p:attrName>style.visibility</p:attrName>
                                        </p:attrNameLst>
                                      </p:cBhvr>
                                      <p:to>
                                        <p:strVal val="visible"/>
                                      </p:to>
                                    </p:set>
                                    <p:anim calcmode="lin" valueType="num">
                                      <p:cBhvr additive="base">
                                        <p:cTn id="13" dur="500" fill="hold"/>
                                        <p:tgtEl>
                                          <p:spTgt spid="168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03">
                                            <p:txEl>
                                              <p:pRg st="2" end="2"/>
                                            </p:txEl>
                                          </p:spTgt>
                                        </p:tgtEl>
                                        <p:attrNameLst>
                                          <p:attrName>style.visibility</p:attrName>
                                        </p:attrNameLst>
                                      </p:cBhvr>
                                      <p:to>
                                        <p:strVal val="visible"/>
                                      </p:to>
                                    </p:set>
                                    <p:anim calcmode="lin" valueType="num">
                                      <p:cBhvr additive="base">
                                        <p:cTn id="19" dur="500" fill="hold"/>
                                        <p:tgtEl>
                                          <p:spTgt spid="1689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533400"/>
            <a:ext cx="8382000" cy="1143000"/>
          </a:xfrm>
          <a:noFill/>
        </p:spPr>
        <p:txBody>
          <a:bodyPr lIns="90477" tIns="44445" rIns="90477" bIns="44445" anchor="b">
            <a:normAutofit fontScale="90000"/>
          </a:bodyPr>
          <a:lstStyle/>
          <a:p>
            <a:pPr eaLnBrk="1" hangingPunct="1"/>
            <a:r>
              <a:rPr lang="en-US" sz="4500" dirty="0" smtClean="0"/>
              <a:t>Glucose and BP Control Matter</a:t>
            </a:r>
            <a:endParaRPr lang="en-US" sz="3600" dirty="0" smtClean="0">
              <a:sym typeface="Monotype Sorts" pitchFamily="2" charset="2"/>
            </a:endParaRPr>
          </a:p>
        </p:txBody>
      </p:sp>
      <p:sp>
        <p:nvSpPr>
          <p:cNvPr id="1690627" name="Rectangle 3"/>
          <p:cNvSpPr>
            <a:spLocks noGrp="1" noChangeArrowheads="1"/>
          </p:cNvSpPr>
          <p:nvPr>
            <p:ph type="body" idx="1"/>
          </p:nvPr>
        </p:nvSpPr>
        <p:spPr>
          <a:xfrm>
            <a:off x="228600" y="1828800"/>
            <a:ext cx="7662863" cy="4648200"/>
          </a:xfrm>
        </p:spPr>
        <p:txBody>
          <a:bodyPr lIns="90477" tIns="44445" rIns="90477" bIns="44445"/>
          <a:lstStyle/>
          <a:p>
            <a:pPr eaLnBrk="1" hangingPunct="1">
              <a:lnSpc>
                <a:spcPct val="80000"/>
              </a:lnSpc>
            </a:pPr>
            <a:r>
              <a:rPr lang="en-US" dirty="0" smtClean="0">
                <a:solidFill>
                  <a:schemeClr val="hlink"/>
                </a:solidFill>
              </a:rPr>
              <a:t>1% decrease in A</a:t>
            </a:r>
            <a:r>
              <a:rPr lang="en-US" baseline="-25000" dirty="0" smtClean="0">
                <a:solidFill>
                  <a:schemeClr val="hlink"/>
                </a:solidFill>
              </a:rPr>
              <a:t>1</a:t>
            </a:r>
            <a:r>
              <a:rPr lang="en-US" dirty="0" smtClean="0">
                <a:solidFill>
                  <a:schemeClr val="hlink"/>
                </a:solidFill>
              </a:rPr>
              <a:t>c reduces </a:t>
            </a:r>
            <a:r>
              <a:rPr lang="en-US" dirty="0" err="1" smtClean="0">
                <a:solidFill>
                  <a:schemeClr val="hlink"/>
                </a:solidFill>
              </a:rPr>
              <a:t>microvascular</a:t>
            </a:r>
            <a:r>
              <a:rPr lang="en-US" dirty="0" smtClean="0">
                <a:solidFill>
                  <a:schemeClr val="hlink"/>
                </a:solidFill>
              </a:rPr>
              <a:t> complications by 35% </a:t>
            </a:r>
          </a:p>
          <a:p>
            <a:pPr eaLnBrk="1" hangingPunct="1">
              <a:lnSpc>
                <a:spcPct val="80000"/>
              </a:lnSpc>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anose="05000000000000000000" pitchFamily="2" charset="2"/>
              <a:buNone/>
            </a:pPr>
            <a:endParaRPr lang="en-US" sz="1600" i="1" dirty="0" smtClean="0"/>
          </a:p>
          <a:p>
            <a:pPr eaLnBrk="1" latinLnBrk="1" hangingPunct="1">
              <a:lnSpc>
                <a:spcPct val="80000"/>
              </a:lnSpc>
            </a:pPr>
            <a:r>
              <a:rPr lang="en-US" sz="2800" dirty="0" smtClean="0"/>
              <a:t>B/P control reduces risk of:</a:t>
            </a:r>
          </a:p>
          <a:p>
            <a:pPr lvl="1" eaLnBrk="1" latinLnBrk="1" hangingPunct="1">
              <a:lnSpc>
                <a:spcPct val="80000"/>
              </a:lnSpc>
            </a:pPr>
            <a:r>
              <a:rPr lang="en-US" dirty="0" smtClean="0">
                <a:solidFill>
                  <a:schemeClr val="hlink"/>
                </a:solidFill>
              </a:rPr>
              <a:t>Heart failure (56%)</a:t>
            </a:r>
          </a:p>
          <a:p>
            <a:pPr lvl="1" eaLnBrk="1" latinLnBrk="1" hangingPunct="1">
              <a:lnSpc>
                <a:spcPct val="80000"/>
              </a:lnSpc>
            </a:pPr>
            <a:r>
              <a:rPr lang="en-US" dirty="0" smtClean="0">
                <a:solidFill>
                  <a:schemeClr val="hlink"/>
                </a:solidFill>
              </a:rPr>
              <a:t>Stroke (44%)</a:t>
            </a:r>
          </a:p>
          <a:p>
            <a:pPr lvl="1" eaLnBrk="1" latinLnBrk="1" hangingPunct="1">
              <a:lnSpc>
                <a:spcPct val="80000"/>
              </a:lnSpc>
            </a:pPr>
            <a:r>
              <a:rPr lang="en-US" dirty="0" smtClean="0">
                <a:solidFill>
                  <a:schemeClr val="hlink"/>
                </a:solidFill>
              </a:rPr>
              <a:t>Death from diabetes (32%)</a:t>
            </a:r>
          </a:p>
          <a:p>
            <a:pPr algn="r" eaLnBrk="1" hangingPunct="1">
              <a:lnSpc>
                <a:spcPct val="80000"/>
              </a:lnSpc>
              <a:buFont typeface="Wingdings" panose="05000000000000000000" pitchFamily="2" charset="2"/>
              <a:buNone/>
            </a:pPr>
            <a:endParaRPr lang="en-US" sz="1800" i="1" dirty="0" smtClean="0"/>
          </a:p>
          <a:p>
            <a:pPr algn="r" eaLnBrk="1" hangingPunct="1">
              <a:lnSpc>
                <a:spcPct val="80000"/>
              </a:lnSpc>
              <a:buFont typeface="Wingdings" panose="05000000000000000000" pitchFamily="2" charset="2"/>
              <a:buNone/>
            </a:pPr>
            <a:endParaRPr lang="en-US" sz="1600" i="1" dirty="0" smtClean="0"/>
          </a:p>
          <a:p>
            <a:pPr algn="r" eaLnBrk="1" hangingPunct="1">
              <a:lnSpc>
                <a:spcPct val="80000"/>
              </a:lnSpc>
              <a:buFont typeface="Wingdings" panose="05000000000000000000" pitchFamily="2" charset="2"/>
              <a:buNone/>
            </a:pPr>
            <a:r>
              <a:rPr lang="en-US" sz="1600" i="1" dirty="0" smtClean="0"/>
              <a:t>Lancet 352: 837-865, 1998</a:t>
            </a:r>
          </a:p>
        </p:txBody>
      </p:sp>
    </p:spTree>
    <p:extLst>
      <p:ext uri="{BB962C8B-B14F-4D97-AF65-F5344CB8AC3E}">
        <p14:creationId xmlns:p14="http://schemas.microsoft.com/office/powerpoint/2010/main" val="32934769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81000" y="304800"/>
            <a:ext cx="8128000" cy="1143000"/>
          </a:xfrm>
          <a:noFill/>
        </p:spPr>
        <p:txBody>
          <a:bodyPr lIns="90477" tIns="44445" rIns="90477" bIns="44445" anchor="b">
            <a:normAutofit fontScale="90000"/>
          </a:bodyPr>
          <a:lstStyle/>
          <a:p>
            <a:pPr eaLnBrk="1" hangingPunct="1"/>
            <a:r>
              <a:rPr lang="en-US" sz="3200" smtClean="0"/>
              <a:t>A1c Goals for Non Pregnant Adults</a:t>
            </a:r>
            <a:r>
              <a:rPr lang="en-US" sz="3600" smtClean="0"/>
              <a:t/>
            </a:r>
            <a:br>
              <a:rPr lang="en-US" sz="3600" smtClean="0"/>
            </a:br>
            <a:r>
              <a:rPr lang="en-US" sz="3200" smtClean="0"/>
              <a:t>Individualize Targets – ADA</a:t>
            </a:r>
            <a:r>
              <a:rPr lang="en-US" sz="3600" smtClean="0"/>
              <a:t>  </a:t>
            </a:r>
            <a:endParaRPr lang="en-US" smtClean="0"/>
          </a:p>
        </p:txBody>
      </p:sp>
      <p:sp>
        <p:nvSpPr>
          <p:cNvPr id="137219" name="Rectangle 3"/>
          <p:cNvSpPr>
            <a:spLocks noGrp="1" noChangeArrowheads="1"/>
          </p:cNvSpPr>
          <p:nvPr>
            <p:ph type="body" sz="half" idx="1"/>
          </p:nvPr>
        </p:nvSpPr>
        <p:spPr>
          <a:xfrm>
            <a:off x="533400" y="1676400"/>
            <a:ext cx="8382000" cy="4876800"/>
          </a:xfrm>
          <a:ln w="12700">
            <a:solidFill>
              <a:schemeClr val="tx1"/>
            </a:solidFill>
            <a:miter lim="800000"/>
            <a:headEnd/>
            <a:tailEnd/>
          </a:ln>
        </p:spPr>
        <p:txBody>
          <a:bodyPr lIns="90477" tIns="44445" rIns="90477" bIns="44445"/>
          <a:lstStyle/>
          <a:p>
            <a:pPr lvl="1" eaLnBrk="1" hangingPunct="1">
              <a:buSzPct val="75000"/>
            </a:pPr>
            <a:r>
              <a:rPr lang="en-US" sz="3200" smtClean="0">
                <a:sym typeface="Math B" pitchFamily="2" charset="2"/>
              </a:rPr>
              <a:t>&lt; </a:t>
            </a:r>
            <a:r>
              <a:rPr lang="en-US" sz="3200" smtClean="0"/>
              <a:t>7% for patients </a:t>
            </a:r>
            <a:r>
              <a:rPr lang="en-US" sz="3200" b="1" i="1" smtClean="0">
                <a:solidFill>
                  <a:srgbClr val="64EA81"/>
                </a:solidFill>
              </a:rPr>
              <a:t>in general</a:t>
            </a:r>
          </a:p>
          <a:p>
            <a:pPr lvl="1" eaLnBrk="1" hangingPunct="1">
              <a:buSzPct val="75000"/>
            </a:pPr>
            <a:r>
              <a:rPr lang="en-US" sz="3200" smtClean="0"/>
              <a:t> For </a:t>
            </a:r>
            <a:r>
              <a:rPr lang="en-US" sz="3200" smtClean="0">
                <a:solidFill>
                  <a:srgbClr val="64EA81"/>
                </a:solidFill>
              </a:rPr>
              <a:t>individual</a:t>
            </a:r>
            <a:r>
              <a:rPr lang="en-US" sz="3200" smtClean="0"/>
              <a:t> pts, as close to normal as possible (&lt;6%) w/out significant hypo </a:t>
            </a:r>
          </a:p>
          <a:p>
            <a:pPr lvl="1" eaLnBrk="1" hangingPunct="1">
              <a:buSzPct val="75000"/>
            </a:pPr>
            <a:r>
              <a:rPr lang="en-US" sz="3200" smtClean="0">
                <a:solidFill>
                  <a:srgbClr val="8DF658"/>
                </a:solidFill>
                <a:sym typeface="Math B" pitchFamily="2" charset="2"/>
              </a:rPr>
              <a:t>&lt; 8</a:t>
            </a:r>
            <a:r>
              <a:rPr lang="en-US" sz="3200" smtClean="0">
                <a:solidFill>
                  <a:srgbClr val="8DF658"/>
                </a:solidFill>
              </a:rPr>
              <a:t>% for frail elderly </a:t>
            </a:r>
            <a:endParaRPr lang="en-US" sz="3200" i="1" smtClean="0">
              <a:solidFill>
                <a:srgbClr val="8DF658"/>
              </a:solidFill>
            </a:endParaRPr>
          </a:p>
          <a:p>
            <a:pPr lvl="1" eaLnBrk="1" hangingPunct="1">
              <a:buSzPct val="75000"/>
            </a:pPr>
            <a:r>
              <a:rPr lang="en-US" i="1" smtClean="0"/>
              <a:t>Goals based on:</a:t>
            </a:r>
          </a:p>
          <a:p>
            <a:pPr lvl="2" eaLnBrk="1" hangingPunct="1">
              <a:buSzPct val="75000"/>
            </a:pPr>
            <a:r>
              <a:rPr lang="en-US" sz="2400" i="1" smtClean="0"/>
              <a:t>Duration of diabetes</a:t>
            </a:r>
          </a:p>
          <a:p>
            <a:pPr lvl="2" eaLnBrk="1" hangingPunct="1">
              <a:buSzPct val="75000"/>
            </a:pPr>
            <a:r>
              <a:rPr lang="en-US" sz="2400" i="1" smtClean="0"/>
              <a:t>Life expectancy and Age</a:t>
            </a:r>
          </a:p>
          <a:p>
            <a:pPr lvl="2" eaLnBrk="1" hangingPunct="1">
              <a:buSzPct val="75000"/>
            </a:pPr>
            <a:r>
              <a:rPr lang="en-US" sz="2400" i="1" smtClean="0"/>
              <a:t>Co morbid conditions</a:t>
            </a:r>
          </a:p>
          <a:p>
            <a:pPr lvl="2" eaLnBrk="1" hangingPunct="1">
              <a:buSzPct val="75000"/>
            </a:pPr>
            <a:r>
              <a:rPr lang="en-US" sz="2400" i="1" smtClean="0"/>
              <a:t>Know CVD or advanced micro complications</a:t>
            </a:r>
          </a:p>
          <a:p>
            <a:pPr lvl="2" eaLnBrk="1" hangingPunct="1">
              <a:buSzPct val="75000"/>
            </a:pPr>
            <a:r>
              <a:rPr lang="en-US" sz="2400" i="1" smtClean="0"/>
              <a:t>Ind pt considerations, shared decision making</a:t>
            </a:r>
            <a:endParaRPr lang="en-US" sz="1200" i="1" smtClean="0"/>
          </a:p>
          <a:p>
            <a:pPr lvl="1" algn="r" eaLnBrk="1" hangingPunct="1">
              <a:buSzPct val="75000"/>
              <a:buFont typeface="Wingdings" panose="05000000000000000000" pitchFamily="2" charset="2"/>
              <a:buNone/>
            </a:pPr>
            <a:endParaRPr lang="en-US" sz="1200" i="1" smtClean="0"/>
          </a:p>
          <a:p>
            <a:pPr lvl="1" algn="r" eaLnBrk="1" hangingPunct="1">
              <a:buSzPct val="75000"/>
              <a:buFont typeface="Wingdings" panose="05000000000000000000" pitchFamily="2" charset="2"/>
              <a:buNone/>
            </a:pPr>
            <a:endParaRPr lang="en-US" sz="1800" i="1" smtClean="0"/>
          </a:p>
        </p:txBody>
      </p:sp>
    </p:spTree>
    <p:extLst>
      <p:ext uri="{BB962C8B-B14F-4D97-AF65-F5344CB8AC3E}">
        <p14:creationId xmlns:p14="http://schemas.microsoft.com/office/powerpoint/2010/main" val="33278734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6270625"/>
            <a:ext cx="7543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4184" tIns="47092" rIns="94184" bIns="47092" anchor="ctr">
            <a:spAutoFit/>
          </a:bodyPr>
          <a:lstStyle>
            <a:lvl1pPr defTabSz="935038">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defTabSz="935038">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defTabSz="935038">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defTabSz="935038">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defTabSz="935038">
              <a:spcBef>
                <a:spcPct val="20000"/>
              </a:spcBef>
              <a:buClr>
                <a:schemeClr val="tx1"/>
              </a:buClr>
              <a:buBlip>
                <a:blip r:embed="rId6"/>
              </a:buBlip>
              <a:defRPr sz="3200">
                <a:solidFill>
                  <a:schemeClr val="tx1"/>
                </a:solidFill>
                <a:latin typeface="Tahoma" panose="020B0604030504040204" pitchFamily="34" charset="0"/>
              </a:defRPr>
            </a:lvl5pPr>
            <a:lvl6pPr marL="25146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defTabSz="935038"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a:spcBef>
                <a:spcPct val="0"/>
              </a:spcBef>
              <a:buClrTx/>
              <a:buSzTx/>
              <a:buFontTx/>
              <a:buNone/>
            </a:pPr>
            <a:r>
              <a:rPr lang="en-US" altLang="en-US" sz="1600">
                <a:latin typeface="Times New Roman" panose="02020603050405020304" pitchFamily="18" charset="0"/>
              </a:rPr>
              <a:t>Source: 2007–2009 National Health Interview Survey estimates projected to year 2010.</a:t>
            </a:r>
          </a:p>
          <a:p>
            <a:pPr>
              <a:spcBef>
                <a:spcPct val="0"/>
              </a:spcBef>
              <a:buClrTx/>
              <a:buSzTx/>
              <a:buFontTx/>
              <a:buNone/>
            </a:pPr>
            <a:endParaRPr lang="en-US" altLang="en-US" sz="1600">
              <a:latin typeface="Times New Roman" panose="02020603050405020304" pitchFamily="18" charset="0"/>
            </a:endParaRPr>
          </a:p>
          <a:p>
            <a:pPr>
              <a:spcBef>
                <a:spcPct val="0"/>
              </a:spcBef>
              <a:buClrTx/>
              <a:buSzTx/>
              <a:buFontTx/>
              <a:buNone/>
            </a:pPr>
            <a:r>
              <a:rPr lang="en-US" altLang="en-US" sz="1600">
                <a:latin typeface="Times New Roman" panose="02020603050405020304" pitchFamily="18" charset="0"/>
              </a:rPr>
              <a:t>.</a:t>
            </a:r>
          </a:p>
        </p:txBody>
      </p:sp>
      <p:sp>
        <p:nvSpPr>
          <p:cNvPr id="17411" name="Rectangle 3"/>
          <p:cNvSpPr>
            <a:spLocks noGrp="1" noChangeArrowheads="1"/>
          </p:cNvSpPr>
          <p:nvPr>
            <p:ph type="title"/>
          </p:nvPr>
        </p:nvSpPr>
        <p:spPr>
          <a:xfrm>
            <a:off x="406400" y="304800"/>
            <a:ext cx="8110538" cy="1143000"/>
          </a:xfrm>
        </p:spPr>
        <p:txBody>
          <a:bodyPr/>
          <a:lstStyle/>
          <a:p>
            <a:r>
              <a:rPr lang="en-US" sz="3200" b="1" i="1" smtClean="0"/>
              <a:t>New cases of diagnosed diabetes 20 years + in United States, 2010</a:t>
            </a:r>
          </a:p>
        </p:txBody>
      </p:sp>
      <p:sp>
        <p:nvSpPr>
          <p:cNvPr id="1626116" name="Rectangle 4"/>
          <p:cNvSpPr>
            <a:spLocks noGrp="1" noChangeArrowheads="1"/>
          </p:cNvSpPr>
          <p:nvPr>
            <p:ph type="body" idx="1"/>
          </p:nvPr>
        </p:nvSpPr>
        <p:spPr>
          <a:xfrm>
            <a:off x="533400" y="1524000"/>
            <a:ext cx="8382000" cy="4800600"/>
          </a:xfrm>
        </p:spPr>
        <p:txBody>
          <a:bodyPr/>
          <a:lstStyle/>
          <a:p>
            <a:pPr marL="0" indent="0" eaLnBrk="1" hangingPunct="1">
              <a:lnSpc>
                <a:spcPct val="90000"/>
              </a:lnSpc>
              <a:buFont typeface="Wingdings" panose="05000000000000000000" pitchFamily="2" charset="2"/>
              <a:buNone/>
              <a:tabLst>
                <a:tab pos="3430588" algn="ctr"/>
                <a:tab pos="5313363" algn="ctr"/>
              </a:tabLst>
              <a:defRPr/>
            </a:pPr>
            <a:r>
              <a:rPr lang="en-US" altLang="en-US" sz="2800" dirty="0" smtClean="0"/>
              <a:t> </a:t>
            </a:r>
            <a:br>
              <a:rPr lang="en-US" altLang="en-US" sz="2800" dirty="0" smtClean="0"/>
            </a:br>
            <a:endParaRPr lang="en-US" alt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a:p>
            <a:pPr marL="280988" indent="-280988" eaLnBrk="1" hangingPunct="1">
              <a:lnSpc>
                <a:spcPct val="90000"/>
              </a:lnSpc>
              <a:tabLst>
                <a:tab pos="3430588" algn="ctr"/>
                <a:tab pos="5313363" algn="ctr"/>
              </a:tabLst>
              <a:defRPr/>
            </a:pPr>
            <a:endParaRPr lang="en-US" sz="2800" dirty="0" smtClean="0"/>
          </a:p>
          <a:p>
            <a:pPr marL="280988" indent="-280988" eaLnBrk="1" hangingPunct="1">
              <a:lnSpc>
                <a:spcPct val="90000"/>
              </a:lnSpc>
              <a:tabLst>
                <a:tab pos="3430588" algn="ctr"/>
                <a:tab pos="5313363" algn="ctr"/>
              </a:tabLst>
              <a:defRPr/>
            </a:pPr>
            <a:endParaRPr lang="en-US" sz="2800" dirty="0"/>
          </a:p>
        </p:txBody>
      </p:sp>
      <p:sp>
        <p:nvSpPr>
          <p:cNvPr id="17413" name="Line 5"/>
          <p:cNvSpPr>
            <a:spLocks noChangeShapeType="1"/>
          </p:cNvSpPr>
          <p:nvPr/>
        </p:nvSpPr>
        <p:spPr bwMode="auto">
          <a:xfrm>
            <a:off x="3886200" y="3276600"/>
            <a:ext cx="3636963"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4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 y="1676400"/>
            <a:ext cx="7248525" cy="43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22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261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6" grpId="0" build="p" bldLvl="3"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smtClean="0"/>
              <a:t>A1c and Estimated Avg Glucose (eAG) 2008	</a:t>
            </a:r>
          </a:p>
        </p:txBody>
      </p:sp>
      <p:sp>
        <p:nvSpPr>
          <p:cNvPr id="139267" name="Rectangle 3"/>
          <p:cNvSpPr>
            <a:spLocks noGrp="1" noChangeArrowheads="1"/>
          </p:cNvSpPr>
          <p:nvPr>
            <p:ph type="body" idx="1"/>
          </p:nvPr>
        </p:nvSpPr>
        <p:spPr>
          <a:xfrm>
            <a:off x="762000" y="2057400"/>
            <a:ext cx="7543800" cy="4343400"/>
          </a:xfrm>
        </p:spPr>
        <p:txBody>
          <a:bodyPr>
            <a:normAutofit lnSpcReduction="10000"/>
          </a:bodyPr>
          <a:lstStyle/>
          <a:p>
            <a:pPr eaLnBrk="1" hangingPunct="1">
              <a:lnSpc>
                <a:spcPct val="80000"/>
              </a:lnSpc>
              <a:buFont typeface="Wingdings" panose="05000000000000000000" pitchFamily="2" charset="2"/>
              <a:buNone/>
            </a:pPr>
            <a:r>
              <a:rPr lang="en-US" sz="2400" u="sng" smtClean="0">
                <a:solidFill>
                  <a:schemeClr val="hlink"/>
                </a:solidFill>
              </a:rPr>
              <a:t>A1c (%)			eAG</a:t>
            </a:r>
          </a:p>
          <a:p>
            <a:pPr eaLnBrk="1" hangingPunct="1">
              <a:lnSpc>
                <a:spcPct val="80000"/>
              </a:lnSpc>
              <a:buFont typeface="Wingdings" panose="05000000000000000000" pitchFamily="2" charset="2"/>
              <a:buNone/>
            </a:pPr>
            <a:r>
              <a:rPr lang="en-US" sz="2400" smtClean="0"/>
              <a:t>	5				  97</a:t>
            </a:r>
          </a:p>
          <a:p>
            <a:pPr eaLnBrk="1" hangingPunct="1">
              <a:lnSpc>
                <a:spcPct val="80000"/>
              </a:lnSpc>
              <a:buFont typeface="Wingdings" panose="05000000000000000000" pitchFamily="2" charset="2"/>
              <a:buNone/>
            </a:pPr>
            <a:r>
              <a:rPr lang="en-US" sz="2400" smtClean="0"/>
              <a:t>    6				126</a:t>
            </a:r>
          </a:p>
          <a:p>
            <a:pPr eaLnBrk="1" hangingPunct="1">
              <a:lnSpc>
                <a:spcPct val="80000"/>
              </a:lnSpc>
              <a:buFont typeface="Wingdings" panose="05000000000000000000" pitchFamily="2" charset="2"/>
              <a:buNone/>
            </a:pPr>
            <a:r>
              <a:rPr lang="en-US" sz="2400" smtClean="0"/>
              <a:t>	7				154</a:t>
            </a:r>
          </a:p>
          <a:p>
            <a:pPr eaLnBrk="1" hangingPunct="1">
              <a:lnSpc>
                <a:spcPct val="80000"/>
              </a:lnSpc>
              <a:buFont typeface="Wingdings" panose="05000000000000000000" pitchFamily="2" charset="2"/>
              <a:buNone/>
            </a:pPr>
            <a:r>
              <a:rPr lang="en-US" sz="2400" smtClean="0"/>
              <a:t>	8				183</a:t>
            </a:r>
          </a:p>
          <a:p>
            <a:pPr eaLnBrk="1" hangingPunct="1">
              <a:lnSpc>
                <a:spcPct val="80000"/>
              </a:lnSpc>
              <a:buFont typeface="Wingdings" panose="05000000000000000000" pitchFamily="2" charset="2"/>
              <a:buNone/>
            </a:pPr>
            <a:r>
              <a:rPr lang="en-US" sz="2400" smtClean="0"/>
              <a:t>	9				212</a:t>
            </a:r>
          </a:p>
          <a:p>
            <a:pPr eaLnBrk="1" hangingPunct="1">
              <a:lnSpc>
                <a:spcPct val="80000"/>
              </a:lnSpc>
              <a:buFont typeface="Wingdings" panose="05000000000000000000" pitchFamily="2" charset="2"/>
              <a:buNone/>
            </a:pPr>
            <a:r>
              <a:rPr lang="en-US" sz="2400" smtClean="0"/>
              <a:t>	10				240</a:t>
            </a:r>
          </a:p>
          <a:p>
            <a:pPr eaLnBrk="1" hangingPunct="1">
              <a:lnSpc>
                <a:spcPct val="80000"/>
              </a:lnSpc>
              <a:buFont typeface="Wingdings" panose="05000000000000000000" pitchFamily="2" charset="2"/>
              <a:buNone/>
            </a:pPr>
            <a:r>
              <a:rPr lang="en-US" sz="2400" smtClean="0"/>
              <a:t>	11				269	</a:t>
            </a:r>
          </a:p>
          <a:p>
            <a:pPr eaLnBrk="1" hangingPunct="1">
              <a:lnSpc>
                <a:spcPct val="80000"/>
              </a:lnSpc>
              <a:buFont typeface="Wingdings" panose="05000000000000000000" pitchFamily="2" charset="2"/>
              <a:buNone/>
            </a:pPr>
            <a:r>
              <a:rPr lang="en-US" sz="2400" smtClean="0"/>
              <a:t>    12				298	</a:t>
            </a:r>
          </a:p>
          <a:p>
            <a:pPr eaLnBrk="1" hangingPunct="1">
              <a:lnSpc>
                <a:spcPct val="80000"/>
              </a:lnSpc>
              <a:buFont typeface="Wingdings" panose="05000000000000000000" pitchFamily="2" charset="2"/>
              <a:buNone/>
            </a:pPr>
            <a:endParaRPr lang="en-US" sz="2400" smtClean="0"/>
          </a:p>
          <a:p>
            <a:pPr eaLnBrk="1" hangingPunct="1">
              <a:lnSpc>
                <a:spcPct val="80000"/>
              </a:lnSpc>
              <a:buFont typeface="Wingdings" panose="05000000000000000000" pitchFamily="2" charset="2"/>
              <a:buNone/>
            </a:pPr>
            <a:r>
              <a:rPr lang="en-US" sz="2400" smtClean="0"/>
              <a:t>		</a:t>
            </a:r>
            <a:r>
              <a:rPr lang="en-US" sz="2400" b="1" i="1" smtClean="0">
                <a:solidFill>
                  <a:schemeClr val="hlink"/>
                </a:solidFill>
              </a:rPr>
              <a:t>eAG = 28.7 x A1c-46.7  ~ 29 pts per 1%</a:t>
            </a:r>
          </a:p>
          <a:p>
            <a:pPr algn="r" eaLnBrk="1" hangingPunct="1">
              <a:lnSpc>
                <a:spcPct val="80000"/>
              </a:lnSpc>
              <a:buFont typeface="Wingdings" panose="05000000000000000000"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anose="05000000000000000000" pitchFamily="2" charset="2"/>
              <a:buNone/>
            </a:pPr>
            <a:r>
              <a:rPr lang="en-US" sz="1400" smtClean="0"/>
              <a:t>Diabetes Care: 31, #8, August 2008</a:t>
            </a:r>
          </a:p>
        </p:txBody>
      </p:sp>
      <p:sp>
        <p:nvSpPr>
          <p:cNvPr id="4" name="Rectangle 3"/>
          <p:cNvSpPr/>
          <p:nvPr/>
        </p:nvSpPr>
        <p:spPr>
          <a:xfrm>
            <a:off x="838200" y="1447800"/>
            <a:ext cx="7620000" cy="646113"/>
          </a:xfrm>
          <a:prstGeom prst="rect">
            <a:avLst/>
          </a:prstGeom>
        </p:spPr>
        <p:txBody>
          <a:bodyPr>
            <a:spAutoFit/>
          </a:bodyPr>
          <a:lstStyle/>
          <a:p>
            <a:pPr eaLnBrk="1" hangingPunct="1">
              <a:defRPr/>
            </a:pPr>
            <a:r>
              <a:rPr lang="en-US" sz="1800" dirty="0">
                <a:latin typeface="+mj-lt"/>
                <a:hlinkClick r:id="rId3"/>
              </a:rPr>
              <a:t>http://professional.diabetes.org/GlucoseCalculator.aspx</a:t>
            </a:r>
            <a:r>
              <a:rPr lang="en-US" sz="1800" dirty="0">
                <a:latin typeface="+mj-lt"/>
              </a:rPr>
              <a:t> </a:t>
            </a:r>
            <a:br>
              <a:rPr lang="en-US" sz="1800" dirty="0">
                <a:latin typeface="+mj-lt"/>
              </a:rPr>
            </a:br>
            <a:endParaRPr lang="en-US" sz="1800" dirty="0">
              <a:latin typeface="+mj-lt"/>
            </a:endParaRPr>
          </a:p>
        </p:txBody>
      </p:sp>
    </p:spTree>
    <p:extLst>
      <p:ext uri="{BB962C8B-B14F-4D97-AF65-F5344CB8AC3E}">
        <p14:creationId xmlns:p14="http://schemas.microsoft.com/office/powerpoint/2010/main" val="8615666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466420"/>
      </p:ext>
    </p:extLst>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z="5400" smtClean="0"/>
              <a:t>“Legacy Effect”</a:t>
            </a:r>
          </a:p>
        </p:txBody>
      </p:sp>
      <p:sp>
        <p:nvSpPr>
          <p:cNvPr id="81923" name="Rectangle 3"/>
          <p:cNvSpPr>
            <a:spLocks noGrp="1" noChangeArrowheads="1"/>
          </p:cNvSpPr>
          <p:nvPr>
            <p:ph type="body" idx="1"/>
          </p:nvPr>
        </p:nvSpPr>
        <p:spPr>
          <a:xfrm>
            <a:off x="455613" y="1371600"/>
            <a:ext cx="8226425" cy="51054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088" y="4800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26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304800"/>
            <a:ext cx="8128000" cy="1143000"/>
          </a:xfrm>
          <a:noFill/>
        </p:spPr>
        <p:txBody>
          <a:bodyPr lIns="90477" tIns="44445" rIns="90477" bIns="44445" anchor="b">
            <a:normAutofit fontScale="90000"/>
          </a:bodyPr>
          <a:lstStyle/>
          <a:p>
            <a:pPr eaLnBrk="1" hangingPunct="1"/>
            <a:r>
              <a:rPr lang="en-US" smtClean="0"/>
              <a:t>Glucose Goals </a:t>
            </a:r>
            <a:br>
              <a:rPr lang="en-US" smtClean="0"/>
            </a:br>
            <a:r>
              <a:rPr lang="en-US" sz="3600" smtClean="0"/>
              <a:t>Individualize Targets – ADA  </a:t>
            </a:r>
            <a:endParaRPr lang="en-US" smtClean="0"/>
          </a:p>
        </p:txBody>
      </p:sp>
      <p:sp>
        <p:nvSpPr>
          <p:cNvPr id="144387" name="Rectangle 3"/>
          <p:cNvSpPr>
            <a:spLocks noGrp="1" noChangeArrowheads="1"/>
          </p:cNvSpPr>
          <p:nvPr>
            <p:ph type="body" sz="half" idx="1"/>
          </p:nvPr>
        </p:nvSpPr>
        <p:spPr>
          <a:xfrm>
            <a:off x="533400" y="1905000"/>
            <a:ext cx="8077200" cy="4648200"/>
          </a:xfrm>
          <a:ln w="12700">
            <a:solidFill>
              <a:schemeClr val="tx1"/>
            </a:solidFill>
            <a:miter lim="800000"/>
            <a:headEnd/>
            <a:tailEnd/>
          </a:ln>
        </p:spPr>
        <p:txBody>
          <a:bodyPr lIns="90477" tIns="44445" rIns="90477" bIns="44445"/>
          <a:lstStyle/>
          <a:p>
            <a:pPr eaLnBrk="1" hangingPunct="1">
              <a:buFont typeface="Wingdings" panose="05000000000000000000" pitchFamily="2" charset="2"/>
              <a:buNone/>
            </a:pPr>
            <a:r>
              <a:rPr lang="en-US" sz="3200" b="1" u="sng" smtClean="0">
                <a:solidFill>
                  <a:schemeClr val="tx2"/>
                </a:solidFill>
              </a:rPr>
              <a:t> </a:t>
            </a:r>
            <a:endParaRPr lang="en-US" sz="2000" smtClean="0">
              <a:solidFill>
                <a:schemeClr val="tx2"/>
              </a:solidFill>
            </a:endParaRPr>
          </a:p>
          <a:p>
            <a:pPr lvl="1" eaLnBrk="1" hangingPunct="1">
              <a:buSzPct val="75000"/>
            </a:pPr>
            <a:r>
              <a:rPr lang="en-US" sz="3200" smtClean="0"/>
              <a:t> </a:t>
            </a:r>
            <a:r>
              <a:rPr lang="en-US" sz="3600" smtClean="0"/>
              <a:t>Pre-Prandial BG 70- 130</a:t>
            </a:r>
          </a:p>
          <a:p>
            <a:pPr lvl="1" eaLnBrk="1" hangingPunct="1">
              <a:buSzPct val="75000"/>
            </a:pPr>
            <a:endParaRPr lang="en-US" sz="1800" smtClean="0"/>
          </a:p>
          <a:p>
            <a:pPr lvl="1" eaLnBrk="1" hangingPunct="1">
              <a:buSzPct val="75000"/>
            </a:pPr>
            <a:r>
              <a:rPr lang="en-US" sz="3600" smtClean="0"/>
              <a:t> 1-2 hr post prandial &lt; than 180</a:t>
            </a:r>
          </a:p>
          <a:p>
            <a:pPr lvl="2" eaLnBrk="1" hangingPunct="1">
              <a:buSzPct val="75000"/>
              <a:buFont typeface="Wingdings" panose="05000000000000000000" pitchFamily="2" charset="2"/>
              <a:buNone/>
            </a:pPr>
            <a:r>
              <a:rPr lang="en-US" sz="3600" smtClean="0"/>
              <a:t>*</a:t>
            </a:r>
            <a:r>
              <a:rPr lang="en-US" sz="3200" smtClean="0"/>
              <a:t>for nonpregnant adults</a:t>
            </a:r>
          </a:p>
          <a:p>
            <a:pPr lvl="2" eaLnBrk="1" hangingPunct="1">
              <a:buSzPct val="75000"/>
              <a:buFont typeface="Wingdings" panose="05000000000000000000" pitchFamily="2" charset="2"/>
              <a:buNone/>
            </a:pPr>
            <a:endParaRPr lang="en-US" sz="3200" smtClean="0"/>
          </a:p>
          <a:p>
            <a:pPr lvl="1" algn="r" eaLnBrk="1" hangingPunct="1">
              <a:buSzPct val="75000"/>
              <a:buFont typeface="Wingdings" panose="05000000000000000000" pitchFamily="2" charset="2"/>
              <a:buNone/>
            </a:pPr>
            <a:endParaRPr lang="en-US" sz="1600" i="1" smtClean="0"/>
          </a:p>
          <a:p>
            <a:pPr lvl="1" algn="r" eaLnBrk="1" hangingPunct="1">
              <a:buSzPct val="75000"/>
              <a:buFont typeface="Wingdings" panose="05000000000000000000" pitchFamily="2" charset="2"/>
              <a:buNone/>
            </a:pPr>
            <a:endParaRPr lang="en-US" sz="1800" i="1" smtClean="0"/>
          </a:p>
        </p:txBody>
      </p:sp>
    </p:spTree>
    <p:extLst>
      <p:ext uri="{BB962C8B-B14F-4D97-AF65-F5344CB8AC3E}">
        <p14:creationId xmlns:p14="http://schemas.microsoft.com/office/powerpoint/2010/main" val="164888197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358775" y="31750"/>
            <a:ext cx="8628063" cy="1263650"/>
          </a:xfrm>
        </p:spPr>
        <p:txBody>
          <a:bodyPr/>
          <a:lstStyle/>
          <a:p>
            <a:r>
              <a:rPr lang="en-US" smtClean="0"/>
              <a:t>Diabetes Self Management Education and Support </a:t>
            </a:r>
            <a:r>
              <a:rPr lang="en-US" sz="3200" smtClean="0"/>
              <a:t>(DSMES)</a:t>
            </a:r>
          </a:p>
        </p:txBody>
      </p:sp>
      <p:sp>
        <p:nvSpPr>
          <p:cNvPr id="146435" name="Content Placeholder 2"/>
          <p:cNvSpPr>
            <a:spLocks noGrp="1"/>
          </p:cNvSpPr>
          <p:nvPr>
            <p:ph idx="1"/>
          </p:nvPr>
        </p:nvSpPr>
        <p:spPr>
          <a:xfrm>
            <a:off x="351155" y="1905000"/>
            <a:ext cx="6172200" cy="5257800"/>
          </a:xfrm>
        </p:spPr>
        <p:txBody>
          <a:bodyPr/>
          <a:lstStyle/>
          <a:p>
            <a:r>
              <a:rPr lang="en-US" dirty="0" smtClean="0"/>
              <a:t>People w/ DM and </a:t>
            </a:r>
            <a:r>
              <a:rPr lang="en-US" dirty="0" err="1" smtClean="0"/>
              <a:t>prediabetes</a:t>
            </a:r>
            <a:r>
              <a:rPr lang="en-US" dirty="0" smtClean="0"/>
              <a:t> need education that:</a:t>
            </a:r>
          </a:p>
          <a:p>
            <a:pPr lvl="2"/>
            <a:r>
              <a:rPr lang="en-US" dirty="0" smtClean="0"/>
              <a:t>Addresses psychosocial and emotional well-being</a:t>
            </a:r>
          </a:p>
          <a:p>
            <a:pPr lvl="2"/>
            <a:r>
              <a:rPr lang="en-US" dirty="0" smtClean="0"/>
              <a:t>Meets National Standards</a:t>
            </a:r>
          </a:p>
          <a:p>
            <a:pPr lvl="2"/>
            <a:r>
              <a:rPr lang="en-US" dirty="0" smtClean="0"/>
              <a:t>Focuses on promoting self-care and behavior change</a:t>
            </a:r>
          </a:p>
          <a:p>
            <a:r>
              <a:rPr lang="en-US" dirty="0" smtClean="0"/>
              <a:t>Evidence that DSMES programs work</a:t>
            </a:r>
          </a:p>
          <a:p>
            <a:pPr lvl="2"/>
            <a:r>
              <a:rPr lang="en-US" dirty="0" smtClean="0"/>
              <a:t>Lower A1c, </a:t>
            </a:r>
            <a:r>
              <a:rPr lang="en-US" dirty="0" err="1" smtClean="0"/>
              <a:t>wt</a:t>
            </a:r>
            <a:r>
              <a:rPr lang="en-US" dirty="0" smtClean="0"/>
              <a:t> loss, improved quality of life, better coping and lower costs</a:t>
            </a:r>
          </a:p>
          <a:p>
            <a:endParaRPr lang="en-US" dirty="0" smtClean="0"/>
          </a:p>
          <a:p>
            <a:endParaRPr lang="en-US" dirty="0" smtClean="0"/>
          </a:p>
        </p:txBody>
      </p:sp>
      <p:pic>
        <p:nvPicPr>
          <p:cNvPr id="146436" name="Picture 2" descr="C:\Users\Beverly\AppData\Local\Microsoft\Windows\Temporary Internet Files\Content.IE5\AQZ1NA1F\MC9003418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773" y="2438400"/>
            <a:ext cx="2124427"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514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066800"/>
            <a:ext cx="8226425" cy="5029200"/>
          </a:xfrm>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9043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lIns="90477" tIns="44445" rIns="90477" bIns="44445" anchor="b">
            <a:normAutofit fontScale="90000"/>
          </a:bodyPr>
          <a:lstStyle/>
          <a:p>
            <a:pPr eaLnBrk="1" hangingPunct="1"/>
            <a:r>
              <a:rPr lang="en-US" sz="4800" smtClean="0">
                <a:solidFill>
                  <a:schemeClr val="accent1"/>
                </a:solidFill>
              </a:rPr>
              <a:t>BP Goal – 140/80 </a:t>
            </a:r>
            <a:r>
              <a:rPr lang="en-US" smtClean="0"/>
              <a:t/>
            </a:r>
            <a:br>
              <a:rPr lang="en-US" smtClean="0"/>
            </a:br>
            <a:r>
              <a:rPr lang="en-US" sz="2400" i="1" smtClean="0"/>
              <a:t>ADA Clinical Practice Recommendations  </a:t>
            </a:r>
            <a:endParaRPr lang="en-US" sz="2800" i="1" smtClean="0"/>
          </a:p>
        </p:txBody>
      </p:sp>
      <p:sp>
        <p:nvSpPr>
          <p:cNvPr id="1947651" name="Rectangle 3"/>
          <p:cNvSpPr>
            <a:spLocks noGrp="1" noChangeArrowheads="1"/>
          </p:cNvSpPr>
          <p:nvPr>
            <p:ph type="body" sz="half" idx="2"/>
          </p:nvPr>
        </p:nvSpPr>
        <p:spPr>
          <a:xfrm>
            <a:off x="304800" y="1695450"/>
            <a:ext cx="8686800" cy="4933950"/>
          </a:xfrm>
        </p:spPr>
        <p:txBody>
          <a:bodyPr lIns="90477" tIns="44445" rIns="90477" bIns="44445"/>
          <a:lstStyle/>
          <a:p>
            <a:pPr eaLnBrk="1" hangingPunct="1">
              <a:buFont typeface="Wingdings" panose="05000000000000000000" pitchFamily="2" charset="2"/>
              <a:buNone/>
              <a:defRPr/>
            </a:pPr>
            <a:r>
              <a:rPr lang="en-US" sz="4000" b="1" dirty="0" smtClean="0">
                <a:solidFill>
                  <a:schemeClr val="accent1">
                    <a:lumMod val="60000"/>
                    <a:lumOff val="40000"/>
                  </a:schemeClr>
                </a:solidFill>
              </a:rPr>
              <a:t>If &gt;140 / 80 = lifestyle + meds </a:t>
            </a:r>
            <a:endParaRPr lang="en-US" sz="1800" dirty="0" smtClean="0">
              <a:solidFill>
                <a:schemeClr val="hlink"/>
              </a:solidFill>
            </a:endParaRPr>
          </a:p>
          <a:p>
            <a:pPr eaLnBrk="1" hangingPunct="1">
              <a:defRPr/>
            </a:pPr>
            <a:r>
              <a:rPr lang="en-US" dirty="0" smtClean="0"/>
              <a:t>Start lifestyle therapy when BP 120/80</a:t>
            </a:r>
          </a:p>
          <a:p>
            <a:pPr eaLnBrk="1" hangingPunct="1">
              <a:defRPr/>
            </a:pPr>
            <a:r>
              <a:rPr lang="en-US" dirty="0" smtClean="0"/>
              <a:t>Lifestyle (</a:t>
            </a:r>
            <a:r>
              <a:rPr lang="en-US" dirty="0" err="1" smtClean="0"/>
              <a:t>wt</a:t>
            </a:r>
            <a:r>
              <a:rPr lang="en-US" dirty="0" smtClean="0"/>
              <a:t> loss, exercise, DASH diet, limit ETOH)</a:t>
            </a:r>
          </a:p>
          <a:p>
            <a:pPr eaLnBrk="1" hangingPunct="1">
              <a:defRPr/>
            </a:pPr>
            <a:r>
              <a:rPr lang="en-US" dirty="0" smtClean="0"/>
              <a:t>First Line B/P Drugs</a:t>
            </a:r>
          </a:p>
          <a:p>
            <a:pPr lvl="1" eaLnBrk="1" hangingPunct="1">
              <a:defRPr/>
            </a:pPr>
            <a:r>
              <a:rPr lang="en-US" sz="2800" dirty="0" smtClean="0"/>
              <a:t>ACE – I </a:t>
            </a:r>
            <a:r>
              <a:rPr lang="en-US" sz="2800" dirty="0" err="1" smtClean="0"/>
              <a:t>orAngiotensin</a:t>
            </a:r>
            <a:r>
              <a:rPr lang="en-US" sz="2800" dirty="0" smtClean="0"/>
              <a:t> receptor blocker (ARBs) </a:t>
            </a:r>
          </a:p>
          <a:p>
            <a:pPr lvl="1" eaLnBrk="1" hangingPunct="1">
              <a:buSzPct val="75000"/>
              <a:defRPr/>
            </a:pPr>
            <a:r>
              <a:rPr lang="en-US" sz="2800" dirty="0" smtClean="0"/>
              <a:t>Beta Blocker for post MI</a:t>
            </a:r>
          </a:p>
          <a:p>
            <a:pPr lvl="1" eaLnBrk="1" hangingPunct="1">
              <a:buSzPct val="75000"/>
              <a:defRPr/>
            </a:pPr>
            <a:r>
              <a:rPr lang="en-US" sz="2800" dirty="0" smtClean="0"/>
              <a:t>Diuretics often needed</a:t>
            </a:r>
          </a:p>
          <a:p>
            <a:pPr lvl="1" eaLnBrk="1" hangingPunct="1">
              <a:buSzPct val="75000"/>
              <a:defRPr/>
            </a:pPr>
            <a:r>
              <a:rPr lang="en-US" sz="2800" dirty="0" smtClean="0"/>
              <a:t>Monitor </a:t>
            </a:r>
            <a:r>
              <a:rPr lang="en-US" sz="2800" dirty="0" err="1" smtClean="0"/>
              <a:t>creat</a:t>
            </a:r>
            <a:r>
              <a:rPr lang="en-US" sz="2800" dirty="0" smtClean="0"/>
              <a:t>, GFR, potassium, sodium</a:t>
            </a:r>
          </a:p>
          <a:p>
            <a:pPr eaLnBrk="1" hangingPunct="1">
              <a:buSzPct val="75000"/>
              <a:defRPr/>
            </a:pPr>
            <a:r>
              <a:rPr lang="en-US" dirty="0" smtClean="0"/>
              <a:t>Many </a:t>
            </a:r>
            <a:r>
              <a:rPr lang="en-US" dirty="0" err="1" smtClean="0"/>
              <a:t>pts</a:t>
            </a:r>
            <a:r>
              <a:rPr lang="en-US" dirty="0" smtClean="0"/>
              <a:t> require 2 or &gt; anti-HTN meds </a:t>
            </a:r>
          </a:p>
          <a:p>
            <a:pPr eaLnBrk="1" latinLnBrk="1" hangingPunct="1">
              <a:buFont typeface="Wingdings" panose="05000000000000000000" pitchFamily="2" charset="2"/>
              <a:buNone/>
              <a:defRPr/>
            </a:pPr>
            <a:endParaRPr lang="en-US" sz="2400" dirty="0" smtClean="0"/>
          </a:p>
        </p:txBody>
      </p:sp>
      <p:pic>
        <p:nvPicPr>
          <p:cNvPr id="148484" name="Picture 4" descr="j028106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6300" y="1524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801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1" end="1"/>
                                            </p:txEl>
                                          </p:spTgt>
                                        </p:tgtEl>
                                        <p:attrNameLst>
                                          <p:attrName>style.visibility</p:attrName>
                                        </p:attrNameLst>
                                      </p:cBhvr>
                                      <p:to>
                                        <p:strVal val="visible"/>
                                      </p:to>
                                    </p:set>
                                    <p:anim calcmode="lin" valueType="num">
                                      <p:cBhvr additive="base">
                                        <p:cTn id="13" dur="500" fill="hold"/>
                                        <p:tgtEl>
                                          <p:spTgt spid="194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2" end="2"/>
                                            </p:txEl>
                                          </p:spTgt>
                                        </p:tgtEl>
                                        <p:attrNameLst>
                                          <p:attrName>style.visibility</p:attrName>
                                        </p:attrNameLst>
                                      </p:cBhvr>
                                      <p:to>
                                        <p:strVal val="visible"/>
                                      </p:to>
                                    </p:set>
                                    <p:anim calcmode="lin" valueType="num">
                                      <p:cBhvr additive="base">
                                        <p:cTn id="19"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lstStyle/>
          <a:p>
            <a:pPr eaLnBrk="1" hangingPunct="1"/>
            <a:r>
              <a:rPr lang="en-US" smtClean="0"/>
              <a:t>BP Goal for </a:t>
            </a:r>
            <a:r>
              <a:rPr lang="en-US" smtClean="0">
                <a:solidFill>
                  <a:srgbClr val="FFFF00"/>
                </a:solidFill>
              </a:rPr>
              <a:t>KP NCAL </a:t>
            </a:r>
            <a:r>
              <a:rPr lang="en-US" sz="2400" i="1" smtClean="0"/>
              <a:t> </a:t>
            </a:r>
          </a:p>
        </p:txBody>
      </p:sp>
      <p:sp>
        <p:nvSpPr>
          <p:cNvPr id="1697795" name="Rectangle 3"/>
          <p:cNvSpPr>
            <a:spLocks noGrp="1" noChangeArrowheads="1"/>
          </p:cNvSpPr>
          <p:nvPr>
            <p:ph type="body" sz="half" idx="2"/>
          </p:nvPr>
        </p:nvSpPr>
        <p:spPr>
          <a:xfrm>
            <a:off x="457200" y="1676400"/>
            <a:ext cx="8077200" cy="5181600"/>
          </a:xfrm>
        </p:spPr>
        <p:txBody>
          <a:bodyPr lIns="90477" tIns="44445" rIns="90477" bIns="44445"/>
          <a:lstStyle/>
          <a:p>
            <a:pPr eaLnBrk="1" hangingPunct="1">
              <a:buFont typeface="Wingdings" panose="05000000000000000000" pitchFamily="2" charset="2"/>
              <a:buNone/>
              <a:defRPr/>
            </a:pPr>
            <a:r>
              <a:rPr lang="en-US" sz="4400" b="1" dirty="0" smtClean="0">
                <a:solidFill>
                  <a:schemeClr val="hlink"/>
                </a:solidFill>
              </a:rPr>
              <a:t>BP &lt; 139/ 89</a:t>
            </a:r>
          </a:p>
          <a:p>
            <a:pPr lvl="2" eaLnBrk="1" hangingPunct="1">
              <a:buSzPct val="75000"/>
              <a:buFont typeface="Monotype Sorts" pitchFamily="2" charset="2"/>
              <a:buBlip>
                <a:blip r:embed="rId3"/>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223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noFill/>
        </p:spPr>
        <p:txBody>
          <a:bodyPr lIns="90477" tIns="44445" rIns="90477" bIns="44445" anchor="b"/>
          <a:lstStyle/>
          <a:p>
            <a:pPr eaLnBrk="1" hangingPunct="1"/>
            <a:r>
              <a:rPr lang="en-US" smtClean="0"/>
              <a:t>*Lipid Goals </a:t>
            </a:r>
            <a:br>
              <a:rPr lang="en-US" smtClean="0"/>
            </a:br>
            <a:r>
              <a:rPr lang="en-US" sz="2400" i="1" smtClean="0"/>
              <a:t>ADA Clinical Practice Recommendations  </a:t>
            </a:r>
          </a:p>
        </p:txBody>
      </p:sp>
      <p:sp>
        <p:nvSpPr>
          <p:cNvPr id="1698819" name="Rectangle 3"/>
          <p:cNvSpPr>
            <a:spLocks noGrp="1" noChangeArrowheads="1"/>
          </p:cNvSpPr>
          <p:nvPr>
            <p:ph type="body" sz="half" idx="2"/>
          </p:nvPr>
        </p:nvSpPr>
        <p:spPr>
          <a:xfrm>
            <a:off x="152400" y="1600200"/>
            <a:ext cx="8610600" cy="4727575"/>
          </a:xfrm>
        </p:spPr>
        <p:txBody>
          <a:bodyPr lIns="90477" tIns="44445" rIns="90477" bIns="44445"/>
          <a:lstStyle/>
          <a:p>
            <a:pPr lvl="1" eaLnBrk="1" hangingPunct="1">
              <a:lnSpc>
                <a:spcPct val="80000"/>
              </a:lnSpc>
              <a:buFont typeface="Monotype Sorts" pitchFamily="2" charset="2"/>
              <a:buNone/>
            </a:pPr>
            <a:endParaRPr lang="en-US" sz="2000" b="1" smtClean="0"/>
          </a:p>
          <a:p>
            <a:pPr lvl="1" eaLnBrk="1" hangingPunct="1">
              <a:lnSpc>
                <a:spcPct val="80000"/>
              </a:lnSpc>
              <a:buClr>
                <a:srgbClr val="33CC33"/>
              </a:buClr>
              <a:buSzPct val="75000"/>
              <a:buFont typeface="Wingdings" panose="05000000000000000000" pitchFamily="2" charset="2"/>
              <a:buChar char="v"/>
            </a:pPr>
            <a:r>
              <a:rPr lang="en-US" sz="3200" smtClean="0"/>
              <a:t>LDL &lt; 100 mg/dL</a:t>
            </a:r>
          </a:p>
          <a:p>
            <a:pPr lvl="1" eaLnBrk="1" hangingPunct="1">
              <a:lnSpc>
                <a:spcPct val="80000"/>
              </a:lnSpc>
              <a:buClr>
                <a:srgbClr val="33CC33"/>
              </a:buClr>
              <a:buSzPct val="75000"/>
              <a:buFont typeface="Wingdings" panose="05000000000000000000" pitchFamily="2" charset="2"/>
              <a:buChar char="v"/>
            </a:pPr>
            <a:r>
              <a:rPr lang="en-US" sz="3200" smtClean="0"/>
              <a:t>LDL &lt;70 an option for ind w/ overt CVD  </a:t>
            </a:r>
          </a:p>
          <a:p>
            <a:pPr lvl="2" eaLnBrk="1" hangingPunct="1">
              <a:lnSpc>
                <a:spcPct val="80000"/>
              </a:lnSpc>
              <a:buClr>
                <a:srgbClr val="33CC33"/>
              </a:buClr>
              <a:buSzPct val="75000"/>
              <a:buFont typeface="Wingdings" panose="05000000000000000000" pitchFamily="2" charset="2"/>
              <a:buChar char="v"/>
            </a:pPr>
            <a:endParaRPr lang="en-US" sz="3600" smtClean="0"/>
          </a:p>
          <a:p>
            <a:pPr lvl="1" eaLnBrk="1" hangingPunct="1">
              <a:lnSpc>
                <a:spcPct val="80000"/>
              </a:lnSpc>
              <a:buClr>
                <a:srgbClr val="33CC33"/>
              </a:buClr>
              <a:buSzPct val="75000"/>
              <a:buFont typeface="Wingdings" panose="05000000000000000000" pitchFamily="2" charset="2"/>
              <a:buChar char="v"/>
            </a:pPr>
            <a:r>
              <a:rPr lang="en-US" sz="3200" smtClean="0"/>
              <a:t>HDL &gt; 40 mg/dL men</a:t>
            </a:r>
          </a:p>
          <a:p>
            <a:pPr lvl="1" eaLnBrk="1" hangingPunct="1">
              <a:lnSpc>
                <a:spcPct val="80000"/>
              </a:lnSpc>
              <a:buClr>
                <a:srgbClr val="33CC33"/>
              </a:buClr>
              <a:buSzPct val="75000"/>
              <a:buFont typeface="Wingdings" panose="05000000000000000000" pitchFamily="2" charset="2"/>
              <a:buChar char="v"/>
            </a:pPr>
            <a:r>
              <a:rPr lang="en-US" sz="3200" smtClean="0"/>
              <a:t>HDL &gt; 50 mg/dL women</a:t>
            </a:r>
          </a:p>
          <a:p>
            <a:pPr lvl="2" eaLnBrk="1" hangingPunct="1">
              <a:lnSpc>
                <a:spcPct val="80000"/>
              </a:lnSpc>
              <a:buClr>
                <a:srgbClr val="33CC33"/>
              </a:buClr>
              <a:buSzPct val="75000"/>
              <a:buFont typeface="Wingdings" panose="05000000000000000000" pitchFamily="2" charset="2"/>
              <a:buChar char="v"/>
            </a:pPr>
            <a:endParaRPr lang="en-US" sz="2800" smtClean="0"/>
          </a:p>
          <a:p>
            <a:pPr lvl="1" eaLnBrk="1" hangingPunct="1">
              <a:lnSpc>
                <a:spcPct val="80000"/>
              </a:lnSpc>
              <a:buClr>
                <a:srgbClr val="33CC33"/>
              </a:buClr>
              <a:buSzPct val="75000"/>
              <a:buFont typeface="Wingdings" panose="05000000000000000000" pitchFamily="2" charset="2"/>
              <a:buChar char="v"/>
            </a:pPr>
            <a:r>
              <a:rPr lang="en-US" sz="3200" smtClean="0"/>
              <a:t>Trig &lt; 150 mg/dl</a:t>
            </a:r>
            <a:r>
              <a:rPr lang="en-US" sz="3200" b="1" smtClean="0"/>
              <a:t/>
            </a:r>
            <a:br>
              <a:rPr lang="en-US" sz="3200" b="1" smtClean="0"/>
            </a:br>
            <a:endParaRPr lang="en-US" sz="1400" b="1" smtClean="0"/>
          </a:p>
          <a:p>
            <a:pPr eaLnBrk="1" hangingPunct="1">
              <a:lnSpc>
                <a:spcPct val="80000"/>
              </a:lnSpc>
              <a:buSzPct val="75000"/>
              <a:buFont typeface="Monotype Sorts" pitchFamily="2" charset="2"/>
              <a:buNone/>
            </a:pPr>
            <a:r>
              <a:rPr lang="en-US" sz="3200" b="1" smtClean="0"/>
              <a:t>*</a:t>
            </a:r>
            <a:r>
              <a:rPr lang="en-US" sz="2400" b="1" i="1"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2000" b="1" smtClean="0">
                <a:solidFill>
                  <a:schemeClr val="hlink"/>
                </a:solidFill>
              </a:rPr>
              <a:t>  Screen biannually or annually, more often if indicated</a:t>
            </a:r>
          </a:p>
          <a:p>
            <a:pPr eaLnBrk="1" hangingPunct="1">
              <a:lnSpc>
                <a:spcPct val="80000"/>
              </a:lnSpc>
              <a:buFont typeface="Wingdings" panose="05000000000000000000" pitchFamily="2" charset="2"/>
              <a:buNone/>
            </a:pPr>
            <a:endParaRPr lang="en-US" sz="1200" smtClean="0">
              <a:solidFill>
                <a:schemeClr val="hlink"/>
              </a:solidFill>
            </a:endParaRPr>
          </a:p>
          <a:p>
            <a:pPr lvl="1" eaLnBrk="1" hangingPunct="1">
              <a:lnSpc>
                <a:spcPct val="80000"/>
              </a:lnSpc>
              <a:buSzPct val="75000"/>
              <a:buFont typeface="Monotype Sorts" pitchFamily="2" charset="2"/>
              <a:buNone/>
            </a:pPr>
            <a:endParaRPr lang="en-US" sz="1800" smtClean="0"/>
          </a:p>
          <a:p>
            <a:pPr eaLnBrk="1" latinLnBrk="1" hangingPunct="1">
              <a:lnSpc>
                <a:spcPct val="80000"/>
              </a:lnSpc>
              <a:buFont typeface="Wingdings" panose="05000000000000000000" pitchFamily="2" charset="2"/>
              <a:buNone/>
            </a:pPr>
            <a:endParaRPr lang="en-US" sz="1200" smtClean="0"/>
          </a:p>
        </p:txBody>
      </p:sp>
    </p:spTree>
    <p:extLst>
      <p:ext uri="{BB962C8B-B14F-4D97-AF65-F5344CB8AC3E}">
        <p14:creationId xmlns:p14="http://schemas.microsoft.com/office/powerpoint/2010/main" val="3128312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8819">
                                            <p:txEl>
                                              <p:pRg st="4" end="4"/>
                                            </p:txEl>
                                          </p:spTgt>
                                        </p:tgtEl>
                                        <p:attrNameLst>
                                          <p:attrName>style.visibility</p:attrName>
                                        </p:attrNameLst>
                                      </p:cBhvr>
                                      <p:to>
                                        <p:strVal val="visible"/>
                                      </p:to>
                                    </p:set>
                                    <p:anim calcmode="lin" valueType="num">
                                      <p:cBhvr additive="base">
                                        <p:cTn id="7" dur="500" fill="hold"/>
                                        <p:tgtEl>
                                          <p:spTgt spid="169881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8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98819">
                                            <p:txEl>
                                              <p:pRg st="5" end="5"/>
                                            </p:txEl>
                                          </p:spTgt>
                                        </p:tgtEl>
                                        <p:attrNameLst>
                                          <p:attrName>style.visibility</p:attrName>
                                        </p:attrNameLst>
                                      </p:cBhvr>
                                      <p:to>
                                        <p:strVal val="visible"/>
                                      </p:to>
                                    </p:set>
                                    <p:anim calcmode="lin" valueType="num">
                                      <p:cBhvr additive="base">
                                        <p:cTn id="13" dur="500" fill="hold"/>
                                        <p:tgtEl>
                                          <p:spTgt spid="169881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988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98819">
                                            <p:txEl>
                                              <p:pRg st="1" end="1"/>
                                            </p:txEl>
                                          </p:spTgt>
                                        </p:tgtEl>
                                        <p:attrNameLst>
                                          <p:attrName>style.visibility</p:attrName>
                                        </p:attrNameLst>
                                      </p:cBhvr>
                                      <p:to>
                                        <p:strVal val="visible"/>
                                      </p:to>
                                    </p:set>
                                    <p:anim calcmode="lin" valueType="num">
                                      <p:cBhvr additive="base">
                                        <p:cTn id="19" dur="500" fill="hold"/>
                                        <p:tgtEl>
                                          <p:spTgt spid="1698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98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98819">
                                            <p:txEl>
                                              <p:pRg st="2" end="2"/>
                                            </p:txEl>
                                          </p:spTgt>
                                        </p:tgtEl>
                                        <p:attrNameLst>
                                          <p:attrName>style.visibility</p:attrName>
                                        </p:attrNameLst>
                                      </p:cBhvr>
                                      <p:to>
                                        <p:strVal val="visible"/>
                                      </p:to>
                                    </p:set>
                                    <p:anim calcmode="lin" valueType="num">
                                      <p:cBhvr additive="base">
                                        <p:cTn id="25" dur="500" fill="hold"/>
                                        <p:tgtEl>
                                          <p:spTgt spid="169881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98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98819">
                                            <p:txEl>
                                              <p:pRg st="7" end="7"/>
                                            </p:txEl>
                                          </p:spTgt>
                                        </p:tgtEl>
                                        <p:attrNameLst>
                                          <p:attrName>style.visibility</p:attrName>
                                        </p:attrNameLst>
                                      </p:cBhvr>
                                      <p:to>
                                        <p:strVal val="visible"/>
                                      </p:to>
                                    </p:set>
                                    <p:anim calcmode="lin" valueType="num">
                                      <p:cBhvr additive="base">
                                        <p:cTn id="31" dur="500" fill="hold"/>
                                        <p:tgtEl>
                                          <p:spTgt spid="169881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988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98819">
                                            <p:txEl>
                                              <p:pRg st="8" end="8"/>
                                            </p:txEl>
                                          </p:spTgt>
                                        </p:tgtEl>
                                        <p:attrNameLst>
                                          <p:attrName>style.visibility</p:attrName>
                                        </p:attrNameLst>
                                      </p:cBhvr>
                                      <p:to>
                                        <p:strVal val="visible"/>
                                      </p:to>
                                    </p:set>
                                    <p:anim calcmode="lin" valueType="num">
                                      <p:cBhvr additive="base">
                                        <p:cTn id="37" dur="500" fill="hold"/>
                                        <p:tgtEl>
                                          <p:spTgt spid="169881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988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98819">
                                            <p:txEl>
                                              <p:pRg st="9" end="9"/>
                                            </p:txEl>
                                          </p:spTgt>
                                        </p:tgtEl>
                                        <p:attrNameLst>
                                          <p:attrName>style.visibility</p:attrName>
                                        </p:attrNameLst>
                                      </p:cBhvr>
                                      <p:to>
                                        <p:strVal val="visible"/>
                                      </p:to>
                                    </p:set>
                                    <p:anim calcmode="lin" valueType="num">
                                      <p:cBhvr additive="base">
                                        <p:cTn id="43" dur="500" fill="hold"/>
                                        <p:tgtEl>
                                          <p:spTgt spid="1698819">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988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ABCs of Diabetes –  </a:t>
            </a:r>
          </a:p>
        </p:txBody>
      </p:sp>
      <p:sp>
        <p:nvSpPr>
          <p:cNvPr id="153603" name="Rectangle 3"/>
          <p:cNvSpPr>
            <a:spLocks noGrp="1" noChangeArrowheads="1"/>
          </p:cNvSpPr>
          <p:nvPr>
            <p:ph type="body" idx="1"/>
          </p:nvPr>
        </p:nvSpPr>
        <p:spPr>
          <a:xfrm>
            <a:off x="914400" y="1447800"/>
            <a:ext cx="7772400" cy="5105400"/>
          </a:xfrm>
        </p:spPr>
        <p:txBody>
          <a:bodyPr/>
          <a:lstStyle/>
          <a:p>
            <a:pPr eaLnBrk="1" hangingPunct="1">
              <a:lnSpc>
                <a:spcPct val="90000"/>
              </a:lnSpc>
            </a:pPr>
            <a:r>
              <a:rPr lang="en-US" sz="4000" smtClean="0">
                <a:solidFill>
                  <a:srgbClr val="4BE76C"/>
                </a:solidFill>
              </a:rPr>
              <a:t>A</a:t>
            </a:r>
            <a:r>
              <a:rPr lang="en-US" smtClean="0"/>
              <a:t>1c less than 7% (avg 3 month BG)</a:t>
            </a:r>
          </a:p>
          <a:p>
            <a:pPr lvl="1" eaLnBrk="1" hangingPunct="1">
              <a:lnSpc>
                <a:spcPct val="90000"/>
              </a:lnSpc>
            </a:pPr>
            <a:r>
              <a:rPr lang="en-US" smtClean="0"/>
              <a:t>Pre-meal BG 70-130</a:t>
            </a:r>
          </a:p>
          <a:p>
            <a:pPr lvl="1" eaLnBrk="1" hangingPunct="1">
              <a:lnSpc>
                <a:spcPct val="90000"/>
              </a:lnSpc>
            </a:pPr>
            <a:r>
              <a:rPr lang="en-US" smtClean="0"/>
              <a:t>Post meal BG &lt;180</a:t>
            </a:r>
          </a:p>
          <a:p>
            <a:pPr eaLnBrk="1" hangingPunct="1">
              <a:lnSpc>
                <a:spcPct val="90000"/>
              </a:lnSpc>
            </a:pPr>
            <a:r>
              <a:rPr lang="en-US" sz="4000" smtClean="0">
                <a:solidFill>
                  <a:srgbClr val="4BE76C"/>
                </a:solidFill>
              </a:rPr>
              <a:t>B</a:t>
            </a:r>
            <a:r>
              <a:rPr lang="en-US" smtClean="0"/>
              <a:t>lood Pressure &lt; 140/80</a:t>
            </a:r>
          </a:p>
          <a:p>
            <a:pPr eaLnBrk="1" hangingPunct="1">
              <a:lnSpc>
                <a:spcPct val="90000"/>
              </a:lnSpc>
            </a:pPr>
            <a:r>
              <a:rPr lang="en-US" sz="4000" smtClean="0">
                <a:solidFill>
                  <a:srgbClr val="4BE76C"/>
                </a:solidFill>
              </a:rPr>
              <a:t>C</a:t>
            </a:r>
            <a:r>
              <a:rPr lang="en-US" smtClean="0"/>
              <a:t>holesterol </a:t>
            </a:r>
          </a:p>
          <a:p>
            <a:pPr lvl="1" eaLnBrk="1" hangingPunct="1">
              <a:lnSpc>
                <a:spcPct val="90000"/>
              </a:lnSpc>
            </a:pPr>
            <a:r>
              <a:rPr lang="en-US" smtClean="0"/>
              <a:t>HDL &gt;40</a:t>
            </a:r>
          </a:p>
          <a:p>
            <a:pPr lvl="1" eaLnBrk="1" hangingPunct="1">
              <a:lnSpc>
                <a:spcPct val="90000"/>
              </a:lnSpc>
            </a:pPr>
            <a:r>
              <a:rPr lang="en-US" smtClean="0"/>
              <a:t>LDL &lt;100 (if CVD, &lt;70)</a:t>
            </a:r>
          </a:p>
          <a:p>
            <a:pPr lvl="1" eaLnBrk="1" hangingPunct="1">
              <a:lnSpc>
                <a:spcPct val="90000"/>
              </a:lnSpc>
            </a:pPr>
            <a:r>
              <a:rPr lang="en-US" smtClean="0"/>
              <a:t>Triglyceride &lt; 150</a:t>
            </a:r>
          </a:p>
          <a:p>
            <a:pPr eaLnBrk="1" hangingPunct="1">
              <a:lnSpc>
                <a:spcPct val="90000"/>
              </a:lnSpc>
            </a:pPr>
            <a:endParaRPr lang="en-US" smtClean="0"/>
          </a:p>
        </p:txBody>
      </p:sp>
    </p:spTree>
    <p:extLst>
      <p:ext uri="{BB962C8B-B14F-4D97-AF65-F5344CB8AC3E}">
        <p14:creationId xmlns:p14="http://schemas.microsoft.com/office/powerpoint/2010/main" val="759665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516322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3" y="381000"/>
            <a:ext cx="5638800" cy="1143000"/>
          </a:xfrm>
        </p:spPr>
        <p:txBody>
          <a:bodyPr>
            <a:normAutofit fontScale="90000"/>
          </a:bodyPr>
          <a:lstStyle/>
          <a:p>
            <a:pPr algn="ctr" eaLnBrk="1" hangingPunct="1"/>
            <a:r>
              <a:rPr lang="en-US" sz="5400" dirty="0" smtClean="0"/>
              <a:t>“Legacy Effect”</a:t>
            </a:r>
          </a:p>
        </p:txBody>
      </p:sp>
      <p:sp>
        <p:nvSpPr>
          <p:cNvPr id="81923" name="Rectangle 3"/>
          <p:cNvSpPr>
            <a:spLocks noGrp="1" noChangeArrowheads="1"/>
          </p:cNvSpPr>
          <p:nvPr>
            <p:ph type="body" idx="1"/>
          </p:nvPr>
        </p:nvSpPr>
        <p:spPr>
          <a:xfrm>
            <a:off x="609600" y="20574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2667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2"/>
          <a:stretch>
            <a:fillRect/>
          </a:stretch>
        </p:blipFill>
        <p:spPr>
          <a:xfrm>
            <a:off x="191087" y="1676400"/>
            <a:ext cx="7771225" cy="4419600"/>
          </a:xfrm>
          <a:prstGeom prst="rect">
            <a:avLst/>
          </a:prstGeom>
        </p:spPr>
      </p:pic>
      <p:sp>
        <p:nvSpPr>
          <p:cNvPr id="6" name="TextBox 5"/>
          <p:cNvSpPr txBox="1"/>
          <p:nvPr/>
        </p:nvSpPr>
        <p:spPr>
          <a:xfrm>
            <a:off x="3733800" y="6280250"/>
            <a:ext cx="3124200" cy="369332"/>
          </a:xfrm>
          <a:prstGeom prst="rect">
            <a:avLst/>
          </a:prstGeom>
          <a:noFill/>
        </p:spPr>
        <p:txBody>
          <a:bodyPr wrap="square" rtlCol="0">
            <a:spAutoFit/>
          </a:bodyPr>
          <a:lstStyle/>
          <a:p>
            <a:r>
              <a:rPr lang="en-US" dirty="0" smtClean="0"/>
              <a:t>Diabetes Care, 2/13</a:t>
            </a:r>
            <a:endParaRPr lang="en-US" dirty="0"/>
          </a:p>
        </p:txBody>
      </p:sp>
    </p:spTree>
    <p:extLst>
      <p:ext uri="{BB962C8B-B14F-4D97-AF65-F5344CB8AC3E}">
        <p14:creationId xmlns:p14="http://schemas.microsoft.com/office/powerpoint/2010/main" val="2046714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28600" y="-228600"/>
            <a:ext cx="8915400" cy="1295400"/>
          </a:xfrm>
        </p:spPr>
        <p:txBody>
          <a:bodyPr lIns="90477" tIns="44445" rIns="90477" bIns="44445" anchor="b"/>
          <a:lstStyle/>
          <a:p>
            <a:pPr eaLnBrk="1" hangingPunct="1"/>
            <a:r>
              <a:rPr lang="en-US" smtClean="0"/>
              <a:t>Diabetes Care Guidelines- ADA</a:t>
            </a:r>
          </a:p>
        </p:txBody>
      </p:sp>
      <p:sp>
        <p:nvSpPr>
          <p:cNvPr id="1956867" name="Rectangle 3"/>
          <p:cNvSpPr>
            <a:spLocks noGrp="1" noChangeArrowheads="1"/>
          </p:cNvSpPr>
          <p:nvPr>
            <p:ph type="body" sz="half" idx="1"/>
          </p:nvPr>
        </p:nvSpPr>
        <p:spPr>
          <a:xfrm>
            <a:off x="381000" y="1143000"/>
            <a:ext cx="8458200" cy="5334000"/>
          </a:xfrm>
        </p:spPr>
        <p:txBody>
          <a:bodyPr lIns="90477" tIns="44445" rIns="90477" bIns="44445"/>
          <a:lstStyle/>
          <a:p>
            <a:pPr eaLnBrk="1" hangingPunct="1">
              <a:lnSpc>
                <a:spcPct val="90000"/>
              </a:lnSpc>
              <a:buFont typeface="Wingdings" panose="05000000000000000000" pitchFamily="2" charset="2"/>
              <a:buNone/>
            </a:pPr>
            <a:r>
              <a:rPr lang="en-US" u="sng" dirty="0" smtClean="0"/>
              <a:t>	</a:t>
            </a:r>
            <a:r>
              <a:rPr lang="en-US" u="sng" dirty="0" smtClean="0">
                <a:solidFill>
                  <a:schemeClr val="accent5">
                    <a:lumMod val="50000"/>
                  </a:schemeClr>
                </a:solidFill>
              </a:rPr>
              <a:t>Test / Exam			Frequency	</a:t>
            </a:r>
            <a:r>
              <a:rPr lang="en-US" u="sng" dirty="0" smtClean="0">
                <a:solidFill>
                  <a:srgbClr val="FFCC00"/>
                </a:solidFill>
              </a:rPr>
              <a:t>		  </a:t>
            </a:r>
          </a:p>
          <a:p>
            <a:pPr eaLnBrk="1" hangingPunct="1">
              <a:lnSpc>
                <a:spcPct val="90000"/>
              </a:lnSpc>
            </a:pPr>
            <a:r>
              <a:rPr lang="en-US" sz="2400" b="1" dirty="0" smtClean="0">
                <a:solidFill>
                  <a:schemeClr val="accent5">
                    <a:lumMod val="50000"/>
                  </a:schemeClr>
                </a:solidFill>
              </a:rPr>
              <a:t>A</a:t>
            </a:r>
            <a:r>
              <a:rPr lang="en-US" sz="2400" dirty="0" smtClean="0"/>
              <a:t>1c 				</a:t>
            </a:r>
            <a:r>
              <a:rPr lang="en-US" sz="2400" dirty="0" smtClean="0"/>
              <a:t>	At </a:t>
            </a:r>
            <a:r>
              <a:rPr lang="en-US" sz="2400" dirty="0" smtClean="0"/>
              <a:t>least twice a year</a:t>
            </a:r>
          </a:p>
          <a:p>
            <a:pPr eaLnBrk="1" hangingPunct="1">
              <a:lnSpc>
                <a:spcPct val="90000"/>
              </a:lnSpc>
            </a:pPr>
            <a:r>
              <a:rPr lang="en-US" sz="2400" b="1" dirty="0" smtClean="0">
                <a:solidFill>
                  <a:schemeClr val="accent5">
                    <a:lumMod val="50000"/>
                  </a:schemeClr>
                </a:solidFill>
              </a:rPr>
              <a:t>B</a:t>
            </a:r>
            <a:r>
              <a:rPr lang="en-US" sz="2400" dirty="0" smtClean="0"/>
              <a:t>/P 				</a:t>
            </a:r>
            <a:r>
              <a:rPr lang="en-US" sz="2400" dirty="0" smtClean="0"/>
              <a:t>	Each </a:t>
            </a:r>
            <a:r>
              <a:rPr lang="en-US" sz="2400" dirty="0" smtClean="0"/>
              <a:t>diabetes visit</a:t>
            </a:r>
          </a:p>
          <a:p>
            <a:pPr eaLnBrk="1" hangingPunct="1">
              <a:lnSpc>
                <a:spcPct val="90000"/>
              </a:lnSpc>
            </a:pPr>
            <a:r>
              <a:rPr lang="en-US" sz="2400" b="1" dirty="0" smtClean="0">
                <a:solidFill>
                  <a:schemeClr val="accent5">
                    <a:lumMod val="50000"/>
                  </a:schemeClr>
                </a:solidFill>
              </a:rPr>
              <a:t>C</a:t>
            </a:r>
            <a:r>
              <a:rPr lang="en-US" sz="2400" dirty="0" smtClean="0"/>
              <a:t>holesterol (LDL, HDL, Tri)	Yearly (less if normal)	</a:t>
            </a:r>
          </a:p>
          <a:p>
            <a:pPr eaLnBrk="1" hangingPunct="1">
              <a:lnSpc>
                <a:spcPct val="90000"/>
              </a:lnSpc>
            </a:pPr>
            <a:r>
              <a:rPr lang="en-US" sz="2400" dirty="0" smtClean="0"/>
              <a:t>Weight				each diabetes visit</a:t>
            </a:r>
          </a:p>
          <a:p>
            <a:pPr eaLnBrk="1" hangingPunct="1">
              <a:lnSpc>
                <a:spcPct val="90000"/>
              </a:lnSpc>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anose="05000000000000000000" pitchFamily="2" charset="2"/>
              <a:buBlip>
                <a:blip r:embed="rId2"/>
              </a:buBlip>
            </a:pPr>
            <a:r>
              <a:rPr lang="en-US" sz="2400" dirty="0" smtClean="0"/>
              <a:t>Eye exam 				Yearly</a:t>
            </a:r>
          </a:p>
          <a:p>
            <a:pPr eaLnBrk="1" hangingPunct="1">
              <a:lnSpc>
                <a:spcPct val="90000"/>
              </a:lnSpc>
              <a:buFont typeface="Wingdings" panose="05000000000000000000" pitchFamily="2" charset="2"/>
              <a:buBlip>
                <a:blip r:embed="rId2"/>
              </a:buBlip>
            </a:pPr>
            <a:r>
              <a:rPr lang="en-US" sz="2400" dirty="0" smtClean="0"/>
              <a:t>Dental Care			At least twice a year</a:t>
            </a:r>
          </a:p>
          <a:p>
            <a:pPr eaLnBrk="1" hangingPunct="1">
              <a:lnSpc>
                <a:spcPct val="90000"/>
              </a:lnSpc>
              <a:buFont typeface="Wingdings" panose="05000000000000000000" pitchFamily="2" charset="2"/>
              <a:buBlip>
                <a:blip r:embed="rId2"/>
              </a:buBlip>
            </a:pPr>
            <a:r>
              <a:rPr lang="en-US" sz="2400" dirty="0" smtClean="0"/>
              <a:t>Comprehensive Foot Exam	Yearly (more if high risk)</a:t>
            </a:r>
          </a:p>
          <a:p>
            <a:pPr eaLnBrk="1" hangingPunct="1">
              <a:lnSpc>
                <a:spcPct val="90000"/>
              </a:lnSpc>
              <a:buFont typeface="Wingdings" panose="05000000000000000000" pitchFamily="2" charset="2"/>
              <a:buBlip>
                <a:blip r:embed="rId2"/>
              </a:buBlip>
            </a:pPr>
            <a:r>
              <a:rPr lang="en-US" sz="2400" dirty="0" smtClean="0"/>
              <a:t>Physical Activity Plan		As needed to meet goals</a:t>
            </a:r>
          </a:p>
          <a:p>
            <a:pPr eaLnBrk="1" hangingPunct="1">
              <a:lnSpc>
                <a:spcPct val="90000"/>
              </a:lnSpc>
              <a:buFont typeface="Wingdings" panose="05000000000000000000" pitchFamily="2" charset="2"/>
              <a:buBlip>
                <a:blip r:embed="rId2"/>
              </a:buBlip>
            </a:pPr>
            <a:r>
              <a:rPr lang="en-US" sz="2400" dirty="0" smtClean="0"/>
              <a:t>Preconception counseling	As needed</a:t>
            </a:r>
          </a:p>
        </p:txBody>
      </p:sp>
    </p:spTree>
    <p:extLst>
      <p:ext uri="{BB962C8B-B14F-4D97-AF65-F5344CB8AC3E}">
        <p14:creationId xmlns:p14="http://schemas.microsoft.com/office/powerpoint/2010/main" val="1115505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0" y="1524000"/>
            <a:ext cx="8226425" cy="4800600"/>
          </a:xfrm>
        </p:spPr>
        <p:txBody>
          <a:bodyPr/>
          <a:lstStyle/>
          <a:p>
            <a:r>
              <a:rPr lang="en-US" sz="2800" smtClean="0"/>
              <a:t>Flu vaccine</a:t>
            </a:r>
          </a:p>
          <a:p>
            <a:pPr lvl="1"/>
            <a:r>
              <a:rPr lang="en-US" sz="2800" smtClean="0"/>
              <a:t>every year starting 6 months</a:t>
            </a:r>
          </a:p>
          <a:p>
            <a:r>
              <a:rPr lang="en-US" sz="2800" smtClean="0"/>
              <a:t>Pneumococcal  starting at 2 years.</a:t>
            </a:r>
          </a:p>
          <a:p>
            <a:pPr lvl="1"/>
            <a:r>
              <a:rPr lang="en-US" sz="2800" smtClean="0"/>
              <a:t>One time Revaccination for those over 64 and had first vaccine &gt;5 years prior </a:t>
            </a:r>
          </a:p>
          <a:p>
            <a:r>
              <a:rPr lang="en-US" sz="2800" smtClean="0"/>
              <a:t>Hepatitis B Vaccine </a:t>
            </a:r>
            <a:r>
              <a:rPr lang="en-US" sz="2400" smtClean="0"/>
              <a:t>(ADA Stds 2013, pg s28)</a:t>
            </a:r>
          </a:p>
          <a:p>
            <a:pPr lvl="1"/>
            <a:r>
              <a:rPr lang="en-US" sz="2800" smtClean="0"/>
              <a:t>For diabetes pts age 19 – 59 (not previously vaccinated) </a:t>
            </a:r>
          </a:p>
          <a:p>
            <a:pPr lvl="1"/>
            <a:r>
              <a:rPr lang="en-US" sz="2800" smtClean="0"/>
              <a:t>Double risk of Hep B due to lancing devices/ glucose meter exposure</a:t>
            </a:r>
          </a:p>
          <a:p>
            <a:endParaRPr lang="en-US" smtClean="0"/>
          </a:p>
        </p:txBody>
      </p:sp>
    </p:spTree>
    <p:extLst>
      <p:ext uri="{BB962C8B-B14F-4D97-AF65-F5344CB8AC3E}">
        <p14:creationId xmlns:p14="http://schemas.microsoft.com/office/powerpoint/2010/main" val="6893687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fontScale="90000"/>
          </a:bodyPr>
          <a:lstStyle/>
          <a:p>
            <a:pPr eaLnBrk="1" hangingPunct="1"/>
            <a:r>
              <a:rPr lang="en-US" sz="3600" smtClean="0"/>
              <a:t>Mr. Calhoun -  What are Your Recommendations for Self-Care</a:t>
            </a:r>
          </a:p>
        </p:txBody>
      </p:sp>
      <p:sp>
        <p:nvSpPr>
          <p:cNvPr id="158723" name="Rectangle 3"/>
          <p:cNvSpPr>
            <a:spLocks noGrp="1" noChangeArrowheads="1"/>
          </p:cNvSpPr>
          <p:nvPr>
            <p:ph type="body" sz="half" idx="1"/>
          </p:nvPr>
        </p:nvSpPr>
        <p:spPr>
          <a:xfrm>
            <a:off x="457200" y="1524000"/>
            <a:ext cx="4191000" cy="5029200"/>
          </a:xfrm>
        </p:spPr>
        <p:txBody>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z="2400" smtClean="0"/>
              <a:t>62 yr old with newly dx type 2. History of previous MI</a:t>
            </a:r>
            <a:r>
              <a:rPr lang="en-US" smtClean="0"/>
              <a:t>.</a:t>
            </a:r>
          </a:p>
          <a:p>
            <a:pPr eaLnBrk="1" hangingPunct="1">
              <a:buFont typeface="Wingdings" panose="05000000000000000000" pitchFamily="2" charset="2"/>
              <a:buNone/>
            </a:pPr>
            <a:r>
              <a:rPr lang="en-US" sz="2400" smtClean="0"/>
              <a:t>Meds: Lasix, synthroid</a:t>
            </a:r>
          </a:p>
          <a:p>
            <a:pPr eaLnBrk="1" hangingPunct="1">
              <a:buFont typeface="Wingdings" panose="05000000000000000000" pitchFamily="2" charset="2"/>
              <a:buNone/>
            </a:pPr>
            <a:r>
              <a:rPr lang="en-US" smtClean="0"/>
              <a:t>Labs:</a:t>
            </a:r>
          </a:p>
          <a:p>
            <a:pPr lvl="1" eaLnBrk="1" hangingPunct="1"/>
            <a:r>
              <a:rPr lang="en-US" sz="2000" smtClean="0"/>
              <a:t>A1c 9.3%</a:t>
            </a:r>
          </a:p>
          <a:p>
            <a:pPr lvl="1" eaLnBrk="1" hangingPunct="1"/>
            <a:r>
              <a:rPr lang="en-US" sz="2000" smtClean="0"/>
              <a:t>HDL 37 mg/dl</a:t>
            </a:r>
          </a:p>
          <a:p>
            <a:pPr lvl="1" eaLnBrk="1" hangingPunct="1"/>
            <a:r>
              <a:rPr lang="en-US" sz="2000" smtClean="0"/>
              <a:t>LDL 156 mg/dl</a:t>
            </a:r>
          </a:p>
          <a:p>
            <a:pPr lvl="1" eaLnBrk="1" hangingPunct="1"/>
            <a:r>
              <a:rPr lang="en-US" sz="2000" smtClean="0"/>
              <a:t>Triglyceride 260mg/dl</a:t>
            </a:r>
          </a:p>
          <a:p>
            <a:pPr lvl="1" eaLnBrk="1" hangingPunct="1"/>
            <a:r>
              <a:rPr lang="en-US" sz="2000" smtClean="0"/>
              <a:t>Proteinuria - neg </a:t>
            </a:r>
          </a:p>
          <a:p>
            <a:pPr lvl="1" eaLnBrk="1" hangingPunct="1"/>
            <a:r>
              <a:rPr lang="en-US" sz="2000" smtClean="0"/>
              <a:t>B/P 142/92</a:t>
            </a:r>
          </a:p>
        </p:txBody>
      </p:sp>
      <p:sp>
        <p:nvSpPr>
          <p:cNvPr id="158724" name="Rectangle 4"/>
          <p:cNvSpPr>
            <a:spLocks noGrp="1" noChangeArrowheads="1"/>
          </p:cNvSpPr>
          <p:nvPr>
            <p:ph type="body" sz="half" idx="2"/>
          </p:nvPr>
        </p:nvSpPr>
        <p:spPr>
          <a:xfrm>
            <a:off x="4953000" y="1447800"/>
            <a:ext cx="3810000" cy="5410200"/>
          </a:xfrm>
        </p:spPr>
        <p:txBody>
          <a:bodyPr/>
          <a:lstStyle/>
          <a:p>
            <a:pPr eaLnBrk="1" hangingPunct="1">
              <a:buFont typeface="Wingdings" panose="05000000000000000000" pitchFamily="2" charset="2"/>
              <a:buNone/>
            </a:pPr>
            <a:r>
              <a:rPr lang="en-US" sz="2400" smtClean="0"/>
              <a:t>Self-Care Skills</a:t>
            </a:r>
          </a:p>
          <a:p>
            <a:pPr eaLnBrk="1" hangingPunct="1"/>
            <a:r>
              <a:rPr lang="en-US" sz="2400" smtClean="0"/>
              <a:t>Walks dog around block 3 x’s a week</a:t>
            </a:r>
          </a:p>
          <a:p>
            <a:pPr eaLnBrk="1" hangingPunct="1"/>
            <a:r>
              <a:rPr lang="en-US" sz="2400" smtClean="0"/>
              <a:t>Bowls every Friday</a:t>
            </a:r>
          </a:p>
          <a:p>
            <a:pPr eaLnBrk="1" hangingPunct="1"/>
            <a:r>
              <a:rPr lang="en-US" sz="2400" smtClean="0"/>
              <a:t>Widowed, so usually eats out</a:t>
            </a:r>
          </a:p>
        </p:txBody>
      </p:sp>
      <p:pic>
        <p:nvPicPr>
          <p:cNvPr id="158725" name="Picture 3" descr="C:\Users\Beverly\AppData\Local\Microsoft\Windows\Temporary Internet Files\Content.IE5\DJWH7WCO\MP9004223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3657600"/>
            <a:ext cx="20335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8944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0771" name="Rectangle 3"/>
          <p:cNvSpPr>
            <a:spLocks noGrp="1" noChangeArrowheads="1"/>
          </p:cNvSpPr>
          <p:nvPr>
            <p:ph type="subTitle" idx="1"/>
          </p:nvPr>
        </p:nvSpPr>
        <p:spPr>
          <a:xfrm>
            <a:off x="0" y="4343400"/>
            <a:ext cx="6400800" cy="1752600"/>
          </a:xfrm>
        </p:spPr>
        <p:txBody>
          <a:bodyPr/>
          <a:lstStyle/>
          <a:p>
            <a:pPr eaLnBrk="1" hangingPunct="1"/>
            <a:r>
              <a:rPr lang="en-US" b="1" smtClean="0"/>
              <a:t> </a:t>
            </a:r>
          </a:p>
        </p:txBody>
      </p:sp>
      <p:pic>
        <p:nvPicPr>
          <p:cNvPr id="16077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99223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806580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fontScale="90000"/>
          </a:bodyPr>
          <a:lstStyle/>
          <a:p>
            <a:pPr eaLnBrk="1" hangingPunct="1"/>
            <a:r>
              <a:rPr lang="en-US" smtClean="0"/>
              <a:t>Mr. Calhoun -  What are Your Recommendations?</a:t>
            </a:r>
          </a:p>
        </p:txBody>
      </p:sp>
      <p:sp>
        <p:nvSpPr>
          <p:cNvPr id="164867" name="Rectangle 3"/>
          <p:cNvSpPr>
            <a:spLocks noGrp="1" noChangeArrowheads="1"/>
          </p:cNvSpPr>
          <p:nvPr>
            <p:ph type="body" sz="half" idx="1"/>
          </p:nvPr>
        </p:nvSpPr>
        <p:spPr>
          <a:xfrm>
            <a:off x="381000" y="1600200"/>
            <a:ext cx="4191000" cy="4648200"/>
          </a:xfrm>
        </p:spPr>
        <p:txBody>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mtClean="0"/>
              <a:t>64 yr old with type 2 for 11 yrs. Hx of CVD.</a:t>
            </a:r>
          </a:p>
          <a:p>
            <a:pPr eaLnBrk="1" hangingPunct="1">
              <a:buFont typeface="Wingdings" panose="05000000000000000000" pitchFamily="2" charset="2"/>
              <a:buNone/>
            </a:pPr>
            <a:r>
              <a:rPr lang="en-US" smtClean="0"/>
              <a:t>Labs:</a:t>
            </a:r>
          </a:p>
          <a:p>
            <a:pPr lvl="1" eaLnBrk="1" hangingPunct="1"/>
            <a:r>
              <a:rPr lang="en-US" smtClean="0"/>
              <a:t>A1c 9.3%</a:t>
            </a:r>
          </a:p>
          <a:p>
            <a:pPr lvl="1" eaLnBrk="1" hangingPunct="1"/>
            <a:r>
              <a:rPr lang="en-US" smtClean="0"/>
              <a:t>HDL 37 mg/dl</a:t>
            </a:r>
          </a:p>
          <a:p>
            <a:pPr lvl="1" eaLnBrk="1" hangingPunct="1"/>
            <a:r>
              <a:rPr lang="en-US" smtClean="0"/>
              <a:t>LDL 114 mg/dl</a:t>
            </a:r>
          </a:p>
          <a:p>
            <a:pPr lvl="1" eaLnBrk="1" hangingPunct="1"/>
            <a:r>
              <a:rPr lang="en-US" smtClean="0"/>
              <a:t>Triglyceride 260mg/dl</a:t>
            </a:r>
          </a:p>
          <a:p>
            <a:pPr lvl="1" eaLnBrk="1" hangingPunct="1"/>
            <a:r>
              <a:rPr lang="en-US" smtClean="0"/>
              <a:t>Proteinuria - neg </a:t>
            </a:r>
          </a:p>
          <a:p>
            <a:pPr lvl="1" eaLnBrk="1" hangingPunct="1"/>
            <a:r>
              <a:rPr lang="en-US" smtClean="0"/>
              <a:t>B/P 142/92</a:t>
            </a:r>
          </a:p>
        </p:txBody>
      </p:sp>
      <p:sp>
        <p:nvSpPr>
          <p:cNvPr id="164868" name="Rectangle 4"/>
          <p:cNvSpPr>
            <a:spLocks noGrp="1" noChangeArrowheads="1"/>
          </p:cNvSpPr>
          <p:nvPr>
            <p:ph type="body" sz="half" idx="2"/>
          </p:nvPr>
        </p:nvSpPr>
        <p:spPr>
          <a:xfrm>
            <a:off x="4953000" y="1676400"/>
            <a:ext cx="3810000" cy="4724400"/>
          </a:xfrm>
        </p:spPr>
        <p:txBody>
          <a:bodyPr/>
          <a:lstStyle/>
          <a:p>
            <a:pPr eaLnBrk="1" hangingPunct="1">
              <a:buFont typeface="Wingdings" panose="05000000000000000000" pitchFamily="2" charset="2"/>
              <a:buNone/>
            </a:pPr>
            <a:r>
              <a:rPr lang="en-US" smtClean="0"/>
              <a:t>Self-Care Skills</a:t>
            </a:r>
          </a:p>
          <a:p>
            <a:pPr eaLnBrk="1" hangingPunct="1"/>
            <a:r>
              <a:rPr lang="en-US" smtClean="0"/>
              <a:t>Walks dog around block 3 x’s a week</a:t>
            </a:r>
          </a:p>
          <a:p>
            <a:pPr eaLnBrk="1" hangingPunct="1"/>
            <a:r>
              <a:rPr lang="en-US" smtClean="0"/>
              <a:t>Bowls every Friday</a:t>
            </a:r>
          </a:p>
          <a:p>
            <a:pPr eaLnBrk="1" hangingPunct="1"/>
            <a:r>
              <a:rPr lang="en-US" smtClean="0"/>
              <a:t>3 beers daily</a:t>
            </a:r>
          </a:p>
          <a:p>
            <a:pPr eaLnBrk="1" hangingPunct="1"/>
            <a:r>
              <a:rPr lang="en-US" smtClean="0"/>
              <a:t>Widowed, so usually eats out</a:t>
            </a:r>
          </a:p>
          <a:p>
            <a:pPr eaLnBrk="1" hangingPunct="1"/>
            <a:r>
              <a:rPr lang="en-US" smtClean="0"/>
              <a:t>15 lbs overweight</a:t>
            </a:r>
          </a:p>
          <a:p>
            <a:pPr eaLnBrk="1" hangingPunct="1"/>
            <a:r>
              <a:rPr lang="en-US" smtClean="0"/>
              <a:t>“My foot hurts”</a:t>
            </a:r>
            <a:endParaRPr lang="en-US" sz="2400" smtClean="0"/>
          </a:p>
        </p:txBody>
      </p:sp>
    </p:spTree>
    <p:extLst>
      <p:ext uri="{BB962C8B-B14F-4D97-AF65-F5344CB8AC3E}">
        <p14:creationId xmlns:p14="http://schemas.microsoft.com/office/powerpoint/2010/main" val="231780516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oot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10141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51448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UDIO_ID" val="950"/>
  <p:tag name="ELAPSEDTIME" val="24.2"/>
  <p:tag name="ANNOTATION_COUNT" val="0"/>
  <p:tag name="ARTICULATE_SLIDE_GUID" val="f12124dc-d4e6-480a-8ce4-2f37efd80bb2"/>
  <p:tag name="ARTICULATE_SLIDE_NAV" val="2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Owner\LOCALS~1\Temp\articulate\presenter\imgtemp\qBycOsBP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17.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18.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30.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31.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Lst>
</file>

<file path=ppt/tags/tag32.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3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38.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0.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4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3.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44.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45.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47.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3.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54.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Lst>
</file>

<file path=ppt/tags/tag55.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56.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57.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Lst>
</file>

<file path=ppt/tags/tag58.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6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5.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6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ags/tag72.xml><?xml version="1.0" encoding="utf-8"?>
<p:tagLst xmlns:a="http://schemas.openxmlformats.org/drawingml/2006/main" xmlns:r="http://schemas.openxmlformats.org/officeDocument/2006/relationships" xmlns:p="http://schemas.openxmlformats.org/presentationml/2006/main">
  <p:tag name="AUDIO_ID" val="1299"/>
  <p:tag name="ELAPSEDTIME" val="137.0"/>
  <p:tag name="ANNOTATION_TYPE_1" val="2"/>
  <p:tag name="ANNOTATION_START_1" val="19.4"/>
  <p:tag name="ANNOTATION_END_1" val="19.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4"/>
  <p:tag name="ANNOTATION_END_2" val="23.7"/>
  <p:tag name="ANNOTATION_TOP_2" val="9.7"/>
  <p:tag name="ANNOTATION_LEFT_2" val="198.2"/>
  <p:tag name="ANNOTATION_WIDTH_2" val="182.6"/>
  <p:tag name="ANNOTATION_HEIGHT_2" val="45.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7"/>
  <p:tag name="ANNOTATION_END_3" val="28.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8.3"/>
  <p:tag name="ANNOTATION_END_4" val="28.3"/>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8.3"/>
  <p:tag name="ANNOTATION_END_5" val="41.0"/>
  <p:tag name="ANNOTATION_TOP_5" val="43.9"/>
  <p:tag name="ANNOTATION_LEFT_5" val="93.1"/>
  <p:tag name="ANNOTATION_WIDTH_5" val="396.4"/>
  <p:tag name="ANNOTATION_HEIGHT_5" val="59.5"/>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1.0"/>
  <p:tag name="ANNOTATION_END_6" val="44.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44.0"/>
  <p:tag name="ANNOTATION_END_7" val="74.1"/>
  <p:tag name="ANNOTATION_TOP_7" val="124.9"/>
  <p:tag name="ANNOTATION_LEFT_7" val="34.3"/>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4.1"/>
  <p:tag name="ANNOTATION_END_8" val="77.0"/>
  <p:tag name="ANNOTATION_TOP_8" val="193.3"/>
  <p:tag name="ANNOTATION_LEFT_8" val="58.1"/>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77.0"/>
  <p:tag name="ANNOTATION_END_9" val="78.9"/>
  <p:tag name="ANNOTATION_TOP_9" val="226.8"/>
  <p:tag name="ANNOTATION_LEFT_9" val="63.3"/>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8.9"/>
  <p:tag name="ANNOTATION_END_10" val="81.5"/>
  <p:tag name="ANNOTATION_TOP_10" val="254.3"/>
  <p:tag name="ANNOTATION_LEFT_10" val="64.1"/>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81.5"/>
  <p:tag name="ANNOTATION_END_11" val="92.7"/>
  <p:tag name="ANNOTATION_TOP_11" val="293.0"/>
  <p:tag name="ANNOTATION_LEFT_11" val="41.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92.7"/>
  <p:tag name="ANNOTATION_END_12" val="110.2"/>
  <p:tag name="ANNOTATION_TOP_12" val="322.7"/>
  <p:tag name="ANNOTATION_LEFT_12" val="41.0"/>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0.2"/>
  <p:tag name="ANNOTATION_TOP_13" val="365.8"/>
  <p:tag name="ANNOTATION_LEFT_13" val="44.7"/>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COUNT" val="13"/>
  <p:tag name="ARTICULATE_SLIDE_NAV" val="57"/>
</p:tagLst>
</file>

<file path=ppt/tags/tag73.xml><?xml version="1.0" encoding="utf-8"?>
<p:tagLst xmlns:a="http://schemas.openxmlformats.org/drawingml/2006/main" xmlns:r="http://schemas.openxmlformats.org/officeDocument/2006/relationships" xmlns:p="http://schemas.openxmlformats.org/presentationml/2006/main">
  <p:tag name="ANNOTATION_TYPE_7" val="2"/>
  <p:tag name="ANNOTATION_START_7" val="43.5"/>
  <p:tag name="ANNOTATION_END_7" val="43.5"/>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43.5"/>
  <p:tag name="ANNOTATION_END_8" val="56.0"/>
  <p:tag name="ANNOTATION_TOP_8" val="267.7"/>
  <p:tag name="ANNOTATION_LEFT_8" val="25.3"/>
  <p:tag name="ANNOTATION_WIDTH_8" val="495.5"/>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6.0"/>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UDIO_ID" val="1289"/>
  <p:tag name="ELAPSEDTIME" val="86.7"/>
  <p:tag name="ANNOTATION_TYPE_1" val="2"/>
  <p:tag name="ANNOTATION_START_1" val="8.2"/>
  <p:tag name="ANNOTATION_END_1" val="8.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2"/>
  <p:tag name="ANNOTATION_END_2" val="26.4"/>
  <p:tag name="ANNOTATION_TOP_2" val="34.9"/>
  <p:tag name="ANNOTATION_LEFT_2" val="20.1"/>
  <p:tag name="ANNOTATION_WIDTH_2" val="502.2"/>
  <p:tag name="ANNOTATION_HEIGHT_2" val="10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6.4"/>
  <p:tag name="ANNOTATION_END_3" val="3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4.7"/>
  <p:tag name="ANNOTATION_END_4" val="34.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4.7"/>
  <p:tag name="ANNOTATION_END_5" val="51.5"/>
  <p:tag name="ANNOTATION_TOP_5" val="272.1"/>
  <p:tag name="ANNOTATION_LEFT_5" val="25.3"/>
  <p:tag name="ANNOTATION_WIDTH_5" val="491.8"/>
  <p:tag name="ANNOTATION_HEIGHT_5" val="81.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1.5"/>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NAV" val="59"/>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5.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76.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78.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79.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8.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80.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8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14176</TotalTime>
  <Pages>98</Pages>
  <Words>17003</Words>
  <Application>Microsoft Office PowerPoint</Application>
  <PresentationFormat>Letter Paper (8.5x11 in)</PresentationFormat>
  <Paragraphs>3080</Paragraphs>
  <Slides>322</Slides>
  <Notes>250</Notes>
  <HiddenSlides>0</HiddenSlides>
  <MMClips>5</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5</vt:i4>
      </vt:variant>
      <vt:variant>
        <vt:lpstr>Slide Titles</vt:lpstr>
      </vt:variant>
      <vt:variant>
        <vt:i4>322</vt:i4>
      </vt:variant>
    </vt:vector>
  </HeadingPairs>
  <TitlesOfParts>
    <vt:vector size="351" baseType="lpstr">
      <vt:lpstr>ＭＳ Ｐゴシック</vt:lpstr>
      <vt:lpstr>SimSun</vt:lpstr>
      <vt:lpstr>Antique Olive</vt:lpstr>
      <vt:lpstr>Arial</vt:lpstr>
      <vt:lpstr>Arial Black</vt:lpstr>
      <vt:lpstr>Arial Narrow</vt:lpstr>
      <vt:lpstr>Articulate Extrabold</vt:lpstr>
      <vt:lpstr>Book Antiqua</vt:lpstr>
      <vt:lpstr>Calibri</vt:lpstr>
      <vt:lpstr>Courier New</vt:lpstr>
      <vt:lpstr>DIN1451W01-Mittelschrif</vt:lpstr>
      <vt:lpstr>Helvetica</vt:lpstr>
      <vt:lpstr>Math B</vt:lpstr>
      <vt:lpstr>Monotype Sorts</vt:lpstr>
      <vt:lpstr>Segoe UI Semibold</vt:lpstr>
      <vt:lpstr>Symbol</vt:lpstr>
      <vt:lpstr>Tahoma</vt:lpstr>
      <vt:lpstr>Tempus Sans ITC</vt:lpstr>
      <vt:lpstr>Times</vt:lpstr>
      <vt:lpstr>Times New Roman</vt:lpstr>
      <vt:lpstr>Verdana</vt:lpstr>
      <vt:lpstr>Wingdings</vt:lpstr>
      <vt:lpstr>Wingdings 2</vt:lpstr>
      <vt:lpstr>Opulent</vt:lpstr>
      <vt:lpstr>Clip</vt:lpstr>
      <vt:lpstr>Document</vt:lpstr>
      <vt:lpstr>Microsoft Word 97 - 2003 Document</vt:lpstr>
      <vt:lpstr>Photo Editor Photo</vt:lpstr>
      <vt:lpstr>Chart</vt:lpstr>
      <vt:lpstr>PowerPoint Presentation</vt:lpstr>
      <vt:lpstr>Diabetes in the 21st Century:  A Clinical and Educational Update</vt:lpstr>
      <vt:lpstr>CDC Announces</vt:lpstr>
      <vt:lpstr>Diabetes in America 2013</vt:lpstr>
      <vt:lpstr>Global Epidemic</vt:lpstr>
      <vt:lpstr>World diabetes day-  November 14 </vt:lpstr>
      <vt:lpstr>Age-adjusted Diabetes Prevalence  20 yrs or older, by race/ethnicity— U.S. 2008</vt:lpstr>
      <vt:lpstr>New cases of diagnosed diabetes 20 years + in United States, 2010</vt:lpstr>
      <vt:lpstr>Why Should Zip Code Determine Life Expectancy?</vt:lpstr>
      <vt:lpstr>The relationship between BMI and  the risk of developing type 2 diabetes</vt:lpstr>
      <vt:lpstr>PowerPoint Presentation</vt:lpstr>
      <vt:lpstr>PowerPoint Presentation</vt:lpstr>
      <vt:lpstr>Thoughts on Diabetes, Weight, Social Change</vt:lpstr>
      <vt:lpstr>Emerging Epidemic: Youth with Type 2 DM  </vt:lpstr>
      <vt:lpstr>New and Early Research on Gut Bacteria</vt:lpstr>
      <vt:lpstr>Role of the Pancreas Endocrine Functions</vt:lpstr>
      <vt:lpstr>Role of the Pancreas Endocrine Functions</vt:lpstr>
      <vt:lpstr>Hormones Effect on Glucose</vt:lpstr>
      <vt:lpstr>GLP-1 Effects in Humans Understanding the Natural Role of Incretins</vt:lpstr>
      <vt:lpstr>Bariatric Surgery</vt:lpstr>
      <vt:lpstr>Signs of Diabetes</vt:lpstr>
      <vt:lpstr>Case Study </vt:lpstr>
      <vt:lpstr>PowerPoint Presentation</vt:lpstr>
      <vt:lpstr>PowerPoint Presentation</vt:lpstr>
      <vt:lpstr>PowerPoint Presentation</vt:lpstr>
      <vt:lpstr>Type 1 Diabetes – Genetics and Risk Factors</vt:lpstr>
      <vt:lpstr>Type 1 Diabetes – 10% of all DM</vt:lpstr>
      <vt:lpstr>PowerPoint Presentation</vt:lpstr>
      <vt:lpstr>What Does Type 1 Look Like?</vt:lpstr>
      <vt:lpstr>Type 1 Diabetes Associated with other immune conditions</vt:lpstr>
      <vt:lpstr>Type 1 Summary</vt:lpstr>
      <vt:lpstr>Type 1 in Hospital </vt:lpstr>
      <vt:lpstr>PowerPoint Presentation</vt:lpstr>
      <vt:lpstr>PowerPoint Presentation</vt:lpstr>
      <vt:lpstr>Visceral Fat –  “Endocrine Organ”</vt:lpstr>
      <vt:lpstr>Cardio Metabolic Risk  -  5 Hypers -</vt:lpstr>
      <vt:lpstr>What is Type 2 Diabetes?</vt:lpstr>
      <vt:lpstr>Natural Progression of Type 2 Diabetes</vt:lpstr>
      <vt:lpstr>Natural History of Diabetes</vt:lpstr>
      <vt:lpstr>Diagnostic Criteria</vt:lpstr>
      <vt:lpstr>Diabetes 2 - Who is at Risk?  (ADA Clinical Practice Guidelines)</vt:lpstr>
      <vt:lpstr>Diabetes 2 - Who is at Risk?  (ADA Clinical Practice Guidelines)</vt:lpstr>
      <vt:lpstr>PowerPoint Presentation</vt:lpstr>
      <vt:lpstr>Acanthosis Nigricans (AN)  </vt:lpstr>
      <vt:lpstr>Diabetes is also associated with </vt:lpstr>
      <vt:lpstr>Ominous Octet</vt:lpstr>
      <vt:lpstr>Comparison of  Type 1,Type 2, LADA</vt:lpstr>
      <vt:lpstr>Gestational Diabetes</vt:lpstr>
      <vt:lpstr>Screen for GDM</vt:lpstr>
      <vt:lpstr>GDM Diabetes Rates –    2-10% of all Pregnancies</vt:lpstr>
      <vt:lpstr>Increasing Prevalence of GDM A public health perspective  </vt:lpstr>
      <vt:lpstr>Postnatal Health:  Maternal Behavior</vt:lpstr>
      <vt:lpstr>Other Causes of Hyperglycemia</vt:lpstr>
      <vt:lpstr>Diabetes Detectives Needed</vt:lpstr>
      <vt:lpstr>Diabetes Bingo “DiaBingo” Shout out Right Answer</vt:lpstr>
      <vt:lpstr>DiaBingo</vt:lpstr>
      <vt:lpstr>Life Study - Mr. Calhoun</vt:lpstr>
      <vt:lpstr>What Do You Say? Mr. Calhoun asks you</vt:lpstr>
      <vt:lpstr>I don’t want to!</vt:lpstr>
      <vt:lpstr>Unconditional Positive regard</vt:lpstr>
      <vt:lpstr>No one is Unmotivated</vt:lpstr>
      <vt:lpstr>Overcoming barriers</vt:lpstr>
      <vt:lpstr>Blood Glucose Testing -How will it help me?</vt:lpstr>
      <vt:lpstr>How Often Should I Check?</vt:lpstr>
      <vt:lpstr>Complications - Why?</vt:lpstr>
      <vt:lpstr>Diabetes Complications</vt:lpstr>
      <vt:lpstr>Control Matters</vt:lpstr>
      <vt:lpstr>Financial Advisor</vt:lpstr>
      <vt:lpstr>Preventing Pre Diabetes</vt:lpstr>
      <vt:lpstr>Can Type 2 be Prevented in Older Adults?</vt:lpstr>
      <vt:lpstr>Best Shake For People with Diabetes</vt:lpstr>
      <vt:lpstr>We Made It – 3129 miles- Now Walking Back</vt:lpstr>
      <vt:lpstr>Diabetes Prevention Program (DPP) August 2001 </vt:lpstr>
      <vt:lpstr>Weight loss and Prevention</vt:lpstr>
      <vt:lpstr>Diabetes Prevention Programs </vt:lpstr>
      <vt:lpstr>PowerPoint Presentation</vt:lpstr>
      <vt:lpstr>ABC’s of Diabetes</vt:lpstr>
      <vt:lpstr>Glucose and BP Control Matter</vt:lpstr>
      <vt:lpstr>A1c Goals for Non Pregnant Adults Individualize Targets – ADA  </vt:lpstr>
      <vt:lpstr>A1c and Estimated Avg Glucose (eAG) 2008 </vt:lpstr>
      <vt:lpstr>PowerPoint Presentation</vt:lpstr>
      <vt:lpstr>“Legacy Effect”</vt:lpstr>
      <vt:lpstr>Glucose Goals  Individualize Targets – ADA  </vt:lpstr>
      <vt:lpstr>Diabetes Self Management Education and Support (DSMES)</vt:lpstr>
      <vt:lpstr>Bariatric Surgery</vt:lpstr>
      <vt:lpstr>BP Goal – 140/80  ADA Clinical Practice Recommendations  </vt:lpstr>
      <vt:lpstr>BP Goal for KP NCAL  </vt:lpstr>
      <vt:lpstr>*Lipid Goals  ADA Clinical Practice Recommendations  </vt:lpstr>
      <vt:lpstr>ABCs of Diabetes –  </vt:lpstr>
      <vt:lpstr>“Legacy Effect”</vt:lpstr>
      <vt:lpstr>How are we doing?  Reaching goal</vt:lpstr>
      <vt:lpstr>Diabetes Care Guidelines- ADA</vt:lpstr>
      <vt:lpstr>Vaccinations- Immunizations</vt:lpstr>
      <vt:lpstr>Mr. Calhoun -  What are Your Recommendations for Self-Care</vt:lpstr>
      <vt:lpstr>Diabetes Bingo “DiaBingo” Shout out Right Answer</vt:lpstr>
      <vt:lpstr>DiaBingo- G</vt:lpstr>
      <vt:lpstr>Mr. Calhoun -  What are Your Recommendations?</vt:lpstr>
      <vt:lpstr>PowerPoint Presentation</vt:lpstr>
      <vt:lpstr>PowerPoint Presentation</vt:lpstr>
      <vt:lpstr>Foot Care </vt:lpstr>
      <vt:lpstr>A Quick Foot Assessment</vt:lpstr>
      <vt:lpstr>5.07 monofilament = 10gms linear pressure</vt:lpstr>
      <vt:lpstr>Three Most Important  Foot Care Tips</vt:lpstr>
      <vt:lpstr>Diabetes Self-Management</vt:lpstr>
      <vt:lpstr>Medical Nutrition Therapy – ADA 2014 Updates</vt:lpstr>
      <vt:lpstr>Medical Nutrition Therapy 2014 - ADA </vt:lpstr>
      <vt:lpstr>Approach Depends on Patient</vt:lpstr>
      <vt:lpstr>Losing 2-8kg Early in diagnosis Type 2 Helpful  ADA 2014</vt:lpstr>
      <vt:lpstr>PowerPoint Presentation</vt:lpstr>
      <vt:lpstr>Successful weight loss strategies include</vt:lpstr>
      <vt:lpstr>Diabetes Prevention Program  Focus on fat = wt loss success</vt:lpstr>
      <vt:lpstr>Move toward the Tomato</vt:lpstr>
      <vt:lpstr>Health  Campaigns</vt:lpstr>
      <vt:lpstr>ADA recommendation Eat Less Junk Food &amp; Sugary Drinks –</vt:lpstr>
      <vt:lpstr>10 Superfoods</vt:lpstr>
      <vt:lpstr>How nutrients affect blood sugar</vt:lpstr>
      <vt:lpstr>Teaching About Eating Healthy</vt:lpstr>
      <vt:lpstr>USDA Food Pyramid www.myplate.gov</vt:lpstr>
      <vt:lpstr>Label Lessons</vt:lpstr>
      <vt:lpstr>Carbs affect Post meal Blood Glucose</vt:lpstr>
      <vt:lpstr>Carbohydrate Needs for  Most Adults</vt:lpstr>
      <vt:lpstr>Choose Healthy Carbs </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Resources</vt:lpstr>
      <vt:lpstr>Resources</vt:lpstr>
      <vt:lpstr> Insulin – the Ultimate Hormone Replacement Therapy  </vt:lpstr>
      <vt:lpstr>PowerPoint Presentation</vt:lpstr>
      <vt:lpstr>Welcome to Diabetes in the 21st Century </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PowerPoint Presentation</vt:lpstr>
      <vt:lpstr>Inhaled insulin –  past to future</vt:lpstr>
      <vt:lpstr>Bolus – Reg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Pattern Management</vt:lpstr>
      <vt:lpstr>Type 2 – New diagnosis – No meds  Patterns? Questions</vt:lpstr>
      <vt:lpstr>Type 2 – Glucotrol 20mg AM,  10u NPH pm</vt:lpstr>
      <vt:lpstr>Basal Bolus – What Adjustments?  Pt weighs 80kg</vt:lpstr>
      <vt:lpstr>Intensive Diabetes Therapy Insulin Dosing Strategy </vt:lpstr>
      <vt:lpstr>Intensive Diabetes Therapy Insulin Dosing Strategy </vt:lpstr>
      <vt:lpstr>Basal Bolus – Using 50/50 Rule –  Pt weighs 80kg  A = Aspart</vt:lpstr>
      <vt:lpstr>Type 1 and a Teen</vt:lpstr>
      <vt:lpstr>Grams of Carb per meal?</vt:lpstr>
      <vt:lpstr>Carbs?  How much Insulin?</vt:lpstr>
      <vt:lpstr>Correction Bolus – Add to mealtime insulin Rapid/Fast Acting Insulin  (1 unit:50 mg/dl&gt;120)</vt:lpstr>
      <vt:lpstr>Insulin Teaching Keys</vt:lpstr>
      <vt:lpstr>Medical Waste Management Act Effective Sept 1, 2008</vt:lpstr>
      <vt:lpstr>Sharps Disposal: Product and Info</vt:lpstr>
      <vt:lpstr>Diabetes Bingo “DiaBingo” Shout out Right Answer</vt:lpstr>
      <vt:lpstr>DiaBingo - I</vt:lpstr>
      <vt:lpstr>Diabetes Meds for Type 2:  Objectives</vt:lpstr>
      <vt:lpstr>Action/Classes of Type 2 Meds</vt:lpstr>
      <vt:lpstr>PowerPoint Presentation</vt:lpstr>
      <vt:lpstr>Diabetes Agents Considerations</vt:lpstr>
      <vt:lpstr>Ideal Diabetes Medication -  </vt:lpstr>
      <vt:lpstr>Biguanides – Suppressor Metformin (Glucophage®)</vt:lpstr>
      <vt:lpstr>Biguanides - Metformin</vt:lpstr>
      <vt:lpstr>Biguanides - Metformin</vt:lpstr>
      <vt:lpstr>Considerations Biguanide - Metformin (Glucophage®)</vt:lpstr>
      <vt:lpstr> Sulfonylureas –   </vt:lpstr>
      <vt:lpstr>Sulfonylureas - Squirts</vt:lpstr>
      <vt:lpstr>Sulfonylureas: 2nd Generation</vt:lpstr>
      <vt:lpstr>Sulfonylureas</vt:lpstr>
      <vt:lpstr>Hypoglycemia – “Limiting Factor”</vt:lpstr>
      <vt:lpstr>Hypoglycemia Symptoms</vt:lpstr>
      <vt:lpstr>Treatment of Hypoglycemia</vt:lpstr>
      <vt:lpstr>15 - 20 Gms Carb Sources</vt:lpstr>
      <vt:lpstr>PowerPoint Presentation</vt:lpstr>
      <vt:lpstr>Indications for Insulin Sensitizers Rosiglitazone (Avandia®), Pioglitazone (Actos®)</vt:lpstr>
      <vt:lpstr>Thiazolidinediones – TZD’s</vt:lpstr>
      <vt:lpstr>rosiglitazone (Avandia) </vt:lpstr>
      <vt:lpstr>Pioglitazone (Actos) Warning</vt:lpstr>
      <vt:lpstr>Incretin Mimetics – GLP-1s “Gut Hormone Imitators” DPP-IV Inhibitors </vt:lpstr>
      <vt:lpstr>GLP-1 Effects in Humans Understanding the Natural Role of Incretins</vt:lpstr>
      <vt:lpstr>For all the Following GLP-1 Inhibitors</vt:lpstr>
      <vt:lpstr>Incretin Mimetics Exenatide (Byetta) XR (Bydureon)</vt:lpstr>
      <vt:lpstr>Incretin Mimetics – GLP-1 Analog Liraglutide (Victoza)</vt:lpstr>
      <vt:lpstr>Incretin Mimetics Considerations Exenatide, Liraglutide, DPP - IVs</vt:lpstr>
      <vt:lpstr>DPP-4 Inhibitors – “Incretin Enhancers” Januvia (sitagliptin)   Tradjenta (linagliptin)  Onglyza (saxagliptin)  Nesina (Alogliptin) </vt:lpstr>
      <vt:lpstr> DPP-4 Inhibitors- “Incretin Enhancers”  </vt:lpstr>
      <vt:lpstr>PowerPoint Presentation</vt:lpstr>
      <vt:lpstr>Mr. Jones -  Which Diabetes Medication would you start?</vt:lpstr>
      <vt:lpstr>List the Treatment Options</vt:lpstr>
      <vt:lpstr>Diabetes Bingo “DiaBingo” Shout out Right Answer</vt:lpstr>
      <vt:lpstr>DiaBingo - N</vt:lpstr>
      <vt:lpstr>High Numbers Got You Down?</vt:lpstr>
      <vt:lpstr>Plant Seeds of Hope</vt:lpstr>
      <vt:lpstr>Thank You!</vt:lpstr>
      <vt:lpstr>Thank You</vt:lpstr>
      <vt:lpstr>Flash Mob – World Diabetes Day to Beat It</vt:lpstr>
      <vt:lpstr>Diabetes Bingo “DiaBingo” Shout out Right Answer</vt:lpstr>
      <vt:lpstr>DiaBingo</vt:lpstr>
      <vt:lpstr>We Made It – 3129 miles- Now Walking Back</vt:lpstr>
      <vt:lpstr>How are we doing?  Reaching goal</vt:lpstr>
      <vt:lpstr>Vaccinations- Immunizations</vt:lpstr>
      <vt:lpstr>Diabetes Bingo “DiaBingo” Shout out Right Answer</vt:lpstr>
      <vt:lpstr>DiaBingo- G</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questions would you ask?</vt:lpstr>
      <vt:lpstr> Sulfonylureas –   </vt:lpstr>
      <vt:lpstr>Sulfonylureas - Squirts</vt:lpstr>
      <vt:lpstr>Sulfonylureas: 2nd Generation</vt:lpstr>
      <vt:lpstr>Sulfonylureas</vt:lpstr>
      <vt:lpstr>Indication for “Fast Acting” Insulin Secretagogues-  Meglitinides</vt:lpstr>
      <vt:lpstr>Squirters – How does they rate?  </vt:lpstr>
      <vt:lpstr>What Medications Cause Hypoglycemia?</vt:lpstr>
      <vt:lpstr>Hypoglycemia – “Limiting Factor”</vt:lpstr>
      <vt:lpstr>Hypoglycemia Symptoms</vt:lpstr>
      <vt:lpstr>Treatment of Hypoglycemia</vt:lpstr>
      <vt:lpstr>15 - 20 Gms Carb Sources</vt:lpstr>
      <vt:lpstr>What questions?</vt:lpstr>
      <vt:lpstr>If on Metformin and Sulfonylurea – BG still high, other options? </vt:lpstr>
      <vt:lpstr>Incretin Mimetics –  “Gut Hormone Imitators” GLP-1 Agonists  </vt:lpstr>
      <vt:lpstr>GLP-1 Effects in Humans Understanding the Natural Role of Incretins</vt:lpstr>
      <vt:lpstr>Incretin Mimetics Exenatide (Byetta), Exenatide XR</vt:lpstr>
      <vt:lpstr>Incretin Mimetics –  Exenatide XR - Bydureon</vt:lpstr>
      <vt:lpstr>$323.44 for four doses, or about $4,200 a year.</vt:lpstr>
      <vt:lpstr>Basic Overview of  Exenatide XR Set-Up</vt:lpstr>
      <vt:lpstr>Incretin Mimetics  GLP-1 Analog Liraglutide (Victoza)</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For all the Previous GLP-1 Agonists</vt:lpstr>
      <vt:lpstr>What questions?</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Juvisync Januvia + Simvastatin   </vt:lpstr>
      <vt:lpstr>PowerPoint Presentation</vt:lpstr>
      <vt:lpstr>PowerPoint Presentation</vt:lpstr>
      <vt:lpstr>List the Treatment Options</vt:lpstr>
      <vt:lpstr>Diabetes Self-Management</vt:lpstr>
      <vt:lpstr> Insulin Therapy From Ants to Analogs:  </vt:lpstr>
      <vt:lpstr> Insulin – the Ultimate Hormone Replacement Therapy  </vt:lpstr>
      <vt:lpstr>PowerPoint Presentation</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PowerPoint Presentation</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Medical Waste Management Act Effective Sept 1, 2008</vt:lpstr>
      <vt:lpstr>Sharps Disposal: Product and Info</vt:lpstr>
      <vt:lpstr>Diabetes Bingo “DiaBingo” Shout out Right Answer</vt:lpstr>
      <vt:lpstr>DiaBingo - I</vt:lpstr>
      <vt:lpstr>Diabetes Bingo “DiaBingo” Shout out Right Answer</vt:lpstr>
      <vt:lpstr>DiaBingo - N</vt:lpstr>
      <vt:lpstr>Glucose Management and Hospitalized Patients  </vt:lpstr>
      <vt:lpstr>Hospitals and Hyperglycemia What’s the Big Deal? </vt:lpstr>
      <vt:lpstr>Stress response and hyperglycemia</vt:lpstr>
      <vt:lpstr>In Patient Strategies – Start Early, Focus on Survival Skills </vt:lpstr>
      <vt:lpstr>BG Above Normal = Trouble</vt:lpstr>
      <vt:lpstr>Diabetes Detectives Needed</vt:lpstr>
      <vt:lpstr>Hyperglycemia*: A Common Comorbidity in Medical-Surgical Patients in a Community Hospital</vt:lpstr>
      <vt:lpstr>Effect of Hyperglycemia  on Hospital Mortality</vt:lpstr>
      <vt:lpstr>WHAT SHOULD WE AIM FOR?</vt:lpstr>
      <vt:lpstr>Management of Hyperglycemia and Diabetes  </vt:lpstr>
      <vt:lpstr>Preparation for Surgery</vt:lpstr>
      <vt:lpstr>Bottom Line</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679</cp:revision>
  <cp:lastPrinted>2013-12-20T01:15:01Z</cp:lastPrinted>
  <dcterms:created xsi:type="dcterms:W3CDTF">1998-04-16T17:55:30Z</dcterms:created>
  <dcterms:modified xsi:type="dcterms:W3CDTF">2014-02-24T19:46:48Z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219E0F04-F4AA-44AB-8838-2AD50E10DF33</vt:lpwstr>
  </property>
  <property fmtid="{D5CDD505-2E9C-101B-9397-08002B2CF9AE}" pid="5" name="ArticulateProjectFull">
    <vt:lpwstr>C:\Users\bev\Dropbox\A DES Admin Folder\Diabetes in the 21st Century Secured Gigs\Hosp Secured Gigs\KP oakland\2014 kaiser\kaiser new layout 2014.ppta</vt:lpwstr>
  </property>
</Properties>
</file>