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 ContentType="image/tiff"/>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2.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tags/tag3.xml" ContentType="application/vnd.openxmlformats-officedocument.presentationml.tags+xml"/>
  <Override PartName="/ppt/notesSlides/notesSlide12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2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124.xml" ContentType="application/vnd.openxmlformats-officedocument.presentationml.notesSlide+xml"/>
  <Override PartName="/ppt/tags/tag8.xml" ContentType="application/vnd.openxmlformats-officedocument.presentationml.tags+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tags/tag9.xml" ContentType="application/vnd.openxmlformats-officedocument.presentationml.tags+xml"/>
  <Override PartName="/ppt/notesSlides/notesSlide141.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142.xml" ContentType="application/vnd.openxmlformats-officedocument.presentationml.notesSlide+xml"/>
  <Override PartName="/ppt/tags/tag12.xml" ContentType="application/vnd.openxmlformats-officedocument.presentationml.tags+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087" r:id="rId1"/>
  </p:sldMasterIdLst>
  <p:notesMasterIdLst>
    <p:notesMasterId r:id="rId211"/>
  </p:notesMasterIdLst>
  <p:handoutMasterIdLst>
    <p:handoutMasterId r:id="rId212"/>
  </p:handoutMasterIdLst>
  <p:sldIdLst>
    <p:sldId id="2518" r:id="rId2"/>
    <p:sldId id="2258" r:id="rId3"/>
    <p:sldId id="2259" r:id="rId4"/>
    <p:sldId id="2260" r:id="rId5"/>
    <p:sldId id="2261" r:id="rId6"/>
    <p:sldId id="2456" r:id="rId7"/>
    <p:sldId id="2262" r:id="rId8"/>
    <p:sldId id="2263" r:id="rId9"/>
    <p:sldId id="2457" r:id="rId10"/>
    <p:sldId id="2265" r:id="rId11"/>
    <p:sldId id="2266" r:id="rId12"/>
    <p:sldId id="2267" r:id="rId13"/>
    <p:sldId id="2268" r:id="rId14"/>
    <p:sldId id="2269" r:id="rId15"/>
    <p:sldId id="2270" r:id="rId16"/>
    <p:sldId id="2271" r:id="rId17"/>
    <p:sldId id="2272" r:id="rId18"/>
    <p:sldId id="2458" r:id="rId19"/>
    <p:sldId id="2274" r:id="rId20"/>
    <p:sldId id="2459" r:id="rId21"/>
    <p:sldId id="2275" r:id="rId22"/>
    <p:sldId id="2276" r:id="rId23"/>
    <p:sldId id="2277" r:id="rId24"/>
    <p:sldId id="2278" r:id="rId25"/>
    <p:sldId id="2279" r:id="rId26"/>
    <p:sldId id="2280" r:id="rId27"/>
    <p:sldId id="2281" r:id="rId28"/>
    <p:sldId id="2282" r:id="rId29"/>
    <p:sldId id="2283" r:id="rId30"/>
    <p:sldId id="2284" r:id="rId31"/>
    <p:sldId id="2285" r:id="rId32"/>
    <p:sldId id="2286" r:id="rId33"/>
    <p:sldId id="2287" r:id="rId34"/>
    <p:sldId id="2288" r:id="rId35"/>
    <p:sldId id="2497" r:id="rId36"/>
    <p:sldId id="2289" r:id="rId37"/>
    <p:sldId id="2519" r:id="rId38"/>
    <p:sldId id="2291" r:id="rId39"/>
    <p:sldId id="2292" r:id="rId40"/>
    <p:sldId id="2293" r:id="rId41"/>
    <p:sldId id="2294" r:id="rId42"/>
    <p:sldId id="2295" r:id="rId43"/>
    <p:sldId id="2296" r:id="rId44"/>
    <p:sldId id="2297" r:id="rId45"/>
    <p:sldId id="2298" r:id="rId46"/>
    <p:sldId id="2299" r:id="rId47"/>
    <p:sldId id="2498" r:id="rId48"/>
    <p:sldId id="2485" r:id="rId49"/>
    <p:sldId id="2486" r:id="rId50"/>
    <p:sldId id="2487" r:id="rId51"/>
    <p:sldId id="2488" r:id="rId52"/>
    <p:sldId id="2489" r:id="rId53"/>
    <p:sldId id="2490" r:id="rId54"/>
    <p:sldId id="2302" r:id="rId55"/>
    <p:sldId id="2303" r:id="rId56"/>
    <p:sldId id="2506" r:id="rId57"/>
    <p:sldId id="2305" r:id="rId58"/>
    <p:sldId id="2306" r:id="rId59"/>
    <p:sldId id="2307" r:id="rId60"/>
    <p:sldId id="2516" r:id="rId61"/>
    <p:sldId id="2503" r:id="rId62"/>
    <p:sldId id="2504" r:id="rId63"/>
    <p:sldId id="2308" r:id="rId64"/>
    <p:sldId id="2309" r:id="rId65"/>
    <p:sldId id="2312" r:id="rId66"/>
    <p:sldId id="2313" r:id="rId67"/>
    <p:sldId id="2314" r:id="rId68"/>
    <p:sldId id="2315" r:id="rId69"/>
    <p:sldId id="2316" r:id="rId70"/>
    <p:sldId id="2317" r:id="rId71"/>
    <p:sldId id="2318" r:id="rId72"/>
    <p:sldId id="2507" r:id="rId73"/>
    <p:sldId id="2319" r:id="rId74"/>
    <p:sldId id="2501" r:id="rId75"/>
    <p:sldId id="2320" r:id="rId76"/>
    <p:sldId id="2321" r:id="rId77"/>
    <p:sldId id="2322" r:id="rId78"/>
    <p:sldId id="2323" r:id="rId79"/>
    <p:sldId id="2324" r:id="rId80"/>
    <p:sldId id="2325" r:id="rId81"/>
    <p:sldId id="2326" r:id="rId82"/>
    <p:sldId id="2327" r:id="rId83"/>
    <p:sldId id="2328" r:id="rId84"/>
    <p:sldId id="2329" r:id="rId85"/>
    <p:sldId id="2331" r:id="rId86"/>
    <p:sldId id="2332" r:id="rId87"/>
    <p:sldId id="2333" r:id="rId88"/>
    <p:sldId id="2334" r:id="rId89"/>
    <p:sldId id="2508" r:id="rId90"/>
    <p:sldId id="2509" r:id="rId91"/>
    <p:sldId id="2336" r:id="rId92"/>
    <p:sldId id="2337" r:id="rId93"/>
    <p:sldId id="2338" r:id="rId94"/>
    <p:sldId id="2339" r:id="rId95"/>
    <p:sldId id="2510" r:id="rId96"/>
    <p:sldId id="2341" r:id="rId97"/>
    <p:sldId id="2342" r:id="rId98"/>
    <p:sldId id="2343" r:id="rId99"/>
    <p:sldId id="2344" r:id="rId100"/>
    <p:sldId id="2345" r:id="rId101"/>
    <p:sldId id="2347" r:id="rId102"/>
    <p:sldId id="2348" r:id="rId103"/>
    <p:sldId id="2349" r:id="rId104"/>
    <p:sldId id="2460" r:id="rId105"/>
    <p:sldId id="2461" r:id="rId106"/>
    <p:sldId id="2462" r:id="rId107"/>
    <p:sldId id="2463" r:id="rId108"/>
    <p:sldId id="2464" r:id="rId109"/>
    <p:sldId id="2465" r:id="rId110"/>
    <p:sldId id="2517" r:id="rId111"/>
    <p:sldId id="2466" r:id="rId112"/>
    <p:sldId id="2502" r:id="rId113"/>
    <p:sldId id="2467" r:id="rId114"/>
    <p:sldId id="2468" r:id="rId115"/>
    <p:sldId id="2471" r:id="rId116"/>
    <p:sldId id="2492" r:id="rId117"/>
    <p:sldId id="2469" r:id="rId118"/>
    <p:sldId id="2470" r:id="rId119"/>
    <p:sldId id="2472" r:id="rId120"/>
    <p:sldId id="2473" r:id="rId121"/>
    <p:sldId id="2474" r:id="rId122"/>
    <p:sldId id="2475" r:id="rId123"/>
    <p:sldId id="2476" r:id="rId124"/>
    <p:sldId id="2477" r:id="rId125"/>
    <p:sldId id="2478" r:id="rId126"/>
    <p:sldId id="2479" r:id="rId127"/>
    <p:sldId id="2480" r:id="rId128"/>
    <p:sldId id="2481" r:id="rId129"/>
    <p:sldId id="2491" r:id="rId130"/>
    <p:sldId id="2483" r:id="rId131"/>
    <p:sldId id="2514" r:id="rId132"/>
    <p:sldId id="2515" r:id="rId133"/>
    <p:sldId id="2350" r:id="rId134"/>
    <p:sldId id="2351" r:id="rId135"/>
    <p:sldId id="2352" r:id="rId136"/>
    <p:sldId id="2353" r:id="rId137"/>
    <p:sldId id="2354" r:id="rId138"/>
    <p:sldId id="2355" r:id="rId139"/>
    <p:sldId id="2356" r:id="rId140"/>
    <p:sldId id="2357" r:id="rId141"/>
    <p:sldId id="2358" r:id="rId142"/>
    <p:sldId id="2359" r:id="rId143"/>
    <p:sldId id="2360" r:id="rId144"/>
    <p:sldId id="2361" r:id="rId145"/>
    <p:sldId id="2362" r:id="rId146"/>
    <p:sldId id="2363" r:id="rId147"/>
    <p:sldId id="2496" r:id="rId148"/>
    <p:sldId id="2364" r:id="rId149"/>
    <p:sldId id="2365" r:id="rId150"/>
    <p:sldId id="2366" r:id="rId151"/>
    <p:sldId id="2367" r:id="rId152"/>
    <p:sldId id="2368" r:id="rId153"/>
    <p:sldId id="2369" r:id="rId154"/>
    <p:sldId id="2370" r:id="rId155"/>
    <p:sldId id="2371" r:id="rId156"/>
    <p:sldId id="2372" r:id="rId157"/>
    <p:sldId id="2373" r:id="rId158"/>
    <p:sldId id="2374" r:id="rId159"/>
    <p:sldId id="2375" r:id="rId160"/>
    <p:sldId id="2376" r:id="rId161"/>
    <p:sldId id="2377" r:id="rId162"/>
    <p:sldId id="2378" r:id="rId163"/>
    <p:sldId id="2379" r:id="rId164"/>
    <p:sldId id="2380" r:id="rId165"/>
    <p:sldId id="2383" r:id="rId166"/>
    <p:sldId id="2381" r:id="rId167"/>
    <p:sldId id="2382" r:id="rId168"/>
    <p:sldId id="2384" r:id="rId169"/>
    <p:sldId id="2385" r:id="rId170"/>
    <p:sldId id="2386" r:id="rId171"/>
    <p:sldId id="2387" r:id="rId172"/>
    <p:sldId id="2512" r:id="rId173"/>
    <p:sldId id="2389" r:id="rId174"/>
    <p:sldId id="2493" r:id="rId175"/>
    <p:sldId id="2391" r:id="rId176"/>
    <p:sldId id="2392" r:id="rId177"/>
    <p:sldId id="2393" r:id="rId178"/>
    <p:sldId id="2394" r:id="rId179"/>
    <p:sldId id="2395" r:id="rId180"/>
    <p:sldId id="2396" r:id="rId181"/>
    <p:sldId id="2397" r:id="rId182"/>
    <p:sldId id="2398" r:id="rId183"/>
    <p:sldId id="2399" r:id="rId184"/>
    <p:sldId id="2400" r:id="rId185"/>
    <p:sldId id="2401" r:id="rId186"/>
    <p:sldId id="2402" r:id="rId187"/>
    <p:sldId id="2403" r:id="rId188"/>
    <p:sldId id="2404" r:id="rId189"/>
    <p:sldId id="2405" r:id="rId190"/>
    <p:sldId id="2406" r:id="rId191"/>
    <p:sldId id="2407" r:id="rId192"/>
    <p:sldId id="2408" r:id="rId193"/>
    <p:sldId id="2494" r:id="rId194"/>
    <p:sldId id="2495" r:id="rId195"/>
    <p:sldId id="2410" r:id="rId196"/>
    <p:sldId id="2411" r:id="rId197"/>
    <p:sldId id="2412" r:id="rId198"/>
    <p:sldId id="2413" r:id="rId199"/>
    <p:sldId id="2414" r:id="rId200"/>
    <p:sldId id="2415" r:id="rId201"/>
    <p:sldId id="2416" r:id="rId202"/>
    <p:sldId id="2417" r:id="rId203"/>
    <p:sldId id="2418" r:id="rId204"/>
    <p:sldId id="2421" r:id="rId205"/>
    <p:sldId id="2422" r:id="rId206"/>
    <p:sldId id="2423" r:id="rId207"/>
    <p:sldId id="2513" r:id="rId208"/>
    <p:sldId id="2452" r:id="rId209"/>
    <p:sldId id="2520" r:id="rId210"/>
  </p:sldIdLst>
  <p:sldSz cx="9144000" cy="6858000" type="letter"/>
  <p:notesSz cx="7010400" cy="9296400"/>
  <p:custDataLst>
    <p:tags r:id="rId213"/>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7"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90015"/>
    <a:srgbClr val="FFCC00"/>
    <a:srgbClr val="00FF00"/>
    <a:srgbClr val="33CC33"/>
    <a:srgbClr val="3C0023"/>
    <a:srgbClr val="000665"/>
    <a:srgbClr val="28004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619" autoAdjust="0"/>
    <p:restoredTop sz="79245" autoAdjust="0"/>
  </p:normalViewPr>
  <p:slideViewPr>
    <p:cSldViewPr>
      <p:cViewPr>
        <p:scale>
          <a:sx n="84" d="100"/>
          <a:sy n="84" d="100"/>
        </p:scale>
        <p:origin x="3036" y="8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88" d="100"/>
          <a:sy n="88" d="100"/>
        </p:scale>
        <p:origin x="3780" y="96"/>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6" Type="http://schemas.openxmlformats.org/officeDocument/2006/relationships/theme" Target="theme/theme1.xml"/><Relationship Id="rId211"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handoutMaster" Target="handoutMasters/handoutMaster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tags" Target="tags/tag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presProps" Target="pres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viewProps" Target="view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s>
</file>

<file path=ppt/diagrams/_rels/data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1_3" csCatId="accent1" phldr="1"/>
      <dgm:spPr/>
    </dgm:pt>
    <dgm:pt modelId="{714289C4-44BF-4423-B73A-D36C7D29CD8B}">
      <dgm:prSet phldrT="[Text]"/>
      <dgm:spPr/>
      <dgm:t>
        <a:bodyPr/>
        <a:lstStyle/>
        <a:p>
          <a:r>
            <a:rPr lang="en-US" b="1" u="sng" dirty="0" smtClean="0">
              <a:solidFill>
                <a:schemeClr val="bg2"/>
              </a:solidFill>
            </a:rPr>
            <a:t>Normal</a:t>
          </a:r>
        </a:p>
        <a:p>
          <a:r>
            <a:rPr lang="en-US" b="1" dirty="0" smtClean="0">
              <a:solidFill>
                <a:schemeClr val="bg2"/>
              </a:solidFill>
            </a:rPr>
            <a:t>FBG &lt;100</a:t>
          </a:r>
        </a:p>
        <a:p>
          <a:r>
            <a:rPr lang="en-US" b="1" dirty="0" smtClean="0">
              <a:solidFill>
                <a:schemeClr val="bg2"/>
              </a:solidFill>
            </a:rPr>
            <a:t>Random &lt;140</a:t>
          </a:r>
        </a:p>
        <a:p>
          <a:r>
            <a:rPr lang="en-US" b="1" dirty="0" smtClean="0">
              <a:solidFill>
                <a:schemeClr val="bg2"/>
              </a:solidFill>
            </a:rPr>
            <a:t>A1c &lt;5.7%</a:t>
          </a:r>
          <a:endParaRPr lang="en-US" b="1" dirty="0">
            <a:solidFill>
              <a:schemeClr val="bg2"/>
            </a:solidFill>
          </a:endParaRPr>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dgm:spPr/>
      <dgm:t>
        <a:bodyPr/>
        <a:lstStyle/>
        <a:p>
          <a:r>
            <a:rPr lang="en-US" b="1" u="sng" dirty="0" smtClean="0">
              <a:solidFill>
                <a:schemeClr val="bg2"/>
              </a:solidFill>
            </a:rPr>
            <a:t>Prediabetes</a:t>
          </a:r>
        </a:p>
        <a:p>
          <a:r>
            <a:rPr lang="en-US" b="1" dirty="0" smtClean="0">
              <a:solidFill>
                <a:schemeClr val="bg2"/>
              </a:solidFill>
            </a:rPr>
            <a:t>FBG 100-125</a:t>
          </a:r>
        </a:p>
        <a:p>
          <a:r>
            <a:rPr lang="en-US" b="1" dirty="0" smtClean="0">
              <a:solidFill>
                <a:schemeClr val="bg2"/>
              </a:solidFill>
            </a:rPr>
            <a:t>Random 140 - 199</a:t>
          </a:r>
        </a:p>
        <a:p>
          <a:r>
            <a:rPr lang="en-US" b="1" dirty="0" smtClean="0">
              <a:solidFill>
                <a:schemeClr val="bg2"/>
              </a:solidFill>
            </a:rPr>
            <a:t>A1c ~ 5.7- 6.4% </a:t>
          </a:r>
        </a:p>
        <a:p>
          <a:r>
            <a:rPr lang="en-US" b="1" dirty="0" smtClean="0">
              <a:solidFill>
                <a:schemeClr val="bg2"/>
              </a:solidFill>
            </a:rPr>
            <a:t>50% working pancreas</a:t>
          </a:r>
          <a:endParaRPr lang="en-US" b="1" dirty="0">
            <a:solidFill>
              <a:schemeClr val="bg2"/>
            </a:solidFill>
          </a:endParaRPr>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dgm:spPr/>
      <dgm:t>
        <a:bodyPr/>
        <a:lstStyle/>
        <a:p>
          <a:r>
            <a:rPr lang="en-US" b="1" u="sng" dirty="0" smtClean="0">
              <a:solidFill>
                <a:schemeClr val="bg2"/>
              </a:solidFill>
              <a:latin typeface="+mn-lt"/>
            </a:rPr>
            <a:t>D</a:t>
          </a:r>
          <a:r>
            <a:rPr kumimoji="0" lang="en-US" b="1" i="0" u="sng" strike="noStrike" cap="none" spc="0" normalizeH="0" baseline="0" noProof="0" dirty="0" err="1" smtClean="0">
              <a:ln/>
              <a:solidFill>
                <a:schemeClr val="bg2"/>
              </a:solidFill>
              <a:effectLst/>
              <a:uLnTx/>
              <a:uFillTx/>
              <a:latin typeface="+mn-lt"/>
              <a:ea typeface="+mn-ea"/>
              <a:cs typeface="+mn-cs"/>
            </a:rPr>
            <a:t>iabetes</a:t>
          </a:r>
          <a:endParaRPr kumimoji="0" lang="en-US" b="1" i="0" u="sng" strike="noStrike" cap="none" spc="0" normalizeH="0" baseline="0" noProof="0" dirty="0" smtClean="0">
            <a:ln/>
            <a:solidFill>
              <a:schemeClr val="bg2"/>
            </a:solidFill>
            <a:effectLst/>
            <a:uLnTx/>
            <a:uFillTx/>
            <a:latin typeface="+mn-lt"/>
            <a:ea typeface="+mn-ea"/>
            <a:cs typeface="+mn-cs"/>
          </a:endParaRPr>
        </a:p>
        <a:p>
          <a:pPr rtl="0"/>
          <a:r>
            <a:rPr kumimoji="0" lang="en-US" b="1" i="0" u="none" strike="noStrike" cap="none" spc="0" normalizeH="0" baseline="0" noProof="0" dirty="0" smtClean="0">
              <a:ln/>
              <a:solidFill>
                <a:schemeClr val="bg2"/>
              </a:solidFill>
              <a:effectLst/>
              <a:uLnTx/>
              <a:uFillTx/>
              <a:latin typeface="+mn-lt"/>
            </a:rPr>
            <a:t>FBG 126 +</a:t>
          </a:r>
        </a:p>
        <a:p>
          <a:pPr rtl="0"/>
          <a:r>
            <a:rPr kumimoji="0" lang="en-US" b="1" i="0" u="none" strike="noStrike" cap="none" spc="0" normalizeH="0" baseline="0" noProof="0" dirty="0" smtClean="0">
              <a:ln/>
              <a:solidFill>
                <a:schemeClr val="bg2"/>
              </a:solidFill>
              <a:effectLst/>
              <a:uLnTx/>
              <a:uFillTx/>
              <a:latin typeface="+mn-lt"/>
            </a:rPr>
            <a:t>Random 200</a:t>
          </a:r>
          <a:r>
            <a:rPr kumimoji="0" lang="en-US" b="1" i="0" u="none" strike="noStrike" cap="none" spc="0" normalizeH="0" noProof="0" dirty="0" smtClean="0">
              <a:ln/>
              <a:solidFill>
                <a:schemeClr val="bg2"/>
              </a:solidFill>
              <a:effectLst/>
              <a:uLnTx/>
              <a:uFillTx/>
              <a:latin typeface="+mn-lt"/>
            </a:rPr>
            <a:t> +</a:t>
          </a:r>
          <a:endParaRPr kumimoji="0" lang="en-US" b="1" i="0" u="none" strike="noStrike" cap="none" spc="0" normalizeH="0" baseline="0" noProof="0" dirty="0" smtClean="0">
            <a:ln/>
            <a:solidFill>
              <a:schemeClr val="bg2"/>
            </a:solidFill>
            <a:effectLst/>
            <a:uLnTx/>
            <a:uFillTx/>
            <a:latin typeface="+mn-lt"/>
          </a:endParaRPr>
        </a:p>
        <a:p>
          <a:r>
            <a:rPr kumimoji="0" lang="en-US" b="1" i="0" u="none" strike="noStrike" cap="none" spc="0" normalizeH="0" baseline="0" noProof="0" dirty="0" smtClean="0">
              <a:ln/>
              <a:solidFill>
                <a:schemeClr val="bg2"/>
              </a:solidFill>
              <a:effectLst/>
              <a:uLnTx/>
              <a:uFillTx/>
              <a:latin typeface="+mn-lt"/>
            </a:rPr>
            <a:t>A1c</a:t>
          </a:r>
          <a:r>
            <a:rPr kumimoji="0" lang="en-US" b="1" i="0" u="none" strike="noStrike" cap="none" spc="0" normalizeH="0" noProof="0" dirty="0" smtClean="0">
              <a:ln/>
              <a:solidFill>
                <a:schemeClr val="bg2"/>
              </a:solidFill>
              <a:effectLst/>
              <a:uLnTx/>
              <a:uFillTx/>
              <a:latin typeface="+mn-lt"/>
            </a:rPr>
            <a:t> </a:t>
          </a:r>
          <a:r>
            <a:rPr kumimoji="0" lang="en-US" b="1" i="0" u="none" strike="noStrike" cap="none" spc="0" normalizeH="0" baseline="0" noProof="0" dirty="0" smtClean="0">
              <a:ln/>
              <a:solidFill>
                <a:schemeClr val="bg2"/>
              </a:solidFill>
              <a:effectLst/>
              <a:uLnTx/>
              <a:uFillTx/>
              <a:latin typeface="+mn-lt"/>
            </a:rPr>
            <a:t>6.5% or +   </a:t>
          </a:r>
        </a:p>
        <a:p>
          <a:pPr rtl="0"/>
          <a:r>
            <a:rPr lang="en-US" b="1" dirty="0" smtClean="0">
              <a:solidFill>
                <a:schemeClr val="bg2"/>
              </a:solidFill>
            </a:rPr>
            <a:t>20% working pancreas</a:t>
          </a:r>
          <a:endParaRPr lang="en-US" b="1" dirty="0">
            <a:solidFill>
              <a:schemeClr val="bg2"/>
            </a:solidFill>
          </a:endParaRPr>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t>
        <a:bodyPr/>
        <a:lstStyle/>
        <a:p>
          <a:endParaRPr lang="en-US"/>
        </a:p>
      </dgm:t>
    </dgm:pt>
    <dgm:pt modelId="{5A6B1BA2-8CEC-4075-979B-58B751678363}" type="pres">
      <dgm:prSet presAssocID="{714289C4-44BF-4423-B73A-D36C7D29CD8B}" presName="nodeTx" presStyleLbl="node1" presStyleIdx="0" presStyleCnt="3">
        <dgm:presLayoutVars>
          <dgm:bulletEnabled val="1"/>
        </dgm:presLayoutVars>
      </dgm:prSet>
      <dgm:spPr/>
      <dgm:t>
        <a:bodyPr/>
        <a:lstStyle/>
        <a:p>
          <a:endParaRPr lang="en-US"/>
        </a:p>
      </dgm:t>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dgm:spPr>
        <a:blipFill rotWithShape="0">
          <a:blip xmlns:r="http://schemas.openxmlformats.org/officeDocument/2006/relationships" r:embed="rId1"/>
          <a:stretch>
            <a:fillRect/>
          </a:stretch>
        </a:blipFill>
      </dgm:spPr>
      <dgm:t>
        <a:bodyPr/>
        <a:lstStyle/>
        <a:p>
          <a:endParaRPr lang="en-US"/>
        </a:p>
      </dgm:t>
    </dgm:pt>
    <dgm:pt modelId="{A40BD255-8246-4A86-AC24-6E13AC11D8D0}" type="pres">
      <dgm:prSet presAssocID="{883B5228-B675-48FD-ADE3-882F219A32FD}" presName="sibTrans" presStyleLbl="sibTrans2D1" presStyleIdx="0" presStyleCnt="0"/>
      <dgm:spPr/>
      <dgm:t>
        <a:bodyPr/>
        <a:lstStyle/>
        <a:p>
          <a:endParaRPr lang="en-US"/>
        </a:p>
      </dgm:t>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t>
        <a:bodyPr/>
        <a:lstStyle/>
        <a:p>
          <a:endParaRPr lang="en-US"/>
        </a:p>
      </dgm:t>
    </dgm:pt>
    <dgm:pt modelId="{1DFC81E9-AEE7-4738-A0AB-51EC388659CE}" type="pres">
      <dgm:prSet presAssocID="{DAFD5B8F-7307-420F-8AA9-469750D54466}" presName="nodeTx" presStyleLbl="node1" presStyleIdx="1" presStyleCnt="3">
        <dgm:presLayoutVars>
          <dgm:bulletEnabled val="1"/>
        </dgm:presLayoutVars>
      </dgm:prSet>
      <dgm:spPr/>
      <dgm:t>
        <a:bodyPr/>
        <a:lstStyle/>
        <a:p>
          <a:endParaRPr lang="en-US"/>
        </a:p>
      </dgm:t>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stretch>
            <a:fillRect/>
          </a:stretch>
        </a:blipFill>
      </dgm:spPr>
      <dgm:t>
        <a:bodyPr/>
        <a:lstStyle/>
        <a:p>
          <a:endParaRPr lang="en-US"/>
        </a:p>
      </dgm:t>
    </dgm:pt>
    <dgm:pt modelId="{6FCB4B09-5AE8-4BCF-9C2E-5DB02F534E9D}" type="pres">
      <dgm:prSet presAssocID="{BDA7D873-F110-416A-8950-D7A412F1A1A1}" presName="sibTrans" presStyleLbl="sibTrans2D1" presStyleIdx="0" presStyleCnt="0"/>
      <dgm:spPr/>
      <dgm:t>
        <a:bodyPr/>
        <a:lstStyle/>
        <a:p>
          <a:endParaRPr lang="en-US"/>
        </a:p>
      </dgm:t>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t>
        <a:bodyPr/>
        <a:lstStyle/>
        <a:p>
          <a:endParaRPr lang="en-US"/>
        </a:p>
      </dgm:t>
    </dgm:pt>
    <dgm:pt modelId="{80C2ACF9-BD38-4248-9C5A-D57702DCA3FA}" type="pres">
      <dgm:prSet presAssocID="{53A7C8F1-6573-416B-BAD0-E203C790D54C}" presName="nodeTx" presStyleLbl="node1" presStyleIdx="2" presStyleCnt="3">
        <dgm:presLayoutVars>
          <dgm:bulletEnabled val="1"/>
        </dgm:presLayoutVars>
      </dgm:prSet>
      <dgm:spPr/>
      <dgm:t>
        <a:bodyPr/>
        <a:lstStyle/>
        <a:p>
          <a:endParaRPr lang="en-US"/>
        </a:p>
      </dgm:t>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stretch>
            <a:fillRect/>
          </a:stretch>
        </a:blipFill>
      </dgm:spPr>
    </dgm:pt>
  </dgm:ptLst>
  <dgm:cxnLst>
    <dgm:cxn modelId="{D8CD6B30-14D2-4848-979D-A4E444CCCAB7}" type="presOf" srcId="{53A7C8F1-6573-416B-BAD0-E203C790D54C}" destId="{80C2ACF9-BD38-4248-9C5A-D57702DCA3FA}" srcOrd="1" destOrd="0" presId="urn:microsoft.com/office/officeart/2005/8/layout/hList7#1"/>
    <dgm:cxn modelId="{9F26229F-1FC4-476A-A7FD-B16E1578B86D}" srcId="{5B5B7744-917A-4FD6-AA16-3CB0263912D1}" destId="{53A7C8F1-6573-416B-BAD0-E203C790D54C}" srcOrd="2" destOrd="0" parTransId="{D9354FAC-CB2C-4D5E-AC16-2B482560F86D}" sibTransId="{886A07C9-7549-4FDD-82D5-820D0D3FDA16}"/>
    <dgm:cxn modelId="{97FD811D-CC77-4B8D-931B-58B1FA50EA32}" type="presOf" srcId="{714289C4-44BF-4423-B73A-D36C7D29CD8B}" destId="{5A6B1BA2-8CEC-4075-979B-58B751678363}" srcOrd="1" destOrd="0" presId="urn:microsoft.com/office/officeart/2005/8/layout/hList7#1"/>
    <dgm:cxn modelId="{2E994245-FA34-4D67-9E2B-743453B3ABA0}" srcId="{5B5B7744-917A-4FD6-AA16-3CB0263912D1}" destId="{714289C4-44BF-4423-B73A-D36C7D29CD8B}" srcOrd="0" destOrd="0" parTransId="{5AA015D8-B11C-4C72-B385-36C1E774D1A2}" sibTransId="{883B5228-B675-48FD-ADE3-882F219A32FD}"/>
    <dgm:cxn modelId="{F4A68BCF-C735-48ED-A80F-375BBC0A1213}" type="presOf" srcId="{53A7C8F1-6573-416B-BAD0-E203C790D54C}" destId="{84406800-1B15-4073-9BE5-7AED3F8CD968}"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50689298-30AF-48F0-9043-4A01EED7B148}" type="presOf" srcId="{DAFD5B8F-7307-420F-8AA9-469750D54466}" destId="{1DFC81E9-AEE7-4738-A0AB-51EC388659CE}" srcOrd="1" destOrd="0" presId="urn:microsoft.com/office/officeart/2005/8/layout/hList7#1"/>
    <dgm:cxn modelId="{EF061BCD-0928-493E-93C0-E28AF44CA00B}" type="presOf" srcId="{5B5B7744-917A-4FD6-AA16-3CB0263912D1}" destId="{21B2BCE8-470C-4505-93DC-36DDE14B2DFF}" srcOrd="0" destOrd="0" presId="urn:microsoft.com/office/officeart/2005/8/layout/hList7#1"/>
    <dgm:cxn modelId="{5CC5B278-DA6D-4B8E-BFE7-404E80919078}" type="presOf" srcId="{883B5228-B675-48FD-ADE3-882F219A32FD}" destId="{A40BD255-8246-4A86-AC24-6E13AC11D8D0}" srcOrd="0" destOrd="0" presId="urn:microsoft.com/office/officeart/2005/8/layout/hList7#1"/>
    <dgm:cxn modelId="{5189152E-389B-42E1-A72A-48FA3CCB9097}" type="presOf" srcId="{BDA7D873-F110-416A-8950-D7A412F1A1A1}" destId="{6FCB4B09-5AE8-4BCF-9C2E-5DB02F534E9D}" srcOrd="0" destOrd="0" presId="urn:microsoft.com/office/officeart/2005/8/layout/hList7#1"/>
    <dgm:cxn modelId="{EE18A5C5-0A59-45FB-A751-9A839AABC8E7}" type="presOf" srcId="{DAFD5B8F-7307-420F-8AA9-469750D54466}" destId="{4C98858D-9DCD-4D61-A6D2-9C95CB504251}" srcOrd="0" destOrd="0" presId="urn:microsoft.com/office/officeart/2005/8/layout/hList7#1"/>
    <dgm:cxn modelId="{20530DA0-845B-4381-A0C3-88AB6C0AD42C}" type="presOf" srcId="{714289C4-44BF-4423-B73A-D36C7D29CD8B}" destId="{3325B67F-1C1F-4C7F-87F7-63A9F5F04916}" srcOrd="0" destOrd="0" presId="urn:microsoft.com/office/officeart/2005/8/layout/hList7#1"/>
    <dgm:cxn modelId="{2A25EB0A-B15F-4247-8BC6-B2FF665F561C}" type="presParOf" srcId="{21B2BCE8-470C-4505-93DC-36DDE14B2DFF}" destId="{D737B785-468C-4A0C-9BAF-B33CE9B38ADA}" srcOrd="0" destOrd="0" presId="urn:microsoft.com/office/officeart/2005/8/layout/hList7#1"/>
    <dgm:cxn modelId="{5EA28642-69A5-46C3-BD6A-A4F7A654B0E6}" type="presParOf" srcId="{21B2BCE8-470C-4505-93DC-36DDE14B2DFF}" destId="{E3446D0B-132A-4581-B805-7D509ABBE1A9}" srcOrd="1" destOrd="0" presId="urn:microsoft.com/office/officeart/2005/8/layout/hList7#1"/>
    <dgm:cxn modelId="{31F8DD5B-93F9-4B9B-B189-74696EAF8040}" type="presParOf" srcId="{E3446D0B-132A-4581-B805-7D509ABBE1A9}" destId="{F0280A93-2598-4B79-BCF2-5A74016DDAA6}" srcOrd="0" destOrd="0" presId="urn:microsoft.com/office/officeart/2005/8/layout/hList7#1"/>
    <dgm:cxn modelId="{2571D78E-F427-48F6-8175-AD3A9DA9EF43}" type="presParOf" srcId="{F0280A93-2598-4B79-BCF2-5A74016DDAA6}" destId="{3325B67F-1C1F-4C7F-87F7-63A9F5F04916}" srcOrd="0" destOrd="0" presId="urn:microsoft.com/office/officeart/2005/8/layout/hList7#1"/>
    <dgm:cxn modelId="{84AAE5EC-525D-4C77-A905-5E75D388DAED}" type="presParOf" srcId="{F0280A93-2598-4B79-BCF2-5A74016DDAA6}" destId="{5A6B1BA2-8CEC-4075-979B-58B751678363}" srcOrd="1" destOrd="0" presId="urn:microsoft.com/office/officeart/2005/8/layout/hList7#1"/>
    <dgm:cxn modelId="{E57D3755-AEBC-4312-B24B-43C936E805BA}" type="presParOf" srcId="{F0280A93-2598-4B79-BCF2-5A74016DDAA6}" destId="{E679BF5D-7D68-48F1-9595-1ED90F266B6A}" srcOrd="2" destOrd="0" presId="urn:microsoft.com/office/officeart/2005/8/layout/hList7#1"/>
    <dgm:cxn modelId="{343F7EE5-B066-49F2-B3E9-4B18BF60D98F}" type="presParOf" srcId="{F0280A93-2598-4B79-BCF2-5A74016DDAA6}" destId="{1B13010B-D7B8-48A4-9EA8-0FF90A870D10}" srcOrd="3" destOrd="0" presId="urn:microsoft.com/office/officeart/2005/8/layout/hList7#1"/>
    <dgm:cxn modelId="{DCADD2A3-6A68-4252-89FB-BB644E825DD2}" type="presParOf" srcId="{E3446D0B-132A-4581-B805-7D509ABBE1A9}" destId="{A40BD255-8246-4A86-AC24-6E13AC11D8D0}" srcOrd="1" destOrd="0" presId="urn:microsoft.com/office/officeart/2005/8/layout/hList7#1"/>
    <dgm:cxn modelId="{EB45628A-7F80-464C-8AB2-1E71A43260DE}" type="presParOf" srcId="{E3446D0B-132A-4581-B805-7D509ABBE1A9}" destId="{B4EC43FF-F280-4D81-B573-0BBE26119323}" srcOrd="2" destOrd="0" presId="urn:microsoft.com/office/officeart/2005/8/layout/hList7#1"/>
    <dgm:cxn modelId="{1A0B8F75-5B90-4DB9-8FAB-16995336461F}" type="presParOf" srcId="{B4EC43FF-F280-4D81-B573-0BBE26119323}" destId="{4C98858D-9DCD-4D61-A6D2-9C95CB504251}" srcOrd="0" destOrd="0" presId="urn:microsoft.com/office/officeart/2005/8/layout/hList7#1"/>
    <dgm:cxn modelId="{8ED054A9-22D5-4956-92B3-66D36A92A1A5}" type="presParOf" srcId="{B4EC43FF-F280-4D81-B573-0BBE26119323}" destId="{1DFC81E9-AEE7-4738-A0AB-51EC388659CE}" srcOrd="1" destOrd="0" presId="urn:microsoft.com/office/officeart/2005/8/layout/hList7#1"/>
    <dgm:cxn modelId="{48EF6F42-4C86-4D6B-BE2B-4B7D6EAE7483}" type="presParOf" srcId="{B4EC43FF-F280-4D81-B573-0BBE26119323}" destId="{5642C667-2035-465B-88FA-BD5286D1ED4A}" srcOrd="2" destOrd="0" presId="urn:microsoft.com/office/officeart/2005/8/layout/hList7#1"/>
    <dgm:cxn modelId="{A7A2EEDB-FB4C-4BB1-8B00-75E7BAECBAF4}" type="presParOf" srcId="{B4EC43FF-F280-4D81-B573-0BBE26119323}" destId="{3606B1B6-912D-4BB2-940E-606747701328}" srcOrd="3" destOrd="0" presId="urn:microsoft.com/office/officeart/2005/8/layout/hList7#1"/>
    <dgm:cxn modelId="{D5B52922-2BBF-4D72-B561-83DD16EE98A4}" type="presParOf" srcId="{E3446D0B-132A-4581-B805-7D509ABBE1A9}" destId="{6FCB4B09-5AE8-4BCF-9C2E-5DB02F534E9D}" srcOrd="3" destOrd="0" presId="urn:microsoft.com/office/officeart/2005/8/layout/hList7#1"/>
    <dgm:cxn modelId="{20C81210-51B9-4AC6-9064-ABE7CD2AA37D}" type="presParOf" srcId="{E3446D0B-132A-4581-B805-7D509ABBE1A9}" destId="{552AA70C-A20B-4D1F-9285-6CFC3143FB01}" srcOrd="4" destOrd="0" presId="urn:microsoft.com/office/officeart/2005/8/layout/hList7#1"/>
    <dgm:cxn modelId="{7F7AEA93-5C3F-47A3-8DBA-421A511A2756}" type="presParOf" srcId="{552AA70C-A20B-4D1F-9285-6CFC3143FB01}" destId="{84406800-1B15-4073-9BE5-7AED3F8CD968}" srcOrd="0" destOrd="0" presId="urn:microsoft.com/office/officeart/2005/8/layout/hList7#1"/>
    <dgm:cxn modelId="{F45EF391-91F3-439B-8172-F0E1D599735B}" type="presParOf" srcId="{552AA70C-A20B-4D1F-9285-6CFC3143FB01}" destId="{80C2ACF9-BD38-4248-9C5A-D57702DCA3FA}" srcOrd="1" destOrd="0" presId="urn:microsoft.com/office/officeart/2005/8/layout/hList7#1"/>
    <dgm:cxn modelId="{A2F51EE9-863A-4A28-98BD-E92EFDF54B60}" type="presParOf" srcId="{552AA70C-A20B-4D1F-9285-6CFC3143FB01}" destId="{A550690B-CD28-43E2-88E8-918DBD12128C}" srcOrd="2" destOrd="0" presId="urn:microsoft.com/office/officeart/2005/8/layout/hList7#1"/>
    <dgm:cxn modelId="{B91AF932-7E99-40F5-98CF-0CCDF6F12F8C}"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5B67F-1C1F-4C7F-87F7-63A9F5F04916}">
      <dsp:nvSpPr>
        <dsp:cNvPr id="0" name=""/>
        <dsp:cNvSpPr/>
      </dsp:nvSpPr>
      <dsp:spPr>
        <a:xfrm>
          <a:off x="7" y="0"/>
          <a:ext cx="2812739" cy="5410200"/>
        </a:xfrm>
        <a:prstGeom prst="roundRect">
          <a:avLst>
            <a:gd name="adj" fmla="val 10000"/>
          </a:avLst>
        </a:prstGeom>
        <a:solidFill>
          <a:schemeClr val="accent1">
            <a:shade val="80000"/>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sz="1900" b="1" u="sng" kern="1200" dirty="0" smtClean="0">
              <a:solidFill>
                <a:schemeClr val="bg2"/>
              </a:solidFill>
            </a:rPr>
            <a:t>Normal</a:t>
          </a:r>
        </a:p>
        <a:p>
          <a:pPr lvl="0" algn="ctr" defTabSz="844550">
            <a:lnSpc>
              <a:spcPct val="90000"/>
            </a:lnSpc>
            <a:spcBef>
              <a:spcPct val="0"/>
            </a:spcBef>
            <a:spcAft>
              <a:spcPct val="35000"/>
            </a:spcAft>
          </a:pPr>
          <a:r>
            <a:rPr lang="en-US" sz="1900" b="1" kern="1200" dirty="0" smtClean="0">
              <a:solidFill>
                <a:schemeClr val="bg2"/>
              </a:solidFill>
            </a:rPr>
            <a:t>FBG &lt;100</a:t>
          </a:r>
        </a:p>
        <a:p>
          <a:pPr lvl="0" algn="ctr" defTabSz="844550">
            <a:lnSpc>
              <a:spcPct val="90000"/>
            </a:lnSpc>
            <a:spcBef>
              <a:spcPct val="0"/>
            </a:spcBef>
            <a:spcAft>
              <a:spcPct val="35000"/>
            </a:spcAft>
          </a:pPr>
          <a:r>
            <a:rPr lang="en-US" sz="1900" b="1" kern="1200" dirty="0" smtClean="0">
              <a:solidFill>
                <a:schemeClr val="bg2"/>
              </a:solidFill>
            </a:rPr>
            <a:t>Random &lt;140</a:t>
          </a:r>
        </a:p>
        <a:p>
          <a:pPr lvl="0" algn="ctr" defTabSz="844550">
            <a:lnSpc>
              <a:spcPct val="90000"/>
            </a:lnSpc>
            <a:spcBef>
              <a:spcPct val="0"/>
            </a:spcBef>
            <a:spcAft>
              <a:spcPct val="35000"/>
            </a:spcAft>
          </a:pPr>
          <a:r>
            <a:rPr lang="en-US" sz="1900" b="1" kern="1200" dirty="0" smtClean="0">
              <a:solidFill>
                <a:schemeClr val="bg2"/>
              </a:solidFill>
            </a:rPr>
            <a:t>A1c &lt;5.7%</a:t>
          </a:r>
          <a:endParaRPr lang="en-US" sz="1900" b="1" kern="1200" dirty="0">
            <a:solidFill>
              <a:schemeClr val="bg2"/>
            </a:solidFill>
          </a:endParaRPr>
        </a:p>
      </dsp:txBody>
      <dsp:txXfrm>
        <a:off x="7" y="2164080"/>
        <a:ext cx="2812739" cy="2164080"/>
      </dsp:txXfrm>
    </dsp:sp>
    <dsp:sp modelId="{1B13010B-D7B8-48A4-9EA8-0FF90A870D10}">
      <dsp:nvSpPr>
        <dsp:cNvPr id="0" name=""/>
        <dsp:cNvSpPr/>
      </dsp:nvSpPr>
      <dsp:spPr>
        <a:xfrm>
          <a:off x="304799" y="228604"/>
          <a:ext cx="2206757" cy="1993610"/>
        </a:xfrm>
        <a:prstGeom prst="ellipse">
          <a:avLst/>
        </a:prstGeom>
        <a:blipFill rotWithShape="0">
          <a:blip xmlns:r="http://schemas.openxmlformats.org/officeDocument/2006/relationships" r:embed="rId1"/>
          <a:stretch>
            <a:fillRect/>
          </a:stretch>
        </a:blip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98858D-9DCD-4D61-A6D2-9C95CB504251}">
      <dsp:nvSpPr>
        <dsp:cNvPr id="0" name=""/>
        <dsp:cNvSpPr/>
      </dsp:nvSpPr>
      <dsp:spPr>
        <a:xfrm>
          <a:off x="2895610" y="0"/>
          <a:ext cx="2812739" cy="5410200"/>
        </a:xfrm>
        <a:prstGeom prst="roundRect">
          <a:avLst>
            <a:gd name="adj" fmla="val 10000"/>
          </a:avLst>
        </a:prstGeom>
        <a:solidFill>
          <a:schemeClr val="accent1">
            <a:shade val="80000"/>
            <a:hueOff val="185366"/>
            <a:satOff val="-7259"/>
            <a:lumOff val="14115"/>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sz="1900" b="1" u="sng" kern="1200" dirty="0" smtClean="0">
              <a:solidFill>
                <a:schemeClr val="bg2"/>
              </a:solidFill>
            </a:rPr>
            <a:t>Prediabetes</a:t>
          </a:r>
        </a:p>
        <a:p>
          <a:pPr lvl="0" algn="ctr" defTabSz="844550">
            <a:lnSpc>
              <a:spcPct val="90000"/>
            </a:lnSpc>
            <a:spcBef>
              <a:spcPct val="0"/>
            </a:spcBef>
            <a:spcAft>
              <a:spcPct val="35000"/>
            </a:spcAft>
          </a:pPr>
          <a:r>
            <a:rPr lang="en-US" sz="1900" b="1" kern="1200" dirty="0" smtClean="0">
              <a:solidFill>
                <a:schemeClr val="bg2"/>
              </a:solidFill>
            </a:rPr>
            <a:t>FBG 100-125</a:t>
          </a:r>
        </a:p>
        <a:p>
          <a:pPr lvl="0" algn="ctr" defTabSz="844550">
            <a:lnSpc>
              <a:spcPct val="90000"/>
            </a:lnSpc>
            <a:spcBef>
              <a:spcPct val="0"/>
            </a:spcBef>
            <a:spcAft>
              <a:spcPct val="35000"/>
            </a:spcAft>
          </a:pPr>
          <a:r>
            <a:rPr lang="en-US" sz="1900" b="1" kern="1200" dirty="0" smtClean="0">
              <a:solidFill>
                <a:schemeClr val="bg2"/>
              </a:solidFill>
            </a:rPr>
            <a:t>Random 140 - 199</a:t>
          </a:r>
        </a:p>
        <a:p>
          <a:pPr lvl="0" algn="ctr" defTabSz="844550">
            <a:lnSpc>
              <a:spcPct val="90000"/>
            </a:lnSpc>
            <a:spcBef>
              <a:spcPct val="0"/>
            </a:spcBef>
            <a:spcAft>
              <a:spcPct val="35000"/>
            </a:spcAft>
          </a:pPr>
          <a:r>
            <a:rPr lang="en-US" sz="1900" b="1" kern="1200" dirty="0" smtClean="0">
              <a:solidFill>
                <a:schemeClr val="bg2"/>
              </a:solidFill>
            </a:rPr>
            <a:t>A1c ~ 5.7- 6.4% </a:t>
          </a:r>
        </a:p>
        <a:p>
          <a:pPr lvl="0" algn="ctr" defTabSz="844550">
            <a:lnSpc>
              <a:spcPct val="90000"/>
            </a:lnSpc>
            <a:spcBef>
              <a:spcPct val="0"/>
            </a:spcBef>
            <a:spcAft>
              <a:spcPct val="35000"/>
            </a:spcAft>
          </a:pPr>
          <a:r>
            <a:rPr lang="en-US" sz="1900" b="1" kern="1200" dirty="0" smtClean="0">
              <a:solidFill>
                <a:schemeClr val="bg2"/>
              </a:solidFill>
            </a:rPr>
            <a:t>50% working pancreas</a:t>
          </a:r>
          <a:endParaRPr lang="en-US" sz="1900" b="1" kern="1200" dirty="0">
            <a:solidFill>
              <a:schemeClr val="bg2"/>
            </a:solidFill>
          </a:endParaRPr>
        </a:p>
      </dsp:txBody>
      <dsp:txXfrm>
        <a:off x="2895610" y="2164080"/>
        <a:ext cx="2812739" cy="2164080"/>
      </dsp:txXfrm>
    </dsp:sp>
    <dsp:sp modelId="{3606B1B6-912D-4BB2-940E-606747701328}">
      <dsp:nvSpPr>
        <dsp:cNvPr id="0" name=""/>
        <dsp:cNvSpPr/>
      </dsp:nvSpPr>
      <dsp:spPr>
        <a:xfrm>
          <a:off x="3810005" y="533408"/>
          <a:ext cx="1094001" cy="1191990"/>
        </a:xfrm>
        <a:prstGeom prst="ellipse">
          <a:avLst/>
        </a:prstGeom>
        <a:blipFill rotWithShape="0">
          <a:blip xmlns:r="http://schemas.openxmlformats.org/officeDocument/2006/relationships" r:embed="rId2"/>
          <a:stretch>
            <a:fillRect/>
          </a:stretch>
        </a:blip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406800-1B15-4073-9BE5-7AED3F8CD968}">
      <dsp:nvSpPr>
        <dsp:cNvPr id="0" name=""/>
        <dsp:cNvSpPr/>
      </dsp:nvSpPr>
      <dsp:spPr>
        <a:xfrm>
          <a:off x="5797860" y="0"/>
          <a:ext cx="2812739" cy="5410200"/>
        </a:xfrm>
        <a:prstGeom prst="roundRect">
          <a:avLst>
            <a:gd name="adj" fmla="val 10000"/>
          </a:avLst>
        </a:prstGeom>
        <a:solidFill>
          <a:schemeClr val="accent1">
            <a:shade val="80000"/>
            <a:hueOff val="370732"/>
            <a:satOff val="-14519"/>
            <a:lumOff val="28231"/>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sz="1900" b="1" u="sng" kern="1200" dirty="0" smtClean="0">
              <a:solidFill>
                <a:schemeClr val="bg2"/>
              </a:solidFill>
              <a:latin typeface="+mn-lt"/>
            </a:rPr>
            <a:t>D</a:t>
          </a:r>
          <a:r>
            <a:rPr kumimoji="0" lang="en-US" sz="1900" b="1" i="0" u="sng" strike="noStrike" kern="1200" cap="none" spc="0" normalizeH="0" baseline="0" noProof="0" dirty="0" err="1" smtClean="0">
              <a:ln/>
              <a:solidFill>
                <a:schemeClr val="bg2"/>
              </a:solidFill>
              <a:effectLst/>
              <a:uLnTx/>
              <a:uFillTx/>
              <a:latin typeface="+mn-lt"/>
              <a:ea typeface="+mn-ea"/>
              <a:cs typeface="+mn-cs"/>
            </a:rPr>
            <a:t>iabetes</a:t>
          </a:r>
          <a:endParaRPr kumimoji="0" lang="en-US" sz="1900" b="1" i="0" u="sng" strike="noStrike" kern="1200" cap="none" spc="0" normalizeH="0" baseline="0" noProof="0" dirty="0" smtClean="0">
            <a:ln/>
            <a:solidFill>
              <a:schemeClr val="bg2"/>
            </a:solidFill>
            <a:effectLst/>
            <a:uLnTx/>
            <a:uFillTx/>
            <a:latin typeface="+mn-lt"/>
            <a:ea typeface="+mn-ea"/>
            <a:cs typeface="+mn-cs"/>
          </a:endParaRPr>
        </a:p>
        <a:p>
          <a:pPr lvl="0" algn="ctr" defTabSz="844550" rtl="0">
            <a:lnSpc>
              <a:spcPct val="90000"/>
            </a:lnSpc>
            <a:spcBef>
              <a:spcPct val="0"/>
            </a:spcBef>
            <a:spcAft>
              <a:spcPct val="35000"/>
            </a:spcAft>
          </a:pPr>
          <a:r>
            <a:rPr kumimoji="0" lang="en-US" sz="1900" b="1" i="0" u="none" strike="noStrike" kern="1200" cap="none" spc="0" normalizeH="0" baseline="0" noProof="0" dirty="0" smtClean="0">
              <a:ln/>
              <a:solidFill>
                <a:schemeClr val="bg2"/>
              </a:solidFill>
              <a:effectLst/>
              <a:uLnTx/>
              <a:uFillTx/>
              <a:latin typeface="+mn-lt"/>
            </a:rPr>
            <a:t>FBG 126 +</a:t>
          </a:r>
        </a:p>
        <a:p>
          <a:pPr lvl="0" algn="ctr" defTabSz="844550" rtl="0">
            <a:lnSpc>
              <a:spcPct val="90000"/>
            </a:lnSpc>
            <a:spcBef>
              <a:spcPct val="0"/>
            </a:spcBef>
            <a:spcAft>
              <a:spcPct val="35000"/>
            </a:spcAft>
          </a:pPr>
          <a:r>
            <a:rPr kumimoji="0" lang="en-US" sz="1900" b="1" i="0" u="none" strike="noStrike" kern="1200" cap="none" spc="0" normalizeH="0" baseline="0" noProof="0" dirty="0" smtClean="0">
              <a:ln/>
              <a:solidFill>
                <a:schemeClr val="bg2"/>
              </a:solidFill>
              <a:effectLst/>
              <a:uLnTx/>
              <a:uFillTx/>
              <a:latin typeface="+mn-lt"/>
            </a:rPr>
            <a:t>Random 200</a:t>
          </a:r>
          <a:r>
            <a:rPr kumimoji="0" lang="en-US" sz="1900" b="1" i="0" u="none" strike="noStrike" kern="1200" cap="none" spc="0" normalizeH="0" noProof="0" dirty="0" smtClean="0">
              <a:ln/>
              <a:solidFill>
                <a:schemeClr val="bg2"/>
              </a:solidFill>
              <a:effectLst/>
              <a:uLnTx/>
              <a:uFillTx/>
              <a:latin typeface="+mn-lt"/>
            </a:rPr>
            <a:t> +</a:t>
          </a:r>
          <a:endParaRPr kumimoji="0" lang="en-US" sz="1900" b="1" i="0" u="none" strike="noStrike" kern="1200" cap="none" spc="0" normalizeH="0" baseline="0" noProof="0" dirty="0" smtClean="0">
            <a:ln/>
            <a:solidFill>
              <a:schemeClr val="bg2"/>
            </a:solidFill>
            <a:effectLst/>
            <a:uLnTx/>
            <a:uFillTx/>
            <a:latin typeface="+mn-lt"/>
          </a:endParaRPr>
        </a:p>
        <a:p>
          <a:pPr lvl="0" algn="ctr" defTabSz="844550">
            <a:lnSpc>
              <a:spcPct val="90000"/>
            </a:lnSpc>
            <a:spcBef>
              <a:spcPct val="0"/>
            </a:spcBef>
            <a:spcAft>
              <a:spcPct val="35000"/>
            </a:spcAft>
          </a:pPr>
          <a:r>
            <a:rPr kumimoji="0" lang="en-US" sz="1900" b="1" i="0" u="none" strike="noStrike" kern="1200" cap="none" spc="0" normalizeH="0" baseline="0" noProof="0" dirty="0" smtClean="0">
              <a:ln/>
              <a:solidFill>
                <a:schemeClr val="bg2"/>
              </a:solidFill>
              <a:effectLst/>
              <a:uLnTx/>
              <a:uFillTx/>
              <a:latin typeface="+mn-lt"/>
            </a:rPr>
            <a:t>A1c</a:t>
          </a:r>
          <a:r>
            <a:rPr kumimoji="0" lang="en-US" sz="1900" b="1" i="0" u="none" strike="noStrike" kern="1200" cap="none" spc="0" normalizeH="0" noProof="0" dirty="0" smtClean="0">
              <a:ln/>
              <a:solidFill>
                <a:schemeClr val="bg2"/>
              </a:solidFill>
              <a:effectLst/>
              <a:uLnTx/>
              <a:uFillTx/>
              <a:latin typeface="+mn-lt"/>
            </a:rPr>
            <a:t> </a:t>
          </a:r>
          <a:r>
            <a:rPr kumimoji="0" lang="en-US" sz="1900" b="1" i="0" u="none" strike="noStrike" kern="1200" cap="none" spc="0" normalizeH="0" baseline="0" noProof="0" dirty="0" smtClean="0">
              <a:ln/>
              <a:solidFill>
                <a:schemeClr val="bg2"/>
              </a:solidFill>
              <a:effectLst/>
              <a:uLnTx/>
              <a:uFillTx/>
              <a:latin typeface="+mn-lt"/>
            </a:rPr>
            <a:t>6.5% or +   </a:t>
          </a:r>
        </a:p>
        <a:p>
          <a:pPr lvl="0" algn="ctr" defTabSz="844550" rtl="0">
            <a:lnSpc>
              <a:spcPct val="90000"/>
            </a:lnSpc>
            <a:spcBef>
              <a:spcPct val="0"/>
            </a:spcBef>
            <a:spcAft>
              <a:spcPct val="35000"/>
            </a:spcAft>
          </a:pPr>
          <a:r>
            <a:rPr lang="en-US" sz="1900" b="1" kern="1200" dirty="0" smtClean="0">
              <a:solidFill>
                <a:schemeClr val="bg2"/>
              </a:solidFill>
            </a:rPr>
            <a:t>20% working pancreas</a:t>
          </a:r>
          <a:endParaRPr lang="en-US" sz="1900" b="1" kern="1200" dirty="0">
            <a:solidFill>
              <a:schemeClr val="bg2"/>
            </a:solidFill>
          </a:endParaRPr>
        </a:p>
      </dsp:txBody>
      <dsp:txXfrm>
        <a:off x="5797860" y="2164080"/>
        <a:ext cx="2812739" cy="2164080"/>
      </dsp:txXfrm>
    </dsp:sp>
    <dsp:sp modelId="{693F3127-73CA-4418-9BEB-76AC94A2C0E0}">
      <dsp:nvSpPr>
        <dsp:cNvPr id="0" name=""/>
        <dsp:cNvSpPr/>
      </dsp:nvSpPr>
      <dsp:spPr>
        <a:xfrm>
          <a:off x="6861046" y="838202"/>
          <a:ext cx="682751" cy="774416"/>
        </a:xfrm>
        <a:prstGeom prst="ellipse">
          <a:avLst/>
        </a:prstGeom>
        <a:blipFill rotWithShape="0">
          <a:blip xmlns:r="http://schemas.openxmlformats.org/officeDocument/2006/relationships" r:embed="rId3"/>
          <a:stretch>
            <a:fillRect/>
          </a:stretch>
        </a:blip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37B785-468C-4A0C-9BAF-B33CE9B38ADA}">
      <dsp:nvSpPr>
        <dsp:cNvPr id="0" name=""/>
        <dsp:cNvSpPr/>
      </dsp:nvSpPr>
      <dsp:spPr>
        <a:xfrm>
          <a:off x="344423" y="4328160"/>
          <a:ext cx="7921752" cy="811530"/>
        </a:xfrm>
        <a:prstGeom prst="leftRightArrow">
          <a:avLst/>
        </a:prstGeom>
        <a:solidFill>
          <a:schemeClr val="accent1">
            <a:tint val="40000"/>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image" Target="../media/image44.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85.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8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88.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89.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93.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94.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95.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97.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09.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image" Target="../media/image21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4.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2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1.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23.wmf"/><Relationship Id="rId1" Type="http://schemas.openxmlformats.org/officeDocument/2006/relationships/image" Target="../media/image12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28.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6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410200" y="8703705"/>
            <a:ext cx="1112109" cy="275815"/>
          </a:xfrm>
          <a:prstGeom prst="rect">
            <a:avLst/>
          </a:prstGeom>
          <a:noFill/>
          <a:ln w="12700">
            <a:noFill/>
            <a:miter lim="800000"/>
            <a:headEnd/>
            <a:tailEnd/>
          </a:ln>
          <a:effectLst/>
        </p:spPr>
        <p:txBody>
          <a:bodyPr lIns="91879" tIns="45134" rIns="91879" bIns="45134">
            <a:spAutoFit/>
          </a:bodyPr>
          <a:lstStyle/>
          <a:p>
            <a:pPr>
              <a:defRPr/>
            </a:pPr>
            <a:r>
              <a:rPr lang="en-US" sz="1200" b="1" dirty="0"/>
              <a:t>Page </a:t>
            </a:r>
            <a:fld id="{B66B78B2-30B6-478B-B638-63EED3E235F9}" type="slidenum">
              <a:rPr lang="en-US" sz="1200" b="1"/>
              <a:pPr>
                <a:defRPr/>
              </a:pPr>
              <a:t>‹#›</a:t>
            </a:fld>
            <a:endParaRPr lang="en-US" sz="1200" b="1" dirty="0"/>
          </a:p>
        </p:txBody>
      </p:sp>
      <p:sp>
        <p:nvSpPr>
          <p:cNvPr id="3076" name="Text Box 4"/>
          <p:cNvSpPr txBox="1">
            <a:spLocks noChangeArrowheads="1"/>
          </p:cNvSpPr>
          <p:nvPr/>
        </p:nvSpPr>
        <p:spPr bwMode="auto">
          <a:xfrm>
            <a:off x="152400" y="8703705"/>
            <a:ext cx="5531644" cy="278417"/>
          </a:xfrm>
          <a:prstGeom prst="rect">
            <a:avLst/>
          </a:prstGeom>
          <a:noFill/>
          <a:ln w="12700">
            <a:noFill/>
            <a:miter lim="800000"/>
            <a:headEnd/>
            <a:tailEnd/>
          </a:ln>
          <a:effectLst/>
        </p:spPr>
        <p:txBody>
          <a:bodyPr lIns="92846" tIns="46422" rIns="92846" bIns="46422">
            <a:spAutoFit/>
          </a:bodyPr>
          <a:lstStyle/>
          <a:p>
            <a:pPr algn="ctr">
              <a:spcBef>
                <a:spcPct val="50000"/>
              </a:spcBef>
              <a:defRPr/>
            </a:pPr>
            <a:r>
              <a:rPr lang="en-US" sz="1200" i="1" dirty="0"/>
              <a:t>Diabetes </a:t>
            </a:r>
            <a:r>
              <a:rPr lang="en-US" sz="1200" i="1" dirty="0" smtClean="0"/>
              <a:t>Education Services</a:t>
            </a:r>
            <a:r>
              <a:rPr lang="en-US" sz="1200" i="1" baseline="30000" dirty="0"/>
              <a:t>©      </a:t>
            </a:r>
            <a:r>
              <a:rPr lang="en-US" sz="1200" b="1" dirty="0" smtClean="0"/>
              <a:t>www.DiabetesEd.net</a:t>
            </a:r>
            <a:endParaRPr lang="en-US" sz="1200" b="1" dirty="0"/>
          </a:p>
        </p:txBody>
      </p:sp>
    </p:spTree>
    <p:extLst>
      <p:ext uri="{BB962C8B-B14F-4D97-AF65-F5344CB8AC3E}">
        <p14:creationId xmlns:p14="http://schemas.microsoft.com/office/powerpoint/2010/main" val="2022278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1922" name="Rectangle 2"/>
          <p:cNvSpPr>
            <a:spLocks noGrp="1" noChangeArrowheads="1"/>
          </p:cNvSpPr>
          <p:nvPr>
            <p:ph type="hdr" sz="quarter"/>
          </p:nvPr>
        </p:nvSpPr>
        <p:spPr bwMode="auto">
          <a:xfrm>
            <a:off x="0" y="0"/>
            <a:ext cx="3038145"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defRPr sz="1300">
                <a:latin typeface="Times New Roman" pitchFamily="18" charset="0"/>
              </a:defRPr>
            </a:lvl1pPr>
          </a:lstStyle>
          <a:p>
            <a:pPr>
              <a:defRPr/>
            </a:pPr>
            <a:endParaRPr lang="en-US"/>
          </a:p>
        </p:txBody>
      </p:sp>
      <p:sp>
        <p:nvSpPr>
          <p:cNvPr id="721923" name="Rectangle 3"/>
          <p:cNvSpPr>
            <a:spLocks noGrp="1" noChangeArrowheads="1"/>
          </p:cNvSpPr>
          <p:nvPr>
            <p:ph type="dt" idx="1"/>
          </p:nvPr>
        </p:nvSpPr>
        <p:spPr bwMode="auto">
          <a:xfrm>
            <a:off x="3972257" y="0"/>
            <a:ext cx="3038144"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lgn="r">
              <a:defRPr sz="1300">
                <a:latin typeface="Times New Roman" pitchFamily="18" charset="0"/>
              </a:defRPr>
            </a:lvl1pPr>
          </a:lstStyle>
          <a:p>
            <a:pPr>
              <a:defRPr/>
            </a:pPr>
            <a:endParaRPr lang="en-US"/>
          </a:p>
        </p:txBody>
      </p:sp>
      <p:sp>
        <p:nvSpPr>
          <p:cNvPr id="204804" name="Rectangle 4"/>
          <p:cNvSpPr>
            <a:spLocks noGrp="1" noRot="1" noChangeAspect="1" noChangeArrowheads="1" noTextEdit="1"/>
          </p:cNvSpPr>
          <p:nvPr>
            <p:ph type="sldImg" idx="2"/>
          </p:nvPr>
        </p:nvSpPr>
        <p:spPr bwMode="auto">
          <a:xfrm>
            <a:off x="1196975" y="693738"/>
            <a:ext cx="4616450"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1925" name="Rectangle 5"/>
          <p:cNvSpPr>
            <a:spLocks noGrp="1" noChangeArrowheads="1"/>
          </p:cNvSpPr>
          <p:nvPr>
            <p:ph type="body" sz="quarter" idx="3"/>
          </p:nvPr>
        </p:nvSpPr>
        <p:spPr bwMode="auto">
          <a:xfrm>
            <a:off x="934112" y="4388430"/>
            <a:ext cx="5142177" cy="4236256"/>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21926" name="Rectangle 6"/>
          <p:cNvSpPr>
            <a:spLocks noGrp="1" noChangeArrowheads="1"/>
          </p:cNvSpPr>
          <p:nvPr>
            <p:ph type="ftr" sz="quarter" idx="4"/>
          </p:nvPr>
        </p:nvSpPr>
        <p:spPr bwMode="auto">
          <a:xfrm>
            <a:off x="0" y="8855252"/>
            <a:ext cx="3038145"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defRPr sz="1300">
                <a:latin typeface="Times New Roman" pitchFamily="18" charset="0"/>
              </a:defRPr>
            </a:lvl1pPr>
          </a:lstStyle>
          <a:p>
            <a:pPr>
              <a:defRPr/>
            </a:pPr>
            <a:r>
              <a:rPr lang="en-US"/>
              <a:t>Diabetes Educational Services© (530) 893 - 8635 </a:t>
            </a:r>
          </a:p>
        </p:txBody>
      </p:sp>
      <p:sp>
        <p:nvSpPr>
          <p:cNvPr id="721927" name="Rectangle 7"/>
          <p:cNvSpPr>
            <a:spLocks noGrp="1" noChangeArrowheads="1"/>
          </p:cNvSpPr>
          <p:nvPr>
            <p:ph type="sldNum" sz="quarter" idx="5"/>
          </p:nvPr>
        </p:nvSpPr>
        <p:spPr bwMode="auto">
          <a:xfrm>
            <a:off x="3972257" y="8855252"/>
            <a:ext cx="3038144"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lgn="r">
              <a:defRPr sz="1300">
                <a:latin typeface="Times New Roman" pitchFamily="18" charset="0"/>
              </a:defRPr>
            </a:lvl1pPr>
          </a:lstStyle>
          <a:p>
            <a:pPr>
              <a:defRPr/>
            </a:pPr>
            <a:fld id="{C233B0E3-6876-4E53-9EE0-6ED1EFDF6740}" type="slidenum">
              <a:rPr lang="en-US"/>
              <a:pPr>
                <a:defRPr/>
              </a:pPr>
              <a:t>‹#›</a:t>
            </a:fld>
            <a:endParaRPr lang="en-US"/>
          </a:p>
        </p:txBody>
      </p:sp>
    </p:spTree>
    <p:extLst>
      <p:ext uri="{BB962C8B-B14F-4D97-AF65-F5344CB8AC3E}">
        <p14:creationId xmlns:p14="http://schemas.microsoft.com/office/powerpoint/2010/main" val="23009689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3" Type="http://schemas.openxmlformats.org/officeDocument/2006/relationships/slide" Target="../slides/slide174.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123.xml.rels><?xml version="1.0" encoding="UTF-8" standalone="yes"?>
<Relationships xmlns="http://schemas.openxmlformats.org/package/2006/relationships"><Relationship Id="rId3" Type="http://schemas.openxmlformats.org/officeDocument/2006/relationships/slide" Target="../slides/slide175.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3" Type="http://schemas.openxmlformats.org/officeDocument/2006/relationships/slide" Target="../slides/slide193.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142.xml.rels><?xml version="1.0" encoding="UTF-8" standalone="yes"?>
<Relationships xmlns="http://schemas.openxmlformats.org/package/2006/relationships"><Relationship Id="rId3" Type="http://schemas.openxmlformats.org/officeDocument/2006/relationships/slide" Target="../slides/slide194.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ln/>
        </p:spPr>
      </p:sp>
      <p:sp>
        <p:nvSpPr>
          <p:cNvPr id="8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033F9FC-79D0-4933-92DB-6CD248597F82}" type="slidenum">
              <a:rPr lang="en-US" sz="1300" smtClean="0"/>
              <a:pPr>
                <a:spcBef>
                  <a:spcPct val="0"/>
                </a:spcBef>
              </a:pPr>
              <a:t>2</a:t>
            </a:fld>
            <a:endParaRPr lang="en-US" sz="1300" smtClean="0"/>
          </a:p>
        </p:txBody>
      </p:sp>
    </p:spTree>
    <p:extLst>
      <p:ext uri="{BB962C8B-B14F-4D97-AF65-F5344CB8AC3E}">
        <p14:creationId xmlns:p14="http://schemas.microsoft.com/office/powerpoint/2010/main" val="865250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867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2867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AADCE75-231E-43D3-AB4B-F011DAEF2EB4}" type="slidenum">
              <a:rPr lang="en-US" sz="1300" smtClean="0"/>
              <a:pPr>
                <a:spcBef>
                  <a:spcPct val="0"/>
                </a:spcBef>
              </a:pPr>
              <a:t>14</a:t>
            </a:fld>
            <a:endParaRPr lang="en-US" sz="1300" smtClean="0"/>
          </a:p>
        </p:txBody>
      </p:sp>
    </p:spTree>
    <p:extLst>
      <p:ext uri="{BB962C8B-B14F-4D97-AF65-F5344CB8AC3E}">
        <p14:creationId xmlns:p14="http://schemas.microsoft.com/office/powerpoint/2010/main" val="299942127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0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275991B-213E-4DA7-88A6-AD6DA03D5C41}" type="slidenum">
              <a:rPr lang="en-US" sz="1300" smtClean="0"/>
              <a:pPr>
                <a:spcBef>
                  <a:spcPct val="0"/>
                </a:spcBef>
              </a:pPr>
              <a:t>152</a:t>
            </a:fld>
            <a:endParaRPr lang="en-US" sz="1300" smtClean="0"/>
          </a:p>
        </p:txBody>
      </p:sp>
    </p:spTree>
    <p:extLst>
      <p:ext uri="{BB962C8B-B14F-4D97-AF65-F5344CB8AC3E}">
        <p14:creationId xmlns:p14="http://schemas.microsoft.com/office/powerpoint/2010/main" val="370555154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2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FAFB1DB-D0D8-443C-BEC2-BEED0DFA33EE}" type="slidenum">
              <a:rPr lang="en-US" sz="1300" smtClean="0"/>
              <a:pPr>
                <a:spcBef>
                  <a:spcPct val="0"/>
                </a:spcBef>
              </a:pPr>
              <a:t>153</a:t>
            </a:fld>
            <a:endParaRPr lang="en-US" sz="1300" smtClean="0"/>
          </a:p>
        </p:txBody>
      </p:sp>
    </p:spTree>
    <p:extLst>
      <p:ext uri="{BB962C8B-B14F-4D97-AF65-F5344CB8AC3E}">
        <p14:creationId xmlns:p14="http://schemas.microsoft.com/office/powerpoint/2010/main" val="99623462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4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F2319EA-F54F-48A2-91C8-7230460ACF56}" type="slidenum">
              <a:rPr lang="en-US" sz="1300" smtClean="0"/>
              <a:pPr>
                <a:spcBef>
                  <a:spcPct val="0"/>
                </a:spcBef>
              </a:pPr>
              <a:t>154</a:t>
            </a:fld>
            <a:endParaRPr lang="en-US" sz="1300" smtClean="0"/>
          </a:p>
        </p:txBody>
      </p:sp>
    </p:spTree>
    <p:extLst>
      <p:ext uri="{BB962C8B-B14F-4D97-AF65-F5344CB8AC3E}">
        <p14:creationId xmlns:p14="http://schemas.microsoft.com/office/powerpoint/2010/main" val="45658552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a:ln/>
        </p:spPr>
      </p:sp>
      <p:sp>
        <p:nvSpPr>
          <p:cNvPr id="226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6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4031A44-F3F9-4668-8AFD-9D6AD6F93F7C}" type="slidenum">
              <a:rPr lang="en-US" sz="1300" smtClean="0"/>
              <a:pPr>
                <a:spcBef>
                  <a:spcPct val="0"/>
                </a:spcBef>
              </a:pPr>
              <a:t>155</a:t>
            </a:fld>
            <a:endParaRPr lang="en-US" sz="1300" smtClean="0"/>
          </a:p>
        </p:txBody>
      </p:sp>
    </p:spTree>
    <p:extLst>
      <p:ext uri="{BB962C8B-B14F-4D97-AF65-F5344CB8AC3E}">
        <p14:creationId xmlns:p14="http://schemas.microsoft.com/office/powerpoint/2010/main" val="116868552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a:ln/>
        </p:spPr>
      </p:sp>
      <p:sp>
        <p:nvSpPr>
          <p:cNvPr id="228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8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4EE8178-568F-450F-9042-A91E1B6B82B6}" type="slidenum">
              <a:rPr lang="en-US" sz="1300" smtClean="0"/>
              <a:pPr>
                <a:spcBef>
                  <a:spcPct val="0"/>
                </a:spcBef>
              </a:pPr>
              <a:t>156</a:t>
            </a:fld>
            <a:endParaRPr lang="en-US" sz="1300" smtClean="0"/>
          </a:p>
        </p:txBody>
      </p:sp>
    </p:spTree>
    <p:extLst>
      <p:ext uri="{BB962C8B-B14F-4D97-AF65-F5344CB8AC3E}">
        <p14:creationId xmlns:p14="http://schemas.microsoft.com/office/powerpoint/2010/main" val="314586731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a:ln/>
        </p:spPr>
      </p:sp>
      <p:sp>
        <p:nvSpPr>
          <p:cNvPr id="230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0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BB242A7-59F5-4A1B-B1A6-3C2F228D4011}" type="slidenum">
              <a:rPr lang="en-US" sz="1300" smtClean="0"/>
              <a:pPr>
                <a:spcBef>
                  <a:spcPct val="0"/>
                </a:spcBef>
              </a:pPr>
              <a:t>157</a:t>
            </a:fld>
            <a:endParaRPr lang="en-US" sz="1300" smtClean="0"/>
          </a:p>
        </p:txBody>
      </p:sp>
    </p:spTree>
    <p:extLst>
      <p:ext uri="{BB962C8B-B14F-4D97-AF65-F5344CB8AC3E}">
        <p14:creationId xmlns:p14="http://schemas.microsoft.com/office/powerpoint/2010/main" val="36582553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2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F015BE3-29F8-4548-8FAE-1A04D998E3FE}" type="slidenum">
              <a:rPr lang="en-US" sz="1300" smtClean="0"/>
              <a:pPr>
                <a:spcBef>
                  <a:spcPct val="0"/>
                </a:spcBef>
              </a:pPr>
              <a:t>158</a:t>
            </a:fld>
            <a:endParaRPr lang="en-US" sz="1300" smtClean="0"/>
          </a:p>
        </p:txBody>
      </p:sp>
    </p:spTree>
    <p:extLst>
      <p:ext uri="{BB962C8B-B14F-4D97-AF65-F5344CB8AC3E}">
        <p14:creationId xmlns:p14="http://schemas.microsoft.com/office/powerpoint/2010/main" val="141837998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45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EFBBA4-48FF-4788-A59A-C1CA66A48D60}" type="slidenum">
              <a:rPr lang="en-US" sz="1300" smtClean="0"/>
              <a:pPr>
                <a:spcBef>
                  <a:spcPct val="0"/>
                </a:spcBef>
              </a:pPr>
              <a:t>159</a:t>
            </a:fld>
            <a:endParaRPr lang="en-US" sz="1300" smtClean="0"/>
          </a:p>
        </p:txBody>
      </p:sp>
    </p:spTree>
    <p:extLst>
      <p:ext uri="{BB962C8B-B14F-4D97-AF65-F5344CB8AC3E}">
        <p14:creationId xmlns:p14="http://schemas.microsoft.com/office/powerpoint/2010/main" val="194414667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6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01AD9EF-6A25-4A2C-A353-B11F7E3A0C2A}" type="slidenum">
              <a:rPr lang="en-US" sz="1300" smtClean="0"/>
              <a:pPr>
                <a:spcBef>
                  <a:spcPct val="0"/>
                </a:spcBef>
              </a:pPr>
              <a:t>160</a:t>
            </a:fld>
            <a:endParaRPr lang="en-US" sz="1300" smtClean="0"/>
          </a:p>
        </p:txBody>
      </p:sp>
    </p:spTree>
    <p:extLst>
      <p:ext uri="{BB962C8B-B14F-4D97-AF65-F5344CB8AC3E}">
        <p14:creationId xmlns:p14="http://schemas.microsoft.com/office/powerpoint/2010/main" val="376713619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a:ln/>
        </p:spPr>
      </p:sp>
      <p:sp>
        <p:nvSpPr>
          <p:cNvPr id="238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8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ED011FB-6AC0-48DA-8FAE-F255E9427175}" type="slidenum">
              <a:rPr lang="en-US" sz="1300" smtClean="0"/>
              <a:pPr>
                <a:spcBef>
                  <a:spcPct val="0"/>
                </a:spcBef>
              </a:pPr>
              <a:t>161</a:t>
            </a:fld>
            <a:endParaRPr lang="en-US" sz="1300" smtClean="0"/>
          </a:p>
        </p:txBody>
      </p:sp>
    </p:spTree>
    <p:extLst>
      <p:ext uri="{BB962C8B-B14F-4D97-AF65-F5344CB8AC3E}">
        <p14:creationId xmlns:p14="http://schemas.microsoft.com/office/powerpoint/2010/main" val="4040817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F5EDB98-A66D-4D75-BE19-27B1ADE2B332}" type="slidenum">
              <a:rPr lang="en-US" sz="1300" smtClean="0"/>
              <a:pPr>
                <a:spcBef>
                  <a:spcPct val="0"/>
                </a:spcBef>
              </a:pPr>
              <a:t>15</a:t>
            </a:fld>
            <a:endParaRPr lang="en-US" sz="1300" smtClean="0"/>
          </a:p>
        </p:txBody>
      </p:sp>
    </p:spTree>
    <p:extLst>
      <p:ext uri="{BB962C8B-B14F-4D97-AF65-F5344CB8AC3E}">
        <p14:creationId xmlns:p14="http://schemas.microsoft.com/office/powerpoint/2010/main" val="240940923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ln/>
        </p:spPr>
      </p:sp>
      <p:sp>
        <p:nvSpPr>
          <p:cNvPr id="240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40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523117B-3722-49F8-B329-51489BEB944C}" type="slidenum">
              <a:rPr lang="en-US" sz="1300" smtClean="0"/>
              <a:pPr>
                <a:spcBef>
                  <a:spcPct val="0"/>
                </a:spcBef>
              </a:pPr>
              <a:t>162</a:t>
            </a:fld>
            <a:endParaRPr lang="en-US" sz="1300" smtClean="0"/>
          </a:p>
        </p:txBody>
      </p:sp>
    </p:spTree>
    <p:extLst>
      <p:ext uri="{BB962C8B-B14F-4D97-AF65-F5344CB8AC3E}">
        <p14:creationId xmlns:p14="http://schemas.microsoft.com/office/powerpoint/2010/main" val="414650526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ln/>
        </p:spPr>
      </p:sp>
      <p:sp>
        <p:nvSpPr>
          <p:cNvPr id="242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42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261887-389A-4E0C-A3A0-0A9321E62188}" type="slidenum">
              <a:rPr lang="en-US" sz="1300" smtClean="0"/>
              <a:pPr>
                <a:spcBef>
                  <a:spcPct val="0"/>
                </a:spcBef>
              </a:pPr>
              <a:t>163</a:t>
            </a:fld>
            <a:endParaRPr lang="en-US" sz="1300" smtClean="0"/>
          </a:p>
        </p:txBody>
      </p:sp>
    </p:spTree>
    <p:extLst>
      <p:ext uri="{BB962C8B-B14F-4D97-AF65-F5344CB8AC3E}">
        <p14:creationId xmlns:p14="http://schemas.microsoft.com/office/powerpoint/2010/main" val="409779846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a:ln/>
        </p:spPr>
      </p:sp>
      <p:sp>
        <p:nvSpPr>
          <p:cNvPr id="244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447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47A4B2F-A5B8-41FC-9953-358B4427A910}" type="slidenum">
              <a:rPr lang="en-US" sz="1300" smtClean="0"/>
              <a:pPr>
                <a:spcBef>
                  <a:spcPct val="0"/>
                </a:spcBef>
              </a:pPr>
              <a:t>164</a:t>
            </a:fld>
            <a:endParaRPr lang="en-US" sz="1300" smtClean="0"/>
          </a:p>
        </p:txBody>
      </p:sp>
    </p:spTree>
    <p:extLst>
      <p:ext uri="{BB962C8B-B14F-4D97-AF65-F5344CB8AC3E}">
        <p14:creationId xmlns:p14="http://schemas.microsoft.com/office/powerpoint/2010/main" val="114453520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ln/>
        </p:spPr>
      </p:sp>
      <p:sp>
        <p:nvSpPr>
          <p:cNvPr id="250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0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C59CC4F-9627-4B87-835B-245B037D747E}" type="slidenum">
              <a:rPr lang="en-US" sz="1300" smtClean="0"/>
              <a:pPr>
                <a:spcBef>
                  <a:spcPct val="0"/>
                </a:spcBef>
              </a:pPr>
              <a:t>165</a:t>
            </a:fld>
            <a:endParaRPr lang="en-US" sz="1300" smtClean="0"/>
          </a:p>
        </p:txBody>
      </p:sp>
    </p:spTree>
    <p:extLst>
      <p:ext uri="{BB962C8B-B14F-4D97-AF65-F5344CB8AC3E}">
        <p14:creationId xmlns:p14="http://schemas.microsoft.com/office/powerpoint/2010/main" val="164367691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a:ln/>
        </p:spPr>
      </p:sp>
      <p:sp>
        <p:nvSpPr>
          <p:cNvPr id="246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678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24678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AC475AC-703B-4E59-9186-8DB7BA6CB92D}" type="slidenum">
              <a:rPr lang="en-US" sz="1300" smtClean="0"/>
              <a:pPr>
                <a:spcBef>
                  <a:spcPct val="0"/>
                </a:spcBef>
              </a:pPr>
              <a:t>166</a:t>
            </a:fld>
            <a:endParaRPr lang="en-US" sz="1300" smtClean="0"/>
          </a:p>
        </p:txBody>
      </p:sp>
    </p:spTree>
    <p:extLst>
      <p:ext uri="{BB962C8B-B14F-4D97-AF65-F5344CB8AC3E}">
        <p14:creationId xmlns:p14="http://schemas.microsoft.com/office/powerpoint/2010/main" val="120963856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a:ln/>
        </p:spPr>
      </p:sp>
      <p:sp>
        <p:nvSpPr>
          <p:cNvPr id="248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883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24883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7A38B4E-01F7-4475-9231-5AD6AF767C03}" type="slidenum">
              <a:rPr lang="en-US" sz="1300" smtClean="0"/>
              <a:pPr>
                <a:spcBef>
                  <a:spcPct val="0"/>
                </a:spcBef>
              </a:pPr>
              <a:t>167</a:t>
            </a:fld>
            <a:endParaRPr lang="en-US" sz="1300" smtClean="0"/>
          </a:p>
        </p:txBody>
      </p:sp>
    </p:spTree>
    <p:extLst>
      <p:ext uri="{BB962C8B-B14F-4D97-AF65-F5344CB8AC3E}">
        <p14:creationId xmlns:p14="http://schemas.microsoft.com/office/powerpoint/2010/main" val="86057311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697508F-F201-4360-9605-9647391A9EA7}" type="slidenum">
              <a:rPr lang="en-US" sz="1300" smtClean="0"/>
              <a:pPr>
                <a:spcBef>
                  <a:spcPct val="0"/>
                </a:spcBef>
              </a:pPr>
              <a:t>168</a:t>
            </a:fld>
            <a:endParaRPr lang="en-US" sz="1300" smtClean="0"/>
          </a:p>
        </p:txBody>
      </p:sp>
    </p:spTree>
    <p:extLst>
      <p:ext uri="{BB962C8B-B14F-4D97-AF65-F5344CB8AC3E}">
        <p14:creationId xmlns:p14="http://schemas.microsoft.com/office/powerpoint/2010/main" val="160085089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a:ln/>
        </p:spPr>
      </p:sp>
      <p:sp>
        <p:nvSpPr>
          <p:cNvPr id="254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49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5C0A791-FF2F-4CC8-BA91-FDB2EFBCF46A}" type="slidenum">
              <a:rPr lang="en-US" sz="1300" smtClean="0"/>
              <a:pPr>
                <a:spcBef>
                  <a:spcPct val="0"/>
                </a:spcBef>
              </a:pPr>
              <a:t>169</a:t>
            </a:fld>
            <a:endParaRPr lang="en-US" sz="1300" smtClean="0"/>
          </a:p>
        </p:txBody>
      </p:sp>
    </p:spTree>
    <p:extLst>
      <p:ext uri="{BB962C8B-B14F-4D97-AF65-F5344CB8AC3E}">
        <p14:creationId xmlns:p14="http://schemas.microsoft.com/office/powerpoint/2010/main" val="212216245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7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909AC02-6AA0-4FFC-A20C-B4C2FCF6E7BA}" type="slidenum">
              <a:rPr lang="en-US" sz="1300" smtClean="0"/>
              <a:pPr>
                <a:spcBef>
                  <a:spcPct val="0"/>
                </a:spcBef>
              </a:pPr>
              <a:t>170</a:t>
            </a:fld>
            <a:endParaRPr lang="en-US" sz="1300" smtClean="0"/>
          </a:p>
        </p:txBody>
      </p:sp>
    </p:spTree>
    <p:extLst>
      <p:ext uri="{BB962C8B-B14F-4D97-AF65-F5344CB8AC3E}">
        <p14:creationId xmlns:p14="http://schemas.microsoft.com/office/powerpoint/2010/main" val="291148019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a:ln/>
        </p:spPr>
      </p:sp>
      <p:sp>
        <p:nvSpPr>
          <p:cNvPr id="259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9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519809-4251-41EF-9A38-0DBBB8D05EA6}" type="slidenum">
              <a:rPr lang="en-US" sz="1300" smtClean="0"/>
              <a:pPr>
                <a:spcBef>
                  <a:spcPct val="0"/>
                </a:spcBef>
              </a:pPr>
              <a:t>171</a:t>
            </a:fld>
            <a:endParaRPr lang="en-US" sz="1300" smtClean="0"/>
          </a:p>
        </p:txBody>
      </p:sp>
    </p:spTree>
    <p:extLst>
      <p:ext uri="{BB962C8B-B14F-4D97-AF65-F5344CB8AC3E}">
        <p14:creationId xmlns:p14="http://schemas.microsoft.com/office/powerpoint/2010/main" val="2733973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588F1FD-8AB6-42B9-AB83-CA694934E67A}" type="slidenum">
              <a:rPr lang="en-US" sz="1300" smtClean="0"/>
              <a:pPr>
                <a:spcBef>
                  <a:spcPct val="0"/>
                </a:spcBef>
              </a:pPr>
              <a:t>16</a:t>
            </a:fld>
            <a:endParaRPr lang="en-US" sz="1300" smtClean="0"/>
          </a:p>
        </p:txBody>
      </p:sp>
    </p:spTree>
    <p:extLst>
      <p:ext uri="{BB962C8B-B14F-4D97-AF65-F5344CB8AC3E}">
        <p14:creationId xmlns:p14="http://schemas.microsoft.com/office/powerpoint/2010/main" val="285687970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a:ln/>
        </p:spPr>
      </p:sp>
      <p:sp>
        <p:nvSpPr>
          <p:cNvPr id="378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8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F31D295-B800-4A5C-A11C-A901595E3573}" type="slidenum">
              <a:rPr lang="en-US" sz="1300">
                <a:solidFill>
                  <a:srgbClr val="000000"/>
                </a:solidFill>
              </a:rPr>
              <a:pPr eaLnBrk="1" hangingPunct="1"/>
              <a:t>172</a:t>
            </a:fld>
            <a:endParaRPr lang="en-US" sz="1300">
              <a:solidFill>
                <a:srgbClr val="000000"/>
              </a:solidFill>
            </a:endParaRPr>
          </a:p>
        </p:txBody>
      </p:sp>
    </p:spTree>
    <p:extLst>
      <p:ext uri="{BB962C8B-B14F-4D97-AF65-F5344CB8AC3E}">
        <p14:creationId xmlns:p14="http://schemas.microsoft.com/office/powerpoint/2010/main" val="189931071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095D4E8-9684-4861-8FB1-37AF15F5A6C7}" type="slidenum">
              <a:rPr lang="en-US" sz="1300" smtClean="0"/>
              <a:pPr>
                <a:spcBef>
                  <a:spcPct val="0"/>
                </a:spcBef>
              </a:pPr>
              <a:t>173</a:t>
            </a:fld>
            <a:endParaRPr lang="en-US" sz="1300" smtClean="0"/>
          </a:p>
        </p:txBody>
      </p:sp>
      <p:sp>
        <p:nvSpPr>
          <p:cNvPr id="263171"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47D0DB56-331B-4E9A-807D-1D23B0614CFA}" type="slidenum">
              <a:rPr lang="en-US"/>
              <a:pPr algn="r" eaLnBrk="1" hangingPunct="1">
                <a:spcBef>
                  <a:spcPct val="0"/>
                </a:spcBef>
              </a:pPr>
              <a:t>173</a:t>
            </a:fld>
            <a:endParaRPr lang="en-US"/>
          </a:p>
        </p:txBody>
      </p:sp>
      <p:sp>
        <p:nvSpPr>
          <p:cNvPr id="263172" name="Slide Image Placeholder 1"/>
          <p:cNvSpPr>
            <a:spLocks noGrp="1" noRot="1" noChangeAspect="1" noTextEdit="1"/>
          </p:cNvSpPr>
          <p:nvPr>
            <p:ph type="sldImg"/>
          </p:nvPr>
        </p:nvSpPr>
        <p:spPr>
          <a:ln/>
        </p:spPr>
      </p:sp>
      <p:sp>
        <p:nvSpPr>
          <p:cNvPr id="26317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317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263175" name="Slide Number Placeholder 4"/>
          <p:cNvSpPr txBox="1">
            <a:spLocks noGrp="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D76A245D-064D-4B8C-A167-2F15ABD04D54}" type="slidenum">
              <a:rPr lang="en-US"/>
              <a:pPr algn="r" eaLnBrk="1" hangingPunct="1">
                <a:spcBef>
                  <a:spcPct val="0"/>
                </a:spcBef>
              </a:pPr>
              <a:t>173</a:t>
            </a:fld>
            <a:endParaRPr lang="en-US"/>
          </a:p>
        </p:txBody>
      </p:sp>
    </p:spTree>
    <p:extLst>
      <p:ext uri="{BB962C8B-B14F-4D97-AF65-F5344CB8AC3E}">
        <p14:creationId xmlns:p14="http://schemas.microsoft.com/office/powerpoint/2010/main" val="40298798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DC2BBA96-E666-488A-9235-E240176522C8}" type="slidenum">
              <a:rPr lang="en-US">
                <a:solidFill>
                  <a:srgbClr val="000000"/>
                </a:solidFill>
                <a:latin typeface="Times New Roman" panose="02020603050405020304" pitchFamily="18" charset="0"/>
              </a:rPr>
              <a:pPr/>
              <a:t>174</a:t>
            </a:fld>
            <a:endParaRPr lang="en-US">
              <a:solidFill>
                <a:srgbClr val="000000"/>
              </a:solidFill>
              <a:latin typeface="Times New Roman" panose="02020603050405020304" pitchFamily="18" charset="0"/>
            </a:endParaRPr>
          </a:p>
        </p:txBody>
      </p:sp>
      <p:sp>
        <p:nvSpPr>
          <p:cNvPr id="91139"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46" tIns="46422" rIns="92846" bIns="46422"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684C1A67-AAC7-4394-AA4E-EB73A38E18F5}" type="slidenum">
              <a:rPr lang="en-US" sz="1300">
                <a:solidFill>
                  <a:srgbClr val="000000"/>
                </a:solidFill>
                <a:latin typeface="Times New Roman" panose="02020603050405020304" pitchFamily="18" charset="0"/>
              </a:rPr>
              <a:pPr algn="r"/>
              <a:t>174</a:t>
            </a:fld>
            <a:endParaRPr lang="en-US" sz="1300">
              <a:solidFill>
                <a:srgbClr val="000000"/>
              </a:solidFill>
              <a:latin typeface="Times New Roman" panose="02020603050405020304" pitchFamily="18" charset="0"/>
            </a:endParaRPr>
          </a:p>
        </p:txBody>
      </p:sp>
      <p:sp>
        <p:nvSpPr>
          <p:cNvPr id="9114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solidFill>
                  <a:srgbClr val="000000"/>
                </a:solidFill>
                <a:latin typeface="Times New Roman" panose="02020603050405020304" pitchFamily="18" charset="0"/>
              </a:rPr>
              <a:t>Diabetes Education Services© (530) 893 - 8635 </a:t>
            </a:r>
          </a:p>
        </p:txBody>
      </p:sp>
      <p:sp>
        <p:nvSpPr>
          <p:cNvPr id="91141"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46" tIns="46422" rIns="92846" bIns="46422"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BE4EDA75-1404-4102-83DE-5A458B830185}" type="slidenum">
              <a:rPr lang="en-US" sz="1300">
                <a:solidFill>
                  <a:srgbClr val="000000"/>
                </a:solidFill>
                <a:latin typeface="Times New Roman" panose="02020603050405020304" pitchFamily="18" charset="0"/>
              </a:rPr>
              <a:pPr algn="r"/>
              <a:t>174</a:t>
            </a:fld>
            <a:endParaRPr lang="en-US" sz="1300">
              <a:solidFill>
                <a:srgbClr val="000000"/>
              </a:solidFill>
              <a:latin typeface="Times New Roman" panose="02020603050405020304" pitchFamily="18" charset="0"/>
            </a:endParaRPr>
          </a:p>
        </p:txBody>
      </p:sp>
      <p:sp>
        <p:nvSpPr>
          <p:cNvPr id="91142" name="Rectangle 2"/>
          <p:cNvSpPr>
            <a:spLocks noGrp="1" noRot="1" noChangeAspect="1" noChangeArrowheads="1" noTextEdit="1"/>
          </p:cNvSpPr>
          <p:nvPr>
            <p:ph type="sldImg"/>
          </p:nvPr>
        </p:nvSpPr>
        <p:spPr>
          <a:xfrm>
            <a:off x="1182688" y="698500"/>
            <a:ext cx="4648200" cy="3487738"/>
          </a:xfrm>
          <a:ln/>
        </p:spPr>
      </p:sp>
      <p:sp>
        <p:nvSpPr>
          <p:cNvPr id="9114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There are five major classes of oral diabetes medications: thiazolidinediones, biguanides, sulfonylureas, meglitinides, and alpha-glucosidase inhibitors.  These five classes of medication operate in essentially three different ways.</a:t>
            </a:r>
          </a:p>
          <a:p>
            <a:endParaRPr lang="en-US" smtClean="0"/>
          </a:p>
          <a:p>
            <a:r>
              <a:rPr lang="en-US" smtClean="0"/>
              <a:t>Thiazolidinediones and biguanides decrease glucose production in the liver and increase insulin sensitivity in peripheral body tissues.</a:t>
            </a:r>
          </a:p>
          <a:p>
            <a:endParaRPr lang="en-US" smtClean="0"/>
          </a:p>
          <a:p>
            <a:r>
              <a:rPr lang="en-US" smtClean="0"/>
              <a:t>Sulfonylureas and meglitinides stimulate the pancreatic beta cells to make more insulin.</a:t>
            </a:r>
          </a:p>
          <a:p>
            <a:endParaRPr lang="en-US" smtClean="0"/>
          </a:p>
          <a:p>
            <a:r>
              <a:rPr lang="en-US" smtClean="0"/>
              <a:t>Finally, alpha-glucosidase inhibitors slow the absorption of starches in the gut, reducing the amount of glucose that enters the bloodstream.</a:t>
            </a:r>
          </a:p>
        </p:txBody>
      </p:sp>
    </p:spTree>
    <p:extLst>
      <p:ext uri="{BB962C8B-B14F-4D97-AF65-F5344CB8AC3E}">
        <p14:creationId xmlns:p14="http://schemas.microsoft.com/office/powerpoint/2010/main" val="313844585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Image Placeholder 1"/>
          <p:cNvSpPr>
            <a:spLocks noGrp="1" noRot="1" noChangeAspect="1" noTextEdit="1"/>
          </p:cNvSpPr>
          <p:nvPr>
            <p:ph type="sldImg"/>
          </p:nvPr>
        </p:nvSpPr>
        <p:spPr>
          <a:xfrm>
            <a:off x="1389063" y="754063"/>
            <a:ext cx="5024437" cy="3767137"/>
          </a:xfrm>
          <a:ln/>
        </p:spPr>
      </p:sp>
      <p:sp>
        <p:nvSpPr>
          <p:cNvPr id="267267" name="Notes Placeholder 2"/>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Depiction of the elements of decision-making used to determine appropriate efforts to achieve glycaemic targets. Greater concerns about a particular domain are represented by increasing height of the ramp. Thus, characteristics/predicaments towards the left justify more stringent efforts to lower HbA1c, whereas those towards the right are compatible with less stringent efforts. Where possible, such decisions should be made in conjunction with the patient, reflecting his or her preferences, needs and values. This ‘scale’ is not designed to be applied rigidly but to be used as a broad construct to help guide clinical decisions. Adapted with permission from Ismail-Beigi et al [ref 20]</a:t>
            </a:r>
          </a:p>
        </p:txBody>
      </p:sp>
      <p:sp>
        <p:nvSpPr>
          <p:cNvPr id="267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7CA2FB0-988F-4FE8-88AB-A2F89A6E6704}" type="slidenum">
              <a:rPr lang="en-US" sz="1300" smtClean="0"/>
              <a:pPr/>
              <a:t>175</a:t>
            </a:fld>
            <a:endParaRPr lang="en-US" sz="1300" smtClean="0"/>
          </a:p>
        </p:txBody>
      </p:sp>
    </p:spTree>
    <p:extLst>
      <p:ext uri="{BB962C8B-B14F-4D97-AF65-F5344CB8AC3E}">
        <p14:creationId xmlns:p14="http://schemas.microsoft.com/office/powerpoint/2010/main" val="234297710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BC6B644-78E1-454E-84F3-2965AF379E6E}" type="slidenum">
              <a:rPr lang="en-US" sz="1300" smtClean="0"/>
              <a:pPr>
                <a:spcBef>
                  <a:spcPct val="0"/>
                </a:spcBef>
              </a:pPr>
              <a:t>176</a:t>
            </a:fld>
            <a:endParaRPr lang="en-US" sz="1300" smtClean="0"/>
          </a:p>
        </p:txBody>
      </p:sp>
      <p:sp>
        <p:nvSpPr>
          <p:cNvPr id="269315"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974B831F-1A41-49C9-B554-8E552E6A9E19}" type="slidenum">
              <a:rPr lang="en-US"/>
              <a:pPr algn="r" eaLnBrk="1" hangingPunct="1">
                <a:spcBef>
                  <a:spcPct val="0"/>
                </a:spcBef>
              </a:pPr>
              <a:t>176</a:t>
            </a:fld>
            <a:endParaRPr lang="en-US"/>
          </a:p>
        </p:txBody>
      </p:sp>
      <p:sp>
        <p:nvSpPr>
          <p:cNvPr id="269316" name="Slide Image Placeholder 1"/>
          <p:cNvSpPr>
            <a:spLocks noGrp="1" noRot="1" noChangeAspect="1" noTextEdit="1"/>
          </p:cNvSpPr>
          <p:nvPr>
            <p:ph type="sldImg"/>
          </p:nvPr>
        </p:nvSpPr>
        <p:spPr>
          <a:ln/>
        </p:spPr>
      </p:sp>
      <p:sp>
        <p:nvSpPr>
          <p:cNvPr id="26931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931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269319" name="Slide Number Placeholder 4"/>
          <p:cNvSpPr txBox="1">
            <a:spLocks noGrp="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8A30B769-D3D4-412F-B17F-04C2E9CEB901}" type="slidenum">
              <a:rPr lang="en-US"/>
              <a:pPr algn="r" eaLnBrk="1" hangingPunct="1">
                <a:spcBef>
                  <a:spcPct val="0"/>
                </a:spcBef>
              </a:pPr>
              <a:t>176</a:t>
            </a:fld>
            <a:endParaRPr lang="en-US"/>
          </a:p>
        </p:txBody>
      </p:sp>
    </p:spTree>
    <p:extLst>
      <p:ext uri="{BB962C8B-B14F-4D97-AF65-F5344CB8AC3E}">
        <p14:creationId xmlns:p14="http://schemas.microsoft.com/office/powerpoint/2010/main" val="372643739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27136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 Copyright 1999-2013, Diabetes Educational Services, All Rights Reserved© Copyright 1999-2013, Diabetes Educational ServicesDiabetes Educational Services© (530) 893 - 8635 </a:t>
            </a:r>
          </a:p>
        </p:txBody>
      </p:sp>
      <p:sp>
        <p:nvSpPr>
          <p:cNvPr id="27136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FBF4DC9-AC52-48AD-9CB9-14634B128794}" type="slidenum">
              <a:rPr lang="en-US" sz="1300" smtClean="0"/>
              <a:pPr>
                <a:spcBef>
                  <a:spcPct val="0"/>
                </a:spcBef>
              </a:pPr>
              <a:t>177</a:t>
            </a:fld>
            <a:endParaRPr lang="en-US" sz="1300" smtClean="0"/>
          </a:p>
        </p:txBody>
      </p:sp>
    </p:spTree>
    <p:extLst>
      <p:ext uri="{BB962C8B-B14F-4D97-AF65-F5344CB8AC3E}">
        <p14:creationId xmlns:p14="http://schemas.microsoft.com/office/powerpoint/2010/main" val="204319230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524B9F7-983E-4D7D-90F7-63914F5E6BB7}" type="slidenum">
              <a:rPr lang="en-US" sz="1300" smtClean="0"/>
              <a:pPr>
                <a:spcBef>
                  <a:spcPct val="0"/>
                </a:spcBef>
              </a:pPr>
              <a:t>178</a:t>
            </a:fld>
            <a:endParaRPr lang="en-US" sz="1300" smtClean="0"/>
          </a:p>
        </p:txBody>
      </p:sp>
      <p:sp>
        <p:nvSpPr>
          <p:cNvPr id="273411"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18F0F209-31DF-4860-B9ED-BA35683C5157}" type="slidenum">
              <a:rPr lang="en-US"/>
              <a:pPr algn="r" eaLnBrk="1" hangingPunct="1">
                <a:spcBef>
                  <a:spcPct val="0"/>
                </a:spcBef>
              </a:pPr>
              <a:t>178</a:t>
            </a:fld>
            <a:endParaRPr lang="en-US"/>
          </a:p>
        </p:txBody>
      </p:sp>
      <p:sp>
        <p:nvSpPr>
          <p:cNvPr id="273412" name="Slide Image Placeholder 1"/>
          <p:cNvSpPr>
            <a:spLocks noGrp="1" noRot="1" noChangeAspect="1" noTextEdit="1"/>
          </p:cNvSpPr>
          <p:nvPr>
            <p:ph type="sldImg"/>
          </p:nvPr>
        </p:nvSpPr>
        <p:spPr>
          <a:ln/>
        </p:spPr>
      </p:sp>
      <p:sp>
        <p:nvSpPr>
          <p:cNvPr id="27341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7341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273415" name="Slide Number Placeholder 4"/>
          <p:cNvSpPr txBox="1">
            <a:spLocks noGrp="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EC1176C6-AF49-4C39-B03D-1DE548997BCB}" type="slidenum">
              <a:rPr lang="en-US"/>
              <a:pPr algn="r" eaLnBrk="1" hangingPunct="1">
                <a:spcBef>
                  <a:spcPct val="0"/>
                </a:spcBef>
              </a:pPr>
              <a:t>178</a:t>
            </a:fld>
            <a:endParaRPr lang="en-US"/>
          </a:p>
        </p:txBody>
      </p:sp>
    </p:spTree>
    <p:extLst>
      <p:ext uri="{BB962C8B-B14F-4D97-AF65-F5344CB8AC3E}">
        <p14:creationId xmlns:p14="http://schemas.microsoft.com/office/powerpoint/2010/main" val="161990828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60D4C02-972C-46D5-BFC3-C3323733F7BF}" type="slidenum">
              <a:rPr lang="en-US" sz="1300" smtClean="0"/>
              <a:pPr>
                <a:spcBef>
                  <a:spcPct val="0"/>
                </a:spcBef>
              </a:pPr>
              <a:t>179</a:t>
            </a:fld>
            <a:endParaRPr lang="en-US" sz="1300" smtClean="0"/>
          </a:p>
        </p:txBody>
      </p:sp>
      <p:sp>
        <p:nvSpPr>
          <p:cNvPr id="275459"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B0FA419F-2294-4F67-AC32-BA34B7873198}" type="slidenum">
              <a:rPr lang="en-US"/>
              <a:pPr algn="r" eaLnBrk="1" hangingPunct="1">
                <a:spcBef>
                  <a:spcPct val="0"/>
                </a:spcBef>
              </a:pPr>
              <a:t>179</a:t>
            </a:fld>
            <a:endParaRPr lang="en-US"/>
          </a:p>
        </p:txBody>
      </p:sp>
      <p:sp>
        <p:nvSpPr>
          <p:cNvPr id="27546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275461"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EF90F939-BC2E-4FB8-A4F2-747A5C99F7DB}" type="slidenum">
              <a:rPr lang="en-US"/>
              <a:pPr algn="r" eaLnBrk="1" hangingPunct="1">
                <a:spcBef>
                  <a:spcPct val="0"/>
                </a:spcBef>
              </a:pPr>
              <a:t>179</a:t>
            </a:fld>
            <a:endParaRPr lang="en-US"/>
          </a:p>
        </p:txBody>
      </p:sp>
      <p:sp>
        <p:nvSpPr>
          <p:cNvPr id="275462" name="Rectangle 2"/>
          <p:cNvSpPr>
            <a:spLocks noGrp="1" noRot="1" noChangeAspect="1" noChangeArrowheads="1" noTextEdit="1"/>
          </p:cNvSpPr>
          <p:nvPr>
            <p:ph type="sldImg"/>
          </p:nvPr>
        </p:nvSpPr>
        <p:spPr>
          <a:xfrm>
            <a:off x="1274763" y="717550"/>
            <a:ext cx="4768850" cy="3576638"/>
          </a:xfrm>
          <a:ln/>
        </p:spPr>
      </p:sp>
      <p:sp>
        <p:nvSpPr>
          <p:cNvPr id="2754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smtClean="0"/>
          </a:p>
          <a:p>
            <a:r>
              <a:rPr lang="en-US" smtClean="0"/>
              <a:t>Metformin's ability to lower A1C and decrease fasting plasma glucose is similar to that of sulfonylurea drugs.  However, the UKPDS showed that those who received metformin had less hypoglycemia and weight gain than those who received sulfonylureas.</a:t>
            </a:r>
          </a:p>
          <a:p>
            <a:endParaRPr lang="en-US" smtClean="0"/>
          </a:p>
          <a:p>
            <a:r>
              <a:rPr lang="en-US" smtClean="0"/>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201762158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544990E-6767-4680-8019-AD19CE713099}" type="slidenum">
              <a:rPr lang="en-US" sz="1300" smtClean="0"/>
              <a:pPr>
                <a:spcBef>
                  <a:spcPct val="0"/>
                </a:spcBef>
              </a:pPr>
              <a:t>180</a:t>
            </a:fld>
            <a:endParaRPr lang="en-US" sz="1300" smtClean="0"/>
          </a:p>
        </p:txBody>
      </p:sp>
      <p:sp>
        <p:nvSpPr>
          <p:cNvPr id="277507"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5D208248-BFA5-456C-A492-50E89A06A707}" type="slidenum">
              <a:rPr lang="en-US"/>
              <a:pPr algn="r" eaLnBrk="1" hangingPunct="1">
                <a:spcBef>
                  <a:spcPct val="0"/>
                </a:spcBef>
              </a:pPr>
              <a:t>180</a:t>
            </a:fld>
            <a:endParaRPr lang="en-US"/>
          </a:p>
        </p:txBody>
      </p:sp>
      <p:sp>
        <p:nvSpPr>
          <p:cNvPr id="27750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277509"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6A7838F5-6788-4F89-9401-806425CCF0BE}" type="slidenum">
              <a:rPr lang="en-US"/>
              <a:pPr algn="r" eaLnBrk="1" hangingPunct="1">
                <a:spcBef>
                  <a:spcPct val="0"/>
                </a:spcBef>
              </a:pPr>
              <a:t>180</a:t>
            </a:fld>
            <a:endParaRPr lang="en-US"/>
          </a:p>
        </p:txBody>
      </p:sp>
      <p:sp>
        <p:nvSpPr>
          <p:cNvPr id="277510" name="Rectangle 2"/>
          <p:cNvSpPr>
            <a:spLocks noGrp="1" noRot="1" noChangeAspect="1" noChangeArrowheads="1" noTextEdit="1"/>
          </p:cNvSpPr>
          <p:nvPr>
            <p:ph type="sldImg"/>
          </p:nvPr>
        </p:nvSpPr>
        <p:spPr>
          <a:xfrm>
            <a:off x="1274763" y="717550"/>
            <a:ext cx="4768850" cy="3576638"/>
          </a:xfrm>
          <a:ln/>
        </p:spPr>
      </p:sp>
      <p:sp>
        <p:nvSpPr>
          <p:cNvPr id="2775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smtClean="0"/>
          </a:p>
          <a:p>
            <a:r>
              <a:rPr lang="en-US" smtClean="0"/>
              <a:t>Metformin's ability to lower A1C and decrease fasting plasma glucose is similar to that of sulfonylurea drugs.  However, the UKPDS showed that those who received metformin had less hypoglycemia and weight gain than those who received sulfonylureas.</a:t>
            </a:r>
          </a:p>
          <a:p>
            <a:endParaRPr lang="en-US" smtClean="0"/>
          </a:p>
          <a:p>
            <a:r>
              <a:rPr lang="en-US" smtClean="0"/>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155792820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B0E392D-94A6-4530-B439-5489080D8736}" type="slidenum">
              <a:rPr lang="en-US" sz="1300" smtClean="0"/>
              <a:pPr>
                <a:spcBef>
                  <a:spcPct val="0"/>
                </a:spcBef>
              </a:pPr>
              <a:t>181</a:t>
            </a:fld>
            <a:endParaRPr lang="en-US" sz="1300" smtClean="0"/>
          </a:p>
        </p:txBody>
      </p:sp>
      <p:sp>
        <p:nvSpPr>
          <p:cNvPr id="279555"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05902650-F18C-4BAD-9DA5-EB378A30E86D}" type="slidenum">
              <a:rPr lang="en-US"/>
              <a:pPr algn="r" eaLnBrk="1" hangingPunct="1">
                <a:spcBef>
                  <a:spcPct val="0"/>
                </a:spcBef>
              </a:pPr>
              <a:t>181</a:t>
            </a:fld>
            <a:endParaRPr lang="en-US"/>
          </a:p>
        </p:txBody>
      </p:sp>
      <p:sp>
        <p:nvSpPr>
          <p:cNvPr id="279556" name="Slide Image Placeholder 1"/>
          <p:cNvSpPr>
            <a:spLocks noGrp="1" noRot="1" noChangeAspect="1" noTextEdit="1"/>
          </p:cNvSpPr>
          <p:nvPr>
            <p:ph type="sldImg"/>
          </p:nvPr>
        </p:nvSpPr>
        <p:spPr>
          <a:ln/>
        </p:spPr>
      </p:sp>
      <p:sp>
        <p:nvSpPr>
          <p:cNvPr id="27955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7955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279559" name="Slide Number Placeholder 4"/>
          <p:cNvSpPr txBox="1">
            <a:spLocks noGrp="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B294F1D5-0D92-4AC8-BFF2-5F8D7A1A60D9}" type="slidenum">
              <a:rPr lang="en-US"/>
              <a:pPr algn="r" eaLnBrk="1" hangingPunct="1">
                <a:spcBef>
                  <a:spcPct val="0"/>
                </a:spcBef>
              </a:pPr>
              <a:t>181</a:t>
            </a:fld>
            <a:endParaRPr lang="en-US"/>
          </a:p>
        </p:txBody>
      </p:sp>
    </p:spTree>
    <p:extLst>
      <p:ext uri="{BB962C8B-B14F-4D97-AF65-F5344CB8AC3E}">
        <p14:creationId xmlns:p14="http://schemas.microsoft.com/office/powerpoint/2010/main" val="2377569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5002F3C-70EA-4B9A-929E-16F423960D42}" type="slidenum">
              <a:rPr lang="en-US" sz="1300" smtClean="0"/>
              <a:pPr>
                <a:spcBef>
                  <a:spcPct val="0"/>
                </a:spcBef>
              </a:pPr>
              <a:t>17</a:t>
            </a:fld>
            <a:endParaRPr lang="en-US" sz="1300" smtClean="0"/>
          </a:p>
        </p:txBody>
      </p:sp>
    </p:spTree>
    <p:extLst>
      <p:ext uri="{BB962C8B-B14F-4D97-AF65-F5344CB8AC3E}">
        <p14:creationId xmlns:p14="http://schemas.microsoft.com/office/powerpoint/2010/main" val="59919923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B3D56AB-5DB3-4E5C-AE87-6C4A2E4082FA}" type="slidenum">
              <a:rPr lang="en-US" sz="1300" smtClean="0"/>
              <a:pPr>
                <a:spcBef>
                  <a:spcPct val="0"/>
                </a:spcBef>
              </a:pPr>
              <a:t>182</a:t>
            </a:fld>
            <a:endParaRPr lang="en-US" sz="1300" smtClean="0"/>
          </a:p>
        </p:txBody>
      </p:sp>
      <p:sp>
        <p:nvSpPr>
          <p:cNvPr id="281603"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D6DF4A97-FFF3-4A4B-A026-B4615157A17E}" type="slidenum">
              <a:rPr lang="en-US"/>
              <a:pPr algn="r" eaLnBrk="1" hangingPunct="1">
                <a:spcBef>
                  <a:spcPct val="0"/>
                </a:spcBef>
              </a:pPr>
              <a:t>182</a:t>
            </a:fld>
            <a:endParaRPr lang="en-US"/>
          </a:p>
        </p:txBody>
      </p:sp>
      <p:sp>
        <p:nvSpPr>
          <p:cNvPr id="281604" name="Slide Image Placeholder 1"/>
          <p:cNvSpPr>
            <a:spLocks noGrp="1" noRot="1" noChangeAspect="1" noTextEdit="1"/>
          </p:cNvSpPr>
          <p:nvPr>
            <p:ph type="sldImg"/>
          </p:nvPr>
        </p:nvSpPr>
        <p:spPr>
          <a:ln/>
        </p:spPr>
      </p:sp>
      <p:sp>
        <p:nvSpPr>
          <p:cNvPr id="28160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8160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281607" name="Slide Number Placeholder 4"/>
          <p:cNvSpPr txBox="1">
            <a:spLocks noGrp="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DB96C53C-A667-473E-A860-A74F2A343892}" type="slidenum">
              <a:rPr lang="en-US"/>
              <a:pPr algn="r" eaLnBrk="1" hangingPunct="1">
                <a:spcBef>
                  <a:spcPct val="0"/>
                </a:spcBef>
              </a:pPr>
              <a:t>182</a:t>
            </a:fld>
            <a:endParaRPr lang="en-US"/>
          </a:p>
        </p:txBody>
      </p:sp>
    </p:spTree>
    <p:extLst>
      <p:ext uri="{BB962C8B-B14F-4D97-AF65-F5344CB8AC3E}">
        <p14:creationId xmlns:p14="http://schemas.microsoft.com/office/powerpoint/2010/main" val="274930757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4DBF70D-1A2F-41E9-A2A0-E6DFFB6121CE}" type="slidenum">
              <a:rPr lang="en-US" sz="1300" smtClean="0"/>
              <a:pPr>
                <a:spcBef>
                  <a:spcPct val="0"/>
                </a:spcBef>
              </a:pPr>
              <a:t>183</a:t>
            </a:fld>
            <a:endParaRPr lang="en-US" sz="1300" smtClean="0"/>
          </a:p>
        </p:txBody>
      </p:sp>
      <p:sp>
        <p:nvSpPr>
          <p:cNvPr id="283651"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DBDB40DF-DD81-4F75-85CF-6970451A427F}" type="slidenum">
              <a:rPr lang="en-US"/>
              <a:pPr algn="r" eaLnBrk="1" hangingPunct="1">
                <a:spcBef>
                  <a:spcPct val="0"/>
                </a:spcBef>
              </a:pPr>
              <a:t>183</a:t>
            </a:fld>
            <a:endParaRPr lang="en-US"/>
          </a:p>
        </p:txBody>
      </p:sp>
      <p:sp>
        <p:nvSpPr>
          <p:cNvPr id="28365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283653"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EA121BC8-D17A-4A2A-B042-1C5DF9709888}" type="slidenum">
              <a:rPr lang="en-US"/>
              <a:pPr algn="r" eaLnBrk="1" hangingPunct="1">
                <a:spcBef>
                  <a:spcPct val="0"/>
                </a:spcBef>
              </a:pPr>
              <a:t>183</a:t>
            </a:fld>
            <a:endParaRPr lang="en-US"/>
          </a:p>
        </p:txBody>
      </p:sp>
      <p:sp>
        <p:nvSpPr>
          <p:cNvPr id="283654" name="Rectangle 2"/>
          <p:cNvSpPr>
            <a:spLocks noGrp="1" noRot="1" noChangeAspect="1" noChangeArrowheads="1" noTextEdit="1"/>
          </p:cNvSpPr>
          <p:nvPr>
            <p:ph type="sldImg"/>
          </p:nvPr>
        </p:nvSpPr>
        <p:spPr>
          <a:xfrm>
            <a:off x="1274763" y="717550"/>
            <a:ext cx="4768850" cy="3576638"/>
          </a:xfrm>
          <a:ln/>
        </p:spPr>
      </p:sp>
      <p:sp>
        <p:nvSpPr>
          <p:cNvPr id="2836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Sulfonylureas (SUs) increase insulin secretion by binding to receptors on the surface of pancreatic beta cells, triggering a series of reactions which leads to insulin secretion.</a:t>
            </a:r>
          </a:p>
          <a:p>
            <a:endParaRPr lang="en-US" smtClean="0"/>
          </a:p>
          <a:p>
            <a:r>
              <a:rPr lang="en-US" smtClean="0"/>
              <a:t>Because SUs cause circulating insulin levels to increase, there is a risk of hypoglycemia. There is also some concern that increased insulin levels are associated with cardiovascular disease, however the UKPDS did not show a relationship between increased mortality and SU administration.  Finally, there is concern that SUs will exhaust beta cell function by increasing insulin secretion.  However, the decline in beta cell function is more likely caused by the disease itself, and not the use of SUs.  </a:t>
            </a:r>
          </a:p>
          <a:p>
            <a:endParaRPr lang="en-US" smtClean="0"/>
          </a:p>
          <a:p>
            <a:r>
              <a:rPr lang="en-US" smtClean="0"/>
              <a:t>First generation sulfonylureas are just as efficacious as the second generation drugs, however the second generation may be more potent and safer than first. When diet and exercise fail, SUs are an effective monotherapy. </a:t>
            </a:r>
          </a:p>
        </p:txBody>
      </p:sp>
    </p:spTree>
    <p:extLst>
      <p:ext uri="{BB962C8B-B14F-4D97-AF65-F5344CB8AC3E}">
        <p14:creationId xmlns:p14="http://schemas.microsoft.com/office/powerpoint/2010/main" val="156326205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26D24C0-A305-4AC7-89F4-900B9F3A30AD}" type="slidenum">
              <a:rPr lang="en-US" sz="1300" smtClean="0"/>
              <a:pPr>
                <a:spcBef>
                  <a:spcPct val="0"/>
                </a:spcBef>
              </a:pPr>
              <a:t>184</a:t>
            </a:fld>
            <a:endParaRPr lang="en-US" sz="1300" smtClean="0"/>
          </a:p>
        </p:txBody>
      </p:sp>
      <p:sp>
        <p:nvSpPr>
          <p:cNvPr id="285699"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44411596-8BC4-449F-8AC2-4841341CBEE0}" type="slidenum">
              <a:rPr lang="en-US"/>
              <a:pPr algn="r" eaLnBrk="1" hangingPunct="1">
                <a:spcBef>
                  <a:spcPct val="0"/>
                </a:spcBef>
              </a:pPr>
              <a:t>184</a:t>
            </a:fld>
            <a:endParaRPr lang="en-US"/>
          </a:p>
        </p:txBody>
      </p:sp>
      <p:sp>
        <p:nvSpPr>
          <p:cNvPr id="285700" name="Slide Image Placeholder 1"/>
          <p:cNvSpPr>
            <a:spLocks noGrp="1" noRot="1" noChangeAspect="1" noTextEdit="1"/>
          </p:cNvSpPr>
          <p:nvPr>
            <p:ph type="sldImg"/>
          </p:nvPr>
        </p:nvSpPr>
        <p:spPr>
          <a:ln/>
        </p:spPr>
      </p:sp>
      <p:sp>
        <p:nvSpPr>
          <p:cNvPr id="28570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8570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285703" name="Slide Number Placeholder 4"/>
          <p:cNvSpPr txBox="1">
            <a:spLocks noGrp="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4976A7FA-4904-42F6-B947-E7898CC58CAF}" type="slidenum">
              <a:rPr lang="en-US"/>
              <a:pPr algn="r" eaLnBrk="1" hangingPunct="1">
                <a:spcBef>
                  <a:spcPct val="0"/>
                </a:spcBef>
              </a:pPr>
              <a:t>184</a:t>
            </a:fld>
            <a:endParaRPr lang="en-US"/>
          </a:p>
        </p:txBody>
      </p:sp>
    </p:spTree>
    <p:extLst>
      <p:ext uri="{BB962C8B-B14F-4D97-AF65-F5344CB8AC3E}">
        <p14:creationId xmlns:p14="http://schemas.microsoft.com/office/powerpoint/2010/main" val="347314444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F48F2AE-79C1-41F9-85A2-91478221B59D}" type="slidenum">
              <a:rPr lang="en-US" sz="1300" smtClean="0"/>
              <a:pPr>
                <a:spcBef>
                  <a:spcPct val="0"/>
                </a:spcBef>
              </a:pPr>
              <a:t>185</a:t>
            </a:fld>
            <a:endParaRPr lang="en-US" sz="1300" smtClean="0"/>
          </a:p>
        </p:txBody>
      </p:sp>
      <p:sp>
        <p:nvSpPr>
          <p:cNvPr id="287747"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914D7C4C-C9A7-49B6-ABC4-3B755AA78EDD}" type="slidenum">
              <a:rPr lang="en-US"/>
              <a:pPr algn="r" eaLnBrk="1" hangingPunct="1">
                <a:spcBef>
                  <a:spcPct val="0"/>
                </a:spcBef>
              </a:pPr>
              <a:t>185</a:t>
            </a:fld>
            <a:endParaRPr lang="en-US"/>
          </a:p>
        </p:txBody>
      </p:sp>
      <p:sp>
        <p:nvSpPr>
          <p:cNvPr id="28774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287749"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FE6E9612-6AE6-43EC-ADC8-1F97526CE829}" type="slidenum">
              <a:rPr lang="en-US"/>
              <a:pPr algn="r" eaLnBrk="1" hangingPunct="1">
                <a:spcBef>
                  <a:spcPct val="0"/>
                </a:spcBef>
              </a:pPr>
              <a:t>185</a:t>
            </a:fld>
            <a:endParaRPr lang="en-US"/>
          </a:p>
        </p:txBody>
      </p:sp>
      <p:sp>
        <p:nvSpPr>
          <p:cNvPr id="287750" name="Rectangle 2"/>
          <p:cNvSpPr>
            <a:spLocks noGrp="1" noRot="1" noChangeAspect="1" noChangeArrowheads="1" noTextEdit="1"/>
          </p:cNvSpPr>
          <p:nvPr>
            <p:ph type="sldImg"/>
          </p:nvPr>
        </p:nvSpPr>
        <p:spPr>
          <a:xfrm>
            <a:off x="1274763" y="717550"/>
            <a:ext cx="4768850" cy="3576638"/>
          </a:xfrm>
          <a:ln/>
        </p:spPr>
      </p:sp>
      <p:sp>
        <p:nvSpPr>
          <p:cNvPr id="2877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Sulfonylureas (SUs) increase insulin secretion by binding to receptors on the surface of pancreatic beta cells, triggering a series of reactions which leads to insulin secretion.</a:t>
            </a:r>
          </a:p>
          <a:p>
            <a:endParaRPr lang="en-US" smtClean="0"/>
          </a:p>
          <a:p>
            <a:r>
              <a:rPr lang="en-US" smtClean="0"/>
              <a:t>Because SUs cause circulating insulin levels to increase, there is a risk of hypoglycemia. There is also some concern that increased insulin levels are associated with cardiovascular disease, however the UKPDS did not show a relationship between increased mortality and SU administration.  Finally, there is concern that SUs will exhaust beta cell function by increasing insulin secretion.  However, the decline in beta cell function is more likely caused by the disease itself, and not the use of SUs.  </a:t>
            </a:r>
          </a:p>
          <a:p>
            <a:endParaRPr lang="en-US" smtClean="0"/>
          </a:p>
          <a:p>
            <a:r>
              <a:rPr lang="en-US" smtClean="0"/>
              <a:t>First generation sulfonylureas are just as efficacious as the second generation drugs, however the second generation may be more potent and safer than first. When diet and exercise fail, SUs are an effective monotherapy. </a:t>
            </a:r>
          </a:p>
        </p:txBody>
      </p:sp>
    </p:spTree>
    <p:extLst>
      <p:ext uri="{BB962C8B-B14F-4D97-AF65-F5344CB8AC3E}">
        <p14:creationId xmlns:p14="http://schemas.microsoft.com/office/powerpoint/2010/main" val="145708572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a:ln/>
        </p:spPr>
      </p:sp>
      <p:sp>
        <p:nvSpPr>
          <p:cNvPr id="289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89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8B909B8-2659-4879-BC22-B2F66304DFDF}" type="slidenum">
              <a:rPr lang="en-US" sz="1300" smtClean="0"/>
              <a:pPr>
                <a:spcBef>
                  <a:spcPct val="0"/>
                </a:spcBef>
              </a:pPr>
              <a:t>186</a:t>
            </a:fld>
            <a:endParaRPr lang="en-US" sz="1300" smtClean="0"/>
          </a:p>
        </p:txBody>
      </p:sp>
    </p:spTree>
    <p:extLst>
      <p:ext uri="{BB962C8B-B14F-4D97-AF65-F5344CB8AC3E}">
        <p14:creationId xmlns:p14="http://schemas.microsoft.com/office/powerpoint/2010/main" val="275257241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a:ln/>
        </p:spPr>
      </p:sp>
      <p:sp>
        <p:nvSpPr>
          <p:cNvPr id="291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1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7CA2271-04AB-4883-9B94-D331920B34E6}" type="slidenum">
              <a:rPr lang="en-US" sz="1300" smtClean="0"/>
              <a:pPr>
                <a:spcBef>
                  <a:spcPct val="0"/>
                </a:spcBef>
              </a:pPr>
              <a:t>187</a:t>
            </a:fld>
            <a:endParaRPr lang="en-US" sz="1300" smtClean="0"/>
          </a:p>
        </p:txBody>
      </p:sp>
    </p:spTree>
    <p:extLst>
      <p:ext uri="{BB962C8B-B14F-4D97-AF65-F5344CB8AC3E}">
        <p14:creationId xmlns:p14="http://schemas.microsoft.com/office/powerpoint/2010/main" val="356787572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a:ln/>
        </p:spPr>
      </p:sp>
      <p:sp>
        <p:nvSpPr>
          <p:cNvPr id="293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3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4E182E5-5EA3-4662-A229-99C3CEDB86C5}" type="slidenum">
              <a:rPr lang="en-US" sz="1300" smtClean="0"/>
              <a:pPr>
                <a:spcBef>
                  <a:spcPct val="0"/>
                </a:spcBef>
              </a:pPr>
              <a:t>188</a:t>
            </a:fld>
            <a:endParaRPr lang="en-US" sz="1300" smtClean="0"/>
          </a:p>
        </p:txBody>
      </p:sp>
    </p:spTree>
    <p:extLst>
      <p:ext uri="{BB962C8B-B14F-4D97-AF65-F5344CB8AC3E}">
        <p14:creationId xmlns:p14="http://schemas.microsoft.com/office/powerpoint/2010/main" val="395330222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Image Placeholder 1"/>
          <p:cNvSpPr>
            <a:spLocks noGrp="1" noRot="1" noChangeAspect="1" noTextEdit="1"/>
          </p:cNvSpPr>
          <p:nvPr>
            <p:ph type="sldImg"/>
          </p:nvPr>
        </p:nvSpPr>
        <p:spPr>
          <a:ln/>
        </p:spPr>
      </p:sp>
      <p:sp>
        <p:nvSpPr>
          <p:cNvPr id="295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5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5D9651C-65FE-4CB1-90BD-1BF01FD334AA}" type="slidenum">
              <a:rPr lang="en-US" sz="1300" smtClean="0"/>
              <a:pPr>
                <a:spcBef>
                  <a:spcPct val="0"/>
                </a:spcBef>
              </a:pPr>
              <a:t>189</a:t>
            </a:fld>
            <a:endParaRPr lang="en-US" sz="1300" smtClean="0"/>
          </a:p>
        </p:txBody>
      </p:sp>
    </p:spTree>
    <p:extLst>
      <p:ext uri="{BB962C8B-B14F-4D97-AF65-F5344CB8AC3E}">
        <p14:creationId xmlns:p14="http://schemas.microsoft.com/office/powerpoint/2010/main" val="420515854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a:ln/>
        </p:spPr>
      </p:sp>
      <p:sp>
        <p:nvSpPr>
          <p:cNvPr id="297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7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52E6E8B-BF0C-4F4B-A927-6ED178B6E759}" type="slidenum">
              <a:rPr lang="en-US" sz="1300" smtClean="0"/>
              <a:pPr>
                <a:spcBef>
                  <a:spcPct val="0"/>
                </a:spcBef>
              </a:pPr>
              <a:t>190</a:t>
            </a:fld>
            <a:endParaRPr lang="en-US" sz="1300" smtClean="0"/>
          </a:p>
        </p:txBody>
      </p:sp>
    </p:spTree>
    <p:extLst>
      <p:ext uri="{BB962C8B-B14F-4D97-AF65-F5344CB8AC3E}">
        <p14:creationId xmlns:p14="http://schemas.microsoft.com/office/powerpoint/2010/main" val="14618239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4AA88E8-F17E-4B56-8751-8767672277BE}" type="slidenum">
              <a:rPr lang="en-US" sz="1300" smtClean="0"/>
              <a:pPr>
                <a:spcBef>
                  <a:spcPct val="0"/>
                </a:spcBef>
              </a:pPr>
              <a:t>191</a:t>
            </a:fld>
            <a:endParaRPr lang="en-US" sz="1300" smtClean="0"/>
          </a:p>
        </p:txBody>
      </p:sp>
      <p:sp>
        <p:nvSpPr>
          <p:cNvPr id="300035"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7B899AD0-5795-4FE0-8431-D4C8A560F354}" type="slidenum">
              <a:rPr lang="en-US"/>
              <a:pPr algn="r" eaLnBrk="1" hangingPunct="1">
                <a:spcBef>
                  <a:spcPct val="0"/>
                </a:spcBef>
              </a:pPr>
              <a:t>191</a:t>
            </a:fld>
            <a:endParaRPr lang="en-US"/>
          </a:p>
        </p:txBody>
      </p:sp>
      <p:sp>
        <p:nvSpPr>
          <p:cNvPr id="300036" name="Slide Image Placeholder 1"/>
          <p:cNvSpPr>
            <a:spLocks noGrp="1" noRot="1" noChangeAspect="1" noTextEdit="1"/>
          </p:cNvSpPr>
          <p:nvPr>
            <p:ph type="sldImg"/>
          </p:nvPr>
        </p:nvSpPr>
        <p:spPr>
          <a:ln/>
        </p:spPr>
      </p:sp>
      <p:sp>
        <p:nvSpPr>
          <p:cNvPr id="30003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0003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300039" name="Slide Number Placeholder 4"/>
          <p:cNvSpPr txBox="1">
            <a:spLocks noGrp="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3058BC39-56DA-43DE-9ED0-36B7F6380130}" type="slidenum">
              <a:rPr lang="en-US"/>
              <a:pPr algn="r" eaLnBrk="1" hangingPunct="1">
                <a:spcBef>
                  <a:spcPct val="0"/>
                </a:spcBef>
              </a:pPr>
              <a:t>191</a:t>
            </a:fld>
            <a:endParaRPr lang="en-US"/>
          </a:p>
        </p:txBody>
      </p:sp>
    </p:spTree>
    <p:extLst>
      <p:ext uri="{BB962C8B-B14F-4D97-AF65-F5344CB8AC3E}">
        <p14:creationId xmlns:p14="http://schemas.microsoft.com/office/powerpoint/2010/main" val="4071676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6B3A99D4-5EAF-4CE9-9CD1-3E3FC4120439}" type="slidenum">
              <a:rPr lang="en-US" sz="1300"/>
              <a:pPr eaLnBrk="1" hangingPunct="1"/>
              <a:t>18</a:t>
            </a:fld>
            <a:endParaRPr lang="en-US" sz="1300"/>
          </a:p>
        </p:txBody>
      </p:sp>
    </p:spTree>
    <p:extLst>
      <p:ext uri="{BB962C8B-B14F-4D97-AF65-F5344CB8AC3E}">
        <p14:creationId xmlns:p14="http://schemas.microsoft.com/office/powerpoint/2010/main" val="8860104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46BB97D-95A8-446C-9DB5-3CA1336E3A8D}" type="slidenum">
              <a:rPr lang="en-US" sz="1300" smtClean="0"/>
              <a:pPr>
                <a:spcBef>
                  <a:spcPct val="0"/>
                </a:spcBef>
              </a:pPr>
              <a:t>192</a:t>
            </a:fld>
            <a:endParaRPr lang="en-US" sz="1300" smtClean="0"/>
          </a:p>
        </p:txBody>
      </p:sp>
      <p:sp>
        <p:nvSpPr>
          <p:cNvPr id="302083"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B86C7E77-018D-4141-8722-C6068CCB2684}" type="slidenum">
              <a:rPr lang="en-US"/>
              <a:pPr algn="r" eaLnBrk="1" hangingPunct="1">
                <a:spcBef>
                  <a:spcPct val="0"/>
                </a:spcBef>
              </a:pPr>
              <a:t>192</a:t>
            </a:fld>
            <a:endParaRPr lang="en-US"/>
          </a:p>
        </p:txBody>
      </p:sp>
      <p:sp>
        <p:nvSpPr>
          <p:cNvPr id="30208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302085"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26032C30-E1E5-487C-AFE1-5F9FB9225804}" type="slidenum">
              <a:rPr lang="en-US"/>
              <a:pPr algn="r" eaLnBrk="1" hangingPunct="1">
                <a:spcBef>
                  <a:spcPct val="0"/>
                </a:spcBef>
              </a:pPr>
              <a:t>192</a:t>
            </a:fld>
            <a:endParaRPr lang="en-US"/>
          </a:p>
        </p:txBody>
      </p:sp>
      <p:sp>
        <p:nvSpPr>
          <p:cNvPr id="302086" name="Rectangle 2"/>
          <p:cNvSpPr>
            <a:spLocks noGrp="1" noRot="1" noChangeAspect="1" noChangeArrowheads="1" noTextEdit="1"/>
          </p:cNvSpPr>
          <p:nvPr>
            <p:ph type="sldImg"/>
          </p:nvPr>
        </p:nvSpPr>
        <p:spPr>
          <a:xfrm>
            <a:off x="1274763" y="717550"/>
            <a:ext cx="4768850" cy="3576638"/>
          </a:xfrm>
          <a:ln/>
        </p:spPr>
      </p:sp>
      <p:sp>
        <p:nvSpPr>
          <p:cNvPr id="3020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263957024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19E70695-D306-4598-A96B-9A616ECDECB5}" type="slidenum">
              <a:rPr lang="en-US" smtClean="0">
                <a:solidFill>
                  <a:srgbClr val="000000"/>
                </a:solidFill>
                <a:latin typeface="Times New Roman" pitchFamily="18" charset="0"/>
              </a:rPr>
              <a:pPr eaLnBrk="1" hangingPunct="1"/>
              <a:t>193</a:t>
            </a:fld>
            <a:endParaRPr lang="en-US" smtClean="0">
              <a:solidFill>
                <a:srgbClr val="000000"/>
              </a:solidFill>
              <a:latin typeface="Times New Roman" pitchFamily="18" charset="0"/>
            </a:endParaRPr>
          </a:p>
        </p:txBody>
      </p:sp>
      <p:sp>
        <p:nvSpPr>
          <p:cNvPr id="13209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458BD675-C1B1-4D75-BB61-98D6C585C752}" type="slidenum">
              <a:rPr lang="en-US" sz="1200">
                <a:solidFill>
                  <a:srgbClr val="000000"/>
                </a:solidFill>
                <a:latin typeface="Times New Roman" pitchFamily="18" charset="0"/>
              </a:rPr>
              <a:pPr algn="r" eaLnBrk="1" hangingPunct="1"/>
              <a:t>193</a:t>
            </a:fld>
            <a:endParaRPr lang="en-US" sz="1200">
              <a:solidFill>
                <a:srgbClr val="000000"/>
              </a:solidFill>
              <a:latin typeface="Times New Roman" pitchFamily="18" charset="0"/>
            </a:endParaRPr>
          </a:p>
        </p:txBody>
      </p:sp>
      <p:sp>
        <p:nvSpPr>
          <p:cNvPr id="13210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solidFill>
                  <a:srgbClr val="000000"/>
                </a:solidFill>
                <a:latin typeface="Times New Roman" pitchFamily="18" charset="0"/>
              </a:rPr>
              <a:t>Diabetes Educational Services© (530) 893 - 8635 </a:t>
            </a:r>
          </a:p>
        </p:txBody>
      </p:sp>
      <p:sp>
        <p:nvSpPr>
          <p:cNvPr id="13210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AF02F771-544C-44E7-AE73-07313D5B1BDF}" type="slidenum">
              <a:rPr lang="en-US" sz="1200">
                <a:solidFill>
                  <a:srgbClr val="000000"/>
                </a:solidFill>
                <a:latin typeface="Times New Roman" pitchFamily="18" charset="0"/>
              </a:rPr>
              <a:pPr algn="r" eaLnBrk="1" hangingPunct="1"/>
              <a:t>193</a:t>
            </a:fld>
            <a:endParaRPr lang="en-US" sz="1200">
              <a:solidFill>
                <a:srgbClr val="000000"/>
              </a:solidFill>
              <a:latin typeface="Times New Roman" pitchFamily="18" charset="0"/>
            </a:endParaRPr>
          </a:p>
        </p:txBody>
      </p:sp>
      <p:sp>
        <p:nvSpPr>
          <p:cNvPr id="132102" name="Rectangle 2"/>
          <p:cNvSpPr>
            <a:spLocks noGrp="1" noRot="1" noChangeAspect="1" noChangeArrowheads="1" noTextEdit="1"/>
          </p:cNvSpPr>
          <p:nvPr>
            <p:ph type="sldImg"/>
          </p:nvPr>
        </p:nvSpPr>
        <p:spPr>
          <a:xfrm>
            <a:off x="1125538" y="673100"/>
            <a:ext cx="4470400" cy="3352800"/>
          </a:xfrm>
          <a:ln/>
        </p:spPr>
      </p:sp>
      <p:sp>
        <p:nvSpPr>
          <p:cNvPr id="13210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395754059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9B30D258-46F5-4BC5-98A4-C3D11BF42942}" type="slidenum">
              <a:rPr lang="en-US" smtClean="0">
                <a:solidFill>
                  <a:srgbClr val="000000"/>
                </a:solidFill>
                <a:latin typeface="Times New Roman" pitchFamily="18" charset="0"/>
              </a:rPr>
              <a:pPr eaLnBrk="1" hangingPunct="1"/>
              <a:t>194</a:t>
            </a:fld>
            <a:endParaRPr lang="en-US" smtClean="0">
              <a:solidFill>
                <a:srgbClr val="000000"/>
              </a:solidFill>
              <a:latin typeface="Times New Roman" pitchFamily="18" charset="0"/>
            </a:endParaRPr>
          </a:p>
        </p:txBody>
      </p:sp>
      <p:sp>
        <p:nvSpPr>
          <p:cNvPr id="13312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91884C3C-6087-45C3-89C5-E6C1CA48FE02}" type="slidenum">
              <a:rPr lang="en-US" sz="1200">
                <a:solidFill>
                  <a:srgbClr val="000000"/>
                </a:solidFill>
                <a:latin typeface="Times New Roman" pitchFamily="18" charset="0"/>
              </a:rPr>
              <a:pPr algn="r" eaLnBrk="1" hangingPunct="1"/>
              <a:t>194</a:t>
            </a:fld>
            <a:endParaRPr lang="en-US" sz="1200">
              <a:solidFill>
                <a:srgbClr val="000000"/>
              </a:solidFill>
              <a:latin typeface="Times New Roman" pitchFamily="18" charset="0"/>
            </a:endParaRPr>
          </a:p>
        </p:txBody>
      </p:sp>
      <p:sp>
        <p:nvSpPr>
          <p:cNvPr id="13312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solidFill>
                  <a:srgbClr val="000000"/>
                </a:solidFill>
                <a:latin typeface="Times New Roman" pitchFamily="18" charset="0"/>
              </a:rPr>
              <a:t>Diabetes Educational Services© (530) 893 - 8635 </a:t>
            </a:r>
          </a:p>
        </p:txBody>
      </p:sp>
      <p:sp>
        <p:nvSpPr>
          <p:cNvPr id="13312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28ED70B7-7455-4B72-94D1-17D4877636C4}" type="slidenum">
              <a:rPr lang="en-US" sz="1200">
                <a:solidFill>
                  <a:srgbClr val="000000"/>
                </a:solidFill>
                <a:latin typeface="Times New Roman" pitchFamily="18" charset="0"/>
              </a:rPr>
              <a:pPr algn="r" eaLnBrk="1" hangingPunct="1"/>
              <a:t>194</a:t>
            </a:fld>
            <a:endParaRPr lang="en-US" sz="1200">
              <a:solidFill>
                <a:srgbClr val="000000"/>
              </a:solidFill>
              <a:latin typeface="Times New Roman" pitchFamily="18" charset="0"/>
            </a:endParaRPr>
          </a:p>
        </p:txBody>
      </p:sp>
      <p:sp>
        <p:nvSpPr>
          <p:cNvPr id="133126" name="Rectangle 2"/>
          <p:cNvSpPr>
            <a:spLocks noGrp="1" noRot="1" noChangeAspect="1" noChangeArrowheads="1" noTextEdit="1"/>
          </p:cNvSpPr>
          <p:nvPr>
            <p:ph type="sldImg"/>
          </p:nvPr>
        </p:nvSpPr>
        <p:spPr>
          <a:xfrm>
            <a:off x="1125538" y="673100"/>
            <a:ext cx="4470400" cy="3352800"/>
          </a:xfrm>
          <a:ln/>
        </p:spPr>
      </p:sp>
      <p:sp>
        <p:nvSpPr>
          <p:cNvPr id="133127"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257775894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9DEF57D-49B1-4E53-ABC9-EF157D690A14}" type="slidenum">
              <a:rPr lang="en-US" sz="1300" smtClean="0"/>
              <a:pPr>
                <a:spcBef>
                  <a:spcPct val="0"/>
                </a:spcBef>
              </a:pPr>
              <a:t>195</a:t>
            </a:fld>
            <a:endParaRPr lang="en-US" sz="1300" smtClean="0"/>
          </a:p>
        </p:txBody>
      </p:sp>
      <p:sp>
        <p:nvSpPr>
          <p:cNvPr id="306179"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77D05C88-CB73-44AB-8BE0-0C7B67A7F6D3}" type="slidenum">
              <a:rPr lang="en-US"/>
              <a:pPr algn="r" eaLnBrk="1" hangingPunct="1">
                <a:spcBef>
                  <a:spcPct val="0"/>
                </a:spcBef>
              </a:pPr>
              <a:t>195</a:t>
            </a:fld>
            <a:endParaRPr lang="en-US"/>
          </a:p>
        </p:txBody>
      </p:sp>
      <p:sp>
        <p:nvSpPr>
          <p:cNvPr id="306180" name="Slide Image Placeholder 1"/>
          <p:cNvSpPr>
            <a:spLocks noGrp="1" noRot="1" noChangeAspect="1" noTextEdit="1"/>
          </p:cNvSpPr>
          <p:nvPr>
            <p:ph type="sldImg"/>
          </p:nvPr>
        </p:nvSpPr>
        <p:spPr>
          <a:ln/>
        </p:spPr>
      </p:sp>
      <p:sp>
        <p:nvSpPr>
          <p:cNvPr id="30618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30618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306183" name="Slide Number Placeholder 4"/>
          <p:cNvSpPr txBox="1">
            <a:spLocks noGrp="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842DCA78-7B8F-4B84-A7FD-72764DB85D1D}" type="slidenum">
              <a:rPr lang="en-US"/>
              <a:pPr algn="r" eaLnBrk="1" hangingPunct="1">
                <a:spcBef>
                  <a:spcPct val="0"/>
                </a:spcBef>
              </a:pPr>
              <a:t>195</a:t>
            </a:fld>
            <a:endParaRPr lang="en-US"/>
          </a:p>
        </p:txBody>
      </p:sp>
    </p:spTree>
    <p:extLst>
      <p:ext uri="{BB962C8B-B14F-4D97-AF65-F5344CB8AC3E}">
        <p14:creationId xmlns:p14="http://schemas.microsoft.com/office/powerpoint/2010/main" val="329778202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8EE01EE-730C-4E2A-91AF-367A8BBE443F}" type="slidenum">
              <a:rPr lang="en-US" sz="1300" smtClean="0"/>
              <a:pPr>
                <a:spcBef>
                  <a:spcPct val="0"/>
                </a:spcBef>
              </a:pPr>
              <a:t>196</a:t>
            </a:fld>
            <a:endParaRPr lang="en-US" sz="1300" smtClean="0"/>
          </a:p>
        </p:txBody>
      </p:sp>
      <p:sp>
        <p:nvSpPr>
          <p:cNvPr id="38915"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073F9A4B-7135-4811-A3B4-9492A931F0CF}" type="slidenum">
              <a:rPr lang="en-US"/>
              <a:pPr algn="r" eaLnBrk="1" hangingPunct="1">
                <a:spcBef>
                  <a:spcPct val="0"/>
                </a:spcBef>
              </a:pPr>
              <a:t>196</a:t>
            </a:fld>
            <a:endParaRPr lang="en-US"/>
          </a:p>
        </p:txBody>
      </p:sp>
      <p:sp>
        <p:nvSpPr>
          <p:cNvPr id="3891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38917"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6E99273A-C8A1-406C-AC59-70F76B4BE8AE}" type="slidenum">
              <a:rPr lang="en-US"/>
              <a:pPr algn="r" eaLnBrk="1" hangingPunct="1">
                <a:spcBef>
                  <a:spcPct val="0"/>
                </a:spcBef>
              </a:pPr>
              <a:t>196</a:t>
            </a:fld>
            <a:endParaRPr lang="en-US"/>
          </a:p>
        </p:txBody>
      </p:sp>
      <p:sp>
        <p:nvSpPr>
          <p:cNvPr id="38918" name="Rectangle 2"/>
          <p:cNvSpPr>
            <a:spLocks noGrp="1" noRot="1" noChangeAspect="1" noChangeArrowheads="1" noTextEdit="1"/>
          </p:cNvSpPr>
          <p:nvPr>
            <p:ph type="sldImg"/>
          </p:nvPr>
        </p:nvSpPr>
        <p:spPr>
          <a:xfrm>
            <a:off x="409575" y="400050"/>
            <a:ext cx="3733800" cy="2800350"/>
          </a:xfrm>
          <a:ln/>
        </p:spPr>
      </p:sp>
      <p:sp>
        <p:nvSpPr>
          <p:cNvPr id="38919" name="Rectangle 3"/>
          <p:cNvSpPr>
            <a:spLocks noGrp="1" noChangeArrowheads="1"/>
          </p:cNvSpPr>
          <p:nvPr>
            <p:ph type="body" idx="1"/>
          </p:nvPr>
        </p:nvSpPr>
        <p:spPr>
          <a:xfrm>
            <a:off x="406400" y="3359150"/>
            <a:ext cx="6502400" cy="5927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Required</a:t>
            </a:r>
          </a:p>
          <a:p>
            <a:pPr lvl="1"/>
            <a:endParaRPr lang="en-US" smtClean="0"/>
          </a:p>
          <a:p>
            <a:r>
              <a:rPr lang="en-US" smtClean="0"/>
              <a:t>DISCUSSION POINTS:</a:t>
            </a:r>
          </a:p>
          <a:p>
            <a:pPr lvl="1"/>
            <a:r>
              <a:rPr lang="en-US" smtClean="0"/>
              <a:t>--Upon food ingestion, GLP-1 is secreted into the circulation from L cells of small intestine. </a:t>
            </a:r>
          </a:p>
          <a:p>
            <a:pPr lvl="1"/>
            <a:r>
              <a:rPr lang="en-US" smtClean="0"/>
              <a:t>--GLP-1 increases beta-cell response by enhancing glucose-dependent insulin secretion. </a:t>
            </a:r>
          </a:p>
          <a:p>
            <a:pPr lvl="1"/>
            <a:r>
              <a:rPr lang="en-US" smtClean="0"/>
              <a:t>--GLP-1 decreases beta-cell workload and hence the demand for insulin secretion by:</a:t>
            </a:r>
          </a:p>
          <a:p>
            <a:pPr lvl="2"/>
            <a:r>
              <a:rPr lang="en-US" smtClean="0"/>
              <a:t>--Regulating the rate of gastric emptying such that meal nutrients are delivered to the small intestine and, in turn, absorbed into the circulation more smoothly, reducing peak nutrient absorption and insulin demand (beta-cell workload)</a:t>
            </a:r>
          </a:p>
          <a:p>
            <a:pPr lvl="2"/>
            <a:r>
              <a:rPr lang="en-US" smtClean="0"/>
              <a:t>--Decreasing postprandial glucagon secretion from pancreatic alpha cells, which helps to maintain the counterregulatory balance between insulin and glucagon  </a:t>
            </a:r>
          </a:p>
          <a:p>
            <a:pPr lvl="2"/>
            <a:r>
              <a:rPr lang="en-US" smtClean="0"/>
              <a:t>--Reducing postprandial glucagon secretion, GLP-1 has an indirect benefit on beta-cell workload, since decreased glucagon secretion will produce decreased postprandial hepatic glucose output</a:t>
            </a:r>
          </a:p>
          <a:p>
            <a:pPr lvl="2"/>
            <a:r>
              <a:rPr lang="en-US" smtClean="0"/>
              <a:t>--Having effects on the central nervous system, resulting in increased satiety (sensation of satisfaction with food intake) and a reduction of food intake</a:t>
            </a:r>
          </a:p>
          <a:p>
            <a:pPr lvl="1"/>
            <a:r>
              <a:rPr lang="en-US" smtClean="0"/>
              <a:t>--By decreasing beta-cell workload and improving beta-cell response, GLP-1 is an important regulator of glucose homeostasis.</a:t>
            </a:r>
          </a:p>
          <a:p>
            <a:pPr lvl="1"/>
            <a:endParaRPr lang="en-US" smtClean="0"/>
          </a:p>
          <a:p>
            <a:r>
              <a:rPr lang="en-US" smtClean="0"/>
              <a:t>SLIDE BACKGROUND:</a:t>
            </a:r>
          </a:p>
          <a:p>
            <a:pPr lvl="1"/>
            <a:r>
              <a:rPr lang="en-US" smtClean="0"/>
              <a:t>--Effect on Beta-cell: Drucker DJ. Diabetes. 1998; 47:159-169</a:t>
            </a:r>
          </a:p>
          <a:p>
            <a:pPr lvl="1"/>
            <a:r>
              <a:rPr lang="en-US" smtClean="0"/>
              <a:t>--Effect on Alpha cell:  Larsson H, et al. Acta Physiol Scand. 1997; 160:413-422</a:t>
            </a:r>
          </a:p>
          <a:p>
            <a:pPr lvl="1"/>
            <a:r>
              <a:rPr lang="en-US" smtClean="0"/>
              <a:t>--Effects on Liver: Larsson H, et al. Acta Physiol Scand. 1997; 160:413-422</a:t>
            </a:r>
          </a:p>
          <a:p>
            <a:pPr lvl="1"/>
            <a:r>
              <a:rPr lang="en-US" smtClean="0"/>
              <a:t>--Effects on Stomach: Nauck MA, et al. Diabetologia. 1996; 39:1546-1553</a:t>
            </a:r>
          </a:p>
          <a:p>
            <a:pPr lvl="1"/>
            <a:r>
              <a:rPr lang="en-US" smtClean="0"/>
              <a:t>--Effects on CNS: Flint A, et al. J Clin Invest. 1998; 101:515-520</a:t>
            </a:r>
          </a:p>
          <a:p>
            <a:pPr lvl="1"/>
            <a:endParaRPr lang="en-US" smtClean="0"/>
          </a:p>
        </p:txBody>
      </p:sp>
    </p:spTree>
    <p:extLst>
      <p:ext uri="{BB962C8B-B14F-4D97-AF65-F5344CB8AC3E}">
        <p14:creationId xmlns:p14="http://schemas.microsoft.com/office/powerpoint/2010/main" val="37553608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1D41F8-3CE7-460F-B39E-DF0B339A71A8}" type="slidenum">
              <a:rPr lang="en-US" sz="1300" smtClean="0"/>
              <a:pPr>
                <a:spcBef>
                  <a:spcPct val="0"/>
                </a:spcBef>
              </a:pPr>
              <a:t>198</a:t>
            </a:fld>
            <a:endParaRPr lang="en-US" sz="1300" smtClean="0"/>
          </a:p>
        </p:txBody>
      </p:sp>
      <p:sp>
        <p:nvSpPr>
          <p:cNvPr id="309251"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5E644723-BB14-4D65-871A-8E03933DF27B}" type="slidenum">
              <a:rPr lang="en-US"/>
              <a:pPr algn="r" eaLnBrk="1" hangingPunct="1">
                <a:spcBef>
                  <a:spcPct val="0"/>
                </a:spcBef>
              </a:pPr>
              <a:t>198</a:t>
            </a:fld>
            <a:endParaRPr lang="en-US"/>
          </a:p>
        </p:txBody>
      </p:sp>
      <p:sp>
        <p:nvSpPr>
          <p:cNvPr id="309252" name="Slide Image Placeholder 1"/>
          <p:cNvSpPr>
            <a:spLocks noGrp="1" noRot="1" noChangeAspect="1" noTextEdit="1"/>
          </p:cNvSpPr>
          <p:nvPr>
            <p:ph type="sldImg"/>
          </p:nvPr>
        </p:nvSpPr>
        <p:spPr>
          <a:ln/>
        </p:spPr>
      </p:sp>
      <p:sp>
        <p:nvSpPr>
          <p:cNvPr id="30925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0925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309255" name="Slide Number Placeholder 4"/>
          <p:cNvSpPr txBox="1">
            <a:spLocks noGrp="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D409419B-6A07-4E79-8AF2-6E3CA1CEE49B}" type="slidenum">
              <a:rPr lang="en-US"/>
              <a:pPr algn="r" eaLnBrk="1" hangingPunct="1">
                <a:spcBef>
                  <a:spcPct val="0"/>
                </a:spcBef>
              </a:pPr>
              <a:t>198</a:t>
            </a:fld>
            <a:endParaRPr lang="en-US"/>
          </a:p>
        </p:txBody>
      </p:sp>
    </p:spTree>
    <p:extLst>
      <p:ext uri="{BB962C8B-B14F-4D97-AF65-F5344CB8AC3E}">
        <p14:creationId xmlns:p14="http://schemas.microsoft.com/office/powerpoint/2010/main" val="151407904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43FDDD4-2426-4300-918F-9E159B787695}" type="slidenum">
              <a:rPr lang="en-US" sz="1300" smtClean="0"/>
              <a:pPr>
                <a:spcBef>
                  <a:spcPct val="0"/>
                </a:spcBef>
              </a:pPr>
              <a:t>199</a:t>
            </a:fld>
            <a:endParaRPr lang="en-US" sz="1300" smtClean="0"/>
          </a:p>
        </p:txBody>
      </p:sp>
      <p:sp>
        <p:nvSpPr>
          <p:cNvPr id="311299"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6861D56E-8E31-4ADB-8A87-DC57DB5E3E00}" type="slidenum">
              <a:rPr lang="en-US"/>
              <a:pPr algn="r" eaLnBrk="1" hangingPunct="1">
                <a:spcBef>
                  <a:spcPct val="0"/>
                </a:spcBef>
              </a:pPr>
              <a:t>199</a:t>
            </a:fld>
            <a:endParaRPr lang="en-US"/>
          </a:p>
        </p:txBody>
      </p:sp>
      <p:sp>
        <p:nvSpPr>
          <p:cNvPr id="311300" name="Slide Image Placeholder 1"/>
          <p:cNvSpPr>
            <a:spLocks noGrp="1" noRot="1" noChangeAspect="1" noTextEdit="1"/>
          </p:cNvSpPr>
          <p:nvPr>
            <p:ph type="sldImg"/>
          </p:nvPr>
        </p:nvSpPr>
        <p:spPr>
          <a:ln/>
        </p:spPr>
      </p:sp>
      <p:sp>
        <p:nvSpPr>
          <p:cNvPr id="31130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1130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311303" name="Slide Number Placeholder 4"/>
          <p:cNvSpPr txBox="1">
            <a:spLocks noGrp="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61A4CE71-8FE2-46F1-AD49-231FBE08840F}" type="slidenum">
              <a:rPr lang="en-US"/>
              <a:pPr algn="r" eaLnBrk="1" hangingPunct="1">
                <a:spcBef>
                  <a:spcPct val="0"/>
                </a:spcBef>
              </a:pPr>
              <a:t>199</a:t>
            </a:fld>
            <a:endParaRPr lang="en-US"/>
          </a:p>
        </p:txBody>
      </p:sp>
    </p:spTree>
    <p:extLst>
      <p:ext uri="{BB962C8B-B14F-4D97-AF65-F5344CB8AC3E}">
        <p14:creationId xmlns:p14="http://schemas.microsoft.com/office/powerpoint/2010/main" val="270823123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EE6BF55-7B9B-4FA6-A98C-C62057E8BEDD}" type="slidenum">
              <a:rPr lang="en-US" sz="1300" smtClean="0"/>
              <a:pPr>
                <a:spcBef>
                  <a:spcPct val="0"/>
                </a:spcBef>
              </a:pPr>
              <a:t>200</a:t>
            </a:fld>
            <a:endParaRPr lang="en-US" sz="1300" smtClean="0"/>
          </a:p>
        </p:txBody>
      </p:sp>
      <p:sp>
        <p:nvSpPr>
          <p:cNvPr id="313347"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0A3BE18D-C89D-4B28-8175-AF00237DD6E8}" type="slidenum">
              <a:rPr lang="en-US"/>
              <a:pPr algn="r" eaLnBrk="1" hangingPunct="1">
                <a:spcBef>
                  <a:spcPct val="0"/>
                </a:spcBef>
              </a:pPr>
              <a:t>200</a:t>
            </a:fld>
            <a:endParaRPr lang="en-US"/>
          </a:p>
        </p:txBody>
      </p:sp>
      <p:sp>
        <p:nvSpPr>
          <p:cNvPr id="313348" name="Slide Image Placeholder 1"/>
          <p:cNvSpPr>
            <a:spLocks noGrp="1" noRot="1" noChangeAspect="1" noTextEdit="1"/>
          </p:cNvSpPr>
          <p:nvPr>
            <p:ph type="sldImg"/>
          </p:nvPr>
        </p:nvSpPr>
        <p:spPr>
          <a:ln/>
        </p:spPr>
      </p:sp>
      <p:sp>
        <p:nvSpPr>
          <p:cNvPr id="31334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1335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313351" name="Slide Number Placeholder 4"/>
          <p:cNvSpPr txBox="1">
            <a:spLocks noGrp="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CCCCD1AA-B7E8-4012-BCBC-BC553FE97295}" type="slidenum">
              <a:rPr lang="en-US"/>
              <a:pPr algn="r" eaLnBrk="1" hangingPunct="1">
                <a:spcBef>
                  <a:spcPct val="0"/>
                </a:spcBef>
              </a:pPr>
              <a:t>200</a:t>
            </a:fld>
            <a:endParaRPr lang="en-US"/>
          </a:p>
        </p:txBody>
      </p:sp>
    </p:spTree>
    <p:extLst>
      <p:ext uri="{BB962C8B-B14F-4D97-AF65-F5344CB8AC3E}">
        <p14:creationId xmlns:p14="http://schemas.microsoft.com/office/powerpoint/2010/main" val="283079895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DA7ED03-D144-4B1F-A2DB-9C2D87016746}" type="slidenum">
              <a:rPr lang="en-US" sz="1300" smtClean="0"/>
              <a:pPr>
                <a:spcBef>
                  <a:spcPct val="0"/>
                </a:spcBef>
              </a:pPr>
              <a:t>201</a:t>
            </a:fld>
            <a:endParaRPr lang="en-US" sz="1300" smtClean="0"/>
          </a:p>
        </p:txBody>
      </p:sp>
      <p:sp>
        <p:nvSpPr>
          <p:cNvPr id="315395"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35BFC64F-585A-4AF1-86C9-64ED60ABF24F}" type="slidenum">
              <a:rPr lang="en-US"/>
              <a:pPr algn="r" eaLnBrk="1" hangingPunct="1">
                <a:spcBef>
                  <a:spcPct val="0"/>
                </a:spcBef>
              </a:pPr>
              <a:t>201</a:t>
            </a:fld>
            <a:endParaRPr lang="en-US"/>
          </a:p>
        </p:txBody>
      </p:sp>
      <p:sp>
        <p:nvSpPr>
          <p:cNvPr id="315396" name="Slide Image Placeholder 1"/>
          <p:cNvSpPr>
            <a:spLocks noGrp="1" noRot="1" noChangeAspect="1" noTextEdit="1"/>
          </p:cNvSpPr>
          <p:nvPr>
            <p:ph type="sldImg"/>
          </p:nvPr>
        </p:nvSpPr>
        <p:spPr>
          <a:ln/>
        </p:spPr>
      </p:sp>
      <p:sp>
        <p:nvSpPr>
          <p:cNvPr id="31539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1539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315399" name="Slide Number Placeholder 4"/>
          <p:cNvSpPr txBox="1">
            <a:spLocks noGrp="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D68D80A9-5AF3-4819-8F8F-5AAE15378228}" type="slidenum">
              <a:rPr lang="en-US"/>
              <a:pPr algn="r" eaLnBrk="1" hangingPunct="1">
                <a:spcBef>
                  <a:spcPct val="0"/>
                </a:spcBef>
              </a:pPr>
              <a:t>201</a:t>
            </a:fld>
            <a:endParaRPr lang="en-US"/>
          </a:p>
        </p:txBody>
      </p:sp>
    </p:spTree>
    <p:extLst>
      <p:ext uri="{BB962C8B-B14F-4D97-AF65-F5344CB8AC3E}">
        <p14:creationId xmlns:p14="http://schemas.microsoft.com/office/powerpoint/2010/main" val="6791674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7EE45EC-9E5A-4931-8BA8-BC9B3AE12E11}" type="slidenum">
              <a:rPr lang="en-US" sz="1300" smtClean="0"/>
              <a:pPr>
                <a:spcBef>
                  <a:spcPct val="0"/>
                </a:spcBef>
              </a:pPr>
              <a:t>202</a:t>
            </a:fld>
            <a:endParaRPr lang="en-US" sz="1300" smtClean="0"/>
          </a:p>
        </p:txBody>
      </p:sp>
      <p:sp>
        <p:nvSpPr>
          <p:cNvPr id="317443"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EE915E7A-40B3-44D7-BD95-05A07522F524}" type="slidenum">
              <a:rPr lang="en-US"/>
              <a:pPr algn="r" eaLnBrk="1" hangingPunct="1">
                <a:spcBef>
                  <a:spcPct val="0"/>
                </a:spcBef>
              </a:pPr>
              <a:t>202</a:t>
            </a:fld>
            <a:endParaRPr lang="en-US"/>
          </a:p>
        </p:txBody>
      </p:sp>
      <p:sp>
        <p:nvSpPr>
          <p:cNvPr id="317444" name="Slide Image Placeholder 1"/>
          <p:cNvSpPr>
            <a:spLocks noGrp="1" noRot="1" noChangeAspect="1" noTextEdit="1"/>
          </p:cNvSpPr>
          <p:nvPr>
            <p:ph type="sldImg"/>
          </p:nvPr>
        </p:nvSpPr>
        <p:spPr>
          <a:ln/>
        </p:spPr>
      </p:sp>
      <p:sp>
        <p:nvSpPr>
          <p:cNvPr id="31744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1744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317447" name="Slide Number Placeholder 4"/>
          <p:cNvSpPr txBox="1">
            <a:spLocks noGrp="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5DFBC33F-B8A5-4DDF-AEF9-6A1E8630E948}" type="slidenum">
              <a:rPr lang="en-US"/>
              <a:pPr algn="r" eaLnBrk="1" hangingPunct="1">
                <a:spcBef>
                  <a:spcPct val="0"/>
                </a:spcBef>
              </a:pPr>
              <a:t>202</a:t>
            </a:fld>
            <a:endParaRPr lang="en-US"/>
          </a:p>
        </p:txBody>
      </p:sp>
    </p:spTree>
    <p:extLst>
      <p:ext uri="{BB962C8B-B14F-4D97-AF65-F5344CB8AC3E}">
        <p14:creationId xmlns:p14="http://schemas.microsoft.com/office/powerpoint/2010/main" val="37746169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8EE01EE-730C-4E2A-91AF-367A8BBE443F}" type="slidenum">
              <a:rPr lang="en-US" sz="1300" smtClean="0"/>
              <a:pPr>
                <a:spcBef>
                  <a:spcPct val="0"/>
                </a:spcBef>
              </a:pPr>
              <a:t>19</a:t>
            </a:fld>
            <a:endParaRPr lang="en-US" sz="1300" smtClean="0"/>
          </a:p>
        </p:txBody>
      </p:sp>
      <p:sp>
        <p:nvSpPr>
          <p:cNvPr id="38915"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073F9A4B-7135-4811-A3B4-9492A931F0CF}" type="slidenum">
              <a:rPr lang="en-US"/>
              <a:pPr algn="r" eaLnBrk="1" hangingPunct="1">
                <a:spcBef>
                  <a:spcPct val="0"/>
                </a:spcBef>
              </a:pPr>
              <a:t>19</a:t>
            </a:fld>
            <a:endParaRPr lang="en-US"/>
          </a:p>
        </p:txBody>
      </p:sp>
      <p:sp>
        <p:nvSpPr>
          <p:cNvPr id="3891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38917"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6E99273A-C8A1-406C-AC59-70F76B4BE8AE}" type="slidenum">
              <a:rPr lang="en-US"/>
              <a:pPr algn="r" eaLnBrk="1" hangingPunct="1">
                <a:spcBef>
                  <a:spcPct val="0"/>
                </a:spcBef>
              </a:pPr>
              <a:t>19</a:t>
            </a:fld>
            <a:endParaRPr lang="en-US"/>
          </a:p>
        </p:txBody>
      </p:sp>
      <p:sp>
        <p:nvSpPr>
          <p:cNvPr id="38918" name="Rectangle 2"/>
          <p:cNvSpPr>
            <a:spLocks noGrp="1" noRot="1" noChangeAspect="1" noChangeArrowheads="1" noTextEdit="1"/>
          </p:cNvSpPr>
          <p:nvPr>
            <p:ph type="sldImg"/>
          </p:nvPr>
        </p:nvSpPr>
        <p:spPr>
          <a:xfrm>
            <a:off x="409575" y="400050"/>
            <a:ext cx="3733800" cy="2800350"/>
          </a:xfrm>
          <a:ln/>
        </p:spPr>
      </p:sp>
      <p:sp>
        <p:nvSpPr>
          <p:cNvPr id="38919" name="Rectangle 3"/>
          <p:cNvSpPr>
            <a:spLocks noGrp="1" noChangeArrowheads="1"/>
          </p:cNvSpPr>
          <p:nvPr>
            <p:ph type="body" idx="1"/>
          </p:nvPr>
        </p:nvSpPr>
        <p:spPr>
          <a:xfrm>
            <a:off x="406400" y="3359150"/>
            <a:ext cx="6502400" cy="5927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Required</a:t>
            </a:r>
          </a:p>
          <a:p>
            <a:pPr lvl="1"/>
            <a:endParaRPr lang="en-US" smtClean="0"/>
          </a:p>
          <a:p>
            <a:r>
              <a:rPr lang="en-US" smtClean="0"/>
              <a:t>DISCUSSION POINTS:</a:t>
            </a:r>
          </a:p>
          <a:p>
            <a:pPr lvl="1"/>
            <a:r>
              <a:rPr lang="en-US" smtClean="0"/>
              <a:t>--Upon food ingestion, GLP-1 is secreted into the circulation from L cells of small intestine. </a:t>
            </a:r>
          </a:p>
          <a:p>
            <a:pPr lvl="1"/>
            <a:r>
              <a:rPr lang="en-US" smtClean="0"/>
              <a:t>--GLP-1 increases beta-cell response by enhancing glucose-dependent insulin secretion. </a:t>
            </a:r>
          </a:p>
          <a:p>
            <a:pPr lvl="1"/>
            <a:r>
              <a:rPr lang="en-US" smtClean="0"/>
              <a:t>--GLP-1 decreases beta-cell workload and hence the demand for insulin secretion by:</a:t>
            </a:r>
          </a:p>
          <a:p>
            <a:pPr lvl="2"/>
            <a:r>
              <a:rPr lang="en-US" smtClean="0"/>
              <a:t>--Regulating the rate of gastric emptying such that meal nutrients are delivered to the small intestine and, in turn, absorbed into the circulation more smoothly, reducing peak nutrient absorption and insulin demand (beta-cell workload)</a:t>
            </a:r>
          </a:p>
          <a:p>
            <a:pPr lvl="2"/>
            <a:r>
              <a:rPr lang="en-US" smtClean="0"/>
              <a:t>--Decreasing postprandial glucagon secretion from pancreatic alpha cells, which helps to maintain the counterregulatory balance between insulin and glucagon  </a:t>
            </a:r>
          </a:p>
          <a:p>
            <a:pPr lvl="2"/>
            <a:r>
              <a:rPr lang="en-US" smtClean="0"/>
              <a:t>--Reducing postprandial glucagon secretion, GLP-1 has an indirect benefit on beta-cell workload, since decreased glucagon secretion will produce decreased postprandial hepatic glucose output</a:t>
            </a:r>
          </a:p>
          <a:p>
            <a:pPr lvl="2"/>
            <a:r>
              <a:rPr lang="en-US" smtClean="0"/>
              <a:t>--Having effects on the central nervous system, resulting in increased satiety (sensation of satisfaction with food intake) and a reduction of food intake</a:t>
            </a:r>
          </a:p>
          <a:p>
            <a:pPr lvl="1"/>
            <a:r>
              <a:rPr lang="en-US" smtClean="0"/>
              <a:t>--By decreasing beta-cell workload and improving beta-cell response, GLP-1 is an important regulator of glucose homeostasis.</a:t>
            </a:r>
          </a:p>
          <a:p>
            <a:pPr lvl="1"/>
            <a:endParaRPr lang="en-US" smtClean="0"/>
          </a:p>
          <a:p>
            <a:r>
              <a:rPr lang="en-US" smtClean="0"/>
              <a:t>SLIDE BACKGROUND:</a:t>
            </a:r>
          </a:p>
          <a:p>
            <a:pPr lvl="1"/>
            <a:r>
              <a:rPr lang="en-US" smtClean="0"/>
              <a:t>--Effect on Beta-cell: Drucker DJ. Diabetes. 1998; 47:159-169</a:t>
            </a:r>
          </a:p>
          <a:p>
            <a:pPr lvl="1"/>
            <a:r>
              <a:rPr lang="en-US" smtClean="0"/>
              <a:t>--Effect on Alpha cell:  Larsson H, et al. Acta Physiol Scand. 1997; 160:413-422</a:t>
            </a:r>
          </a:p>
          <a:p>
            <a:pPr lvl="1"/>
            <a:r>
              <a:rPr lang="en-US" smtClean="0"/>
              <a:t>--Effects on Liver: Larsson H, et al. Acta Physiol Scand. 1997; 160:413-422</a:t>
            </a:r>
          </a:p>
          <a:p>
            <a:pPr lvl="1"/>
            <a:r>
              <a:rPr lang="en-US" smtClean="0"/>
              <a:t>--Effects on Stomach: Nauck MA, et al. Diabetologia. 1996; 39:1546-1553</a:t>
            </a:r>
          </a:p>
          <a:p>
            <a:pPr lvl="1"/>
            <a:r>
              <a:rPr lang="en-US" smtClean="0"/>
              <a:t>--Effects on CNS: Flint A, et al. J Clin Invest. 1998; 101:515-520</a:t>
            </a:r>
          </a:p>
          <a:p>
            <a:pPr lvl="1"/>
            <a:endParaRPr lang="en-US" smtClean="0"/>
          </a:p>
        </p:txBody>
      </p:sp>
    </p:spTree>
    <p:extLst>
      <p:ext uri="{BB962C8B-B14F-4D97-AF65-F5344CB8AC3E}">
        <p14:creationId xmlns:p14="http://schemas.microsoft.com/office/powerpoint/2010/main" val="417601201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lide Image Placeholder 1"/>
          <p:cNvSpPr>
            <a:spLocks noGrp="1" noRot="1" noChangeAspect="1" noTextEdit="1"/>
          </p:cNvSpPr>
          <p:nvPr>
            <p:ph type="sldImg"/>
          </p:nvPr>
        </p:nvSpPr>
        <p:spPr>
          <a:ln/>
        </p:spPr>
      </p:sp>
      <p:sp>
        <p:nvSpPr>
          <p:cNvPr id="324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2461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32461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F0EBA79-FE58-403A-82AA-9715B0FE447D}" type="slidenum">
              <a:rPr lang="en-US" sz="1300" smtClean="0"/>
              <a:pPr>
                <a:spcBef>
                  <a:spcPct val="0"/>
                </a:spcBef>
              </a:pPr>
              <a:t>204</a:t>
            </a:fld>
            <a:endParaRPr lang="en-US" sz="1300" smtClean="0"/>
          </a:p>
        </p:txBody>
      </p:sp>
    </p:spTree>
    <p:extLst>
      <p:ext uri="{BB962C8B-B14F-4D97-AF65-F5344CB8AC3E}">
        <p14:creationId xmlns:p14="http://schemas.microsoft.com/office/powerpoint/2010/main" val="3543018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Slide Image Placeholder 1"/>
          <p:cNvSpPr>
            <a:spLocks noGrp="1" noRot="1" noChangeAspect="1" noTextEdit="1"/>
          </p:cNvSpPr>
          <p:nvPr>
            <p:ph type="sldImg"/>
          </p:nvPr>
        </p:nvSpPr>
        <p:spPr>
          <a:ln/>
        </p:spPr>
      </p:sp>
      <p:sp>
        <p:nvSpPr>
          <p:cNvPr id="326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26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DD0B43C-6009-4F94-BEFA-B6CE4B3804BD}" type="slidenum">
              <a:rPr lang="en-US" sz="1300" smtClean="0"/>
              <a:pPr>
                <a:spcBef>
                  <a:spcPct val="0"/>
                </a:spcBef>
              </a:pPr>
              <a:t>205</a:t>
            </a:fld>
            <a:endParaRPr lang="en-US" sz="1300" smtClean="0"/>
          </a:p>
        </p:txBody>
      </p:sp>
    </p:spTree>
    <p:extLst>
      <p:ext uri="{BB962C8B-B14F-4D97-AF65-F5344CB8AC3E}">
        <p14:creationId xmlns:p14="http://schemas.microsoft.com/office/powerpoint/2010/main" val="269664623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Slide Image Placeholder 1"/>
          <p:cNvSpPr>
            <a:spLocks noGrp="1" noRot="1" noChangeAspect="1" noTextEdit="1"/>
          </p:cNvSpPr>
          <p:nvPr>
            <p:ph type="sldImg"/>
          </p:nvPr>
        </p:nvSpPr>
        <p:spPr>
          <a:ln/>
        </p:spPr>
      </p:sp>
      <p:sp>
        <p:nvSpPr>
          <p:cNvPr id="328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28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F6E1037-0A07-445D-9063-6B3C46FBB711}" type="slidenum">
              <a:rPr lang="en-US" sz="1300" smtClean="0"/>
              <a:pPr>
                <a:spcBef>
                  <a:spcPct val="0"/>
                </a:spcBef>
              </a:pPr>
              <a:t>206</a:t>
            </a:fld>
            <a:endParaRPr lang="en-US" sz="1300" smtClean="0"/>
          </a:p>
        </p:txBody>
      </p:sp>
    </p:spTree>
    <p:extLst>
      <p:ext uri="{BB962C8B-B14F-4D97-AF65-F5344CB8AC3E}">
        <p14:creationId xmlns:p14="http://schemas.microsoft.com/office/powerpoint/2010/main" val="324671442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Slide Image Placeholder 1"/>
          <p:cNvSpPr>
            <a:spLocks noGrp="1" noRot="1" noChangeAspect="1" noTextEdit="1"/>
          </p:cNvSpPr>
          <p:nvPr>
            <p:ph type="sldImg"/>
          </p:nvPr>
        </p:nvSpPr>
        <p:spPr>
          <a:ln/>
        </p:spPr>
      </p:sp>
      <p:sp>
        <p:nvSpPr>
          <p:cNvPr id="400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00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EFCA6FE-D144-4CC1-B507-57CC2445A25C}" type="slidenum">
              <a:rPr lang="en-US" sz="1300" smtClean="0"/>
              <a:pPr>
                <a:spcBef>
                  <a:spcPct val="0"/>
                </a:spcBef>
              </a:pPr>
              <a:t>208</a:t>
            </a:fld>
            <a:endParaRPr lang="en-US" sz="1300" smtClean="0"/>
          </a:p>
        </p:txBody>
      </p:sp>
    </p:spTree>
    <p:extLst>
      <p:ext uri="{BB962C8B-B14F-4D97-AF65-F5344CB8AC3E}">
        <p14:creationId xmlns:p14="http://schemas.microsoft.com/office/powerpoint/2010/main" val="40192765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latin typeface="Times New Roman" panose="02020603050405020304" pitchFamily="18" charset="0"/>
              </a:rPr>
              <a:pPr/>
              <a:t>209</a:t>
            </a:fld>
            <a:endParaRPr lang="en-US">
              <a:latin typeface="Times New Roman" panose="02020603050405020304" pitchFamily="18" charset="0"/>
            </a:endParaRPr>
          </a:p>
        </p:txBody>
      </p:sp>
    </p:spTree>
    <p:extLst>
      <p:ext uri="{BB962C8B-B14F-4D97-AF65-F5344CB8AC3E}">
        <p14:creationId xmlns:p14="http://schemas.microsoft.com/office/powerpoint/2010/main" val="520848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F35A6A1-10DF-4FB1-B33C-F86E94796A99}" type="slidenum">
              <a:rPr lang="en-US" sz="1300" smtClean="0"/>
              <a:pPr>
                <a:spcBef>
                  <a:spcPct val="0"/>
                </a:spcBef>
              </a:pPr>
              <a:t>21</a:t>
            </a:fld>
            <a:endParaRPr lang="en-US" sz="1300" smtClean="0"/>
          </a:p>
        </p:txBody>
      </p:sp>
    </p:spTree>
    <p:extLst>
      <p:ext uri="{BB962C8B-B14F-4D97-AF65-F5344CB8AC3E}">
        <p14:creationId xmlns:p14="http://schemas.microsoft.com/office/powerpoint/2010/main" val="754417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8EF9BD0-3BA1-41E2-ADC8-0F26D13806D3}" type="slidenum">
              <a:rPr lang="en-US" sz="1300" smtClean="0"/>
              <a:pPr>
                <a:spcBef>
                  <a:spcPct val="0"/>
                </a:spcBef>
              </a:pPr>
              <a:t>22</a:t>
            </a:fld>
            <a:endParaRPr lang="en-US" sz="1300" smtClean="0"/>
          </a:p>
        </p:txBody>
      </p:sp>
    </p:spTree>
    <p:extLst>
      <p:ext uri="{BB962C8B-B14F-4D97-AF65-F5344CB8AC3E}">
        <p14:creationId xmlns:p14="http://schemas.microsoft.com/office/powerpoint/2010/main" val="1005741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D26B785-E59D-41DA-8FD1-94D3B24DDF18}" type="slidenum">
              <a:rPr lang="en-US" sz="1300" smtClean="0"/>
              <a:pPr>
                <a:spcBef>
                  <a:spcPct val="0"/>
                </a:spcBef>
              </a:pPr>
              <a:t>23</a:t>
            </a:fld>
            <a:endParaRPr lang="en-US" sz="1300" smtClean="0"/>
          </a:p>
        </p:txBody>
      </p:sp>
    </p:spTree>
    <p:extLst>
      <p:ext uri="{BB962C8B-B14F-4D97-AF65-F5344CB8AC3E}">
        <p14:creationId xmlns:p14="http://schemas.microsoft.com/office/powerpoint/2010/main" val="35988665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D9F03D4-2FB0-44E5-8A0E-24B0F3F8DA24}" type="slidenum">
              <a:rPr lang="en-US" sz="1300" smtClean="0"/>
              <a:pPr>
                <a:spcBef>
                  <a:spcPct val="0"/>
                </a:spcBef>
              </a:pPr>
              <a:t>24</a:t>
            </a:fld>
            <a:endParaRPr lang="en-US" sz="1300" smtClean="0"/>
          </a:p>
        </p:txBody>
      </p:sp>
    </p:spTree>
    <p:extLst>
      <p:ext uri="{BB962C8B-B14F-4D97-AF65-F5344CB8AC3E}">
        <p14:creationId xmlns:p14="http://schemas.microsoft.com/office/powerpoint/2010/main" val="2913152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85E9198-A7A8-418E-BB45-BC809AC840E7}" type="slidenum">
              <a:rPr lang="en-US" sz="1300" smtClean="0"/>
              <a:pPr>
                <a:spcBef>
                  <a:spcPct val="0"/>
                </a:spcBef>
              </a:pPr>
              <a:t>3</a:t>
            </a:fld>
            <a:endParaRPr lang="en-US" sz="1300" smtClean="0"/>
          </a:p>
        </p:txBody>
      </p:sp>
    </p:spTree>
    <p:extLst>
      <p:ext uri="{BB962C8B-B14F-4D97-AF65-F5344CB8AC3E}">
        <p14:creationId xmlns:p14="http://schemas.microsoft.com/office/powerpoint/2010/main" val="15665236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68F5A71-3F26-4A79-A72C-645670828704}" type="slidenum">
              <a:rPr lang="en-US" sz="1300" smtClean="0"/>
              <a:pPr>
                <a:spcBef>
                  <a:spcPct val="0"/>
                </a:spcBef>
              </a:pPr>
              <a:t>25</a:t>
            </a:fld>
            <a:endParaRPr lang="en-US" sz="1300" smtClean="0"/>
          </a:p>
        </p:txBody>
      </p:sp>
    </p:spTree>
    <p:extLst>
      <p:ext uri="{BB962C8B-B14F-4D97-AF65-F5344CB8AC3E}">
        <p14:creationId xmlns:p14="http://schemas.microsoft.com/office/powerpoint/2010/main" val="38252518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3A6C5FD-0DD0-48CF-96C1-7869A87827F1}" type="slidenum">
              <a:rPr lang="en-US" sz="1300" smtClean="0"/>
              <a:pPr>
                <a:spcBef>
                  <a:spcPct val="0"/>
                </a:spcBef>
              </a:pPr>
              <a:t>26</a:t>
            </a:fld>
            <a:endParaRPr lang="en-US" sz="1300" smtClean="0"/>
          </a:p>
        </p:txBody>
      </p:sp>
    </p:spTree>
    <p:extLst>
      <p:ext uri="{BB962C8B-B14F-4D97-AF65-F5344CB8AC3E}">
        <p14:creationId xmlns:p14="http://schemas.microsoft.com/office/powerpoint/2010/main" val="21251798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B0D1B46-C662-44DA-9008-A2CCE7AAE844}" type="slidenum">
              <a:rPr lang="en-US" sz="1300" smtClean="0"/>
              <a:pPr>
                <a:spcBef>
                  <a:spcPct val="0"/>
                </a:spcBef>
              </a:pPr>
              <a:t>27</a:t>
            </a:fld>
            <a:endParaRPr lang="en-US" sz="1300" smtClean="0"/>
          </a:p>
        </p:txBody>
      </p:sp>
    </p:spTree>
    <p:extLst>
      <p:ext uri="{BB962C8B-B14F-4D97-AF65-F5344CB8AC3E}">
        <p14:creationId xmlns:p14="http://schemas.microsoft.com/office/powerpoint/2010/main" val="25323839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E824D87-6EE0-4D1D-9939-DF86E77B7360}" type="slidenum">
              <a:rPr lang="en-US" sz="1300" smtClean="0"/>
              <a:pPr>
                <a:spcBef>
                  <a:spcPct val="0"/>
                </a:spcBef>
              </a:pPr>
              <a:t>28</a:t>
            </a:fld>
            <a:endParaRPr lang="en-US" sz="1300" smtClean="0"/>
          </a:p>
        </p:txBody>
      </p:sp>
    </p:spTree>
    <p:extLst>
      <p:ext uri="{BB962C8B-B14F-4D97-AF65-F5344CB8AC3E}">
        <p14:creationId xmlns:p14="http://schemas.microsoft.com/office/powerpoint/2010/main" val="18449489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5837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5837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48A799C-FCDC-42D6-96A5-F4B07023F2FD}" type="slidenum">
              <a:rPr lang="en-US" sz="1300" smtClean="0"/>
              <a:pPr>
                <a:spcBef>
                  <a:spcPct val="0"/>
                </a:spcBef>
              </a:pPr>
              <a:t>30</a:t>
            </a:fld>
            <a:endParaRPr lang="en-US" sz="1300" smtClean="0"/>
          </a:p>
        </p:txBody>
      </p:sp>
    </p:spTree>
    <p:extLst>
      <p:ext uri="{BB962C8B-B14F-4D97-AF65-F5344CB8AC3E}">
        <p14:creationId xmlns:p14="http://schemas.microsoft.com/office/powerpoint/2010/main" val="235840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412DAFB-F35D-4E6D-8B58-8EA25A61BD14}" type="slidenum">
              <a:rPr lang="en-US" sz="1300" smtClean="0"/>
              <a:pPr>
                <a:spcBef>
                  <a:spcPct val="0"/>
                </a:spcBef>
              </a:pPr>
              <a:t>31</a:t>
            </a:fld>
            <a:endParaRPr lang="en-US" sz="1300" smtClean="0"/>
          </a:p>
        </p:txBody>
      </p:sp>
    </p:spTree>
    <p:extLst>
      <p:ext uri="{BB962C8B-B14F-4D97-AF65-F5344CB8AC3E}">
        <p14:creationId xmlns:p14="http://schemas.microsoft.com/office/powerpoint/2010/main" val="40005131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5E96DDA-51EE-44CD-9B70-1D40892A20E8}" type="slidenum">
              <a:rPr lang="en-US" sz="1300" smtClean="0"/>
              <a:pPr>
                <a:spcBef>
                  <a:spcPct val="0"/>
                </a:spcBef>
              </a:pPr>
              <a:t>32</a:t>
            </a:fld>
            <a:endParaRPr lang="en-US" sz="1300" smtClean="0"/>
          </a:p>
        </p:txBody>
      </p:sp>
    </p:spTree>
    <p:extLst>
      <p:ext uri="{BB962C8B-B14F-4D97-AF65-F5344CB8AC3E}">
        <p14:creationId xmlns:p14="http://schemas.microsoft.com/office/powerpoint/2010/main" val="22591305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16D5CD0-2AB1-4C6C-B151-60C956E995C2}" type="slidenum">
              <a:rPr lang="en-US" sz="1300" smtClean="0"/>
              <a:pPr>
                <a:spcBef>
                  <a:spcPct val="0"/>
                </a:spcBef>
              </a:pPr>
              <a:t>33</a:t>
            </a:fld>
            <a:endParaRPr lang="en-US" sz="1300" smtClean="0"/>
          </a:p>
        </p:txBody>
      </p:sp>
    </p:spTree>
    <p:extLst>
      <p:ext uri="{BB962C8B-B14F-4D97-AF65-F5344CB8AC3E}">
        <p14:creationId xmlns:p14="http://schemas.microsoft.com/office/powerpoint/2010/main" val="13934537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080718D-9A52-47C9-A9B8-44210074A56A}" type="slidenum">
              <a:rPr lang="en-US" sz="1300" smtClean="0"/>
              <a:pPr>
                <a:spcBef>
                  <a:spcPct val="0"/>
                </a:spcBef>
              </a:pPr>
              <a:t>34</a:t>
            </a:fld>
            <a:endParaRPr lang="en-US" sz="1300" smtClean="0"/>
          </a:p>
        </p:txBody>
      </p:sp>
    </p:spTree>
    <p:extLst>
      <p:ext uri="{BB962C8B-B14F-4D97-AF65-F5344CB8AC3E}">
        <p14:creationId xmlns:p14="http://schemas.microsoft.com/office/powerpoint/2010/main" val="30276773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909AD8-DB7A-4B92-AD09-94C18D522FEF}" type="slidenum">
              <a:rPr lang="en-US" sz="1300" smtClean="0"/>
              <a:pPr>
                <a:spcBef>
                  <a:spcPct val="0"/>
                </a:spcBef>
              </a:pPr>
              <a:t>36</a:t>
            </a:fld>
            <a:endParaRPr lang="en-US" sz="1300" smtClean="0"/>
          </a:p>
        </p:txBody>
      </p:sp>
    </p:spTree>
    <p:extLst>
      <p:ext uri="{BB962C8B-B14F-4D97-AF65-F5344CB8AC3E}">
        <p14:creationId xmlns:p14="http://schemas.microsoft.com/office/powerpoint/2010/main" val="1414871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7B29F29-2875-49AC-AF6B-A44D29711FC3}" type="slidenum">
              <a:rPr lang="en-US" sz="1300" smtClean="0"/>
              <a:pPr>
                <a:spcBef>
                  <a:spcPct val="0"/>
                </a:spcBef>
              </a:pPr>
              <a:t>4</a:t>
            </a:fld>
            <a:endParaRPr lang="en-US" sz="1300" smtClean="0"/>
          </a:p>
        </p:txBody>
      </p:sp>
    </p:spTree>
    <p:extLst>
      <p:ext uri="{BB962C8B-B14F-4D97-AF65-F5344CB8AC3E}">
        <p14:creationId xmlns:p14="http://schemas.microsoft.com/office/powerpoint/2010/main" val="2667967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FA2A764-DF95-4982-8A06-D3F0D4701A30}" type="slidenum">
              <a:rPr lang="en-US" sz="1300" smtClean="0"/>
              <a:pPr>
                <a:spcBef>
                  <a:spcPct val="0"/>
                </a:spcBef>
              </a:pPr>
              <a:t>38</a:t>
            </a:fld>
            <a:endParaRPr lang="en-US" sz="1300" smtClean="0"/>
          </a:p>
        </p:txBody>
      </p:sp>
    </p:spTree>
    <p:extLst>
      <p:ext uri="{BB962C8B-B14F-4D97-AF65-F5344CB8AC3E}">
        <p14:creationId xmlns:p14="http://schemas.microsoft.com/office/powerpoint/2010/main" val="31627257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7475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7475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53D8AEB-B83F-4151-B941-B7F305F597D6}" type="slidenum">
              <a:rPr lang="en-US" sz="1300" smtClean="0"/>
              <a:pPr>
                <a:spcBef>
                  <a:spcPct val="0"/>
                </a:spcBef>
              </a:pPr>
              <a:t>39</a:t>
            </a:fld>
            <a:endParaRPr lang="en-US" sz="1300" smtClean="0"/>
          </a:p>
        </p:txBody>
      </p:sp>
    </p:spTree>
    <p:extLst>
      <p:ext uri="{BB962C8B-B14F-4D97-AF65-F5344CB8AC3E}">
        <p14:creationId xmlns:p14="http://schemas.microsoft.com/office/powerpoint/2010/main" val="36854387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7B16584-2236-4106-A218-E2C7DDC54E17}" type="slidenum">
              <a:rPr lang="en-US" sz="1300" smtClean="0"/>
              <a:pPr>
                <a:spcBef>
                  <a:spcPct val="0"/>
                </a:spcBef>
              </a:pPr>
              <a:t>40</a:t>
            </a:fld>
            <a:endParaRPr lang="en-US" sz="1300" smtClean="0"/>
          </a:p>
        </p:txBody>
      </p:sp>
    </p:spTree>
    <p:extLst>
      <p:ext uri="{BB962C8B-B14F-4D97-AF65-F5344CB8AC3E}">
        <p14:creationId xmlns:p14="http://schemas.microsoft.com/office/powerpoint/2010/main" val="30153447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7397BD3-92AB-4643-858A-B9CF30553F6A}" type="slidenum">
              <a:rPr lang="en-US" sz="1300" smtClean="0"/>
              <a:pPr>
                <a:spcBef>
                  <a:spcPct val="0"/>
                </a:spcBef>
              </a:pPr>
              <a:t>41</a:t>
            </a:fld>
            <a:endParaRPr lang="en-US" sz="1300" smtClean="0"/>
          </a:p>
        </p:txBody>
      </p:sp>
    </p:spTree>
    <p:extLst>
      <p:ext uri="{BB962C8B-B14F-4D97-AF65-F5344CB8AC3E}">
        <p14:creationId xmlns:p14="http://schemas.microsoft.com/office/powerpoint/2010/main" val="1504317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0991F2F-B6A5-455B-8EB6-E3BE62DAE819}" type="slidenum">
              <a:rPr lang="en-US" sz="1300" smtClean="0"/>
              <a:pPr>
                <a:spcBef>
                  <a:spcPct val="0"/>
                </a:spcBef>
              </a:pPr>
              <a:t>42</a:t>
            </a:fld>
            <a:endParaRPr lang="en-US" sz="1300" smtClean="0"/>
          </a:p>
        </p:txBody>
      </p:sp>
    </p:spTree>
    <p:extLst>
      <p:ext uri="{BB962C8B-B14F-4D97-AF65-F5344CB8AC3E}">
        <p14:creationId xmlns:p14="http://schemas.microsoft.com/office/powerpoint/2010/main" val="28683693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02DDA19-4EC5-483D-B3E4-BCBB9CF8A3B1}" type="slidenum">
              <a:rPr lang="en-US" sz="1300" smtClean="0"/>
              <a:pPr>
                <a:spcBef>
                  <a:spcPct val="0"/>
                </a:spcBef>
              </a:pPr>
              <a:t>43</a:t>
            </a:fld>
            <a:endParaRPr lang="en-US" sz="1300" smtClean="0"/>
          </a:p>
        </p:txBody>
      </p:sp>
    </p:spTree>
    <p:extLst>
      <p:ext uri="{BB962C8B-B14F-4D97-AF65-F5344CB8AC3E}">
        <p14:creationId xmlns:p14="http://schemas.microsoft.com/office/powerpoint/2010/main" val="1153862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40043B6-EA3E-4076-A186-07ACE6284652}" type="slidenum">
              <a:rPr lang="en-US" sz="1300" smtClean="0"/>
              <a:pPr>
                <a:spcBef>
                  <a:spcPct val="0"/>
                </a:spcBef>
              </a:pPr>
              <a:t>44</a:t>
            </a:fld>
            <a:endParaRPr lang="en-US" sz="1300" smtClean="0"/>
          </a:p>
        </p:txBody>
      </p:sp>
    </p:spTree>
    <p:extLst>
      <p:ext uri="{BB962C8B-B14F-4D97-AF65-F5344CB8AC3E}">
        <p14:creationId xmlns:p14="http://schemas.microsoft.com/office/powerpoint/2010/main" val="33923470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704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23913" indent="-315913">
              <a:spcBef>
                <a:spcPct val="30000"/>
              </a:spcBef>
              <a:defRPr sz="1200">
                <a:solidFill>
                  <a:schemeClr val="tx1"/>
                </a:solidFill>
                <a:latin typeface="Times New Roman" panose="02020603050405020304" pitchFamily="18" charset="0"/>
              </a:defRPr>
            </a:lvl2pPr>
            <a:lvl3pPr marL="1268413" indent="-252413">
              <a:spcBef>
                <a:spcPct val="30000"/>
              </a:spcBef>
              <a:defRPr sz="1200">
                <a:solidFill>
                  <a:schemeClr val="tx1"/>
                </a:solidFill>
                <a:latin typeface="Times New Roman" panose="02020603050405020304" pitchFamily="18" charset="0"/>
              </a:defRPr>
            </a:lvl3pPr>
            <a:lvl4pPr marL="1776413" indent="-252413">
              <a:spcBef>
                <a:spcPct val="30000"/>
              </a:spcBef>
              <a:defRPr sz="1200">
                <a:solidFill>
                  <a:schemeClr val="tx1"/>
                </a:solidFill>
                <a:latin typeface="Times New Roman" panose="02020603050405020304" pitchFamily="18" charset="0"/>
              </a:defRPr>
            </a:lvl4pPr>
            <a:lvl5pPr marL="2282825" indent="-252413">
              <a:spcBef>
                <a:spcPct val="30000"/>
              </a:spcBef>
              <a:defRPr sz="1200">
                <a:solidFill>
                  <a:schemeClr val="tx1"/>
                </a:solidFill>
                <a:latin typeface="Times New Roman" panose="02020603050405020304" pitchFamily="18" charset="0"/>
              </a:defRPr>
            </a:lvl5pPr>
            <a:lvl6pPr marL="2740025" indent="-252413" eaLnBrk="0" fontAlgn="base" hangingPunct="0">
              <a:spcBef>
                <a:spcPct val="30000"/>
              </a:spcBef>
              <a:spcAft>
                <a:spcPct val="0"/>
              </a:spcAft>
              <a:defRPr sz="1200">
                <a:solidFill>
                  <a:schemeClr val="tx1"/>
                </a:solidFill>
                <a:latin typeface="Times New Roman" panose="02020603050405020304" pitchFamily="18" charset="0"/>
              </a:defRPr>
            </a:lvl6pPr>
            <a:lvl7pPr marL="3197225" indent="-252413" eaLnBrk="0" fontAlgn="base" hangingPunct="0">
              <a:spcBef>
                <a:spcPct val="30000"/>
              </a:spcBef>
              <a:spcAft>
                <a:spcPct val="0"/>
              </a:spcAft>
              <a:defRPr sz="1200">
                <a:solidFill>
                  <a:schemeClr val="tx1"/>
                </a:solidFill>
                <a:latin typeface="Times New Roman" panose="02020603050405020304" pitchFamily="18" charset="0"/>
              </a:defRPr>
            </a:lvl7pPr>
            <a:lvl8pPr marL="3654425" indent="-252413" eaLnBrk="0" fontAlgn="base" hangingPunct="0">
              <a:spcBef>
                <a:spcPct val="30000"/>
              </a:spcBef>
              <a:spcAft>
                <a:spcPct val="0"/>
              </a:spcAft>
              <a:defRPr sz="1200">
                <a:solidFill>
                  <a:schemeClr val="tx1"/>
                </a:solidFill>
                <a:latin typeface="Times New Roman" panose="02020603050405020304" pitchFamily="18" charset="0"/>
              </a:defRPr>
            </a:lvl8pPr>
            <a:lvl9pPr marL="4111625" indent="-2524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400" smtClean="0"/>
              <a:t>Diabetes Educational Services© (530) 893 - 8635 </a:t>
            </a:r>
          </a:p>
        </p:txBody>
      </p:sp>
      <p:sp>
        <p:nvSpPr>
          <p:cNvPr id="8704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23913" indent="-315913">
              <a:spcBef>
                <a:spcPct val="30000"/>
              </a:spcBef>
              <a:defRPr sz="1200">
                <a:solidFill>
                  <a:schemeClr val="tx1"/>
                </a:solidFill>
                <a:latin typeface="Times New Roman" panose="02020603050405020304" pitchFamily="18" charset="0"/>
              </a:defRPr>
            </a:lvl2pPr>
            <a:lvl3pPr marL="1268413" indent="-252413">
              <a:spcBef>
                <a:spcPct val="30000"/>
              </a:spcBef>
              <a:defRPr sz="1200">
                <a:solidFill>
                  <a:schemeClr val="tx1"/>
                </a:solidFill>
                <a:latin typeface="Times New Roman" panose="02020603050405020304" pitchFamily="18" charset="0"/>
              </a:defRPr>
            </a:lvl3pPr>
            <a:lvl4pPr marL="1776413" indent="-252413">
              <a:spcBef>
                <a:spcPct val="30000"/>
              </a:spcBef>
              <a:defRPr sz="1200">
                <a:solidFill>
                  <a:schemeClr val="tx1"/>
                </a:solidFill>
                <a:latin typeface="Times New Roman" panose="02020603050405020304" pitchFamily="18" charset="0"/>
              </a:defRPr>
            </a:lvl4pPr>
            <a:lvl5pPr marL="2282825" indent="-252413">
              <a:spcBef>
                <a:spcPct val="30000"/>
              </a:spcBef>
              <a:defRPr sz="1200">
                <a:solidFill>
                  <a:schemeClr val="tx1"/>
                </a:solidFill>
                <a:latin typeface="Times New Roman" panose="02020603050405020304" pitchFamily="18" charset="0"/>
              </a:defRPr>
            </a:lvl5pPr>
            <a:lvl6pPr marL="2740025" indent="-252413" eaLnBrk="0" fontAlgn="base" hangingPunct="0">
              <a:spcBef>
                <a:spcPct val="30000"/>
              </a:spcBef>
              <a:spcAft>
                <a:spcPct val="0"/>
              </a:spcAft>
              <a:defRPr sz="1200">
                <a:solidFill>
                  <a:schemeClr val="tx1"/>
                </a:solidFill>
                <a:latin typeface="Times New Roman" panose="02020603050405020304" pitchFamily="18" charset="0"/>
              </a:defRPr>
            </a:lvl6pPr>
            <a:lvl7pPr marL="3197225" indent="-252413" eaLnBrk="0" fontAlgn="base" hangingPunct="0">
              <a:spcBef>
                <a:spcPct val="30000"/>
              </a:spcBef>
              <a:spcAft>
                <a:spcPct val="0"/>
              </a:spcAft>
              <a:defRPr sz="1200">
                <a:solidFill>
                  <a:schemeClr val="tx1"/>
                </a:solidFill>
                <a:latin typeface="Times New Roman" panose="02020603050405020304" pitchFamily="18" charset="0"/>
              </a:defRPr>
            </a:lvl7pPr>
            <a:lvl8pPr marL="3654425" indent="-252413" eaLnBrk="0" fontAlgn="base" hangingPunct="0">
              <a:spcBef>
                <a:spcPct val="30000"/>
              </a:spcBef>
              <a:spcAft>
                <a:spcPct val="0"/>
              </a:spcAft>
              <a:defRPr sz="1200">
                <a:solidFill>
                  <a:schemeClr val="tx1"/>
                </a:solidFill>
                <a:latin typeface="Times New Roman" panose="02020603050405020304" pitchFamily="18" charset="0"/>
              </a:defRPr>
            </a:lvl8pPr>
            <a:lvl9pPr marL="4111625" indent="-2524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07132B-66B3-4650-9F99-D0027139A699}" type="slidenum">
              <a:rPr lang="en-US" sz="1400" smtClean="0"/>
              <a:pPr>
                <a:spcBef>
                  <a:spcPct val="0"/>
                </a:spcBef>
              </a:pPr>
              <a:t>45</a:t>
            </a:fld>
            <a:endParaRPr lang="en-US" sz="1400" smtClean="0"/>
          </a:p>
        </p:txBody>
      </p:sp>
    </p:spTree>
    <p:extLst>
      <p:ext uri="{BB962C8B-B14F-4D97-AF65-F5344CB8AC3E}">
        <p14:creationId xmlns:p14="http://schemas.microsoft.com/office/powerpoint/2010/main" val="31659800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2E4290E-10D9-42E5-96B0-838A0DD66B9A}" type="slidenum">
              <a:rPr lang="en-US" sz="1300" smtClean="0"/>
              <a:pPr>
                <a:spcBef>
                  <a:spcPct val="0"/>
                </a:spcBef>
              </a:pPr>
              <a:t>46</a:t>
            </a:fld>
            <a:endParaRPr lang="en-US" sz="1300" smtClean="0"/>
          </a:p>
        </p:txBody>
      </p:sp>
      <p:sp>
        <p:nvSpPr>
          <p:cNvPr id="89091"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5759" tIns="47878" rIns="95759" bIns="47878"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B704CBBB-2EE3-449D-A19B-7321E1849287}" type="slidenum">
              <a:rPr lang="en-US"/>
              <a:pPr algn="r" eaLnBrk="1" hangingPunct="1">
                <a:spcBef>
                  <a:spcPct val="0"/>
                </a:spcBef>
              </a:pPr>
              <a:t>46</a:t>
            </a:fld>
            <a:endParaRPr lang="en-US"/>
          </a:p>
        </p:txBody>
      </p:sp>
      <p:sp>
        <p:nvSpPr>
          <p:cNvPr id="89092" name="Slide Image Placeholder 1"/>
          <p:cNvSpPr>
            <a:spLocks noGrp="1" noRot="1" noChangeAspect="1" noTextEdit="1"/>
          </p:cNvSpPr>
          <p:nvPr>
            <p:ph type="sldImg"/>
          </p:nvPr>
        </p:nvSpPr>
        <p:spPr>
          <a:ln/>
        </p:spPr>
      </p:sp>
      <p:sp>
        <p:nvSpPr>
          <p:cNvPr id="8909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909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89095" name="Slide Number Placeholder 4"/>
          <p:cNvSpPr txBox="1">
            <a:spLocks noGrp="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5759" tIns="47878" rIns="95759" bIns="47878"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F55D12BA-B2CE-4C8F-A652-3614F684F6B6}" type="slidenum">
              <a:rPr lang="en-US"/>
              <a:pPr algn="r" eaLnBrk="1" hangingPunct="1">
                <a:spcBef>
                  <a:spcPct val="0"/>
                </a:spcBef>
              </a:pPr>
              <a:t>46</a:t>
            </a:fld>
            <a:endParaRPr lang="en-US"/>
          </a:p>
        </p:txBody>
      </p:sp>
    </p:spTree>
    <p:extLst>
      <p:ext uri="{BB962C8B-B14F-4D97-AF65-F5344CB8AC3E}">
        <p14:creationId xmlns:p14="http://schemas.microsoft.com/office/powerpoint/2010/main" val="20987274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a:ln/>
        </p:spPr>
      </p:sp>
      <p:sp>
        <p:nvSpPr>
          <p:cNvPr id="249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9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14D281A3-0F60-4513-BD39-E92EA1A6639C}" type="slidenum">
              <a:rPr lang="en-US" sz="1200" smtClean="0"/>
              <a:pPr/>
              <a:t>49</a:t>
            </a:fld>
            <a:endParaRPr lang="en-US" sz="1200" smtClean="0"/>
          </a:p>
        </p:txBody>
      </p:sp>
    </p:spTree>
    <p:extLst>
      <p:ext uri="{BB962C8B-B14F-4D97-AF65-F5344CB8AC3E}">
        <p14:creationId xmlns:p14="http://schemas.microsoft.com/office/powerpoint/2010/main" val="157347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434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1434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5B470A1-258D-444C-8A31-8F4AC34B0805}" type="slidenum">
              <a:rPr lang="en-US" sz="1300" smtClean="0"/>
              <a:pPr>
                <a:spcBef>
                  <a:spcPct val="0"/>
                </a:spcBef>
              </a:pPr>
              <a:t>5</a:t>
            </a:fld>
            <a:endParaRPr lang="en-US" sz="1300" smtClean="0"/>
          </a:p>
        </p:txBody>
      </p:sp>
    </p:spTree>
    <p:extLst>
      <p:ext uri="{BB962C8B-B14F-4D97-AF65-F5344CB8AC3E}">
        <p14:creationId xmlns:p14="http://schemas.microsoft.com/office/powerpoint/2010/main" val="16696316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ln/>
        </p:spPr>
      </p:sp>
      <p:sp>
        <p:nvSpPr>
          <p:cNvPr id="250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50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6CA442B7-7999-4C04-A871-C3EB39AAB729}" type="slidenum">
              <a:rPr lang="en-US" sz="1200" smtClean="0"/>
              <a:pPr/>
              <a:t>52</a:t>
            </a:fld>
            <a:endParaRPr lang="en-US" sz="1200" smtClean="0"/>
          </a:p>
        </p:txBody>
      </p:sp>
    </p:spTree>
    <p:extLst>
      <p:ext uri="{BB962C8B-B14F-4D97-AF65-F5344CB8AC3E}">
        <p14:creationId xmlns:p14="http://schemas.microsoft.com/office/powerpoint/2010/main" val="26499898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95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6C52FDD-CABE-4A1E-8C91-2E32E28B4FBF}" type="slidenum">
              <a:rPr lang="en-US" sz="1300" smtClean="0"/>
              <a:pPr>
                <a:spcBef>
                  <a:spcPct val="0"/>
                </a:spcBef>
              </a:pPr>
              <a:t>54</a:t>
            </a:fld>
            <a:endParaRPr lang="en-US" sz="1300" smtClean="0"/>
          </a:p>
        </p:txBody>
      </p:sp>
    </p:spTree>
    <p:extLst>
      <p:ext uri="{BB962C8B-B14F-4D97-AF65-F5344CB8AC3E}">
        <p14:creationId xmlns:p14="http://schemas.microsoft.com/office/powerpoint/2010/main" val="39116551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2BD87E2-4477-4066-8D06-C6836C34A9DB}" type="slidenum">
              <a:rPr lang="en-US" sz="1300" smtClean="0"/>
              <a:pPr>
                <a:spcBef>
                  <a:spcPct val="0"/>
                </a:spcBef>
              </a:pPr>
              <a:t>55</a:t>
            </a:fld>
            <a:endParaRPr lang="en-US" sz="1300" smtClean="0"/>
          </a:p>
        </p:txBody>
      </p:sp>
    </p:spTree>
    <p:extLst>
      <p:ext uri="{BB962C8B-B14F-4D97-AF65-F5344CB8AC3E}">
        <p14:creationId xmlns:p14="http://schemas.microsoft.com/office/powerpoint/2010/main" val="13804260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3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9BF7D87-8FB8-4C72-AB65-A38B46B02EAD}" type="slidenum">
              <a:rPr lang="en-US" sz="1200" smtClean="0">
                <a:solidFill>
                  <a:srgbClr val="000000"/>
                </a:solidFill>
              </a:rPr>
              <a:pPr eaLnBrk="1" hangingPunct="1"/>
              <a:t>56</a:t>
            </a:fld>
            <a:endParaRPr lang="en-US" sz="1200" smtClean="0">
              <a:solidFill>
                <a:srgbClr val="000000"/>
              </a:solidFill>
            </a:endParaRPr>
          </a:p>
        </p:txBody>
      </p:sp>
    </p:spTree>
    <p:extLst>
      <p:ext uri="{BB962C8B-B14F-4D97-AF65-F5344CB8AC3E}">
        <p14:creationId xmlns:p14="http://schemas.microsoft.com/office/powerpoint/2010/main" val="41125762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01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23913" indent="-315913">
              <a:spcBef>
                <a:spcPct val="30000"/>
              </a:spcBef>
              <a:defRPr sz="1200">
                <a:solidFill>
                  <a:schemeClr val="tx1"/>
                </a:solidFill>
                <a:latin typeface="Times New Roman" panose="02020603050405020304" pitchFamily="18" charset="0"/>
              </a:defRPr>
            </a:lvl2pPr>
            <a:lvl3pPr marL="1268413" indent="-252413">
              <a:spcBef>
                <a:spcPct val="30000"/>
              </a:spcBef>
              <a:defRPr sz="1200">
                <a:solidFill>
                  <a:schemeClr val="tx1"/>
                </a:solidFill>
                <a:latin typeface="Times New Roman" panose="02020603050405020304" pitchFamily="18" charset="0"/>
              </a:defRPr>
            </a:lvl3pPr>
            <a:lvl4pPr marL="1776413" indent="-252413">
              <a:spcBef>
                <a:spcPct val="30000"/>
              </a:spcBef>
              <a:defRPr sz="1200">
                <a:solidFill>
                  <a:schemeClr val="tx1"/>
                </a:solidFill>
                <a:latin typeface="Times New Roman" panose="02020603050405020304" pitchFamily="18" charset="0"/>
              </a:defRPr>
            </a:lvl4pPr>
            <a:lvl5pPr marL="2282825" indent="-252413">
              <a:spcBef>
                <a:spcPct val="30000"/>
              </a:spcBef>
              <a:defRPr sz="1200">
                <a:solidFill>
                  <a:schemeClr val="tx1"/>
                </a:solidFill>
                <a:latin typeface="Times New Roman" panose="02020603050405020304" pitchFamily="18" charset="0"/>
              </a:defRPr>
            </a:lvl5pPr>
            <a:lvl6pPr marL="2740025" indent="-252413" eaLnBrk="0" fontAlgn="base" hangingPunct="0">
              <a:spcBef>
                <a:spcPct val="30000"/>
              </a:spcBef>
              <a:spcAft>
                <a:spcPct val="0"/>
              </a:spcAft>
              <a:defRPr sz="1200">
                <a:solidFill>
                  <a:schemeClr val="tx1"/>
                </a:solidFill>
                <a:latin typeface="Times New Roman" panose="02020603050405020304" pitchFamily="18" charset="0"/>
              </a:defRPr>
            </a:lvl6pPr>
            <a:lvl7pPr marL="3197225" indent="-252413" eaLnBrk="0" fontAlgn="base" hangingPunct="0">
              <a:spcBef>
                <a:spcPct val="30000"/>
              </a:spcBef>
              <a:spcAft>
                <a:spcPct val="0"/>
              </a:spcAft>
              <a:defRPr sz="1200">
                <a:solidFill>
                  <a:schemeClr val="tx1"/>
                </a:solidFill>
                <a:latin typeface="Times New Roman" panose="02020603050405020304" pitchFamily="18" charset="0"/>
              </a:defRPr>
            </a:lvl7pPr>
            <a:lvl8pPr marL="3654425" indent="-252413" eaLnBrk="0" fontAlgn="base" hangingPunct="0">
              <a:spcBef>
                <a:spcPct val="30000"/>
              </a:spcBef>
              <a:spcAft>
                <a:spcPct val="0"/>
              </a:spcAft>
              <a:defRPr sz="1200">
                <a:solidFill>
                  <a:schemeClr val="tx1"/>
                </a:solidFill>
                <a:latin typeface="Times New Roman" panose="02020603050405020304" pitchFamily="18" charset="0"/>
              </a:defRPr>
            </a:lvl8pPr>
            <a:lvl9pPr marL="4111625" indent="-2524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33A3FFB-F5CB-4224-8709-850022DD0951}" type="slidenum">
              <a:rPr lang="en-US" sz="1400" smtClean="0"/>
              <a:pPr>
                <a:spcBef>
                  <a:spcPct val="0"/>
                </a:spcBef>
              </a:pPr>
              <a:t>57</a:t>
            </a:fld>
            <a:endParaRPr lang="en-US" sz="1400" smtClean="0"/>
          </a:p>
        </p:txBody>
      </p:sp>
    </p:spTree>
    <p:extLst>
      <p:ext uri="{BB962C8B-B14F-4D97-AF65-F5344CB8AC3E}">
        <p14:creationId xmlns:p14="http://schemas.microsoft.com/office/powerpoint/2010/main" val="24341898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23913" indent="-315913">
              <a:spcBef>
                <a:spcPct val="30000"/>
              </a:spcBef>
              <a:defRPr sz="1200">
                <a:solidFill>
                  <a:schemeClr val="tx1"/>
                </a:solidFill>
                <a:latin typeface="Times New Roman" panose="02020603050405020304" pitchFamily="18" charset="0"/>
              </a:defRPr>
            </a:lvl2pPr>
            <a:lvl3pPr marL="1268413" indent="-252413">
              <a:spcBef>
                <a:spcPct val="30000"/>
              </a:spcBef>
              <a:defRPr sz="1200">
                <a:solidFill>
                  <a:schemeClr val="tx1"/>
                </a:solidFill>
                <a:latin typeface="Times New Roman" panose="02020603050405020304" pitchFamily="18" charset="0"/>
              </a:defRPr>
            </a:lvl3pPr>
            <a:lvl4pPr marL="1776413" indent="-252413">
              <a:spcBef>
                <a:spcPct val="30000"/>
              </a:spcBef>
              <a:defRPr sz="1200">
                <a:solidFill>
                  <a:schemeClr val="tx1"/>
                </a:solidFill>
                <a:latin typeface="Times New Roman" panose="02020603050405020304" pitchFamily="18" charset="0"/>
              </a:defRPr>
            </a:lvl4pPr>
            <a:lvl5pPr marL="2282825" indent="-252413">
              <a:spcBef>
                <a:spcPct val="30000"/>
              </a:spcBef>
              <a:defRPr sz="1200">
                <a:solidFill>
                  <a:schemeClr val="tx1"/>
                </a:solidFill>
                <a:latin typeface="Times New Roman" panose="02020603050405020304" pitchFamily="18" charset="0"/>
              </a:defRPr>
            </a:lvl5pPr>
            <a:lvl6pPr marL="2740025" indent="-252413" eaLnBrk="0" fontAlgn="base" hangingPunct="0">
              <a:spcBef>
                <a:spcPct val="30000"/>
              </a:spcBef>
              <a:spcAft>
                <a:spcPct val="0"/>
              </a:spcAft>
              <a:defRPr sz="1200">
                <a:solidFill>
                  <a:schemeClr val="tx1"/>
                </a:solidFill>
                <a:latin typeface="Times New Roman" panose="02020603050405020304" pitchFamily="18" charset="0"/>
              </a:defRPr>
            </a:lvl6pPr>
            <a:lvl7pPr marL="3197225" indent="-252413" eaLnBrk="0" fontAlgn="base" hangingPunct="0">
              <a:spcBef>
                <a:spcPct val="30000"/>
              </a:spcBef>
              <a:spcAft>
                <a:spcPct val="0"/>
              </a:spcAft>
              <a:defRPr sz="1200">
                <a:solidFill>
                  <a:schemeClr val="tx1"/>
                </a:solidFill>
                <a:latin typeface="Times New Roman" panose="02020603050405020304" pitchFamily="18" charset="0"/>
              </a:defRPr>
            </a:lvl7pPr>
            <a:lvl8pPr marL="3654425" indent="-252413" eaLnBrk="0" fontAlgn="base" hangingPunct="0">
              <a:spcBef>
                <a:spcPct val="30000"/>
              </a:spcBef>
              <a:spcAft>
                <a:spcPct val="0"/>
              </a:spcAft>
              <a:defRPr sz="1200">
                <a:solidFill>
                  <a:schemeClr val="tx1"/>
                </a:solidFill>
                <a:latin typeface="Times New Roman" panose="02020603050405020304" pitchFamily="18" charset="0"/>
              </a:defRPr>
            </a:lvl8pPr>
            <a:lvl9pPr marL="4111625" indent="-2524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B19DB79-A843-43A5-A280-0492FA2ED592}" type="slidenum">
              <a:rPr lang="en-US" sz="1400" smtClean="0"/>
              <a:pPr>
                <a:spcBef>
                  <a:spcPct val="0"/>
                </a:spcBef>
              </a:pPr>
              <a:t>58</a:t>
            </a:fld>
            <a:endParaRPr lang="en-US" sz="1400" smtClean="0"/>
          </a:p>
        </p:txBody>
      </p:sp>
    </p:spTree>
    <p:extLst>
      <p:ext uri="{BB962C8B-B14F-4D97-AF65-F5344CB8AC3E}">
        <p14:creationId xmlns:p14="http://schemas.microsoft.com/office/powerpoint/2010/main" val="1205927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5F1F8D6-639C-47C0-9764-FE753136745F}" type="slidenum">
              <a:rPr lang="en-US" sz="1300" smtClean="0"/>
              <a:pPr>
                <a:spcBef>
                  <a:spcPct val="0"/>
                </a:spcBef>
              </a:pPr>
              <a:t>59</a:t>
            </a:fld>
            <a:endParaRPr lang="en-US" sz="1300" smtClean="0"/>
          </a:p>
        </p:txBody>
      </p:sp>
    </p:spTree>
    <p:extLst>
      <p:ext uri="{BB962C8B-B14F-4D97-AF65-F5344CB8AC3E}">
        <p14:creationId xmlns:p14="http://schemas.microsoft.com/office/powerpoint/2010/main" val="1302725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9F18CAD-DD19-4718-88D3-0D66C8339AB7}" type="slidenum">
              <a:rPr lang="en-US" sz="1300" smtClean="0"/>
              <a:pPr>
                <a:spcBef>
                  <a:spcPct val="0"/>
                </a:spcBef>
              </a:pPr>
              <a:t>63</a:t>
            </a:fld>
            <a:endParaRPr lang="en-US" sz="1300" smtClean="0"/>
          </a:p>
        </p:txBody>
      </p:sp>
    </p:spTree>
    <p:extLst>
      <p:ext uri="{BB962C8B-B14F-4D97-AF65-F5344CB8AC3E}">
        <p14:creationId xmlns:p14="http://schemas.microsoft.com/office/powerpoint/2010/main" val="8817625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09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4DF069D-24B9-4BC2-B289-E9C9E2778F46}" type="slidenum">
              <a:rPr lang="en-US" sz="1300" smtClean="0"/>
              <a:pPr>
                <a:spcBef>
                  <a:spcPct val="0"/>
                </a:spcBef>
              </a:pPr>
              <a:t>64</a:t>
            </a:fld>
            <a:endParaRPr lang="en-US" sz="1300" smtClean="0"/>
          </a:p>
        </p:txBody>
      </p:sp>
    </p:spTree>
    <p:extLst>
      <p:ext uri="{BB962C8B-B14F-4D97-AF65-F5344CB8AC3E}">
        <p14:creationId xmlns:p14="http://schemas.microsoft.com/office/powerpoint/2010/main" val="17816924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BCAB26-2E33-4DDB-B6D7-AE025BD970E2}" type="slidenum">
              <a:rPr lang="en-US" sz="1300" smtClean="0"/>
              <a:pPr>
                <a:spcBef>
                  <a:spcPct val="0"/>
                </a:spcBef>
              </a:pPr>
              <a:t>65</a:t>
            </a:fld>
            <a:endParaRPr lang="en-US" sz="1300" smtClean="0"/>
          </a:p>
        </p:txBody>
      </p:sp>
    </p:spTree>
    <p:extLst>
      <p:ext uri="{BB962C8B-B14F-4D97-AF65-F5344CB8AC3E}">
        <p14:creationId xmlns:p14="http://schemas.microsoft.com/office/powerpoint/2010/main" val="4162116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6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C635047-48E7-4D04-BF07-CB988903E126}" type="slidenum">
              <a:rPr lang="en-US" sz="1300" smtClean="0"/>
              <a:pPr>
                <a:spcBef>
                  <a:spcPct val="0"/>
                </a:spcBef>
              </a:pPr>
              <a:t>7</a:t>
            </a:fld>
            <a:endParaRPr lang="en-US" sz="1300" smtClean="0"/>
          </a:p>
        </p:txBody>
      </p:sp>
    </p:spTree>
    <p:extLst>
      <p:ext uri="{BB962C8B-B14F-4D97-AF65-F5344CB8AC3E}">
        <p14:creationId xmlns:p14="http://schemas.microsoft.com/office/powerpoint/2010/main" val="35947159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17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2371924-0456-480F-9E09-B999F4917C07}" type="slidenum">
              <a:rPr lang="en-US" sz="1300" smtClean="0"/>
              <a:pPr>
                <a:spcBef>
                  <a:spcPct val="0"/>
                </a:spcBef>
              </a:pPr>
              <a:t>66</a:t>
            </a:fld>
            <a:endParaRPr lang="en-US" sz="1300" smtClean="0"/>
          </a:p>
        </p:txBody>
      </p:sp>
    </p:spTree>
    <p:extLst>
      <p:ext uri="{BB962C8B-B14F-4D97-AF65-F5344CB8AC3E}">
        <p14:creationId xmlns:p14="http://schemas.microsoft.com/office/powerpoint/2010/main" val="19478111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19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665C284-2649-4066-B9B0-4245C30B978C}" type="slidenum">
              <a:rPr lang="en-US" sz="1300" smtClean="0"/>
              <a:pPr>
                <a:spcBef>
                  <a:spcPct val="0"/>
                </a:spcBef>
              </a:pPr>
              <a:t>67</a:t>
            </a:fld>
            <a:endParaRPr lang="en-US" sz="1300" smtClean="0"/>
          </a:p>
        </p:txBody>
      </p:sp>
    </p:spTree>
    <p:extLst>
      <p:ext uri="{BB962C8B-B14F-4D97-AF65-F5344CB8AC3E}">
        <p14:creationId xmlns:p14="http://schemas.microsoft.com/office/powerpoint/2010/main" val="29397300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17EE976-247E-4FBB-A943-DE241C736BF6}" type="slidenum">
              <a:rPr lang="en-US" sz="1300" smtClean="0"/>
              <a:pPr>
                <a:spcBef>
                  <a:spcPct val="0"/>
                </a:spcBef>
              </a:pPr>
              <a:t>68</a:t>
            </a:fld>
            <a:endParaRPr lang="en-US" sz="1300" smtClean="0"/>
          </a:p>
        </p:txBody>
      </p:sp>
    </p:spTree>
    <p:extLst>
      <p:ext uri="{BB962C8B-B14F-4D97-AF65-F5344CB8AC3E}">
        <p14:creationId xmlns:p14="http://schemas.microsoft.com/office/powerpoint/2010/main" val="41235873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3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75352EF-A889-4A92-85ED-C20D9A1C7B39}" type="slidenum">
              <a:rPr lang="en-US" sz="1300" smtClean="0"/>
              <a:pPr>
                <a:spcBef>
                  <a:spcPct val="0"/>
                </a:spcBef>
              </a:pPr>
              <a:t>69</a:t>
            </a:fld>
            <a:endParaRPr lang="en-US" sz="1300" smtClean="0"/>
          </a:p>
        </p:txBody>
      </p:sp>
    </p:spTree>
    <p:extLst>
      <p:ext uri="{BB962C8B-B14F-4D97-AF65-F5344CB8AC3E}">
        <p14:creationId xmlns:p14="http://schemas.microsoft.com/office/powerpoint/2010/main" val="31628649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595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12595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61FD15A-83DC-4FD7-9653-0855EA200884}" type="slidenum">
              <a:rPr lang="en-US" sz="1300" smtClean="0"/>
              <a:pPr>
                <a:spcBef>
                  <a:spcPct val="0"/>
                </a:spcBef>
              </a:pPr>
              <a:t>70</a:t>
            </a:fld>
            <a:endParaRPr lang="en-US" sz="1300" smtClean="0"/>
          </a:p>
        </p:txBody>
      </p:sp>
    </p:spTree>
    <p:extLst>
      <p:ext uri="{BB962C8B-B14F-4D97-AF65-F5344CB8AC3E}">
        <p14:creationId xmlns:p14="http://schemas.microsoft.com/office/powerpoint/2010/main" val="30763265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29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2F04DCB-2BD8-4E14-8D23-8A657665016A}" type="slidenum">
              <a:rPr lang="en-US" sz="1300" smtClean="0"/>
              <a:pPr>
                <a:spcBef>
                  <a:spcPct val="0"/>
                </a:spcBef>
              </a:pPr>
              <a:t>73</a:t>
            </a:fld>
            <a:endParaRPr lang="en-US" sz="1300" smtClean="0"/>
          </a:p>
        </p:txBody>
      </p:sp>
    </p:spTree>
    <p:extLst>
      <p:ext uri="{BB962C8B-B14F-4D97-AF65-F5344CB8AC3E}">
        <p14:creationId xmlns:p14="http://schemas.microsoft.com/office/powerpoint/2010/main" val="28547550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94C2DC0-1F82-4AF9-8CD1-FEDA46970538}" type="slidenum">
              <a:rPr lang="en-US" sz="1300" smtClean="0"/>
              <a:pPr>
                <a:spcBef>
                  <a:spcPct val="0"/>
                </a:spcBef>
              </a:pPr>
              <a:t>76</a:t>
            </a:fld>
            <a:endParaRPr lang="en-US" sz="1300" smtClean="0"/>
          </a:p>
        </p:txBody>
      </p:sp>
    </p:spTree>
    <p:extLst>
      <p:ext uri="{BB962C8B-B14F-4D97-AF65-F5344CB8AC3E}">
        <p14:creationId xmlns:p14="http://schemas.microsoft.com/office/powerpoint/2010/main" val="34965953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34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08FE4C-0A61-4E40-91F7-0CD294DB161C}" type="slidenum">
              <a:rPr lang="en-US" sz="1300" smtClean="0"/>
              <a:pPr>
                <a:spcBef>
                  <a:spcPct val="0"/>
                </a:spcBef>
              </a:pPr>
              <a:t>77</a:t>
            </a:fld>
            <a:endParaRPr lang="en-US" sz="1300" smtClean="0"/>
          </a:p>
        </p:txBody>
      </p:sp>
    </p:spTree>
    <p:extLst>
      <p:ext uri="{BB962C8B-B14F-4D97-AF65-F5344CB8AC3E}">
        <p14:creationId xmlns:p14="http://schemas.microsoft.com/office/powerpoint/2010/main" val="41319281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36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99D324A-1C66-431F-AB9C-794904CB19A4}" type="slidenum">
              <a:rPr lang="en-US" sz="1300" smtClean="0"/>
              <a:pPr>
                <a:spcBef>
                  <a:spcPct val="0"/>
                </a:spcBef>
              </a:pPr>
              <a:t>78</a:t>
            </a:fld>
            <a:endParaRPr lang="en-US" sz="1300" smtClean="0"/>
          </a:p>
        </p:txBody>
      </p:sp>
    </p:spTree>
    <p:extLst>
      <p:ext uri="{BB962C8B-B14F-4D97-AF65-F5344CB8AC3E}">
        <p14:creationId xmlns:p14="http://schemas.microsoft.com/office/powerpoint/2010/main" val="19728525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3DFFD53-2F91-4D60-AED1-06B7AB1E0D0D}" type="slidenum">
              <a:rPr lang="en-US" sz="1300" smtClean="0"/>
              <a:pPr>
                <a:spcBef>
                  <a:spcPct val="0"/>
                </a:spcBef>
              </a:pPr>
              <a:t>79</a:t>
            </a:fld>
            <a:endParaRPr lang="en-US" sz="1300" smtClean="0"/>
          </a:p>
        </p:txBody>
      </p:sp>
    </p:spTree>
    <p:extLst>
      <p:ext uri="{BB962C8B-B14F-4D97-AF65-F5344CB8AC3E}">
        <p14:creationId xmlns:p14="http://schemas.microsoft.com/office/powerpoint/2010/main" val="1346293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6B67C91-6F86-48CE-9BC3-512359E98880}" type="slidenum">
              <a:rPr lang="en-US" sz="1300" smtClean="0"/>
              <a:pPr>
                <a:spcBef>
                  <a:spcPct val="0"/>
                </a:spcBef>
              </a:pPr>
              <a:t>8</a:t>
            </a:fld>
            <a:endParaRPr lang="en-US" sz="1300" smtClean="0"/>
          </a:p>
        </p:txBody>
      </p:sp>
    </p:spTree>
    <p:extLst>
      <p:ext uri="{BB962C8B-B14F-4D97-AF65-F5344CB8AC3E}">
        <p14:creationId xmlns:p14="http://schemas.microsoft.com/office/powerpoint/2010/main" val="32546443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0C52A5C-4859-45AC-9319-FDC5A6F80810}" type="slidenum">
              <a:rPr lang="en-US" sz="1300" smtClean="0"/>
              <a:pPr>
                <a:spcBef>
                  <a:spcPct val="0"/>
                </a:spcBef>
              </a:pPr>
              <a:t>80</a:t>
            </a:fld>
            <a:endParaRPr lang="en-US" sz="1300" smtClean="0"/>
          </a:p>
        </p:txBody>
      </p:sp>
    </p:spTree>
    <p:extLst>
      <p:ext uri="{BB962C8B-B14F-4D97-AF65-F5344CB8AC3E}">
        <p14:creationId xmlns:p14="http://schemas.microsoft.com/office/powerpoint/2010/main" val="21860591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4234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14234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B5890D6-530F-4F92-877B-A30800048C28}" type="slidenum">
              <a:rPr lang="en-US" sz="1300" smtClean="0"/>
              <a:pPr>
                <a:spcBef>
                  <a:spcPct val="0"/>
                </a:spcBef>
              </a:pPr>
              <a:t>81</a:t>
            </a:fld>
            <a:endParaRPr lang="en-US" sz="1300" smtClean="0"/>
          </a:p>
        </p:txBody>
      </p:sp>
    </p:spTree>
    <p:extLst>
      <p:ext uri="{BB962C8B-B14F-4D97-AF65-F5344CB8AC3E}">
        <p14:creationId xmlns:p14="http://schemas.microsoft.com/office/powerpoint/2010/main" val="37626721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45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FACFF85-6BCC-4F21-BA9A-577E212E5DAE}" type="slidenum">
              <a:rPr lang="en-US" sz="1300" smtClean="0"/>
              <a:pPr>
                <a:spcBef>
                  <a:spcPct val="0"/>
                </a:spcBef>
              </a:pPr>
              <a:t>83</a:t>
            </a:fld>
            <a:endParaRPr lang="en-US" sz="1300" smtClean="0"/>
          </a:p>
        </p:txBody>
      </p:sp>
    </p:spTree>
    <p:extLst>
      <p:ext uri="{BB962C8B-B14F-4D97-AF65-F5344CB8AC3E}">
        <p14:creationId xmlns:p14="http://schemas.microsoft.com/office/powerpoint/2010/main" val="24787740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50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17EBCA3-E797-45E9-9705-737B92DA90BA}" type="slidenum">
              <a:rPr lang="en-US" sz="1300" smtClean="0"/>
              <a:pPr>
                <a:spcBef>
                  <a:spcPct val="0"/>
                </a:spcBef>
              </a:pPr>
              <a:t>86</a:t>
            </a:fld>
            <a:endParaRPr lang="en-US" sz="1300" smtClean="0"/>
          </a:p>
        </p:txBody>
      </p:sp>
    </p:spTree>
    <p:extLst>
      <p:ext uri="{BB962C8B-B14F-4D97-AF65-F5344CB8AC3E}">
        <p14:creationId xmlns:p14="http://schemas.microsoft.com/office/powerpoint/2010/main" val="32956713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52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D3E8CB6-1D6B-427E-B622-540340245D08}" type="slidenum">
              <a:rPr lang="en-US" sz="1300" smtClean="0"/>
              <a:pPr>
                <a:spcBef>
                  <a:spcPct val="0"/>
                </a:spcBef>
              </a:pPr>
              <a:t>87</a:t>
            </a:fld>
            <a:endParaRPr lang="en-US" sz="1300" smtClean="0"/>
          </a:p>
        </p:txBody>
      </p:sp>
    </p:spTree>
    <p:extLst>
      <p:ext uri="{BB962C8B-B14F-4D97-AF65-F5344CB8AC3E}">
        <p14:creationId xmlns:p14="http://schemas.microsoft.com/office/powerpoint/2010/main" val="42784700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54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4350730-0439-4CFF-8704-3E2AE9AC74A0}" type="slidenum">
              <a:rPr lang="en-US" sz="1300" smtClean="0"/>
              <a:pPr>
                <a:spcBef>
                  <a:spcPct val="0"/>
                </a:spcBef>
              </a:pPr>
              <a:t>88</a:t>
            </a:fld>
            <a:endParaRPr lang="en-US" sz="1300" smtClean="0"/>
          </a:p>
        </p:txBody>
      </p:sp>
    </p:spTree>
    <p:extLst>
      <p:ext uri="{BB962C8B-B14F-4D97-AF65-F5344CB8AC3E}">
        <p14:creationId xmlns:p14="http://schemas.microsoft.com/office/powerpoint/2010/main" val="26798825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59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79463" indent="-300038">
              <a:defRPr sz="2400">
                <a:solidFill>
                  <a:schemeClr val="tx1"/>
                </a:solidFill>
                <a:latin typeface="Times New Roman" panose="02020603050405020304" pitchFamily="18" charset="0"/>
              </a:defRPr>
            </a:lvl2pPr>
            <a:lvl3pPr marL="1200150" indent="-239713">
              <a:defRPr sz="2400">
                <a:solidFill>
                  <a:schemeClr val="tx1"/>
                </a:solidFill>
                <a:latin typeface="Times New Roman" panose="02020603050405020304" pitchFamily="18" charset="0"/>
              </a:defRPr>
            </a:lvl3pPr>
            <a:lvl4pPr marL="1681163" indent="-239713">
              <a:defRPr sz="2400">
                <a:solidFill>
                  <a:schemeClr val="tx1"/>
                </a:solidFill>
                <a:latin typeface="Times New Roman" panose="02020603050405020304" pitchFamily="18" charset="0"/>
              </a:defRPr>
            </a:lvl4pPr>
            <a:lvl5pPr marL="2162175" indent="-239713">
              <a:defRPr sz="2400">
                <a:solidFill>
                  <a:schemeClr val="tx1"/>
                </a:solidFill>
                <a:latin typeface="Times New Roman" panose="02020603050405020304" pitchFamily="18" charset="0"/>
              </a:defRPr>
            </a:lvl5pPr>
            <a:lvl6pPr marL="2619375" indent="-239713" eaLnBrk="0" fontAlgn="base" hangingPunct="0">
              <a:spcBef>
                <a:spcPct val="0"/>
              </a:spcBef>
              <a:spcAft>
                <a:spcPct val="0"/>
              </a:spcAft>
              <a:defRPr sz="2400">
                <a:solidFill>
                  <a:schemeClr val="tx1"/>
                </a:solidFill>
                <a:latin typeface="Times New Roman" panose="02020603050405020304" pitchFamily="18" charset="0"/>
              </a:defRPr>
            </a:lvl6pPr>
            <a:lvl7pPr marL="3076575" indent="-239713" eaLnBrk="0" fontAlgn="base" hangingPunct="0">
              <a:spcBef>
                <a:spcPct val="0"/>
              </a:spcBef>
              <a:spcAft>
                <a:spcPct val="0"/>
              </a:spcAft>
              <a:defRPr sz="2400">
                <a:solidFill>
                  <a:schemeClr val="tx1"/>
                </a:solidFill>
                <a:latin typeface="Times New Roman" panose="02020603050405020304" pitchFamily="18" charset="0"/>
              </a:defRPr>
            </a:lvl7pPr>
            <a:lvl8pPr marL="3533775" indent="-239713" eaLnBrk="0" fontAlgn="base" hangingPunct="0">
              <a:spcBef>
                <a:spcPct val="0"/>
              </a:spcBef>
              <a:spcAft>
                <a:spcPct val="0"/>
              </a:spcAft>
              <a:defRPr sz="2400">
                <a:solidFill>
                  <a:schemeClr val="tx1"/>
                </a:solidFill>
                <a:latin typeface="Times New Roman" panose="02020603050405020304" pitchFamily="18" charset="0"/>
              </a:defRPr>
            </a:lvl8pPr>
            <a:lvl9pPr marL="3990975" indent="-239713" eaLnBrk="0" fontAlgn="base" hangingPunct="0">
              <a:spcBef>
                <a:spcPct val="0"/>
              </a:spcBef>
              <a:spcAft>
                <a:spcPct val="0"/>
              </a:spcAft>
              <a:defRPr sz="2400">
                <a:solidFill>
                  <a:schemeClr val="tx1"/>
                </a:solidFill>
                <a:latin typeface="Times New Roman" panose="02020603050405020304" pitchFamily="18" charset="0"/>
              </a:defRPr>
            </a:lvl9pPr>
          </a:lstStyle>
          <a:p>
            <a:fld id="{BB54A762-CA7A-484D-A338-8E888C3D564A}" type="slidenum">
              <a:rPr lang="en-US" sz="1300" smtClean="0"/>
              <a:pPr/>
              <a:t>93</a:t>
            </a:fld>
            <a:endParaRPr lang="en-US" sz="1300" smtClean="0"/>
          </a:p>
        </p:txBody>
      </p:sp>
    </p:spTree>
    <p:extLst>
      <p:ext uri="{BB962C8B-B14F-4D97-AF65-F5344CB8AC3E}">
        <p14:creationId xmlns:p14="http://schemas.microsoft.com/office/powerpoint/2010/main" val="163142597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2D957F2-669E-4D12-AB6E-DBDE92010E50}" type="slidenum">
              <a:rPr lang="en-US" sz="1300" smtClean="0"/>
              <a:pPr>
                <a:spcBef>
                  <a:spcPct val="0"/>
                </a:spcBef>
              </a:pPr>
              <a:t>94</a:t>
            </a:fld>
            <a:endParaRPr lang="en-US" sz="1300" smtClean="0"/>
          </a:p>
        </p:txBody>
      </p:sp>
    </p:spTree>
    <p:extLst>
      <p:ext uri="{BB962C8B-B14F-4D97-AF65-F5344CB8AC3E}">
        <p14:creationId xmlns:p14="http://schemas.microsoft.com/office/powerpoint/2010/main" val="42077486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0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FBCACCC-B897-4180-B292-FD653A3816D5}" type="slidenum">
              <a:rPr lang="en-US" sz="1200" smtClean="0"/>
              <a:pPr eaLnBrk="1" hangingPunct="1"/>
              <a:t>95</a:t>
            </a:fld>
            <a:endParaRPr lang="en-US" sz="1200" smtClean="0"/>
          </a:p>
        </p:txBody>
      </p:sp>
    </p:spTree>
    <p:extLst>
      <p:ext uri="{BB962C8B-B14F-4D97-AF65-F5344CB8AC3E}">
        <p14:creationId xmlns:p14="http://schemas.microsoft.com/office/powerpoint/2010/main" val="33484687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65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6AB79AD-9CCC-4383-A2D8-A3C3C35B21FE}" type="slidenum">
              <a:rPr lang="en-US" sz="1300" smtClean="0"/>
              <a:pPr>
                <a:spcBef>
                  <a:spcPct val="0"/>
                </a:spcBef>
              </a:pPr>
              <a:t>96</a:t>
            </a:fld>
            <a:endParaRPr lang="en-US" sz="1300" smtClean="0"/>
          </a:p>
        </p:txBody>
      </p:sp>
    </p:spTree>
    <p:extLst>
      <p:ext uri="{BB962C8B-B14F-4D97-AF65-F5344CB8AC3E}">
        <p14:creationId xmlns:p14="http://schemas.microsoft.com/office/powerpoint/2010/main" val="241185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B2D2B6D-C181-49E8-871F-0D26EF786FDD}" type="slidenum">
              <a:rPr lang="en-US" sz="1300" smtClean="0"/>
              <a:pPr>
                <a:spcBef>
                  <a:spcPct val="0"/>
                </a:spcBef>
              </a:pPr>
              <a:t>10</a:t>
            </a:fld>
            <a:endParaRPr lang="en-US" sz="1300" smtClean="0"/>
          </a:p>
        </p:txBody>
      </p:sp>
    </p:spTree>
    <p:extLst>
      <p:ext uri="{BB962C8B-B14F-4D97-AF65-F5344CB8AC3E}">
        <p14:creationId xmlns:p14="http://schemas.microsoft.com/office/powerpoint/2010/main" val="101578603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167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67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FA5F273-7429-4D7C-AA11-426F1DC81558}" type="slidenum">
              <a:rPr lang="en-US" sz="1300" smtClean="0"/>
              <a:pPr>
                <a:spcBef>
                  <a:spcPct val="0"/>
                </a:spcBef>
              </a:pPr>
              <a:t>97</a:t>
            </a:fld>
            <a:endParaRPr lang="en-US" sz="1300" smtClean="0"/>
          </a:p>
        </p:txBody>
      </p:sp>
    </p:spTree>
    <p:extLst>
      <p:ext uri="{BB962C8B-B14F-4D97-AF65-F5344CB8AC3E}">
        <p14:creationId xmlns:p14="http://schemas.microsoft.com/office/powerpoint/2010/main" val="325295787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69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358EDB5-A5C6-4F51-9727-33510CA2597B}" type="slidenum">
              <a:rPr lang="en-US" sz="1300" smtClean="0"/>
              <a:pPr>
                <a:spcBef>
                  <a:spcPct val="0"/>
                </a:spcBef>
              </a:pPr>
              <a:t>98</a:t>
            </a:fld>
            <a:endParaRPr lang="en-US" sz="1300" smtClean="0"/>
          </a:p>
        </p:txBody>
      </p:sp>
    </p:spTree>
    <p:extLst>
      <p:ext uri="{BB962C8B-B14F-4D97-AF65-F5344CB8AC3E}">
        <p14:creationId xmlns:p14="http://schemas.microsoft.com/office/powerpoint/2010/main" val="16412034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72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088B7A8-C138-4EA8-B1FD-41A96913FFE9}" type="slidenum">
              <a:rPr lang="en-US" sz="1300" smtClean="0"/>
              <a:pPr>
                <a:spcBef>
                  <a:spcPct val="0"/>
                </a:spcBef>
              </a:pPr>
              <a:t>99</a:t>
            </a:fld>
            <a:endParaRPr lang="en-US" sz="1300" smtClean="0"/>
          </a:p>
        </p:txBody>
      </p:sp>
    </p:spTree>
    <p:extLst>
      <p:ext uri="{BB962C8B-B14F-4D97-AF65-F5344CB8AC3E}">
        <p14:creationId xmlns:p14="http://schemas.microsoft.com/office/powerpoint/2010/main" val="134763110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74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B1F1192-591E-4404-962F-EDFBD5A5F1E4}" type="slidenum">
              <a:rPr lang="en-US" sz="1300" smtClean="0"/>
              <a:pPr>
                <a:spcBef>
                  <a:spcPct val="0"/>
                </a:spcBef>
              </a:pPr>
              <a:t>100</a:t>
            </a:fld>
            <a:endParaRPr lang="en-US" sz="1300" smtClean="0"/>
          </a:p>
        </p:txBody>
      </p:sp>
    </p:spTree>
    <p:extLst>
      <p:ext uri="{BB962C8B-B14F-4D97-AF65-F5344CB8AC3E}">
        <p14:creationId xmlns:p14="http://schemas.microsoft.com/office/powerpoint/2010/main" val="214334652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78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EEA7D71-1B14-4BD1-957B-E43EBAA39A6B}" type="slidenum">
              <a:rPr lang="en-US" sz="1300" smtClean="0"/>
              <a:pPr>
                <a:spcBef>
                  <a:spcPct val="0"/>
                </a:spcBef>
              </a:pPr>
              <a:t>101</a:t>
            </a:fld>
            <a:endParaRPr lang="en-US" sz="1300" smtClean="0"/>
          </a:p>
        </p:txBody>
      </p:sp>
    </p:spTree>
    <p:extLst>
      <p:ext uri="{BB962C8B-B14F-4D97-AF65-F5344CB8AC3E}">
        <p14:creationId xmlns:p14="http://schemas.microsoft.com/office/powerpoint/2010/main" val="49066504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80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B5E60D7-A0AD-4BE3-AA7D-823163F687BF}" type="slidenum">
              <a:rPr lang="en-US" sz="1300" smtClean="0"/>
              <a:pPr>
                <a:spcBef>
                  <a:spcPct val="0"/>
                </a:spcBef>
              </a:pPr>
              <a:t>102</a:t>
            </a:fld>
            <a:endParaRPr lang="en-US" sz="1300" smtClean="0"/>
          </a:p>
        </p:txBody>
      </p:sp>
    </p:spTree>
    <p:extLst>
      <p:ext uri="{BB962C8B-B14F-4D97-AF65-F5344CB8AC3E}">
        <p14:creationId xmlns:p14="http://schemas.microsoft.com/office/powerpoint/2010/main" val="81861899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82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5E6992D-38F1-4846-B83D-D3B8CAADB548}" type="slidenum">
              <a:rPr lang="en-US" sz="1300" smtClean="0"/>
              <a:pPr>
                <a:spcBef>
                  <a:spcPct val="0"/>
                </a:spcBef>
              </a:pPr>
              <a:t>103</a:t>
            </a:fld>
            <a:endParaRPr lang="en-US" sz="1300" smtClean="0"/>
          </a:p>
        </p:txBody>
      </p:sp>
    </p:spTree>
    <p:extLst>
      <p:ext uri="{BB962C8B-B14F-4D97-AF65-F5344CB8AC3E}">
        <p14:creationId xmlns:p14="http://schemas.microsoft.com/office/powerpoint/2010/main" val="343391756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B0D31B7-2378-4E9F-A4ED-876B932EC239}" type="slidenum">
              <a:rPr lang="en-US" sz="1200" smtClean="0"/>
              <a:pPr eaLnBrk="1" hangingPunct="1"/>
              <a:t>105</a:t>
            </a:fld>
            <a:endParaRPr lang="en-US" sz="1200" smtClean="0"/>
          </a:p>
        </p:txBody>
      </p:sp>
    </p:spTree>
    <p:extLst>
      <p:ext uri="{BB962C8B-B14F-4D97-AF65-F5344CB8AC3E}">
        <p14:creationId xmlns:p14="http://schemas.microsoft.com/office/powerpoint/2010/main" val="77305584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a:ln/>
        </p:spPr>
      </p:sp>
      <p:sp>
        <p:nvSpPr>
          <p:cNvPr id="379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79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767B16-1CF1-4362-B84E-852F1947EE5F}" type="slidenum">
              <a:rPr lang="en-US" sz="1300" smtClean="0"/>
              <a:pPr>
                <a:spcBef>
                  <a:spcPct val="0"/>
                </a:spcBef>
              </a:pPr>
              <a:t>116</a:t>
            </a:fld>
            <a:endParaRPr lang="en-US" sz="1300" smtClean="0"/>
          </a:p>
        </p:txBody>
      </p:sp>
    </p:spTree>
    <p:extLst>
      <p:ext uri="{BB962C8B-B14F-4D97-AF65-F5344CB8AC3E}">
        <p14:creationId xmlns:p14="http://schemas.microsoft.com/office/powerpoint/2010/main" val="143626939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a:ln/>
        </p:spPr>
      </p:sp>
      <p:sp>
        <p:nvSpPr>
          <p:cNvPr id="375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75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D7327D2-8146-4D0A-B2B3-11F9E02384FD}" type="slidenum">
              <a:rPr lang="en-US" sz="1300" smtClean="0"/>
              <a:pPr>
                <a:spcBef>
                  <a:spcPct val="0"/>
                </a:spcBef>
              </a:pPr>
              <a:t>129</a:t>
            </a:fld>
            <a:endParaRPr lang="en-US" sz="1300" smtClean="0"/>
          </a:p>
        </p:txBody>
      </p:sp>
    </p:spTree>
    <p:extLst>
      <p:ext uri="{BB962C8B-B14F-4D97-AF65-F5344CB8AC3E}">
        <p14:creationId xmlns:p14="http://schemas.microsoft.com/office/powerpoint/2010/main" val="1146361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E7D6384-FEAA-46D7-832D-BC2A53A249A4}" type="slidenum">
              <a:rPr lang="en-US" sz="1300" smtClean="0"/>
              <a:pPr>
                <a:spcBef>
                  <a:spcPct val="0"/>
                </a:spcBef>
              </a:pPr>
              <a:t>11</a:t>
            </a:fld>
            <a:endParaRPr lang="en-US" sz="1300" smtClean="0"/>
          </a:p>
        </p:txBody>
      </p:sp>
    </p:spTree>
    <p:extLst>
      <p:ext uri="{BB962C8B-B14F-4D97-AF65-F5344CB8AC3E}">
        <p14:creationId xmlns:p14="http://schemas.microsoft.com/office/powerpoint/2010/main" val="200500454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Slide Image Placeholder 1"/>
          <p:cNvSpPr>
            <a:spLocks noGrp="1" noRot="1" noChangeAspect="1" noTextEdit="1"/>
          </p:cNvSpPr>
          <p:nvPr>
            <p:ph type="sldImg"/>
          </p:nvPr>
        </p:nvSpPr>
        <p:spPr>
          <a:ln/>
        </p:spPr>
      </p:sp>
      <p:sp>
        <p:nvSpPr>
          <p:cNvPr id="381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81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ABF916C-725D-4F92-BDDC-50526BEA2029}" type="slidenum">
              <a:rPr lang="en-US" sz="1300" smtClean="0"/>
              <a:pPr>
                <a:spcBef>
                  <a:spcPct val="0"/>
                </a:spcBef>
              </a:pPr>
              <a:t>131</a:t>
            </a:fld>
            <a:endParaRPr lang="en-US" sz="1300" smtClean="0"/>
          </a:p>
        </p:txBody>
      </p:sp>
    </p:spTree>
    <p:extLst>
      <p:ext uri="{BB962C8B-B14F-4D97-AF65-F5344CB8AC3E}">
        <p14:creationId xmlns:p14="http://schemas.microsoft.com/office/powerpoint/2010/main" val="130797392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Slide Image Placeholder 1"/>
          <p:cNvSpPr>
            <a:spLocks noGrp="1" noRot="1" noChangeAspect="1" noTextEdit="1"/>
          </p:cNvSpPr>
          <p:nvPr>
            <p:ph type="sldImg"/>
          </p:nvPr>
        </p:nvSpPr>
        <p:spPr>
          <a:ln/>
        </p:spPr>
      </p:sp>
      <p:sp>
        <p:nvSpPr>
          <p:cNvPr id="384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84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08E856A-C632-491A-BEBF-9BD41BEFB142}" type="slidenum">
              <a:rPr lang="en-US" sz="1300" smtClean="0"/>
              <a:pPr>
                <a:spcBef>
                  <a:spcPct val="0"/>
                </a:spcBef>
              </a:pPr>
              <a:t>132</a:t>
            </a:fld>
            <a:endParaRPr lang="en-US" sz="1300" smtClean="0"/>
          </a:p>
        </p:txBody>
      </p:sp>
    </p:spTree>
    <p:extLst>
      <p:ext uri="{BB962C8B-B14F-4D97-AF65-F5344CB8AC3E}">
        <p14:creationId xmlns:p14="http://schemas.microsoft.com/office/powerpoint/2010/main" val="331749018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84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8D3C037-992C-4ADD-9811-2C7675641B05}" type="slidenum">
              <a:rPr lang="en-US" sz="1300" smtClean="0"/>
              <a:pPr>
                <a:spcBef>
                  <a:spcPct val="0"/>
                </a:spcBef>
              </a:pPr>
              <a:t>133</a:t>
            </a:fld>
            <a:endParaRPr lang="en-US" sz="1300" smtClean="0"/>
          </a:p>
        </p:txBody>
      </p:sp>
    </p:spTree>
    <p:extLst>
      <p:ext uri="{BB962C8B-B14F-4D97-AF65-F5344CB8AC3E}">
        <p14:creationId xmlns:p14="http://schemas.microsoft.com/office/powerpoint/2010/main" val="235719699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86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D73B9E-6C9F-47BB-B880-9C72232BA0F2}" type="slidenum">
              <a:rPr lang="en-US" sz="1300" smtClean="0"/>
              <a:pPr>
                <a:spcBef>
                  <a:spcPct val="0"/>
                </a:spcBef>
              </a:pPr>
              <a:t>134</a:t>
            </a:fld>
            <a:endParaRPr lang="en-US" sz="1300" smtClean="0"/>
          </a:p>
        </p:txBody>
      </p:sp>
    </p:spTree>
    <p:extLst>
      <p:ext uri="{BB962C8B-B14F-4D97-AF65-F5344CB8AC3E}">
        <p14:creationId xmlns:p14="http://schemas.microsoft.com/office/powerpoint/2010/main" val="7279173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88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77B02B9-A9AE-4706-A994-7028EC3E0199}" type="slidenum">
              <a:rPr lang="en-US" sz="1300" smtClean="0"/>
              <a:pPr>
                <a:spcBef>
                  <a:spcPct val="0"/>
                </a:spcBef>
              </a:pPr>
              <a:t>135</a:t>
            </a:fld>
            <a:endParaRPr lang="en-US" sz="1300" smtClean="0"/>
          </a:p>
        </p:txBody>
      </p:sp>
    </p:spTree>
    <p:extLst>
      <p:ext uri="{BB962C8B-B14F-4D97-AF65-F5344CB8AC3E}">
        <p14:creationId xmlns:p14="http://schemas.microsoft.com/office/powerpoint/2010/main" val="65360482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90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9A72A9C-1843-4C62-98AC-A0821F552689}" type="slidenum">
              <a:rPr lang="en-US" sz="1300" smtClean="0"/>
              <a:pPr>
                <a:spcBef>
                  <a:spcPct val="0"/>
                </a:spcBef>
              </a:pPr>
              <a:t>136</a:t>
            </a:fld>
            <a:endParaRPr lang="en-US" sz="1300" smtClean="0"/>
          </a:p>
        </p:txBody>
      </p:sp>
    </p:spTree>
    <p:extLst>
      <p:ext uri="{BB962C8B-B14F-4D97-AF65-F5344CB8AC3E}">
        <p14:creationId xmlns:p14="http://schemas.microsoft.com/office/powerpoint/2010/main" val="172211788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92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07A1EB0-FDDC-4595-A768-5A3320F2C842}" type="slidenum">
              <a:rPr lang="en-US" sz="1300" smtClean="0"/>
              <a:pPr>
                <a:spcBef>
                  <a:spcPct val="0"/>
                </a:spcBef>
              </a:pPr>
              <a:t>137</a:t>
            </a:fld>
            <a:endParaRPr lang="en-US" sz="1300" smtClean="0"/>
          </a:p>
        </p:txBody>
      </p:sp>
    </p:spTree>
    <p:extLst>
      <p:ext uri="{BB962C8B-B14F-4D97-AF65-F5344CB8AC3E}">
        <p14:creationId xmlns:p14="http://schemas.microsoft.com/office/powerpoint/2010/main" val="122091784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94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C5477EF-E37D-4BF8-93FE-DE42DF87B157}" type="slidenum">
              <a:rPr lang="en-US" sz="1300" smtClean="0"/>
              <a:pPr>
                <a:spcBef>
                  <a:spcPct val="0"/>
                </a:spcBef>
              </a:pPr>
              <a:t>138</a:t>
            </a:fld>
            <a:endParaRPr lang="en-US" sz="1300" smtClean="0"/>
          </a:p>
        </p:txBody>
      </p:sp>
    </p:spTree>
    <p:extLst>
      <p:ext uri="{BB962C8B-B14F-4D97-AF65-F5344CB8AC3E}">
        <p14:creationId xmlns:p14="http://schemas.microsoft.com/office/powerpoint/2010/main" val="217398989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96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CDB6415-1DA6-4D97-8069-047A3CF4894B}" type="slidenum">
              <a:rPr lang="en-US" sz="1300" smtClean="0"/>
              <a:pPr>
                <a:spcBef>
                  <a:spcPct val="0"/>
                </a:spcBef>
              </a:pPr>
              <a:t>139</a:t>
            </a:fld>
            <a:endParaRPr lang="en-US" sz="1300" smtClean="0"/>
          </a:p>
        </p:txBody>
      </p:sp>
    </p:spTree>
    <p:extLst>
      <p:ext uri="{BB962C8B-B14F-4D97-AF65-F5344CB8AC3E}">
        <p14:creationId xmlns:p14="http://schemas.microsoft.com/office/powerpoint/2010/main" val="17917056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99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18FC846-2660-4608-A2E7-0DAF8F328093}" type="slidenum">
              <a:rPr lang="en-US" sz="1300" smtClean="0"/>
              <a:pPr>
                <a:spcBef>
                  <a:spcPct val="0"/>
                </a:spcBef>
              </a:pPr>
              <a:t>141</a:t>
            </a:fld>
            <a:endParaRPr lang="en-US" sz="1300" smtClean="0"/>
          </a:p>
        </p:txBody>
      </p:sp>
    </p:spTree>
    <p:extLst>
      <p:ext uri="{BB962C8B-B14F-4D97-AF65-F5344CB8AC3E}">
        <p14:creationId xmlns:p14="http://schemas.microsoft.com/office/powerpoint/2010/main" val="2737859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62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2662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5A5E67E-7F37-4394-A543-E0403EA16B0D}" type="slidenum">
              <a:rPr lang="en-US" sz="1300" smtClean="0"/>
              <a:pPr>
                <a:spcBef>
                  <a:spcPct val="0"/>
                </a:spcBef>
              </a:pPr>
              <a:t>13</a:t>
            </a:fld>
            <a:endParaRPr lang="en-US" sz="1300" smtClean="0"/>
          </a:p>
        </p:txBody>
      </p:sp>
    </p:spTree>
    <p:extLst>
      <p:ext uri="{BB962C8B-B14F-4D97-AF65-F5344CB8AC3E}">
        <p14:creationId xmlns:p14="http://schemas.microsoft.com/office/powerpoint/2010/main" val="335137381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a:ln/>
        </p:spPr>
      </p:sp>
      <p:sp>
        <p:nvSpPr>
          <p:cNvPr id="201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1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DB5D612-D946-444F-B781-9C9DEFD4E9A9}" type="slidenum">
              <a:rPr lang="en-US" sz="1300" smtClean="0"/>
              <a:pPr>
                <a:spcBef>
                  <a:spcPct val="0"/>
                </a:spcBef>
              </a:pPr>
              <a:t>142</a:t>
            </a:fld>
            <a:endParaRPr lang="en-US" sz="1300" smtClean="0"/>
          </a:p>
        </p:txBody>
      </p:sp>
    </p:spTree>
    <p:extLst>
      <p:ext uri="{BB962C8B-B14F-4D97-AF65-F5344CB8AC3E}">
        <p14:creationId xmlns:p14="http://schemas.microsoft.com/office/powerpoint/2010/main" val="78355131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a:ln/>
        </p:spPr>
      </p:sp>
      <p:sp>
        <p:nvSpPr>
          <p:cNvPr id="203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3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BF6A326-EE70-4660-BEBF-E96D93C81885}" type="slidenum">
              <a:rPr lang="en-US" sz="1300" smtClean="0"/>
              <a:pPr>
                <a:spcBef>
                  <a:spcPct val="0"/>
                </a:spcBef>
              </a:pPr>
              <a:t>143</a:t>
            </a:fld>
            <a:endParaRPr lang="en-US" sz="1300" smtClean="0"/>
          </a:p>
        </p:txBody>
      </p:sp>
    </p:spTree>
    <p:extLst>
      <p:ext uri="{BB962C8B-B14F-4D97-AF65-F5344CB8AC3E}">
        <p14:creationId xmlns:p14="http://schemas.microsoft.com/office/powerpoint/2010/main" val="317037819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5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7853BFA-979D-41B1-83B2-B9F4EA45C82D}" type="slidenum">
              <a:rPr lang="en-US" sz="1300" smtClean="0"/>
              <a:pPr>
                <a:spcBef>
                  <a:spcPct val="0"/>
                </a:spcBef>
              </a:pPr>
              <a:t>144</a:t>
            </a:fld>
            <a:endParaRPr lang="en-US" sz="1300" smtClean="0"/>
          </a:p>
        </p:txBody>
      </p:sp>
    </p:spTree>
    <p:extLst>
      <p:ext uri="{BB962C8B-B14F-4D97-AF65-F5344CB8AC3E}">
        <p14:creationId xmlns:p14="http://schemas.microsoft.com/office/powerpoint/2010/main" val="401570799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7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22F18F7-E2E9-4D83-9237-A7FD6163E82D}" type="slidenum">
              <a:rPr lang="en-US" sz="1300" smtClean="0"/>
              <a:pPr>
                <a:spcBef>
                  <a:spcPct val="0"/>
                </a:spcBef>
              </a:pPr>
              <a:t>145</a:t>
            </a:fld>
            <a:endParaRPr lang="en-US" sz="1300" smtClean="0"/>
          </a:p>
        </p:txBody>
      </p:sp>
    </p:spTree>
    <p:extLst>
      <p:ext uri="{BB962C8B-B14F-4D97-AF65-F5344CB8AC3E}">
        <p14:creationId xmlns:p14="http://schemas.microsoft.com/office/powerpoint/2010/main" val="126086362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a:ln/>
        </p:spPr>
      </p:sp>
      <p:sp>
        <p:nvSpPr>
          <p:cNvPr id="209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9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1F7701-B0C3-487E-ACCF-0BCAD21BAA28}" type="slidenum">
              <a:rPr lang="en-US" sz="1300" smtClean="0"/>
              <a:pPr>
                <a:spcBef>
                  <a:spcPct val="0"/>
                </a:spcBef>
              </a:pPr>
              <a:t>146</a:t>
            </a:fld>
            <a:endParaRPr lang="en-US" sz="1300" smtClean="0"/>
          </a:p>
        </p:txBody>
      </p:sp>
    </p:spTree>
    <p:extLst>
      <p:ext uri="{BB962C8B-B14F-4D97-AF65-F5344CB8AC3E}">
        <p14:creationId xmlns:p14="http://schemas.microsoft.com/office/powerpoint/2010/main" val="75286800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a:ln/>
        </p:spPr>
      </p:sp>
      <p:sp>
        <p:nvSpPr>
          <p:cNvPr id="353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3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B5C6E28-0FAC-4EF6-AE2E-681C9BAF6A48}" type="slidenum">
              <a:rPr lang="en-US" sz="1300"/>
              <a:pPr eaLnBrk="1" hangingPunct="1"/>
              <a:t>147</a:t>
            </a:fld>
            <a:endParaRPr lang="en-US" sz="1300"/>
          </a:p>
        </p:txBody>
      </p:sp>
    </p:spTree>
    <p:extLst>
      <p:ext uri="{BB962C8B-B14F-4D97-AF65-F5344CB8AC3E}">
        <p14:creationId xmlns:p14="http://schemas.microsoft.com/office/powerpoint/2010/main" val="416886815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1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B8F8132-899A-47D4-96E8-362F7857ED1D}" type="slidenum">
              <a:rPr lang="en-US" sz="1300" smtClean="0"/>
              <a:pPr>
                <a:spcBef>
                  <a:spcPct val="0"/>
                </a:spcBef>
              </a:pPr>
              <a:t>148</a:t>
            </a:fld>
            <a:endParaRPr lang="en-US" sz="1300" smtClean="0"/>
          </a:p>
        </p:txBody>
      </p:sp>
    </p:spTree>
    <p:extLst>
      <p:ext uri="{BB962C8B-B14F-4D97-AF65-F5344CB8AC3E}">
        <p14:creationId xmlns:p14="http://schemas.microsoft.com/office/powerpoint/2010/main" val="285394786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a:ln/>
        </p:spPr>
      </p:sp>
      <p:sp>
        <p:nvSpPr>
          <p:cNvPr id="214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4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EAA7C0C-9079-4844-9082-7691039931F8}" type="slidenum">
              <a:rPr lang="en-US" sz="1300" smtClean="0"/>
              <a:pPr>
                <a:spcBef>
                  <a:spcPct val="0"/>
                </a:spcBef>
              </a:pPr>
              <a:t>149</a:t>
            </a:fld>
            <a:endParaRPr lang="en-US" sz="1300" smtClean="0"/>
          </a:p>
        </p:txBody>
      </p:sp>
    </p:spTree>
    <p:extLst>
      <p:ext uri="{BB962C8B-B14F-4D97-AF65-F5344CB8AC3E}">
        <p14:creationId xmlns:p14="http://schemas.microsoft.com/office/powerpoint/2010/main" val="9856158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6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88D23A6-5D62-48FA-A055-CE4D6C4E2864}" type="slidenum">
              <a:rPr lang="en-US" sz="1300" smtClean="0"/>
              <a:pPr>
                <a:spcBef>
                  <a:spcPct val="0"/>
                </a:spcBef>
              </a:pPr>
              <a:t>150</a:t>
            </a:fld>
            <a:endParaRPr lang="en-US" sz="1300" smtClean="0"/>
          </a:p>
        </p:txBody>
      </p:sp>
    </p:spTree>
    <p:extLst>
      <p:ext uri="{BB962C8B-B14F-4D97-AF65-F5344CB8AC3E}">
        <p14:creationId xmlns:p14="http://schemas.microsoft.com/office/powerpoint/2010/main" val="171246043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8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21F8147-827B-4172-8286-9E264C2CA20F}" type="slidenum">
              <a:rPr lang="en-US" sz="1300" smtClean="0"/>
              <a:pPr>
                <a:spcBef>
                  <a:spcPct val="0"/>
                </a:spcBef>
              </a:pPr>
              <a:t>151</a:t>
            </a:fld>
            <a:endParaRPr lang="en-US" sz="1300" smtClean="0"/>
          </a:p>
        </p:txBody>
      </p:sp>
    </p:spTree>
    <p:extLst>
      <p:ext uri="{BB962C8B-B14F-4D97-AF65-F5344CB8AC3E}">
        <p14:creationId xmlns:p14="http://schemas.microsoft.com/office/powerpoint/2010/main" val="563558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pPr>
              <a:defRPr/>
            </a:pPr>
            <a:endParaRPr lang="en-US"/>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kumimoji="0" lang="en-US" dirty="0">
              <a:solidFill>
                <a:srgbClr val="FFFFFF"/>
              </a:solidFill>
            </a:endParaRPr>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pPr>
              <a:defRPr/>
            </a:pPr>
            <a:fld id="{0247E09B-841F-4DDC-A3BA-49138A265551}"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eaLnBrk="1" latinLnBrk="0" hangingPunct="1"/>
            <a:fld id="{F8CFA630-13BB-46C4-BD44-B2C5F9B66074}" type="datetimeFigureOut">
              <a:rPr lang="en-US" smtClean="0"/>
              <a:pPr eaLnBrk="1" latinLnBrk="0" hangingPunct="1"/>
              <a:t>2/24/2014</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pPr>
              <a:defRPr/>
            </a:pPr>
            <a:fld id="{5A5EF8D5-C04F-44EC-B3C7-ECB382E35317}"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pPr eaLnBrk="1" latinLnBrk="0" hangingPunct="1"/>
            <a:fld id="{F8CFA630-13BB-46C4-BD44-B2C5F9B66074}" type="datetimeFigureOut">
              <a:rPr lang="en-US" smtClean="0"/>
              <a:pPr eaLnBrk="1" latinLnBrk="0" hangingPunct="1"/>
              <a:t>2/24/2014</a:t>
            </a:fld>
            <a:endParaRPr lang="en-US" dirty="0"/>
          </a:p>
        </p:txBody>
      </p:sp>
      <p:sp>
        <p:nvSpPr>
          <p:cNvPr id="5" name="Footer Placeholder 4"/>
          <p:cNvSpPr>
            <a:spLocks noGrp="1"/>
          </p:cNvSpPr>
          <p:nvPr>
            <p:ph type="ftr" sz="quarter" idx="11"/>
          </p:nvPr>
        </p:nvSpPr>
        <p:spPr>
          <a:xfrm>
            <a:off x="457200" y="6556248"/>
            <a:ext cx="3657600" cy="228600"/>
          </a:xfrm>
        </p:spPr>
        <p:txBody>
          <a:bodyPr/>
          <a:lstStyle>
            <a:extLst/>
          </a:lstStyle>
          <a:p>
            <a:endParaRPr kumimoji="0" lang="en-US" dirty="0"/>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pPr>
              <a:defRPr/>
            </a:pPr>
            <a:fld id="{059BA2D8-FA0D-493A-8BFA-46094C0B57F2}"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22582506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0"/>
          <p:cNvSpPr>
            <a:spLocks noGrp="1" noChangeArrowheads="1"/>
          </p:cNvSpPr>
          <p:nvPr>
            <p:ph type="sldNum" sz="quarter" idx="10"/>
          </p:nvPr>
        </p:nvSpPr>
        <p:spPr>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3427061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3976545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23146895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smtClean="0"/>
          </a:p>
        </p:txBody>
      </p:sp>
      <p:sp>
        <p:nvSpPr>
          <p:cNvPr id="5" name="Rectangle 218"/>
          <p:cNvSpPr>
            <a:spLocks noGrp="1" noChangeArrowheads="1"/>
          </p:cNvSpPr>
          <p:nvPr>
            <p:ph type="sldNum" sz="quarter" idx="10"/>
          </p:nvPr>
        </p:nvSpPr>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9321606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3900"/>
          </a:xfrm>
        </p:spPr>
        <p:txBody>
          <a:bodyPr/>
          <a:lstStyle/>
          <a:p>
            <a:pPr lvl="0"/>
            <a:endParaRPr lang="en-US" noProof="0" smtClean="0"/>
          </a:p>
        </p:txBody>
      </p:sp>
      <p:sp>
        <p:nvSpPr>
          <p:cNvPr id="4" name="Rectangle 218"/>
          <p:cNvSpPr>
            <a:spLocks noGrp="1" noChangeArrowheads="1"/>
          </p:cNvSpPr>
          <p:nvPr>
            <p:ph type="sldNum" sz="quarter" idx="10"/>
          </p:nvPr>
        </p:nvSpPr>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31259367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876800" y="1752600"/>
            <a:ext cx="3810000" cy="4800600"/>
          </a:xfrm>
        </p:spPr>
        <p:txBody>
          <a:bodyPr/>
          <a:lstStyle/>
          <a:p>
            <a:pPr lvl="0"/>
            <a:r>
              <a:rPr lang="en-US" noProof="0" smtClean="0"/>
              <a:t>Click icon to add clip art</a:t>
            </a:r>
          </a:p>
        </p:txBody>
      </p:sp>
    </p:spTree>
    <p:extLst>
      <p:ext uri="{BB962C8B-B14F-4D97-AF65-F5344CB8AC3E}">
        <p14:creationId xmlns:p14="http://schemas.microsoft.com/office/powerpoint/2010/main" val="36220152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2004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extLst/>
          </a:lstStyle>
          <a:p>
            <a:pPr eaLnBrk="1" latinLnBrk="0" hangingPunct="1"/>
            <a:fld id="{F8CFA630-13BB-46C4-BD44-B2C5F9B66074}" type="datetimeFigureOut">
              <a:rPr lang="en-US" smtClean="0"/>
              <a:pPr eaLnBrk="1" latinLnBrk="0" hangingPunct="1"/>
              <a:t>2/24/2014</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pPr>
              <a:defRPr/>
            </a:pPr>
            <a:fld id="{525138AE-A095-449D-9577-7111D12A472A}"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pPr eaLnBrk="1" latinLnBrk="0" hangingPunct="1"/>
            <a:fld id="{F8CFA630-13BB-46C4-BD44-B2C5F9B66074}" type="datetimeFigureOut">
              <a:rPr lang="en-US" smtClean="0"/>
              <a:pPr eaLnBrk="1" latinLnBrk="0" hangingPunct="1"/>
              <a:t>2/24/2014</a:t>
            </a:fld>
            <a:endParaRPr lang="en-US">
              <a:solidFill>
                <a:schemeClr val="tx2"/>
              </a:solidFill>
            </a:endParaRPr>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kumimoji="0" lang="en-US" dirty="0">
              <a:solidFill>
                <a:schemeClr val="tx2"/>
              </a:solidFill>
            </a:endParaRPr>
          </a:p>
        </p:txBody>
      </p:sp>
      <p:sp>
        <p:nvSpPr>
          <p:cNvPr id="6" name="Slide Number Placeholder 5"/>
          <p:cNvSpPr>
            <a:spLocks noGrp="1"/>
          </p:cNvSpPr>
          <p:nvPr>
            <p:ph type="sldNum" sz="quarter" idx="12"/>
          </p:nvPr>
        </p:nvSpPr>
        <p:spPr>
          <a:xfrm>
            <a:off x="6733952" y="6555112"/>
            <a:ext cx="588336" cy="228600"/>
          </a:xfrm>
        </p:spPr>
        <p:txBody>
          <a:bodyPr/>
          <a:lstStyle>
            <a:extLst/>
          </a:lstStyle>
          <a:p>
            <a:pPr>
              <a:defRPr/>
            </a:pPr>
            <a:fld id="{E8BEF6EC-E333-449E-A077-DCBC93F2C53D}"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eaLnBrk="1" latinLnBrk="0" hangingPunct="1"/>
            <a:fld id="{F8CFA630-13BB-46C4-BD44-B2C5F9B66074}" type="datetimeFigureOut">
              <a:rPr lang="en-US" smtClean="0"/>
              <a:pPr eaLnBrk="1" latinLnBrk="0" hangingPunct="1"/>
              <a:t>2/24/2014</a:t>
            </a:fld>
            <a:endParaRPr lang="en-US"/>
          </a:p>
        </p:txBody>
      </p:sp>
      <p:sp>
        <p:nvSpPr>
          <p:cNvPr id="6" name="Footer Placeholder 5"/>
          <p:cNvSpPr>
            <a:spLocks noGrp="1"/>
          </p:cNvSpPr>
          <p:nvPr>
            <p:ph type="ftr" sz="quarter" idx="11"/>
          </p:nvPr>
        </p:nvSpPr>
        <p:spPr/>
        <p:txBody>
          <a:bodyPr/>
          <a:lstStyle>
            <a:extLst/>
          </a:lstStyle>
          <a:p>
            <a:endParaRPr kumimoji="0" lang="en-US"/>
          </a:p>
        </p:txBody>
      </p:sp>
      <p:sp>
        <p:nvSpPr>
          <p:cNvPr id="7" name="Slide Number Placeholder 6"/>
          <p:cNvSpPr>
            <a:spLocks noGrp="1"/>
          </p:cNvSpPr>
          <p:nvPr>
            <p:ph type="sldNum" sz="quarter" idx="12"/>
          </p:nvPr>
        </p:nvSpPr>
        <p:spPr/>
        <p:txBody>
          <a:bodyPr/>
          <a:lstStyle>
            <a:extLst/>
          </a:lstStyle>
          <a:p>
            <a:pPr>
              <a:defRPr/>
            </a:pPr>
            <a:fld id="{68DD374E-E8F5-4406-8AE1-19ED5A076712}"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eaLnBrk="1" latinLnBrk="0" hangingPunct="1"/>
            <a:fld id="{F8CFA630-13BB-46C4-BD44-B2C5F9B66074}" type="datetimeFigureOut">
              <a:rPr lang="en-US" smtClean="0"/>
              <a:pPr eaLnBrk="1" latinLnBrk="0" hangingPunct="1"/>
              <a:t>2/24/2014</a:t>
            </a:fld>
            <a:endParaRPr lang="en-US"/>
          </a:p>
        </p:txBody>
      </p:sp>
      <p:sp>
        <p:nvSpPr>
          <p:cNvPr id="8" name="Footer Placeholder 7"/>
          <p:cNvSpPr>
            <a:spLocks noGrp="1"/>
          </p:cNvSpPr>
          <p:nvPr>
            <p:ph type="ftr" sz="quarter" idx="11"/>
          </p:nvPr>
        </p:nvSpPr>
        <p:spPr/>
        <p:txBody>
          <a:bodyPr/>
          <a:lstStyle>
            <a:extLst/>
          </a:lstStyle>
          <a:p>
            <a:endParaRPr kumimoji="0" lang="en-US"/>
          </a:p>
        </p:txBody>
      </p:sp>
      <p:sp>
        <p:nvSpPr>
          <p:cNvPr id="9" name="Slide Number Placeholder 8"/>
          <p:cNvSpPr>
            <a:spLocks noGrp="1"/>
          </p:cNvSpPr>
          <p:nvPr>
            <p:ph type="sldNum" sz="quarter" idx="12"/>
          </p:nvPr>
        </p:nvSpPr>
        <p:spPr/>
        <p:txBody>
          <a:bodyPr/>
          <a:lstStyle>
            <a:extLst/>
          </a:lstStyle>
          <a:p>
            <a:pPr>
              <a:defRPr/>
            </a:pPr>
            <a:fld id="{80379B99-3D86-47B4-A0E0-D311B39F106B}"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pPr eaLnBrk="1" latinLnBrk="0" hangingPunct="1"/>
            <a:fld id="{F8CFA630-13BB-46C4-BD44-B2C5F9B66074}" type="datetimeFigureOut">
              <a:rPr lang="en-US" smtClean="0"/>
              <a:pPr eaLnBrk="1" latinLnBrk="0" hangingPunct="1"/>
              <a:t>2/24/2014</a:t>
            </a:fld>
            <a:endParaRPr lang="en-US"/>
          </a:p>
        </p:txBody>
      </p:sp>
      <p:sp>
        <p:nvSpPr>
          <p:cNvPr id="4" name="Footer Placeholder 3"/>
          <p:cNvSpPr>
            <a:spLocks noGrp="1"/>
          </p:cNvSpPr>
          <p:nvPr>
            <p:ph type="ftr" sz="quarter" idx="11"/>
          </p:nvPr>
        </p:nvSpPr>
        <p:spPr/>
        <p:txBody>
          <a:bodyPr/>
          <a:lstStyle>
            <a:extLst/>
          </a:lstStyle>
          <a:p>
            <a:endParaRPr kumimoji="0" lang="en-US"/>
          </a:p>
        </p:txBody>
      </p:sp>
      <p:sp>
        <p:nvSpPr>
          <p:cNvPr id="5" name="Slide Number Placeholder 4"/>
          <p:cNvSpPr>
            <a:spLocks noGrp="1"/>
          </p:cNvSpPr>
          <p:nvPr>
            <p:ph type="sldNum" sz="quarter" idx="12"/>
          </p:nvPr>
        </p:nvSpPr>
        <p:spPr/>
        <p:txBody>
          <a:bodyPr/>
          <a:lstStyle>
            <a:extLst/>
          </a:lstStyle>
          <a:p>
            <a:pPr>
              <a:defRPr/>
            </a:pPr>
            <a:fld id="{0A191652-4370-4586-BADE-97B8E4921532}"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pPr eaLnBrk="1" latinLnBrk="0" hangingPunct="1"/>
            <a:fld id="{F8CFA630-13BB-46C4-BD44-B2C5F9B66074}" type="datetimeFigureOut">
              <a:rPr lang="en-US" smtClean="0"/>
              <a:pPr eaLnBrk="1" latinLnBrk="0" hangingPunct="1"/>
              <a:t>2/24/2014</a:t>
            </a:fld>
            <a:endParaRPr lang="en-US" dirty="0">
              <a:solidFill>
                <a:schemeClr val="tx2"/>
              </a:solidFill>
            </a:endParaRPr>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kumimoji="0" lang="en-US" dirty="0">
              <a:solidFill>
                <a:schemeClr val="tx2"/>
              </a:solidFill>
            </a:endParaRPr>
          </a:p>
        </p:txBody>
      </p:sp>
      <p:sp>
        <p:nvSpPr>
          <p:cNvPr id="4" name="Slide Number Placeholder 3"/>
          <p:cNvSpPr>
            <a:spLocks noGrp="1"/>
          </p:cNvSpPr>
          <p:nvPr>
            <p:ph type="sldNum" sz="quarter" idx="12"/>
          </p:nvPr>
        </p:nvSpPr>
        <p:spPr/>
        <p:txBody>
          <a:bodyPr/>
          <a:lstStyle>
            <a:extLst/>
          </a:lstStyle>
          <a:p>
            <a:pPr>
              <a:defRPr/>
            </a:pPr>
            <a:fld id="{BA0E922A-2B0F-486A-8534-8CF98328A053}"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eaLnBrk="1" latinLnBrk="0" hangingPunct="1"/>
            <a:fld id="{F8CFA630-13BB-46C4-BD44-B2C5F9B66074}" type="datetimeFigureOut">
              <a:rPr lang="en-US" smtClean="0"/>
              <a:pPr eaLnBrk="1" latinLnBrk="0" hangingPunct="1"/>
              <a:t>2/24/2014</a:t>
            </a:fld>
            <a:endParaRPr lang="en-US"/>
          </a:p>
        </p:txBody>
      </p:sp>
      <p:sp>
        <p:nvSpPr>
          <p:cNvPr id="6" name="Footer Placeholder 5"/>
          <p:cNvSpPr>
            <a:spLocks noGrp="1"/>
          </p:cNvSpPr>
          <p:nvPr>
            <p:ph type="ftr" sz="quarter" idx="11"/>
          </p:nvPr>
        </p:nvSpPr>
        <p:spPr/>
        <p:txBody>
          <a:bodyPr/>
          <a:lstStyle>
            <a:extLst/>
          </a:lstStyle>
          <a:p>
            <a:endParaRPr kumimoji="0" lang="en-US"/>
          </a:p>
        </p:txBody>
      </p:sp>
      <p:sp>
        <p:nvSpPr>
          <p:cNvPr id="7" name="Slide Number Placeholder 6"/>
          <p:cNvSpPr>
            <a:spLocks noGrp="1"/>
          </p:cNvSpPr>
          <p:nvPr>
            <p:ph type="sldNum" sz="quarter" idx="12"/>
          </p:nvPr>
        </p:nvSpPr>
        <p:spPr/>
        <p:txBody>
          <a:bodyPr/>
          <a:lstStyle>
            <a:extLst/>
          </a:lstStyle>
          <a:p>
            <a:pPr>
              <a:defRPr/>
            </a:pPr>
            <a:fld id="{19FA6F35-4F55-4520-9CE9-4190E39B18CF}"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pPr eaLnBrk="1" latinLnBrk="0" hangingPunct="1"/>
            <a:fld id="{F8CFA630-13BB-46C4-BD44-B2C5F9B66074}" type="datetimeFigureOut">
              <a:rPr lang="en-US" smtClean="0"/>
              <a:pPr eaLnBrk="1" latinLnBrk="0" hangingPunct="1"/>
              <a:t>2/24/2014</a:t>
            </a:fld>
            <a:endParaRPr lang="en-US"/>
          </a:p>
        </p:txBody>
      </p:sp>
      <p:sp>
        <p:nvSpPr>
          <p:cNvPr id="6" name="Footer Placeholder 5"/>
          <p:cNvSpPr>
            <a:spLocks noGrp="1"/>
          </p:cNvSpPr>
          <p:nvPr>
            <p:ph type="ftr" sz="quarter" idx="11"/>
          </p:nvPr>
        </p:nvSpPr>
        <p:spPr/>
        <p:txBody>
          <a:bodyPr/>
          <a:lstStyle>
            <a:extLst/>
          </a:lstStyle>
          <a:p>
            <a:endParaRPr kumimoji="0" lang="en-US"/>
          </a:p>
        </p:txBody>
      </p:sp>
      <p:sp>
        <p:nvSpPr>
          <p:cNvPr id="7" name="Slide Number Placeholder 6"/>
          <p:cNvSpPr>
            <a:spLocks noGrp="1"/>
          </p:cNvSpPr>
          <p:nvPr>
            <p:ph type="sldNum" sz="quarter" idx="12"/>
          </p:nvPr>
        </p:nvSpPr>
        <p:spPr/>
        <p:txBody>
          <a:bodyPr/>
          <a:lstStyle>
            <a:extLst/>
          </a:lstStyle>
          <a:p>
            <a:pPr>
              <a:defRPr/>
            </a:pPr>
            <a:fld id="{CD884172-ECF3-46F5-8D53-2C86835739E2}" type="slidenum">
              <a:rPr lang="en-US" smtClean="0"/>
              <a:pPr>
                <a:defRPr/>
              </a:pPr>
              <a:t>‹#›</a:t>
            </a:fld>
            <a:endParaRPr lang="en-US"/>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21">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pPr eaLnBrk="1" latinLnBrk="0" hangingPunct="1"/>
            <a:fld id="{F8CFA630-13BB-46C4-BD44-B2C5F9B66074}" type="datetimeFigureOut">
              <a:rPr lang="en-US" smtClean="0"/>
              <a:pPr eaLnBrk="1" latinLnBrk="0" hangingPunct="1"/>
              <a:t>2/24/2014</a:t>
            </a:fld>
            <a:endParaRPr lang="en-US" sz="1000" dirty="0">
              <a:solidFill>
                <a:schemeClr val="tx2"/>
              </a:solidFill>
            </a:endParaRPr>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pPr algn="r" eaLnBrk="1" latinLnBrk="0" hangingPunct="1"/>
            <a:endParaRPr kumimoji="0" lang="en-US" sz="1000" dirty="0">
              <a:solidFill>
                <a:schemeClr val="tx2"/>
              </a:solidFill>
            </a:endParaRPr>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pPr>
              <a:defRPr/>
            </a:pPr>
            <a:fld id="{F117D363-A1D7-4FE6-B5FE-E46995BCFFE7}"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 id="2147484099" r:id="rId12"/>
    <p:sldLayoutId id="2147484100" r:id="rId13"/>
    <p:sldLayoutId id="2147484101" r:id="rId14"/>
    <p:sldLayoutId id="2147484102" r:id="rId15"/>
    <p:sldLayoutId id="2147484103" r:id="rId16"/>
    <p:sldLayoutId id="2147484104" r:id="rId17"/>
    <p:sldLayoutId id="2147484107" r:id="rId18"/>
    <p:sldLayoutId id="2147484109" r:id="rId19"/>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99.wmf"/><Relationship Id="rId4" Type="http://schemas.openxmlformats.org/officeDocument/2006/relationships/oleObject" Target="../embeddings/oleObject6.bin"/></Relationships>
</file>

<file path=ppt/slides/_rels/slide101.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6.png"/><Relationship Id="rId2" Type="http://schemas.openxmlformats.org/officeDocument/2006/relationships/notesSlide" Target="../notesSlides/notesSlide74.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101.wmf"/><Relationship Id="rId4" Type="http://schemas.openxmlformats.org/officeDocument/2006/relationships/oleObject" Target="../embeddings/oleObject7.bin"/></Relationships>
</file>

<file path=ppt/slides/_rels/slide10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5.wmf"/><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10.jpeg"/><Relationship Id="rId7" Type="http://schemas.openxmlformats.org/officeDocument/2006/relationships/image" Target="../media/image114.jpe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112.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18.WMF"/><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3" Type="http://schemas.openxmlformats.org/officeDocument/2006/relationships/image" Target="../media/image120.wmf"/><Relationship Id="rId2" Type="http://schemas.openxmlformats.org/officeDocument/2006/relationships/image" Target="../media/image119.wmf"/><Relationship Id="rId1" Type="http://schemas.openxmlformats.org/officeDocument/2006/relationships/slideLayout" Target="../slideLayouts/slideLayout7.xml"/><Relationship Id="rId4" Type="http://schemas.openxmlformats.org/officeDocument/2006/relationships/image" Target="../media/image121.wmf"/></Relationships>
</file>

<file path=ppt/slides/_rels/slide116.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notesSlide" Target="../notesSlides/notesSlide78.xml"/><Relationship Id="rId7" Type="http://schemas.openxmlformats.org/officeDocument/2006/relationships/image" Target="../media/image123.wmf"/><Relationship Id="rId2" Type="http://schemas.openxmlformats.org/officeDocument/2006/relationships/slideLayout" Target="../slideLayouts/slideLayout12.xml"/><Relationship Id="rId1" Type="http://schemas.openxmlformats.org/officeDocument/2006/relationships/vmlDrawing" Target="../drawings/vmlDrawing7.vml"/><Relationship Id="rId6" Type="http://schemas.openxmlformats.org/officeDocument/2006/relationships/oleObject" Target="../embeddings/oleObject9.bin"/><Relationship Id="rId5" Type="http://schemas.openxmlformats.org/officeDocument/2006/relationships/image" Target="../media/image122.wmf"/><Relationship Id="rId4" Type="http://schemas.openxmlformats.org/officeDocument/2006/relationships/oleObject" Target="../embeddings/oleObject8.bin"/></Relationships>
</file>

<file path=ppt/slides/_rels/slide117.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128.wmf"/></Relationships>
</file>

<file path=ppt/slides/_rels/slide123.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image" Target="../media/image130.png"/><Relationship Id="rId7" Type="http://schemas.openxmlformats.org/officeDocument/2006/relationships/image" Target="../media/image134.jpeg"/><Relationship Id="rId2" Type="http://schemas.openxmlformats.org/officeDocument/2006/relationships/image" Target="../media/image129.png"/><Relationship Id="rId1" Type="http://schemas.openxmlformats.org/officeDocument/2006/relationships/slideLayout" Target="../slideLayouts/slideLayout7.xml"/><Relationship Id="rId6" Type="http://schemas.openxmlformats.org/officeDocument/2006/relationships/image" Target="../media/image133.png"/><Relationship Id="rId11" Type="http://schemas.openxmlformats.org/officeDocument/2006/relationships/image" Target="../media/image138.jpeg"/><Relationship Id="rId5" Type="http://schemas.openxmlformats.org/officeDocument/2006/relationships/image" Target="../media/image132.jpeg"/><Relationship Id="rId10" Type="http://schemas.openxmlformats.org/officeDocument/2006/relationships/image" Target="../media/image137.jpeg"/><Relationship Id="rId4" Type="http://schemas.openxmlformats.org/officeDocument/2006/relationships/image" Target="../media/image131.png"/><Relationship Id="rId9" Type="http://schemas.openxmlformats.org/officeDocument/2006/relationships/image" Target="../media/image136.jpeg"/></Relationships>
</file>

<file path=ppt/slides/_rels/slide124.xml.rels><?xml version="1.0" encoding="UTF-8" standalone="yes"?>
<Relationships xmlns="http://schemas.openxmlformats.org/package/2006/relationships"><Relationship Id="rId8" Type="http://schemas.openxmlformats.org/officeDocument/2006/relationships/image" Target="../media/image144.jpeg"/><Relationship Id="rId3" Type="http://schemas.openxmlformats.org/officeDocument/2006/relationships/image" Target="../media/image139.jpeg"/><Relationship Id="rId7" Type="http://schemas.openxmlformats.org/officeDocument/2006/relationships/image" Target="../media/image143.jpeg"/><Relationship Id="rId2" Type="http://schemas.openxmlformats.org/officeDocument/2006/relationships/image" Target="../media/image130.png"/><Relationship Id="rId1" Type="http://schemas.openxmlformats.org/officeDocument/2006/relationships/slideLayout" Target="../slideLayouts/slideLayout7.xml"/><Relationship Id="rId6" Type="http://schemas.openxmlformats.org/officeDocument/2006/relationships/image" Target="../media/image142.jpeg"/><Relationship Id="rId11" Type="http://schemas.openxmlformats.org/officeDocument/2006/relationships/image" Target="../media/image147.png"/><Relationship Id="rId5" Type="http://schemas.openxmlformats.org/officeDocument/2006/relationships/image" Target="../media/image141.jpeg"/><Relationship Id="rId10" Type="http://schemas.openxmlformats.org/officeDocument/2006/relationships/image" Target="../media/image146.png"/><Relationship Id="rId4" Type="http://schemas.openxmlformats.org/officeDocument/2006/relationships/image" Target="../media/image140.jpeg"/><Relationship Id="rId9" Type="http://schemas.openxmlformats.org/officeDocument/2006/relationships/image" Target="../media/image145.png"/></Relationships>
</file>

<file path=ppt/slides/_rels/slide125.xml.rels><?xml version="1.0" encoding="UTF-8" standalone="yes"?>
<Relationships xmlns="http://schemas.openxmlformats.org/package/2006/relationships"><Relationship Id="rId8" Type="http://schemas.openxmlformats.org/officeDocument/2006/relationships/image" Target="../media/image154.jpeg"/><Relationship Id="rId3" Type="http://schemas.openxmlformats.org/officeDocument/2006/relationships/image" Target="../media/image149.jpeg"/><Relationship Id="rId7" Type="http://schemas.openxmlformats.org/officeDocument/2006/relationships/image" Target="../media/image153.jpeg"/><Relationship Id="rId2" Type="http://schemas.openxmlformats.org/officeDocument/2006/relationships/image" Target="../media/image148.jpeg"/><Relationship Id="rId1" Type="http://schemas.openxmlformats.org/officeDocument/2006/relationships/slideLayout" Target="../slideLayouts/slideLayout7.xml"/><Relationship Id="rId6" Type="http://schemas.openxmlformats.org/officeDocument/2006/relationships/image" Target="../media/image152.jpeg"/><Relationship Id="rId5" Type="http://schemas.openxmlformats.org/officeDocument/2006/relationships/image" Target="../media/image151.jpeg"/><Relationship Id="rId4" Type="http://schemas.openxmlformats.org/officeDocument/2006/relationships/image" Target="../media/image150.jpeg"/></Relationships>
</file>

<file path=ppt/slides/_rels/slide126.xml.rels><?xml version="1.0" encoding="UTF-8" standalone="yes"?>
<Relationships xmlns="http://schemas.openxmlformats.org/package/2006/relationships"><Relationship Id="rId8" Type="http://schemas.openxmlformats.org/officeDocument/2006/relationships/image" Target="../media/image160.jpeg"/><Relationship Id="rId3" Type="http://schemas.openxmlformats.org/officeDocument/2006/relationships/image" Target="../media/image155.jpeg"/><Relationship Id="rId7" Type="http://schemas.openxmlformats.org/officeDocument/2006/relationships/image" Target="../media/image159.jpeg"/><Relationship Id="rId2" Type="http://schemas.openxmlformats.org/officeDocument/2006/relationships/image" Target="../media/image130.png"/><Relationship Id="rId1" Type="http://schemas.openxmlformats.org/officeDocument/2006/relationships/slideLayout" Target="../slideLayouts/slideLayout7.xml"/><Relationship Id="rId6" Type="http://schemas.openxmlformats.org/officeDocument/2006/relationships/image" Target="../media/image158.jpeg"/><Relationship Id="rId11" Type="http://schemas.openxmlformats.org/officeDocument/2006/relationships/image" Target="../media/image163.png"/><Relationship Id="rId5" Type="http://schemas.openxmlformats.org/officeDocument/2006/relationships/image" Target="../media/image157.jpeg"/><Relationship Id="rId10" Type="http://schemas.openxmlformats.org/officeDocument/2006/relationships/image" Target="../media/image162.jpeg"/><Relationship Id="rId4" Type="http://schemas.openxmlformats.org/officeDocument/2006/relationships/image" Target="../media/image156.png"/><Relationship Id="rId9" Type="http://schemas.openxmlformats.org/officeDocument/2006/relationships/image" Target="../media/image161.jpeg"/></Relationships>
</file>

<file path=ppt/slides/_rels/slide127.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wmf"/><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68.emf"/><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png"/></Relationships>
</file>

<file path=ppt/slides/_rels/slide130.xml.rels><?xml version="1.0" encoding="UTF-8" standalone="yes"?>
<Relationships xmlns="http://schemas.openxmlformats.org/package/2006/relationships"><Relationship Id="rId3" Type="http://schemas.openxmlformats.org/officeDocument/2006/relationships/oleObject" Target="../embeddings/Microsoft_Word_97_-_2003_Document1.doc"/><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169.emf"/></Relationships>
</file>

<file path=ppt/slides/_rels/slide131.xml.rels><?xml version="1.0" encoding="UTF-8" standalone="yes"?>
<Relationships xmlns="http://schemas.openxmlformats.org/package/2006/relationships"><Relationship Id="rId3" Type="http://schemas.openxmlformats.org/officeDocument/2006/relationships/hyperlink" Target="http://www.eatright.org/"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hyperlink" Target="http://www.dce.org/publications/education-handouts/" TargetMode="External"/><Relationship Id="rId5" Type="http://schemas.openxmlformats.org/officeDocument/2006/relationships/hyperlink" Target="http://www.americanheart.org/" TargetMode="External"/><Relationship Id="rId4" Type="http://schemas.openxmlformats.org/officeDocument/2006/relationships/hyperlink" Target="http://www.diabetes.org/" TargetMode="External"/></Relationships>
</file>

<file path=ppt/slides/_rels/slide132.xml.rels><?xml version="1.0" encoding="UTF-8" standalone="yes"?>
<Relationships xmlns="http://schemas.openxmlformats.org/package/2006/relationships"><Relationship Id="rId3" Type="http://schemas.openxmlformats.org/officeDocument/2006/relationships/hyperlink" Target="http://www.nhlbi.nih.gov/"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hyperlink" Target="http://www.niddk.nih.gov/" TargetMode="External"/></Relationships>
</file>

<file path=ppt/slides/_rels/slide13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70.jpeg"/><Relationship Id="rId2" Type="http://schemas.openxmlformats.org/officeDocument/2006/relationships/notesSlide" Target="../notesSlides/notesSlide8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3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173.jpeg"/></Relationships>
</file>

<file path=ppt/slides/_rels/slide1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75.png"/></Relationships>
</file>

<file path=ppt/slides/_rels/slide13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76.jpeg"/><Relationship Id="rId7" Type="http://schemas.openxmlformats.org/officeDocument/2006/relationships/image" Target="../media/image5.png"/><Relationship Id="rId2" Type="http://schemas.openxmlformats.org/officeDocument/2006/relationships/notesSlide" Target="../notesSlides/notesSlide8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77.jpeg"/></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6.xml"/><Relationship Id="rId1" Type="http://schemas.openxmlformats.org/officeDocument/2006/relationships/video" Target="file:///C:\Documents%20and%20Settings\Owner.BEVERLY-Q62OQR5\Local%20Settings\Temporary%20Internet%20Files\Content.IE5\PV3ENANH\MPj04071720000%5b1%5d.jpg" TargetMode="External"/><Relationship Id="rId4" Type="http://schemas.openxmlformats.org/officeDocument/2006/relationships/image" Target="../media/image17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42.xml.rels><?xml version="1.0" encoding="UTF-8" standalone="yes"?>
<Relationships xmlns="http://schemas.openxmlformats.org/package/2006/relationships"><Relationship Id="rId3" Type="http://schemas.openxmlformats.org/officeDocument/2006/relationships/image" Target="../media/image179.wmf"/><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180.wmf"/></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80.wmf"/><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95.xml"/><Relationship Id="rId1" Type="http://schemas.openxmlformats.org/officeDocument/2006/relationships/slideLayout" Target="../slideLayouts/slideLayout2.xml"/><Relationship Id="rId5" Type="http://schemas.openxmlformats.org/officeDocument/2006/relationships/image" Target="../media/image184.png"/><Relationship Id="rId4" Type="http://schemas.openxmlformats.org/officeDocument/2006/relationships/image" Target="../media/image183.jpeg"/></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17.xml"/><Relationship Id="rId1" Type="http://schemas.openxmlformats.org/officeDocument/2006/relationships/vmlDrawing" Target="../drawings/vmlDrawing10.vml"/><Relationship Id="rId5" Type="http://schemas.openxmlformats.org/officeDocument/2006/relationships/image" Target="../media/image185.emf"/><Relationship Id="rId4" Type="http://schemas.openxmlformats.org/officeDocument/2006/relationships/oleObject" Target="../embeddings/Microsoft_Word_97_-_2003_Document2.doc"/></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79.wmf"/><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17.xml"/><Relationship Id="rId1" Type="http://schemas.openxmlformats.org/officeDocument/2006/relationships/vmlDrawing" Target="../drawings/vmlDrawing11.vml"/><Relationship Id="rId5" Type="http://schemas.openxmlformats.org/officeDocument/2006/relationships/image" Target="../media/image186.emf"/><Relationship Id="rId4" Type="http://schemas.openxmlformats.org/officeDocument/2006/relationships/oleObject" Target="../embeddings/Microsoft_Word_97_-_2003_Document3.doc"/></Relationships>
</file>

<file path=ppt/slides/_rels/slide152.xml.rels><?xml version="1.0" encoding="UTF-8" standalone="yes"?>
<Relationships xmlns="http://schemas.openxmlformats.org/package/2006/relationships"><Relationship Id="rId3" Type="http://schemas.openxmlformats.org/officeDocument/2006/relationships/image" Target="../media/image187.png"/><Relationship Id="rId7" Type="http://schemas.openxmlformats.org/officeDocument/2006/relationships/image" Target="../media/image6.png"/><Relationship Id="rId2" Type="http://schemas.openxmlformats.org/officeDocument/2006/relationships/notesSlide" Target="../notesSlides/notesSlide100.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17.xml"/><Relationship Id="rId1" Type="http://schemas.openxmlformats.org/officeDocument/2006/relationships/vmlDrawing" Target="../drawings/vmlDrawing12.vml"/><Relationship Id="rId5" Type="http://schemas.openxmlformats.org/officeDocument/2006/relationships/image" Target="../media/image188.emf"/><Relationship Id="rId4" Type="http://schemas.openxmlformats.org/officeDocument/2006/relationships/oleObject" Target="../embeddings/Microsoft_Word_97_-_2003_Document4.doc"/></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17.xml"/><Relationship Id="rId1" Type="http://schemas.openxmlformats.org/officeDocument/2006/relationships/vmlDrawing" Target="../drawings/vmlDrawing13.vml"/><Relationship Id="rId5" Type="http://schemas.openxmlformats.org/officeDocument/2006/relationships/image" Target="../media/image189.emf"/><Relationship Id="rId4" Type="http://schemas.openxmlformats.org/officeDocument/2006/relationships/oleObject" Target="../embeddings/Microsoft_Word_97_-_2003_Document5.doc"/></Relationships>
</file>

<file path=ppt/slides/_rels/slide15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0.wmf"/><Relationship Id="rId2" Type="http://schemas.openxmlformats.org/officeDocument/2006/relationships/notesSlide" Target="../notesSlides/notesSlide10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56.xml.rels><?xml version="1.0" encoding="UTF-8" standalone="yes"?>
<Relationships xmlns="http://schemas.openxmlformats.org/package/2006/relationships"><Relationship Id="rId3" Type="http://schemas.openxmlformats.org/officeDocument/2006/relationships/image" Target="../media/image191.wmf"/><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92.wmf"/><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17.xml"/><Relationship Id="rId1" Type="http://schemas.openxmlformats.org/officeDocument/2006/relationships/vmlDrawing" Target="../drawings/vmlDrawing14.vml"/><Relationship Id="rId5" Type="http://schemas.openxmlformats.org/officeDocument/2006/relationships/image" Target="../media/image193.emf"/><Relationship Id="rId4" Type="http://schemas.openxmlformats.org/officeDocument/2006/relationships/oleObject" Target="../embeddings/Microsoft_Word_97_-_2003_Document6.doc"/></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17.xml"/><Relationship Id="rId1" Type="http://schemas.openxmlformats.org/officeDocument/2006/relationships/vmlDrawing" Target="../drawings/vmlDrawing15.vml"/><Relationship Id="rId5" Type="http://schemas.openxmlformats.org/officeDocument/2006/relationships/image" Target="../media/image194.emf"/><Relationship Id="rId4" Type="http://schemas.openxmlformats.org/officeDocument/2006/relationships/oleObject" Target="../embeddings/Microsoft_Word_97_-_2003_Document7.doc"/></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17.xml"/><Relationship Id="rId1" Type="http://schemas.openxmlformats.org/officeDocument/2006/relationships/vmlDrawing" Target="../drawings/vmlDrawing16.vml"/><Relationship Id="rId5" Type="http://schemas.openxmlformats.org/officeDocument/2006/relationships/image" Target="../media/image195.emf"/><Relationship Id="rId4" Type="http://schemas.openxmlformats.org/officeDocument/2006/relationships/oleObject" Target="../embeddings/Microsoft_Word_97_-_2003_Document8.doc"/></Relationships>
</file>

<file path=ppt/slides/_rels/slide161.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17.xml"/><Relationship Id="rId1" Type="http://schemas.openxmlformats.org/officeDocument/2006/relationships/vmlDrawing" Target="../drawings/vmlDrawing17.vml"/><Relationship Id="rId5" Type="http://schemas.openxmlformats.org/officeDocument/2006/relationships/image" Target="../media/image197.emf"/><Relationship Id="rId4" Type="http://schemas.openxmlformats.org/officeDocument/2006/relationships/oleObject" Target="../embeddings/Microsoft_Word_97_-_2003_Document9.doc"/></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16.xml"/><Relationship Id="rId1" Type="http://schemas.openxmlformats.org/officeDocument/2006/relationships/video" Target="file:///C:\Documents%20and%20Settings\Owner.BEVERLY-Q62OQR5\Local%20Settings\Temporary%20Internet%20Files\Content.IE5\LDY0MYHP\MPj04034660000%5b1%5d.jpg" TargetMode="External"/><Relationship Id="rId4" Type="http://schemas.openxmlformats.org/officeDocument/2006/relationships/image" Target="../media/image198.jpeg"/></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7.xml"/></Relationships>
</file>

<file path=ppt/slides/_rels/slide166.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14.xml"/><Relationship Id="rId1" Type="http://schemas.openxmlformats.org/officeDocument/2006/relationships/slideLayout" Target="../slideLayouts/slideLayout16.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6.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22.jpeg"/></Relationships>
</file>

<file path=ppt/slides/_rels/slide170.xml.rels><?xml version="1.0" encoding="UTF-8" standalone="yes"?>
<Relationships xmlns="http://schemas.openxmlformats.org/package/2006/relationships"><Relationship Id="rId3" Type="http://schemas.openxmlformats.org/officeDocument/2006/relationships/hyperlink" Target="http://www.ciwmb.ca.gov/HHW/HealthCare/Collection/" TargetMode="External"/><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200.jpeg"/></Relationships>
</file>

<file path=ppt/slides/_rels/slide171.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1.jpeg"/><Relationship Id="rId2" Type="http://schemas.openxmlformats.org/officeDocument/2006/relationships/notesSlide" Target="../notesSlides/notesSlide12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202.png"/></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24.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203.wmf"/></Relationships>
</file>

<file path=ppt/slides/_rels/slide178.xml.rels><?xml version="1.0" encoding="UTF-8" standalone="yes"?>
<Relationships xmlns="http://schemas.openxmlformats.org/package/2006/relationships"><Relationship Id="rId3" Type="http://schemas.openxmlformats.org/officeDocument/2006/relationships/image" Target="../media/image204.wmf"/><Relationship Id="rId7" Type="http://schemas.openxmlformats.org/officeDocument/2006/relationships/image" Target="../media/image6.png"/><Relationship Id="rId2" Type="http://schemas.openxmlformats.org/officeDocument/2006/relationships/notesSlide" Target="../notesSlides/notesSlide126.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8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05.jpeg"/><Relationship Id="rId7" Type="http://schemas.openxmlformats.org/officeDocument/2006/relationships/image" Target="../media/image5.png"/><Relationship Id="rId2" Type="http://schemas.openxmlformats.org/officeDocument/2006/relationships/notesSlide" Target="../notesSlides/notesSlide130.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06.wmf"/></Relationships>
</file>

<file path=ppt/slides/_rels/slide1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2.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5.xml"/><Relationship Id="rId1" Type="http://schemas.openxmlformats.org/officeDocument/2006/relationships/slideLayout" Target="../slideLayouts/slideLayout19.xml"/><Relationship Id="rId5" Type="http://schemas.openxmlformats.org/officeDocument/2006/relationships/image" Target="../media/image207.jpeg"/><Relationship Id="rId4" Type="http://schemas.openxmlformats.org/officeDocument/2006/relationships/image" Target="../media/image4.png"/></Relationships>
</file>

<file path=ppt/slides/_rels/slide18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6.xml"/><Relationship Id="rId1" Type="http://schemas.openxmlformats.org/officeDocument/2006/relationships/slideLayout" Target="../slideLayouts/slideLayout2.xml"/><Relationship Id="rId4" Type="http://schemas.openxmlformats.org/officeDocument/2006/relationships/image" Target="../media/image208.png"/></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18.xml"/><Relationship Id="rId1" Type="http://schemas.openxmlformats.org/officeDocument/2006/relationships/vmlDrawing" Target="../drawings/vmlDrawing18.vml"/><Relationship Id="rId6" Type="http://schemas.openxmlformats.org/officeDocument/2006/relationships/image" Target="../media/image209.wmf"/><Relationship Id="rId5" Type="http://schemas.openxmlformats.org/officeDocument/2006/relationships/oleObject" Target="../embeddings/oleObject11.bin"/><Relationship Id="rId4" Type="http://schemas.openxmlformats.org/officeDocument/2006/relationships/image" Target="../media/image208.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90.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38.xml"/><Relationship Id="rId1" Type="http://schemas.openxmlformats.org/officeDocument/2006/relationships/slideLayout" Target="../slideLayouts/slideLayout7.xml"/><Relationship Id="rId5" Type="http://schemas.openxmlformats.org/officeDocument/2006/relationships/image" Target="../media/image212.png"/><Relationship Id="rId4" Type="http://schemas.openxmlformats.org/officeDocument/2006/relationships/image" Target="../media/image211.png"/></Relationships>
</file>

<file path=ppt/slides/_rels/slide191.xml.rels><?xml version="1.0" encoding="UTF-8" standalone="yes"?>
<Relationships xmlns="http://schemas.openxmlformats.org/package/2006/relationships"><Relationship Id="rId3" Type="http://schemas.openxmlformats.org/officeDocument/2006/relationships/image" Target="../media/image213.wmf"/><Relationship Id="rId7" Type="http://schemas.openxmlformats.org/officeDocument/2006/relationships/image" Target="../media/image6.png"/><Relationship Id="rId2" Type="http://schemas.openxmlformats.org/officeDocument/2006/relationships/notesSlide" Target="../notesSlides/notesSlide139.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214.WMF"/></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215.JPG"/></Relationships>
</file>

<file path=ppt/slides/_rels/slide195.xml.rels><?xml version="1.0" encoding="UTF-8" standalone="yes"?>
<Relationships xmlns="http://schemas.openxmlformats.org/package/2006/relationships"><Relationship Id="rId3" Type="http://schemas.openxmlformats.org/officeDocument/2006/relationships/image" Target="../media/image216.jpeg"/><Relationship Id="rId7" Type="http://schemas.openxmlformats.org/officeDocument/2006/relationships/image" Target="../media/image6.png"/><Relationship Id="rId2" Type="http://schemas.openxmlformats.org/officeDocument/2006/relationships/notesSlide" Target="../notesSlides/notesSlide14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9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6.png"/><Relationship Id="rId2" Type="http://schemas.openxmlformats.org/officeDocument/2006/relationships/notesSlide" Target="../notesSlides/notesSlide144.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notesSlide" Target="../notesSlides/notesSlide145.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5.png"/><Relationship Id="rId11" Type="http://schemas.openxmlformats.org/officeDocument/2006/relationships/image" Target="../media/image218.png"/><Relationship Id="rId5" Type="http://schemas.openxmlformats.org/officeDocument/2006/relationships/image" Target="../media/image4.png"/><Relationship Id="rId10" Type="http://schemas.openxmlformats.org/officeDocument/2006/relationships/oleObject" Target="../embeddings/oleObject13.bin"/><Relationship Id="rId4" Type="http://schemas.openxmlformats.org/officeDocument/2006/relationships/image" Target="../media/image3.png"/><Relationship Id="rId9" Type="http://schemas.openxmlformats.org/officeDocument/2006/relationships/image" Target="../media/image217.png"/></Relationships>
</file>

<file path=ppt/slides/_rels/slide1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7.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9.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19.png"/><Relationship Id="rId5" Type="http://schemas.openxmlformats.org/officeDocument/2006/relationships/image" Target="../media/image6.png"/><Relationship Id="rId4" Type="http://schemas.openxmlformats.org/officeDocument/2006/relationships/image" Target="../media/image5.png"/></Relationships>
</file>

<file path=ppt/slides/_rels/slide204.xml.rels><?xml version="1.0" encoding="UTF-8" standalone="yes"?>
<Relationships xmlns="http://schemas.openxmlformats.org/package/2006/relationships"><Relationship Id="rId3" Type="http://schemas.openxmlformats.org/officeDocument/2006/relationships/image" Target="../media/image220.wmf"/><Relationship Id="rId2" Type="http://schemas.openxmlformats.org/officeDocument/2006/relationships/notesSlide" Target="../notesSlides/notesSlide150.xml"/><Relationship Id="rId1" Type="http://schemas.openxmlformats.org/officeDocument/2006/relationships/slideLayout" Target="../slideLayouts/slideLayout1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notesSlide" Target="../notesSlides/notesSlide152.xml"/><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image" Target="../media/image221.wmf"/><Relationship Id="rId5" Type="http://schemas.openxmlformats.org/officeDocument/2006/relationships/oleObject" Target="../embeddings/oleObject14.bin"/><Relationship Id="rId4" Type="http://schemas.openxmlformats.org/officeDocument/2006/relationships/image" Target="../media/image222.png"/></Relationships>
</file>

<file path=ppt/slides/_rels/slide209.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54.xml"/><Relationship Id="rId1" Type="http://schemas.openxmlformats.org/officeDocument/2006/relationships/slideLayout" Target="../slideLayouts/slideLayout4.xml"/><Relationship Id="rId6" Type="http://schemas.openxmlformats.org/officeDocument/2006/relationships/image" Target="../media/image224.tif"/><Relationship Id="rId5" Type="http://schemas.openxmlformats.org/officeDocument/2006/relationships/hyperlink" Target="http://www.diabetesed.net/" TargetMode="External"/><Relationship Id="rId4" Type="http://schemas.openxmlformats.org/officeDocument/2006/relationships/hyperlink" Target="mailto:bev@diabetesed.ne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7.jpeg"/><Relationship Id="rId7" Type="http://schemas.openxmlformats.org/officeDocument/2006/relationships/image" Target="../media/image4.png"/><Relationship Id="rId2" Type="http://schemas.openxmlformats.org/officeDocument/2006/relationships/image" Target="../media/image36.jpeg"/><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39.jpeg"/><Relationship Id="rId10" Type="http://schemas.openxmlformats.org/officeDocument/2006/relationships/image" Target="../media/image40.jpeg"/><Relationship Id="rId4" Type="http://schemas.openxmlformats.org/officeDocument/2006/relationships/image" Target="../media/image38.jpe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notesSlide" Target="../notesSlides/notesSlide28.xml"/><Relationship Id="rId7"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4.png"/><Relationship Id="rId4" Type="http://schemas.openxmlformats.org/officeDocument/2006/relationships/oleObject" Target="../embeddings/oleObject1.bin"/></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0.png"/><Relationship Id="rId7" Type="http://schemas.openxmlformats.org/officeDocument/2006/relationships/diagramColors" Target="../diagrams/colors1.xml"/><Relationship Id="rId12"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diagramQuickStyle" Target="../diagrams/quickStyle1.xml"/><Relationship Id="rId11" Type="http://schemas.openxmlformats.org/officeDocument/2006/relationships/image" Target="../media/image5.png"/><Relationship Id="rId5" Type="http://schemas.openxmlformats.org/officeDocument/2006/relationships/diagramLayout" Target="../diagrams/layout1.xml"/><Relationship Id="rId10" Type="http://schemas.openxmlformats.org/officeDocument/2006/relationships/image" Target="../media/image4.png"/><Relationship Id="rId4" Type="http://schemas.openxmlformats.org/officeDocument/2006/relationships/diagramData" Target="../diagrams/data1.xml"/><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54.png"/><Relationship Id="rId4" Type="http://schemas.openxmlformats.org/officeDocument/2006/relationships/oleObject" Target="../embeddings/oleObject3.bin"/></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55.wmf"/><Relationship Id="rId4" Type="http://schemas.openxmlformats.org/officeDocument/2006/relationships/oleObject" Target="../embeddings/oleObject4.bin"/></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63.wmf"/><Relationship Id="rId3" Type="http://schemas.openxmlformats.org/officeDocument/2006/relationships/notesSlide" Target="../notesSlides/notesSlide38.xml"/><Relationship Id="rId7" Type="http://schemas.openxmlformats.org/officeDocument/2006/relationships/image" Target="../media/image61.wmf"/><Relationship Id="rId12" Type="http://schemas.openxmlformats.org/officeDocument/2006/relationships/image" Target="../media/image62.wmf"/><Relationship Id="rId2" Type="http://schemas.openxmlformats.org/officeDocument/2006/relationships/slideLayout" Target="../slideLayouts/slideLayout15.xml"/><Relationship Id="rId1" Type="http://schemas.openxmlformats.org/officeDocument/2006/relationships/video" Target="file:///C:\Documents%20and%20Settings\Owner.BEVERLY-Q62OQR5\Local%20Settings\Temporary%20Internet%20Files\Content.IE5\FEVPHX2W\MPj04331280000%5b1%5d.jpg" TargetMode="External"/><Relationship Id="rId6" Type="http://schemas.openxmlformats.org/officeDocument/2006/relationships/image" Target="../media/image60.wmf"/><Relationship Id="rId11" Type="http://schemas.openxmlformats.org/officeDocument/2006/relationships/image" Target="../media/image6.png"/><Relationship Id="rId5" Type="http://schemas.openxmlformats.org/officeDocument/2006/relationships/image" Target="../media/image59.wmf"/><Relationship Id="rId10" Type="http://schemas.openxmlformats.org/officeDocument/2006/relationships/image" Target="../media/image5.png"/><Relationship Id="rId4" Type="http://schemas.openxmlformats.org/officeDocument/2006/relationships/image" Target="../media/image58.wmf"/><Relationship Id="rId9" Type="http://schemas.openxmlformats.org/officeDocument/2006/relationships/image" Target="../media/image4.png"/><Relationship Id="rId14" Type="http://schemas.openxmlformats.org/officeDocument/2006/relationships/image" Target="../media/image64.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worlddiabetesday.org/node/4494"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76.wmf"/><Relationship Id="rId4" Type="http://schemas.openxmlformats.org/officeDocument/2006/relationships/oleObject" Target="../embeddings/oleObject5.bin"/></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6.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4.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72.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87.jpg"/><Relationship Id="rId4" Type="http://schemas.openxmlformats.org/officeDocument/2006/relationships/image" Target="../media/image86.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3" Type="http://schemas.openxmlformats.org/officeDocument/2006/relationships/hyperlink" Target="http://professional.diabetes.org/GlucoseCalculator.aspx"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3.wmf"/><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3.xml"/><Relationship Id="rId1" Type="http://schemas.openxmlformats.org/officeDocument/2006/relationships/slideLayout" Target="../slideLayouts/slideLayout4.xml"/><Relationship Id="rId4" Type="http://schemas.openxmlformats.org/officeDocument/2006/relationships/image" Target="../media/image93.wmf"/></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95.wm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2089"/>
            <a:ext cx="7924800"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a:spLocks noGrp="1" noChangeArrowheads="1"/>
          </p:cNvSpPr>
          <p:nvPr>
            <p:ph idx="1"/>
          </p:nvPr>
        </p:nvSpPr>
        <p:spPr>
          <a:xfrm>
            <a:off x="228600" y="3103880"/>
            <a:ext cx="8229600" cy="2306320"/>
          </a:xfrm>
        </p:spPr>
        <p:txBody>
          <a:bodyPr>
            <a:normAutofit/>
          </a:bodyPr>
          <a:lstStyle/>
          <a:p>
            <a:pPr marL="0" indent="0" algn="ctr" eaLnBrk="1" hangingPunct="1">
              <a:lnSpc>
                <a:spcPct val="95000"/>
              </a:lnSpc>
              <a:buNone/>
            </a:pPr>
            <a:r>
              <a:rPr lang="en-US" sz="4000" b="1" i="1" dirty="0" smtClean="0">
                <a:solidFill>
                  <a:schemeClr val="accent2">
                    <a:lumMod val="75000"/>
                  </a:schemeClr>
                </a:solidFill>
              </a:rPr>
              <a:t>Welcome to </a:t>
            </a:r>
            <a:r>
              <a:rPr lang="en-US" sz="4000" b="1" i="1" dirty="0" smtClean="0">
                <a:solidFill>
                  <a:schemeClr val="accent2">
                    <a:lumMod val="75000"/>
                  </a:schemeClr>
                </a:solidFill>
              </a:rPr>
              <a:t/>
            </a:r>
            <a:br>
              <a:rPr lang="en-US" sz="4000" b="1" i="1" dirty="0" smtClean="0">
                <a:solidFill>
                  <a:schemeClr val="accent2">
                    <a:lumMod val="75000"/>
                  </a:schemeClr>
                </a:solidFill>
              </a:rPr>
            </a:br>
            <a:r>
              <a:rPr lang="en-US" sz="4000" b="1" i="1" dirty="0" smtClean="0">
                <a:solidFill>
                  <a:schemeClr val="accent2">
                    <a:lumMod val="75000"/>
                  </a:schemeClr>
                </a:solidFill>
              </a:rPr>
              <a:t>Diabetes </a:t>
            </a:r>
            <a:r>
              <a:rPr lang="en-US" sz="4000" b="1" i="1" dirty="0" smtClean="0">
                <a:solidFill>
                  <a:schemeClr val="accent2">
                    <a:lumMod val="75000"/>
                  </a:schemeClr>
                </a:solidFill>
              </a:rPr>
              <a:t>in the 21</a:t>
            </a:r>
            <a:r>
              <a:rPr lang="en-US" sz="4000" b="1" i="1" baseline="30000" dirty="0" smtClean="0">
                <a:solidFill>
                  <a:schemeClr val="accent2">
                    <a:lumMod val="75000"/>
                  </a:schemeClr>
                </a:solidFill>
              </a:rPr>
              <a:t>st</a:t>
            </a:r>
            <a:r>
              <a:rPr lang="en-US" sz="4000" b="1" i="1" dirty="0" smtClean="0">
                <a:solidFill>
                  <a:schemeClr val="accent2">
                    <a:lumMod val="75000"/>
                  </a:schemeClr>
                </a:solidFill>
              </a:rPr>
              <a:t> </a:t>
            </a:r>
            <a:r>
              <a:rPr lang="en-US" sz="4000" b="1" dirty="0" smtClean="0">
                <a:solidFill>
                  <a:schemeClr val="accent2">
                    <a:lumMod val="75000"/>
                  </a:schemeClr>
                </a:solidFill>
              </a:rPr>
              <a:t>Century</a:t>
            </a:r>
            <a:endParaRPr lang="en-US" sz="5400" b="1" dirty="0" smtClean="0">
              <a:solidFill>
                <a:schemeClr val="accent2">
                  <a:lumMod val="75000"/>
                </a:schemeClr>
              </a:solidFill>
            </a:endParaRPr>
          </a:p>
        </p:txBody>
      </p:sp>
      <p:sp>
        <p:nvSpPr>
          <p:cNvPr id="6" name="Text Box 5"/>
          <p:cNvSpPr txBox="1">
            <a:spLocks noChangeArrowheads="1"/>
          </p:cNvSpPr>
          <p:nvPr/>
        </p:nvSpPr>
        <p:spPr bwMode="auto">
          <a:xfrm>
            <a:off x="342900" y="4646441"/>
            <a:ext cx="76962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lgn="r">
              <a:spcBef>
                <a:spcPct val="0"/>
              </a:spcBef>
              <a:buClrTx/>
              <a:buSzTx/>
              <a:buFontTx/>
              <a:buNone/>
            </a:pPr>
            <a:r>
              <a:rPr lang="en-US" sz="3600" dirty="0">
                <a:solidFill>
                  <a:srgbClr val="92D050"/>
                </a:solidFill>
              </a:rPr>
              <a:t>DiabetesEd.net</a:t>
            </a:r>
          </a:p>
          <a:p>
            <a:pPr algn="r">
              <a:spcBef>
                <a:spcPct val="0"/>
              </a:spcBef>
              <a:buClrTx/>
              <a:buSzTx/>
              <a:buFontTx/>
              <a:buNone/>
            </a:pPr>
            <a:endParaRPr lang="en-US" sz="4000" dirty="0">
              <a:solidFill>
                <a:srgbClr val="92D050"/>
              </a:solidFill>
            </a:endParaRPr>
          </a:p>
          <a:p>
            <a:pPr algn="r">
              <a:spcBef>
                <a:spcPct val="0"/>
              </a:spcBef>
              <a:buClrTx/>
              <a:buSzTx/>
              <a:buFontTx/>
              <a:buNone/>
            </a:pPr>
            <a:r>
              <a:rPr lang="en-US" sz="2400" b="1" i="1" dirty="0">
                <a:solidFill>
                  <a:schemeClr val="accent2">
                    <a:lumMod val="75000"/>
                  </a:schemeClr>
                </a:solidFill>
              </a:rPr>
              <a:t>President, Diabetes Educational Services</a:t>
            </a:r>
            <a:endParaRPr lang="en-US" sz="2200" dirty="0">
              <a:solidFill>
                <a:schemeClr val="accent2">
                  <a:lumMod val="75000"/>
                </a:schemeClr>
              </a:solidFill>
            </a:endParaRPr>
          </a:p>
          <a:p>
            <a:pPr algn="r">
              <a:spcBef>
                <a:spcPct val="0"/>
              </a:spcBef>
              <a:buClrTx/>
              <a:buSzTx/>
              <a:buFontTx/>
              <a:buNone/>
            </a:pPr>
            <a:r>
              <a:rPr lang="en-US" sz="2200" dirty="0">
                <a:solidFill>
                  <a:schemeClr val="accent2">
                    <a:lumMod val="75000"/>
                  </a:schemeClr>
                </a:solidFill>
              </a:rPr>
              <a:t>Beverly Dyck Thomassian, RN, MPH, BC-ADM, CDE</a:t>
            </a:r>
          </a:p>
        </p:txBody>
      </p:sp>
      <p:pic>
        <p:nvPicPr>
          <p:cNvPr id="7"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3810"/>
            <a:ext cx="129540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3705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6856413" y="6381750"/>
            <a:ext cx="1841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endParaRPr lang="fr-FR" sz="800" i="1">
              <a:latin typeface="Verdana" panose="020B0604030504040204" pitchFamily="34" charset="0"/>
            </a:endParaRPr>
          </a:p>
        </p:txBody>
      </p:sp>
      <p:sp>
        <p:nvSpPr>
          <p:cNvPr id="20483" name="Rectangle 3"/>
          <p:cNvSpPr>
            <a:spLocks noChangeArrowheads="1"/>
          </p:cNvSpPr>
          <p:nvPr/>
        </p:nvSpPr>
        <p:spPr bwMode="auto">
          <a:xfrm>
            <a:off x="1630363" y="5876925"/>
            <a:ext cx="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endParaRPr lang="fr-FR" sz="1000">
              <a:latin typeface="Verdana" panose="020B0604030504040204" pitchFamily="34" charset="0"/>
            </a:endParaRPr>
          </a:p>
        </p:txBody>
      </p:sp>
      <p:sp>
        <p:nvSpPr>
          <p:cNvPr id="20484" name="Rectangle 4"/>
          <p:cNvSpPr>
            <a:spLocks noChangeArrowheads="1"/>
          </p:cNvSpPr>
          <p:nvPr/>
        </p:nvSpPr>
        <p:spPr bwMode="auto">
          <a:xfrm>
            <a:off x="6532563" y="849313"/>
            <a:ext cx="6032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700">
                <a:solidFill>
                  <a:srgbClr val="000000"/>
                </a:solidFill>
                <a:latin typeface="Times New Roman" panose="02020603050405020304" pitchFamily="18" charset="0"/>
              </a:rPr>
              <a:t> </a:t>
            </a:r>
            <a:endParaRPr lang="en-US" sz="1800">
              <a:solidFill>
                <a:srgbClr val="000000"/>
              </a:solidFill>
              <a:latin typeface="Verdana" panose="020B0604030504040204" pitchFamily="34" charset="0"/>
            </a:endParaRPr>
          </a:p>
        </p:txBody>
      </p:sp>
      <p:grpSp>
        <p:nvGrpSpPr>
          <p:cNvPr id="20485" name="Group 5"/>
          <p:cNvGrpSpPr>
            <a:grpSpLocks/>
          </p:cNvGrpSpPr>
          <p:nvPr/>
        </p:nvGrpSpPr>
        <p:grpSpPr bwMode="auto">
          <a:xfrm>
            <a:off x="304800" y="1295400"/>
            <a:ext cx="7288213" cy="5265738"/>
            <a:chOff x="601" y="970"/>
            <a:chExt cx="4591" cy="2888"/>
          </a:xfrm>
        </p:grpSpPr>
        <p:sp>
          <p:nvSpPr>
            <p:cNvPr id="20487" name="Freeform 6"/>
            <p:cNvSpPr>
              <a:spLocks/>
            </p:cNvSpPr>
            <p:nvPr/>
          </p:nvSpPr>
          <p:spPr bwMode="auto">
            <a:xfrm>
              <a:off x="1250" y="1135"/>
              <a:ext cx="3755" cy="2111"/>
            </a:xfrm>
            <a:custGeom>
              <a:avLst/>
              <a:gdLst>
                <a:gd name="T0" fmla="*/ 624251 w 3216"/>
                <a:gd name="T1" fmla="*/ 350777 h 1808"/>
                <a:gd name="T2" fmla="*/ 0 w 3216"/>
                <a:gd name="T3" fmla="*/ 350777 h 1808"/>
                <a:gd name="T4" fmla="*/ 0 w 3216"/>
                <a:gd name="T5" fmla="*/ 0 h 1808"/>
                <a:gd name="T6" fmla="*/ 0 60000 65536"/>
                <a:gd name="T7" fmla="*/ 0 60000 65536"/>
                <a:gd name="T8" fmla="*/ 0 60000 65536"/>
                <a:gd name="T9" fmla="*/ 0 w 3216"/>
                <a:gd name="T10" fmla="*/ 0 h 1808"/>
                <a:gd name="T11" fmla="*/ 3216 w 3216"/>
                <a:gd name="T12" fmla="*/ 1808 h 1808"/>
              </a:gdLst>
              <a:ahLst/>
              <a:cxnLst>
                <a:cxn ang="T6">
                  <a:pos x="T0" y="T1"/>
                </a:cxn>
                <a:cxn ang="T7">
                  <a:pos x="T2" y="T3"/>
                </a:cxn>
                <a:cxn ang="T8">
                  <a:pos x="T4" y="T5"/>
                </a:cxn>
              </a:cxnLst>
              <a:rect l="T9" t="T10" r="T11" b="T12"/>
              <a:pathLst>
                <a:path w="3216" h="1808">
                  <a:moveTo>
                    <a:pt x="3216" y="1808"/>
                  </a:moveTo>
                  <a:lnTo>
                    <a:pt x="0" y="1808"/>
                  </a:lnTo>
                  <a:lnTo>
                    <a:pt x="0" y="0"/>
                  </a:lnTo>
                </a:path>
              </a:pathLst>
            </a:cu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488" name="Line 7"/>
            <p:cNvSpPr>
              <a:spLocks noChangeShapeType="1"/>
            </p:cNvSpPr>
            <p:nvPr/>
          </p:nvSpPr>
          <p:spPr bwMode="auto">
            <a:xfrm>
              <a:off x="1199" y="3246"/>
              <a:ext cx="51" cy="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9" name="Line 8"/>
            <p:cNvSpPr>
              <a:spLocks noChangeShapeType="1"/>
            </p:cNvSpPr>
            <p:nvPr/>
          </p:nvSpPr>
          <p:spPr bwMode="auto">
            <a:xfrm>
              <a:off x="1193" y="2738"/>
              <a:ext cx="51" cy="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0" name="Line 9"/>
            <p:cNvSpPr>
              <a:spLocks noChangeShapeType="1"/>
            </p:cNvSpPr>
            <p:nvPr/>
          </p:nvSpPr>
          <p:spPr bwMode="auto">
            <a:xfrm>
              <a:off x="1199" y="2034"/>
              <a:ext cx="104" cy="7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1" name="Rectangle 10"/>
            <p:cNvSpPr>
              <a:spLocks noChangeArrowheads="1"/>
            </p:cNvSpPr>
            <p:nvPr/>
          </p:nvSpPr>
          <p:spPr bwMode="auto">
            <a:xfrm>
              <a:off x="1048" y="2626"/>
              <a:ext cx="85"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900">
                  <a:latin typeface="Times New Roman" panose="02020603050405020304" pitchFamily="18" charset="0"/>
                </a:rPr>
                <a:t>5</a:t>
              </a:r>
              <a:endParaRPr lang="en-US" sz="2000">
                <a:latin typeface="Verdana" panose="020B0604030504040204" pitchFamily="34" charset="0"/>
              </a:endParaRPr>
            </a:p>
          </p:txBody>
        </p:sp>
        <p:sp>
          <p:nvSpPr>
            <p:cNvPr id="20492" name="Rectangle 11"/>
            <p:cNvSpPr>
              <a:spLocks noChangeArrowheads="1"/>
            </p:cNvSpPr>
            <p:nvPr/>
          </p:nvSpPr>
          <p:spPr bwMode="auto">
            <a:xfrm>
              <a:off x="1408" y="2947"/>
              <a:ext cx="167"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1.0</a:t>
              </a:r>
              <a:endParaRPr lang="en-US" sz="2000">
                <a:latin typeface="Verdana" panose="020B0604030504040204" pitchFamily="34" charset="0"/>
              </a:endParaRPr>
            </a:p>
          </p:txBody>
        </p:sp>
        <p:sp>
          <p:nvSpPr>
            <p:cNvPr id="20493" name="Rectangle 12"/>
            <p:cNvSpPr>
              <a:spLocks noChangeArrowheads="1"/>
            </p:cNvSpPr>
            <p:nvPr/>
          </p:nvSpPr>
          <p:spPr bwMode="auto">
            <a:xfrm>
              <a:off x="1804" y="2951"/>
              <a:ext cx="167"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1.0</a:t>
              </a:r>
              <a:endParaRPr lang="en-US" sz="2000">
                <a:latin typeface="Verdana" panose="020B0604030504040204" pitchFamily="34" charset="0"/>
              </a:endParaRPr>
            </a:p>
          </p:txBody>
        </p:sp>
        <p:sp>
          <p:nvSpPr>
            <p:cNvPr id="20494" name="Rectangle 13"/>
            <p:cNvSpPr>
              <a:spLocks noChangeArrowheads="1"/>
            </p:cNvSpPr>
            <p:nvPr/>
          </p:nvSpPr>
          <p:spPr bwMode="auto">
            <a:xfrm>
              <a:off x="2209" y="2951"/>
              <a:ext cx="167"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1.0</a:t>
              </a:r>
              <a:endParaRPr lang="en-US" sz="2000">
                <a:latin typeface="Verdana" panose="020B0604030504040204" pitchFamily="34" charset="0"/>
              </a:endParaRPr>
            </a:p>
          </p:txBody>
        </p:sp>
        <p:sp>
          <p:nvSpPr>
            <p:cNvPr id="20495" name="Rectangle 14"/>
            <p:cNvSpPr>
              <a:spLocks noChangeArrowheads="1"/>
            </p:cNvSpPr>
            <p:nvPr/>
          </p:nvSpPr>
          <p:spPr bwMode="auto">
            <a:xfrm>
              <a:off x="2626" y="2899"/>
              <a:ext cx="167"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1.5</a:t>
              </a:r>
              <a:endParaRPr lang="en-US" sz="2000">
                <a:latin typeface="Verdana" panose="020B0604030504040204" pitchFamily="34" charset="0"/>
              </a:endParaRPr>
            </a:p>
          </p:txBody>
        </p:sp>
        <p:sp>
          <p:nvSpPr>
            <p:cNvPr id="20496" name="Rectangle 15"/>
            <p:cNvSpPr>
              <a:spLocks noChangeArrowheads="1"/>
            </p:cNvSpPr>
            <p:nvPr/>
          </p:nvSpPr>
          <p:spPr bwMode="auto">
            <a:xfrm>
              <a:off x="3459" y="2573"/>
              <a:ext cx="167"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4.4</a:t>
              </a:r>
              <a:endParaRPr lang="en-US" sz="2000">
                <a:latin typeface="Verdana" panose="020B0604030504040204" pitchFamily="34" charset="0"/>
              </a:endParaRPr>
            </a:p>
          </p:txBody>
        </p:sp>
        <p:sp>
          <p:nvSpPr>
            <p:cNvPr id="20497" name="Rectangle 16"/>
            <p:cNvSpPr>
              <a:spLocks noChangeArrowheads="1"/>
            </p:cNvSpPr>
            <p:nvPr/>
          </p:nvSpPr>
          <p:spPr bwMode="auto">
            <a:xfrm>
              <a:off x="3863" y="2326"/>
              <a:ext cx="167"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6.7</a:t>
              </a:r>
              <a:endParaRPr lang="en-US" sz="2000">
                <a:latin typeface="Verdana" panose="020B0604030504040204" pitchFamily="34" charset="0"/>
              </a:endParaRPr>
            </a:p>
          </p:txBody>
        </p:sp>
        <p:sp>
          <p:nvSpPr>
            <p:cNvPr id="20498" name="Rectangle 17"/>
            <p:cNvSpPr>
              <a:spLocks noChangeArrowheads="1"/>
            </p:cNvSpPr>
            <p:nvPr/>
          </p:nvSpPr>
          <p:spPr bwMode="auto">
            <a:xfrm>
              <a:off x="4216" y="1947"/>
              <a:ext cx="23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11.6</a:t>
              </a:r>
              <a:endParaRPr lang="en-US" sz="2000">
                <a:latin typeface="Verdana" panose="020B0604030504040204" pitchFamily="34" charset="0"/>
              </a:endParaRPr>
            </a:p>
          </p:txBody>
        </p:sp>
        <p:sp>
          <p:nvSpPr>
            <p:cNvPr id="20499" name="Rectangle 18"/>
            <p:cNvSpPr>
              <a:spLocks noChangeArrowheads="1"/>
            </p:cNvSpPr>
            <p:nvPr/>
          </p:nvSpPr>
          <p:spPr bwMode="auto">
            <a:xfrm>
              <a:off x="4581" y="1830"/>
              <a:ext cx="234"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21.3</a:t>
              </a:r>
              <a:endParaRPr lang="en-US" sz="2000">
                <a:latin typeface="Verdana" panose="020B0604030504040204" pitchFamily="34" charset="0"/>
              </a:endParaRPr>
            </a:p>
          </p:txBody>
        </p:sp>
        <p:sp>
          <p:nvSpPr>
            <p:cNvPr id="20500" name="Rectangle 19"/>
            <p:cNvSpPr>
              <a:spLocks noChangeArrowheads="1"/>
            </p:cNvSpPr>
            <p:nvPr/>
          </p:nvSpPr>
          <p:spPr bwMode="auto">
            <a:xfrm>
              <a:off x="4933" y="1583"/>
              <a:ext cx="23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42.1</a:t>
              </a:r>
              <a:endParaRPr lang="en-US" sz="2000">
                <a:latin typeface="Verdana" panose="020B0604030504040204" pitchFamily="34" charset="0"/>
              </a:endParaRPr>
            </a:p>
          </p:txBody>
        </p:sp>
        <p:sp>
          <p:nvSpPr>
            <p:cNvPr id="20501" name="Rectangle 20"/>
            <p:cNvSpPr>
              <a:spLocks noChangeArrowheads="1"/>
            </p:cNvSpPr>
            <p:nvPr/>
          </p:nvSpPr>
          <p:spPr bwMode="auto">
            <a:xfrm>
              <a:off x="2899" y="2821"/>
              <a:ext cx="167"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2.2</a:t>
              </a:r>
              <a:endParaRPr lang="en-US" sz="2000">
                <a:latin typeface="Verdana" panose="020B0604030504040204" pitchFamily="34" charset="0"/>
              </a:endParaRPr>
            </a:p>
          </p:txBody>
        </p:sp>
        <p:sp>
          <p:nvSpPr>
            <p:cNvPr id="20502" name="Rectangle 21"/>
            <p:cNvSpPr>
              <a:spLocks noChangeArrowheads="1"/>
            </p:cNvSpPr>
            <p:nvPr/>
          </p:nvSpPr>
          <p:spPr bwMode="auto">
            <a:xfrm>
              <a:off x="1799" y="2733"/>
              <a:ext cx="167"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2.9</a:t>
              </a:r>
              <a:endParaRPr lang="en-US" sz="2000">
                <a:latin typeface="Verdana" panose="020B0604030504040204" pitchFamily="34" charset="0"/>
              </a:endParaRPr>
            </a:p>
          </p:txBody>
        </p:sp>
        <p:sp>
          <p:nvSpPr>
            <p:cNvPr id="20503" name="Rectangle 22"/>
            <p:cNvSpPr>
              <a:spLocks noChangeArrowheads="1"/>
            </p:cNvSpPr>
            <p:nvPr/>
          </p:nvSpPr>
          <p:spPr bwMode="auto">
            <a:xfrm>
              <a:off x="2234" y="2586"/>
              <a:ext cx="167"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4.3</a:t>
              </a:r>
              <a:endParaRPr lang="en-US" sz="2000">
                <a:latin typeface="Verdana" panose="020B0604030504040204" pitchFamily="34" charset="0"/>
              </a:endParaRPr>
            </a:p>
          </p:txBody>
        </p:sp>
        <p:sp>
          <p:nvSpPr>
            <p:cNvPr id="20504" name="Rectangle 23"/>
            <p:cNvSpPr>
              <a:spLocks noChangeArrowheads="1"/>
            </p:cNvSpPr>
            <p:nvPr/>
          </p:nvSpPr>
          <p:spPr bwMode="auto">
            <a:xfrm>
              <a:off x="2651" y="2522"/>
              <a:ext cx="167"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5.0</a:t>
              </a:r>
              <a:endParaRPr lang="en-US" sz="2000">
                <a:latin typeface="Verdana" panose="020B0604030504040204" pitchFamily="34" charset="0"/>
              </a:endParaRPr>
            </a:p>
          </p:txBody>
        </p:sp>
        <p:sp>
          <p:nvSpPr>
            <p:cNvPr id="20505" name="Rectangle 24"/>
            <p:cNvSpPr>
              <a:spLocks noChangeArrowheads="1"/>
            </p:cNvSpPr>
            <p:nvPr/>
          </p:nvSpPr>
          <p:spPr bwMode="auto">
            <a:xfrm>
              <a:off x="3433" y="1869"/>
              <a:ext cx="234"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15.8</a:t>
              </a:r>
              <a:endParaRPr lang="en-US" sz="2000">
                <a:latin typeface="Verdana" panose="020B0604030504040204" pitchFamily="34" charset="0"/>
              </a:endParaRPr>
            </a:p>
          </p:txBody>
        </p:sp>
        <p:sp>
          <p:nvSpPr>
            <p:cNvPr id="20506" name="Rectangle 25"/>
            <p:cNvSpPr>
              <a:spLocks noChangeArrowheads="1"/>
            </p:cNvSpPr>
            <p:nvPr/>
          </p:nvSpPr>
          <p:spPr bwMode="auto">
            <a:xfrm>
              <a:off x="3837" y="1765"/>
              <a:ext cx="23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27.6</a:t>
              </a:r>
              <a:endParaRPr lang="en-US" sz="2000">
                <a:latin typeface="Verdana" panose="020B0604030504040204" pitchFamily="34" charset="0"/>
              </a:endParaRPr>
            </a:p>
          </p:txBody>
        </p:sp>
        <p:sp>
          <p:nvSpPr>
            <p:cNvPr id="20507" name="Rectangle 26"/>
            <p:cNvSpPr>
              <a:spLocks noChangeArrowheads="1"/>
            </p:cNvSpPr>
            <p:nvPr/>
          </p:nvSpPr>
          <p:spPr bwMode="auto">
            <a:xfrm>
              <a:off x="4254" y="1583"/>
              <a:ext cx="23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40.3</a:t>
              </a:r>
              <a:endParaRPr lang="en-US" sz="2000">
                <a:latin typeface="Verdana" panose="020B0604030504040204" pitchFamily="34" charset="0"/>
              </a:endParaRPr>
            </a:p>
          </p:txBody>
        </p:sp>
        <p:sp>
          <p:nvSpPr>
            <p:cNvPr id="20508" name="Rectangle 27"/>
            <p:cNvSpPr>
              <a:spLocks noChangeArrowheads="1"/>
            </p:cNvSpPr>
            <p:nvPr/>
          </p:nvSpPr>
          <p:spPr bwMode="auto">
            <a:xfrm>
              <a:off x="4581" y="1344"/>
              <a:ext cx="234"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54.0</a:t>
              </a:r>
              <a:endParaRPr lang="en-US" sz="2000">
                <a:latin typeface="Verdana" panose="020B0604030504040204" pitchFamily="34" charset="0"/>
              </a:endParaRPr>
            </a:p>
          </p:txBody>
        </p:sp>
        <p:sp>
          <p:nvSpPr>
            <p:cNvPr id="20509" name="Rectangle 28"/>
            <p:cNvSpPr>
              <a:spLocks noChangeArrowheads="1"/>
            </p:cNvSpPr>
            <p:nvPr/>
          </p:nvSpPr>
          <p:spPr bwMode="auto">
            <a:xfrm>
              <a:off x="4920" y="970"/>
              <a:ext cx="23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93.2</a:t>
              </a:r>
              <a:endParaRPr lang="en-US" sz="2000">
                <a:latin typeface="Verdana" panose="020B0604030504040204" pitchFamily="34" charset="0"/>
              </a:endParaRPr>
            </a:p>
          </p:txBody>
        </p:sp>
        <p:sp>
          <p:nvSpPr>
            <p:cNvPr id="20510" name="Rectangle 29"/>
            <p:cNvSpPr>
              <a:spLocks noChangeArrowheads="1"/>
            </p:cNvSpPr>
            <p:nvPr/>
          </p:nvSpPr>
          <p:spPr bwMode="auto">
            <a:xfrm>
              <a:off x="2930" y="2180"/>
              <a:ext cx="167"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8.1</a:t>
              </a:r>
              <a:endParaRPr lang="en-US" sz="2000">
                <a:latin typeface="Verdana" panose="020B0604030504040204" pitchFamily="34" charset="0"/>
              </a:endParaRPr>
            </a:p>
          </p:txBody>
        </p:sp>
        <p:sp>
          <p:nvSpPr>
            <p:cNvPr id="20511" name="Rectangle 30"/>
            <p:cNvSpPr>
              <a:spLocks noChangeArrowheads="1"/>
            </p:cNvSpPr>
            <p:nvPr/>
          </p:nvSpPr>
          <p:spPr bwMode="auto">
            <a:xfrm>
              <a:off x="970" y="2118"/>
              <a:ext cx="170"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900">
                  <a:latin typeface="Times New Roman" panose="02020603050405020304" pitchFamily="18" charset="0"/>
                </a:rPr>
                <a:t>10</a:t>
              </a:r>
              <a:endParaRPr lang="en-US" sz="2000">
                <a:latin typeface="Verdana" panose="020B0604030504040204" pitchFamily="34" charset="0"/>
              </a:endParaRPr>
            </a:p>
          </p:txBody>
        </p:sp>
        <p:sp>
          <p:nvSpPr>
            <p:cNvPr id="20512" name="Rectangle 31"/>
            <p:cNvSpPr>
              <a:spLocks noChangeArrowheads="1"/>
            </p:cNvSpPr>
            <p:nvPr/>
          </p:nvSpPr>
          <p:spPr bwMode="auto">
            <a:xfrm>
              <a:off x="1947" y="1179"/>
              <a:ext cx="577"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900">
                  <a:solidFill>
                    <a:schemeClr val="bg1"/>
                  </a:solidFill>
                  <a:latin typeface="Verdana" panose="020B0604030504040204" pitchFamily="34" charset="0"/>
                </a:rPr>
                <a:t>Women</a:t>
              </a:r>
              <a:endParaRPr lang="en-US" sz="2000">
                <a:solidFill>
                  <a:schemeClr val="bg1"/>
                </a:solidFill>
                <a:latin typeface="Verdana" panose="020B0604030504040204" pitchFamily="34" charset="0"/>
              </a:endParaRPr>
            </a:p>
          </p:txBody>
        </p:sp>
        <p:sp>
          <p:nvSpPr>
            <p:cNvPr id="20513" name="Rectangle 32"/>
            <p:cNvSpPr>
              <a:spLocks noChangeArrowheads="1"/>
            </p:cNvSpPr>
            <p:nvPr/>
          </p:nvSpPr>
          <p:spPr bwMode="auto">
            <a:xfrm>
              <a:off x="1947" y="1432"/>
              <a:ext cx="315"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900">
                  <a:solidFill>
                    <a:schemeClr val="bg1"/>
                  </a:solidFill>
                  <a:latin typeface="Verdana" panose="020B0604030504040204" pitchFamily="34" charset="0"/>
                </a:rPr>
                <a:t>Men</a:t>
              </a:r>
              <a:endParaRPr lang="en-US" sz="2000">
                <a:solidFill>
                  <a:schemeClr val="bg1"/>
                </a:solidFill>
                <a:latin typeface="Verdana" panose="020B0604030504040204" pitchFamily="34" charset="0"/>
              </a:endParaRPr>
            </a:p>
          </p:txBody>
        </p:sp>
        <p:sp>
          <p:nvSpPr>
            <p:cNvPr id="20514" name="Rectangle 33"/>
            <p:cNvSpPr>
              <a:spLocks noChangeArrowheads="1"/>
            </p:cNvSpPr>
            <p:nvPr/>
          </p:nvSpPr>
          <p:spPr bwMode="auto">
            <a:xfrm>
              <a:off x="970" y="1765"/>
              <a:ext cx="170"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900">
                  <a:latin typeface="Times New Roman" panose="02020603050405020304" pitchFamily="18" charset="0"/>
                </a:rPr>
                <a:t>40</a:t>
              </a:r>
              <a:endParaRPr lang="en-US" sz="2000">
                <a:latin typeface="Verdana" panose="020B0604030504040204" pitchFamily="34" charset="0"/>
              </a:endParaRPr>
            </a:p>
          </p:txBody>
        </p:sp>
        <p:sp>
          <p:nvSpPr>
            <p:cNvPr id="20515" name="Rectangle 34"/>
            <p:cNvSpPr>
              <a:spLocks noChangeArrowheads="1"/>
            </p:cNvSpPr>
            <p:nvPr/>
          </p:nvSpPr>
          <p:spPr bwMode="auto">
            <a:xfrm>
              <a:off x="970" y="1414"/>
              <a:ext cx="170"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900">
                  <a:latin typeface="Times New Roman" panose="02020603050405020304" pitchFamily="18" charset="0"/>
                </a:rPr>
                <a:t>70</a:t>
              </a:r>
              <a:endParaRPr lang="en-US" sz="2000">
                <a:latin typeface="Verdana" panose="020B0604030504040204" pitchFamily="34" charset="0"/>
              </a:endParaRPr>
            </a:p>
          </p:txBody>
        </p:sp>
        <p:sp>
          <p:nvSpPr>
            <p:cNvPr id="20516" name="Rectangle 35"/>
            <p:cNvSpPr>
              <a:spLocks noChangeArrowheads="1"/>
            </p:cNvSpPr>
            <p:nvPr/>
          </p:nvSpPr>
          <p:spPr bwMode="auto">
            <a:xfrm>
              <a:off x="892" y="1062"/>
              <a:ext cx="255"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900">
                  <a:solidFill>
                    <a:schemeClr val="bg1"/>
                  </a:solidFill>
                  <a:latin typeface="Times New Roman" panose="02020603050405020304" pitchFamily="18" charset="0"/>
                </a:rPr>
                <a:t>100</a:t>
              </a:r>
              <a:endParaRPr lang="en-US" sz="2000">
                <a:solidFill>
                  <a:schemeClr val="bg1"/>
                </a:solidFill>
                <a:latin typeface="Verdana" panose="020B0604030504040204" pitchFamily="34" charset="0"/>
              </a:endParaRPr>
            </a:p>
          </p:txBody>
        </p:sp>
        <p:sp>
          <p:nvSpPr>
            <p:cNvPr id="20517" name="Rectangle 36"/>
            <p:cNvSpPr>
              <a:spLocks noChangeArrowheads="1"/>
            </p:cNvSpPr>
            <p:nvPr/>
          </p:nvSpPr>
          <p:spPr bwMode="auto">
            <a:xfrm>
              <a:off x="1048" y="3135"/>
              <a:ext cx="85"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900">
                  <a:solidFill>
                    <a:schemeClr val="bg1"/>
                  </a:solidFill>
                  <a:latin typeface="Times New Roman" panose="02020603050405020304" pitchFamily="18" charset="0"/>
                </a:rPr>
                <a:t>0</a:t>
              </a:r>
              <a:endParaRPr lang="en-US" sz="2000">
                <a:solidFill>
                  <a:schemeClr val="bg1"/>
                </a:solidFill>
                <a:latin typeface="Verdana" panose="020B0604030504040204" pitchFamily="34" charset="0"/>
              </a:endParaRPr>
            </a:p>
          </p:txBody>
        </p:sp>
        <p:sp>
          <p:nvSpPr>
            <p:cNvPr id="20518" name="Rectangle 37"/>
            <p:cNvSpPr>
              <a:spLocks noChangeArrowheads="1"/>
            </p:cNvSpPr>
            <p:nvPr/>
          </p:nvSpPr>
          <p:spPr bwMode="auto">
            <a:xfrm>
              <a:off x="1389" y="3277"/>
              <a:ext cx="257"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400" b="1">
                  <a:latin typeface="Verdana" panose="020B0604030504040204" pitchFamily="34" charset="0"/>
                </a:rPr>
                <a:t>&lt;22</a:t>
              </a:r>
            </a:p>
          </p:txBody>
        </p:sp>
        <p:sp>
          <p:nvSpPr>
            <p:cNvPr id="20519" name="Rectangle 38"/>
            <p:cNvSpPr>
              <a:spLocks noChangeArrowheads="1"/>
            </p:cNvSpPr>
            <p:nvPr/>
          </p:nvSpPr>
          <p:spPr bwMode="auto">
            <a:xfrm>
              <a:off x="1790" y="3277"/>
              <a:ext cx="257"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400" b="1">
                  <a:latin typeface="Verdana" panose="020B0604030504040204" pitchFamily="34" charset="0"/>
                </a:rPr>
                <a:t>&lt;23</a:t>
              </a:r>
            </a:p>
          </p:txBody>
        </p:sp>
        <p:sp>
          <p:nvSpPr>
            <p:cNvPr id="20520" name="Rectangle 39"/>
            <p:cNvSpPr>
              <a:spLocks noChangeArrowheads="1"/>
            </p:cNvSpPr>
            <p:nvPr/>
          </p:nvSpPr>
          <p:spPr bwMode="auto">
            <a:xfrm>
              <a:off x="2234" y="3277"/>
              <a:ext cx="21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400" b="1">
                  <a:latin typeface="Verdana" panose="020B0604030504040204" pitchFamily="34" charset="0"/>
                </a:rPr>
                <a:t>23-</a:t>
              </a:r>
            </a:p>
          </p:txBody>
        </p:sp>
        <p:sp>
          <p:nvSpPr>
            <p:cNvPr id="20521" name="Rectangle 40"/>
            <p:cNvSpPr>
              <a:spLocks noChangeArrowheads="1"/>
            </p:cNvSpPr>
            <p:nvPr/>
          </p:nvSpPr>
          <p:spPr bwMode="auto">
            <a:xfrm>
              <a:off x="2195" y="3421"/>
              <a:ext cx="25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400">
                  <a:solidFill>
                    <a:schemeClr val="bg1"/>
                  </a:solidFill>
                  <a:latin typeface="Verdana" panose="020B0604030504040204" pitchFamily="34" charset="0"/>
                </a:rPr>
                <a:t>23.9</a:t>
              </a:r>
            </a:p>
          </p:txBody>
        </p:sp>
        <p:sp>
          <p:nvSpPr>
            <p:cNvPr id="20522" name="Rectangle 41"/>
            <p:cNvSpPr>
              <a:spLocks noChangeArrowheads="1"/>
            </p:cNvSpPr>
            <p:nvPr/>
          </p:nvSpPr>
          <p:spPr bwMode="auto">
            <a:xfrm>
              <a:off x="2266" y="3708"/>
              <a:ext cx="2087"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800" b="1">
                  <a:latin typeface="Verdana" panose="020B0604030504040204" pitchFamily="34" charset="0"/>
                </a:rPr>
                <a:t>Body mass index (kg/m</a:t>
              </a:r>
              <a:r>
                <a:rPr lang="en-US" sz="1800" b="1" baseline="30000">
                  <a:latin typeface="Verdana" panose="020B0604030504040204" pitchFamily="34" charset="0"/>
                </a:rPr>
                <a:t>2</a:t>
              </a:r>
              <a:r>
                <a:rPr lang="en-US" sz="1800" b="1">
                  <a:solidFill>
                    <a:schemeClr val="bg1"/>
                  </a:solidFill>
                  <a:latin typeface="Verdana" panose="020B0604030504040204" pitchFamily="34" charset="0"/>
                </a:rPr>
                <a:t>)</a:t>
              </a:r>
            </a:p>
          </p:txBody>
        </p:sp>
        <p:sp>
          <p:nvSpPr>
            <p:cNvPr id="20523" name="Rectangle 42"/>
            <p:cNvSpPr>
              <a:spLocks noChangeArrowheads="1"/>
            </p:cNvSpPr>
            <p:nvPr/>
          </p:nvSpPr>
          <p:spPr bwMode="auto">
            <a:xfrm>
              <a:off x="2586" y="3421"/>
              <a:ext cx="25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400">
                  <a:solidFill>
                    <a:schemeClr val="bg1"/>
                  </a:solidFill>
                  <a:latin typeface="Verdana" panose="020B0604030504040204" pitchFamily="34" charset="0"/>
                </a:rPr>
                <a:t>24.9</a:t>
              </a:r>
            </a:p>
          </p:txBody>
        </p:sp>
        <p:sp>
          <p:nvSpPr>
            <p:cNvPr id="20524" name="Rectangle 43"/>
            <p:cNvSpPr>
              <a:spLocks noChangeArrowheads="1"/>
            </p:cNvSpPr>
            <p:nvPr/>
          </p:nvSpPr>
          <p:spPr bwMode="auto">
            <a:xfrm>
              <a:off x="2977" y="3421"/>
              <a:ext cx="25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400">
                  <a:solidFill>
                    <a:schemeClr val="bg1"/>
                  </a:solidFill>
                  <a:latin typeface="Verdana" panose="020B0604030504040204" pitchFamily="34" charset="0"/>
                </a:rPr>
                <a:t>26.9</a:t>
              </a:r>
            </a:p>
          </p:txBody>
        </p:sp>
        <p:sp>
          <p:nvSpPr>
            <p:cNvPr id="20525" name="Rectangle 44"/>
            <p:cNvSpPr>
              <a:spLocks noChangeArrowheads="1"/>
            </p:cNvSpPr>
            <p:nvPr/>
          </p:nvSpPr>
          <p:spPr bwMode="auto">
            <a:xfrm>
              <a:off x="3368" y="3421"/>
              <a:ext cx="25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400">
                  <a:solidFill>
                    <a:schemeClr val="bg1"/>
                  </a:solidFill>
                  <a:latin typeface="Verdana" panose="020B0604030504040204" pitchFamily="34" charset="0"/>
                </a:rPr>
                <a:t>28.9</a:t>
              </a:r>
            </a:p>
          </p:txBody>
        </p:sp>
        <p:sp>
          <p:nvSpPr>
            <p:cNvPr id="20526" name="Rectangle 45"/>
            <p:cNvSpPr>
              <a:spLocks noChangeArrowheads="1"/>
            </p:cNvSpPr>
            <p:nvPr/>
          </p:nvSpPr>
          <p:spPr bwMode="auto">
            <a:xfrm>
              <a:off x="3759" y="3421"/>
              <a:ext cx="25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400">
                  <a:solidFill>
                    <a:schemeClr val="bg1"/>
                  </a:solidFill>
                  <a:latin typeface="Verdana" panose="020B0604030504040204" pitchFamily="34" charset="0"/>
                </a:rPr>
                <a:t>30.9</a:t>
              </a:r>
            </a:p>
          </p:txBody>
        </p:sp>
        <p:sp>
          <p:nvSpPr>
            <p:cNvPr id="20527" name="Rectangle 46"/>
            <p:cNvSpPr>
              <a:spLocks noChangeArrowheads="1"/>
            </p:cNvSpPr>
            <p:nvPr/>
          </p:nvSpPr>
          <p:spPr bwMode="auto">
            <a:xfrm>
              <a:off x="4186" y="3421"/>
              <a:ext cx="25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400">
                  <a:solidFill>
                    <a:schemeClr val="bg1"/>
                  </a:solidFill>
                  <a:latin typeface="Verdana" panose="020B0604030504040204" pitchFamily="34" charset="0"/>
                </a:rPr>
                <a:t>32.9</a:t>
              </a:r>
            </a:p>
          </p:txBody>
        </p:sp>
        <p:sp>
          <p:nvSpPr>
            <p:cNvPr id="20528" name="Rectangle 47"/>
            <p:cNvSpPr>
              <a:spLocks noChangeArrowheads="1"/>
            </p:cNvSpPr>
            <p:nvPr/>
          </p:nvSpPr>
          <p:spPr bwMode="auto">
            <a:xfrm>
              <a:off x="4613" y="3421"/>
              <a:ext cx="25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400">
                  <a:solidFill>
                    <a:schemeClr val="bg1"/>
                  </a:solidFill>
                  <a:latin typeface="Verdana" panose="020B0604030504040204" pitchFamily="34" charset="0"/>
                </a:rPr>
                <a:t>34.9</a:t>
              </a:r>
            </a:p>
          </p:txBody>
        </p:sp>
        <p:sp>
          <p:nvSpPr>
            <p:cNvPr id="20529" name="Rectangle 48"/>
            <p:cNvSpPr>
              <a:spLocks noChangeArrowheads="1"/>
            </p:cNvSpPr>
            <p:nvPr/>
          </p:nvSpPr>
          <p:spPr bwMode="auto">
            <a:xfrm>
              <a:off x="2635" y="3277"/>
              <a:ext cx="21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400" b="1">
                  <a:latin typeface="Verdana" panose="020B0604030504040204" pitchFamily="34" charset="0"/>
                </a:rPr>
                <a:t>24-</a:t>
              </a:r>
            </a:p>
          </p:txBody>
        </p:sp>
        <p:sp>
          <p:nvSpPr>
            <p:cNvPr id="20530" name="Rectangle 49"/>
            <p:cNvSpPr>
              <a:spLocks noChangeArrowheads="1"/>
            </p:cNvSpPr>
            <p:nvPr/>
          </p:nvSpPr>
          <p:spPr bwMode="auto">
            <a:xfrm>
              <a:off x="3035" y="3277"/>
              <a:ext cx="21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400" b="1">
                  <a:latin typeface="Verdana" panose="020B0604030504040204" pitchFamily="34" charset="0"/>
                </a:rPr>
                <a:t>25-</a:t>
              </a:r>
            </a:p>
          </p:txBody>
        </p:sp>
        <p:sp>
          <p:nvSpPr>
            <p:cNvPr id="20531" name="Rectangle 50"/>
            <p:cNvSpPr>
              <a:spLocks noChangeArrowheads="1"/>
            </p:cNvSpPr>
            <p:nvPr/>
          </p:nvSpPr>
          <p:spPr bwMode="auto">
            <a:xfrm>
              <a:off x="3436" y="3277"/>
              <a:ext cx="21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400" b="1">
                  <a:latin typeface="Verdana" panose="020B0604030504040204" pitchFamily="34" charset="0"/>
                </a:rPr>
                <a:t>27-</a:t>
              </a:r>
            </a:p>
          </p:txBody>
        </p:sp>
        <p:sp>
          <p:nvSpPr>
            <p:cNvPr id="20532" name="Rectangle 51"/>
            <p:cNvSpPr>
              <a:spLocks noChangeArrowheads="1"/>
            </p:cNvSpPr>
            <p:nvPr/>
          </p:nvSpPr>
          <p:spPr bwMode="auto">
            <a:xfrm>
              <a:off x="3836" y="3277"/>
              <a:ext cx="21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400" b="1">
                  <a:latin typeface="Verdana" panose="020B0604030504040204" pitchFamily="34" charset="0"/>
                </a:rPr>
                <a:t>29-</a:t>
              </a:r>
            </a:p>
          </p:txBody>
        </p:sp>
        <p:sp>
          <p:nvSpPr>
            <p:cNvPr id="20533" name="Rectangle 52"/>
            <p:cNvSpPr>
              <a:spLocks noChangeArrowheads="1"/>
            </p:cNvSpPr>
            <p:nvPr/>
          </p:nvSpPr>
          <p:spPr bwMode="auto">
            <a:xfrm>
              <a:off x="4246" y="3277"/>
              <a:ext cx="21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400" b="1">
                  <a:latin typeface="Verdana" panose="020B0604030504040204" pitchFamily="34" charset="0"/>
                </a:rPr>
                <a:t>31-</a:t>
              </a:r>
            </a:p>
          </p:txBody>
        </p:sp>
        <p:sp>
          <p:nvSpPr>
            <p:cNvPr id="20534" name="Rectangle 53"/>
            <p:cNvSpPr>
              <a:spLocks noChangeArrowheads="1"/>
            </p:cNvSpPr>
            <p:nvPr/>
          </p:nvSpPr>
          <p:spPr bwMode="auto">
            <a:xfrm>
              <a:off x="4618" y="3277"/>
              <a:ext cx="21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400" b="1">
                  <a:latin typeface="Verdana" panose="020B0604030504040204" pitchFamily="34" charset="0"/>
                </a:rPr>
                <a:t>33-</a:t>
              </a:r>
            </a:p>
          </p:txBody>
        </p:sp>
        <p:sp>
          <p:nvSpPr>
            <p:cNvPr id="20535" name="Rectangle 54"/>
            <p:cNvSpPr>
              <a:spLocks noChangeArrowheads="1"/>
            </p:cNvSpPr>
            <p:nvPr/>
          </p:nvSpPr>
          <p:spPr bwMode="auto">
            <a:xfrm>
              <a:off x="4958" y="3277"/>
              <a:ext cx="23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400">
                  <a:latin typeface="Verdana" panose="020B0604030504040204" pitchFamily="34" charset="0"/>
                </a:rPr>
                <a:t>35+</a:t>
              </a:r>
            </a:p>
          </p:txBody>
        </p:sp>
        <p:sp>
          <p:nvSpPr>
            <p:cNvPr id="20536" name="Line 55"/>
            <p:cNvSpPr>
              <a:spLocks noChangeShapeType="1"/>
            </p:cNvSpPr>
            <p:nvPr/>
          </p:nvSpPr>
          <p:spPr bwMode="auto">
            <a:xfrm>
              <a:off x="3115" y="1139"/>
              <a:ext cx="1" cy="209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37" name="Freeform 56"/>
            <p:cNvSpPr>
              <a:spLocks/>
            </p:cNvSpPr>
            <p:nvPr/>
          </p:nvSpPr>
          <p:spPr bwMode="auto">
            <a:xfrm>
              <a:off x="1485" y="1173"/>
              <a:ext cx="3533" cy="1981"/>
            </a:xfrm>
            <a:custGeom>
              <a:avLst/>
              <a:gdLst>
                <a:gd name="T0" fmla="*/ 0 w 3026"/>
                <a:gd name="T1" fmla="*/ 327157 h 1697"/>
                <a:gd name="T2" fmla="*/ 64900 w 3026"/>
                <a:gd name="T3" fmla="*/ 292560 h 1697"/>
                <a:gd name="T4" fmla="*/ 134330 w 3026"/>
                <a:gd name="T5" fmla="*/ 266676 h 1697"/>
                <a:gd name="T6" fmla="*/ 205654 w 3026"/>
                <a:gd name="T7" fmla="*/ 255829 h 1697"/>
                <a:gd name="T8" fmla="*/ 270611 w 3026"/>
                <a:gd name="T9" fmla="*/ 197939 h 1697"/>
                <a:gd name="T10" fmla="*/ 339683 w 3026"/>
                <a:gd name="T11" fmla="*/ 150540 h 1697"/>
                <a:gd name="T12" fmla="*/ 406867 w 3026"/>
                <a:gd name="T13" fmla="*/ 131239 h 1697"/>
                <a:gd name="T14" fmla="*/ 476229 w 3026"/>
                <a:gd name="T15" fmla="*/ 103407 h 1697"/>
                <a:gd name="T16" fmla="*/ 534625 w 3026"/>
                <a:gd name="T17" fmla="*/ 73228 h 1697"/>
                <a:gd name="T18" fmla="*/ 586369 w 3026"/>
                <a:gd name="T19" fmla="*/ 0 h 16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26"/>
                <a:gd name="T31" fmla="*/ 0 h 1697"/>
                <a:gd name="T32" fmla="*/ 3026 w 3026"/>
                <a:gd name="T33" fmla="*/ 1697 h 16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26" h="1697">
                  <a:moveTo>
                    <a:pt x="0" y="1697"/>
                  </a:moveTo>
                  <a:lnTo>
                    <a:pt x="335" y="1518"/>
                  </a:lnTo>
                  <a:lnTo>
                    <a:pt x="693" y="1384"/>
                  </a:lnTo>
                  <a:lnTo>
                    <a:pt x="1061" y="1328"/>
                  </a:lnTo>
                  <a:lnTo>
                    <a:pt x="1396" y="1027"/>
                  </a:lnTo>
                  <a:lnTo>
                    <a:pt x="1753" y="781"/>
                  </a:lnTo>
                  <a:lnTo>
                    <a:pt x="2099" y="681"/>
                  </a:lnTo>
                  <a:lnTo>
                    <a:pt x="2457" y="536"/>
                  </a:lnTo>
                  <a:lnTo>
                    <a:pt x="2758" y="380"/>
                  </a:lnTo>
                  <a:lnTo>
                    <a:pt x="3026" y="0"/>
                  </a:lnTo>
                </a:path>
              </a:pathLst>
            </a:custGeom>
            <a:noFill/>
            <a:ln w="17463">
              <a:solidFill>
                <a:srgbClr val="FB0F0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38" name="Freeform 57"/>
            <p:cNvSpPr>
              <a:spLocks/>
            </p:cNvSpPr>
            <p:nvPr/>
          </p:nvSpPr>
          <p:spPr bwMode="auto">
            <a:xfrm>
              <a:off x="1863" y="1773"/>
              <a:ext cx="3155" cy="1381"/>
            </a:xfrm>
            <a:custGeom>
              <a:avLst/>
              <a:gdLst>
                <a:gd name="T0" fmla="*/ 0 w 2702"/>
                <a:gd name="T1" fmla="*/ 228061 h 1183"/>
                <a:gd name="T2" fmla="*/ 67273 w 2702"/>
                <a:gd name="T3" fmla="*/ 225848 h 1183"/>
                <a:gd name="T4" fmla="*/ 134492 w 2702"/>
                <a:gd name="T5" fmla="*/ 217208 h 1183"/>
                <a:gd name="T6" fmla="*/ 208418 w 2702"/>
                <a:gd name="T7" fmla="*/ 202274 h 1183"/>
                <a:gd name="T8" fmla="*/ 278035 w 2702"/>
                <a:gd name="T9" fmla="*/ 163515 h 1183"/>
                <a:gd name="T10" fmla="*/ 342901 w 2702"/>
                <a:gd name="T11" fmla="*/ 124582 h 1183"/>
                <a:gd name="T12" fmla="*/ 408016 w 2702"/>
                <a:gd name="T13" fmla="*/ 62277 h 1183"/>
                <a:gd name="T14" fmla="*/ 468926 w 2702"/>
                <a:gd name="T15" fmla="*/ 42977 h 1183"/>
                <a:gd name="T16" fmla="*/ 525246 w 2702"/>
                <a:gd name="T17" fmla="*/ 0 h 11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02"/>
                <a:gd name="T28" fmla="*/ 0 h 1183"/>
                <a:gd name="T29" fmla="*/ 2702 w 2702"/>
                <a:gd name="T30" fmla="*/ 1183 h 11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02" h="1183">
                  <a:moveTo>
                    <a:pt x="0" y="1183"/>
                  </a:moveTo>
                  <a:lnTo>
                    <a:pt x="346" y="1172"/>
                  </a:lnTo>
                  <a:lnTo>
                    <a:pt x="692" y="1127"/>
                  </a:lnTo>
                  <a:lnTo>
                    <a:pt x="1072" y="1049"/>
                  </a:lnTo>
                  <a:lnTo>
                    <a:pt x="1429" y="848"/>
                  </a:lnTo>
                  <a:lnTo>
                    <a:pt x="1764" y="647"/>
                  </a:lnTo>
                  <a:lnTo>
                    <a:pt x="2099" y="323"/>
                  </a:lnTo>
                  <a:lnTo>
                    <a:pt x="2412" y="223"/>
                  </a:lnTo>
                  <a:lnTo>
                    <a:pt x="2702" y="0"/>
                  </a:lnTo>
                </a:path>
              </a:pathLst>
            </a:custGeom>
            <a:noFill/>
            <a:ln w="17463">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39" name="Rectangle 58"/>
            <p:cNvSpPr>
              <a:spLocks noChangeArrowheads="1"/>
            </p:cNvSpPr>
            <p:nvPr/>
          </p:nvSpPr>
          <p:spPr bwMode="auto">
            <a:xfrm>
              <a:off x="1838" y="3115"/>
              <a:ext cx="65" cy="65"/>
            </a:xfrm>
            <a:prstGeom prst="rect">
              <a:avLst/>
            </a:prstGeom>
            <a:solidFill>
              <a:schemeClr val="accent1"/>
            </a:solidFill>
            <a:ln w="17526">
              <a:solidFill>
                <a:schemeClr val="bg1"/>
              </a:solidFill>
              <a:miter lim="800000"/>
              <a:headEnd/>
              <a:tailEnd/>
            </a:ln>
          </p:spPr>
          <p:txBody>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40" name="Rectangle 59"/>
            <p:cNvSpPr>
              <a:spLocks noChangeArrowheads="1"/>
            </p:cNvSpPr>
            <p:nvPr/>
          </p:nvSpPr>
          <p:spPr bwMode="auto">
            <a:xfrm>
              <a:off x="2254" y="3115"/>
              <a:ext cx="66" cy="65"/>
            </a:xfrm>
            <a:prstGeom prst="rect">
              <a:avLst/>
            </a:prstGeom>
            <a:solidFill>
              <a:schemeClr val="accent1"/>
            </a:solidFill>
            <a:ln w="17526">
              <a:solidFill>
                <a:schemeClr val="bg1"/>
              </a:solidFill>
              <a:miter lim="800000"/>
              <a:headEnd/>
              <a:tailEnd/>
            </a:ln>
          </p:spPr>
          <p:txBody>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41" name="Rectangle 60"/>
            <p:cNvSpPr>
              <a:spLocks noChangeArrowheads="1"/>
            </p:cNvSpPr>
            <p:nvPr/>
          </p:nvSpPr>
          <p:spPr bwMode="auto">
            <a:xfrm>
              <a:off x="2658" y="3063"/>
              <a:ext cx="66" cy="66"/>
            </a:xfrm>
            <a:prstGeom prst="rect">
              <a:avLst/>
            </a:prstGeom>
            <a:solidFill>
              <a:schemeClr val="accent1"/>
            </a:solidFill>
            <a:ln w="17526">
              <a:solidFill>
                <a:schemeClr val="bg1"/>
              </a:solidFill>
              <a:miter lim="800000"/>
              <a:headEnd/>
              <a:tailEnd/>
            </a:ln>
          </p:spPr>
          <p:txBody>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42" name="Rectangle 61"/>
            <p:cNvSpPr>
              <a:spLocks noChangeArrowheads="1"/>
            </p:cNvSpPr>
            <p:nvPr/>
          </p:nvSpPr>
          <p:spPr bwMode="auto">
            <a:xfrm>
              <a:off x="3075" y="2972"/>
              <a:ext cx="65" cy="65"/>
            </a:xfrm>
            <a:prstGeom prst="rect">
              <a:avLst/>
            </a:prstGeom>
            <a:solidFill>
              <a:schemeClr val="accent1"/>
            </a:solidFill>
            <a:ln w="17526">
              <a:solidFill>
                <a:schemeClr val="bg1"/>
              </a:solidFill>
              <a:miter lim="800000"/>
              <a:headEnd/>
              <a:tailEnd/>
            </a:ln>
          </p:spPr>
          <p:txBody>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43" name="Rectangle 62"/>
            <p:cNvSpPr>
              <a:spLocks noChangeArrowheads="1"/>
            </p:cNvSpPr>
            <p:nvPr/>
          </p:nvSpPr>
          <p:spPr bwMode="auto">
            <a:xfrm>
              <a:off x="3493" y="2738"/>
              <a:ext cx="65" cy="64"/>
            </a:xfrm>
            <a:prstGeom prst="rect">
              <a:avLst/>
            </a:prstGeom>
            <a:solidFill>
              <a:schemeClr val="accent1"/>
            </a:solidFill>
            <a:ln w="17526">
              <a:solidFill>
                <a:schemeClr val="bg1"/>
              </a:solidFill>
              <a:miter lim="800000"/>
              <a:headEnd/>
              <a:tailEnd/>
            </a:ln>
          </p:spPr>
          <p:txBody>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44" name="Rectangle 63"/>
            <p:cNvSpPr>
              <a:spLocks noChangeArrowheads="1"/>
            </p:cNvSpPr>
            <p:nvPr/>
          </p:nvSpPr>
          <p:spPr bwMode="auto">
            <a:xfrm>
              <a:off x="3897" y="2490"/>
              <a:ext cx="65" cy="64"/>
            </a:xfrm>
            <a:prstGeom prst="rect">
              <a:avLst/>
            </a:prstGeom>
            <a:solidFill>
              <a:schemeClr val="accent1"/>
            </a:solidFill>
            <a:ln w="17526">
              <a:solidFill>
                <a:schemeClr val="bg1"/>
              </a:solidFill>
              <a:miter lim="800000"/>
              <a:headEnd/>
              <a:tailEnd/>
            </a:ln>
          </p:spPr>
          <p:txBody>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45" name="Rectangle 64"/>
            <p:cNvSpPr>
              <a:spLocks noChangeArrowheads="1"/>
            </p:cNvSpPr>
            <p:nvPr/>
          </p:nvSpPr>
          <p:spPr bwMode="auto">
            <a:xfrm>
              <a:off x="4992" y="1746"/>
              <a:ext cx="65" cy="66"/>
            </a:xfrm>
            <a:prstGeom prst="rect">
              <a:avLst/>
            </a:prstGeom>
            <a:solidFill>
              <a:schemeClr val="accent1"/>
            </a:solidFill>
            <a:ln w="17526">
              <a:solidFill>
                <a:schemeClr val="bg1"/>
              </a:solidFill>
              <a:miter lim="800000"/>
              <a:headEnd/>
              <a:tailEnd/>
            </a:ln>
          </p:spPr>
          <p:txBody>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46" name="Rectangle 65"/>
            <p:cNvSpPr>
              <a:spLocks noChangeArrowheads="1"/>
            </p:cNvSpPr>
            <p:nvPr/>
          </p:nvSpPr>
          <p:spPr bwMode="auto">
            <a:xfrm>
              <a:off x="1616" y="1460"/>
              <a:ext cx="116" cy="104"/>
            </a:xfrm>
            <a:prstGeom prst="rect">
              <a:avLst/>
            </a:prstGeom>
            <a:solidFill>
              <a:schemeClr val="accent1"/>
            </a:solidFill>
            <a:ln w="17526">
              <a:solidFill>
                <a:schemeClr val="bg1"/>
              </a:solidFill>
              <a:miter lim="800000"/>
              <a:headEnd/>
              <a:tailEnd/>
            </a:ln>
          </p:spPr>
          <p:txBody>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47" name="Line 66"/>
            <p:cNvSpPr>
              <a:spLocks noChangeShapeType="1"/>
            </p:cNvSpPr>
            <p:nvPr/>
          </p:nvSpPr>
          <p:spPr bwMode="auto">
            <a:xfrm>
              <a:off x="4132" y="2216"/>
              <a:ext cx="116" cy="91"/>
            </a:xfrm>
            <a:prstGeom prst="line">
              <a:avLst/>
            </a:prstGeom>
            <a:noFill/>
            <a:ln w="17463">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48" name="Line 67"/>
            <p:cNvSpPr>
              <a:spLocks noChangeShapeType="1"/>
            </p:cNvSpPr>
            <p:nvPr/>
          </p:nvSpPr>
          <p:spPr bwMode="auto">
            <a:xfrm>
              <a:off x="3337" y="2138"/>
              <a:ext cx="116" cy="91"/>
            </a:xfrm>
            <a:prstGeom prst="line">
              <a:avLst/>
            </a:prstGeom>
            <a:noFill/>
            <a:ln w="17463">
              <a:solidFill>
                <a:srgbClr val="FB0F0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49" name="Rectangle 68"/>
            <p:cNvSpPr>
              <a:spLocks noChangeArrowheads="1"/>
            </p:cNvSpPr>
            <p:nvPr/>
          </p:nvSpPr>
          <p:spPr bwMode="auto">
            <a:xfrm rot="-5400000">
              <a:off x="-237" y="1965"/>
              <a:ext cx="184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800" b="1">
                  <a:latin typeface="Verdana" panose="020B0604030504040204" pitchFamily="34" charset="0"/>
                </a:rPr>
                <a:t>Risk of type 2 diabetes</a:t>
              </a:r>
            </a:p>
          </p:txBody>
        </p:sp>
        <p:sp>
          <p:nvSpPr>
            <p:cNvPr id="20550" name="Oval 69"/>
            <p:cNvSpPr>
              <a:spLocks noChangeArrowheads="1"/>
            </p:cNvSpPr>
            <p:nvPr/>
          </p:nvSpPr>
          <p:spPr bwMode="auto">
            <a:xfrm>
              <a:off x="1615" y="1197"/>
              <a:ext cx="123" cy="131"/>
            </a:xfrm>
            <a:prstGeom prst="ellipse">
              <a:avLst/>
            </a:prstGeom>
            <a:solidFill>
              <a:srgbClr val="FF9900"/>
            </a:solidFill>
            <a:ln w="19050">
              <a:solidFill>
                <a:schemeClr val="bg1"/>
              </a:solidFill>
              <a:round/>
              <a:headEnd/>
              <a:tailEnd/>
            </a:ln>
          </p:spPr>
          <p:txBody>
            <a:bodyPr anchor="ctr">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51" name="Oval 70"/>
            <p:cNvSpPr>
              <a:spLocks noChangeArrowheads="1"/>
            </p:cNvSpPr>
            <p:nvPr/>
          </p:nvSpPr>
          <p:spPr bwMode="auto">
            <a:xfrm>
              <a:off x="1448" y="3097"/>
              <a:ext cx="95" cy="102"/>
            </a:xfrm>
            <a:prstGeom prst="ellipse">
              <a:avLst/>
            </a:prstGeom>
            <a:solidFill>
              <a:srgbClr val="FF9900"/>
            </a:solidFill>
            <a:ln w="19050">
              <a:solidFill>
                <a:schemeClr val="bg1"/>
              </a:solidFill>
              <a:round/>
              <a:headEnd/>
              <a:tailEnd/>
            </a:ln>
          </p:spPr>
          <p:txBody>
            <a:bodyPr anchor="ctr">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52" name="Oval 71"/>
            <p:cNvSpPr>
              <a:spLocks noChangeArrowheads="1"/>
            </p:cNvSpPr>
            <p:nvPr/>
          </p:nvSpPr>
          <p:spPr bwMode="auto">
            <a:xfrm>
              <a:off x="1832" y="2878"/>
              <a:ext cx="95" cy="101"/>
            </a:xfrm>
            <a:prstGeom prst="ellipse">
              <a:avLst/>
            </a:prstGeom>
            <a:solidFill>
              <a:srgbClr val="FF9900"/>
            </a:solidFill>
            <a:ln w="19050">
              <a:solidFill>
                <a:schemeClr val="bg1"/>
              </a:solidFill>
              <a:round/>
              <a:headEnd/>
              <a:tailEnd/>
            </a:ln>
          </p:spPr>
          <p:txBody>
            <a:bodyPr anchor="ctr">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53" name="Oval 72"/>
            <p:cNvSpPr>
              <a:spLocks noChangeArrowheads="1"/>
            </p:cNvSpPr>
            <p:nvPr/>
          </p:nvSpPr>
          <p:spPr bwMode="auto">
            <a:xfrm>
              <a:off x="2247" y="2733"/>
              <a:ext cx="96" cy="102"/>
            </a:xfrm>
            <a:prstGeom prst="ellipse">
              <a:avLst/>
            </a:prstGeom>
            <a:solidFill>
              <a:srgbClr val="FF9900"/>
            </a:solidFill>
            <a:ln w="19050">
              <a:solidFill>
                <a:schemeClr val="bg1"/>
              </a:solidFill>
              <a:round/>
              <a:headEnd/>
              <a:tailEnd/>
            </a:ln>
          </p:spPr>
          <p:txBody>
            <a:bodyPr anchor="ctr">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54" name="Oval 73"/>
            <p:cNvSpPr>
              <a:spLocks noChangeArrowheads="1"/>
            </p:cNvSpPr>
            <p:nvPr/>
          </p:nvSpPr>
          <p:spPr bwMode="auto">
            <a:xfrm>
              <a:off x="2672" y="2672"/>
              <a:ext cx="96" cy="102"/>
            </a:xfrm>
            <a:prstGeom prst="ellipse">
              <a:avLst/>
            </a:prstGeom>
            <a:solidFill>
              <a:srgbClr val="FF9900"/>
            </a:solidFill>
            <a:ln w="19050">
              <a:solidFill>
                <a:schemeClr val="bg1"/>
              </a:solidFill>
              <a:round/>
              <a:headEnd/>
              <a:tailEnd/>
            </a:ln>
          </p:spPr>
          <p:txBody>
            <a:bodyPr anchor="ctr">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55" name="Oval 74"/>
            <p:cNvSpPr>
              <a:spLocks noChangeArrowheads="1"/>
            </p:cNvSpPr>
            <p:nvPr/>
          </p:nvSpPr>
          <p:spPr bwMode="auto">
            <a:xfrm>
              <a:off x="3061" y="2328"/>
              <a:ext cx="96" cy="101"/>
            </a:xfrm>
            <a:prstGeom prst="ellipse">
              <a:avLst/>
            </a:prstGeom>
            <a:solidFill>
              <a:srgbClr val="FF9900"/>
            </a:solidFill>
            <a:ln w="19050">
              <a:solidFill>
                <a:schemeClr val="bg1"/>
              </a:solidFill>
              <a:round/>
              <a:headEnd/>
              <a:tailEnd/>
            </a:ln>
          </p:spPr>
          <p:txBody>
            <a:bodyPr anchor="ctr">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56" name="Oval 75"/>
            <p:cNvSpPr>
              <a:spLocks noChangeArrowheads="1"/>
            </p:cNvSpPr>
            <p:nvPr/>
          </p:nvSpPr>
          <p:spPr bwMode="auto">
            <a:xfrm>
              <a:off x="3484" y="2028"/>
              <a:ext cx="95" cy="101"/>
            </a:xfrm>
            <a:prstGeom prst="ellipse">
              <a:avLst/>
            </a:prstGeom>
            <a:solidFill>
              <a:srgbClr val="FF9900"/>
            </a:solidFill>
            <a:ln w="19050">
              <a:solidFill>
                <a:schemeClr val="bg1"/>
              </a:solidFill>
              <a:round/>
              <a:headEnd/>
              <a:tailEnd/>
            </a:ln>
          </p:spPr>
          <p:txBody>
            <a:bodyPr anchor="ctr">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57" name="Oval 76"/>
            <p:cNvSpPr>
              <a:spLocks noChangeArrowheads="1"/>
            </p:cNvSpPr>
            <p:nvPr/>
          </p:nvSpPr>
          <p:spPr bwMode="auto">
            <a:xfrm>
              <a:off x="3885" y="1920"/>
              <a:ext cx="96" cy="102"/>
            </a:xfrm>
            <a:prstGeom prst="ellipse">
              <a:avLst/>
            </a:prstGeom>
            <a:solidFill>
              <a:srgbClr val="FF9900"/>
            </a:solidFill>
            <a:ln w="19050">
              <a:solidFill>
                <a:schemeClr val="bg1"/>
              </a:solidFill>
              <a:round/>
              <a:headEnd/>
              <a:tailEnd/>
            </a:ln>
          </p:spPr>
          <p:txBody>
            <a:bodyPr anchor="ctr">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58" name="Oval 77"/>
            <p:cNvSpPr>
              <a:spLocks noChangeArrowheads="1"/>
            </p:cNvSpPr>
            <p:nvPr/>
          </p:nvSpPr>
          <p:spPr bwMode="auto">
            <a:xfrm>
              <a:off x="4295" y="1752"/>
              <a:ext cx="96" cy="102"/>
            </a:xfrm>
            <a:prstGeom prst="ellipse">
              <a:avLst/>
            </a:prstGeom>
            <a:solidFill>
              <a:srgbClr val="FF9900"/>
            </a:solidFill>
            <a:ln w="19050">
              <a:solidFill>
                <a:schemeClr val="bg1"/>
              </a:solidFill>
              <a:round/>
              <a:headEnd/>
              <a:tailEnd/>
            </a:ln>
          </p:spPr>
          <p:txBody>
            <a:bodyPr anchor="ctr">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59" name="Oval 78"/>
            <p:cNvSpPr>
              <a:spLocks noChangeArrowheads="1"/>
            </p:cNvSpPr>
            <p:nvPr/>
          </p:nvSpPr>
          <p:spPr bwMode="auto">
            <a:xfrm>
              <a:off x="4660" y="1561"/>
              <a:ext cx="96" cy="101"/>
            </a:xfrm>
            <a:prstGeom prst="ellipse">
              <a:avLst/>
            </a:prstGeom>
            <a:solidFill>
              <a:srgbClr val="FF9900"/>
            </a:solidFill>
            <a:ln w="19050">
              <a:solidFill>
                <a:schemeClr val="bg1"/>
              </a:solidFill>
              <a:round/>
              <a:headEnd/>
              <a:tailEnd/>
            </a:ln>
          </p:spPr>
          <p:txBody>
            <a:bodyPr anchor="ctr">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60" name="Oval 79"/>
            <p:cNvSpPr>
              <a:spLocks noChangeArrowheads="1"/>
            </p:cNvSpPr>
            <p:nvPr/>
          </p:nvSpPr>
          <p:spPr bwMode="auto">
            <a:xfrm>
              <a:off x="4978" y="1126"/>
              <a:ext cx="96" cy="102"/>
            </a:xfrm>
            <a:prstGeom prst="ellipse">
              <a:avLst/>
            </a:prstGeom>
            <a:solidFill>
              <a:srgbClr val="FF9900"/>
            </a:solidFill>
            <a:ln w="19050">
              <a:solidFill>
                <a:schemeClr val="bg1"/>
              </a:solidFill>
              <a:round/>
              <a:headEnd/>
              <a:tailEnd/>
            </a:ln>
          </p:spPr>
          <p:txBody>
            <a:bodyPr anchor="ctr">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61" name="Rectangle 80"/>
            <p:cNvSpPr>
              <a:spLocks noChangeArrowheads="1"/>
            </p:cNvSpPr>
            <p:nvPr/>
          </p:nvSpPr>
          <p:spPr bwMode="auto">
            <a:xfrm>
              <a:off x="4306" y="2115"/>
              <a:ext cx="65" cy="66"/>
            </a:xfrm>
            <a:prstGeom prst="rect">
              <a:avLst/>
            </a:prstGeom>
            <a:solidFill>
              <a:schemeClr val="accent1"/>
            </a:solidFill>
            <a:ln w="17526">
              <a:solidFill>
                <a:schemeClr val="bg1"/>
              </a:solidFill>
              <a:miter lim="800000"/>
              <a:headEnd/>
              <a:tailEnd/>
            </a:ln>
          </p:spPr>
          <p:txBody>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62" name="Rectangle 81"/>
            <p:cNvSpPr>
              <a:spLocks noChangeArrowheads="1"/>
            </p:cNvSpPr>
            <p:nvPr/>
          </p:nvSpPr>
          <p:spPr bwMode="auto">
            <a:xfrm>
              <a:off x="4665" y="1994"/>
              <a:ext cx="66" cy="65"/>
            </a:xfrm>
            <a:prstGeom prst="rect">
              <a:avLst/>
            </a:prstGeom>
            <a:solidFill>
              <a:schemeClr val="accent1"/>
            </a:solidFill>
            <a:ln w="17526">
              <a:solidFill>
                <a:schemeClr val="bg1"/>
              </a:solidFill>
              <a:miter lim="800000"/>
              <a:headEnd/>
              <a:tailEnd/>
            </a:ln>
          </p:spPr>
          <p:txBody>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grpSp>
      <p:sp>
        <p:nvSpPr>
          <p:cNvPr id="20486" name="Rectangle 82"/>
          <p:cNvSpPr>
            <a:spLocks noGrp="1" noChangeArrowheads="1"/>
          </p:cNvSpPr>
          <p:nvPr>
            <p:ph type="title"/>
          </p:nvPr>
        </p:nvSpPr>
        <p:spPr>
          <a:xfrm>
            <a:off x="839788" y="336550"/>
            <a:ext cx="7775575" cy="792163"/>
          </a:xfrm>
          <a:noFill/>
        </p:spPr>
        <p:txBody>
          <a:bodyPr lIns="91440" tIns="45720" rIns="91440" bIns="45720" anchor="t">
            <a:normAutofit fontScale="90000"/>
          </a:bodyPr>
          <a:lstStyle/>
          <a:p>
            <a:pPr eaLnBrk="1" hangingPunct="1"/>
            <a:r>
              <a:rPr lang="en-US" sz="2400" smtClean="0"/>
              <a:t>The relationship between BMI and </a:t>
            </a:r>
            <a:br>
              <a:rPr lang="en-US" sz="2400" smtClean="0"/>
            </a:br>
            <a:r>
              <a:rPr lang="en-US" sz="2400" smtClean="0"/>
              <a:t>the risk of developing type 2 diabetes</a:t>
            </a:r>
          </a:p>
        </p:txBody>
      </p:sp>
    </p:spTree>
    <p:extLst>
      <p:ext uri="{BB962C8B-B14F-4D97-AF65-F5344CB8AC3E}">
        <p14:creationId xmlns:p14="http://schemas.microsoft.com/office/powerpoint/2010/main" val="4139097492"/>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body" idx="1"/>
          </p:nvPr>
        </p:nvSpPr>
        <p:spPr/>
        <p:txBody>
          <a:bodyPr lIns="90477" tIns="44445" rIns="90477" bIns="44445"/>
          <a:lstStyle/>
          <a:p>
            <a:pPr eaLnBrk="1" hangingPunct="1"/>
            <a:r>
              <a:rPr lang="en-US" sz="3600" dirty="0" smtClean="0"/>
              <a:t>Ask</a:t>
            </a:r>
            <a:r>
              <a:rPr lang="en-US" sz="2800" dirty="0" smtClean="0"/>
              <a:t> - </a:t>
            </a:r>
            <a:r>
              <a:rPr lang="en-US" dirty="0" smtClean="0"/>
              <a:t>What do you do to </a:t>
            </a:r>
            <a:r>
              <a:rPr lang="en-US" dirty="0" smtClean="0"/>
              <a:t>take </a:t>
            </a:r>
            <a:r>
              <a:rPr lang="en-US" dirty="0" smtClean="0"/>
              <a:t>care of your feet?</a:t>
            </a:r>
          </a:p>
          <a:p>
            <a:pPr eaLnBrk="1" hangingPunct="1"/>
            <a:r>
              <a:rPr lang="en-US" dirty="0" smtClean="0"/>
              <a:t>Look - texture, toenails, structural deformities, lesions, corns</a:t>
            </a:r>
          </a:p>
          <a:p>
            <a:pPr eaLnBrk="1" hangingPunct="1"/>
            <a:r>
              <a:rPr lang="en-US" dirty="0" smtClean="0"/>
              <a:t>Assess sensation</a:t>
            </a:r>
          </a:p>
          <a:p>
            <a:pPr eaLnBrk="1" hangingPunct="1"/>
            <a:r>
              <a:rPr lang="en-US" dirty="0" smtClean="0"/>
              <a:t>Assess risk factors</a:t>
            </a:r>
          </a:p>
          <a:p>
            <a:pPr eaLnBrk="1" hangingPunct="1"/>
            <a:r>
              <a:rPr lang="en-US" dirty="0" smtClean="0"/>
              <a:t>Teach, teach, teach</a:t>
            </a:r>
            <a:endParaRPr lang="en-US" dirty="0" smtClean="0">
              <a:latin typeface="Book Antiqua" panose="02040602050305030304" pitchFamily="18" charset="0"/>
            </a:endParaRPr>
          </a:p>
        </p:txBody>
      </p:sp>
      <p:sp>
        <p:nvSpPr>
          <p:cNvPr id="173059" name="Rectangle 3"/>
          <p:cNvSpPr>
            <a:spLocks noGrp="1" noChangeArrowheads="1"/>
          </p:cNvSpPr>
          <p:nvPr>
            <p:ph type="title"/>
          </p:nvPr>
        </p:nvSpPr>
        <p:spPr>
          <a:noFill/>
        </p:spPr>
        <p:txBody>
          <a:bodyPr lIns="90477" tIns="44445" rIns="90477" bIns="44445" anchor="b">
            <a:normAutofit fontScale="90000"/>
          </a:bodyPr>
          <a:lstStyle/>
          <a:p>
            <a:pPr eaLnBrk="1" hangingPunct="1"/>
            <a:r>
              <a:rPr lang="en-US" sz="4400" smtClean="0">
                <a:latin typeface="Tahoma" panose="020B0604030504040204" pitchFamily="34" charset="0"/>
              </a:rPr>
              <a:t>A Quick Foot Assessment</a:t>
            </a:r>
            <a:endParaRPr lang="en-US" smtClean="0"/>
          </a:p>
        </p:txBody>
      </p:sp>
      <p:graphicFrame>
        <p:nvGraphicFramePr>
          <p:cNvPr id="173060" name="Object 4"/>
          <p:cNvGraphicFramePr>
            <a:graphicFrameLocks noChangeAspect="1"/>
          </p:cNvGraphicFramePr>
          <p:nvPr/>
        </p:nvGraphicFramePr>
        <p:xfrm>
          <a:off x="6324600" y="3505200"/>
          <a:ext cx="2352675" cy="2447925"/>
        </p:xfrm>
        <a:graphic>
          <a:graphicData uri="http://schemas.openxmlformats.org/presentationml/2006/ole">
            <mc:AlternateContent xmlns:mc="http://schemas.openxmlformats.org/markup-compatibility/2006">
              <mc:Choice xmlns:v="urn:schemas-microsoft-com:vml" Requires="v">
                <p:oleObj spid="_x0000_s51214" name="Clip" r:id="rId4" imgW="1403209" imgH="1455138" progId="MS_ClipArt_Gallery.5">
                  <p:embed/>
                </p:oleObj>
              </mc:Choice>
              <mc:Fallback>
                <p:oleObj name="Clip" r:id="rId4" imgW="1403209" imgH="1455138"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3505200"/>
                        <a:ext cx="2352675" cy="2447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44127053"/>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1026"/>
          <p:cNvSpPr>
            <a:spLocks noGrp="1" noChangeArrowheads="1"/>
          </p:cNvSpPr>
          <p:nvPr>
            <p:ph type="title"/>
          </p:nvPr>
        </p:nvSpPr>
        <p:spPr/>
        <p:txBody>
          <a:bodyPr>
            <a:normAutofit fontScale="90000"/>
          </a:bodyPr>
          <a:lstStyle/>
          <a:p>
            <a:pPr eaLnBrk="1" hangingPunct="1"/>
            <a:r>
              <a:rPr lang="en-US" smtClean="0"/>
              <a:t>5.07 monofilament = 10gms linear pressure</a:t>
            </a:r>
          </a:p>
        </p:txBody>
      </p:sp>
      <p:pic>
        <p:nvPicPr>
          <p:cNvPr id="177155" name="Picture 1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744663"/>
            <a:ext cx="6477000" cy="511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Rectangle 1028"/>
          <p:cNvSpPr>
            <a:spLocks noChangeArrowheads="1"/>
          </p:cNvSpPr>
          <p:nvPr/>
        </p:nvSpPr>
        <p:spPr bwMode="auto">
          <a:xfrm>
            <a:off x="2819400" y="5715000"/>
            <a:ext cx="4648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ctr">
              <a:spcBef>
                <a:spcPct val="0"/>
              </a:spcBef>
              <a:buClrTx/>
              <a:buSzTx/>
              <a:buFontTx/>
              <a:buNone/>
            </a:pPr>
            <a:r>
              <a:rPr lang="en-US" sz="2400" b="1">
                <a:solidFill>
                  <a:schemeClr val="bg2"/>
                </a:solidFill>
                <a:latin typeface="Arial" panose="020B0604020202020204" pitchFamily="34" charset="0"/>
              </a:rPr>
              <a:t>Free Monofilaments</a:t>
            </a:r>
          </a:p>
          <a:p>
            <a:pPr algn="ctr">
              <a:spcBef>
                <a:spcPct val="0"/>
              </a:spcBef>
              <a:buClrTx/>
              <a:buSzTx/>
              <a:buFontTx/>
              <a:buNone/>
            </a:pPr>
            <a:r>
              <a:rPr lang="en-US" sz="2400" b="1">
                <a:solidFill>
                  <a:schemeClr val="bg2"/>
                </a:solidFill>
                <a:latin typeface="Arial" panose="020B0604020202020204" pitchFamily="34" charset="0"/>
              </a:rPr>
              <a:t> </a:t>
            </a:r>
            <a:r>
              <a:rPr lang="en-US" sz="2400" b="1">
                <a:solidFill>
                  <a:schemeClr val="bg1"/>
                </a:solidFill>
                <a:latin typeface="Arial" panose="020B0604020202020204" pitchFamily="34" charset="0"/>
              </a:rPr>
              <a:t>http://www.hrsa.gov/leap/</a:t>
            </a:r>
            <a:endParaRPr lang="en-US" b="1">
              <a:solidFill>
                <a:schemeClr val="bg1"/>
              </a:solidFill>
              <a:latin typeface="Arial" panose="020B0604020202020204" pitchFamily="34" charset="0"/>
            </a:endParaRPr>
          </a:p>
        </p:txBody>
      </p:sp>
    </p:spTree>
    <p:extLst>
      <p:ext uri="{BB962C8B-B14F-4D97-AF65-F5344CB8AC3E}">
        <p14:creationId xmlns:p14="http://schemas.microsoft.com/office/powerpoint/2010/main" val="185317251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1026"/>
          <p:cNvSpPr>
            <a:spLocks noGrp="1" noChangeArrowheads="1"/>
          </p:cNvSpPr>
          <p:nvPr>
            <p:ph type="title"/>
          </p:nvPr>
        </p:nvSpPr>
        <p:spPr>
          <a:noFill/>
        </p:spPr>
        <p:txBody>
          <a:bodyPr lIns="90477" tIns="44445" rIns="90477" bIns="44445" anchor="b">
            <a:normAutofit fontScale="90000"/>
          </a:bodyPr>
          <a:lstStyle/>
          <a:p>
            <a:pPr eaLnBrk="1" hangingPunct="1"/>
            <a:r>
              <a:rPr lang="en-US" b="1" smtClean="0">
                <a:solidFill>
                  <a:srgbClr val="6AEE60"/>
                </a:solidFill>
                <a:latin typeface="Tahoma" panose="020B0604030504040204" pitchFamily="34" charset="0"/>
              </a:rPr>
              <a:t>Three Most Important </a:t>
            </a:r>
            <a:br>
              <a:rPr lang="en-US" b="1" smtClean="0">
                <a:solidFill>
                  <a:srgbClr val="6AEE60"/>
                </a:solidFill>
                <a:latin typeface="Tahoma" panose="020B0604030504040204" pitchFamily="34" charset="0"/>
              </a:rPr>
            </a:br>
            <a:r>
              <a:rPr lang="en-US" b="1" smtClean="0">
                <a:solidFill>
                  <a:srgbClr val="6AEE60"/>
                </a:solidFill>
                <a:latin typeface="Tahoma" panose="020B0604030504040204" pitchFamily="34" charset="0"/>
              </a:rPr>
              <a:t>Foot Care Tips</a:t>
            </a:r>
            <a:endParaRPr lang="en-US" sz="3200" b="1" smtClean="0">
              <a:solidFill>
                <a:srgbClr val="6AEE60"/>
              </a:solidFill>
            </a:endParaRPr>
          </a:p>
        </p:txBody>
      </p:sp>
      <p:sp>
        <p:nvSpPr>
          <p:cNvPr id="179203" name="Rectangle 1027"/>
          <p:cNvSpPr>
            <a:spLocks noGrp="1" noChangeArrowheads="1"/>
          </p:cNvSpPr>
          <p:nvPr>
            <p:ph type="body" idx="1"/>
          </p:nvPr>
        </p:nvSpPr>
        <p:spPr/>
        <p:txBody>
          <a:bodyPr lIns="90477" tIns="44445" rIns="90477" bIns="44445"/>
          <a:lstStyle/>
          <a:p>
            <a:pPr eaLnBrk="1" hangingPunct="1"/>
            <a:r>
              <a:rPr lang="en-US" smtClean="0"/>
              <a:t>Inspect and apply lotion to your feet every night before you go to bed.</a:t>
            </a:r>
          </a:p>
          <a:p>
            <a:pPr eaLnBrk="1" hangingPunct="1">
              <a:buFont typeface="Wingdings" panose="05000000000000000000" pitchFamily="2" charset="2"/>
              <a:buNone/>
            </a:pPr>
            <a:endParaRPr lang="en-US" smtClean="0"/>
          </a:p>
          <a:p>
            <a:pPr eaLnBrk="1" hangingPunct="1"/>
            <a:r>
              <a:rPr lang="en-US" smtClean="0"/>
              <a:t>Do NOT go barefoot, even in your house.  Always wear shoes!</a:t>
            </a:r>
          </a:p>
          <a:p>
            <a:pPr eaLnBrk="1" hangingPunct="1">
              <a:buFont typeface="Wingdings" panose="05000000000000000000" pitchFamily="2" charset="2"/>
              <a:buNone/>
            </a:pPr>
            <a:endParaRPr lang="en-US" smtClean="0"/>
          </a:p>
          <a:p>
            <a:pPr eaLnBrk="1" hangingPunct="1"/>
            <a:r>
              <a:rPr lang="en-US" smtClean="0"/>
              <a:t>Every time you see your doctor, take off your shoes and show your feet.</a:t>
            </a:r>
          </a:p>
          <a:p>
            <a:pPr eaLnBrk="1" hangingPunct="1">
              <a:buFont typeface="Wingdings" panose="05000000000000000000" pitchFamily="2" charset="2"/>
              <a:buNone/>
            </a:pPr>
            <a:endParaRPr lang="en-US" sz="2800" smtClean="0"/>
          </a:p>
        </p:txBody>
      </p:sp>
    </p:spTree>
    <p:extLst>
      <p:ext uri="{BB962C8B-B14F-4D97-AF65-F5344CB8AC3E}">
        <p14:creationId xmlns:p14="http://schemas.microsoft.com/office/powerpoint/2010/main" val="2905550732"/>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noFill/>
        </p:spPr>
        <p:txBody>
          <a:bodyPr lIns="90477" tIns="44445" rIns="90477" bIns="44445" anchor="b">
            <a:normAutofit fontScale="90000"/>
          </a:bodyPr>
          <a:lstStyle/>
          <a:p>
            <a:pPr eaLnBrk="1" hangingPunct="1"/>
            <a:r>
              <a:rPr lang="en-US" smtClean="0"/>
              <a:t>Diabetes Self-Management</a:t>
            </a:r>
          </a:p>
        </p:txBody>
      </p:sp>
      <p:sp>
        <p:nvSpPr>
          <p:cNvPr id="181251" name="Rectangle 3"/>
          <p:cNvSpPr>
            <a:spLocks noGrp="1" noChangeArrowheads="1"/>
          </p:cNvSpPr>
          <p:nvPr>
            <p:ph type="body" idx="1"/>
          </p:nvPr>
        </p:nvSpPr>
        <p:spPr/>
        <p:txBody>
          <a:bodyPr lIns="90477" tIns="44445" rIns="90477" bIns="44445"/>
          <a:lstStyle/>
          <a:p>
            <a:pPr eaLnBrk="1" hangingPunct="1"/>
            <a:r>
              <a:rPr lang="en-US" smtClean="0"/>
              <a:t>Self Monitor Blood Glucose</a:t>
            </a:r>
          </a:p>
          <a:p>
            <a:pPr eaLnBrk="1" hangingPunct="1"/>
            <a:r>
              <a:rPr lang="en-US" smtClean="0"/>
              <a:t>Meal Plan</a:t>
            </a:r>
          </a:p>
          <a:p>
            <a:pPr eaLnBrk="1" hangingPunct="1"/>
            <a:r>
              <a:rPr lang="en-US" smtClean="0"/>
              <a:t>Exercise / Activity</a:t>
            </a:r>
          </a:p>
          <a:p>
            <a:pPr eaLnBrk="1" hangingPunct="1"/>
            <a:r>
              <a:rPr lang="en-US" smtClean="0"/>
              <a:t>Medications</a:t>
            </a:r>
          </a:p>
        </p:txBody>
      </p:sp>
      <p:graphicFrame>
        <p:nvGraphicFramePr>
          <p:cNvPr id="181252" name="Object 1024"/>
          <p:cNvGraphicFramePr>
            <a:graphicFrameLocks noChangeAspect="1"/>
          </p:cNvGraphicFramePr>
          <p:nvPr/>
        </p:nvGraphicFramePr>
        <p:xfrm>
          <a:off x="5307013" y="2251075"/>
          <a:ext cx="3179762" cy="4151313"/>
        </p:xfrm>
        <a:graphic>
          <a:graphicData uri="http://schemas.openxmlformats.org/presentationml/2006/ole">
            <mc:AlternateContent xmlns:mc="http://schemas.openxmlformats.org/markup-compatibility/2006">
              <mc:Choice xmlns:v="urn:schemas-microsoft-com:vml" Requires="v">
                <p:oleObj spid="_x0000_s52238" name="Clip" r:id="rId4" imgW="2646630" imgH="3453897" progId="MS_ClipArt_Gallery.5">
                  <p:embed/>
                </p:oleObj>
              </mc:Choice>
              <mc:Fallback>
                <p:oleObj name="Clip" r:id="rId4" imgW="2646630" imgH="3453897"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7013" y="2251075"/>
                        <a:ext cx="3179762" cy="415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938876236"/>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a:xfrm>
            <a:off x="450056" y="457200"/>
            <a:ext cx="7391400" cy="1371600"/>
          </a:xfrm>
        </p:spPr>
        <p:txBody>
          <a:bodyPr>
            <a:normAutofit fontScale="90000"/>
          </a:bodyPr>
          <a:lstStyle/>
          <a:p>
            <a:r>
              <a:rPr lang="en-US" sz="4400" dirty="0" smtClean="0">
                <a:solidFill>
                  <a:srgbClr val="FFD03B"/>
                </a:solidFill>
              </a:rPr>
              <a:t>Medical Nutrition Therapy – ADA 2014 Updates</a:t>
            </a:r>
          </a:p>
        </p:txBody>
      </p:sp>
      <p:pic>
        <p:nvPicPr>
          <p:cNvPr id="166916" name="Picture 8" descr="C:\Users\Beverly\AppData\Local\Microsoft\Windows\Temporary Internet Files\Content.IE5\Z2J1B3R6\MP90040754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399" y="1832610"/>
            <a:ext cx="722471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50056" y="5486400"/>
            <a:ext cx="7224713"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No ideal </a:t>
            </a:r>
            <a:r>
              <a:rPr lang="en-US" dirty="0"/>
              <a:t>percentage of calories from protein, carbohydrate and fat for </a:t>
            </a:r>
            <a:r>
              <a:rPr lang="en-US" dirty="0" smtClean="0"/>
              <a:t> people </a:t>
            </a:r>
            <a:r>
              <a:rPr lang="en-US" dirty="0"/>
              <a:t>with </a:t>
            </a:r>
            <a:r>
              <a:rPr lang="en-US" dirty="0" smtClean="0"/>
              <a:t>diabetes. </a:t>
            </a:r>
          </a:p>
          <a:p>
            <a:pPr marL="285750" indent="-285750">
              <a:buFont typeface="Arial" panose="020B0604020202020204" pitchFamily="34" charset="0"/>
              <a:buChar char="•"/>
            </a:pPr>
            <a:r>
              <a:rPr lang="en-US" dirty="0" smtClean="0"/>
              <a:t>Macronutrient </a:t>
            </a:r>
            <a:r>
              <a:rPr lang="en-US" dirty="0"/>
              <a:t>distribution should be based on an</a:t>
            </a:r>
            <a:r>
              <a:rPr lang="en-US" i="1" dirty="0"/>
              <a:t> individualized assessment </a:t>
            </a:r>
            <a:r>
              <a:rPr lang="en-US" dirty="0"/>
              <a:t>of eating patterns, preferences and metabolic goals</a:t>
            </a:r>
            <a:r>
              <a:rPr lang="en-US" dirty="0" smtClean="0"/>
              <a:t>.</a:t>
            </a:r>
            <a:endParaRPr lang="en-US" dirty="0"/>
          </a:p>
        </p:txBody>
      </p:sp>
    </p:spTree>
    <p:extLst>
      <p:ext uri="{BB962C8B-B14F-4D97-AF65-F5344CB8AC3E}">
        <p14:creationId xmlns:p14="http://schemas.microsoft.com/office/powerpoint/2010/main" val="204698147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431800" y="62293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8963" name="Rectangle 3"/>
          <p:cNvSpPr>
            <a:spLocks noChangeArrowheads="1"/>
          </p:cNvSpPr>
          <p:nvPr/>
        </p:nvSpPr>
        <p:spPr bwMode="auto">
          <a:xfrm>
            <a:off x="3124200" y="622935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8964" name="Rectangle 4"/>
          <p:cNvSpPr>
            <a:spLocks noGrp="1" noChangeArrowheads="1"/>
          </p:cNvSpPr>
          <p:nvPr>
            <p:ph type="title"/>
          </p:nvPr>
        </p:nvSpPr>
        <p:spPr>
          <a:xfrm>
            <a:off x="609600" y="228600"/>
            <a:ext cx="8305800" cy="1143000"/>
          </a:xfrm>
          <a:noFill/>
        </p:spPr>
        <p:txBody>
          <a:bodyPr lIns="90477" tIns="44445" rIns="90477" bIns="44445" anchor="b">
            <a:normAutofit fontScale="90000"/>
          </a:bodyPr>
          <a:lstStyle/>
          <a:p>
            <a:pPr eaLnBrk="1" hangingPunct="1"/>
            <a:r>
              <a:rPr lang="en-US" dirty="0" smtClean="0"/>
              <a:t>Medical Nutrition Therapy</a:t>
            </a:r>
            <a:br>
              <a:rPr lang="en-US" dirty="0" smtClean="0"/>
            </a:br>
            <a:r>
              <a:rPr lang="en-US" dirty="0" smtClean="0"/>
              <a:t>2014 - ADA </a:t>
            </a:r>
          </a:p>
        </p:txBody>
      </p:sp>
      <p:sp>
        <p:nvSpPr>
          <p:cNvPr id="1847301" name="Rectangle 5"/>
          <p:cNvSpPr>
            <a:spLocks noGrp="1" noChangeArrowheads="1"/>
          </p:cNvSpPr>
          <p:nvPr>
            <p:ph type="body" idx="1"/>
          </p:nvPr>
        </p:nvSpPr>
        <p:spPr>
          <a:xfrm>
            <a:off x="457200" y="1676400"/>
            <a:ext cx="5562600" cy="4876800"/>
          </a:xfrm>
        </p:spPr>
        <p:txBody>
          <a:bodyPr lIns="90477" tIns="44445" rIns="90477" bIns="44445"/>
          <a:lstStyle/>
          <a:p>
            <a:pPr eaLnBrk="1" hangingPunct="1">
              <a:defRPr/>
            </a:pPr>
            <a:r>
              <a:rPr lang="en-US" dirty="0" smtClean="0"/>
              <a:t>Focus on the Individual</a:t>
            </a:r>
          </a:p>
          <a:p>
            <a:pPr eaLnBrk="1" hangingPunct="1">
              <a:defRPr/>
            </a:pPr>
            <a:r>
              <a:rPr lang="en-US" dirty="0" smtClean="0"/>
              <a:t>Maintain pleasure of eating</a:t>
            </a:r>
          </a:p>
          <a:p>
            <a:pPr eaLnBrk="1" hangingPunct="1">
              <a:defRPr/>
            </a:pPr>
            <a:r>
              <a:rPr lang="en-US" dirty="0" smtClean="0"/>
              <a:t>Provide positive messages about food</a:t>
            </a:r>
          </a:p>
          <a:p>
            <a:pPr eaLnBrk="1" hangingPunct="1">
              <a:defRPr/>
            </a:pPr>
            <a:r>
              <a:rPr lang="en-US" dirty="0" smtClean="0"/>
              <a:t>Limit food choices only when backed by science</a:t>
            </a:r>
          </a:p>
          <a:p>
            <a:pPr eaLnBrk="1" hangingPunct="1">
              <a:defRPr/>
            </a:pPr>
            <a:r>
              <a:rPr lang="en-US" dirty="0" smtClean="0"/>
              <a:t>Provide practical tools</a:t>
            </a:r>
          </a:p>
          <a:p>
            <a:pPr eaLnBrk="1" hangingPunct="1">
              <a:defRPr/>
            </a:pPr>
            <a:r>
              <a:rPr lang="en-US" dirty="0" smtClean="0"/>
              <a:t>Refer to a RD and Diabetes Education – Lowers A1c by 1-2%</a:t>
            </a:r>
          </a:p>
        </p:txBody>
      </p:sp>
      <p:pic>
        <p:nvPicPr>
          <p:cNvPr id="168994" name="Picture 34" descr="C:\Users\bev_000\AppData\Local\Microsoft\Windows\Temporary Internet Files\Content.IE5\LVC98H3G\MC900441830[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335" y="1219200"/>
            <a:ext cx="2514601" cy="3145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573559"/>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Approach Depends on Patient</a:t>
            </a:r>
            <a:endParaRPr lang="en-US" dirty="0"/>
          </a:p>
        </p:txBody>
      </p:sp>
      <p:sp>
        <p:nvSpPr>
          <p:cNvPr id="3" name="Content Placeholder 2"/>
          <p:cNvSpPr>
            <a:spLocks noGrp="1"/>
          </p:cNvSpPr>
          <p:nvPr>
            <p:ph idx="1"/>
          </p:nvPr>
        </p:nvSpPr>
        <p:spPr/>
        <p:txBody>
          <a:bodyPr numCol="2"/>
          <a:lstStyle/>
          <a:p>
            <a:pPr>
              <a:buFont typeface="Arial" pitchFamily="34" charset="0"/>
              <a:buChar char="•"/>
            </a:pPr>
            <a:r>
              <a:rPr lang="en-US" sz="3200" dirty="0" smtClean="0"/>
              <a:t>New Type 2</a:t>
            </a:r>
            <a:endParaRPr lang="en-US" sz="3200" dirty="0"/>
          </a:p>
          <a:p>
            <a:pPr lvl="1">
              <a:buFont typeface="Arial" pitchFamily="34" charset="0"/>
              <a:buChar char="•"/>
            </a:pPr>
            <a:r>
              <a:rPr lang="en-US" sz="2400" dirty="0" smtClean="0"/>
              <a:t>Portion Control</a:t>
            </a:r>
          </a:p>
          <a:p>
            <a:pPr lvl="1">
              <a:buFont typeface="Arial" pitchFamily="34" charset="0"/>
              <a:buChar char="•"/>
            </a:pPr>
            <a:r>
              <a:rPr lang="en-US" sz="2400" dirty="0" smtClean="0"/>
              <a:t>Plate Method</a:t>
            </a:r>
          </a:p>
          <a:p>
            <a:pPr lvl="1">
              <a:buFont typeface="Arial" pitchFamily="34" charset="0"/>
              <a:buChar char="•"/>
            </a:pPr>
            <a:r>
              <a:rPr lang="en-US" sz="2400" dirty="0" smtClean="0"/>
              <a:t>Record Keeping</a:t>
            </a:r>
          </a:p>
          <a:p>
            <a:pPr lvl="1">
              <a:buFont typeface="Arial" pitchFamily="34" charset="0"/>
              <a:buChar char="•"/>
            </a:pPr>
            <a:r>
              <a:rPr lang="en-US" sz="2400" dirty="0" smtClean="0"/>
              <a:t>Education</a:t>
            </a:r>
          </a:p>
          <a:p>
            <a:pPr>
              <a:buFont typeface="Arial" pitchFamily="34" charset="0"/>
              <a:buChar char="•"/>
            </a:pPr>
            <a:r>
              <a:rPr lang="en-US" sz="3400" dirty="0" smtClean="0"/>
              <a:t>On Insulin? </a:t>
            </a:r>
          </a:p>
          <a:p>
            <a:pPr lvl="1">
              <a:buFont typeface="Arial" pitchFamily="34" charset="0"/>
              <a:buChar char="•"/>
            </a:pPr>
            <a:r>
              <a:rPr lang="en-US" sz="2400" dirty="0" smtClean="0"/>
              <a:t>Carb counting</a:t>
            </a:r>
            <a:endParaRPr lang="en-US" sz="2400" dirty="0"/>
          </a:p>
          <a:p>
            <a:pPr lvl="2"/>
            <a:endParaRPr lang="en-US" dirty="0" smtClean="0"/>
          </a:p>
        </p:txBody>
      </p:sp>
      <p:pic>
        <p:nvPicPr>
          <p:cNvPr id="216067" name="Picture 3" descr="C:\Users\bev_000\AppData\Local\Microsoft\Windows\Temporary Internet Files\Content.IE5\LVC98H3G\MP90044219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609416"/>
            <a:ext cx="3810000" cy="2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26232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533400" y="457200"/>
            <a:ext cx="6802704" cy="1143000"/>
          </a:xfrm>
        </p:spPr>
        <p:txBody>
          <a:bodyPr>
            <a:normAutofit fontScale="90000"/>
          </a:bodyPr>
          <a:lstStyle/>
          <a:p>
            <a:pPr algn="ctr" eaLnBrk="1" hangingPunct="1"/>
            <a:r>
              <a:rPr lang="en-US" sz="4000" dirty="0" smtClean="0"/>
              <a:t>Losing </a:t>
            </a:r>
            <a:r>
              <a:rPr lang="en-US" sz="4000" dirty="0" smtClean="0"/>
              <a:t>2-8kg </a:t>
            </a:r>
            <a:r>
              <a:rPr lang="en-US" sz="4000" dirty="0" smtClean="0"/>
              <a:t>Early in diagnosis Type 2 Helpful</a:t>
            </a:r>
            <a:r>
              <a:rPr lang="en-US" sz="4400" dirty="0" smtClean="0"/>
              <a:t> </a:t>
            </a:r>
            <a:br>
              <a:rPr lang="en-US" sz="4400" dirty="0" smtClean="0"/>
            </a:br>
            <a:r>
              <a:rPr lang="en-US" sz="1600" i="1" dirty="0" smtClean="0"/>
              <a:t>ADA 2014</a:t>
            </a:r>
            <a:endParaRPr lang="en-US" sz="2400" b="1" i="1" dirty="0" smtClean="0"/>
          </a:p>
        </p:txBody>
      </p:sp>
      <p:sp>
        <p:nvSpPr>
          <p:cNvPr id="1851395" name="Rectangle 3"/>
          <p:cNvSpPr>
            <a:spLocks noGrp="1" noChangeArrowheads="1"/>
          </p:cNvSpPr>
          <p:nvPr>
            <p:ph type="body" idx="1"/>
          </p:nvPr>
        </p:nvSpPr>
        <p:spPr>
          <a:xfrm>
            <a:off x="381000" y="1828800"/>
            <a:ext cx="7239000" cy="4664076"/>
          </a:xfrm>
        </p:spPr>
        <p:txBody>
          <a:bodyPr>
            <a:normAutofit fontScale="77500" lnSpcReduction="20000"/>
          </a:bodyPr>
          <a:lstStyle/>
          <a:p>
            <a:pPr>
              <a:defRPr/>
            </a:pPr>
            <a:r>
              <a:rPr lang="en-US" sz="2800" dirty="0" smtClean="0"/>
              <a:t>Weight </a:t>
            </a:r>
            <a:r>
              <a:rPr lang="en-US" sz="2800" dirty="0"/>
              <a:t>Loss </a:t>
            </a:r>
            <a:r>
              <a:rPr lang="en-US" sz="2800" dirty="0" smtClean="0"/>
              <a:t>– </a:t>
            </a:r>
          </a:p>
          <a:p>
            <a:pPr lvl="1">
              <a:defRPr/>
            </a:pPr>
            <a:r>
              <a:rPr lang="en-US" sz="2500" i="1" dirty="0" smtClean="0"/>
              <a:t>The </a:t>
            </a:r>
            <a:r>
              <a:rPr lang="en-US" sz="2500" i="1" dirty="0"/>
              <a:t>optimal macronutrient intake to lose </a:t>
            </a:r>
            <a:r>
              <a:rPr lang="en-US" sz="2500" i="1" dirty="0" smtClean="0"/>
              <a:t>weight not known</a:t>
            </a:r>
          </a:p>
          <a:p>
            <a:pPr lvl="1">
              <a:defRPr/>
            </a:pPr>
            <a:r>
              <a:rPr lang="en-US" sz="2500" i="1" dirty="0" smtClean="0"/>
              <a:t>The </a:t>
            </a:r>
            <a:r>
              <a:rPr lang="en-US" sz="2500" i="1" dirty="0"/>
              <a:t>literature does not support one particular nutrition therapy to reduce weight, but rather a spectrum of eating patterns that result in reduced energy intake</a:t>
            </a:r>
            <a:r>
              <a:rPr lang="en-US" sz="2500" dirty="0"/>
              <a:t>.</a:t>
            </a:r>
          </a:p>
          <a:p>
            <a:pPr eaLnBrk="1" hangingPunct="1">
              <a:defRPr/>
            </a:pPr>
            <a:endParaRPr lang="en-US" sz="2800" dirty="0" smtClean="0"/>
          </a:p>
          <a:p>
            <a:pPr lvl="1" eaLnBrk="1" hangingPunct="1">
              <a:defRPr/>
            </a:pPr>
            <a:r>
              <a:rPr lang="en-US" sz="3400" dirty="0" err="1" smtClean="0">
                <a:solidFill>
                  <a:srgbClr val="790015"/>
                </a:solidFill>
              </a:rPr>
              <a:t>Wt</a:t>
            </a:r>
            <a:r>
              <a:rPr lang="en-US" sz="3400" dirty="0" smtClean="0">
                <a:solidFill>
                  <a:srgbClr val="790015"/>
                </a:solidFill>
              </a:rPr>
              <a:t> loss </a:t>
            </a:r>
            <a:r>
              <a:rPr lang="en-US" sz="3400" dirty="0">
                <a:solidFill>
                  <a:srgbClr val="790015"/>
                </a:solidFill>
              </a:rPr>
              <a:t>g</a:t>
            </a:r>
            <a:r>
              <a:rPr lang="en-US" sz="3400" dirty="0" smtClean="0">
                <a:solidFill>
                  <a:srgbClr val="790015"/>
                </a:solidFill>
              </a:rPr>
              <a:t>oal ½ pound to 1 </a:t>
            </a:r>
            <a:r>
              <a:rPr lang="en-US" sz="3400" dirty="0" err="1" smtClean="0">
                <a:solidFill>
                  <a:srgbClr val="790015"/>
                </a:solidFill>
              </a:rPr>
              <a:t>lb</a:t>
            </a:r>
            <a:r>
              <a:rPr lang="en-US" sz="3400" dirty="0" smtClean="0">
                <a:solidFill>
                  <a:srgbClr val="790015"/>
                </a:solidFill>
              </a:rPr>
              <a:t> a week</a:t>
            </a:r>
          </a:p>
          <a:p>
            <a:pPr lvl="2">
              <a:defRPr/>
            </a:pPr>
            <a:r>
              <a:rPr lang="en-US" sz="3100" dirty="0" smtClean="0">
                <a:solidFill>
                  <a:srgbClr val="790015"/>
                </a:solidFill>
              </a:rPr>
              <a:t>Decrease intake 250-500 </a:t>
            </a:r>
            <a:r>
              <a:rPr lang="en-US" sz="3100" dirty="0" err="1" smtClean="0">
                <a:solidFill>
                  <a:srgbClr val="790015"/>
                </a:solidFill>
              </a:rPr>
              <a:t>cals</a:t>
            </a:r>
            <a:r>
              <a:rPr lang="en-US" sz="3100" dirty="0" smtClean="0">
                <a:solidFill>
                  <a:srgbClr val="790015"/>
                </a:solidFill>
              </a:rPr>
              <a:t> daily + exercise</a:t>
            </a:r>
          </a:p>
          <a:p>
            <a:pPr marL="457200" lvl="1" indent="0" eaLnBrk="1" hangingPunct="1">
              <a:buFont typeface="Wingdings" pitchFamily="2" charset="2"/>
              <a:buNone/>
              <a:defRPr/>
            </a:pPr>
            <a:endParaRPr lang="en-US" sz="2800" dirty="0"/>
          </a:p>
          <a:p>
            <a:pPr eaLnBrk="1" hangingPunct="1">
              <a:buFont typeface="Wingdings" pitchFamily="2" charset="2"/>
              <a:buChar char="Ø"/>
              <a:defRPr/>
            </a:pPr>
            <a:r>
              <a:rPr lang="en-US" sz="2800" dirty="0" smtClean="0">
                <a:solidFill>
                  <a:schemeClr val="tx2">
                    <a:lumMod val="50000"/>
                  </a:schemeClr>
                </a:solidFill>
              </a:rPr>
              <a:t>2013 – Try and keep less than 2,300 mg a day</a:t>
            </a:r>
          </a:p>
          <a:p>
            <a:pPr marL="274320" lvl="1" indent="-274320">
              <a:spcBef>
                <a:spcPts val="600"/>
              </a:spcBef>
              <a:buClr>
                <a:schemeClr val="tx2"/>
              </a:buClr>
              <a:buSzPct val="73000"/>
              <a:buFont typeface="Wingdings" pitchFamily="2" charset="2"/>
              <a:buChar char="Ø"/>
              <a:defRPr/>
            </a:pPr>
            <a:r>
              <a:rPr lang="en-US" sz="2800" dirty="0">
                <a:solidFill>
                  <a:schemeClr val="tx2">
                    <a:lumMod val="50000"/>
                  </a:schemeClr>
                </a:solidFill>
              </a:rPr>
              <a:t>Vitamin and mineral supplements not recommended -</a:t>
            </a:r>
            <a:r>
              <a:rPr lang="en-US" sz="2800" dirty="0" smtClean="0">
                <a:solidFill>
                  <a:schemeClr val="tx2">
                    <a:lumMod val="50000"/>
                  </a:schemeClr>
                </a:solidFill>
              </a:rPr>
              <a:t>lack </a:t>
            </a:r>
            <a:r>
              <a:rPr lang="en-US" sz="2800" dirty="0">
                <a:solidFill>
                  <a:schemeClr val="tx2">
                    <a:lumMod val="50000"/>
                  </a:schemeClr>
                </a:solidFill>
              </a:rPr>
              <a:t>of evidence</a:t>
            </a:r>
            <a:r>
              <a:rPr lang="en-US" sz="2800" dirty="0" smtClean="0">
                <a:solidFill>
                  <a:schemeClr val="tx2">
                    <a:lumMod val="50000"/>
                  </a:schemeClr>
                </a:solidFill>
              </a:rPr>
              <a:t>.</a:t>
            </a:r>
          </a:p>
          <a:p>
            <a:pPr marL="274320" lvl="1" indent="-274320">
              <a:spcBef>
                <a:spcPts val="600"/>
              </a:spcBef>
              <a:buClr>
                <a:schemeClr val="tx2"/>
              </a:buClr>
              <a:buSzPct val="73000"/>
              <a:buFont typeface="Wingdings" pitchFamily="2" charset="2"/>
              <a:buChar char="Ø"/>
              <a:defRPr/>
            </a:pPr>
            <a:r>
              <a:rPr lang="en-US" sz="2800" dirty="0" smtClean="0">
                <a:solidFill>
                  <a:schemeClr val="tx2">
                    <a:lumMod val="50000"/>
                  </a:schemeClr>
                </a:solidFill>
              </a:rPr>
              <a:t>Fiber 25 -38 </a:t>
            </a:r>
            <a:r>
              <a:rPr lang="en-US" sz="2800" dirty="0" err="1" smtClean="0">
                <a:solidFill>
                  <a:schemeClr val="tx2">
                    <a:lumMod val="50000"/>
                  </a:schemeClr>
                </a:solidFill>
              </a:rPr>
              <a:t>gms</a:t>
            </a:r>
            <a:r>
              <a:rPr lang="en-US" sz="2800" dirty="0" smtClean="0">
                <a:solidFill>
                  <a:schemeClr val="tx2">
                    <a:lumMod val="50000"/>
                  </a:schemeClr>
                </a:solidFill>
              </a:rPr>
              <a:t> a day </a:t>
            </a:r>
            <a:endParaRPr lang="en-US" sz="2800" dirty="0">
              <a:solidFill>
                <a:schemeClr val="tx2">
                  <a:lumMod val="50000"/>
                </a:schemeClr>
              </a:solidFill>
            </a:endParaRPr>
          </a:p>
          <a:p>
            <a:pPr eaLnBrk="1" hangingPunct="1">
              <a:buFont typeface="Wingdings" pitchFamily="2" charset="2"/>
              <a:buChar char="Ø"/>
              <a:defRPr/>
            </a:pPr>
            <a:endParaRPr lang="en-US" sz="2800" dirty="0" smtClean="0">
              <a:solidFill>
                <a:schemeClr val="tx2">
                  <a:lumMod val="75000"/>
                </a:schemeClr>
              </a:solidFill>
            </a:endParaRPr>
          </a:p>
        </p:txBody>
      </p:sp>
      <p:pic>
        <p:nvPicPr>
          <p:cNvPr id="215042" name="Picture 2" descr="C:\Users\bev_000\AppData\Local\Microsoft\Windows\Temporary Internet Files\Content.IE5\HB640QEY\MC900441902[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36104" y="1600200"/>
            <a:ext cx="154769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62298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scale and gu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7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0396270"/>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Successful weight loss strategies include</a:t>
            </a:r>
          </a:p>
        </p:txBody>
      </p:sp>
      <p:sp>
        <p:nvSpPr>
          <p:cNvPr id="3" name="Content Placeholder 2"/>
          <p:cNvSpPr>
            <a:spLocks noGrp="1"/>
          </p:cNvSpPr>
          <p:nvPr>
            <p:ph idx="1"/>
          </p:nvPr>
        </p:nvSpPr>
        <p:spPr>
          <a:xfrm>
            <a:off x="457200" y="1905000"/>
            <a:ext cx="7239000" cy="4550736"/>
          </a:xfrm>
        </p:spPr>
        <p:txBody>
          <a:bodyPr/>
          <a:lstStyle/>
          <a:p>
            <a:r>
              <a:rPr lang="en-US" dirty="0" smtClean="0"/>
              <a:t>Weekly self-weighing </a:t>
            </a:r>
          </a:p>
          <a:p>
            <a:r>
              <a:rPr lang="en-US" dirty="0" smtClean="0"/>
              <a:t>Eat breakfast </a:t>
            </a:r>
          </a:p>
          <a:p>
            <a:r>
              <a:rPr lang="en-US" dirty="0" smtClean="0"/>
              <a:t>Reduce </a:t>
            </a:r>
            <a:r>
              <a:rPr lang="en-US" dirty="0"/>
              <a:t>fast food intake</a:t>
            </a:r>
            <a:r>
              <a:rPr lang="en-US" dirty="0" smtClean="0"/>
              <a:t>.</a:t>
            </a:r>
          </a:p>
          <a:p>
            <a:r>
              <a:rPr lang="en-US" dirty="0" smtClean="0"/>
              <a:t>Decrease portion size</a:t>
            </a:r>
            <a:endParaRPr lang="en-US" dirty="0"/>
          </a:p>
          <a:p>
            <a:r>
              <a:rPr lang="en-US" dirty="0" smtClean="0"/>
              <a:t>Increase </a:t>
            </a:r>
            <a:r>
              <a:rPr lang="en-US" dirty="0"/>
              <a:t>physical </a:t>
            </a:r>
            <a:r>
              <a:rPr lang="en-US" dirty="0" smtClean="0"/>
              <a:t>activity</a:t>
            </a:r>
          </a:p>
          <a:p>
            <a:r>
              <a:rPr lang="en-US" dirty="0" smtClean="0"/>
              <a:t>Use </a:t>
            </a:r>
            <a:r>
              <a:rPr lang="en-US" dirty="0"/>
              <a:t>meal replacements </a:t>
            </a:r>
            <a:endParaRPr lang="en-US" dirty="0" smtClean="0"/>
          </a:p>
          <a:p>
            <a:r>
              <a:rPr lang="en-US" dirty="0" smtClean="0"/>
              <a:t>Eat </a:t>
            </a:r>
            <a:r>
              <a:rPr lang="en-US" dirty="0"/>
              <a:t>healthy foods</a:t>
            </a:r>
          </a:p>
          <a:p>
            <a:endParaRPr lang="en-US" dirty="0"/>
          </a:p>
        </p:txBody>
      </p:sp>
      <p:pic>
        <p:nvPicPr>
          <p:cNvPr id="47108" name="Picture 4" descr="C:\Users\bev_000\AppData\Local\Microsoft\Windows\Temporary Internet Files\Content.IE5\EVED0Q0B\MP90043934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4400" y="1901419"/>
            <a:ext cx="3330262" cy="2220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8036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3218" name="Picture 2" descr="mcdonaldssupersiz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4000"/>
            <a:ext cx="9144000" cy="736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57952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732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845868" cy="1143000"/>
          </a:xfrm>
        </p:spPr>
        <p:txBody>
          <a:bodyPr>
            <a:normAutofit fontScale="90000"/>
          </a:bodyPr>
          <a:lstStyle/>
          <a:p>
            <a:r>
              <a:rPr lang="en-US" dirty="0" smtClean="0"/>
              <a:t>Diabetes Prevention Program </a:t>
            </a:r>
            <a:br>
              <a:rPr lang="en-US" dirty="0" smtClean="0"/>
            </a:br>
            <a:r>
              <a:rPr lang="en-US" dirty="0" smtClean="0"/>
              <a:t>Focus on fat = </a:t>
            </a:r>
            <a:r>
              <a:rPr lang="en-US" dirty="0" err="1" smtClean="0"/>
              <a:t>wt</a:t>
            </a:r>
            <a:r>
              <a:rPr lang="en-US" dirty="0" smtClean="0"/>
              <a:t> loss success</a:t>
            </a:r>
            <a:endParaRPr lang="en-US" dirty="0"/>
          </a:p>
        </p:txBody>
      </p:sp>
      <p:pic>
        <p:nvPicPr>
          <p:cNvPr id="4" name="Content Placeholder 3"/>
          <p:cNvPicPr>
            <a:picLocks noGrp="1" noChangeAspect="1"/>
          </p:cNvPicPr>
          <p:nvPr>
            <p:ph idx="1"/>
          </p:nvPr>
        </p:nvPicPr>
        <p:blipFill>
          <a:blip r:embed="rId2"/>
          <a:stretch>
            <a:fillRect/>
          </a:stretch>
        </p:blipFill>
        <p:spPr>
          <a:xfrm>
            <a:off x="0" y="1600200"/>
            <a:ext cx="8119110" cy="3430910"/>
          </a:xfrm>
          <a:prstGeom prst="rect">
            <a:avLst/>
          </a:prstGeom>
        </p:spPr>
      </p:pic>
      <p:sp>
        <p:nvSpPr>
          <p:cNvPr id="5" name="Rectangle 4"/>
          <p:cNvSpPr/>
          <p:nvPr/>
        </p:nvSpPr>
        <p:spPr>
          <a:xfrm>
            <a:off x="287655" y="5715000"/>
            <a:ext cx="7543800" cy="369332"/>
          </a:xfrm>
          <a:prstGeom prst="rect">
            <a:avLst/>
          </a:prstGeom>
        </p:spPr>
        <p:txBody>
          <a:bodyPr wrap="square">
            <a:spAutoFit/>
          </a:bodyPr>
          <a:lstStyle/>
          <a:p>
            <a:r>
              <a:rPr lang="en-US" dirty="0"/>
              <a:t>http://www.cdc.gov/diabetes/prevention/recognition/curriculum.htm</a:t>
            </a:r>
          </a:p>
        </p:txBody>
      </p:sp>
    </p:spTree>
    <p:extLst>
      <p:ext uri="{BB962C8B-B14F-4D97-AF65-F5344CB8AC3E}">
        <p14:creationId xmlns:p14="http://schemas.microsoft.com/office/powerpoint/2010/main" val="131445225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2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4" y="2209800"/>
            <a:ext cx="2993571"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data:image/jpeg;base64,/9j/4AAQSkZJRgABAQAAAQABAAD/2wCEAAkGBxMTEhUUExQWFRUWFxcXGRUXFRUXFxgYFxQXFhcXFxUYHCggGBolHRQUITEhJSkrLi4uFx8zODMsNygtLiwBCgoKDg0OGxAQGywkHyQsLCwsLywsLCwsLCwsLCwsLCwsLCwsLCwsLCwsLCwsLCwsLCwsLCwsLCwsLCwsLCwsLP/AABEIALkBEQMBIgACEQEDEQH/xAAcAAACAgMBAQAAAAAAAAAAAAAFBgQHAQIDAAj/xAA7EAABAwIFAgQDBwQBAwUAAAABAAIDBBEFBhIhMUFREyJhcYGRoQcUIzJCUrEWwdHhYhUzghdDU5Lw/8QAGQEAAwEBAQAAAAAAAAAAAAAAAgMEAQAF/8QAJREAAgICAgIDAAMBAQAAAAAAAQIAEQMhEjEEQRMiUTJhcSOx/9oADAMBAAIRAxEAPwCkQF6yyvBdOngF662ssWXTpgLZbRtubBMWF5WfJYu2CBnC9wlQt1FsAlbiJ3Yqy6HKjGji6n/04z9qQfJHoSkeKfZlb4FQCWQBysBmVow0bBDcXwv7v+IwcI9kuqkq3WIIaOT3QuzPtZwQY9NF/FsrN0ktal3BcNd94a1w2uvos4PGGWIHCQMdpooX69gbrQzKN7imonQjbgtIGsA9FCziGthdfsgNNnyJjbXSznHOBqG6WcIACTHBG/IqPbdx91Nw2QxSAkbIbRai4G10yVDfFDWhu+ya4BFGVofrGNlWZGjSutDTaHh1kQy7SNYwAhE6qJtlAnHH/GYwLdwvhuKt07lRK+t1us07JRxiXQ3Y2W+CVDzY2JT3cldRC4wGjUaJrhuAlbMOUmSA2FimiGY24WlXNbhIXIVOo1kBEonEsNdC8sKxDQPdwFZ2IZWfUSa7WCK0WUdFld87UKEmXCl7MqZuBSHovPwWQdFcjsJDfzD6KC/BXPvYfRB82T8jfhw/speohLTuLLknLOeFui/M3buk9zVUjFhZkmRApoG5osr2lYRxc8SvLBWCV06ZusFeWCunTK8tV5dMnILZYC8AunTyzZe0lbALJ1Qjlun1ztHKvDCMJGkXCr/7L6WFuqWTm9grR/6/C21kjKFJ3KMbsFoCdJaMAWa1QpKJ54CJsx6LqCPgpkOJwu4cEsophjK4iVWYG95848qZMu0sVO3oEYm06SdrWS++PXd3RCxCDUyzkO4SxDGAdmjZVBnaqkfLp3AKtMxgtAHKXs4YY0Rl1vMOEAyG9x+NFUyrJ8JkY0Oc02PVcaWlLzYcItWYxM5nhuZtxddcNpeE1nCi5WrctTeCjDQp2F21hembYWQnEat0Vi3c36KbGS5jc3FMctejjAZdQsQlsLoNlLFpZQGOYQbdQmefAXyA3NroTjYmpF8igQXg+EiodqduAnWlwdjQAAEKy7QuphpfuO6Y4atvdVpSipG5LG5Bq8PFuEGoqYlx1dEzYnXRtaTccJawKV8pcSLNvshZVJ13NVyBDETAFKa0FdqWmCjY7MIW6uyLjUHlOFZTB2y6spWtHQJBxfPFt2cpWr80VUu5eWjsFqx6+O7i/Uf8+4ex9O64HCqjCMvaxd3CK1GZZ5IfBPmJ2umTL+DSCIa7BczkDUxcYDU0CR5ditu1RK7Kcbh5dinl2GlaxYeXbDlLV2/Y4rjMpnE8KfCdxt3Q8hXHi+D3uHtVY49h/hSEDgqnHl5aPclzYeI5DqC2tWzmLUrBKdJ5heWqyunTnp6LoAp2LUZjeb8k3UVrLpfKxceiVNqaIvcGt3LjYLevpDG8sdyOV3iBic13BG6O4TluWscZX+UO39SuLBRZg5QeowZeDPBj0gADlPNFh9OQNxflV9JlSanBMb7gC9ip+XMUmf5PDOrj/fopOQNkbjVa9R2qado6hDJGtcbH5hegw6Zou4gXNzq7KNUwvfcxPbcGxB/sl2bjgBCM1a+NmkG+yl4TiUejzuAPYlK+J0FR4ZLXDV1CrvFppdZDrtI9SjA5e5gXdS9IKqLVs8H4oHnKoJb5eBuVVuEwVcgLoA52nmxW82YJy0skJvwb8hZ8RjOP4bhFuMRyjQG790WweiLvhuk7CCA/3T9grnu/Cj/M8c9ggyIAeIlGFjx5GB6+UBxR7KuWfGIkkHsFPZ9nxO7n79wjeXqGamJZIdTP0uA49CExcZUSfyPIXJpYVp8JazcABT6d1/gtKjEGtaf5QKixsPDwzfe11oyce5LwLQ1W1TACOfZJGLQ1jXF0LxoP6TyPYpkiZ0HPUrq+mFj/ACktmJjlwgCKVTVvLBrNz1Tjlx4MTSll+DGScA/k5KcqCiDGgN2CbhB7krKVNGTjOGNJKrbO+YJHEgDyDkp5xWncWbKq/tBMlmxxtc5x5DRdLyZXGUIBoyjEi8SxgXDWNlf5jYLrirWNOlpuO6iYdglW3fwX/JccVpalv/sv+SqlwzIBdxiybhJkfrPA4Viw0w69EmfZxU3gLXgtcDuHAgpsnqBGbhxI+dlM5NyUtzNyf4QtZCa5/hjUOQtZcfZbbcnoEFmxW7yHHYDhYt3qYdSNiebmPHmIuFXGYsRbM+7eii4szXUyaT5dRK0FOwdbq1EANmKZ2ccQJFfutGqWYB0K4SNsnXJmRl7miws2WFsGWLPhsZFpbHVex6/NK7MPdHVCEDUS4af9qw30w+7gEDVqA2733AUKkYxlY97hu1zbE9AQokajLmNDUacNybCGiSVge89SNh7BZdC2J+luw7Iz/wBTboAuLWSliuI6pmhu5v0Q5TyFSci9wni0w8rf3cn0WMPeyL8gA/uun/ThMBrvtxbZLeZny0l3cxHbV1b7pSqRHYqA3DtXXhweJXNttt2HS6EU1ZSxvPhnzHpe6U6J08zrhx0E3uevaykzYE8OL2vsT3RUB2Y4A1oRx/6m1zTY3tzZLmJ5dfVjxWh1htcAH6KFgolie4SDyn9Q4TTgtXLGSI3jSd7OFx/pYTwN/wDkJQSP7/uKeGQVtA4yRASM/UP8hL2NYgZ5XSuaGucdwOArrgpBoc4kF799t9+TYJHzvlXyGeIWcN3Nta4727pqua+0xSoa4iwkjdO32cVpNSb86dvXfdKdLiDPBMZY0km+v9Q9FmhxY00jJB+k7+yMDcZm3jNT6VpiHBbSxeiW8Axds8bZoje4Gpv+k20zw8CxRA3PNIqKWYcveLYtc5o6tB2KB0zGQSCMDSDv7lWRNCq9zrl6WWaN0T9I6pOTHY1GY3o7k5lWATuuzaoHfoPqlKvn+7kNmlZf0O/xCHV+amAWjeDbupRjaW2D1LCwybXIUywhVLkjNEbC77xI0Oc7ne1uisugxiCX8krHezh/CtxrxFSLLZN1CU7LhAAyKJ1y0Oc4lHqqoa1lyVU9Lmh0tfK1wtEdo3HYXHNihyfsFB6lnUmiQeUWI5HZZloGnoEFoanSQ4fH2RgY3CC1rni7uPh37LA/7OKn1I0mFs/aPkhNbhRYCY/keCnABrh5XAqFVssERAMwMRKjqc0xxSOaYxrbsbjgpUxPGy9zjsCUd+0qoiY97WsBe/T5u1lXYBG5TkxCrgtkMJ4NQmZ7wXWNi73t0URo3WsFU5m7TY916Df4pjCN8ZtzcsWkjQUy0eAa4S/xGAj9BO59kCqYdKDqWNTCpA8JeXTUvI+Uk+AS4Y6RzWOJvfVra3pe/f2QmIB76pz7gDSOOobdE4gXbkn5rjX0utjm6izULFzefqF5hyoZUfFy1AuXhUVF7PIhBtfq63Qf5TVSYa1huBv1PX5qLhWJMpw2M6QdNgOAenlv7IizEQ++ne3YKLPlyM9LcLHjVR9oxUjOLIfmajbJG5rhcOBXbBa1rhbcEGxBBH8rjjlSCQwbm2/pdWfJxQM+pOEtqWIeHysFmggW2+WyMxQ6kPGUgC5zZHguJdY2IufguFTPJS/n3b+7p/pKXyMbmlMuVTW4VqsPIG4tcIFU1v3dwJ/ITb2XVmbWHYn23/ss12Euqm2d5Wm3Tzf6VC6O+oDixruEMNzHqAJLdINm2uLN6n3R+fEGyRa3G4LbEEb7bBBMIy3FA3yt+JNz9V3lljBsSEL5AuhATCzbleQZZnmqJPCaBHqNif7BFK37NKpwu1zT6JslnDLOjI92/wCUYy/iE1SXn8kbTpuOXGwJ9hui+dyfqJzYkVfsZV+GVtZg8oErT4bjxe4+CuTK2bo6loc0Hf0P8ruzB4nnzMa63cX/AJQ/NOZ6fD2hgZqeRdrG2aAO5PQJ6sW/2RPQOuo6isa4JD+0nG/BYxsbtLn3NxyLdPS6WWfadITcQxkft1O1fPgpwOFQYnSNlczQ5zSWne7Xeh6i6MgjuAtXKVIDyXOdqdzueSmjJmX6OcONVL4R/SLtaHC251G/XokrEX6JXxkgOY4tPuDbZejqHgWvt26fJEJYxDilNRszxlympnRinqBJrvdhLSW9nEt6fBCZ8KfExrxLG6//AMb7uFu42IUCkp5pyfCifIRzoaTb3I4RSLKVc5upsDrermA/IuQs6juFjBHZhDCsyzHTDPK7widzy4D35sndmGU9RGGxeYDgsG47G/RVnhOCTuqo4JI3Me8/qFvKN3G/BAAPCv3DKBkUbWNFgAB77cn1SXCnYishAOoh0dZJTSmGU6rC9rgu0+17qK6qY6Yll9Nza+3v/f5Kyp8Ihk/PGx3u1p/kKDNl+nYDaJg62DR/CAqKgBzexAOFV7mnZxuD9FpjWZ6kHQ2MC5s15N79yG8qFPTkyvELtLAQLjvYEgH0NwpVHQb6nXJ4uTc/6SsaMpNGUjGGALRVqMqmZzpJpHueTfgAD2CX81Yc9hbaMFuzbsbvfpcBWpM1C6qnvfYm4tsOtwqhlZYnLhTjoSuMDy2JHkVJMTbbWte54v2TRBkGCNt2udIDwSf8bKfJQt0m4IcOnQjv6LXCK8xyBh/I7ax6HoUl87v0akQFRJx2hfSv66Dwe3ou+G4FJUDU8lrfqnDGqXxnaRawPJF7rvHAxoa11tRIsN7kjsAmLlYruW42bjuLf9Ex/vcvJ30HsPmvIubfs6hFduZSxmt8Bsezxcep22USpzTI/aOMAu7m/wAV2fANAsNrAH4i6k0uHxxwmURkvLdLG3JJedmkDtex9LX6KXHjRuxGL5uQzXAqAyvLJC6fzB7nax4cVxawA9Bwjc8Lgzx4CGRRNfs64bL6hg4HZx/hT6UU1ML20BrA1xHW3mDQOXPJd8rcKPLAar8Se7Y7Wjgvaw/fIR+rYWHSyoJ9RXZswBLizpWPbGXaz5nPOzW2OzYwCbc8ndDGYtiHiGRsPixk9SNXl2uCN+i6ZorAHxxU4Adu1rGixJNrkn9uwJ9kxZPp5gxkUzQCB+Zrri3O4sgZVYUaNzeRU6h/K4+9Q6zG9lzbzix25t3HqpOMZREkbg11yQdnAWPp6JiooQAAFLkFmkk2AFyTwLeq5fCwgdQD5WS9GUTl3K8dM9zpd363AB36ADx7+qdfFY0XGho/c5zWge5OyTM9ZginneKcat95bkC4FjotyNuTsl0Qvfu8udbubgew6LCrMfsZ6GDESt1UdMVx+HUxvjXZq/E0Em4BGzSPis49megdGIoGWGxL/DIdtvsbXSWYbLkY1vxgA/3Kfgsgk9RohxGGQtjbKyNvGp/lA+fVPWB4dHTxlsEmsElxcHB4Lj1BBsqc8ILvSzPiOpjnNPdpIPzC0KANRWbxC+wZd+FVpYS2TvsTsCD6qBieVzU18VQ6GN8TIy1wkJsXXu0tYOSN+bcpUy59oJa9oq4/EaLDW0APb6lvDvoVcOG1cc0bZInB7HcOHH+j6J2NZ5WfG2M0RA1RlSnk2fCy22zWho8puOEWZRgC3Tsp2lZ0I6k9wRU4HBICHxRvB5DmNP8AISRmb7NKPSXxM8PfhpNhfbyg8eystzgEt5qxBrWsaTy/j0AP+QhY6hp3BOBYG2miZHELgDe9vMepPcqfLCOTt/xH+F3pJ2lotYFddTW73CksyyhBFU0DTIxpL4zqDTa5HDmtPcgkItFOHNDmnYj2PsQdx7HhQny63+QXsRvbZDMSoKySVn3SVkVi7xA9utjm28o083B6gjbquUWaEBxQuNDJkJzVizIKaSRxsGtPvc7AAHknYKRTYVU2/Ekiv/xa8D5F390CznkCSuj0mrc3SbhgY3w793D8x57/AATVUk0YokDc55OpQ6OMOdu7dzv+TtyfmUVrodBIUTLlFJSxNjnALmgAPbu1x9z/AAV6vn3Jut6ErvkbHUM4HhIk87xdvQd7dT6JidE1uwAsPRCsArmugjc3gtH8b/W6lyVXdPWgJDkJZtzeSNp5aD8AgeI5VpZOYw086m+U355HPxUzEcXihbqkcGj6n2CUar7Sog6zInOHcuDfpYrGZR3NTA7/AMRO02ACIgXLgCSCQCd+hXKipvFeXNIcAdIDd9xzc/4Q3MP2gRmllfG1wlaAWscL/qFzcdAL34XHKGem1BayJn4p/My9tI/U/jcb/VKr2vUbtfq2jGj7key8pFnLy3ifyZzH7Kzro30/4UrbG1wbgh47sPULlX1hsJRNp0sAbF5dri2q7jYHd2/Nth69sS1aA57GvaD5TqL7X5/MLjgbhQhhkZs6zWB3FvEvt3O1vgkoAs1cRUzemzNI8hzo9TwBYvdaMEfqDe6k/wBSSSPZTtLXyP5Lb2aOpt0A991AxXLpkYTHI8G23muHEdL8/JTPs8wMwMM7wPEebDrpHT/Py7In4hS0O2sCMDMuRRODwCZdJDnuJJIve4HA+FkbwKI+IL/D2UWpqTYE/tHysuWT8ZdVyuZE0gQ3YZCBpvfoepsPqFF4uQuxJ9RmdAqj+5YtM1JP21Yo+KjiiYS3x3lryNjoYLlvxJb8AU3yUDSBq3Pe5Sp9oOX3VFLpa4kxEvY0772sRc7i4VjeRWiNfsRhQcwTKZoGNuLqycEyfHLT+K6UNHaxPx2VUMms617Ecgo3RZnmjZ4bX+Xt0+Seoruek2TnpGqP02R4n/knZ6XIafax5QmbIMzQTdu3Z7SD8OUo4lj0kv5j8AiWEYHXTRiSItDXcXla0npxyu0fUzmU7cQockVXIYXe1ihNZhEkbrOaWnsRZdcQbiNHYyOexpNg4SAtJ7XBUjDc+TamtqQ2do/cAXAehXcQYa+Q3ogwLLTEJv8AsszEaepFO4/hzG3oH/pcO1+Pl2UjM+L4bKxrodTXfqaRb69VX9TMA7U0+oPbfZcBxMzIRmxnkKn0Dj2faSlu25lkH6GWNvd3ASFif2rVbyRDFFEOmq73fPYfRIcEd+b9/U3/ALpiw7Bi7iM35tYuJ9ewRWTqSDxUxi23O3/qBiHJlb7CNlv4QeqzFLLI6SbzFwDTa4sGm4LBezTf03TJPgDmj8SzB29EAxamjYDYgriIYTGehD+XsTdK2wlYLbedwafTnY+ybqTCHOF3yEj/AIW/lU3h9a2GTU62g7PB4LTyi+G4g184bDOXR8lhHmHYaha4SGxe4tjTcZZstXp/Dh6cl24v8OVHZjU1Pd2lkh7btPz37dlypCNK7eADylUR1GhV6YXGLAsxR1EYds13VmoFw6bjZFY5WuuGuBItcdR7jlI0WBRPdxY90QZlOWNwlicdQGzg8k27EHkeicjuRsSbJgxg6av9jRJTBwIcL3ukzHsuyAnw5QGHi7dRae3IuEzYVi5LvBnbol6HgP8A8H0Sx9oePujIhiNnncn9o4+fK1+JSzBwLkGUKPcA4L95w4uZJKyaFxLgLiOSMnc2aXWc3ryt8fzu78lPa/WS1/8A6g/ylZ0RO5JJPJJuT7nkrwhA6Kf5zVT0x4aXZkaZ75Dqke557uJP8rn4akkLXSlXcr0BQnFrU1fZbg7InzyAC73AD0Abcgf+RP0QvC8Bnn3Yyzf3u8rfgevwum7LuCyUpdqka8Gxs1rhY733PPTtwqcFj/J5nnMjCvcbvDWVx+/jt9F5U8l/Z5dGIv3GaMWOh4HNjcn1F+eVGlp5SNDQ8uc7YusABfpbgeihTV0zraS02Isbi+3U2RjKNa98jvEAFrW/ueVOoDNUsYlVuEafI75GDxJ3A/tY0AfE/q+KDY1TyYez8VwMOwEgafKeAHAcX7+isyml2XWspWSsLXtDmkEOaQCCD3BTHwqRUnXMwO5WtFh01ZBqjPhMcLNke0kkfuay4JHqSLo/kPCW0cRgDtRY43faxcSSS4i5tc+pTDDYDSdrfwgNeyojlcYoxJG7e4dpcD1Fjyp3xfEn/P8AdxnynIftGnxhZQa2qbY3NgNyTwAOSUEOIOaPO17fT/aXsTjqqxxiA8Kmvdzg7U5//EdvikHk2qmqVvuIWMZWkle+qpi1zZXueIyNJALjbSSbH6ILBRSSPMYicJW8t0m49yrddE1lom2FhsOwGyi0+FkeXxSJZLlxG5sOAB0G6rTMaozAl7iNg+TXud+L4wA5DGgb9ruTh/Q8bGHw5Z2dyJNPzs1F4KpsALPDku0AB2knV63U+mqB4TSQ4bcONyubI3dxqqBqVdmbKlXH5mvNQwA2a5zjIABfYHY7b7W4SphTpZ5GxwxOe88Nbufe/QepV8wV43uLhS8n5ZgpfEfG3zzPL3O62JuGjsBf6o8eYEb3AyB1OjK+pfs5rngFzYWejpST8dLCPqtKr7L60PDrxSNG+hpc03/8hY/NXjHDdbGEhdzMH5WsWZRTKc0zwJ4y0gg2cLXtvs7g7o3/AFu5jToIZe/QXufVWNi+FxTxujmaHNPzB7tPQqscMyR4NU4zPD2scfCB6jkOf6i9vgtD0JR8yv8AyG5PwrCaitPiTlzWHgXs5w/sE10+AQxAARt9yLn5lSMNk8vI27InVuLmdBskly0Fib/qAq2iicC10bXAjgtBB+iprMVC3Dq1ro9opRcN/bvuL9t/qrj0uDtzdvUKsPthp7mF1jp87dyOSA7+Glb47W1H3AzLQseow4Ri4cBvcI9DUA73VSZIpqh7rNNo28udf5AdSrJhpS0c3XZAEarj8Tc1uoeiqR3RWmxtzRYHbhKWshefWOHt6IVyEdTWxg9wnmCpJ84NnNIcD7JBfiJqZnyuO7nEe1jYD6IlmTMTIoSSd7cdbqtMvYk4Pc0gnUSfa5ui+NnUmFizJjcKZcz8uxiASeK0k9ARf2slquY1vBS9LjUjdm/yosmKPPLvosOEkaFShclHZuGHygJlyTgQqHmWQXjYbBv7nc2PcBV/99cem/ork+y54dh8Tu7pCe99ZG/rssXCQdxXk+TSUp2YyGDayjmNEXlD62YAI3nlia6QvIZ99XkEKp84+K9u7HEH02umn7PMeeKnTI7ZzdtgNwfTk7/RLZDCvU8Glwcx1nNNxdemVEl5GfSeF1txuibKwkEN29VWmSswiVzWO2d1arJhI6JDa1CmzI11ZZbNWSEM2aTRtcLWQWqwktJdEdJ5t0KOhqw5qFlB7nCV1LAfFOu+tzd2Hgi/6T3RTD6DXMJQNtOm3UEI7i2HNkF7eZu7T1BS5JjboR5XAuBsb837lIK8TuWI/IahSpeGh7S7Tbrbi6AV9UXOazVYfqfbp6DutqirknGuSxvt5eCurKVwF2tF+xQMgb/IxW4/7BWNYU6Rv4DpGix1Enc+o7JkwytqA0aw1otseVmamc5tr2Ft7LeSB/hhp2vtf0RhaGoJN9yR/UToy3VZwcbXA4t1KM0OMskF2uBCr2qwp4c1gefCJ46+q44hG2mdEWOewA6bNFy7V0I67rlNmoLoKsSzKmba6ql2bYnVs0LjaziA42sfYhWJh9E5zRrLtx15+XRc6XJVExxcKdhcSSXEXJJ5N04Y7G4jnR1BWEVDG8G/r3Rl2IAhb4jliN7CI7xOts5nT4Kq2S4gyt+5hwc4G5cRsGfvSfhI0I0ZA2zLGfODfdJ/2gQslpXtuNQ8zT2cOP8ACeaLBmNaNfnd1J/sFExzKtPUNs9ljyC0kEEccLEQgg3CORSKiblyhbDC1jeg3Pc8ko2AhtTQyUr7O80fR3+VPhlB3Smu9yxar69TZ7VyfCu7CpgoHEXtsu4E9TOYHcrDPmXC4eMwny8t6e4HdK2Hxho9Vb+JRixDvVVNVANke0cBxsq8DkrxPqJONQ/MTLnLV5Wh9F18PZOlA6nON5BBHRWTkDN8cLnU8pDWv/EY4mwDjs9p7XO/xVaPNlExN9/DINiAf5RBeWpF5RqjPpv7/cdweLJOzjmtkDTy424A2+J4CrDDs/VUMfhgNdbYEk3H1QfGceqKo/iv8o4YNm/7QjBvck+T8jD/AFvV9m//AL4ryTfC9vovJvxL+QObfs6rdjrFc7qbS0hkNhymRc7UGKOhkZINyw/MdQrcyvnqCcAa9D+rHbH/AGqdrKF0Zs7ZFsmvgEpZK0HVYh3UJWVRVw1PqfQVNiIPBBRKlqA42OyqGelngfqgmNugO49kSos8SxkCaO1uXDce6kXKP2MMtl1P2K4PZZL1DnWnkAs8X91NdjkbuHA+xTOQnVJkvCrPNGWmTySyNke09gRa4HZNOM4nK4aIWEl22roPVCKqmkigOlpleb3A6k8lKcn1DGoJomzOEYaNDWbE9x3TPg1NLMS1ttI/Ug8DZPB8zLOtwp2F4gYIrEhpPquWr3KDdah+oga38Mu6blCJagiPSH7k2GrsooxRpaLOuO6DYtiIL2Fo1OB+AXMwmAVsxglc3yuO5HVZwhjZpy47iPj3KAYpPKYyWNubXsljJWbH09Q9tUHMDztcbA9rrMQ5G/yC+VeNCX5SsvsF2LbJYp8yQ2uHj5rjNmlhJa11z2G6eXFScKTGaqr2RtJJFgkHA8dgqa+ocyxcxrWX7gXJt8Su2I0ElS20ry1h5a02J9LoPHlGCnPi0uqOQDnUSHejh1SuYPcYEqWLHJstwkrLmdIp/K46XtJa4eo2Ka46gEXa4H4rJtVM1tK17SHC4KSMXojTG4N2fwm2sxNrPzGyXcSxSKdrmW1AghCwB7jcTMp1BkFcDvdGIcyOZGW7WKSaTB5WX89xfa/ZcMWlmjbxq9kC2DQlJ4kbkjNmO6Y3G+5VdRy337rlieIvldZ1wB0UemltsrseLiu+5Ic9vQ6h6gj1EBMuKZeMEbXuc3zDgJVoKgN3WcSxV79tRIHqtqUl69zjWO3UCfey6xtc91gCSVYGBZajENpWBznd+ixsgx9ybL/00JWhYshqYM1YAad2pu8Z+iXdScrBhYkbKVNGZuvLWy8igzEcvdSqarLTsbKDZSKCkMjgOnVYTQudJUtS+Q73cfmo3hysOqzgR1TpQUzGCwA26rtKwEbhSnyd9TQJCwrO58MMlbe2wKJjM0dgGgOLtrcn2slHHMNA8zdu4R77K8JbJM6V4vo2APfuu+PG45CduM+HZOM9pJfwwd9Lbg/EhPOE4LFCAGN+JJK6xqbGVoHqGNTqAshi2jZdSW0htdbU25DfCCLEKuM84RK14LCSw9Oys52yC5ipjJHZu5S3AqErEdSsZ21DY7MA47rhlJ7yXeKCCDwU1y0D2jzC3qlzFLxHWOh3U9kgiY7se48UlrL1VhsT/wAzGn3CXsLx1haCDv2U2TFyRskANdTFUt1EXPELxUMZAS3X5dLTsrCyjgDaWIF51SO3JO5SrVYfrmbNqs5puEwz4pIW7fmVl/QCPXEw7jNJOLEk/BQpZ9Qt0KV8Pq5ST4p67BMVGA4crz87OG4iWY8a1ZizieWYgS+H8N53uOCfVSsOfKxgu4lw7E/wtsZqQHBt+ql4XGD15T8XMjcFwoml3yC77/FYZT6GmxRSroeztlAms02G4TyldxYe+piIbbqHXwg9V3fIAhddXAbXQVDESM3UjQ4OaN+qWXeidMz2Mdzyk1X4TayDOKebx1NuVjx91oQvAJtCL5t+yz8oYXE1rX7OcevZNtQzSFSmGYxLB+R23Ypihz4+1nMuosmByf2UplWNmPMa6F4dxYqoyEbxjM8s4020tPPdAgn4EKDcVmcMdTNlhZsvJ8TNLIhg0liVBHVdKL8yFxYqdG6hmLjZFKl7Gt53QTDPzLNfyvPI3U2RcXqPKV3yBjop5i1+zX9exQnE/wAqFj+4/lWYlAWp0+lKGoDwCDcFTXOcOiTMj/8Aab8E9foQnUKcmVlliXFwByh1ahEPKVlYhbEYi2YakrXP6rpqfblRqZTlGLO7lBoakWpfdpDh0VcY7MBrB43Vi1nB9iqlzb+Z6Zj+zUYnMABczlml2Lr3uUzhqX8t/wDbCYU1ttKsYAUVOjI100LaBSHLqh3IDmLInc3hSJFGlQsoOjNBi/i+KWeNSJYdigJ2OyVM5cj3XXB/yohjCoKiS9tUeZMSvtq+q8J3EeUEpeovzpyw/gLuN9zGbjFmvE4B8pS5PiAYbvuD2KtWq/Kqmz3+b4pi4gTFnOa6gbFsVMxsNgEO0rULZVKoAoSVmLGzPELAC2WpWwZsDZYKwVldOmF4Ly2K2dNV5ZXl06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4019" name="Picture 3" descr="C:\Users\bev_000\AppData\Local\Microsoft\Windows\Temporary Internet Files\Content.IE5\EFRK1MDT\MP90040043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0756" y="4191000"/>
            <a:ext cx="1985144" cy="25127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bev_000\AppData\Local\Microsoft\Windows\Temporary Internet Files\Content.IE5\LVC98H3G\MP900438787[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9347" y="7937"/>
            <a:ext cx="2656553" cy="17789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5575" y="504336"/>
            <a:ext cx="7915275" cy="1143000"/>
          </a:xfrm>
        </p:spPr>
        <p:txBody>
          <a:bodyPr/>
          <a:lstStyle/>
          <a:p>
            <a:r>
              <a:rPr lang="en-US" dirty="0" smtClean="0"/>
              <a:t>Move toward the Tomato</a:t>
            </a:r>
            <a:endParaRPr lang="en-US" dirty="0"/>
          </a:p>
        </p:txBody>
      </p:sp>
      <p:pic>
        <p:nvPicPr>
          <p:cNvPr id="214020" name="Picture 4" descr="C:\Users\bev_000\AppData\Local\Microsoft\Windows\Temporary Internet Files\Content.IE5\EVED0Q0B\MP900422826[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598" y="1647336"/>
            <a:ext cx="3501257" cy="2333260"/>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bwMode="auto">
          <a:xfrm>
            <a:off x="-38100" y="3251200"/>
            <a:ext cx="8750300" cy="381000"/>
          </a:xfrm>
          <a:prstGeom prst="rightArrow">
            <a:avLst/>
          </a:prstGeom>
          <a:solidFill>
            <a:srgbClr val="8DF658"/>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214022" name="Picture 6" descr="C:\Users\bev_000\AppData\Local\Microsoft\Windows\Temporary Internet Files\Content.IE5\HB640QEY\MP90042303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257800" y="4724400"/>
            <a:ext cx="1727671" cy="17276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974" y="3983418"/>
            <a:ext cx="2282826" cy="2176294"/>
          </a:xfrm>
          <a:prstGeom prst="rect">
            <a:avLst/>
          </a:prstGeom>
        </p:spPr>
      </p:pic>
    </p:spTree>
    <p:extLst>
      <p:ext uri="{BB962C8B-B14F-4D97-AF65-F5344CB8AC3E}">
        <p14:creationId xmlns:p14="http://schemas.microsoft.com/office/powerpoint/2010/main" val="223192634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Campaigns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828800"/>
            <a:ext cx="8776979" cy="4269881"/>
          </a:xfrm>
        </p:spPr>
      </p:pic>
    </p:spTree>
    <p:extLst>
      <p:ext uri="{BB962C8B-B14F-4D97-AF65-F5344CB8AC3E}">
        <p14:creationId xmlns:p14="http://schemas.microsoft.com/office/powerpoint/2010/main" val="315978101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1356360"/>
          </a:xfrm>
        </p:spPr>
        <p:txBody>
          <a:bodyPr>
            <a:normAutofit fontScale="90000"/>
          </a:bodyPr>
          <a:lstStyle/>
          <a:p>
            <a:r>
              <a:rPr lang="en-US" dirty="0" smtClean="0"/>
              <a:t>ADA recommendation</a:t>
            </a:r>
            <a:br>
              <a:rPr lang="en-US" dirty="0" smtClean="0"/>
            </a:br>
            <a:r>
              <a:rPr lang="en-US" dirty="0" smtClean="0"/>
              <a:t>Eat Less Junk Food &amp; Sugary Drinks –</a:t>
            </a:r>
            <a:endParaRPr lang="en-US" dirty="0"/>
          </a:p>
        </p:txBody>
      </p:sp>
      <p:sp>
        <p:nvSpPr>
          <p:cNvPr id="3" name="Content Placeholder 2"/>
          <p:cNvSpPr>
            <a:spLocks noGrp="1"/>
          </p:cNvSpPr>
          <p:nvPr>
            <p:ph idx="1"/>
          </p:nvPr>
        </p:nvSpPr>
        <p:spPr>
          <a:xfrm>
            <a:off x="609600" y="2011680"/>
            <a:ext cx="7467600" cy="4846320"/>
          </a:xfrm>
        </p:spPr>
        <p:txBody>
          <a:bodyPr/>
          <a:lstStyle/>
          <a:p>
            <a:r>
              <a:rPr lang="en-US" sz="2800" dirty="0" smtClean="0">
                <a:latin typeface="Tahoma" pitchFamily="34" charset="0"/>
              </a:rPr>
              <a:t>Less Processed Foods</a:t>
            </a:r>
          </a:p>
          <a:p>
            <a:r>
              <a:rPr lang="en-US" sz="2800" dirty="0" smtClean="0">
                <a:latin typeface="Tahoma" pitchFamily="34" charset="0"/>
              </a:rPr>
              <a:t>Less Sugary Beverages </a:t>
            </a:r>
          </a:p>
          <a:p>
            <a:pPr lvl="1"/>
            <a:r>
              <a:rPr lang="en-US" sz="2500" dirty="0" smtClean="0">
                <a:latin typeface="Tahoma" pitchFamily="34" charset="0"/>
              </a:rPr>
              <a:t>increase visceral adiposity</a:t>
            </a:r>
          </a:p>
          <a:p>
            <a:pPr lvl="1"/>
            <a:r>
              <a:rPr lang="en-US" dirty="0" smtClean="0">
                <a:latin typeface="Tahoma" pitchFamily="34" charset="0"/>
              </a:rPr>
              <a:t>With sugar</a:t>
            </a:r>
            <a:r>
              <a:rPr lang="en-US" dirty="0" smtClean="0"/>
              <a:t> or </a:t>
            </a:r>
          </a:p>
          <a:p>
            <a:pPr lvl="1"/>
            <a:r>
              <a:rPr lang="en-US" dirty="0" smtClean="0">
                <a:latin typeface="Tahoma" pitchFamily="34" charset="0"/>
              </a:rPr>
              <a:t>High fructose corn syrup</a:t>
            </a:r>
          </a:p>
          <a:p>
            <a:endParaRPr lang="en-US" dirty="0">
              <a:latin typeface="Tahoma" pitchFamily="34" charset="0"/>
            </a:endParaRPr>
          </a:p>
          <a:p>
            <a:r>
              <a:rPr lang="en-US" sz="2800" dirty="0" smtClean="0">
                <a:solidFill>
                  <a:schemeClr val="accent1">
                    <a:lumMod val="50000"/>
                  </a:schemeClr>
                </a:solidFill>
              </a:rPr>
              <a:t>Soda Tax?</a:t>
            </a:r>
          </a:p>
          <a:p>
            <a:r>
              <a:rPr lang="en-US" sz="2800" dirty="0" smtClean="0">
                <a:solidFill>
                  <a:schemeClr val="accent1">
                    <a:lumMod val="50000"/>
                  </a:schemeClr>
                </a:solidFill>
              </a:rPr>
              <a:t>Junk Food Tax?</a:t>
            </a:r>
            <a:endParaRPr lang="en-US" sz="2800" dirty="0">
              <a:solidFill>
                <a:schemeClr val="accent1">
                  <a:lumMod val="50000"/>
                </a:schemeClr>
              </a:solidFill>
            </a:endParaRPr>
          </a:p>
          <a:p>
            <a:pPr>
              <a:buFont typeface="Courier New" pitchFamily="49" charset="0"/>
              <a:buChar char="o"/>
              <a:defRPr/>
            </a:pPr>
            <a:endParaRPr lang="en-US" dirty="0"/>
          </a:p>
          <a:p>
            <a:pPr lvl="1"/>
            <a:endParaRPr lang="en-US" dirty="0" smtClean="0">
              <a:latin typeface="Tahoma" pitchFamily="34" charset="0"/>
            </a:endParaRPr>
          </a:p>
          <a:p>
            <a:pPr lvl="1"/>
            <a:endParaRPr lang="en-US" dirty="0" smtClean="0">
              <a:latin typeface="Tahoma" pitchFamily="34" charset="0"/>
            </a:endParaRPr>
          </a:p>
        </p:txBody>
      </p:sp>
      <p:pic>
        <p:nvPicPr>
          <p:cNvPr id="4813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676400"/>
            <a:ext cx="2395682" cy="237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5" name="Picture 7" descr="http://media.spokesman.com/photos/2012/06/02/heller_t470.jpg?84974f3f373deb0dda0f75a22ddd9b7d3a332b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267200"/>
            <a:ext cx="3497984" cy="2440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47068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a:t>
            </a:r>
            <a:r>
              <a:rPr lang="en-US" dirty="0" err="1" smtClean="0"/>
              <a:t>Superfoods</a:t>
            </a:r>
            <a:endParaRPr lang="en-US" dirty="0"/>
          </a:p>
        </p:txBody>
      </p:sp>
      <p:sp>
        <p:nvSpPr>
          <p:cNvPr id="4" name="Content Placeholder 3"/>
          <p:cNvSpPr>
            <a:spLocks noGrp="1"/>
          </p:cNvSpPr>
          <p:nvPr>
            <p:ph sz="half" idx="1"/>
          </p:nvPr>
        </p:nvSpPr>
        <p:spPr/>
        <p:txBody>
          <a:bodyPr/>
          <a:lstStyle/>
          <a:p>
            <a:r>
              <a:rPr lang="en-US" dirty="0" smtClean="0"/>
              <a:t>Beans</a:t>
            </a:r>
          </a:p>
          <a:p>
            <a:r>
              <a:rPr lang="en-US" dirty="0" smtClean="0"/>
              <a:t>Dark Green Leafy </a:t>
            </a:r>
            <a:r>
              <a:rPr lang="en-US" dirty="0" err="1" smtClean="0"/>
              <a:t>Vegs</a:t>
            </a:r>
            <a:endParaRPr lang="en-US" dirty="0" smtClean="0"/>
          </a:p>
          <a:p>
            <a:r>
              <a:rPr lang="en-US" dirty="0" smtClean="0"/>
              <a:t>Citrus Fruit</a:t>
            </a:r>
          </a:p>
          <a:p>
            <a:r>
              <a:rPr lang="en-US" dirty="0" smtClean="0"/>
              <a:t>Sweet Potatoes</a:t>
            </a:r>
          </a:p>
          <a:p>
            <a:r>
              <a:rPr lang="en-US" dirty="0" smtClean="0"/>
              <a:t>Berries</a:t>
            </a:r>
          </a:p>
        </p:txBody>
      </p:sp>
      <p:sp>
        <p:nvSpPr>
          <p:cNvPr id="5" name="Text Placeholder 4"/>
          <p:cNvSpPr>
            <a:spLocks noGrp="1"/>
          </p:cNvSpPr>
          <p:nvPr>
            <p:ph type="body" sz="half" idx="2"/>
          </p:nvPr>
        </p:nvSpPr>
        <p:spPr/>
        <p:txBody>
          <a:bodyPr/>
          <a:lstStyle/>
          <a:p>
            <a:r>
              <a:rPr lang="en-US" dirty="0" smtClean="0"/>
              <a:t>Tomatoes</a:t>
            </a:r>
          </a:p>
          <a:p>
            <a:r>
              <a:rPr lang="en-US" dirty="0" smtClean="0"/>
              <a:t>Fish High in Omega-3 Fatty Acids</a:t>
            </a:r>
          </a:p>
          <a:p>
            <a:r>
              <a:rPr lang="en-US" dirty="0" smtClean="0"/>
              <a:t>Whole Grains</a:t>
            </a:r>
          </a:p>
          <a:p>
            <a:r>
              <a:rPr lang="en-US" dirty="0" smtClean="0"/>
              <a:t>Nuts</a:t>
            </a:r>
          </a:p>
          <a:p>
            <a:r>
              <a:rPr lang="en-US" dirty="0" smtClean="0"/>
              <a:t>Fat-Free Milk and Yogurt</a:t>
            </a:r>
          </a:p>
          <a:p>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4114800"/>
            <a:ext cx="2445675" cy="2568282"/>
          </a:xfrm>
          <a:prstGeom prst="rect">
            <a:avLst/>
          </a:prstGeom>
        </p:spPr>
      </p:pic>
    </p:spTree>
    <p:extLst>
      <p:ext uri="{BB962C8B-B14F-4D97-AF65-F5344CB8AC3E}">
        <p14:creationId xmlns:p14="http://schemas.microsoft.com/office/powerpoint/2010/main" val="213653762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idx="4294967295"/>
          </p:nvPr>
        </p:nvSpPr>
        <p:spPr/>
        <p:txBody>
          <a:bodyPr lIns="91440" tIns="45720" rIns="91440" bIns="45720" anchor="b">
            <a:normAutofit fontScale="90000"/>
          </a:bodyPr>
          <a:lstStyle/>
          <a:p>
            <a:pPr eaLnBrk="1" hangingPunct="1"/>
            <a:r>
              <a:rPr lang="en-US" smtClean="0">
                <a:latin typeface="Tahoma" pitchFamily="34" charset="0"/>
              </a:rPr>
              <a:t>How nutrients affect blood sugar</a:t>
            </a:r>
          </a:p>
        </p:txBody>
      </p:sp>
      <p:pic>
        <p:nvPicPr>
          <p:cNvPr id="17305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3505200"/>
            <a:ext cx="4191000" cy="1570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4114800" cy="1547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5287963"/>
            <a:ext cx="4114800" cy="1570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36105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p:txBody>
          <a:bodyPr/>
          <a:lstStyle/>
          <a:p>
            <a:pPr eaLnBrk="1" hangingPunct="1"/>
            <a:r>
              <a:rPr lang="en-US" sz="3600" smtClean="0"/>
              <a:t>Teaching About Eating Healthy</a:t>
            </a:r>
          </a:p>
        </p:txBody>
      </p:sp>
      <p:sp>
        <p:nvSpPr>
          <p:cNvPr id="378883" name="Rectangle 3"/>
          <p:cNvSpPr>
            <a:spLocks noGrp="1" noChangeArrowheads="1"/>
          </p:cNvSpPr>
          <p:nvPr>
            <p:ph type="body" sz="half" idx="1"/>
          </p:nvPr>
        </p:nvSpPr>
        <p:spPr/>
        <p:txBody>
          <a:bodyPr/>
          <a:lstStyle/>
          <a:p>
            <a:pPr algn="ctr" eaLnBrk="1" hangingPunct="1">
              <a:buFont typeface="Wingdings" panose="05000000000000000000" pitchFamily="2" charset="2"/>
              <a:buNone/>
            </a:pPr>
            <a:r>
              <a:rPr lang="en-US" sz="2800" smtClean="0"/>
              <a:t>Major food groups</a:t>
            </a:r>
          </a:p>
          <a:p>
            <a:pPr algn="ctr" eaLnBrk="1" hangingPunct="1">
              <a:buFont typeface="Wingdings" panose="05000000000000000000" pitchFamily="2" charset="2"/>
              <a:buNone/>
            </a:pPr>
            <a:r>
              <a:rPr lang="en-US" sz="2800" smtClean="0"/>
              <a:t>“Handy Diet”   </a:t>
            </a:r>
          </a:p>
          <a:p>
            <a:pPr algn="ctr" eaLnBrk="1" hangingPunct="1">
              <a:buFont typeface="Wingdings" panose="05000000000000000000" pitchFamily="2" charset="2"/>
              <a:buNone/>
            </a:pPr>
            <a:r>
              <a:rPr lang="en-US" sz="2800" smtClean="0"/>
              <a:t>Plate Method</a:t>
            </a:r>
          </a:p>
          <a:p>
            <a:pPr algn="ctr" eaLnBrk="1" hangingPunct="1">
              <a:buFont typeface="Wingdings" panose="05000000000000000000" pitchFamily="2" charset="2"/>
              <a:buNone/>
            </a:pPr>
            <a:r>
              <a:rPr lang="en-US" sz="2800" smtClean="0"/>
              <a:t>Exchange Lists</a:t>
            </a:r>
          </a:p>
          <a:p>
            <a:pPr algn="ctr" eaLnBrk="1" hangingPunct="1">
              <a:buFont typeface="Wingdings" panose="05000000000000000000" pitchFamily="2" charset="2"/>
              <a:buNone/>
            </a:pPr>
            <a:r>
              <a:rPr lang="en-US" sz="2800" smtClean="0"/>
              <a:t>Food Diaries / Glucose Records</a:t>
            </a:r>
          </a:p>
          <a:p>
            <a:pPr algn="ctr" eaLnBrk="1" hangingPunct="1">
              <a:buFont typeface="Wingdings" panose="05000000000000000000" pitchFamily="2" charset="2"/>
              <a:buNone/>
            </a:pPr>
            <a:r>
              <a:rPr lang="en-US" sz="2800" smtClean="0"/>
              <a:t>Carbohydrate Counting</a:t>
            </a:r>
          </a:p>
          <a:p>
            <a:pPr algn="ctr" eaLnBrk="1" hangingPunct="1">
              <a:buFont typeface="Wingdings" panose="05000000000000000000" pitchFamily="2" charset="2"/>
              <a:buNone/>
            </a:pPr>
            <a:r>
              <a:rPr lang="en-US" sz="2000" i="1" smtClean="0"/>
              <a:t>Assess what is best for the situation.</a:t>
            </a:r>
            <a:endParaRPr lang="en-US" sz="2800" smtClean="0"/>
          </a:p>
          <a:p>
            <a:pPr eaLnBrk="1" hangingPunct="1"/>
            <a:endParaRPr lang="en-US" sz="2800" smtClean="0"/>
          </a:p>
        </p:txBody>
      </p:sp>
      <p:graphicFrame>
        <p:nvGraphicFramePr>
          <p:cNvPr id="378884" name="Object 4"/>
          <p:cNvGraphicFramePr>
            <a:graphicFrameLocks noGrp="1" noChangeAspect="1"/>
          </p:cNvGraphicFramePr>
          <p:nvPr>
            <p:ph sz="quarter" idx="2"/>
          </p:nvPr>
        </p:nvGraphicFramePr>
        <p:xfrm>
          <a:off x="4648200" y="1447800"/>
          <a:ext cx="1136650" cy="1295400"/>
        </p:xfrm>
        <a:graphic>
          <a:graphicData uri="http://schemas.openxmlformats.org/presentationml/2006/ole">
            <mc:AlternateContent xmlns:mc="http://schemas.openxmlformats.org/markup-compatibility/2006">
              <mc:Choice xmlns:v="urn:schemas-microsoft-com:vml" Requires="v">
                <p:oleObj spid="_x0000_s74770" name="Clip" r:id="rId4" imgW="716890" imgH="811987" progId="MS_ClipArt_Gallery.5">
                  <p:embed/>
                </p:oleObj>
              </mc:Choice>
              <mc:Fallback>
                <p:oleObj name="Clip" r:id="rId4" imgW="716890" imgH="811987"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1447800"/>
                        <a:ext cx="11366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78885" name="Object 5"/>
          <p:cNvGraphicFramePr>
            <a:graphicFrameLocks noGrp="1" noChangeAspect="1"/>
          </p:cNvGraphicFramePr>
          <p:nvPr>
            <p:ph sz="quarter" idx="3"/>
          </p:nvPr>
        </p:nvGraphicFramePr>
        <p:xfrm>
          <a:off x="4919663" y="4876800"/>
          <a:ext cx="1050925" cy="1143000"/>
        </p:xfrm>
        <a:graphic>
          <a:graphicData uri="http://schemas.openxmlformats.org/presentationml/2006/ole">
            <mc:AlternateContent xmlns:mc="http://schemas.openxmlformats.org/markup-compatibility/2006">
              <mc:Choice xmlns:v="urn:schemas-microsoft-com:vml" Requires="v">
                <p:oleObj spid="_x0000_s74771" name="Clip" r:id="rId6" imgW="716250" imgH="777149" progId="MS_ClipArt_Gallery.5">
                  <p:embed/>
                </p:oleObj>
              </mc:Choice>
              <mc:Fallback>
                <p:oleObj name="Clip" r:id="rId6" imgW="716250" imgH="777149" progId="MS_ClipArt_Gallery.5">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19663" y="4876800"/>
                        <a:ext cx="1050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78886" name="Picture 2" descr="MyPlat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64238" y="2133600"/>
            <a:ext cx="301466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743835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a:xfrm>
            <a:off x="152400" y="152400"/>
            <a:ext cx="7772400" cy="1143000"/>
          </a:xfrm>
        </p:spPr>
        <p:txBody>
          <a:bodyPr>
            <a:normAutofit fontScale="90000"/>
          </a:bodyPr>
          <a:lstStyle/>
          <a:p>
            <a:r>
              <a:rPr lang="en-US" smtClean="0"/>
              <a:t>USDA Food Pyramid</a:t>
            </a:r>
            <a:br>
              <a:rPr lang="en-US" smtClean="0"/>
            </a:br>
            <a:r>
              <a:rPr lang="en-US" smtClean="0"/>
              <a:t>www.myplate.gov</a:t>
            </a:r>
          </a:p>
        </p:txBody>
      </p:sp>
      <p:sp>
        <p:nvSpPr>
          <p:cNvPr id="5123" name="Content Placeholder 2"/>
          <p:cNvSpPr>
            <a:spLocks noGrp="1"/>
          </p:cNvSpPr>
          <p:nvPr>
            <p:ph idx="1"/>
          </p:nvPr>
        </p:nvSpPr>
        <p:spPr>
          <a:xfrm>
            <a:off x="228600" y="1524000"/>
            <a:ext cx="7924800" cy="5105400"/>
          </a:xfrm>
        </p:spPr>
        <p:txBody>
          <a:bodyPr/>
          <a:lstStyle/>
          <a:p>
            <a:pPr marL="0" indent="0">
              <a:buFont typeface="Wingdings" pitchFamily="2" charset="2"/>
              <a:buNone/>
              <a:defRPr/>
            </a:pPr>
            <a:r>
              <a:rPr lang="en-US" sz="2400" b="1" i="1" dirty="0" smtClean="0"/>
              <a:t>Balancing Calories</a:t>
            </a:r>
            <a:r>
              <a:rPr lang="en-US" sz="2400" dirty="0" smtClean="0"/>
              <a:t>   </a:t>
            </a:r>
          </a:p>
          <a:p>
            <a:pPr>
              <a:defRPr/>
            </a:pPr>
            <a:r>
              <a:rPr lang="en-US" sz="2400" dirty="0" smtClean="0"/>
              <a:t>Enjoy your food, but eat less.   </a:t>
            </a:r>
          </a:p>
          <a:p>
            <a:pPr>
              <a:defRPr/>
            </a:pPr>
            <a:r>
              <a:rPr lang="en-US" sz="2400" dirty="0" smtClean="0"/>
              <a:t>Avoid oversized portions.     </a:t>
            </a:r>
          </a:p>
          <a:p>
            <a:pPr marL="0" indent="0">
              <a:buFont typeface="Wingdings" pitchFamily="2" charset="2"/>
              <a:buNone/>
              <a:defRPr/>
            </a:pPr>
            <a:r>
              <a:rPr lang="en-US" sz="2400" b="1" i="1" dirty="0" smtClean="0"/>
              <a:t>Foods to Increase</a:t>
            </a:r>
            <a:r>
              <a:rPr lang="en-US" sz="2400" dirty="0" smtClean="0"/>
              <a:t>   </a:t>
            </a:r>
          </a:p>
          <a:p>
            <a:pPr>
              <a:defRPr/>
            </a:pPr>
            <a:r>
              <a:rPr lang="en-US" sz="2400" dirty="0" smtClean="0"/>
              <a:t>Make half your plate fruits and vegetables.   </a:t>
            </a:r>
          </a:p>
          <a:p>
            <a:pPr>
              <a:defRPr/>
            </a:pPr>
            <a:r>
              <a:rPr lang="en-US" sz="2400" dirty="0" smtClean="0"/>
              <a:t>Make at least half your grains whole grains.  </a:t>
            </a:r>
          </a:p>
          <a:p>
            <a:pPr>
              <a:defRPr/>
            </a:pPr>
            <a:r>
              <a:rPr lang="en-US" sz="2400" dirty="0" smtClean="0"/>
              <a:t> Switch to fat-free or low-fat (1%) milk.    </a:t>
            </a:r>
          </a:p>
          <a:p>
            <a:pPr marL="0" indent="0">
              <a:buFont typeface="Wingdings" pitchFamily="2" charset="2"/>
              <a:buNone/>
              <a:defRPr/>
            </a:pPr>
            <a:r>
              <a:rPr lang="en-US" sz="2400" b="1" i="1" dirty="0" smtClean="0"/>
              <a:t>Foods to Reduce</a:t>
            </a:r>
            <a:r>
              <a:rPr lang="en-US" sz="2400" dirty="0" smtClean="0"/>
              <a:t>  </a:t>
            </a:r>
          </a:p>
          <a:p>
            <a:pPr>
              <a:defRPr/>
            </a:pPr>
            <a:r>
              <a:rPr lang="en-US" sz="2400" dirty="0" smtClean="0"/>
              <a:t> Compare sodium in foods like soup, bread, and frozen meals ― and choose the foods with lower numbers.   </a:t>
            </a:r>
          </a:p>
          <a:p>
            <a:pPr>
              <a:buFont typeface="Arial" pitchFamily="34" charset="0"/>
              <a:buChar char="•"/>
              <a:defRPr/>
            </a:pPr>
            <a:r>
              <a:rPr lang="en-US" sz="2400" dirty="0" smtClean="0"/>
              <a:t>Drink water instead of sugary drinks.</a:t>
            </a:r>
          </a:p>
        </p:txBody>
      </p:sp>
      <p:pic>
        <p:nvPicPr>
          <p:cNvPr id="171012" name="Picture 2" descr="MyPl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533400"/>
            <a:ext cx="30146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978447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idx="4294967295"/>
          </p:nvPr>
        </p:nvSpPr>
        <p:spPr>
          <a:xfrm>
            <a:off x="1219200" y="0"/>
            <a:ext cx="6629400" cy="549275"/>
          </a:xfrm>
        </p:spPr>
        <p:txBody>
          <a:bodyPr lIns="91440" tIns="45720" rIns="91440" bIns="45720" anchor="b"/>
          <a:lstStyle/>
          <a:p>
            <a:pPr algn="ctr" eaLnBrk="1" hangingPunct="1"/>
            <a:r>
              <a:rPr lang="en-US" sz="2800" b="1" smtClean="0">
                <a:latin typeface="Tahoma" pitchFamily="34" charset="0"/>
              </a:rPr>
              <a:t>Label Lessons</a:t>
            </a:r>
          </a:p>
        </p:txBody>
      </p:sp>
      <p:grpSp>
        <p:nvGrpSpPr>
          <p:cNvPr id="179203" name="Group 4"/>
          <p:cNvGrpSpPr>
            <a:grpSpLocks/>
          </p:cNvGrpSpPr>
          <p:nvPr/>
        </p:nvGrpSpPr>
        <p:grpSpPr bwMode="auto">
          <a:xfrm>
            <a:off x="2895600" y="639763"/>
            <a:ext cx="3276600" cy="6065837"/>
            <a:chOff x="384" y="656"/>
            <a:chExt cx="1920" cy="3547"/>
          </a:xfrm>
        </p:grpSpPr>
        <p:sp>
          <p:nvSpPr>
            <p:cNvPr id="179206" name="Text Box 5"/>
            <p:cNvSpPr txBox="1">
              <a:spLocks noChangeArrowheads="1"/>
            </p:cNvSpPr>
            <p:nvPr/>
          </p:nvSpPr>
          <p:spPr bwMode="auto">
            <a:xfrm>
              <a:off x="384" y="656"/>
              <a:ext cx="1920" cy="43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kumimoji="1" lang="en-US" sz="1800" b="1">
                  <a:solidFill>
                    <a:schemeClr val="tx2"/>
                  </a:solidFill>
                  <a:latin typeface="Arial" charset="0"/>
                </a:rPr>
                <a:t>Nutrition Facts</a:t>
              </a:r>
            </a:p>
            <a:p>
              <a:pPr eaLnBrk="1" hangingPunct="1"/>
              <a:r>
                <a:rPr kumimoji="1" lang="en-US" sz="1200" b="1">
                  <a:latin typeface="Arial" charset="0"/>
                </a:rPr>
                <a:t>Serving Size 1/2 cup (114</a:t>
              </a:r>
              <a:r>
                <a:rPr kumimoji="1" lang="en-US" sz="1200" b="1">
                  <a:solidFill>
                    <a:schemeClr val="tx2"/>
                  </a:solidFill>
                  <a:latin typeface="Arial" charset="0"/>
                </a:rPr>
                <a:t> g)</a:t>
              </a:r>
            </a:p>
            <a:p>
              <a:pPr eaLnBrk="1" hangingPunct="1"/>
              <a:r>
                <a:rPr kumimoji="1" lang="en-US" sz="1200" b="1">
                  <a:solidFill>
                    <a:schemeClr val="tx2"/>
                  </a:solidFill>
                  <a:latin typeface="Arial" charset="0"/>
                </a:rPr>
                <a:t>Servings Per Container 4</a:t>
              </a:r>
              <a:endParaRPr kumimoji="1" lang="en-US" sz="1200" b="1">
                <a:solidFill>
                  <a:schemeClr val="tx2"/>
                </a:solidFill>
                <a:latin typeface="Tempus Sans ITC" pitchFamily="82" charset="0"/>
              </a:endParaRPr>
            </a:p>
          </p:txBody>
        </p:sp>
        <p:sp>
          <p:nvSpPr>
            <p:cNvPr id="179207" name="Text Box 6"/>
            <p:cNvSpPr txBox="1">
              <a:spLocks noChangeArrowheads="1"/>
            </p:cNvSpPr>
            <p:nvPr/>
          </p:nvSpPr>
          <p:spPr bwMode="auto">
            <a:xfrm>
              <a:off x="384" y="1136"/>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Amount Per Serving</a:t>
              </a:r>
              <a:endParaRPr lang="en-US" sz="1000">
                <a:solidFill>
                  <a:schemeClr val="tx2"/>
                </a:solidFill>
                <a:latin typeface="Arial" charset="0"/>
              </a:endParaRPr>
            </a:p>
          </p:txBody>
        </p:sp>
        <p:sp>
          <p:nvSpPr>
            <p:cNvPr id="179208" name="Text Box 7"/>
            <p:cNvSpPr txBox="1">
              <a:spLocks noChangeArrowheads="1"/>
            </p:cNvSpPr>
            <p:nvPr/>
          </p:nvSpPr>
          <p:spPr bwMode="auto">
            <a:xfrm>
              <a:off x="384" y="1280"/>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Calories   90</a:t>
              </a:r>
              <a:r>
                <a:rPr lang="en-US" sz="1200">
                  <a:solidFill>
                    <a:schemeClr val="tx2"/>
                  </a:solidFill>
                  <a:latin typeface="Arial" charset="0"/>
                </a:rPr>
                <a:t>          Calories from Fat 30</a:t>
              </a:r>
              <a:endParaRPr lang="en-US" sz="900" b="1">
                <a:solidFill>
                  <a:schemeClr val="tx2"/>
                </a:solidFill>
                <a:latin typeface="Arial" charset="0"/>
              </a:endParaRPr>
            </a:p>
          </p:txBody>
        </p:sp>
        <p:sp>
          <p:nvSpPr>
            <p:cNvPr id="179209" name="Text Box 8"/>
            <p:cNvSpPr txBox="1">
              <a:spLocks noChangeArrowheads="1"/>
            </p:cNvSpPr>
            <p:nvPr/>
          </p:nvSpPr>
          <p:spPr bwMode="auto">
            <a:xfrm>
              <a:off x="384" y="1472"/>
              <a:ext cx="1920" cy="1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spcBef>
                  <a:spcPct val="50000"/>
                </a:spcBef>
              </a:pPr>
              <a:r>
                <a:rPr lang="en-US" sz="800" b="1">
                  <a:solidFill>
                    <a:schemeClr val="tx2"/>
                  </a:solidFill>
                  <a:latin typeface="Arial" charset="0"/>
                </a:rPr>
                <a:t> % Daily Value*</a:t>
              </a:r>
            </a:p>
          </p:txBody>
        </p:sp>
        <p:sp>
          <p:nvSpPr>
            <p:cNvPr id="179210" name="Text Box 9"/>
            <p:cNvSpPr txBox="1">
              <a:spLocks noChangeArrowheads="1"/>
            </p:cNvSpPr>
            <p:nvPr/>
          </p:nvSpPr>
          <p:spPr bwMode="auto">
            <a:xfrm>
              <a:off x="384" y="1664"/>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200" b="1">
                  <a:solidFill>
                    <a:schemeClr val="tx2"/>
                  </a:solidFill>
                  <a:latin typeface="Arial" charset="0"/>
                </a:rPr>
                <a:t>Total Fat  </a:t>
              </a:r>
              <a:r>
                <a:rPr lang="en-US" sz="1200">
                  <a:solidFill>
                    <a:schemeClr val="tx2"/>
                  </a:solidFill>
                  <a:latin typeface="Arial" charset="0"/>
                </a:rPr>
                <a:t>3g</a:t>
              </a:r>
              <a:r>
                <a:rPr lang="en-US" sz="800">
                  <a:solidFill>
                    <a:schemeClr val="tx2"/>
                  </a:solidFill>
                  <a:latin typeface="Arial" charset="0"/>
                </a:rPr>
                <a:t>                                                             5%</a:t>
              </a:r>
            </a:p>
          </p:txBody>
        </p:sp>
        <p:sp>
          <p:nvSpPr>
            <p:cNvPr id="179211" name="Text Box 10"/>
            <p:cNvSpPr txBox="1">
              <a:spLocks noChangeArrowheads="1"/>
            </p:cNvSpPr>
            <p:nvPr/>
          </p:nvSpPr>
          <p:spPr bwMode="auto">
            <a:xfrm>
              <a:off x="384" y="1808"/>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a:solidFill>
                    <a:schemeClr val="tx2"/>
                  </a:solidFill>
                  <a:latin typeface="Arial" charset="0"/>
                </a:rPr>
                <a:t>Saturated Fat  0g</a:t>
              </a:r>
              <a:r>
                <a:rPr lang="en-US" sz="800">
                  <a:solidFill>
                    <a:schemeClr val="tx2"/>
                  </a:solidFill>
                  <a:latin typeface="Arial" charset="0"/>
                </a:rPr>
                <a:t>                                                      0%</a:t>
              </a:r>
            </a:p>
          </p:txBody>
        </p:sp>
        <p:sp>
          <p:nvSpPr>
            <p:cNvPr id="179212" name="Text Box 11"/>
            <p:cNvSpPr txBox="1">
              <a:spLocks noChangeArrowheads="1"/>
            </p:cNvSpPr>
            <p:nvPr/>
          </p:nvSpPr>
          <p:spPr bwMode="auto">
            <a:xfrm>
              <a:off x="384" y="1951"/>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b="1">
                  <a:solidFill>
                    <a:schemeClr val="tx2"/>
                  </a:solidFill>
                  <a:latin typeface="Arial" charset="0"/>
                </a:rPr>
                <a:t>Cholesterol </a:t>
              </a:r>
              <a:r>
                <a:rPr lang="en-US" sz="1000">
                  <a:solidFill>
                    <a:schemeClr val="tx2"/>
                  </a:solidFill>
                  <a:latin typeface="Arial" charset="0"/>
                </a:rPr>
                <a:t> 0g</a:t>
              </a:r>
              <a:r>
                <a:rPr lang="en-US" sz="800">
                  <a:solidFill>
                    <a:schemeClr val="tx2"/>
                  </a:solidFill>
                  <a:latin typeface="Arial" charset="0"/>
                </a:rPr>
                <a:t>                                                             0%</a:t>
              </a:r>
            </a:p>
          </p:txBody>
        </p:sp>
        <p:sp>
          <p:nvSpPr>
            <p:cNvPr id="179213" name="Text Box 12"/>
            <p:cNvSpPr txBox="1">
              <a:spLocks noChangeArrowheads="1"/>
            </p:cNvSpPr>
            <p:nvPr/>
          </p:nvSpPr>
          <p:spPr bwMode="auto">
            <a:xfrm>
              <a:off x="384" y="2096"/>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b="1">
                  <a:solidFill>
                    <a:schemeClr val="tx2"/>
                  </a:solidFill>
                  <a:latin typeface="Arial" charset="0"/>
                </a:rPr>
                <a:t>Sodium</a:t>
              </a:r>
              <a:r>
                <a:rPr lang="en-US" sz="1000">
                  <a:solidFill>
                    <a:schemeClr val="tx2"/>
                  </a:solidFill>
                  <a:latin typeface="Arial" charset="0"/>
                </a:rPr>
                <a:t>  300mg</a:t>
              </a:r>
              <a:r>
                <a:rPr lang="en-US" sz="800">
                  <a:solidFill>
                    <a:schemeClr val="tx2"/>
                  </a:solidFill>
                  <a:latin typeface="Arial" charset="0"/>
                </a:rPr>
                <a:t>                                                           13%</a:t>
              </a:r>
            </a:p>
          </p:txBody>
        </p:sp>
        <p:sp>
          <p:nvSpPr>
            <p:cNvPr id="179214" name="Text Box 13"/>
            <p:cNvSpPr txBox="1">
              <a:spLocks noChangeArrowheads="1"/>
            </p:cNvSpPr>
            <p:nvPr/>
          </p:nvSpPr>
          <p:spPr bwMode="auto">
            <a:xfrm>
              <a:off x="384" y="2240"/>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a:solidFill>
                    <a:schemeClr val="tx2"/>
                  </a:solidFill>
                  <a:latin typeface="Arial" charset="0"/>
                </a:rPr>
                <a:t> </a:t>
              </a:r>
              <a:r>
                <a:rPr lang="en-US" sz="1200" b="1">
                  <a:latin typeface="Arial" charset="0"/>
                </a:rPr>
                <a:t>Total Carbohydrate</a:t>
              </a:r>
              <a:r>
                <a:rPr lang="en-US" sz="1200">
                  <a:latin typeface="Arial" charset="0"/>
                </a:rPr>
                <a:t>  13g</a:t>
              </a:r>
              <a:r>
                <a:rPr lang="en-US" sz="1200">
                  <a:solidFill>
                    <a:schemeClr val="tx2"/>
                  </a:solidFill>
                  <a:latin typeface="Arial" charset="0"/>
                </a:rPr>
                <a:t>                     </a:t>
              </a:r>
              <a:r>
                <a:rPr lang="en-US" sz="800">
                  <a:solidFill>
                    <a:schemeClr val="tx2"/>
                  </a:solidFill>
                  <a:latin typeface="Arial" charset="0"/>
                </a:rPr>
                <a:t>4%                     </a:t>
              </a:r>
            </a:p>
          </p:txBody>
        </p:sp>
        <p:sp>
          <p:nvSpPr>
            <p:cNvPr id="179215" name="Text Box 14"/>
            <p:cNvSpPr txBox="1">
              <a:spLocks noChangeArrowheads="1"/>
            </p:cNvSpPr>
            <p:nvPr/>
          </p:nvSpPr>
          <p:spPr bwMode="auto">
            <a:xfrm>
              <a:off x="384" y="2384"/>
              <a:ext cx="1920" cy="1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a:solidFill>
                    <a:schemeClr val="tx2"/>
                  </a:solidFill>
                  <a:latin typeface="Arial" charset="0"/>
                </a:rPr>
                <a:t>Dietary Fiber  </a:t>
              </a:r>
              <a:r>
                <a:rPr lang="en-US" sz="1000" b="1">
                  <a:solidFill>
                    <a:schemeClr val="tx2"/>
                  </a:solidFill>
                  <a:latin typeface="Arial" charset="0"/>
                </a:rPr>
                <a:t> </a:t>
              </a:r>
              <a:r>
                <a:rPr lang="en-US" sz="1000">
                  <a:solidFill>
                    <a:schemeClr val="tx2"/>
                  </a:solidFill>
                  <a:latin typeface="Arial" charset="0"/>
                </a:rPr>
                <a:t>3g</a:t>
              </a:r>
              <a:r>
                <a:rPr lang="en-US" sz="800">
                  <a:solidFill>
                    <a:schemeClr val="tx2"/>
                  </a:solidFill>
                  <a:latin typeface="Arial" charset="0"/>
                </a:rPr>
                <a:t>                                                       12%</a:t>
              </a:r>
            </a:p>
          </p:txBody>
        </p:sp>
        <p:sp>
          <p:nvSpPr>
            <p:cNvPr id="179216" name="Text Box 15"/>
            <p:cNvSpPr txBox="1">
              <a:spLocks noChangeArrowheads="1"/>
            </p:cNvSpPr>
            <p:nvPr/>
          </p:nvSpPr>
          <p:spPr bwMode="auto">
            <a:xfrm>
              <a:off x="384" y="2529"/>
              <a:ext cx="1920" cy="1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b="1">
                  <a:solidFill>
                    <a:schemeClr val="tx2"/>
                  </a:solidFill>
                  <a:latin typeface="Arial" charset="0"/>
                </a:rPr>
                <a:t>    </a:t>
              </a:r>
              <a:r>
                <a:rPr lang="en-US" sz="1000">
                  <a:solidFill>
                    <a:schemeClr val="tx2"/>
                  </a:solidFill>
                  <a:latin typeface="Arial" charset="0"/>
                </a:rPr>
                <a:t>Sugars  </a:t>
              </a:r>
              <a:r>
                <a:rPr lang="en-US" sz="1000" b="1">
                  <a:solidFill>
                    <a:schemeClr val="tx2"/>
                  </a:solidFill>
                  <a:latin typeface="Arial" charset="0"/>
                </a:rPr>
                <a:t> </a:t>
              </a:r>
              <a:r>
                <a:rPr lang="en-US" sz="1000">
                  <a:solidFill>
                    <a:schemeClr val="tx2"/>
                  </a:solidFill>
                  <a:latin typeface="Arial" charset="0"/>
                </a:rPr>
                <a:t>3g</a:t>
              </a:r>
              <a:r>
                <a:rPr lang="en-US" sz="800">
                  <a:solidFill>
                    <a:schemeClr val="tx2"/>
                  </a:solidFill>
                  <a:latin typeface="Arial" charset="0"/>
                </a:rPr>
                <a:t> </a:t>
              </a:r>
            </a:p>
          </p:txBody>
        </p:sp>
        <p:sp>
          <p:nvSpPr>
            <p:cNvPr id="179217" name="Text Box 16"/>
            <p:cNvSpPr txBox="1">
              <a:spLocks noChangeArrowheads="1"/>
            </p:cNvSpPr>
            <p:nvPr/>
          </p:nvSpPr>
          <p:spPr bwMode="auto">
            <a:xfrm>
              <a:off x="384" y="2673"/>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Protein</a:t>
              </a:r>
              <a:r>
                <a:rPr lang="en-US" sz="1200">
                  <a:solidFill>
                    <a:schemeClr val="tx2"/>
                  </a:solidFill>
                  <a:latin typeface="Arial" charset="0"/>
                </a:rPr>
                <a:t> </a:t>
              </a:r>
              <a:r>
                <a:rPr lang="en-US" sz="1200" b="1">
                  <a:solidFill>
                    <a:schemeClr val="tx2"/>
                  </a:solidFill>
                  <a:latin typeface="Arial" charset="0"/>
                </a:rPr>
                <a:t> </a:t>
              </a:r>
              <a:r>
                <a:rPr lang="en-US" sz="1200">
                  <a:solidFill>
                    <a:schemeClr val="tx2"/>
                  </a:solidFill>
                  <a:latin typeface="Arial" charset="0"/>
                </a:rPr>
                <a:t>3g </a:t>
              </a:r>
            </a:p>
          </p:txBody>
        </p:sp>
        <p:sp>
          <p:nvSpPr>
            <p:cNvPr id="179218" name="Text Box 17"/>
            <p:cNvSpPr txBox="1">
              <a:spLocks noChangeArrowheads="1"/>
            </p:cNvSpPr>
            <p:nvPr/>
          </p:nvSpPr>
          <p:spPr bwMode="auto">
            <a:xfrm>
              <a:off x="384" y="2817"/>
              <a:ext cx="1920" cy="1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Vitamin A     </a:t>
              </a:r>
              <a:r>
                <a:rPr lang="en-US" sz="800">
                  <a:solidFill>
                    <a:schemeClr val="tx2"/>
                  </a:solidFill>
                  <a:latin typeface="Arial" charset="0"/>
                </a:rPr>
                <a:t>80%</a:t>
              </a:r>
              <a:r>
                <a:rPr lang="en-US" sz="800" b="1">
                  <a:solidFill>
                    <a:schemeClr val="tx2"/>
                  </a:solidFill>
                  <a:latin typeface="Arial" charset="0"/>
                </a:rPr>
                <a:t>     *      Vitamin C         </a:t>
              </a:r>
              <a:r>
                <a:rPr lang="en-US" sz="800">
                  <a:solidFill>
                    <a:schemeClr val="tx2"/>
                  </a:solidFill>
                  <a:latin typeface="Arial" charset="0"/>
                </a:rPr>
                <a:t>60%</a:t>
              </a:r>
            </a:p>
          </p:txBody>
        </p:sp>
        <p:sp>
          <p:nvSpPr>
            <p:cNvPr id="179219" name="Text Box 18"/>
            <p:cNvSpPr txBox="1">
              <a:spLocks noChangeArrowheads="1"/>
            </p:cNvSpPr>
            <p:nvPr/>
          </p:nvSpPr>
          <p:spPr bwMode="auto">
            <a:xfrm>
              <a:off x="384" y="2960"/>
              <a:ext cx="1920" cy="1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Calcium       </a:t>
              </a:r>
              <a:r>
                <a:rPr lang="en-US" sz="800">
                  <a:solidFill>
                    <a:schemeClr val="tx2"/>
                  </a:solidFill>
                  <a:latin typeface="Arial" charset="0"/>
                </a:rPr>
                <a:t> 4%    *     </a:t>
              </a:r>
              <a:r>
                <a:rPr lang="en-US" sz="800" b="1">
                  <a:solidFill>
                    <a:schemeClr val="tx2"/>
                  </a:solidFill>
                  <a:latin typeface="Arial" charset="0"/>
                </a:rPr>
                <a:t>Iron</a:t>
              </a:r>
              <a:r>
                <a:rPr lang="en-US" sz="800">
                  <a:solidFill>
                    <a:schemeClr val="tx2"/>
                  </a:solidFill>
                  <a:latin typeface="Arial" charset="0"/>
                </a:rPr>
                <a:t>                4%</a:t>
              </a:r>
            </a:p>
          </p:txBody>
        </p:sp>
        <p:sp>
          <p:nvSpPr>
            <p:cNvPr id="179220" name="Text Box 19"/>
            <p:cNvSpPr txBox="1">
              <a:spLocks noChangeArrowheads="1"/>
            </p:cNvSpPr>
            <p:nvPr/>
          </p:nvSpPr>
          <p:spPr bwMode="auto">
            <a:xfrm>
              <a:off x="384" y="3105"/>
              <a:ext cx="1920" cy="2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800">
                  <a:solidFill>
                    <a:schemeClr val="tx2"/>
                  </a:solidFill>
                  <a:latin typeface="Arial" charset="0"/>
                </a:rPr>
                <a:t>* Percent Daily Values are based on a 2,000 calorie diet.  Your daily values may be higher or lower depending on your calorie needs:</a:t>
              </a:r>
            </a:p>
          </p:txBody>
        </p:sp>
        <p:sp>
          <p:nvSpPr>
            <p:cNvPr id="179221" name="Text Box 20"/>
            <p:cNvSpPr txBox="1">
              <a:spLocks noChangeArrowheads="1"/>
            </p:cNvSpPr>
            <p:nvPr/>
          </p:nvSpPr>
          <p:spPr bwMode="auto">
            <a:xfrm>
              <a:off x="384" y="3439"/>
              <a:ext cx="1920" cy="4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700" u="sng">
                  <a:solidFill>
                    <a:schemeClr val="tx2"/>
                  </a:solidFill>
                  <a:latin typeface="Arial" charset="0"/>
                </a:rPr>
                <a:t>	          Calories     _   2000              2500</a:t>
              </a:r>
              <a:endParaRPr lang="en-US" sz="700">
                <a:solidFill>
                  <a:schemeClr val="tx2"/>
                </a:solidFill>
                <a:latin typeface="Arial" charset="0"/>
              </a:endParaRPr>
            </a:p>
            <a:p>
              <a:pPr eaLnBrk="1" hangingPunct="1"/>
              <a:r>
                <a:rPr lang="en-US" sz="700">
                  <a:solidFill>
                    <a:schemeClr val="tx2"/>
                  </a:solidFill>
                  <a:latin typeface="Arial" charset="0"/>
                </a:rPr>
                <a:t>Total Fat                               Less than         65g              80g</a:t>
              </a:r>
            </a:p>
            <a:p>
              <a:pPr eaLnBrk="1" hangingPunct="1"/>
              <a:r>
                <a:rPr lang="en-US" sz="700">
                  <a:solidFill>
                    <a:schemeClr val="tx2"/>
                  </a:solidFill>
                  <a:latin typeface="Arial" charset="0"/>
                </a:rPr>
                <a:t>Sat Fat                                 Less than          20g              25g</a:t>
              </a:r>
            </a:p>
            <a:p>
              <a:pPr eaLnBrk="1" hangingPunct="1"/>
              <a:r>
                <a:rPr lang="en-US" sz="700">
                  <a:solidFill>
                    <a:schemeClr val="tx2"/>
                  </a:solidFill>
                  <a:latin typeface="Arial" charset="0"/>
                </a:rPr>
                <a:t>Cholesterol                           Less than         300mg         300mg</a:t>
              </a:r>
            </a:p>
            <a:p>
              <a:pPr eaLnBrk="1" hangingPunct="1"/>
              <a:r>
                <a:rPr lang="en-US" sz="700">
                  <a:solidFill>
                    <a:schemeClr val="tx2"/>
                  </a:solidFill>
                  <a:latin typeface="Arial" charset="0"/>
                </a:rPr>
                <a:t>Sodium                                 Less than        2400mg        2400mg</a:t>
              </a:r>
            </a:p>
            <a:p>
              <a:pPr eaLnBrk="1" hangingPunct="1"/>
              <a:r>
                <a:rPr lang="en-US" sz="700">
                  <a:solidFill>
                    <a:schemeClr val="tx2"/>
                  </a:solidFill>
                  <a:latin typeface="Arial" charset="0"/>
                </a:rPr>
                <a:t>Total Carbohydrate                                       300g            375g</a:t>
              </a:r>
            </a:p>
            <a:p>
              <a:pPr eaLnBrk="1" hangingPunct="1"/>
              <a:r>
                <a:rPr lang="en-US" sz="700">
                  <a:solidFill>
                    <a:schemeClr val="tx2"/>
                  </a:solidFill>
                  <a:latin typeface="Arial" charset="0"/>
                </a:rPr>
                <a:t>Fiber                                                              25g              30g</a:t>
              </a:r>
            </a:p>
          </p:txBody>
        </p:sp>
        <p:sp>
          <p:nvSpPr>
            <p:cNvPr id="179222" name="Line 21"/>
            <p:cNvSpPr>
              <a:spLocks noChangeShapeType="1"/>
            </p:cNvSpPr>
            <p:nvPr/>
          </p:nvSpPr>
          <p:spPr bwMode="auto">
            <a:xfrm>
              <a:off x="384" y="2816"/>
              <a:ext cx="1920" cy="0"/>
            </a:xfrm>
            <a:prstGeom prst="line">
              <a:avLst/>
            </a:prstGeom>
            <a:noFill/>
            <a:ln w="57150">
              <a:solidFill>
                <a:schemeClr val="tx1"/>
              </a:solidFill>
              <a:miter lim="800000"/>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9223" name="Text Box 22"/>
            <p:cNvSpPr txBox="1">
              <a:spLocks noChangeArrowheads="1"/>
            </p:cNvSpPr>
            <p:nvPr/>
          </p:nvSpPr>
          <p:spPr bwMode="auto">
            <a:xfrm>
              <a:off x="384" y="4064"/>
              <a:ext cx="1920" cy="13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900">
                  <a:solidFill>
                    <a:schemeClr val="tx2"/>
                  </a:solidFill>
                  <a:latin typeface="Arial" charset="0"/>
                </a:rPr>
                <a:t>Calories per gram: Fat  9     Carbohydrates 4      Protein  4</a:t>
              </a:r>
            </a:p>
          </p:txBody>
        </p:sp>
      </p:grpSp>
      <p:sp>
        <p:nvSpPr>
          <p:cNvPr id="1860630" name="Oval 27"/>
          <p:cNvSpPr>
            <a:spLocks noChangeArrowheads="1"/>
          </p:cNvSpPr>
          <p:nvPr/>
        </p:nvSpPr>
        <p:spPr bwMode="auto">
          <a:xfrm>
            <a:off x="2743200" y="3216275"/>
            <a:ext cx="2209800" cy="533400"/>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1860631" name="Oval 27"/>
          <p:cNvSpPr>
            <a:spLocks noChangeArrowheads="1"/>
          </p:cNvSpPr>
          <p:nvPr/>
        </p:nvSpPr>
        <p:spPr bwMode="auto">
          <a:xfrm>
            <a:off x="3276600" y="854075"/>
            <a:ext cx="2057400" cy="381000"/>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Tree>
    <p:extLst>
      <p:ext uri="{BB962C8B-B14F-4D97-AF65-F5344CB8AC3E}">
        <p14:creationId xmlns:p14="http://schemas.microsoft.com/office/powerpoint/2010/main" val="20399563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606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606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0630" grpId="0" animBg="1" autoUpdateAnimBg="0"/>
      <p:bldP spid="1860631" grpId="0" animBg="1"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idx="4294967295"/>
          </p:nvPr>
        </p:nvSpPr>
        <p:spPr/>
        <p:txBody>
          <a:bodyPr lIns="91440" tIns="45720" rIns="91440" bIns="45720" anchor="b">
            <a:normAutofit fontScale="90000"/>
          </a:bodyPr>
          <a:lstStyle/>
          <a:p>
            <a:pPr eaLnBrk="1" hangingPunct="1"/>
            <a:r>
              <a:rPr lang="en-US" dirty="0" smtClean="0">
                <a:latin typeface="Tahoma" pitchFamily="34" charset="0"/>
              </a:rPr>
              <a:t>Carbs affect Post meal Blood Glucose</a:t>
            </a:r>
          </a:p>
        </p:txBody>
      </p:sp>
      <p:sp>
        <p:nvSpPr>
          <p:cNvPr id="1853443" name="Content Placeholder 2"/>
          <p:cNvSpPr>
            <a:spLocks noGrp="1"/>
          </p:cNvSpPr>
          <p:nvPr>
            <p:ph idx="4294967295"/>
          </p:nvPr>
        </p:nvSpPr>
        <p:spPr>
          <a:xfrm>
            <a:off x="457200" y="2133600"/>
            <a:ext cx="8178800" cy="4171950"/>
          </a:xfrm>
        </p:spPr>
        <p:txBody>
          <a:bodyPr/>
          <a:lstStyle/>
          <a:p>
            <a:pPr eaLnBrk="1" hangingPunct="1">
              <a:buFont typeface="Courier New" pitchFamily="49" charset="0"/>
              <a:buChar char="o"/>
              <a:defRPr/>
            </a:pPr>
            <a:r>
              <a:rPr lang="en-US" smtClean="0"/>
              <a:t>Starch</a:t>
            </a:r>
          </a:p>
          <a:p>
            <a:pPr eaLnBrk="1" hangingPunct="1">
              <a:buFont typeface="Courier New" pitchFamily="49" charset="0"/>
              <a:buChar char="o"/>
              <a:defRPr/>
            </a:pPr>
            <a:r>
              <a:rPr lang="en-US" smtClean="0"/>
              <a:t>Fruit</a:t>
            </a:r>
          </a:p>
          <a:p>
            <a:pPr eaLnBrk="1" hangingPunct="1">
              <a:buFont typeface="Courier New" pitchFamily="49" charset="0"/>
              <a:buChar char="o"/>
              <a:defRPr/>
            </a:pPr>
            <a:r>
              <a:rPr lang="en-US" smtClean="0"/>
              <a:t>Milk</a:t>
            </a:r>
          </a:p>
          <a:p>
            <a:pPr eaLnBrk="1" hangingPunct="1">
              <a:buFont typeface="Courier New" pitchFamily="49" charset="0"/>
              <a:buChar char="o"/>
              <a:defRPr/>
            </a:pPr>
            <a:r>
              <a:rPr lang="en-US" smtClean="0"/>
              <a:t>Desserts</a:t>
            </a:r>
          </a:p>
        </p:txBody>
      </p:sp>
      <p:pic>
        <p:nvPicPr>
          <p:cNvPr id="174084" name="Picture 7" descr="Starchy foo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714147"/>
            <a:ext cx="46863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96521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5500" y="5140325"/>
            <a:ext cx="8077200" cy="1392238"/>
          </a:xfrm>
        </p:spPr>
        <p:txBody>
          <a:bodyPr>
            <a:normAutofit fontScale="92500" lnSpcReduction="10000"/>
          </a:bodyPr>
          <a:lstStyle/>
          <a:p>
            <a:pPr>
              <a:buFont typeface="Arial" panose="020B0604020202020204" pitchFamily="34" charset="0"/>
              <a:buChar char="•"/>
            </a:pPr>
            <a:r>
              <a:rPr lang="en-US" sz="2800" smtClean="0"/>
              <a:t>34% BMI 30 +,  34% BMI 25-29</a:t>
            </a:r>
          </a:p>
          <a:p>
            <a:pPr>
              <a:buFont typeface="Arial" panose="020B0604020202020204" pitchFamily="34" charset="0"/>
              <a:buChar char="•"/>
            </a:pPr>
            <a:r>
              <a:rPr lang="en-US" sz="2800" smtClean="0"/>
              <a:t>We burn 100 cals less a day at work</a:t>
            </a:r>
          </a:p>
          <a:p>
            <a:pPr>
              <a:buFont typeface="Arial" panose="020B0604020202020204" pitchFamily="34" charset="0"/>
              <a:buChar char="•"/>
            </a:pPr>
            <a:r>
              <a:rPr lang="en-US" sz="2800" smtClean="0"/>
              <a:t>1/3 of all overwt people don’t get diabetes</a:t>
            </a:r>
          </a:p>
        </p:txBody>
      </p:sp>
      <p:pic>
        <p:nvPicPr>
          <p:cNvPr id="24579" name="Picture 2" descr="\\SHARED\SharedDocs\bevs stuff\cde 2011 crit assess\obesity in 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0163"/>
            <a:ext cx="7239000" cy="508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56748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idx="4294967295"/>
          </p:nvPr>
        </p:nvSpPr>
        <p:spPr>
          <a:xfrm>
            <a:off x="152400" y="457200"/>
            <a:ext cx="8610600" cy="1006475"/>
          </a:xfrm>
        </p:spPr>
        <p:txBody>
          <a:bodyPr lIns="91440" tIns="45720" rIns="91440" bIns="45720" anchor="b">
            <a:normAutofit fontScale="90000"/>
          </a:bodyPr>
          <a:lstStyle/>
          <a:p>
            <a:pPr algn="ctr" eaLnBrk="1" hangingPunct="1">
              <a:defRPr/>
            </a:pPr>
            <a:r>
              <a:rPr lang="en-US" dirty="0" smtClean="0">
                <a:solidFill>
                  <a:schemeClr val="accent1">
                    <a:lumMod val="20000"/>
                    <a:lumOff val="80000"/>
                  </a:schemeClr>
                </a:solidFill>
                <a:latin typeface="Tahoma" pitchFamily="34" charset="0"/>
              </a:rPr>
              <a:t>Carbohydrate Needs for </a:t>
            </a:r>
            <a:br>
              <a:rPr lang="en-US" dirty="0" smtClean="0">
                <a:solidFill>
                  <a:schemeClr val="accent1">
                    <a:lumMod val="20000"/>
                    <a:lumOff val="80000"/>
                  </a:schemeClr>
                </a:solidFill>
                <a:latin typeface="Tahoma" pitchFamily="34" charset="0"/>
              </a:rPr>
            </a:br>
            <a:r>
              <a:rPr lang="en-US" dirty="0" smtClean="0">
                <a:solidFill>
                  <a:schemeClr val="accent1">
                    <a:lumMod val="20000"/>
                    <a:lumOff val="80000"/>
                  </a:schemeClr>
                </a:solidFill>
                <a:latin typeface="Tahoma" pitchFamily="34" charset="0"/>
              </a:rPr>
              <a:t>Most Adults</a:t>
            </a:r>
          </a:p>
        </p:txBody>
      </p:sp>
      <p:sp>
        <p:nvSpPr>
          <p:cNvPr id="1855491" name="Rectangle 3"/>
          <p:cNvSpPr>
            <a:spLocks noGrp="1" noChangeArrowheads="1"/>
          </p:cNvSpPr>
          <p:nvPr>
            <p:ph type="body" idx="4294967295"/>
          </p:nvPr>
        </p:nvSpPr>
        <p:spPr>
          <a:xfrm>
            <a:off x="457200" y="1905000"/>
            <a:ext cx="8305800" cy="4953000"/>
          </a:xfrm>
        </p:spPr>
        <p:txBody>
          <a:bodyPr/>
          <a:lstStyle/>
          <a:p>
            <a:pPr eaLnBrk="1" hangingPunct="1">
              <a:buFont typeface="Wingdings" pitchFamily="2" charset="2"/>
              <a:buNone/>
              <a:defRPr/>
            </a:pPr>
            <a:r>
              <a:rPr lang="en-US" dirty="0" smtClean="0"/>
              <a:t>			    	 </a:t>
            </a:r>
            <a:r>
              <a:rPr lang="en-US" u="sng" dirty="0" smtClean="0"/>
              <a:t>Grams		Servings</a:t>
            </a:r>
          </a:p>
          <a:p>
            <a:pPr eaLnBrk="1" hangingPunct="1">
              <a:buFont typeface="Wingdings" pitchFamily="2" charset="2"/>
              <a:buNone/>
              <a:defRPr/>
            </a:pPr>
            <a:r>
              <a:rPr lang="en-US" dirty="0" smtClean="0"/>
              <a:t>Each Meal		45-60 gm		3 - 4	</a:t>
            </a:r>
          </a:p>
          <a:p>
            <a:pPr eaLnBrk="1" hangingPunct="1">
              <a:buFont typeface="Wingdings" pitchFamily="2" charset="2"/>
              <a:buNone/>
              <a:defRPr/>
            </a:pPr>
            <a:r>
              <a:rPr lang="en-US" dirty="0" smtClean="0"/>
              <a:t>	Snacks    		15-30 gm		 1- 2</a:t>
            </a:r>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a:p>
            <a:pPr algn="ctr">
              <a:buNone/>
              <a:defRPr/>
            </a:pPr>
            <a:r>
              <a:rPr lang="en-US" sz="2400" dirty="0" smtClean="0"/>
              <a:t>		</a:t>
            </a:r>
            <a:r>
              <a:rPr lang="en-US" sz="2400" dirty="0" smtClean="0">
                <a:solidFill>
                  <a:schemeClr val="tx2">
                    <a:lumMod val="75000"/>
                  </a:schemeClr>
                </a:solidFill>
              </a:rPr>
              <a:t>Carbs </a:t>
            </a:r>
            <a:r>
              <a:rPr lang="en-US" sz="2400" dirty="0">
                <a:solidFill>
                  <a:schemeClr val="tx2">
                    <a:lumMod val="75000"/>
                  </a:schemeClr>
                </a:solidFill>
              </a:rPr>
              <a:t>affect Post Meal Blood Glucose</a:t>
            </a:r>
            <a:r>
              <a:rPr lang="en-US" sz="1400" dirty="0">
                <a:solidFill>
                  <a:schemeClr val="tx2">
                    <a:lumMod val="75000"/>
                  </a:schemeClr>
                </a:solidFill>
              </a:rPr>
              <a:t> </a:t>
            </a:r>
            <a:endParaRPr lang="en-US" sz="2400" dirty="0" smtClean="0">
              <a:solidFill>
                <a:schemeClr val="tx2">
                  <a:lumMod val="75000"/>
                </a:schemeClr>
              </a:solidFill>
            </a:endParaRPr>
          </a:p>
        </p:txBody>
      </p:sp>
      <p:pic>
        <p:nvPicPr>
          <p:cNvPr id="176132" name="Picture 7" descr="C:\Users\HP_Administrator\AppData\Local\Microsoft\Windows\Temporary Internet Files\Content.IE5\O2FPU4Z6\MPj04392720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724400"/>
            <a:ext cx="2235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082279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7" name="Rectangle 2"/>
          <p:cNvSpPr>
            <a:spLocks noGrp="1" noChangeArrowheads="1"/>
          </p:cNvSpPr>
          <p:nvPr>
            <p:ph type="title" idx="4294967295"/>
          </p:nvPr>
        </p:nvSpPr>
        <p:spPr>
          <a:xfrm>
            <a:off x="609600" y="304800"/>
            <a:ext cx="7772400" cy="1524000"/>
          </a:xfrm>
        </p:spPr>
        <p:txBody>
          <a:bodyPr lIns="91440" tIns="45720" rIns="91440" bIns="45720" anchor="b">
            <a:normAutofit/>
          </a:bodyPr>
          <a:lstStyle/>
          <a:p>
            <a:pPr eaLnBrk="1" hangingPunct="1"/>
            <a:r>
              <a:rPr lang="en-US" sz="2800" dirty="0" smtClean="0">
                <a:latin typeface="Tahoma" pitchFamily="34" charset="0"/>
              </a:rPr>
              <a:t>Choose Healthy Carbs</a:t>
            </a:r>
            <a:br>
              <a:rPr lang="en-US" sz="2800" dirty="0" smtClean="0">
                <a:latin typeface="Tahoma" pitchFamily="34" charset="0"/>
              </a:rPr>
            </a:br>
            <a:endParaRPr lang="en-US" sz="2800" dirty="0" smtClean="0">
              <a:latin typeface="Tahoma" pitchFamily="34" charset="0"/>
            </a:endParaRPr>
          </a:p>
        </p:txBody>
      </p:sp>
      <p:sp>
        <p:nvSpPr>
          <p:cNvPr id="1854468" name="Rectangle 3"/>
          <p:cNvSpPr>
            <a:spLocks noGrp="1" noChangeArrowheads="1"/>
          </p:cNvSpPr>
          <p:nvPr>
            <p:ph type="body" idx="4294967295"/>
          </p:nvPr>
        </p:nvSpPr>
        <p:spPr>
          <a:xfrm>
            <a:off x="533400" y="1447800"/>
            <a:ext cx="5181600" cy="3962400"/>
          </a:xfrm>
        </p:spPr>
        <p:txBody>
          <a:bodyPr>
            <a:normAutofit lnSpcReduction="10000"/>
          </a:bodyPr>
          <a:lstStyle/>
          <a:p>
            <a:pPr eaLnBrk="1" hangingPunct="1">
              <a:lnSpc>
                <a:spcPct val="90000"/>
              </a:lnSpc>
              <a:spcBef>
                <a:spcPct val="50000"/>
              </a:spcBef>
              <a:buFontTx/>
              <a:buChar char="o"/>
              <a:defRPr/>
            </a:pPr>
            <a:r>
              <a:rPr lang="en-US" sz="2600" dirty="0" smtClean="0"/>
              <a:t>Carbs have fiber, vitamins, minerals and phytonutrients </a:t>
            </a:r>
          </a:p>
          <a:p>
            <a:pPr eaLnBrk="1" hangingPunct="1">
              <a:lnSpc>
                <a:spcPct val="90000"/>
              </a:lnSpc>
              <a:spcBef>
                <a:spcPct val="50000"/>
              </a:spcBef>
              <a:buFontTx/>
              <a:buChar char="o"/>
              <a:defRPr/>
            </a:pPr>
            <a:r>
              <a:rPr lang="en-US" sz="2600" dirty="0" smtClean="0"/>
              <a:t>25 </a:t>
            </a:r>
            <a:r>
              <a:rPr lang="en-US" sz="2600" dirty="0" err="1" smtClean="0"/>
              <a:t>gms</a:t>
            </a:r>
            <a:r>
              <a:rPr lang="en-US" sz="2600" dirty="0" smtClean="0"/>
              <a:t> of fiber a day</a:t>
            </a:r>
          </a:p>
          <a:p>
            <a:pPr eaLnBrk="1" hangingPunct="1">
              <a:lnSpc>
                <a:spcPct val="90000"/>
              </a:lnSpc>
              <a:spcBef>
                <a:spcPct val="50000"/>
              </a:spcBef>
              <a:buFontTx/>
              <a:buChar char="o"/>
              <a:defRPr/>
            </a:pPr>
            <a:r>
              <a:rPr lang="en-US" sz="2600" dirty="0" smtClean="0"/>
              <a:t>Power Carbs include:</a:t>
            </a:r>
          </a:p>
          <a:p>
            <a:pPr lvl="1">
              <a:lnSpc>
                <a:spcPct val="90000"/>
              </a:lnSpc>
              <a:spcBef>
                <a:spcPct val="50000"/>
              </a:spcBef>
              <a:buFontTx/>
              <a:buChar char="o"/>
              <a:defRPr/>
            </a:pPr>
            <a:r>
              <a:rPr lang="en-US" sz="2600" dirty="0" smtClean="0"/>
              <a:t>Beans</a:t>
            </a:r>
          </a:p>
          <a:p>
            <a:pPr lvl="1">
              <a:lnSpc>
                <a:spcPct val="90000"/>
              </a:lnSpc>
              <a:spcBef>
                <a:spcPct val="50000"/>
              </a:spcBef>
              <a:buFontTx/>
              <a:buChar char="o"/>
              <a:defRPr/>
            </a:pPr>
            <a:r>
              <a:rPr lang="en-US" sz="2600" dirty="0" smtClean="0"/>
              <a:t>Veggies</a:t>
            </a:r>
          </a:p>
          <a:p>
            <a:pPr lvl="1">
              <a:lnSpc>
                <a:spcPct val="90000"/>
              </a:lnSpc>
              <a:spcBef>
                <a:spcPct val="50000"/>
              </a:spcBef>
              <a:buFontTx/>
              <a:buChar char="o"/>
              <a:defRPr/>
            </a:pPr>
            <a:r>
              <a:rPr lang="en-US" sz="2600" dirty="0" smtClean="0"/>
              <a:t>Fruits</a:t>
            </a:r>
          </a:p>
          <a:p>
            <a:pPr lvl="1">
              <a:lnSpc>
                <a:spcPct val="90000"/>
              </a:lnSpc>
              <a:spcBef>
                <a:spcPct val="50000"/>
              </a:spcBef>
              <a:buFontTx/>
              <a:buChar char="o"/>
              <a:defRPr/>
            </a:pPr>
            <a:r>
              <a:rPr lang="en-US" sz="2600" dirty="0" smtClean="0"/>
              <a:t>Whole grain foods</a:t>
            </a:r>
          </a:p>
          <a:p>
            <a:pPr lvl="1">
              <a:lnSpc>
                <a:spcPct val="90000"/>
              </a:lnSpc>
              <a:spcBef>
                <a:spcPct val="50000"/>
              </a:spcBef>
              <a:buFontTx/>
              <a:buChar char="o"/>
              <a:defRPr/>
            </a:pPr>
            <a:endParaRPr lang="en-US" sz="2600" dirty="0"/>
          </a:p>
          <a:p>
            <a:pPr lvl="1">
              <a:lnSpc>
                <a:spcPct val="90000"/>
              </a:lnSpc>
              <a:spcBef>
                <a:spcPct val="50000"/>
              </a:spcBef>
              <a:buFontTx/>
              <a:buChar char="o"/>
              <a:defRPr/>
            </a:pPr>
            <a:endParaRPr lang="en-US" sz="2600" dirty="0" smtClean="0"/>
          </a:p>
        </p:txBody>
      </p:sp>
      <p:pic>
        <p:nvPicPr>
          <p:cNvPr id="214019" name="Picture 3" descr="C:\Users\bev_000\AppData\Local\Microsoft\Windows\Temporary Internet Files\Content.IE5\EFRK1MDT\MP900430944[1].jpg"/>
          <p:cNvPicPr>
            <a:picLocks noChangeAspect="1" noChangeArrowheads="1"/>
          </p:cNvPicPr>
          <p:nvPr/>
        </p:nvPicPr>
        <p:blipFill>
          <a:blip r:embed="rId2" cstate="print">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4343400" y="2362200"/>
            <a:ext cx="3735586"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9378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pPr eaLnBrk="1" hangingPunct="1"/>
            <a:r>
              <a:rPr lang="en-US" sz="4800" smtClean="0"/>
              <a:t>Handy Meal Plan</a:t>
            </a:r>
            <a:r>
              <a:rPr lang="en-US" smtClean="0"/>
              <a:t>  </a:t>
            </a:r>
          </a:p>
        </p:txBody>
      </p:sp>
      <p:sp>
        <p:nvSpPr>
          <p:cNvPr id="1857539" name="Rectangle 3"/>
          <p:cNvSpPr>
            <a:spLocks noGrp="1" noChangeArrowheads="1"/>
          </p:cNvSpPr>
          <p:nvPr>
            <p:ph type="body" idx="1"/>
          </p:nvPr>
        </p:nvSpPr>
        <p:spPr>
          <a:xfrm>
            <a:off x="457200" y="1885950"/>
            <a:ext cx="6226175" cy="4457700"/>
          </a:xfrm>
        </p:spPr>
        <p:txBody>
          <a:bodyPr>
            <a:normAutofit/>
          </a:bodyPr>
          <a:lstStyle/>
          <a:p>
            <a:pPr eaLnBrk="1" hangingPunct="1">
              <a:defRPr/>
            </a:pPr>
            <a:r>
              <a:rPr lang="en-US" sz="3600" dirty="0" smtClean="0"/>
              <a:t>Per Meal Serving</a:t>
            </a:r>
          </a:p>
          <a:p>
            <a:pPr lvl="1" eaLnBrk="1" hangingPunct="1">
              <a:defRPr/>
            </a:pPr>
            <a:r>
              <a:rPr lang="en-US" sz="3200" dirty="0" smtClean="0"/>
              <a:t>Each finger = 15 </a:t>
            </a:r>
            <a:r>
              <a:rPr lang="en-US" sz="3200" dirty="0" err="1" smtClean="0"/>
              <a:t>gms</a:t>
            </a:r>
            <a:r>
              <a:rPr lang="en-US" sz="3200" dirty="0" smtClean="0"/>
              <a:t> carb (can have 3-4 servings/meal) </a:t>
            </a:r>
          </a:p>
          <a:p>
            <a:pPr lvl="1" eaLnBrk="1" hangingPunct="1">
              <a:defRPr/>
            </a:pPr>
            <a:r>
              <a:rPr lang="en-US" sz="3200" dirty="0" smtClean="0"/>
              <a:t>Palm of hand = 3 </a:t>
            </a:r>
            <a:r>
              <a:rPr lang="en-US" sz="3200" dirty="0" err="1" smtClean="0"/>
              <a:t>oz’s</a:t>
            </a:r>
            <a:r>
              <a:rPr lang="en-US" sz="3200" dirty="0" smtClean="0"/>
              <a:t> protein </a:t>
            </a:r>
          </a:p>
          <a:p>
            <a:pPr lvl="1" eaLnBrk="1" hangingPunct="1">
              <a:defRPr/>
            </a:pPr>
            <a:r>
              <a:rPr lang="en-US" sz="3200" dirty="0" smtClean="0"/>
              <a:t>Thumbnail = 1 tsp fat serving</a:t>
            </a:r>
          </a:p>
        </p:txBody>
      </p:sp>
      <p:graphicFrame>
        <p:nvGraphicFramePr>
          <p:cNvPr id="178180" name="Object 4"/>
          <p:cNvGraphicFramePr>
            <a:graphicFrameLocks noChangeAspect="1"/>
          </p:cNvGraphicFramePr>
          <p:nvPr>
            <p:extLst/>
          </p:nvPr>
        </p:nvGraphicFramePr>
        <p:xfrm>
          <a:off x="6248400" y="1143000"/>
          <a:ext cx="2823541" cy="3200400"/>
        </p:xfrm>
        <a:graphic>
          <a:graphicData uri="http://schemas.openxmlformats.org/presentationml/2006/ole">
            <mc:AlternateContent xmlns:mc="http://schemas.openxmlformats.org/markup-compatibility/2006">
              <mc:Choice xmlns:v="urn:schemas-microsoft-com:vml" Requires="v">
                <p:oleObj spid="_x0000_s71692" name="Clip" r:id="rId3" imgW="1202835" imgH="1362395" progId="MS_ClipArt_Gallery.5">
                  <p:embed/>
                </p:oleObj>
              </mc:Choice>
              <mc:Fallback>
                <p:oleObj name="Clip" r:id="rId3" imgW="1202835" imgH="1362395" progId="MS_ClipArt_Gallery.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143000"/>
                        <a:ext cx="2823541" cy="3200400"/>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2213935032"/>
      </p:ext>
    </p:extLst>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1/2 cup </a:t>
            </a:r>
          </a:p>
          <a:p>
            <a:pPr algn="ctr" eaLnBrk="1" hangingPunct="1"/>
            <a:r>
              <a:rPr lang="en-US" sz="1400">
                <a:latin typeface="Tahoma" pitchFamily="34" charset="0"/>
                <a:cs typeface="Times New Roman" pitchFamily="18" charset="0"/>
              </a:rPr>
              <a:t>cooked beans</a:t>
            </a:r>
            <a:endParaRPr lang="en-US" sz="1400">
              <a:latin typeface="Tahoma" pitchFamily="34" charset="0"/>
            </a:endParaRPr>
          </a:p>
        </p:txBody>
      </p:sp>
      <p:sp>
        <p:nvSpPr>
          <p:cNvPr id="180227" name="Text Box 3"/>
          <p:cNvSpPr txBox="1">
            <a:spLocks noChangeArrowheads="1"/>
          </p:cNvSpPr>
          <p:nvPr/>
        </p:nvSpPr>
        <p:spPr bwMode="auto">
          <a:xfrm>
            <a:off x="6934200" y="61722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a:latin typeface="Arial" charset="0"/>
              <a:cs typeface="Times New Roman" pitchFamily="18" charset="0"/>
            </a:endParaRPr>
          </a:p>
          <a:p>
            <a:pPr algn="ctr" eaLnBrk="1" hangingPunct="1"/>
            <a:r>
              <a:rPr lang="en-US" sz="1400">
                <a:latin typeface="Tahoma" pitchFamily="34" charset="0"/>
                <a:cs typeface="Times New Roman" pitchFamily="18" charset="0"/>
              </a:rPr>
              <a:t>1/2 English muffin</a:t>
            </a:r>
          </a:p>
        </p:txBody>
      </p:sp>
      <p:sp>
        <p:nvSpPr>
          <p:cNvPr id="180228"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0229" name="Text Box 5"/>
          <p:cNvSpPr txBox="1">
            <a:spLocks noChangeArrowheads="1"/>
          </p:cNvSpPr>
          <p:nvPr/>
        </p:nvSpPr>
        <p:spPr bwMode="auto">
          <a:xfrm>
            <a:off x="2819400" y="22860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 small ear of corn or 1/2 cup corn</a:t>
            </a:r>
            <a:endParaRPr lang="en-US" sz="1400">
              <a:latin typeface="Arial" charset="0"/>
            </a:endParaRPr>
          </a:p>
        </p:txBody>
      </p:sp>
      <p:sp>
        <p:nvSpPr>
          <p:cNvPr id="180230" name="Text Box 6"/>
          <p:cNvSpPr txBox="1">
            <a:spLocks noChangeArrowheads="1"/>
          </p:cNvSpPr>
          <p:nvPr/>
        </p:nvSpPr>
        <p:spPr bwMode="auto">
          <a:xfrm>
            <a:off x="7086600" y="44196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potato</a:t>
            </a:r>
            <a:endParaRPr lang="en-US" sz="1400">
              <a:latin typeface="Tahoma" pitchFamily="34" charset="0"/>
            </a:endParaRPr>
          </a:p>
        </p:txBody>
      </p:sp>
      <p:sp>
        <p:nvSpPr>
          <p:cNvPr id="180231"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5-6 small crackers</a:t>
            </a:r>
            <a:endParaRPr lang="en-US" sz="1400">
              <a:latin typeface="Tahoma" pitchFamily="34" charset="0"/>
            </a:endParaRPr>
          </a:p>
          <a:p>
            <a:pPr eaLnBrk="1" hangingPunct="1"/>
            <a:endParaRPr lang="en-US" sz="1400">
              <a:latin typeface="Tahoma" pitchFamily="34" charset="0"/>
            </a:endParaRPr>
          </a:p>
        </p:txBody>
      </p:sp>
      <p:sp>
        <p:nvSpPr>
          <p:cNvPr id="180232" name="Text Box 9"/>
          <p:cNvSpPr txBox="1">
            <a:spLocks noChangeArrowheads="1"/>
          </p:cNvSpPr>
          <p:nvPr/>
        </p:nvSpPr>
        <p:spPr bwMode="auto">
          <a:xfrm>
            <a:off x="1143000" y="44958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rice</a:t>
            </a:r>
            <a:endParaRPr lang="en-US" sz="1400">
              <a:latin typeface="Tahoma" pitchFamily="34" charset="0"/>
            </a:endParaRPr>
          </a:p>
        </p:txBody>
      </p:sp>
      <p:sp>
        <p:nvSpPr>
          <p:cNvPr id="180233" name="Text Box 10"/>
          <p:cNvSpPr txBox="1">
            <a:spLocks noChangeArrowheads="1"/>
          </p:cNvSpPr>
          <p:nvPr/>
        </p:nvSpPr>
        <p:spPr bwMode="auto">
          <a:xfrm>
            <a:off x="6934200" y="2895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3/4 cup cold cereal</a:t>
            </a:r>
            <a:endParaRPr lang="en-US" sz="1400">
              <a:latin typeface="Tahoma" pitchFamily="34" charset="0"/>
            </a:endParaRPr>
          </a:p>
        </p:txBody>
      </p:sp>
      <p:sp>
        <p:nvSpPr>
          <p:cNvPr id="180234" name="Text Box 11"/>
          <p:cNvSpPr txBox="1">
            <a:spLocks noChangeArrowheads="1"/>
          </p:cNvSpPr>
          <p:nvPr/>
        </p:nvSpPr>
        <p:spPr bwMode="auto">
          <a:xfrm>
            <a:off x="228600" y="685800"/>
            <a:ext cx="5943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0">
                <a:solidFill>
                  <a:schemeClr val="tx2"/>
                </a:solidFill>
                <a:latin typeface="Tahoma" pitchFamily="34" charset="0"/>
                <a:cs typeface="Times New Roman" pitchFamily="18" charset="0"/>
              </a:rPr>
              <a:t>Carb counting- starch</a:t>
            </a:r>
            <a:endParaRPr lang="en-US" sz="4000">
              <a:latin typeface="Tahoma" pitchFamily="34" charset="0"/>
            </a:endParaRPr>
          </a:p>
        </p:txBody>
      </p:sp>
      <p:sp>
        <p:nvSpPr>
          <p:cNvPr id="180235" name="Text Box 12"/>
          <p:cNvSpPr txBox="1">
            <a:spLocks noChangeArrowheads="1"/>
          </p:cNvSpPr>
          <p:nvPr/>
        </p:nvSpPr>
        <p:spPr bwMode="auto">
          <a:xfrm>
            <a:off x="5657144" y="304800"/>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1">
                    <a:lumMod val="50000"/>
                  </a:schemeClr>
                </a:solidFill>
                <a:latin typeface="Tahoma" pitchFamily="34" charset="0"/>
              </a:rPr>
              <a:t>Each Food has:</a:t>
            </a:r>
          </a:p>
          <a:p>
            <a:pPr eaLnBrk="1" hangingPunct="1"/>
            <a:r>
              <a:rPr lang="en-US" sz="2000" dirty="0">
                <a:solidFill>
                  <a:schemeClr val="accent1">
                    <a:lumMod val="50000"/>
                  </a:schemeClr>
                </a:solidFill>
                <a:latin typeface="Tahoma" pitchFamily="34" charset="0"/>
                <a:cs typeface="Times New Roman" pitchFamily="18" charset="0"/>
              </a:rPr>
              <a:t>    80 Calories</a:t>
            </a:r>
            <a:endParaRPr lang="en-US" sz="2000" dirty="0">
              <a:solidFill>
                <a:schemeClr val="accent1">
                  <a:lumMod val="50000"/>
                </a:schemeClr>
              </a:solidFill>
              <a:latin typeface="Tahoma" pitchFamily="34" charset="0"/>
            </a:endParaRPr>
          </a:p>
          <a:p>
            <a:pPr eaLnBrk="1" hangingPunct="1"/>
            <a:r>
              <a:rPr lang="en-US" sz="2000" dirty="0">
                <a:solidFill>
                  <a:schemeClr val="accent1">
                    <a:lumMod val="50000"/>
                  </a:schemeClr>
                </a:solidFill>
                <a:latin typeface="Tahoma" pitchFamily="34" charset="0"/>
                <a:cs typeface="Times New Roman" pitchFamily="18" charset="0"/>
              </a:rPr>
              <a:t>    15 grams carb</a:t>
            </a:r>
            <a:endParaRPr lang="en-US" sz="2000" dirty="0">
              <a:solidFill>
                <a:schemeClr val="accent1">
                  <a:lumMod val="50000"/>
                </a:schemeClr>
              </a:solidFill>
              <a:latin typeface="Tahoma" pitchFamily="34" charset="0"/>
            </a:endParaRPr>
          </a:p>
          <a:p>
            <a:pPr eaLnBrk="1" hangingPunct="1"/>
            <a:endParaRPr lang="en-US" sz="1400" dirty="0">
              <a:solidFill>
                <a:schemeClr val="folHlink"/>
              </a:solidFill>
              <a:latin typeface="Arial" charset="0"/>
            </a:endParaRPr>
          </a:p>
        </p:txBody>
      </p:sp>
      <p:sp>
        <p:nvSpPr>
          <p:cNvPr id="180236"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7" name="Line 14"/>
          <p:cNvSpPr>
            <a:spLocks noChangeShapeType="1"/>
          </p:cNvSpPr>
          <p:nvPr/>
        </p:nvSpPr>
        <p:spPr bwMode="auto">
          <a:xfrm flipV="1">
            <a:off x="5029200" y="2895600"/>
            <a:ext cx="762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8"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9"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0"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1"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2" name="Line 19"/>
          <p:cNvSpPr>
            <a:spLocks noChangeShapeType="1"/>
          </p:cNvSpPr>
          <p:nvPr/>
        </p:nvSpPr>
        <p:spPr bwMode="auto">
          <a:xfrm>
            <a:off x="4876800" y="4876800"/>
            <a:ext cx="14288"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3"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4"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5"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0246"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0247"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0248"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0249" name="Rectangle 27"/>
          <p:cNvSpPr>
            <a:spLocks noChangeArrowheads="1"/>
          </p:cNvSpPr>
          <p:nvPr/>
        </p:nvSpPr>
        <p:spPr bwMode="auto">
          <a:xfrm>
            <a:off x="1524000" y="6243638"/>
            <a:ext cx="1292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Tahoma" pitchFamily="34" charset="0"/>
                <a:cs typeface="Times New Roman" pitchFamily="18" charset="0"/>
              </a:rPr>
              <a:t>1 small tortilla</a:t>
            </a:r>
          </a:p>
        </p:txBody>
      </p:sp>
      <p:pic>
        <p:nvPicPr>
          <p:cNvPr id="180250" name="Picture 3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2800" y="1676400"/>
            <a:ext cx="91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1"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2" name="Picture 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5486400"/>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3" name="Picture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3505200"/>
            <a:ext cx="11303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4" name="Picture 3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1752600"/>
            <a:ext cx="10096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55" name="Text Box 8"/>
          <p:cNvSpPr txBox="1">
            <a:spLocks noChangeArrowheads="1"/>
          </p:cNvSpPr>
          <p:nvPr/>
        </p:nvSpPr>
        <p:spPr bwMode="auto">
          <a:xfrm>
            <a:off x="47244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pasta</a:t>
            </a:r>
            <a:endParaRPr lang="en-US" sz="1400">
              <a:latin typeface="Tahoma" pitchFamily="34" charset="0"/>
            </a:endParaRPr>
          </a:p>
        </p:txBody>
      </p:sp>
      <p:pic>
        <p:nvPicPr>
          <p:cNvPr id="180256" name="Picture 37" descr="MPj0144238000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800" y="1752600"/>
            <a:ext cx="12192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7" name="Picture 43" descr="441078_tortill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00200" y="5181600"/>
            <a:ext cx="11239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8" name="Picture 51" descr="MPj0175429000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4200" y="1905000"/>
            <a:ext cx="1371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9" name="Picture 53" descr="b02406muf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34200" y="5257800"/>
            <a:ext cx="1609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60" name="Picture 55" descr="potat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39000" y="3657600"/>
            <a:ext cx="1085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233846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50"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fresh fruit</a:t>
            </a:r>
            <a:endParaRPr lang="en-US" sz="1400">
              <a:latin typeface="Tahoma" pitchFamily="34" charset="0"/>
            </a:endParaRPr>
          </a:p>
        </p:txBody>
      </p:sp>
      <p:sp>
        <p:nvSpPr>
          <p:cNvPr id="181251" name="Text Box 3"/>
          <p:cNvSpPr txBox="1">
            <a:spLocks noChangeArrowheads="1"/>
          </p:cNvSpPr>
          <p:nvPr/>
        </p:nvSpPr>
        <p:spPr bwMode="auto">
          <a:xfrm>
            <a:off x="6934200" y="61722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a:latin typeface="Arial" charset="0"/>
              <a:cs typeface="Times New Roman" pitchFamily="18" charset="0"/>
            </a:endParaRPr>
          </a:p>
          <a:p>
            <a:pPr algn="ctr" eaLnBrk="1" hangingPunct="1"/>
            <a:r>
              <a:rPr lang="en-US" sz="1400">
                <a:latin typeface="Tahoma" pitchFamily="34" charset="0"/>
                <a:cs typeface="Times New Roman" pitchFamily="18" charset="0"/>
              </a:rPr>
              <a:t>1 1/4 cup strawberries</a:t>
            </a:r>
          </a:p>
        </p:txBody>
      </p:sp>
      <p:sp>
        <p:nvSpPr>
          <p:cNvPr id="181252"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1253" name="Text Box 5"/>
          <p:cNvSpPr txBox="1">
            <a:spLocks noChangeArrowheads="1"/>
          </p:cNvSpPr>
          <p:nvPr/>
        </p:nvSpPr>
        <p:spPr bwMode="auto">
          <a:xfrm>
            <a:off x="533400" y="4343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17 small grapes</a:t>
            </a:r>
            <a:endParaRPr lang="en-US" sz="1400">
              <a:latin typeface="Arial" charset="0"/>
            </a:endParaRPr>
          </a:p>
        </p:txBody>
      </p:sp>
      <p:sp>
        <p:nvSpPr>
          <p:cNvPr id="181254" name="Text Box 6"/>
          <p:cNvSpPr txBox="1">
            <a:spLocks noChangeArrowheads="1"/>
          </p:cNvSpPr>
          <p:nvPr/>
        </p:nvSpPr>
        <p:spPr bwMode="auto">
          <a:xfrm>
            <a:off x="7086600" y="4572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cup melon</a:t>
            </a:r>
            <a:endParaRPr lang="en-US" sz="1400">
              <a:latin typeface="Tahoma" pitchFamily="34" charset="0"/>
            </a:endParaRPr>
          </a:p>
        </p:txBody>
      </p:sp>
      <p:sp>
        <p:nvSpPr>
          <p:cNvPr id="181255"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latin typeface="Tahoma" pitchFamily="34" charset="0"/>
            </a:endParaRPr>
          </a:p>
        </p:txBody>
      </p:sp>
      <p:sp>
        <p:nvSpPr>
          <p:cNvPr id="181256" name="Text Box 9"/>
          <p:cNvSpPr txBox="1">
            <a:spLocks noChangeArrowheads="1"/>
          </p:cNvSpPr>
          <p:nvPr/>
        </p:nvSpPr>
        <p:spPr bwMode="auto">
          <a:xfrm>
            <a:off x="2971800" y="2514600"/>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fruit juice</a:t>
            </a:r>
            <a:endParaRPr lang="en-US" sz="1400">
              <a:latin typeface="Tahoma" pitchFamily="34" charset="0"/>
            </a:endParaRPr>
          </a:p>
        </p:txBody>
      </p:sp>
      <p:sp>
        <p:nvSpPr>
          <p:cNvPr id="181257" name="Text Box 10"/>
          <p:cNvSpPr txBox="1">
            <a:spLocks noChangeArrowheads="1"/>
          </p:cNvSpPr>
          <p:nvPr/>
        </p:nvSpPr>
        <p:spPr bwMode="auto">
          <a:xfrm>
            <a:off x="6934200" y="2895600"/>
            <a:ext cx="1828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rPr>
              <a:t>½ cup unsweetened apple sauce</a:t>
            </a:r>
          </a:p>
        </p:txBody>
      </p:sp>
      <p:sp>
        <p:nvSpPr>
          <p:cNvPr id="181258" name="Text Box 11"/>
          <p:cNvSpPr txBox="1">
            <a:spLocks noChangeArrowheads="1"/>
          </p:cNvSpPr>
          <p:nvPr/>
        </p:nvSpPr>
        <p:spPr bwMode="auto">
          <a:xfrm>
            <a:off x="228600" y="685800"/>
            <a:ext cx="5943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0">
                <a:solidFill>
                  <a:schemeClr val="tx2"/>
                </a:solidFill>
                <a:latin typeface="Tahoma" pitchFamily="34" charset="0"/>
                <a:cs typeface="Times New Roman" pitchFamily="18" charset="0"/>
              </a:rPr>
              <a:t>Carb counting- fruit</a:t>
            </a:r>
            <a:endParaRPr lang="en-US" sz="4000">
              <a:latin typeface="Tahoma" pitchFamily="34" charset="0"/>
            </a:endParaRPr>
          </a:p>
        </p:txBody>
      </p:sp>
      <p:sp>
        <p:nvSpPr>
          <p:cNvPr id="181259" name="Text Box 12"/>
          <p:cNvSpPr txBox="1">
            <a:spLocks noChangeArrowheads="1"/>
          </p:cNvSpPr>
          <p:nvPr/>
        </p:nvSpPr>
        <p:spPr bwMode="auto">
          <a:xfrm>
            <a:off x="5829300" y="408466"/>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60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    15 grams carb</a:t>
            </a:r>
            <a:endParaRPr lang="en-US" sz="2000" dirty="0">
              <a:solidFill>
                <a:schemeClr val="tx2">
                  <a:lumMod val="50000"/>
                </a:schemeClr>
              </a:solidFill>
              <a:latin typeface="Tahoma" pitchFamily="34" charset="0"/>
            </a:endParaRPr>
          </a:p>
          <a:p>
            <a:pPr eaLnBrk="1" hangingPunct="1"/>
            <a:endParaRPr lang="en-US" sz="1400" dirty="0">
              <a:solidFill>
                <a:srgbClr val="64EA81"/>
              </a:solidFill>
              <a:latin typeface="Arial" charset="0"/>
            </a:endParaRPr>
          </a:p>
        </p:txBody>
      </p:sp>
      <p:sp>
        <p:nvSpPr>
          <p:cNvPr id="181260"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1" name="Line 14"/>
          <p:cNvSpPr>
            <a:spLocks noChangeShapeType="1"/>
          </p:cNvSpPr>
          <p:nvPr/>
        </p:nvSpPr>
        <p:spPr bwMode="auto">
          <a:xfrm flipV="1">
            <a:off x="5181600" y="3048000"/>
            <a:ext cx="1524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2" name="Line 15"/>
          <p:cNvSpPr>
            <a:spLocks noChangeShapeType="1"/>
          </p:cNvSpPr>
          <p:nvPr/>
        </p:nvSpPr>
        <p:spPr bwMode="auto">
          <a:xfrm flipH="1" flipV="1">
            <a:off x="4114800" y="3048000"/>
            <a:ext cx="22860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3"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4"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5"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6" name="Line 19"/>
          <p:cNvSpPr>
            <a:spLocks noChangeShapeType="1"/>
          </p:cNvSpPr>
          <p:nvPr/>
        </p:nvSpPr>
        <p:spPr bwMode="auto">
          <a:xfrm>
            <a:off x="4876800" y="4876800"/>
            <a:ext cx="14288"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7"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8"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9"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1270"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1271"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1272"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1273" name="Rectangle 27"/>
          <p:cNvSpPr>
            <a:spLocks noChangeArrowheads="1"/>
          </p:cNvSpPr>
          <p:nvPr/>
        </p:nvSpPr>
        <p:spPr bwMode="auto">
          <a:xfrm>
            <a:off x="1524000" y="6243638"/>
            <a:ext cx="1522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Tahoma" pitchFamily="34" charset="0"/>
                <a:cs typeface="Times New Roman" pitchFamily="18" charset="0"/>
              </a:rPr>
              <a:t>¼ cup dried fruit</a:t>
            </a:r>
          </a:p>
        </p:txBody>
      </p:sp>
      <p:pic>
        <p:nvPicPr>
          <p:cNvPr id="181274" name="Picture 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5" name="Rectangle 27"/>
          <p:cNvSpPr>
            <a:spLocks noChangeArrowheads="1"/>
          </p:cNvSpPr>
          <p:nvPr/>
        </p:nvSpPr>
        <p:spPr bwMode="auto">
          <a:xfrm>
            <a:off x="4267200" y="6400800"/>
            <a:ext cx="1223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Tahoma" pitchFamily="34" charset="0"/>
                <a:cs typeface="Times New Roman" pitchFamily="18" charset="0"/>
              </a:rPr>
              <a:t>2 tbsp raisins</a:t>
            </a:r>
          </a:p>
        </p:txBody>
      </p:sp>
      <p:pic>
        <p:nvPicPr>
          <p:cNvPr id="181276" name="Picture 38" descr="C:\Users\HP_Administrator\AppData\Local\Microsoft\Windows\Temporary Internet Files\Content.IE5\SES04SCU\MPj0409257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752600"/>
            <a:ext cx="947738"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7" name="Picture 40" descr="C:\Users\HP_Administrator\AppData\Local\Microsoft\Windows\Temporary Internet Files\Content.IE5\H1OY46O2\MPj0314258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676400"/>
            <a:ext cx="6207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8" name="Text Box 8"/>
          <p:cNvSpPr txBox="1">
            <a:spLocks noChangeArrowheads="1"/>
          </p:cNvSpPr>
          <p:nvPr/>
        </p:nvSpPr>
        <p:spPr bwMode="auto">
          <a:xfrm>
            <a:off x="4953000" y="27432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banana</a:t>
            </a:r>
            <a:endParaRPr lang="en-US" sz="1400">
              <a:latin typeface="Tahoma" pitchFamily="34" charset="0"/>
            </a:endParaRPr>
          </a:p>
        </p:txBody>
      </p:sp>
      <p:pic>
        <p:nvPicPr>
          <p:cNvPr id="181279" name="Picture 42" descr="C:\Users\HP_Administrator\AppData\Local\Microsoft\Windows\Temporary Internet Files\Content.IE5\O2FPU4Z6\MPj0314006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3657600"/>
            <a:ext cx="1479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0" name="Picture 45" descr="http://www.everdale.org/gallery/main.php?g2_view=core.DownloadItem&amp;g2_itemId=893&amp;g2_serialNumber=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533400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1" name="Picture 47" descr="http://static.flickr.com/114/295056372_1fe5559c1b_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5200" y="2057400"/>
            <a:ext cx="1179513"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2" name="Picture 49" descr="http://content.answers.com/main/content/wp/en/thumb/e/e6/200px-Sun-Maid_Raisins_Log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5800" y="5562600"/>
            <a:ext cx="812800"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3" name="Picture 3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9000" y="1371600"/>
            <a:ext cx="8810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4" name="Picture 3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10400" y="5181600"/>
            <a:ext cx="9715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5" name="Picture 3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2000" y="3429000"/>
            <a:ext cx="14668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611878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2275" name="Text Box 6"/>
          <p:cNvSpPr txBox="1">
            <a:spLocks noChangeArrowheads="1"/>
          </p:cNvSpPr>
          <p:nvPr/>
        </p:nvSpPr>
        <p:spPr bwMode="auto">
          <a:xfrm>
            <a:off x="7010400" y="5715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light fruit yogurt</a:t>
            </a:r>
            <a:endParaRPr lang="en-US" sz="1400">
              <a:latin typeface="Tahoma" pitchFamily="34" charset="0"/>
            </a:endParaRPr>
          </a:p>
        </p:txBody>
      </p:sp>
      <p:sp>
        <p:nvSpPr>
          <p:cNvPr id="182276"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8 oz soy milk</a:t>
            </a:r>
            <a:endParaRPr lang="en-US" sz="1400">
              <a:latin typeface="Tahoma" pitchFamily="34" charset="0"/>
            </a:endParaRPr>
          </a:p>
          <a:p>
            <a:pPr eaLnBrk="1" hangingPunct="1"/>
            <a:endParaRPr lang="en-US" sz="1400">
              <a:latin typeface="Tahoma" pitchFamily="34" charset="0"/>
            </a:endParaRPr>
          </a:p>
        </p:txBody>
      </p:sp>
      <p:sp>
        <p:nvSpPr>
          <p:cNvPr id="182277" name="Text Box 9"/>
          <p:cNvSpPr txBox="1">
            <a:spLocks noChangeArrowheads="1"/>
          </p:cNvSpPr>
          <p:nvPr/>
        </p:nvSpPr>
        <p:spPr bwMode="auto">
          <a:xfrm>
            <a:off x="1143000" y="54102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8 oz milk</a:t>
            </a:r>
            <a:endParaRPr lang="en-US" sz="1400">
              <a:latin typeface="Tahoma" pitchFamily="34" charset="0"/>
            </a:endParaRPr>
          </a:p>
        </p:txBody>
      </p:sp>
      <p:sp>
        <p:nvSpPr>
          <p:cNvPr id="182278" name="Text Box 10"/>
          <p:cNvSpPr txBox="1">
            <a:spLocks noChangeArrowheads="1"/>
          </p:cNvSpPr>
          <p:nvPr/>
        </p:nvSpPr>
        <p:spPr bwMode="auto">
          <a:xfrm>
            <a:off x="6934200" y="3276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plain yogurt</a:t>
            </a:r>
            <a:endParaRPr lang="en-US" sz="1400">
              <a:latin typeface="Tahoma" pitchFamily="34" charset="0"/>
            </a:endParaRPr>
          </a:p>
        </p:txBody>
      </p:sp>
      <p:sp>
        <p:nvSpPr>
          <p:cNvPr id="182279" name="Text Box 11"/>
          <p:cNvSpPr txBox="1">
            <a:spLocks noChangeArrowheads="1"/>
          </p:cNvSpPr>
          <p:nvPr/>
        </p:nvSpPr>
        <p:spPr bwMode="auto">
          <a:xfrm>
            <a:off x="228600" y="685800"/>
            <a:ext cx="5943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0">
                <a:solidFill>
                  <a:schemeClr val="tx2"/>
                </a:solidFill>
                <a:latin typeface="Tahoma" pitchFamily="34" charset="0"/>
                <a:cs typeface="Times New Roman" pitchFamily="18" charset="0"/>
              </a:rPr>
              <a:t>Carb counting- milk</a:t>
            </a:r>
            <a:endParaRPr lang="en-US" sz="4000">
              <a:latin typeface="Tahoma" pitchFamily="34" charset="0"/>
            </a:endParaRPr>
          </a:p>
        </p:txBody>
      </p:sp>
      <p:sp>
        <p:nvSpPr>
          <p:cNvPr id="182280" name="Text Box 12"/>
          <p:cNvSpPr txBox="1">
            <a:spLocks noChangeArrowheads="1"/>
          </p:cNvSpPr>
          <p:nvPr/>
        </p:nvSpPr>
        <p:spPr bwMode="auto">
          <a:xfrm>
            <a:off x="5550954" y="296069"/>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90-150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12-15 grams carb</a:t>
            </a:r>
            <a:endParaRPr lang="en-US" sz="2000" dirty="0">
              <a:solidFill>
                <a:schemeClr val="tx2">
                  <a:lumMod val="50000"/>
                </a:schemeClr>
              </a:solidFill>
              <a:latin typeface="Tahoma" pitchFamily="34" charset="0"/>
            </a:endParaRPr>
          </a:p>
          <a:p>
            <a:pPr eaLnBrk="1" hangingPunct="1"/>
            <a:endParaRPr lang="en-US" sz="1400" dirty="0">
              <a:solidFill>
                <a:schemeClr val="tx2">
                  <a:lumMod val="50000"/>
                </a:schemeClr>
              </a:solidFill>
              <a:latin typeface="Arial" charset="0"/>
            </a:endParaRPr>
          </a:p>
        </p:txBody>
      </p:sp>
      <p:sp>
        <p:nvSpPr>
          <p:cNvPr id="182281" name="Line 13"/>
          <p:cNvSpPr>
            <a:spLocks noChangeShapeType="1"/>
          </p:cNvSpPr>
          <p:nvPr/>
        </p:nvSpPr>
        <p:spPr bwMode="auto">
          <a:xfrm flipV="1">
            <a:off x="5562600" y="3124200"/>
            <a:ext cx="1371600" cy="457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2" name="Line 15"/>
          <p:cNvSpPr>
            <a:spLocks noChangeShapeType="1"/>
          </p:cNvSpPr>
          <p:nvPr/>
        </p:nvSpPr>
        <p:spPr bwMode="auto">
          <a:xfrm flipV="1">
            <a:off x="4618038" y="2514600"/>
            <a:ext cx="46037" cy="838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3" name="Line 17"/>
          <p:cNvSpPr>
            <a:spLocks noChangeShapeType="1"/>
          </p:cNvSpPr>
          <p:nvPr/>
        </p:nvSpPr>
        <p:spPr bwMode="auto">
          <a:xfrm flipH="1">
            <a:off x="2286000" y="4572000"/>
            <a:ext cx="18288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4" name="Line 19"/>
          <p:cNvSpPr>
            <a:spLocks noChangeShapeType="1"/>
          </p:cNvSpPr>
          <p:nvPr/>
        </p:nvSpPr>
        <p:spPr bwMode="auto">
          <a:xfrm flipH="1">
            <a:off x="4800600" y="4876800"/>
            <a:ext cx="762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5"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228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228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229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pic>
        <p:nvPicPr>
          <p:cNvPr id="182291" name="Picture 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92" name="Text Box 38"/>
          <p:cNvSpPr txBox="1">
            <a:spLocks noChangeArrowheads="1"/>
          </p:cNvSpPr>
          <p:nvPr/>
        </p:nvSpPr>
        <p:spPr bwMode="auto">
          <a:xfrm>
            <a:off x="666750" y="3124200"/>
            <a:ext cx="2017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a:latin typeface="Tahoma" pitchFamily="34" charset="0"/>
              </a:rPr>
              <a:t>1 packet diet hot cocoa</a:t>
            </a:r>
          </a:p>
        </p:txBody>
      </p:sp>
      <p:sp>
        <p:nvSpPr>
          <p:cNvPr id="182293" name="Text Box 39"/>
          <p:cNvSpPr txBox="1">
            <a:spLocks noChangeArrowheads="1"/>
          </p:cNvSpPr>
          <p:nvPr/>
        </p:nvSpPr>
        <p:spPr bwMode="auto">
          <a:xfrm>
            <a:off x="3581400" y="2133600"/>
            <a:ext cx="1360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dirty="0">
                <a:latin typeface="Tahoma" pitchFamily="34" charset="0"/>
              </a:rPr>
              <a:t>8 </a:t>
            </a:r>
            <a:r>
              <a:rPr lang="en-US" sz="1400" dirty="0" err="1">
                <a:latin typeface="Tahoma" pitchFamily="34" charset="0"/>
              </a:rPr>
              <a:t>oz</a:t>
            </a:r>
            <a:r>
              <a:rPr lang="en-US" sz="1400" dirty="0">
                <a:latin typeface="Tahoma" pitchFamily="34" charset="0"/>
              </a:rPr>
              <a:t> buttermilk</a:t>
            </a:r>
          </a:p>
        </p:txBody>
      </p:sp>
      <p:pic>
        <p:nvPicPr>
          <p:cNvPr id="182294" name="Picture 31" descr="C:\Users\HP_Administrator\AppData\Local\Microsoft\Windows\Temporary Internet Files\Content.IE5\YI9RITS3\MPj0314315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4038600"/>
            <a:ext cx="874713"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5" name="Picture 33" descr="C:\Users\HP_Administrator\AppData\Local\Microsoft\Windows\Temporary Internet Files\Content.IE5\IO3XA1ZT\MPj0321172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752600"/>
            <a:ext cx="1000125"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6" name="Picture 34" descr="C:\Users\HP_Administrator\AppData\Local\Microsoft\Windows\Temporary Internet Files\Content.IE5\H1OY46O2\MPj0384703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905000"/>
            <a:ext cx="1276350"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7" name="Picture 36" descr="http://www.javaestate.com/category_resize.asp?width=300&amp;img=Soy%2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14800" y="5486400"/>
            <a:ext cx="9906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8" name="Picture 38" descr="http://www.rateitall.com/face/20135159_thumb.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5200" y="4495800"/>
            <a:ext cx="9906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9" name="Picture 40" descr="http://www.diwinetaste.com/html/dwt200410/images/Yogurt.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62800" y="2209800"/>
            <a:ext cx="137160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9747683"/>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762000" y="26670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inch square cake or brownie, unfrosted</a:t>
            </a:r>
          </a:p>
        </p:txBody>
      </p:sp>
      <p:sp>
        <p:nvSpPr>
          <p:cNvPr id="183299" name="Text Box 3"/>
          <p:cNvSpPr txBox="1">
            <a:spLocks noChangeArrowheads="1"/>
          </p:cNvSpPr>
          <p:nvPr/>
        </p:nvSpPr>
        <p:spPr bwMode="auto">
          <a:xfrm>
            <a:off x="6934200" y="61722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a:latin typeface="Arial" charset="0"/>
              <a:cs typeface="Times New Roman" pitchFamily="18" charset="0"/>
            </a:endParaRPr>
          </a:p>
          <a:p>
            <a:pPr algn="ctr" eaLnBrk="1" hangingPunct="1"/>
            <a:r>
              <a:rPr lang="en-US" sz="1400">
                <a:latin typeface="Tahoma" pitchFamily="34" charset="0"/>
                <a:cs typeface="Times New Roman" pitchFamily="18" charset="0"/>
              </a:rPr>
              <a:t>¼ cup sorbet</a:t>
            </a:r>
          </a:p>
        </p:txBody>
      </p:sp>
      <p:sp>
        <p:nvSpPr>
          <p:cNvPr id="183300"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3301" name="Text Box 5"/>
          <p:cNvSpPr txBox="1">
            <a:spLocks noChangeArrowheads="1"/>
          </p:cNvSpPr>
          <p:nvPr/>
        </p:nvSpPr>
        <p:spPr bwMode="auto">
          <a:xfrm>
            <a:off x="2971800" y="25146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½ cup diet pudding</a:t>
            </a:r>
            <a:endParaRPr lang="en-US" sz="1400">
              <a:latin typeface="Arial" charset="0"/>
            </a:endParaRPr>
          </a:p>
        </p:txBody>
      </p:sp>
      <p:sp>
        <p:nvSpPr>
          <p:cNvPr id="183302" name="Text Box 6"/>
          <p:cNvSpPr txBox="1">
            <a:spLocks noChangeArrowheads="1"/>
          </p:cNvSpPr>
          <p:nvPr/>
        </p:nvSpPr>
        <p:spPr bwMode="auto">
          <a:xfrm>
            <a:off x="6705600" y="4419600"/>
            <a:ext cx="2057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tbsp syrup, jam, jelly, table sugar, honey</a:t>
            </a:r>
            <a:endParaRPr lang="en-US" sz="1400">
              <a:latin typeface="Tahoma" pitchFamily="34" charset="0"/>
            </a:endParaRPr>
          </a:p>
        </p:txBody>
      </p:sp>
      <p:sp>
        <p:nvSpPr>
          <p:cNvPr id="183303"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sherbet</a:t>
            </a:r>
            <a:endParaRPr lang="en-US" sz="1400">
              <a:latin typeface="Tahoma" pitchFamily="34" charset="0"/>
            </a:endParaRPr>
          </a:p>
          <a:p>
            <a:pPr eaLnBrk="1" hangingPunct="1"/>
            <a:endParaRPr lang="en-US" sz="1400">
              <a:latin typeface="Tahoma" pitchFamily="34" charset="0"/>
            </a:endParaRPr>
          </a:p>
        </p:txBody>
      </p:sp>
      <p:sp>
        <p:nvSpPr>
          <p:cNvPr id="183304" name="Text Box 9"/>
          <p:cNvSpPr txBox="1">
            <a:spLocks noChangeArrowheads="1"/>
          </p:cNvSpPr>
          <p:nvPr/>
        </p:nvSpPr>
        <p:spPr bwMode="auto">
          <a:xfrm>
            <a:off x="1143000" y="47244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small cookies</a:t>
            </a:r>
            <a:endParaRPr lang="en-US" sz="1400">
              <a:latin typeface="Tahoma" pitchFamily="34" charset="0"/>
            </a:endParaRPr>
          </a:p>
        </p:txBody>
      </p:sp>
      <p:sp>
        <p:nvSpPr>
          <p:cNvPr id="183305" name="Text Box 10"/>
          <p:cNvSpPr txBox="1">
            <a:spLocks noChangeArrowheads="1"/>
          </p:cNvSpPr>
          <p:nvPr/>
        </p:nvSpPr>
        <p:spPr bwMode="auto">
          <a:xfrm>
            <a:off x="6781800" y="22860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tbsp light syrup</a:t>
            </a:r>
            <a:endParaRPr lang="en-US" sz="1400">
              <a:latin typeface="Tahoma" pitchFamily="34" charset="0"/>
            </a:endParaRPr>
          </a:p>
        </p:txBody>
      </p:sp>
      <p:sp>
        <p:nvSpPr>
          <p:cNvPr id="183306" name="Text Box 11"/>
          <p:cNvSpPr txBox="1">
            <a:spLocks noChangeArrowheads="1"/>
          </p:cNvSpPr>
          <p:nvPr/>
        </p:nvSpPr>
        <p:spPr bwMode="auto">
          <a:xfrm>
            <a:off x="228600" y="685800"/>
            <a:ext cx="5943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0">
                <a:solidFill>
                  <a:schemeClr val="tx2"/>
                </a:solidFill>
                <a:latin typeface="Tahoma" pitchFamily="34" charset="0"/>
                <a:cs typeface="Times New Roman" pitchFamily="18" charset="0"/>
              </a:rPr>
              <a:t>Carb counting - sweets</a:t>
            </a:r>
            <a:endParaRPr lang="en-US" sz="4000">
              <a:latin typeface="Tahoma" pitchFamily="34" charset="0"/>
            </a:endParaRPr>
          </a:p>
        </p:txBody>
      </p:sp>
      <p:sp>
        <p:nvSpPr>
          <p:cNvPr id="183307" name="Text Box 12"/>
          <p:cNvSpPr txBox="1">
            <a:spLocks noChangeArrowheads="1"/>
          </p:cNvSpPr>
          <p:nvPr/>
        </p:nvSpPr>
        <p:spPr bwMode="auto">
          <a:xfrm>
            <a:off x="5980569" y="158751"/>
            <a:ext cx="2134394"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2">
                    <a:lumMod val="50000"/>
                  </a:schemeClr>
                </a:solidFill>
                <a:latin typeface="Tahoma" pitchFamily="34" charset="0"/>
              </a:rPr>
              <a:t>Each Food has:</a:t>
            </a:r>
          </a:p>
          <a:p>
            <a:pPr eaLnBrk="1" hangingPunct="1"/>
            <a:r>
              <a:rPr lang="en-US" sz="2000" dirty="0">
                <a:solidFill>
                  <a:schemeClr val="accent2">
                    <a:lumMod val="50000"/>
                  </a:schemeClr>
                </a:solidFill>
                <a:latin typeface="Tahoma" pitchFamily="34" charset="0"/>
                <a:cs typeface="Times New Roman" pitchFamily="18" charset="0"/>
              </a:rPr>
              <a:t>      Calories vary</a:t>
            </a:r>
            <a:endParaRPr lang="en-US" sz="2000" dirty="0">
              <a:solidFill>
                <a:schemeClr val="accent2">
                  <a:lumMod val="50000"/>
                </a:schemeClr>
              </a:solidFill>
              <a:latin typeface="Tahoma" pitchFamily="34" charset="0"/>
            </a:endParaRPr>
          </a:p>
          <a:p>
            <a:pPr eaLnBrk="1" hangingPunct="1"/>
            <a:r>
              <a:rPr lang="en-US" sz="2000" dirty="0">
                <a:solidFill>
                  <a:schemeClr val="accent2">
                    <a:lumMod val="50000"/>
                  </a:schemeClr>
                </a:solidFill>
                <a:latin typeface="Tahoma" pitchFamily="34" charset="0"/>
                <a:cs typeface="Times New Roman" pitchFamily="18" charset="0"/>
              </a:rPr>
              <a:t>    15 grams carb</a:t>
            </a:r>
            <a:endParaRPr lang="en-US" sz="2000" dirty="0">
              <a:solidFill>
                <a:schemeClr val="accent2">
                  <a:lumMod val="50000"/>
                </a:schemeClr>
              </a:solidFill>
              <a:latin typeface="Tahoma" pitchFamily="34" charset="0"/>
            </a:endParaRPr>
          </a:p>
          <a:p>
            <a:pPr eaLnBrk="1" hangingPunct="1"/>
            <a:endParaRPr lang="en-US" sz="1400" dirty="0">
              <a:solidFill>
                <a:srgbClr val="0066FF"/>
              </a:solidFill>
              <a:latin typeface="Arial" charset="0"/>
            </a:endParaRPr>
          </a:p>
        </p:txBody>
      </p:sp>
      <p:sp>
        <p:nvSpPr>
          <p:cNvPr id="183308" name="Line 13"/>
          <p:cNvSpPr>
            <a:spLocks noChangeShapeType="1"/>
          </p:cNvSpPr>
          <p:nvPr/>
        </p:nvSpPr>
        <p:spPr bwMode="auto">
          <a:xfrm flipV="1">
            <a:off x="5562600" y="2819400"/>
            <a:ext cx="1981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09" name="Line 14"/>
          <p:cNvSpPr>
            <a:spLocks noChangeShapeType="1"/>
          </p:cNvSpPr>
          <p:nvPr/>
        </p:nvSpPr>
        <p:spPr bwMode="auto">
          <a:xfrm flipV="1">
            <a:off x="5029200" y="2514600"/>
            <a:ext cx="3810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0"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1" name="Line 16"/>
          <p:cNvSpPr>
            <a:spLocks noChangeShapeType="1"/>
          </p:cNvSpPr>
          <p:nvPr/>
        </p:nvSpPr>
        <p:spPr bwMode="auto">
          <a:xfrm flipH="1">
            <a:off x="2590800" y="4114800"/>
            <a:ext cx="1447800" cy="152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2" name="Line 17"/>
          <p:cNvSpPr>
            <a:spLocks noChangeShapeType="1"/>
          </p:cNvSpPr>
          <p:nvPr/>
        </p:nvSpPr>
        <p:spPr bwMode="auto">
          <a:xfrm flipH="1">
            <a:off x="2895600" y="4572000"/>
            <a:ext cx="1219200" cy="1371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3"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4" name="Line 19"/>
          <p:cNvSpPr>
            <a:spLocks noChangeShapeType="1"/>
          </p:cNvSpPr>
          <p:nvPr/>
        </p:nvSpPr>
        <p:spPr bwMode="auto">
          <a:xfrm>
            <a:off x="4876800" y="4876800"/>
            <a:ext cx="14288"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5" name="Line 20"/>
          <p:cNvSpPr>
            <a:spLocks noChangeShapeType="1"/>
          </p:cNvSpPr>
          <p:nvPr/>
        </p:nvSpPr>
        <p:spPr bwMode="auto">
          <a:xfrm>
            <a:off x="5410200" y="4724400"/>
            <a:ext cx="1524000" cy="914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331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331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332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3321" name="Rectangle 27"/>
          <p:cNvSpPr>
            <a:spLocks noChangeArrowheads="1"/>
          </p:cNvSpPr>
          <p:nvPr/>
        </p:nvSpPr>
        <p:spPr bwMode="auto">
          <a:xfrm>
            <a:off x="1295400" y="6172200"/>
            <a:ext cx="1676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a:latin typeface="Tahoma" pitchFamily="34" charset="0"/>
                <a:cs typeface="Times New Roman" pitchFamily="18" charset="0"/>
              </a:rPr>
              <a:t>½ cup ice cream or frozen yogurt</a:t>
            </a:r>
          </a:p>
        </p:txBody>
      </p:sp>
      <p:pic>
        <p:nvPicPr>
          <p:cNvPr id="183322" name="Picture 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23" name="Text Box 8"/>
          <p:cNvSpPr txBox="1">
            <a:spLocks noChangeArrowheads="1"/>
          </p:cNvSpPr>
          <p:nvPr/>
        </p:nvSpPr>
        <p:spPr bwMode="auto">
          <a:xfrm>
            <a:off x="51816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regular jello</a:t>
            </a:r>
            <a:endParaRPr lang="en-US" sz="1400">
              <a:latin typeface="Tahoma" pitchFamily="34" charset="0"/>
            </a:endParaRPr>
          </a:p>
        </p:txBody>
      </p:sp>
      <p:pic>
        <p:nvPicPr>
          <p:cNvPr id="183324" name="Picture 38" descr="http://www.akakestrel.com/Images/food/watermelon-strawberry-sorb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5248275"/>
            <a:ext cx="8382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5" name="Picture 40" descr="http://www.wpclipart.com/food/desserts_snacks/ice_cream/sherbe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5800" y="5486400"/>
            <a:ext cx="8382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6" name="Picture 43" descr="C:\Users\HP_Administrator\AppData\Local\Microsoft\Windows\Temporary Internet Files\Content.IE5\SES04SCU\MPj0424366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16002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7" name="Picture 45" descr="http://joepastry.web.aplus.net/pics/jell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1524000"/>
            <a:ext cx="1166813"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8" name="Picture 47" descr="http://upload.wikimedia.org/wikipedia/commons/1/18/Maple_syrup.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4800" y="1828800"/>
            <a:ext cx="608013"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9" name="Picture 4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39000" y="3505200"/>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0" name="Picture 50" descr="http://images.jupiterimages.com/common/detail/07/84/23238407.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05200" y="1600200"/>
            <a:ext cx="792163"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1" name="Picture 53" descr="http://glutenfreecookingschool.com/wordpress/wp-content/uploads/2007/11/johns-peanut-butter-chocolate-chip-cookie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600" y="3657600"/>
            <a:ext cx="1506538"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2" name="Picture 55" descr="http://www.haagen-dazs.com/img_db/pro/pro_mc_101.g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52600" y="5334000"/>
            <a:ext cx="1143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43170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5346" name="Rectangle 2"/>
          <p:cNvSpPr>
            <a:spLocks noGrp="1" noChangeArrowheads="1"/>
          </p:cNvSpPr>
          <p:nvPr>
            <p:ph type="title" idx="4294967295"/>
          </p:nvPr>
        </p:nvSpPr>
        <p:spPr>
          <a:xfrm>
            <a:off x="728663" y="-103187"/>
            <a:ext cx="7772400" cy="1143000"/>
          </a:xfrm>
        </p:spPr>
        <p:txBody>
          <a:bodyPr lIns="91440" tIns="45720" rIns="91440" bIns="45720" anchor="b"/>
          <a:lstStyle/>
          <a:p>
            <a:pPr eaLnBrk="1" hangingPunct="1"/>
            <a:r>
              <a:rPr lang="en-US" smtClean="0">
                <a:latin typeface="Tahoma" pitchFamily="34" charset="0"/>
              </a:rPr>
              <a:t>Go Lean with Protein</a:t>
            </a:r>
          </a:p>
        </p:txBody>
      </p:sp>
      <p:sp>
        <p:nvSpPr>
          <p:cNvPr id="1868803" name="Rectangle 3"/>
          <p:cNvSpPr>
            <a:spLocks noGrp="1" noChangeArrowheads="1"/>
          </p:cNvSpPr>
          <p:nvPr>
            <p:ph type="body" idx="4294967295"/>
          </p:nvPr>
        </p:nvSpPr>
        <p:spPr>
          <a:xfrm>
            <a:off x="228600" y="1371600"/>
            <a:ext cx="8382000" cy="5257800"/>
          </a:xfrm>
        </p:spPr>
        <p:txBody>
          <a:bodyPr/>
          <a:lstStyle/>
          <a:p>
            <a:pPr eaLnBrk="1" hangingPunct="1">
              <a:lnSpc>
                <a:spcPct val="80000"/>
              </a:lnSpc>
              <a:buFont typeface="Courier New" pitchFamily="49" charset="0"/>
              <a:buChar char="o"/>
              <a:defRPr/>
            </a:pPr>
            <a:r>
              <a:rPr lang="en-US" sz="2400" dirty="0" smtClean="0"/>
              <a:t>Choose lean protein</a:t>
            </a:r>
          </a:p>
          <a:p>
            <a:pPr lvl="1" eaLnBrk="1" hangingPunct="1">
              <a:lnSpc>
                <a:spcPct val="80000"/>
              </a:lnSpc>
              <a:buFont typeface="Courier New" pitchFamily="49" charset="0"/>
              <a:buChar char="o"/>
              <a:defRPr/>
            </a:pPr>
            <a:r>
              <a:rPr lang="en-US" sz="2600" dirty="0" smtClean="0"/>
              <a:t>Poultry, fish, egg, lean beef</a:t>
            </a:r>
          </a:p>
          <a:p>
            <a:pPr lvl="1" eaLnBrk="1" hangingPunct="1">
              <a:lnSpc>
                <a:spcPct val="80000"/>
              </a:lnSpc>
              <a:buFont typeface="Courier New" pitchFamily="49" charset="0"/>
              <a:buChar char="o"/>
              <a:defRPr/>
            </a:pPr>
            <a:r>
              <a:rPr lang="en-US" sz="2600" dirty="0" smtClean="0"/>
              <a:t>Plant sources- beans, lentils, nuts</a:t>
            </a:r>
          </a:p>
          <a:p>
            <a:pPr lvl="1" eaLnBrk="1" hangingPunct="1">
              <a:lnSpc>
                <a:spcPct val="80000"/>
              </a:lnSpc>
              <a:buFont typeface="Courier New" pitchFamily="49" charset="0"/>
              <a:buChar char="o"/>
              <a:defRPr/>
            </a:pPr>
            <a:r>
              <a:rPr lang="en-US" sz="2600" dirty="0" smtClean="0"/>
              <a:t>Low fat cheese- cottage cheese, mozzarella cheese</a:t>
            </a:r>
          </a:p>
          <a:p>
            <a:pPr eaLnBrk="1" hangingPunct="1">
              <a:lnSpc>
                <a:spcPct val="80000"/>
              </a:lnSpc>
              <a:buFont typeface="Courier New" pitchFamily="49" charset="0"/>
              <a:buChar char="o"/>
              <a:defRPr/>
            </a:pPr>
            <a:endParaRPr lang="en-US" sz="2400" dirty="0" smtClean="0"/>
          </a:p>
          <a:p>
            <a:pPr eaLnBrk="1" hangingPunct="1">
              <a:lnSpc>
                <a:spcPct val="80000"/>
              </a:lnSpc>
              <a:buFont typeface="Courier New" pitchFamily="49" charset="0"/>
              <a:buChar char="o"/>
              <a:defRPr/>
            </a:pPr>
            <a:r>
              <a:rPr lang="en-US" sz="2400" dirty="0" smtClean="0"/>
              <a:t>Limit high fat protein</a:t>
            </a:r>
          </a:p>
          <a:p>
            <a:pPr lvl="1" eaLnBrk="1" hangingPunct="1">
              <a:lnSpc>
                <a:spcPct val="80000"/>
              </a:lnSpc>
              <a:buFont typeface="Courier New" pitchFamily="49" charset="0"/>
              <a:buChar char="o"/>
              <a:defRPr/>
            </a:pPr>
            <a:r>
              <a:rPr lang="en-US" sz="2600" dirty="0" smtClean="0"/>
              <a:t>Bacon &amp; sausage</a:t>
            </a:r>
          </a:p>
          <a:p>
            <a:pPr lvl="1" eaLnBrk="1" hangingPunct="1">
              <a:lnSpc>
                <a:spcPct val="80000"/>
              </a:lnSpc>
              <a:buFont typeface="Courier New" pitchFamily="49" charset="0"/>
              <a:buChar char="o"/>
              <a:defRPr/>
            </a:pPr>
            <a:r>
              <a:rPr lang="en-US" sz="2600" dirty="0" smtClean="0"/>
              <a:t>High fat cuts of beef</a:t>
            </a:r>
          </a:p>
          <a:p>
            <a:pPr lvl="1" eaLnBrk="1" hangingPunct="1">
              <a:lnSpc>
                <a:spcPct val="80000"/>
              </a:lnSpc>
              <a:buFont typeface="Courier New" pitchFamily="49" charset="0"/>
              <a:buChar char="o"/>
              <a:defRPr/>
            </a:pPr>
            <a:r>
              <a:rPr lang="en-US" sz="2600" dirty="0" smtClean="0"/>
              <a:t>Whole milk cheese</a:t>
            </a:r>
          </a:p>
          <a:p>
            <a:pPr eaLnBrk="1" hangingPunct="1">
              <a:lnSpc>
                <a:spcPct val="80000"/>
              </a:lnSpc>
              <a:buFont typeface="Courier New" pitchFamily="49" charset="0"/>
              <a:buChar char="o"/>
              <a:defRPr/>
            </a:pPr>
            <a:endParaRPr lang="en-US" sz="2400" dirty="0" smtClean="0"/>
          </a:p>
          <a:p>
            <a:pPr eaLnBrk="1" hangingPunct="1">
              <a:lnSpc>
                <a:spcPct val="80000"/>
              </a:lnSpc>
              <a:buFont typeface="Courier New" pitchFamily="49" charset="0"/>
              <a:buChar char="o"/>
              <a:defRPr/>
            </a:pPr>
            <a:r>
              <a:rPr lang="en-US" sz="2400" dirty="0" smtClean="0"/>
              <a:t>Serving size</a:t>
            </a:r>
          </a:p>
          <a:p>
            <a:pPr lvl="1" eaLnBrk="1" hangingPunct="1">
              <a:lnSpc>
                <a:spcPct val="80000"/>
              </a:lnSpc>
              <a:buFont typeface="Courier New" pitchFamily="49" charset="0"/>
              <a:buChar char="o"/>
              <a:defRPr/>
            </a:pPr>
            <a:r>
              <a:rPr lang="en-US" sz="2600" dirty="0" smtClean="0"/>
              <a:t>1 </a:t>
            </a:r>
            <a:r>
              <a:rPr lang="en-US" sz="2600" dirty="0" err="1" smtClean="0"/>
              <a:t>oz</a:t>
            </a:r>
            <a:r>
              <a:rPr lang="en-US" sz="2600" dirty="0" smtClean="0"/>
              <a:t> = ¼ cup</a:t>
            </a:r>
          </a:p>
          <a:p>
            <a:pPr lvl="1" eaLnBrk="1" hangingPunct="1">
              <a:lnSpc>
                <a:spcPct val="80000"/>
              </a:lnSpc>
              <a:buFont typeface="Courier New" pitchFamily="49" charset="0"/>
              <a:buChar char="o"/>
              <a:defRPr/>
            </a:pPr>
            <a:r>
              <a:rPr lang="en-US" sz="2600" dirty="0" smtClean="0"/>
              <a:t>3 </a:t>
            </a:r>
            <a:r>
              <a:rPr lang="en-US" sz="2600" dirty="0" err="1" smtClean="0"/>
              <a:t>oz</a:t>
            </a:r>
            <a:r>
              <a:rPr lang="en-US" sz="2600" dirty="0" smtClean="0"/>
              <a:t> = deck of cards</a:t>
            </a:r>
          </a:p>
        </p:txBody>
      </p:sp>
      <p:pic>
        <p:nvPicPr>
          <p:cNvPr id="18534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609600"/>
            <a:ext cx="957263"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49" name="Picture 9" descr="C:\Users\bev\AppData\Local\Microsoft\Windows\Temporary Internet Files\Content.IE5\7GPPI1RU\MP90043315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0550" y="3352800"/>
            <a:ext cx="4722813" cy="313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94828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68803">
                                            <p:txEl>
                                              <p:pRg st="0" end="0"/>
                                            </p:txEl>
                                          </p:spTgt>
                                        </p:tgtEl>
                                        <p:attrNameLst>
                                          <p:attrName>style.visibility</p:attrName>
                                        </p:attrNameLst>
                                      </p:cBhvr>
                                      <p:to>
                                        <p:strVal val="visible"/>
                                      </p:to>
                                    </p:set>
                                    <p:anim calcmode="lin" valueType="num">
                                      <p:cBhvr additive="base">
                                        <p:cTn id="7" dur="500" fill="hold"/>
                                        <p:tgtEl>
                                          <p:spTgt spid="18688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6880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68803">
                                            <p:txEl>
                                              <p:pRg st="1" end="1"/>
                                            </p:txEl>
                                          </p:spTgt>
                                        </p:tgtEl>
                                        <p:attrNameLst>
                                          <p:attrName>style.visibility</p:attrName>
                                        </p:attrNameLst>
                                      </p:cBhvr>
                                      <p:to>
                                        <p:strVal val="visible"/>
                                      </p:to>
                                    </p:set>
                                    <p:anim calcmode="lin" valueType="num">
                                      <p:cBhvr additive="base">
                                        <p:cTn id="11" dur="500" fill="hold"/>
                                        <p:tgtEl>
                                          <p:spTgt spid="186880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6880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68803">
                                            <p:txEl>
                                              <p:pRg st="2" end="2"/>
                                            </p:txEl>
                                          </p:spTgt>
                                        </p:tgtEl>
                                        <p:attrNameLst>
                                          <p:attrName>style.visibility</p:attrName>
                                        </p:attrNameLst>
                                      </p:cBhvr>
                                      <p:to>
                                        <p:strVal val="visible"/>
                                      </p:to>
                                    </p:set>
                                    <p:anim calcmode="lin" valueType="num">
                                      <p:cBhvr additive="base">
                                        <p:cTn id="15" dur="500" fill="hold"/>
                                        <p:tgtEl>
                                          <p:spTgt spid="186880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6880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68803">
                                            <p:txEl>
                                              <p:pRg st="3" end="3"/>
                                            </p:txEl>
                                          </p:spTgt>
                                        </p:tgtEl>
                                        <p:attrNameLst>
                                          <p:attrName>style.visibility</p:attrName>
                                        </p:attrNameLst>
                                      </p:cBhvr>
                                      <p:to>
                                        <p:strVal val="visible"/>
                                      </p:to>
                                    </p:set>
                                    <p:anim calcmode="lin" valueType="num">
                                      <p:cBhvr additive="base">
                                        <p:cTn id="19" dur="500" fill="hold"/>
                                        <p:tgtEl>
                                          <p:spTgt spid="186880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688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68803">
                                            <p:txEl>
                                              <p:pRg st="5" end="5"/>
                                            </p:txEl>
                                          </p:spTgt>
                                        </p:tgtEl>
                                        <p:attrNameLst>
                                          <p:attrName>style.visibility</p:attrName>
                                        </p:attrNameLst>
                                      </p:cBhvr>
                                      <p:to>
                                        <p:strVal val="visible"/>
                                      </p:to>
                                    </p:set>
                                    <p:anim calcmode="lin" valueType="num">
                                      <p:cBhvr additive="base">
                                        <p:cTn id="25" dur="500" fill="hold"/>
                                        <p:tgtEl>
                                          <p:spTgt spid="186880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6880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868803">
                                            <p:txEl>
                                              <p:pRg st="6" end="6"/>
                                            </p:txEl>
                                          </p:spTgt>
                                        </p:tgtEl>
                                        <p:attrNameLst>
                                          <p:attrName>style.visibility</p:attrName>
                                        </p:attrNameLst>
                                      </p:cBhvr>
                                      <p:to>
                                        <p:strVal val="visible"/>
                                      </p:to>
                                    </p:set>
                                    <p:anim calcmode="lin" valueType="num">
                                      <p:cBhvr additive="base">
                                        <p:cTn id="29" dur="500" fill="hold"/>
                                        <p:tgtEl>
                                          <p:spTgt spid="186880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868803">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68803">
                                            <p:txEl>
                                              <p:pRg st="7" end="7"/>
                                            </p:txEl>
                                          </p:spTgt>
                                        </p:tgtEl>
                                        <p:attrNameLst>
                                          <p:attrName>style.visibility</p:attrName>
                                        </p:attrNameLst>
                                      </p:cBhvr>
                                      <p:to>
                                        <p:strVal val="visible"/>
                                      </p:to>
                                    </p:set>
                                    <p:anim calcmode="lin" valueType="num">
                                      <p:cBhvr additive="base">
                                        <p:cTn id="33" dur="500" fill="hold"/>
                                        <p:tgtEl>
                                          <p:spTgt spid="186880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868803">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68803">
                                            <p:txEl>
                                              <p:pRg st="8" end="8"/>
                                            </p:txEl>
                                          </p:spTgt>
                                        </p:tgtEl>
                                        <p:attrNameLst>
                                          <p:attrName>style.visibility</p:attrName>
                                        </p:attrNameLst>
                                      </p:cBhvr>
                                      <p:to>
                                        <p:strVal val="visible"/>
                                      </p:to>
                                    </p:set>
                                    <p:anim calcmode="lin" valueType="num">
                                      <p:cBhvr additive="base">
                                        <p:cTn id="37" dur="500" fill="hold"/>
                                        <p:tgtEl>
                                          <p:spTgt spid="186880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86880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68803">
                                            <p:txEl>
                                              <p:pRg st="10" end="10"/>
                                            </p:txEl>
                                          </p:spTgt>
                                        </p:tgtEl>
                                        <p:attrNameLst>
                                          <p:attrName>style.visibility</p:attrName>
                                        </p:attrNameLst>
                                      </p:cBhvr>
                                      <p:to>
                                        <p:strVal val="visible"/>
                                      </p:to>
                                    </p:set>
                                    <p:anim calcmode="lin" valueType="num">
                                      <p:cBhvr additive="base">
                                        <p:cTn id="43" dur="500" fill="hold"/>
                                        <p:tgtEl>
                                          <p:spTgt spid="1868803">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68803">
                                            <p:txEl>
                                              <p:pRg st="10" end="10"/>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868803">
                                            <p:txEl>
                                              <p:pRg st="11" end="11"/>
                                            </p:txEl>
                                          </p:spTgt>
                                        </p:tgtEl>
                                        <p:attrNameLst>
                                          <p:attrName>style.visibility</p:attrName>
                                        </p:attrNameLst>
                                      </p:cBhvr>
                                      <p:to>
                                        <p:strVal val="visible"/>
                                      </p:to>
                                    </p:set>
                                    <p:anim calcmode="lin" valueType="num">
                                      <p:cBhvr additive="base">
                                        <p:cTn id="47" dur="500" fill="hold"/>
                                        <p:tgtEl>
                                          <p:spTgt spid="1868803">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868803">
                                            <p:txEl>
                                              <p:pRg st="11" end="11"/>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68803">
                                            <p:txEl>
                                              <p:pRg st="12" end="12"/>
                                            </p:txEl>
                                          </p:spTgt>
                                        </p:tgtEl>
                                        <p:attrNameLst>
                                          <p:attrName>style.visibility</p:attrName>
                                        </p:attrNameLst>
                                      </p:cBhvr>
                                      <p:to>
                                        <p:strVal val="visible"/>
                                      </p:to>
                                    </p:set>
                                    <p:anim calcmode="lin" valueType="num">
                                      <p:cBhvr additive="base">
                                        <p:cTn id="51" dur="500" fill="hold"/>
                                        <p:tgtEl>
                                          <p:spTgt spid="1868803">
                                            <p:txEl>
                                              <p:pRg st="12" end="1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86880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8803" grpId="0" build="p"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6370" name="Title 1"/>
          <p:cNvSpPr>
            <a:spLocks noGrp="1"/>
          </p:cNvSpPr>
          <p:nvPr>
            <p:ph type="title" idx="4294967295"/>
          </p:nvPr>
        </p:nvSpPr>
        <p:spPr>
          <a:xfrm>
            <a:off x="838200" y="0"/>
            <a:ext cx="7162800" cy="1143000"/>
          </a:xfrm>
        </p:spPr>
        <p:txBody>
          <a:bodyPr lIns="91440" tIns="45720" rIns="91440" bIns="45720" anchor="b">
            <a:normAutofit fontScale="90000"/>
          </a:bodyPr>
          <a:lstStyle/>
          <a:p>
            <a:pPr eaLnBrk="1" hangingPunct="1"/>
            <a:r>
              <a:rPr lang="en-US" dirty="0" smtClean="0">
                <a:latin typeface="Tahoma" pitchFamily="34" charset="0"/>
              </a:rPr>
              <a:t>Fats- Aim for heart health</a:t>
            </a:r>
          </a:p>
        </p:txBody>
      </p:sp>
      <p:sp>
        <p:nvSpPr>
          <p:cNvPr id="1869827" name="Content Placeholder 2"/>
          <p:cNvSpPr>
            <a:spLocks noGrp="1"/>
          </p:cNvSpPr>
          <p:nvPr>
            <p:ph sz="half" idx="4294967295"/>
          </p:nvPr>
        </p:nvSpPr>
        <p:spPr>
          <a:xfrm>
            <a:off x="381000" y="1371600"/>
            <a:ext cx="4495800" cy="5105400"/>
          </a:xfrm>
        </p:spPr>
        <p:txBody>
          <a:bodyPr>
            <a:normAutofit/>
          </a:bodyPr>
          <a:lstStyle/>
          <a:p>
            <a:pPr>
              <a:spcBef>
                <a:spcPct val="0"/>
              </a:spcBef>
              <a:buClrTx/>
              <a:buSzTx/>
              <a:buFontTx/>
              <a:buChar char="•"/>
              <a:defRPr/>
            </a:pPr>
            <a:r>
              <a:rPr lang="en-US" sz="2800" b="1" dirty="0">
                <a:solidFill>
                  <a:schemeClr val="folHlink"/>
                </a:solidFill>
              </a:rPr>
              <a:t>Saturated fats</a:t>
            </a:r>
            <a:r>
              <a:rPr lang="en-US" sz="2400" b="1" dirty="0"/>
              <a:t> </a:t>
            </a:r>
            <a:r>
              <a:rPr lang="en-US" sz="2400" b="1" dirty="0">
                <a:solidFill>
                  <a:schemeClr val="tx2">
                    <a:lumMod val="50000"/>
                  </a:schemeClr>
                </a:solidFill>
              </a:rPr>
              <a:t>(LIMIT)</a:t>
            </a:r>
          </a:p>
          <a:p>
            <a:pPr lvl="1">
              <a:lnSpc>
                <a:spcPct val="70000"/>
              </a:lnSpc>
              <a:buFont typeface="Courier New" pitchFamily="49" charset="0"/>
              <a:buChar char="o"/>
              <a:defRPr/>
            </a:pPr>
            <a:r>
              <a:rPr lang="en-US" sz="2600" b="1" dirty="0">
                <a:solidFill>
                  <a:schemeClr val="tx1"/>
                </a:solidFill>
              </a:rPr>
              <a:t>Solid</a:t>
            </a:r>
          </a:p>
          <a:p>
            <a:pPr lvl="1">
              <a:lnSpc>
                <a:spcPct val="70000"/>
              </a:lnSpc>
              <a:buFont typeface="Courier New" pitchFamily="49" charset="0"/>
              <a:buChar char="o"/>
              <a:defRPr/>
            </a:pPr>
            <a:r>
              <a:rPr lang="en-US" sz="2600" b="1" dirty="0">
                <a:solidFill>
                  <a:schemeClr val="tx1"/>
                </a:solidFill>
              </a:rPr>
              <a:t>Animal  </a:t>
            </a:r>
          </a:p>
          <a:p>
            <a:pPr lvl="1">
              <a:lnSpc>
                <a:spcPct val="70000"/>
              </a:lnSpc>
              <a:buFont typeface="Courier New" pitchFamily="49" charset="0"/>
              <a:buChar char="o"/>
              <a:defRPr/>
            </a:pPr>
            <a:r>
              <a:rPr lang="en-US" sz="2600" b="1" dirty="0">
                <a:solidFill>
                  <a:schemeClr val="tx1"/>
                </a:solidFill>
              </a:rPr>
              <a:t>Tropical (palm, coconut)</a:t>
            </a:r>
          </a:p>
          <a:p>
            <a:pPr lvl="1">
              <a:lnSpc>
                <a:spcPct val="70000"/>
              </a:lnSpc>
              <a:buFont typeface="Courier New" pitchFamily="49" charset="0"/>
              <a:buChar char="o"/>
              <a:defRPr/>
            </a:pPr>
            <a:r>
              <a:rPr lang="en-US" sz="2600" b="1" dirty="0">
                <a:solidFill>
                  <a:schemeClr val="tx1"/>
                </a:solidFill>
              </a:rPr>
              <a:t>Trans fats (deep </a:t>
            </a:r>
            <a:r>
              <a:rPr lang="en-US" sz="2600" b="1" dirty="0" smtClean="0">
                <a:solidFill>
                  <a:schemeClr val="tx1"/>
                </a:solidFill>
              </a:rPr>
              <a:t>fried)</a:t>
            </a:r>
          </a:p>
          <a:p>
            <a:pPr lvl="1">
              <a:lnSpc>
                <a:spcPct val="70000"/>
              </a:lnSpc>
              <a:buFont typeface="Courier New" pitchFamily="49" charset="0"/>
              <a:buChar char="o"/>
              <a:defRPr/>
            </a:pPr>
            <a:endParaRPr lang="en-US" sz="2600" dirty="0">
              <a:solidFill>
                <a:schemeClr val="folHlink"/>
              </a:solidFill>
            </a:endParaRPr>
          </a:p>
          <a:p>
            <a:pPr>
              <a:lnSpc>
                <a:spcPct val="70000"/>
              </a:lnSpc>
              <a:buFont typeface="Courier New" pitchFamily="49" charset="0"/>
              <a:buChar char="o"/>
              <a:defRPr/>
            </a:pPr>
            <a:r>
              <a:rPr lang="en-US" sz="2400" dirty="0" smtClean="0">
                <a:solidFill>
                  <a:schemeClr val="folHlink"/>
                </a:solidFill>
              </a:rPr>
              <a:t>Monounsaturated</a:t>
            </a:r>
          </a:p>
          <a:p>
            <a:pPr lvl="1" eaLnBrk="1" hangingPunct="1">
              <a:lnSpc>
                <a:spcPct val="70000"/>
              </a:lnSpc>
              <a:buFont typeface="Courier New" pitchFamily="49" charset="0"/>
              <a:buChar char="o"/>
              <a:defRPr/>
            </a:pPr>
            <a:r>
              <a:rPr lang="en-US" sz="2000" dirty="0" smtClean="0"/>
              <a:t>Olive &amp; canola oils</a:t>
            </a:r>
          </a:p>
          <a:p>
            <a:pPr lvl="1" eaLnBrk="1" hangingPunct="1">
              <a:lnSpc>
                <a:spcPct val="70000"/>
              </a:lnSpc>
              <a:buFont typeface="Courier New" pitchFamily="49" charset="0"/>
              <a:buChar char="o"/>
              <a:defRPr/>
            </a:pPr>
            <a:r>
              <a:rPr lang="en-US" sz="2000" dirty="0" smtClean="0"/>
              <a:t>Nuts</a:t>
            </a:r>
          </a:p>
          <a:p>
            <a:pPr lvl="1" eaLnBrk="1" hangingPunct="1">
              <a:lnSpc>
                <a:spcPct val="70000"/>
              </a:lnSpc>
              <a:buFont typeface="Courier New" pitchFamily="49" charset="0"/>
              <a:buChar char="o"/>
              <a:defRPr/>
            </a:pPr>
            <a:r>
              <a:rPr lang="en-US" sz="2000" dirty="0" smtClean="0"/>
              <a:t>Avocado</a:t>
            </a:r>
          </a:p>
          <a:p>
            <a:pPr lvl="2" eaLnBrk="1" hangingPunct="1">
              <a:lnSpc>
                <a:spcPct val="70000"/>
              </a:lnSpc>
              <a:buFont typeface="Courier New" pitchFamily="49" charset="0"/>
              <a:buChar char="o"/>
              <a:defRPr/>
            </a:pPr>
            <a:endParaRPr lang="en-US" dirty="0" smtClean="0"/>
          </a:p>
          <a:p>
            <a:pPr eaLnBrk="1" hangingPunct="1">
              <a:lnSpc>
                <a:spcPct val="70000"/>
              </a:lnSpc>
              <a:buFont typeface="Courier New" pitchFamily="49" charset="0"/>
              <a:buChar char="o"/>
              <a:defRPr/>
            </a:pPr>
            <a:r>
              <a:rPr lang="en-US" sz="2000" dirty="0" smtClean="0">
                <a:solidFill>
                  <a:schemeClr val="folHlink"/>
                </a:solidFill>
              </a:rPr>
              <a:t>Polyunsaturated</a:t>
            </a:r>
          </a:p>
          <a:p>
            <a:pPr lvl="1" eaLnBrk="1" hangingPunct="1">
              <a:spcBef>
                <a:spcPct val="0"/>
              </a:spcBef>
              <a:buClrTx/>
              <a:buSzTx/>
              <a:buFontTx/>
              <a:buNone/>
              <a:defRPr/>
            </a:pPr>
            <a:r>
              <a:rPr lang="en-US" sz="2000" dirty="0" err="1" smtClean="0"/>
              <a:t>veg</a:t>
            </a:r>
            <a:r>
              <a:rPr lang="en-US" sz="2000" dirty="0" smtClean="0"/>
              <a:t> oils: canola, corn, walnut, safflower, soybean</a:t>
            </a:r>
          </a:p>
          <a:p>
            <a:pPr lvl="1" eaLnBrk="1" hangingPunct="1">
              <a:spcBef>
                <a:spcPct val="0"/>
              </a:spcBef>
              <a:buClrTx/>
              <a:buSzTx/>
              <a:buFontTx/>
              <a:buNone/>
              <a:defRPr/>
            </a:pPr>
            <a:endParaRPr lang="en-US" sz="2600" dirty="0" smtClean="0"/>
          </a:p>
          <a:p>
            <a:pPr eaLnBrk="1" hangingPunct="1">
              <a:spcBef>
                <a:spcPct val="0"/>
              </a:spcBef>
              <a:buClrTx/>
              <a:buSzTx/>
              <a:buFontTx/>
              <a:buChar char="•"/>
              <a:defRPr/>
            </a:pPr>
            <a:endParaRPr lang="en-US" sz="2600" dirty="0" smtClean="0"/>
          </a:p>
        </p:txBody>
      </p:sp>
      <p:sp>
        <p:nvSpPr>
          <p:cNvPr id="1869828" name="Content Placeholder 3"/>
          <p:cNvSpPr>
            <a:spLocks noGrp="1"/>
          </p:cNvSpPr>
          <p:nvPr>
            <p:ph sz="half" idx="4294967295"/>
          </p:nvPr>
        </p:nvSpPr>
        <p:spPr>
          <a:xfrm>
            <a:off x="5105400" y="1828800"/>
            <a:ext cx="3606800" cy="4743450"/>
          </a:xfrm>
        </p:spPr>
        <p:txBody>
          <a:bodyPr/>
          <a:lstStyle/>
          <a:p>
            <a:pPr eaLnBrk="1" hangingPunct="1">
              <a:buFont typeface="Wingdings" pitchFamily="2" charset="2"/>
              <a:buNone/>
              <a:defRPr/>
            </a:pPr>
            <a:r>
              <a:rPr lang="en-US" sz="2400" dirty="0" smtClean="0"/>
              <a:t>Serving sizes</a:t>
            </a:r>
          </a:p>
          <a:p>
            <a:pPr eaLnBrk="1" hangingPunct="1">
              <a:buFont typeface="Courier New" pitchFamily="49" charset="0"/>
              <a:buChar char="o"/>
              <a:defRPr/>
            </a:pPr>
            <a:r>
              <a:rPr lang="en-US" sz="2200" dirty="0" smtClean="0"/>
              <a:t>1 tsp butter, margarine, oil, mayonnaise</a:t>
            </a:r>
          </a:p>
          <a:p>
            <a:pPr eaLnBrk="1" hangingPunct="1">
              <a:buFont typeface="Courier New" pitchFamily="49" charset="0"/>
              <a:buChar char="o"/>
              <a:defRPr/>
            </a:pPr>
            <a:r>
              <a:rPr lang="en-US" sz="2200" dirty="0" smtClean="0"/>
              <a:t>1 Tbsp salad dressing, cream cheese, seeds</a:t>
            </a:r>
          </a:p>
          <a:p>
            <a:pPr eaLnBrk="1" hangingPunct="1">
              <a:buFont typeface="Courier New" pitchFamily="49" charset="0"/>
              <a:buChar char="o"/>
              <a:defRPr/>
            </a:pPr>
            <a:r>
              <a:rPr lang="en-US" sz="2200" dirty="0" smtClean="0"/>
              <a:t>2 Tbsp avocado, cream, sour cream</a:t>
            </a:r>
          </a:p>
          <a:p>
            <a:pPr eaLnBrk="1" hangingPunct="1">
              <a:buFont typeface="Courier New" pitchFamily="49" charset="0"/>
              <a:buChar char="o"/>
              <a:defRPr/>
            </a:pPr>
            <a:r>
              <a:rPr lang="en-US" sz="2200" dirty="0" smtClean="0"/>
              <a:t>1 slice bacon</a:t>
            </a:r>
          </a:p>
        </p:txBody>
      </p:sp>
      <p:pic>
        <p:nvPicPr>
          <p:cNvPr id="186373" name="Picture 5" descr="FD01057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1800" y="4417483"/>
            <a:ext cx="1371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4" name="Picture 7" descr="87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5268383"/>
            <a:ext cx="16002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184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69827">
                                            <p:txEl>
                                              <p:pRg st="0" end="0"/>
                                            </p:txEl>
                                          </p:spTgt>
                                        </p:tgtEl>
                                        <p:attrNameLst>
                                          <p:attrName>style.visibility</p:attrName>
                                        </p:attrNameLst>
                                      </p:cBhvr>
                                      <p:to>
                                        <p:strVal val="visible"/>
                                      </p:to>
                                    </p:set>
                                    <p:anim calcmode="lin" valueType="num">
                                      <p:cBhvr additive="base">
                                        <p:cTn id="7" dur="500" fill="hold"/>
                                        <p:tgtEl>
                                          <p:spTgt spid="18698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6982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69827">
                                            <p:txEl>
                                              <p:pRg st="1" end="1"/>
                                            </p:txEl>
                                          </p:spTgt>
                                        </p:tgtEl>
                                        <p:attrNameLst>
                                          <p:attrName>style.visibility</p:attrName>
                                        </p:attrNameLst>
                                      </p:cBhvr>
                                      <p:to>
                                        <p:strVal val="visible"/>
                                      </p:to>
                                    </p:set>
                                    <p:anim calcmode="lin" valueType="num">
                                      <p:cBhvr additive="base">
                                        <p:cTn id="11" dur="500" fill="hold"/>
                                        <p:tgtEl>
                                          <p:spTgt spid="186982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6982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69827">
                                            <p:txEl>
                                              <p:pRg st="2" end="2"/>
                                            </p:txEl>
                                          </p:spTgt>
                                        </p:tgtEl>
                                        <p:attrNameLst>
                                          <p:attrName>style.visibility</p:attrName>
                                        </p:attrNameLst>
                                      </p:cBhvr>
                                      <p:to>
                                        <p:strVal val="visible"/>
                                      </p:to>
                                    </p:set>
                                    <p:anim calcmode="lin" valueType="num">
                                      <p:cBhvr additive="base">
                                        <p:cTn id="15" dur="500" fill="hold"/>
                                        <p:tgtEl>
                                          <p:spTgt spid="186982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6982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69827">
                                            <p:txEl>
                                              <p:pRg st="3" end="3"/>
                                            </p:txEl>
                                          </p:spTgt>
                                        </p:tgtEl>
                                        <p:attrNameLst>
                                          <p:attrName>style.visibility</p:attrName>
                                        </p:attrNameLst>
                                      </p:cBhvr>
                                      <p:to>
                                        <p:strVal val="visible"/>
                                      </p:to>
                                    </p:set>
                                    <p:anim calcmode="lin" valueType="num">
                                      <p:cBhvr additive="base">
                                        <p:cTn id="19" dur="500" fill="hold"/>
                                        <p:tgtEl>
                                          <p:spTgt spid="186982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6982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69827">
                                            <p:txEl>
                                              <p:pRg st="4" end="4"/>
                                            </p:txEl>
                                          </p:spTgt>
                                        </p:tgtEl>
                                        <p:attrNameLst>
                                          <p:attrName>style.visibility</p:attrName>
                                        </p:attrNameLst>
                                      </p:cBhvr>
                                      <p:to>
                                        <p:strVal val="visible"/>
                                      </p:to>
                                    </p:set>
                                    <p:anim calcmode="lin" valueType="num">
                                      <p:cBhvr additive="base">
                                        <p:cTn id="23" dur="500" fill="hold"/>
                                        <p:tgtEl>
                                          <p:spTgt spid="186982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8698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869827">
                                            <p:txEl>
                                              <p:pRg st="6" end="6"/>
                                            </p:txEl>
                                          </p:spTgt>
                                        </p:tgtEl>
                                        <p:attrNameLst>
                                          <p:attrName>style.visibility</p:attrName>
                                        </p:attrNameLst>
                                      </p:cBhvr>
                                      <p:to>
                                        <p:strVal val="visible"/>
                                      </p:to>
                                    </p:set>
                                    <p:anim calcmode="lin" valueType="num">
                                      <p:cBhvr additive="base">
                                        <p:cTn id="29" dur="500" fill="hold"/>
                                        <p:tgtEl>
                                          <p:spTgt spid="1869827">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869827">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69827">
                                            <p:txEl>
                                              <p:pRg st="7" end="7"/>
                                            </p:txEl>
                                          </p:spTgt>
                                        </p:tgtEl>
                                        <p:attrNameLst>
                                          <p:attrName>style.visibility</p:attrName>
                                        </p:attrNameLst>
                                      </p:cBhvr>
                                      <p:to>
                                        <p:strVal val="visible"/>
                                      </p:to>
                                    </p:set>
                                    <p:anim calcmode="lin" valueType="num">
                                      <p:cBhvr additive="base">
                                        <p:cTn id="33" dur="500" fill="hold"/>
                                        <p:tgtEl>
                                          <p:spTgt spid="1869827">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869827">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69827">
                                            <p:txEl>
                                              <p:pRg st="8" end="8"/>
                                            </p:txEl>
                                          </p:spTgt>
                                        </p:tgtEl>
                                        <p:attrNameLst>
                                          <p:attrName>style.visibility</p:attrName>
                                        </p:attrNameLst>
                                      </p:cBhvr>
                                      <p:to>
                                        <p:strVal val="visible"/>
                                      </p:to>
                                    </p:set>
                                    <p:anim calcmode="lin" valueType="num">
                                      <p:cBhvr additive="base">
                                        <p:cTn id="37" dur="500" fill="hold"/>
                                        <p:tgtEl>
                                          <p:spTgt spid="1869827">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869827">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869827">
                                            <p:txEl>
                                              <p:pRg st="9" end="9"/>
                                            </p:txEl>
                                          </p:spTgt>
                                        </p:tgtEl>
                                        <p:attrNameLst>
                                          <p:attrName>style.visibility</p:attrName>
                                        </p:attrNameLst>
                                      </p:cBhvr>
                                      <p:to>
                                        <p:strVal val="visible"/>
                                      </p:to>
                                    </p:set>
                                    <p:anim calcmode="lin" valueType="num">
                                      <p:cBhvr additive="base">
                                        <p:cTn id="41" dur="500" fill="hold"/>
                                        <p:tgtEl>
                                          <p:spTgt spid="1869827">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86982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869827">
                                            <p:txEl>
                                              <p:pRg st="11" end="11"/>
                                            </p:txEl>
                                          </p:spTgt>
                                        </p:tgtEl>
                                        <p:attrNameLst>
                                          <p:attrName>style.visibility</p:attrName>
                                        </p:attrNameLst>
                                      </p:cBhvr>
                                      <p:to>
                                        <p:strVal val="visible"/>
                                      </p:to>
                                    </p:set>
                                    <p:anim calcmode="lin" valueType="num">
                                      <p:cBhvr additive="base">
                                        <p:cTn id="47" dur="500" fill="hold"/>
                                        <p:tgtEl>
                                          <p:spTgt spid="1869827">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869827">
                                            <p:txEl>
                                              <p:pRg st="11" end="11"/>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69827">
                                            <p:txEl>
                                              <p:pRg st="12" end="12"/>
                                            </p:txEl>
                                          </p:spTgt>
                                        </p:tgtEl>
                                        <p:attrNameLst>
                                          <p:attrName>style.visibility</p:attrName>
                                        </p:attrNameLst>
                                      </p:cBhvr>
                                      <p:to>
                                        <p:strVal val="visible"/>
                                      </p:to>
                                    </p:set>
                                    <p:anim calcmode="lin" valueType="num">
                                      <p:cBhvr additive="base">
                                        <p:cTn id="51" dur="500" fill="hold"/>
                                        <p:tgtEl>
                                          <p:spTgt spid="1869827">
                                            <p:txEl>
                                              <p:pRg st="12" end="1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869827">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9827" grpId="0" build="p"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a:xfrm>
            <a:off x="426720" y="-3810"/>
            <a:ext cx="7239000" cy="1143000"/>
          </a:xfrm>
        </p:spPr>
        <p:txBody>
          <a:bodyPr/>
          <a:lstStyle/>
          <a:p>
            <a:pPr eaLnBrk="1" hangingPunct="1">
              <a:buFont typeface="Monotype Sorts" pitchFamily="2" charset="2"/>
              <a:buNone/>
            </a:pPr>
            <a:r>
              <a:rPr lang="en-US" sz="4400" dirty="0" smtClean="0"/>
              <a:t>Using Alcohol Safely</a:t>
            </a:r>
            <a:endParaRPr lang="en-US" dirty="0" smtClean="0">
              <a:sym typeface="Monotype Sorts" pitchFamily="2" charset="2"/>
            </a:endParaRPr>
          </a:p>
        </p:txBody>
      </p:sp>
      <p:sp>
        <p:nvSpPr>
          <p:cNvPr id="374787" name="Rectangle 3"/>
          <p:cNvSpPr>
            <a:spLocks noGrp="1" noChangeArrowheads="1"/>
          </p:cNvSpPr>
          <p:nvPr>
            <p:ph type="body" idx="1"/>
          </p:nvPr>
        </p:nvSpPr>
        <p:spPr>
          <a:xfrm>
            <a:off x="685801" y="1143000"/>
            <a:ext cx="6629400" cy="5181600"/>
          </a:xfrm>
        </p:spPr>
        <p:txBody>
          <a:bodyPr/>
          <a:lstStyle/>
          <a:p>
            <a:r>
              <a:rPr lang="en-US" dirty="0" smtClean="0"/>
              <a:t>Women- 1 or fewer alcoholic drinks a day </a:t>
            </a:r>
          </a:p>
          <a:p>
            <a:r>
              <a:rPr lang="en-US" dirty="0" smtClean="0"/>
              <a:t>Men 2 or fewer alcoholic drinks a day</a:t>
            </a:r>
          </a:p>
          <a:p>
            <a:pPr lvl="1"/>
            <a:r>
              <a:rPr lang="en-US" dirty="0" smtClean="0"/>
              <a:t>1 alcoholic drink equals</a:t>
            </a:r>
          </a:p>
          <a:p>
            <a:pPr lvl="2"/>
            <a:r>
              <a:rPr lang="en-US" dirty="0" smtClean="0"/>
              <a:t>12 </a:t>
            </a:r>
            <a:r>
              <a:rPr lang="en-US" dirty="0" err="1" smtClean="0"/>
              <a:t>oz</a:t>
            </a:r>
            <a:r>
              <a:rPr lang="en-US" dirty="0" smtClean="0"/>
              <a:t> beer, 5 </a:t>
            </a:r>
            <a:r>
              <a:rPr lang="en-US" dirty="0" err="1" smtClean="0"/>
              <a:t>oz</a:t>
            </a:r>
            <a:r>
              <a:rPr lang="en-US" dirty="0" smtClean="0"/>
              <a:t> glass of wine, or  1.5 </a:t>
            </a:r>
            <a:r>
              <a:rPr lang="en-US" dirty="0" err="1" smtClean="0"/>
              <a:t>oz</a:t>
            </a:r>
            <a:r>
              <a:rPr lang="en-US" dirty="0" smtClean="0"/>
              <a:t> distilled spirits (vodka, gin </a:t>
            </a:r>
            <a:r>
              <a:rPr lang="en-US" dirty="0" err="1" smtClean="0"/>
              <a:t>etc</a:t>
            </a:r>
            <a:r>
              <a:rPr lang="en-US" dirty="0" smtClean="0"/>
              <a:t>)</a:t>
            </a:r>
          </a:p>
          <a:p>
            <a:r>
              <a:rPr lang="en-US" dirty="0" smtClean="0"/>
              <a:t>If drink, limit amount and drink w/ food. </a:t>
            </a:r>
          </a:p>
          <a:p>
            <a:r>
              <a:rPr lang="en-US" dirty="0" smtClean="0"/>
              <a:t>Ask HCP if safe for you to drink. Tell them your usual quantity and frequency.  </a:t>
            </a:r>
          </a:p>
          <a:p>
            <a:pPr eaLnBrk="1" hangingPunct="1"/>
            <a:r>
              <a:rPr lang="en-US" dirty="0" smtClean="0"/>
              <a:t> Can cause hypo and worsen neuropathy</a:t>
            </a:r>
          </a:p>
        </p:txBody>
      </p:sp>
      <p:pic>
        <p:nvPicPr>
          <p:cNvPr id="2" name="Picture 1"/>
          <p:cNvPicPr>
            <a:picLocks noChangeAspect="1"/>
          </p:cNvPicPr>
          <p:nvPr/>
        </p:nvPicPr>
        <p:blipFill>
          <a:blip r:embed="rId3"/>
          <a:stretch>
            <a:fillRect/>
          </a:stretch>
        </p:blipFill>
        <p:spPr>
          <a:xfrm>
            <a:off x="7292341" y="1524000"/>
            <a:ext cx="1991266" cy="2891455"/>
          </a:xfrm>
          <a:prstGeom prst="rect">
            <a:avLst/>
          </a:prstGeom>
        </p:spPr>
      </p:pic>
    </p:spTree>
    <p:extLst>
      <p:ext uri="{BB962C8B-B14F-4D97-AF65-F5344CB8AC3E}">
        <p14:creationId xmlns:p14="http://schemas.microsoft.com/office/powerpoint/2010/main" val="35193706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73050"/>
            <a:ext cx="6472238" cy="1143000"/>
          </a:xfrm>
        </p:spPr>
        <p:txBody>
          <a:bodyPr>
            <a:normAutofit fontScale="90000"/>
          </a:bodyPr>
          <a:lstStyle/>
          <a:p>
            <a:pPr eaLnBrk="1" hangingPunct="1">
              <a:defRPr/>
            </a:pPr>
            <a:r>
              <a:rPr lang="en-US" dirty="0" smtClean="0">
                <a:solidFill>
                  <a:schemeClr val="accent1">
                    <a:lumMod val="60000"/>
                    <a:lumOff val="40000"/>
                  </a:schemeClr>
                </a:solidFill>
              </a:rPr>
              <a:t>Thoughts on Diabetes, Weight, Social Change</a:t>
            </a:r>
            <a:endParaRPr lang="en-US" dirty="0">
              <a:solidFill>
                <a:schemeClr val="accent1">
                  <a:lumMod val="60000"/>
                  <a:lumOff val="40000"/>
                </a:schemeClr>
              </a:solidFill>
            </a:endParaRPr>
          </a:p>
        </p:txBody>
      </p:sp>
      <p:sp>
        <p:nvSpPr>
          <p:cNvPr id="25603" name="Content Placeholder 2"/>
          <p:cNvSpPr>
            <a:spLocks noGrp="1"/>
          </p:cNvSpPr>
          <p:nvPr>
            <p:ph idx="1"/>
          </p:nvPr>
        </p:nvSpPr>
        <p:spPr>
          <a:xfrm>
            <a:off x="304800" y="1752600"/>
            <a:ext cx="8382000" cy="4800600"/>
          </a:xfrm>
        </p:spPr>
        <p:txBody>
          <a:bodyPr/>
          <a:lstStyle/>
          <a:p>
            <a:pPr eaLnBrk="1" hangingPunct="1"/>
            <a:r>
              <a:rPr lang="en-US" smtClean="0"/>
              <a:t>“The only way on a societal basis to reduce the prevalence of obesity is through community action” – </a:t>
            </a:r>
            <a:r>
              <a:rPr lang="en-US" sz="2400" smtClean="0"/>
              <a:t>Dr. Frieden, CDC</a:t>
            </a:r>
            <a:endParaRPr lang="en-US" smtClean="0"/>
          </a:p>
          <a:p>
            <a:pPr eaLnBrk="1" hangingPunct="1"/>
            <a:r>
              <a:rPr lang="en-US" smtClean="0"/>
              <a:t>In the past 20 yrs:  </a:t>
            </a:r>
          </a:p>
          <a:p>
            <a:pPr lvl="1" eaLnBrk="1" hangingPunct="1"/>
            <a:r>
              <a:rPr lang="en-US" smtClean="0"/>
              <a:t>the price of soda has gone up 20%</a:t>
            </a:r>
          </a:p>
          <a:p>
            <a:pPr lvl="1" eaLnBrk="1" hangingPunct="1"/>
            <a:r>
              <a:rPr lang="en-US" smtClean="0"/>
              <a:t>Fruits and vegetables have gone up 100+%</a:t>
            </a:r>
          </a:p>
          <a:p>
            <a:pPr eaLnBrk="1" hangingPunct="1"/>
            <a:r>
              <a:rPr lang="en-US" smtClean="0"/>
              <a:t>Obesity (BMI 30+) prevalence 22% to 40%</a:t>
            </a:r>
          </a:p>
          <a:p>
            <a:pPr eaLnBrk="1" hangingPunct="1"/>
            <a:r>
              <a:rPr lang="en-US" smtClean="0"/>
              <a:t>Poverty, Obesity, Diabetes inter-related</a:t>
            </a:r>
          </a:p>
          <a:p>
            <a:pPr eaLnBrk="1" hangingPunct="1"/>
            <a:endParaRPr lang="en-US" smtClean="0"/>
          </a:p>
        </p:txBody>
      </p:sp>
      <p:pic>
        <p:nvPicPr>
          <p:cNvPr id="25604" name="Picture 5" descr="C:\Users\Beverly\AppData\Local\Microsoft\Windows\Temporary Internet Files\Content.IE5\52TDUJIH\MCj0397416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304800"/>
            <a:ext cx="1827213"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7" descr="C:\Users\Beverly\AppData\Local\Microsoft\Windows\Temporary Internet Files\Content.IE5\ZO05O1IK\MCj0434769000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52736">
            <a:off x="6931025" y="2663825"/>
            <a:ext cx="11811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8" descr="C:\Users\Beverly\AppData\Local\Microsoft\Windows\Temporary Internet Files\Content.IE5\6TT3OWG7\MPj0438794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4800" y="3048000"/>
            <a:ext cx="696913"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407036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noFill/>
        </p:spPr>
        <p:txBody>
          <a:bodyPr lIns="90477" tIns="44445" rIns="90477" bIns="44445" anchor="b">
            <a:normAutofit fontScale="90000"/>
          </a:bodyPr>
          <a:lstStyle/>
          <a:p>
            <a:pPr eaLnBrk="1" hangingPunct="1"/>
            <a:r>
              <a:rPr lang="en-US" sz="4400" b="1" smtClean="0">
                <a:latin typeface="Arial" charset="0"/>
              </a:rPr>
              <a:t>Ms. Gonzales’ </a:t>
            </a:r>
            <a:br>
              <a:rPr lang="en-US" sz="4400" b="1" smtClean="0">
                <a:latin typeface="Arial" charset="0"/>
              </a:rPr>
            </a:br>
            <a:r>
              <a:rPr lang="en-US" sz="4400" b="1" smtClean="0">
                <a:latin typeface="Arial" charset="0"/>
              </a:rPr>
              <a:t>General Diet Pattern</a:t>
            </a:r>
            <a:endParaRPr lang="en-US" smtClean="0">
              <a:latin typeface="Book Antiqua" pitchFamily="18" charset="0"/>
            </a:endParaRPr>
          </a:p>
        </p:txBody>
      </p:sp>
      <p:graphicFrame>
        <p:nvGraphicFramePr>
          <p:cNvPr id="190467" name="Object 3"/>
          <p:cNvGraphicFramePr>
            <a:graphicFrameLocks noGrp="1" noChangeAspect="1"/>
          </p:cNvGraphicFramePr>
          <p:nvPr>
            <p:ph type="body" idx="1"/>
            <p:extLst/>
          </p:nvPr>
        </p:nvGraphicFramePr>
        <p:xfrm>
          <a:off x="46583" y="1522651"/>
          <a:ext cx="8060234" cy="5334000"/>
        </p:xfrm>
        <a:graphic>
          <a:graphicData uri="http://schemas.openxmlformats.org/presentationml/2006/ole">
            <mc:AlternateContent xmlns:mc="http://schemas.openxmlformats.org/markup-compatibility/2006">
              <mc:Choice xmlns:v="urn:schemas-microsoft-com:vml" Requires="v">
                <p:oleObj spid="_x0000_s73740" name="Document" r:id="rId3" imgW="7979509" imgH="5280261" progId="Word.Document.8">
                  <p:embed/>
                </p:oleObj>
              </mc:Choice>
              <mc:Fallback>
                <p:oleObj name="Document" r:id="rId3" imgW="7979509" imgH="5280261" progId="Word.Document.8">
                  <p:embed/>
                  <p:pic>
                    <p:nvPicPr>
                      <p:cNvPr id="0" name=""/>
                      <p:cNvPicPr>
                        <a:picLocks noChangeAspect="1" noChangeArrowheads="1"/>
                      </p:cNvPicPr>
                      <p:nvPr/>
                    </p:nvPicPr>
                    <p:blipFill>
                      <a:blip r:embed="rId4"/>
                      <a:srcRect/>
                      <a:stretch>
                        <a:fillRect/>
                      </a:stretch>
                    </p:blipFill>
                    <p:spPr bwMode="auto">
                      <a:xfrm>
                        <a:off x="46583" y="1522651"/>
                        <a:ext cx="8060234" cy="5334000"/>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2113451668"/>
      </p:ext>
    </p:extLst>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a:xfrm>
            <a:off x="838200" y="304800"/>
            <a:ext cx="7772400" cy="838200"/>
          </a:xfrm>
        </p:spPr>
        <p:txBody>
          <a:bodyPr/>
          <a:lstStyle/>
          <a:p>
            <a:pPr eaLnBrk="1" hangingPunct="1"/>
            <a:r>
              <a:rPr lang="en-US" smtClean="0"/>
              <a:t>Resources</a:t>
            </a:r>
          </a:p>
        </p:txBody>
      </p:sp>
      <p:sp>
        <p:nvSpPr>
          <p:cNvPr id="380931" name="Rectangle 3"/>
          <p:cNvSpPr>
            <a:spLocks noGrp="1" noChangeArrowheads="1"/>
          </p:cNvSpPr>
          <p:nvPr>
            <p:ph type="body" idx="1"/>
          </p:nvPr>
        </p:nvSpPr>
        <p:spPr>
          <a:xfrm>
            <a:off x="914400" y="1066800"/>
            <a:ext cx="7772400" cy="5486400"/>
          </a:xfrm>
        </p:spPr>
        <p:txBody>
          <a:bodyPr>
            <a:normAutofit lnSpcReduction="10000"/>
          </a:bodyPr>
          <a:lstStyle/>
          <a:p>
            <a:pPr eaLnBrk="1" hangingPunct="1">
              <a:lnSpc>
                <a:spcPct val="90000"/>
              </a:lnSpc>
            </a:pPr>
            <a:r>
              <a:rPr lang="en-US" sz="2800" smtClean="0">
                <a:hlinkClick r:id="rId3"/>
              </a:rPr>
              <a:t>www.eatright.org</a:t>
            </a:r>
            <a:r>
              <a:rPr lang="en-US" sz="2800" smtClean="0"/>
              <a:t> American Dietetic Association website for nutrition information, resources, and access to Registered Dietitians</a:t>
            </a:r>
          </a:p>
          <a:p>
            <a:pPr eaLnBrk="1" hangingPunct="1">
              <a:lnSpc>
                <a:spcPct val="90000"/>
              </a:lnSpc>
            </a:pPr>
            <a:r>
              <a:rPr lang="en-US" sz="2800" smtClean="0">
                <a:hlinkClick r:id="rId4"/>
              </a:rPr>
              <a:t>www.diabetes.org</a:t>
            </a:r>
            <a:r>
              <a:rPr lang="en-US" sz="2800" smtClean="0"/>
              <a:t> American Diabetes Association website, advocates to prevent, cure and improve the lives of all people affected diabetes</a:t>
            </a:r>
          </a:p>
          <a:p>
            <a:pPr eaLnBrk="1" hangingPunct="1">
              <a:lnSpc>
                <a:spcPct val="90000"/>
              </a:lnSpc>
            </a:pPr>
            <a:r>
              <a:rPr lang="en-US" sz="2800" smtClean="0">
                <a:hlinkClick r:id="rId5"/>
              </a:rPr>
              <a:t>www.americanheart.org</a:t>
            </a:r>
            <a:r>
              <a:rPr lang="en-US" sz="2800" smtClean="0"/>
              <a:t> American Heart Association website; resources, recipes and tips; learn about  efforts to reduce death caused by cardiovascular disease</a:t>
            </a:r>
          </a:p>
          <a:p>
            <a:pPr eaLnBrk="1" hangingPunct="1">
              <a:lnSpc>
                <a:spcPct val="90000"/>
              </a:lnSpc>
            </a:pPr>
            <a:r>
              <a:rPr lang="en-US" sz="2800" smtClean="0">
                <a:hlinkClick r:id="rId6"/>
              </a:rPr>
              <a:t>www.dce.org/publications/education-handouts/</a:t>
            </a:r>
            <a:endParaRPr lang="en-US" sz="2800" smtClean="0"/>
          </a:p>
          <a:p>
            <a:pPr eaLnBrk="1" hangingPunct="1">
              <a:lnSpc>
                <a:spcPct val="90000"/>
              </a:lnSpc>
            </a:pPr>
            <a:endParaRPr lang="en-US" sz="2800" smtClean="0"/>
          </a:p>
          <a:p>
            <a:pPr eaLnBrk="1" hangingPunct="1">
              <a:lnSpc>
                <a:spcPct val="90000"/>
              </a:lnSpc>
            </a:pPr>
            <a:endParaRPr lang="en-US" sz="2800" smtClean="0"/>
          </a:p>
        </p:txBody>
      </p:sp>
    </p:spTree>
    <p:extLst>
      <p:ext uri="{BB962C8B-B14F-4D97-AF65-F5344CB8AC3E}">
        <p14:creationId xmlns:p14="http://schemas.microsoft.com/office/powerpoint/2010/main" val="4162316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p:txBody>
          <a:bodyPr/>
          <a:lstStyle/>
          <a:p>
            <a:pPr eaLnBrk="1" hangingPunct="1"/>
            <a:r>
              <a:rPr lang="en-US" smtClean="0"/>
              <a:t>Resources</a:t>
            </a:r>
          </a:p>
        </p:txBody>
      </p:sp>
      <p:sp>
        <p:nvSpPr>
          <p:cNvPr id="382979" name="Rectangle 3"/>
          <p:cNvSpPr>
            <a:spLocks noGrp="1" noChangeArrowheads="1"/>
          </p:cNvSpPr>
          <p:nvPr>
            <p:ph type="body" idx="1"/>
          </p:nvPr>
        </p:nvSpPr>
        <p:spPr/>
        <p:txBody>
          <a:bodyPr/>
          <a:lstStyle/>
          <a:p>
            <a:pPr eaLnBrk="1" hangingPunct="1"/>
            <a:r>
              <a:rPr lang="en-US" smtClean="0">
                <a:hlinkClick r:id="rId3"/>
              </a:rPr>
              <a:t>www.nhlbi.nih.gov</a:t>
            </a:r>
            <a:r>
              <a:rPr lang="en-US" smtClean="0"/>
              <a:t>  contains information for professionals and the general public about heart and vascular diseases, lung diseases, blood diseases.</a:t>
            </a:r>
          </a:p>
          <a:p>
            <a:pPr eaLnBrk="1" hangingPunct="1"/>
            <a:r>
              <a:rPr lang="en-US" smtClean="0">
                <a:hlinkClick r:id="rId4"/>
              </a:rPr>
              <a:t>www.niddk.nih.gov</a:t>
            </a:r>
            <a:r>
              <a:rPr lang="en-US" smtClean="0"/>
              <a:t>  National Institute of Diabetes and Digestive and Kidney</a:t>
            </a:r>
            <a:r>
              <a:rPr lang="en-US" b="1" smtClean="0"/>
              <a:t> </a:t>
            </a:r>
            <a:r>
              <a:rPr lang="en-US" smtClean="0"/>
              <a:t>Diseases (NIDDK) information and resources clearinghouse.</a:t>
            </a:r>
          </a:p>
          <a:p>
            <a:pPr eaLnBrk="1" hangingPunct="1"/>
            <a:endParaRPr lang="en-US" smtClean="0"/>
          </a:p>
        </p:txBody>
      </p:sp>
    </p:spTree>
    <p:extLst>
      <p:ext uri="{BB962C8B-B14F-4D97-AF65-F5344CB8AC3E}">
        <p14:creationId xmlns:p14="http://schemas.microsoft.com/office/powerpoint/2010/main" val="4915577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ctrTitle"/>
          </p:nvPr>
        </p:nvSpPr>
        <p:spPr>
          <a:xfrm>
            <a:off x="228600" y="838200"/>
            <a:ext cx="8610600" cy="1447800"/>
          </a:xfrm>
        </p:spPr>
        <p:txBody>
          <a:bodyPr/>
          <a:lstStyle/>
          <a:p>
            <a:pPr eaLnBrk="1" hangingPunct="1"/>
            <a:r>
              <a:rPr lang="en-US" sz="3300" b="1" dirty="0" smtClean="0">
                <a:solidFill>
                  <a:schemeClr val="bg2"/>
                </a:solidFill>
              </a:rPr>
              <a:t> </a:t>
            </a:r>
            <a:r>
              <a:rPr lang="en-US" sz="3400" dirty="0" smtClean="0">
                <a:solidFill>
                  <a:schemeClr val="bg2"/>
                </a:solidFill>
                <a:latin typeface="Tahoma" panose="020B0604030504040204" pitchFamily="34" charset="0"/>
              </a:rPr>
              <a:t>Insulin – the Ultimate Hormone Replacement Therapy</a:t>
            </a:r>
            <a:r>
              <a:rPr lang="en-US" sz="4200" dirty="0" smtClean="0">
                <a:solidFill>
                  <a:schemeClr val="bg2"/>
                </a:solidFill>
                <a:latin typeface="Tahoma" panose="020B0604030504040204" pitchFamily="34" charset="0"/>
              </a:rPr>
              <a:t> </a:t>
            </a:r>
            <a:r>
              <a:rPr lang="en-US" sz="4200" dirty="0" smtClean="0">
                <a:solidFill>
                  <a:schemeClr val="tx1"/>
                </a:solidFill>
                <a:latin typeface="Tahoma" panose="020B0604030504040204" pitchFamily="34" charset="0"/>
              </a:rPr>
              <a:t/>
            </a:r>
            <a:br>
              <a:rPr lang="en-US" sz="4200" dirty="0" smtClean="0">
                <a:solidFill>
                  <a:schemeClr val="tx1"/>
                </a:solidFill>
                <a:latin typeface="Tahoma" panose="020B0604030504040204" pitchFamily="34" charset="0"/>
              </a:rPr>
            </a:br>
            <a:endParaRPr lang="en-US" sz="2100" dirty="0" smtClean="0"/>
          </a:p>
        </p:txBody>
      </p:sp>
      <p:sp>
        <p:nvSpPr>
          <p:cNvPr id="183299" name="Rectangle 3"/>
          <p:cNvSpPr>
            <a:spLocks noGrp="1" noChangeArrowheads="1"/>
          </p:cNvSpPr>
          <p:nvPr>
            <p:ph type="subTitle" idx="1"/>
          </p:nvPr>
        </p:nvSpPr>
        <p:spPr>
          <a:xfrm>
            <a:off x="3276600" y="1752600"/>
            <a:ext cx="5486400" cy="3352800"/>
          </a:xfrm>
        </p:spPr>
        <p:txBody>
          <a:bodyPr/>
          <a:lstStyle/>
          <a:p>
            <a:pPr algn="r" eaLnBrk="1" hangingPunct="1"/>
            <a:endParaRPr lang="en-US" sz="1800" dirty="0" smtClean="0"/>
          </a:p>
          <a:p>
            <a:pPr algn="r" eaLnBrk="1" hangingPunct="1"/>
            <a:endParaRPr lang="en-US" sz="2400" dirty="0" smtClean="0"/>
          </a:p>
        </p:txBody>
      </p:sp>
      <p:sp>
        <p:nvSpPr>
          <p:cNvPr id="183300"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lgn="ctr">
              <a:spcBef>
                <a:spcPct val="0"/>
              </a:spcBef>
              <a:buClrTx/>
              <a:buSzTx/>
              <a:buFontTx/>
              <a:buNone/>
            </a:pPr>
            <a:endParaRPr lang="en-US" sz="2400"/>
          </a:p>
        </p:txBody>
      </p:sp>
      <p:sp>
        <p:nvSpPr>
          <p:cNvPr id="1389573" name="Rectangle 5"/>
          <p:cNvSpPr>
            <a:spLocks noChangeArrowheads="1"/>
          </p:cNvSpPr>
          <p:nvPr/>
        </p:nvSpPr>
        <p:spPr bwMode="auto">
          <a:xfrm>
            <a:off x="0" y="2130425"/>
            <a:ext cx="3581400" cy="4727575"/>
          </a:xfrm>
          <a:prstGeom prst="rect">
            <a:avLst/>
          </a:prstGeom>
          <a:noFill/>
          <a:ln w="12700">
            <a:noFill/>
            <a:miter lim="800000"/>
            <a:headEnd/>
            <a:tailEnd/>
          </a:ln>
          <a:effectLst/>
        </p:spPr>
        <p:txBody>
          <a:bodyPr>
            <a:spAutoFit/>
          </a:bodyPr>
          <a:lstStyle/>
          <a:p>
            <a:pPr lvl="1">
              <a:defRPr/>
            </a:pPr>
            <a:r>
              <a:rPr lang="en-US" sz="3200" dirty="0">
                <a:solidFill>
                  <a:schemeClr val="folHlink"/>
                </a:solidFill>
                <a:latin typeface="Arial" pitchFamily="34" charset="0"/>
              </a:rPr>
              <a:t>Objectives: </a:t>
            </a:r>
          </a:p>
          <a:p>
            <a:pPr lvl="1">
              <a:buFontTx/>
              <a:buChar char="•"/>
              <a:defRPr/>
            </a:pPr>
            <a:r>
              <a:rPr lang="en-US" sz="2800" dirty="0">
                <a:latin typeface="Arial" pitchFamily="34" charset="0"/>
              </a:rPr>
              <a:t>Discuss the actions of different insulins</a:t>
            </a:r>
          </a:p>
          <a:p>
            <a:pPr lvl="1">
              <a:buFontTx/>
              <a:buChar char="•"/>
              <a:defRPr/>
            </a:pPr>
            <a:r>
              <a:rPr lang="en-US" sz="2800" dirty="0">
                <a:latin typeface="Arial" pitchFamily="34" charset="0"/>
              </a:rPr>
              <a:t>Describe using pattern management as an insulin adjustment tool</a:t>
            </a:r>
            <a:r>
              <a:rPr lang="en-US" sz="1800" dirty="0">
                <a:latin typeface="Arial" pitchFamily="34" charset="0"/>
              </a:rPr>
              <a:t>.</a:t>
            </a:r>
          </a:p>
          <a:p>
            <a:pPr eaLnBrk="1" hangingPunct="1">
              <a:spcBef>
                <a:spcPct val="50000"/>
              </a:spcBef>
              <a:buClr>
                <a:schemeClr val="hlink"/>
              </a:buClr>
              <a:buSzPct val="65000"/>
              <a:buFont typeface="Wingdings" pitchFamily="2" charset="2"/>
              <a:buBlip>
                <a:blip r:embed="rId3"/>
              </a:buBlip>
              <a:defRPr/>
            </a:pPr>
            <a:endParaRPr lang="en-US" sz="3200" dirty="0">
              <a:effectLst>
                <a:outerShdw blurRad="38100" dist="38100" dir="2700000" algn="tl">
                  <a:srgbClr val="000000"/>
                </a:outerShdw>
              </a:effectLst>
              <a:latin typeface="Arial" pitchFamily="34" charset="0"/>
            </a:endParaRPr>
          </a:p>
        </p:txBody>
      </p:sp>
      <p:pic>
        <p:nvPicPr>
          <p:cNvPr id="1389574" name="Picture 6" descr="Insulin Molecu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1000" y="205740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19469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89574"/>
                                        </p:tgtEl>
                                        <p:attrNameLst>
                                          <p:attrName>style.visibility</p:attrName>
                                        </p:attrNameLst>
                                      </p:cBhvr>
                                      <p:to>
                                        <p:strVal val="visible"/>
                                      </p:to>
                                    </p:set>
                                    <p:anim calcmode="lin" valueType="num">
                                      <p:cBhvr additive="base">
                                        <p:cTn id="7" dur="2000" fill="hold"/>
                                        <p:tgtEl>
                                          <p:spTgt spid="1389574"/>
                                        </p:tgtEl>
                                        <p:attrNameLst>
                                          <p:attrName>ppt_x</p:attrName>
                                        </p:attrNameLst>
                                      </p:cBhvr>
                                      <p:tavLst>
                                        <p:tav tm="0">
                                          <p:val>
                                            <p:strVal val="0-#ppt_w/2"/>
                                          </p:val>
                                        </p:tav>
                                        <p:tav tm="100000">
                                          <p:val>
                                            <p:strVal val="#ppt_x"/>
                                          </p:val>
                                        </p:tav>
                                      </p:tavLst>
                                    </p:anim>
                                    <p:anim calcmode="lin" valueType="num">
                                      <p:cBhvr additive="base">
                                        <p:cTn id="8" dur="2000" fill="hold"/>
                                        <p:tgtEl>
                                          <p:spTgt spid="138957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5" presetClass="entr" presetSubtype="0" fill="hold" nodeType="clickEffect">
                                  <p:stCondLst>
                                    <p:cond delay="0"/>
                                  </p:stCondLst>
                                  <p:childTnLst>
                                    <p:set>
                                      <p:cBhvr>
                                        <p:cTn id="12" dur="1" fill="hold">
                                          <p:stCondLst>
                                            <p:cond delay="0"/>
                                          </p:stCondLst>
                                        </p:cTn>
                                        <p:tgtEl>
                                          <p:spTgt spid="1389574"/>
                                        </p:tgtEl>
                                        <p:attrNameLst>
                                          <p:attrName>style.visibility</p:attrName>
                                        </p:attrNameLst>
                                      </p:cBhvr>
                                      <p:to>
                                        <p:strVal val="visible"/>
                                      </p:to>
                                    </p:set>
                                    <p:anim calcmode="lin" valueType="num">
                                      <p:cBhvr>
                                        <p:cTn id="13" dur="1000" fill="hold"/>
                                        <p:tgtEl>
                                          <p:spTgt spid="1389574"/>
                                        </p:tgtEl>
                                        <p:attrNameLst>
                                          <p:attrName>ppt_w</p:attrName>
                                        </p:attrNameLst>
                                      </p:cBhvr>
                                      <p:tavLst>
                                        <p:tav tm="0">
                                          <p:val>
                                            <p:strVal val="#ppt_w*0.70"/>
                                          </p:val>
                                        </p:tav>
                                        <p:tav tm="100000">
                                          <p:val>
                                            <p:strVal val="#ppt_w"/>
                                          </p:val>
                                        </p:tav>
                                      </p:tavLst>
                                    </p:anim>
                                    <p:anim calcmode="lin" valueType="num">
                                      <p:cBhvr>
                                        <p:cTn id="14" dur="1000" fill="hold"/>
                                        <p:tgtEl>
                                          <p:spTgt spid="1389574"/>
                                        </p:tgtEl>
                                        <p:attrNameLst>
                                          <p:attrName>ppt_h</p:attrName>
                                        </p:attrNameLst>
                                      </p:cBhvr>
                                      <p:tavLst>
                                        <p:tav tm="0">
                                          <p:val>
                                            <p:strVal val="#ppt_h"/>
                                          </p:val>
                                        </p:tav>
                                        <p:tav tm="100000">
                                          <p:val>
                                            <p:strVal val="#ppt_h"/>
                                          </p:val>
                                        </p:tav>
                                      </p:tavLst>
                                    </p:anim>
                                    <p:animEffect transition="in" filter="fade">
                                      <p:cBhvr>
                                        <p:cTn id="15" dur="1000"/>
                                        <p:tgtEl>
                                          <p:spTgt spid="1389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0438" y="228600"/>
            <a:ext cx="468312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088542"/>
      </p:ext>
    </p:extLst>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itle 1"/>
          <p:cNvSpPr>
            <a:spLocks noGrp="1"/>
          </p:cNvSpPr>
          <p:nvPr>
            <p:ph type="title"/>
          </p:nvPr>
        </p:nvSpPr>
        <p:spPr>
          <a:xfrm>
            <a:off x="838200" y="304800"/>
            <a:ext cx="7467600" cy="1143000"/>
          </a:xfrm>
        </p:spPr>
        <p:txBody>
          <a:bodyPr>
            <a:normAutofit fontScale="90000"/>
          </a:bodyPr>
          <a:lstStyle/>
          <a:p>
            <a:pPr algn="ctr"/>
            <a:r>
              <a:rPr lang="en-US" smtClean="0">
                <a:solidFill>
                  <a:srgbClr val="F236B8"/>
                </a:solidFill>
              </a:rPr>
              <a:t>Welcome to Diabetes in the 21</a:t>
            </a:r>
            <a:r>
              <a:rPr lang="en-US" baseline="30000" smtClean="0">
                <a:solidFill>
                  <a:srgbClr val="F236B8"/>
                </a:solidFill>
              </a:rPr>
              <a:t>st</a:t>
            </a:r>
            <a:r>
              <a:rPr lang="en-US" smtClean="0">
                <a:solidFill>
                  <a:srgbClr val="F236B8"/>
                </a:solidFill>
              </a:rPr>
              <a:t> Century </a:t>
            </a:r>
          </a:p>
        </p:txBody>
      </p:sp>
      <p:pic>
        <p:nvPicPr>
          <p:cNvPr id="187395" name="Picture 5" descr="http://www.library.utoronto.ca/insulin/clipping/C10033/0001-1-0.jpg">
            <a:hlinkClick r:id="" action="ppaction://noaction"/>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28600"/>
            <a:ext cx="7848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6" name="Picture 12" descr="Breakthrough: the Discovery of Insulin, and the Making of a Medical Miracle by Thea Cooper and Arthur Ainsber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2971800"/>
            <a:ext cx="268605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545374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descr="mother and child ty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0661738"/>
      </p:ext>
    </p:extLst>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a:xfrm>
            <a:off x="304800" y="304800"/>
            <a:ext cx="8686800" cy="1143000"/>
          </a:xfrm>
        </p:spPr>
        <p:txBody>
          <a:bodyPr>
            <a:normAutofit fontScale="90000"/>
          </a:bodyPr>
          <a:lstStyle/>
          <a:p>
            <a:r>
              <a:rPr lang="en-US" dirty="0" smtClean="0">
                <a:solidFill>
                  <a:schemeClr val="tx2">
                    <a:lumMod val="20000"/>
                    <a:lumOff val="80000"/>
                  </a:schemeClr>
                </a:solidFill>
              </a:rPr>
              <a:t>Insulin Finally Available - 1922</a:t>
            </a:r>
            <a:br>
              <a:rPr lang="en-US" dirty="0" smtClean="0">
                <a:solidFill>
                  <a:schemeClr val="tx2">
                    <a:lumMod val="20000"/>
                    <a:lumOff val="80000"/>
                  </a:schemeClr>
                </a:solidFill>
              </a:rPr>
            </a:br>
            <a:r>
              <a:rPr lang="en-US" dirty="0" smtClean="0">
                <a:solidFill>
                  <a:srgbClr val="F236B8"/>
                </a:solidFill>
              </a:rPr>
              <a:t> </a:t>
            </a:r>
          </a:p>
        </p:txBody>
      </p:sp>
      <p:pic>
        <p:nvPicPr>
          <p:cNvPr id="191491" name="Picture 11" descr="http://link.library.utoronto.ca/insulin/images/home-bottl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219200"/>
            <a:ext cx="32289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2" name="Picture 6" descr="http://api.ning.com/files/9dfKN-UvtVMDTD8DuK*gl6R54bmdDF2b5pYYjXyAhuUHdMG6YuzDegACL373dn-BKViNoFR07AeVML7som0PMr4*fKHCCbds/hommedia3.png?width=48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990600"/>
            <a:ext cx="37084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736463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J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63" y="1752600"/>
            <a:ext cx="3962400"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667" name="Picture 3" descr="JL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5263" y="1752600"/>
            <a:ext cx="252571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0" name="Text Box 4"/>
          <p:cNvSpPr txBox="1">
            <a:spLocks noChangeArrowheads="1"/>
          </p:cNvSpPr>
          <p:nvPr/>
        </p:nvSpPr>
        <p:spPr bwMode="auto">
          <a:xfrm>
            <a:off x="422275" y="533400"/>
            <a:ext cx="71977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50000"/>
              </a:spcBef>
              <a:buClrTx/>
              <a:buSzTx/>
              <a:buFontTx/>
              <a:buNone/>
            </a:pPr>
            <a:r>
              <a:rPr lang="da-DK" sz="3600" dirty="0">
                <a:latin typeface="Arial" panose="020B0604020202020204" pitchFamily="34" charset="0"/>
              </a:rPr>
              <a:t>The Miracle of Insulin</a:t>
            </a:r>
            <a:endParaRPr lang="en-US" sz="3600" dirty="0">
              <a:latin typeface="Arial" panose="020B0604020202020204" pitchFamily="34" charset="0"/>
            </a:endParaRPr>
          </a:p>
        </p:txBody>
      </p:sp>
      <p:sp>
        <p:nvSpPr>
          <p:cNvPr id="193541" name="Text Box 5"/>
          <p:cNvSpPr txBox="1">
            <a:spLocks noChangeArrowheads="1"/>
          </p:cNvSpPr>
          <p:nvPr/>
        </p:nvSpPr>
        <p:spPr bwMode="auto">
          <a:xfrm>
            <a:off x="703263" y="5410200"/>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50000"/>
              </a:spcBef>
              <a:buClrTx/>
              <a:buSzTx/>
              <a:buFontTx/>
              <a:buNone/>
            </a:pPr>
            <a:r>
              <a:rPr lang="da-DK" sz="2000" b="1" dirty="0">
                <a:latin typeface="Arial" panose="020B0604020202020204" pitchFamily="34" charset="0"/>
              </a:rPr>
              <a:t>Patient J.L., December 15, 1922</a:t>
            </a:r>
            <a:endParaRPr lang="en-US" sz="2000" b="1" dirty="0">
              <a:latin typeface="Arial" panose="020B0604020202020204" pitchFamily="34" charset="0"/>
            </a:endParaRPr>
          </a:p>
        </p:txBody>
      </p:sp>
      <p:sp>
        <p:nvSpPr>
          <p:cNvPr id="193542" name="Rectangle 6"/>
          <p:cNvSpPr>
            <a:spLocks noChangeArrowheads="1"/>
          </p:cNvSpPr>
          <p:nvPr/>
        </p:nvSpPr>
        <p:spPr bwMode="auto">
          <a:xfrm>
            <a:off x="5316126" y="5410200"/>
            <a:ext cx="23503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lgn="ctr" eaLnBrk="1" hangingPunct="1">
              <a:spcBef>
                <a:spcPct val="0"/>
              </a:spcBef>
              <a:buClrTx/>
              <a:buSzTx/>
              <a:buFontTx/>
              <a:buNone/>
            </a:pPr>
            <a:r>
              <a:rPr lang="da-DK" sz="2000" b="1" dirty="0">
                <a:latin typeface="Arial" panose="020B0604020202020204" pitchFamily="34" charset="0"/>
              </a:rPr>
              <a:t>February 15, 1923</a:t>
            </a:r>
            <a:endParaRPr lang="en-US" sz="2000" b="1" dirty="0">
              <a:latin typeface="Arial" panose="020B0604020202020204" pitchFamily="34" charset="0"/>
            </a:endParaRPr>
          </a:p>
        </p:txBody>
      </p:sp>
    </p:spTree>
    <p:extLst>
      <p:ext uri="{BB962C8B-B14F-4D97-AF65-F5344CB8AC3E}">
        <p14:creationId xmlns:p14="http://schemas.microsoft.com/office/powerpoint/2010/main" val="22396175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93667"/>
                                        </p:tgtEl>
                                        <p:attrNameLst>
                                          <p:attrName>style.visibility</p:attrName>
                                        </p:attrNameLst>
                                      </p:cBhvr>
                                      <p:to>
                                        <p:strVal val="visible"/>
                                      </p:to>
                                    </p:set>
                                    <p:anim calcmode="lin" valueType="num">
                                      <p:cBhvr additive="base">
                                        <p:cTn id="7" dur="5000" fill="hold"/>
                                        <p:tgtEl>
                                          <p:spTgt spid="1393667"/>
                                        </p:tgtEl>
                                        <p:attrNameLst>
                                          <p:attrName>ppt_x</p:attrName>
                                        </p:attrNameLst>
                                      </p:cBhvr>
                                      <p:tavLst>
                                        <p:tav tm="0">
                                          <p:val>
                                            <p:strVal val="0-#ppt_w/2"/>
                                          </p:val>
                                        </p:tav>
                                        <p:tav tm="100000">
                                          <p:val>
                                            <p:strVal val="#ppt_x"/>
                                          </p:val>
                                        </p:tav>
                                      </p:tavLst>
                                    </p:anim>
                                    <p:anim calcmode="lin" valueType="num">
                                      <p:cBhvr additive="base">
                                        <p:cTn id="8" dur="5000" fill="hold"/>
                                        <p:tgtEl>
                                          <p:spTgt spid="13936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1026"/>
          <p:cNvSpPr>
            <a:spLocks noGrp="1" noChangeArrowheads="1"/>
          </p:cNvSpPr>
          <p:nvPr>
            <p:ph type="title"/>
          </p:nvPr>
        </p:nvSpPr>
        <p:spPr/>
        <p:txBody>
          <a:bodyPr/>
          <a:lstStyle/>
          <a:p>
            <a:pPr eaLnBrk="1" hangingPunct="1"/>
            <a:r>
              <a:rPr lang="en-US" sz="3600" smtClean="0">
                <a:solidFill>
                  <a:schemeClr val="folHlink"/>
                </a:solidFill>
              </a:rPr>
              <a:t>Psychological Insulin Resistance (PIR)</a:t>
            </a:r>
          </a:p>
        </p:txBody>
      </p:sp>
      <p:sp>
        <p:nvSpPr>
          <p:cNvPr id="195587" name="Rectangle 1027"/>
          <p:cNvSpPr>
            <a:spLocks noGrp="1" noChangeArrowheads="1"/>
          </p:cNvSpPr>
          <p:nvPr>
            <p:ph type="body" sz="half" idx="1"/>
          </p:nvPr>
        </p:nvSpPr>
        <p:spPr>
          <a:xfrm>
            <a:off x="457200" y="1752600"/>
            <a:ext cx="6502400" cy="4800600"/>
          </a:xfrm>
        </p:spPr>
        <p:txBody>
          <a:bodyPr>
            <a:normAutofit lnSpcReduction="10000"/>
          </a:bodyPr>
          <a:lstStyle/>
          <a:p>
            <a:pPr eaLnBrk="1" hangingPunct="1"/>
            <a:r>
              <a:rPr lang="en-US" sz="2800" smtClean="0"/>
              <a:t>50% of providers in study threatened pts “with the needle”.</a:t>
            </a:r>
          </a:p>
          <a:p>
            <a:pPr eaLnBrk="1" hangingPunct="1"/>
            <a:r>
              <a:rPr lang="en-US" sz="2800" smtClean="0"/>
              <a:t>Less than 50% of providers realized insulins’ positive effect on type 2 dm</a:t>
            </a:r>
          </a:p>
          <a:p>
            <a:pPr eaLnBrk="1" hangingPunct="1"/>
            <a:r>
              <a:rPr lang="en-US" sz="2800" smtClean="0"/>
              <a:t>Most pts don’t believe that insulin would “better help them manage their diabetes”.</a:t>
            </a:r>
          </a:p>
          <a:p>
            <a:pPr eaLnBrk="1" hangingPunct="1"/>
            <a:r>
              <a:rPr lang="en-US" sz="2800" smtClean="0"/>
              <a:t>Solutions: Find the root of PIR and address </a:t>
            </a:r>
          </a:p>
          <a:p>
            <a:pPr eaLnBrk="1" hangingPunct="1"/>
            <a:endParaRPr lang="en-US" sz="2800" smtClean="0"/>
          </a:p>
          <a:p>
            <a:pPr algn="r" eaLnBrk="1" hangingPunct="1">
              <a:buFont typeface="Wingdings" panose="05000000000000000000" pitchFamily="2" charset="2"/>
              <a:buNone/>
            </a:pPr>
            <a:r>
              <a:rPr lang="en-US" sz="2000" i="1" smtClean="0"/>
              <a:t>Diabetes Attitudes, Wishes, Needs Study - Rubin</a:t>
            </a:r>
          </a:p>
        </p:txBody>
      </p:sp>
      <p:pic>
        <p:nvPicPr>
          <p:cNvPr id="1755140" name="MPj04071720000[1].jpg">
            <a:hlinkClick r:id="" action="ppaction://media"/>
          </p:cNvPr>
          <p:cNvPicPr>
            <a:picLocks noGrp="1" noRot="1" noChangeAspect="1" noChangeArrowheads="1"/>
          </p:cNvPicPr>
          <p:nvPr>
            <p:ph sz="half" idx="2"/>
            <a:videoFile r:link="rId1"/>
          </p:nvPr>
        </p:nvPicPr>
        <p:blipFill>
          <a:blip r:embed="rId4">
            <a:extLst>
              <a:ext uri="{28A0092B-C50C-407E-A947-70E740481C1C}">
                <a14:useLocalDpi xmlns:a14="http://schemas.microsoft.com/office/drawing/2010/main" val="0"/>
              </a:ext>
            </a:extLst>
          </a:blip>
          <a:srcRect/>
          <a:stretch>
            <a:fillRect/>
          </a:stretch>
        </p:blipFill>
        <p:spPr>
          <a:xfrm>
            <a:off x="6858000" y="1981200"/>
            <a:ext cx="2041525" cy="2552700"/>
          </a:xfrm>
        </p:spPr>
      </p:pic>
    </p:spTree>
    <p:extLst>
      <p:ext uri="{BB962C8B-B14F-4D97-AF65-F5344CB8AC3E}">
        <p14:creationId xmlns:p14="http://schemas.microsoft.com/office/powerpoint/2010/main" val="364328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551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55140"/>
                                        </p:tgtEl>
                                      </p:cBhvr>
                                    </p:cmd>
                                  </p:childTnLst>
                                </p:cTn>
                              </p:par>
                            </p:childTnLst>
                          </p:cTn>
                        </p:par>
                      </p:childTnLst>
                    </p:cTn>
                  </p:par>
                </p:childTnLst>
              </p:cTn>
              <p:nextCondLst>
                <p:cond evt="onClick" delay="0">
                  <p:tgtEl>
                    <p:spTgt spid="1755140"/>
                  </p:tgtEl>
                </p:cond>
              </p:nextCondLst>
            </p:seq>
            <p:video>
              <p:cMediaNode>
                <p:cTn id="7" fill="hold" display="0">
                  <p:stCondLst>
                    <p:cond delay="indefinite"/>
                  </p:stCondLst>
                  <p:endCondLst>
                    <p:cond evt="onNext" delay="0">
                      <p:tgtEl>
                        <p:sldTgt/>
                      </p:tgtEl>
                    </p:cond>
                    <p:cond evt="onPrev" delay="0">
                      <p:tgtEl>
                        <p:sldTgt/>
                      </p:tgtEl>
                    </p:cond>
                  </p:endCondLst>
                </p:cTn>
                <p:tgtEl>
                  <p:spTgt spid="1755140"/>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85800" y="228600"/>
            <a:ext cx="8077200" cy="1143000"/>
          </a:xfrm>
        </p:spPr>
        <p:txBody>
          <a:bodyPr>
            <a:normAutofit fontScale="90000"/>
          </a:bodyPr>
          <a:lstStyle/>
          <a:p>
            <a:pPr eaLnBrk="1" hangingPunct="1"/>
            <a:r>
              <a:rPr lang="en-US" sz="4800" smtClean="0"/>
              <a:t>Emerging Epidemic:</a:t>
            </a:r>
            <a:br>
              <a:rPr lang="en-US" sz="4800" smtClean="0"/>
            </a:br>
            <a:r>
              <a:rPr lang="en-US" sz="4800" smtClean="0"/>
              <a:t>Youth with Type 2 DM</a:t>
            </a:r>
            <a:r>
              <a:rPr lang="en-US" smtClean="0"/>
              <a:t>  </a:t>
            </a:r>
          </a:p>
        </p:txBody>
      </p:sp>
      <p:sp>
        <p:nvSpPr>
          <p:cNvPr id="27651" name="Rectangle 3"/>
          <p:cNvSpPr>
            <a:spLocks noGrp="1" noChangeArrowheads="1"/>
          </p:cNvSpPr>
          <p:nvPr>
            <p:ph type="body" idx="1"/>
          </p:nvPr>
        </p:nvSpPr>
        <p:spPr>
          <a:xfrm>
            <a:off x="381000" y="1828800"/>
            <a:ext cx="8382000" cy="4572000"/>
          </a:xfrm>
        </p:spPr>
        <p:txBody>
          <a:bodyPr>
            <a:normAutofit lnSpcReduction="10000"/>
          </a:bodyPr>
          <a:lstStyle/>
          <a:p>
            <a:pPr eaLnBrk="1" hangingPunct="1">
              <a:lnSpc>
                <a:spcPct val="90000"/>
              </a:lnSpc>
              <a:spcBef>
                <a:spcPct val="25000"/>
              </a:spcBef>
            </a:pPr>
            <a:r>
              <a:rPr lang="en-US" sz="2800" smtClean="0"/>
              <a:t>Up to 45% of children diagnosed w/ diabetes have type 2</a:t>
            </a:r>
          </a:p>
          <a:p>
            <a:pPr eaLnBrk="1" hangingPunct="1">
              <a:lnSpc>
                <a:spcPct val="90000"/>
              </a:lnSpc>
              <a:spcBef>
                <a:spcPct val="25000"/>
              </a:spcBef>
            </a:pPr>
            <a:r>
              <a:rPr lang="en-US" sz="2800" smtClean="0"/>
              <a:t>Prevalence only 4% in 1990 </a:t>
            </a:r>
          </a:p>
          <a:p>
            <a:pPr eaLnBrk="1" hangingPunct="1">
              <a:lnSpc>
                <a:spcPct val="90000"/>
              </a:lnSpc>
              <a:spcBef>
                <a:spcPct val="25000"/>
              </a:spcBef>
            </a:pPr>
            <a:r>
              <a:rPr lang="en-US" sz="2800" smtClean="0"/>
              <a:t>Native Americans, Hispanic, African Americans highest incidence</a:t>
            </a:r>
          </a:p>
          <a:p>
            <a:pPr eaLnBrk="1" hangingPunct="1">
              <a:lnSpc>
                <a:spcPct val="90000"/>
              </a:lnSpc>
              <a:spcBef>
                <a:spcPct val="25000"/>
              </a:spcBef>
            </a:pPr>
            <a:r>
              <a:rPr lang="en-US" sz="2800" smtClean="0"/>
              <a:t>85% are overweight at time of diagnosis </a:t>
            </a:r>
          </a:p>
          <a:p>
            <a:pPr eaLnBrk="1" hangingPunct="1">
              <a:lnSpc>
                <a:spcPct val="90000"/>
              </a:lnSpc>
              <a:spcBef>
                <a:spcPct val="25000"/>
              </a:spcBef>
            </a:pPr>
            <a:r>
              <a:rPr lang="en-US" sz="2800" smtClean="0"/>
              <a:t>Key risk factor is insulin resistance</a:t>
            </a:r>
          </a:p>
          <a:p>
            <a:pPr eaLnBrk="1" hangingPunct="1">
              <a:lnSpc>
                <a:spcPct val="90000"/>
              </a:lnSpc>
              <a:spcBef>
                <a:spcPct val="25000"/>
              </a:spcBef>
            </a:pPr>
            <a:r>
              <a:rPr lang="en-US" sz="2800" smtClean="0"/>
              <a:t>SEARCH for Diabetes in Youth 5 yrs Study (NIH)</a:t>
            </a:r>
          </a:p>
          <a:p>
            <a:pPr lvl="1" eaLnBrk="1" hangingPunct="1">
              <a:lnSpc>
                <a:spcPct val="90000"/>
              </a:lnSpc>
              <a:spcBef>
                <a:spcPct val="25000"/>
              </a:spcBef>
            </a:pPr>
            <a:r>
              <a:rPr lang="en-US" sz="2400" smtClean="0"/>
              <a:t>www.searchfordiabetes.org</a:t>
            </a:r>
          </a:p>
          <a:p>
            <a:pPr eaLnBrk="1" hangingPunct="1">
              <a:lnSpc>
                <a:spcPct val="90000"/>
              </a:lnSpc>
              <a:spcBef>
                <a:spcPct val="25000"/>
              </a:spcBef>
            </a:pPr>
            <a:endParaRPr lang="en-US" sz="1600" smtClean="0"/>
          </a:p>
          <a:p>
            <a:pPr algn="r" eaLnBrk="1" hangingPunct="1">
              <a:lnSpc>
                <a:spcPct val="90000"/>
              </a:lnSpc>
              <a:spcBef>
                <a:spcPct val="25000"/>
              </a:spcBef>
              <a:buFont typeface="Wingdings" panose="05000000000000000000" pitchFamily="2" charset="2"/>
              <a:buNone/>
            </a:pPr>
            <a:r>
              <a:rPr lang="en-US" sz="1400" smtClean="0"/>
              <a:t>Source: AACE  2007</a:t>
            </a:r>
          </a:p>
        </p:txBody>
      </p:sp>
    </p:spTree>
    <p:extLst>
      <p:ext uri="{BB962C8B-B14F-4D97-AF65-F5344CB8AC3E}">
        <p14:creationId xmlns:p14="http://schemas.microsoft.com/office/powerpoint/2010/main" val="3955782831"/>
      </p:ext>
    </p:extLst>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p:txBody>
          <a:bodyPr>
            <a:normAutofit fontScale="90000"/>
          </a:bodyPr>
          <a:lstStyle/>
          <a:p>
            <a:r>
              <a:rPr lang="en-US" smtClean="0"/>
              <a:t>Needle Size often a Barrier</a:t>
            </a:r>
            <a:br>
              <a:rPr lang="en-US" smtClean="0"/>
            </a:br>
            <a:r>
              <a:rPr lang="en-US" smtClean="0"/>
              <a:t>Size </a:t>
            </a:r>
            <a:r>
              <a:rPr lang="en-US" i="1" smtClean="0"/>
              <a:t>Does</a:t>
            </a:r>
            <a:r>
              <a:rPr lang="en-US" smtClean="0"/>
              <a:t> Matter</a:t>
            </a:r>
          </a:p>
        </p:txBody>
      </p:sp>
      <p:sp>
        <p:nvSpPr>
          <p:cNvPr id="197635" name="Text Placeholder 2"/>
          <p:cNvSpPr>
            <a:spLocks noGrp="1"/>
          </p:cNvSpPr>
          <p:nvPr>
            <p:ph sz="half" idx="1"/>
          </p:nvPr>
        </p:nvSpPr>
        <p:spPr>
          <a:xfrm>
            <a:off x="685800" y="1752600"/>
            <a:ext cx="7010400" cy="4800600"/>
          </a:xfrm>
        </p:spPr>
        <p:txBody>
          <a:bodyPr/>
          <a:lstStyle/>
          <a:p>
            <a:r>
              <a:rPr lang="en-US" dirty="0" smtClean="0"/>
              <a:t>Use more short needles – 4 mm</a:t>
            </a:r>
          </a:p>
          <a:p>
            <a:r>
              <a:rPr lang="en-US" dirty="0" smtClean="0"/>
              <a:t>Effective for </a:t>
            </a:r>
            <a:r>
              <a:rPr lang="en-US" dirty="0" err="1" smtClean="0"/>
              <a:t>pts</a:t>
            </a:r>
            <a:r>
              <a:rPr lang="en-US" dirty="0" smtClean="0"/>
              <a:t> with BMI of 24- 49</a:t>
            </a:r>
          </a:p>
          <a:p>
            <a:r>
              <a:rPr lang="en-US" dirty="0" smtClean="0"/>
              <a:t>Keeps it </a:t>
            </a:r>
            <a:r>
              <a:rPr lang="en-US" dirty="0" err="1" smtClean="0"/>
              <a:t>subq</a:t>
            </a:r>
            <a:endParaRPr lang="en-US" dirty="0" smtClean="0"/>
          </a:p>
          <a:p>
            <a:r>
              <a:rPr lang="en-US" dirty="0" smtClean="0"/>
              <a:t>If </a:t>
            </a:r>
            <a:r>
              <a:rPr lang="en-US" dirty="0" err="1" smtClean="0"/>
              <a:t>pt</a:t>
            </a:r>
            <a:r>
              <a:rPr lang="en-US" dirty="0" smtClean="0"/>
              <a:t> thin, inject at angle</a:t>
            </a:r>
          </a:p>
          <a:p>
            <a:r>
              <a:rPr lang="en-US" dirty="0" smtClean="0"/>
              <a:t>To avoid leakage, count to 10 before withdrawing needle</a:t>
            </a:r>
          </a:p>
          <a:p>
            <a:r>
              <a:rPr lang="en-US" dirty="0" smtClean="0"/>
              <a:t>½ the patients who could benefit from insulin are not using it due to needle phobias</a:t>
            </a:r>
          </a:p>
          <a:p>
            <a:endParaRPr lang="en-US" dirty="0" smtClean="0"/>
          </a:p>
        </p:txBody>
      </p:sp>
    </p:spTree>
    <p:extLst>
      <p:ext uri="{BB962C8B-B14F-4D97-AF65-F5344CB8AC3E}">
        <p14:creationId xmlns:p14="http://schemas.microsoft.com/office/powerpoint/2010/main" val="1923243940"/>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ChangeArrowheads="1"/>
          </p:cNvSpPr>
          <p:nvPr/>
        </p:nvSpPr>
        <p:spPr bwMode="auto">
          <a:xfrm>
            <a:off x="1558925" y="2259013"/>
            <a:ext cx="1112838"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lgn="ctr">
              <a:spcBef>
                <a:spcPct val="0"/>
              </a:spcBef>
              <a:buClrTx/>
              <a:buSzTx/>
              <a:buFontTx/>
              <a:buNone/>
            </a:pPr>
            <a:r>
              <a:rPr lang="en-US" sz="2000">
                <a:latin typeface="Arial" panose="020B0604020202020204" pitchFamily="34" charset="0"/>
              </a:rPr>
              <a:t>Insulin</a:t>
            </a:r>
          </a:p>
          <a:p>
            <a:pPr algn="ctr">
              <a:spcBef>
                <a:spcPct val="0"/>
              </a:spcBef>
              <a:buClrTx/>
              <a:buSzTx/>
              <a:buFontTx/>
              <a:buNone/>
            </a:pPr>
            <a:r>
              <a:rPr lang="en-US" sz="2000">
                <a:latin typeface="Arial" panose="020B0604020202020204" pitchFamily="34" charset="0"/>
              </a:rPr>
              <a:t>(µU/mL)</a:t>
            </a:r>
            <a:endParaRPr lang="en-US" sz="2000">
              <a:solidFill>
                <a:srgbClr val="FFFFFF"/>
              </a:solidFill>
              <a:latin typeface="Arial" panose="020B0604020202020204" pitchFamily="34" charset="0"/>
            </a:endParaRPr>
          </a:p>
        </p:txBody>
      </p:sp>
      <p:sp>
        <p:nvSpPr>
          <p:cNvPr id="1395715" name="Rectangle 3"/>
          <p:cNvSpPr>
            <a:spLocks noChangeArrowheads="1"/>
          </p:cNvSpPr>
          <p:nvPr/>
        </p:nvSpPr>
        <p:spPr bwMode="auto">
          <a:xfrm>
            <a:off x="1554163" y="4284663"/>
            <a:ext cx="1112837" cy="698500"/>
          </a:xfrm>
          <a:prstGeom prst="rect">
            <a:avLst/>
          </a:prstGeom>
          <a:noFill/>
          <a:ln w="12700">
            <a:noFill/>
            <a:miter lim="800000"/>
            <a:headEnd/>
            <a:tailEnd/>
          </a:ln>
          <a:effectLst/>
        </p:spPr>
        <p:txBody>
          <a:bodyPr wrap="none" lIns="90488" tIns="44450" rIns="90488" bIns="44450">
            <a:spAutoFit/>
          </a:bodyPr>
          <a:lstStyle/>
          <a:p>
            <a:pPr algn="ctr">
              <a:defRPr/>
            </a:pPr>
            <a:r>
              <a:rPr lang="en-US" sz="2000" dirty="0">
                <a:effectLst>
                  <a:outerShdw blurRad="38100" dist="38100" dir="2700000" algn="tl">
                    <a:srgbClr val="000000"/>
                  </a:outerShdw>
                </a:effectLst>
                <a:latin typeface="Arial" pitchFamily="34" charset="0"/>
              </a:rPr>
              <a:t>Glucose</a:t>
            </a:r>
          </a:p>
          <a:p>
            <a:pPr algn="ctr">
              <a:defRPr/>
            </a:pPr>
            <a:r>
              <a:rPr lang="en-US" sz="2000" dirty="0">
                <a:effectLst>
                  <a:outerShdw blurRad="38100" dist="38100" dir="2700000" algn="tl">
                    <a:srgbClr val="000000"/>
                  </a:outerShdw>
                </a:effectLst>
                <a:latin typeface="Arial" pitchFamily="34" charset="0"/>
              </a:rPr>
              <a:t>(mg/dL)</a:t>
            </a:r>
            <a:endParaRPr lang="en-US" sz="2000" dirty="0">
              <a:solidFill>
                <a:srgbClr val="FFFFFF"/>
              </a:solidFill>
              <a:effectLst>
                <a:outerShdw blurRad="38100" dist="38100" dir="2700000" algn="tl">
                  <a:srgbClr val="000000"/>
                </a:outerShdw>
              </a:effectLst>
              <a:latin typeface="Arial" pitchFamily="34" charset="0"/>
            </a:endParaRPr>
          </a:p>
        </p:txBody>
      </p:sp>
      <p:sp>
        <p:nvSpPr>
          <p:cNvPr id="198660" name="Rectangle 4"/>
          <p:cNvSpPr>
            <a:spLocks noGrp="1" noChangeArrowheads="1"/>
          </p:cNvSpPr>
          <p:nvPr>
            <p:ph type="title"/>
          </p:nvPr>
        </p:nvSpPr>
        <p:spPr/>
        <p:txBody>
          <a:bodyPr>
            <a:normAutofit fontScale="90000"/>
          </a:bodyPr>
          <a:lstStyle/>
          <a:p>
            <a:pPr eaLnBrk="1" hangingPunct="1"/>
            <a:r>
              <a:rPr lang="en-US" sz="3700" smtClean="0"/>
              <a:t>Physiologic Insulin Secretion:    24-Hour Profile </a:t>
            </a:r>
            <a:endParaRPr lang="en-US" smtClean="0"/>
          </a:p>
        </p:txBody>
      </p:sp>
      <p:sp>
        <p:nvSpPr>
          <p:cNvPr id="198661" name="Rectangle 5"/>
          <p:cNvSpPr>
            <a:spLocks noChangeArrowheads="1"/>
          </p:cNvSpPr>
          <p:nvPr/>
        </p:nvSpPr>
        <p:spPr bwMode="auto">
          <a:xfrm>
            <a:off x="3394075" y="4799013"/>
            <a:ext cx="3054350" cy="620712"/>
          </a:xfrm>
          <a:prstGeom prst="rect">
            <a:avLst/>
          </a:prstGeom>
          <a:solidFill>
            <a:srgbClr val="FF0066"/>
          </a:solidFill>
          <a:ln w="9525">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395718" name="Rectangle 6"/>
          <p:cNvSpPr>
            <a:spLocks noChangeArrowheads="1"/>
          </p:cNvSpPr>
          <p:nvPr/>
        </p:nvSpPr>
        <p:spPr bwMode="auto">
          <a:xfrm>
            <a:off x="2655888" y="3805238"/>
            <a:ext cx="608012"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150</a:t>
            </a:r>
            <a:endParaRPr lang="en-US" sz="2000">
              <a:solidFill>
                <a:srgbClr val="FFFFFF"/>
              </a:solidFill>
              <a:effectLst>
                <a:outerShdw blurRad="38100" dist="38100" dir="2700000" algn="tl">
                  <a:srgbClr val="000000"/>
                </a:outerShdw>
              </a:effectLst>
              <a:latin typeface="Arial" pitchFamily="34" charset="0"/>
            </a:endParaRPr>
          </a:p>
        </p:txBody>
      </p:sp>
      <p:sp>
        <p:nvSpPr>
          <p:cNvPr id="1395719" name="Rectangle 7"/>
          <p:cNvSpPr>
            <a:spLocks noChangeArrowheads="1"/>
          </p:cNvSpPr>
          <p:nvPr/>
        </p:nvSpPr>
        <p:spPr bwMode="auto">
          <a:xfrm>
            <a:off x="2655888" y="4265613"/>
            <a:ext cx="608012"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100</a:t>
            </a:r>
            <a:endParaRPr lang="en-US" sz="2000">
              <a:solidFill>
                <a:srgbClr val="FFFFFF"/>
              </a:solidFill>
              <a:effectLst>
                <a:outerShdw blurRad="38100" dist="38100" dir="2700000" algn="tl">
                  <a:srgbClr val="000000"/>
                </a:outerShdw>
              </a:effectLst>
              <a:latin typeface="Arial" pitchFamily="34" charset="0"/>
            </a:endParaRPr>
          </a:p>
        </p:txBody>
      </p:sp>
      <p:sp>
        <p:nvSpPr>
          <p:cNvPr id="1395720" name="Rectangle 8"/>
          <p:cNvSpPr>
            <a:spLocks noChangeArrowheads="1"/>
          </p:cNvSpPr>
          <p:nvPr/>
        </p:nvSpPr>
        <p:spPr bwMode="auto">
          <a:xfrm>
            <a:off x="2797175" y="4725988"/>
            <a:ext cx="466725"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21" name="Rectangle 9"/>
          <p:cNvSpPr>
            <a:spLocks noChangeArrowheads="1"/>
          </p:cNvSpPr>
          <p:nvPr/>
        </p:nvSpPr>
        <p:spPr bwMode="auto">
          <a:xfrm>
            <a:off x="2938463" y="5183188"/>
            <a:ext cx="325437"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98666" name="Freeform 10"/>
          <p:cNvSpPr>
            <a:spLocks/>
          </p:cNvSpPr>
          <p:nvPr/>
        </p:nvSpPr>
        <p:spPr bwMode="auto">
          <a:xfrm>
            <a:off x="3297238" y="4033838"/>
            <a:ext cx="3149600" cy="1397000"/>
          </a:xfrm>
          <a:custGeom>
            <a:avLst/>
            <a:gdLst>
              <a:gd name="T0" fmla="*/ 0 w 2232"/>
              <a:gd name="T1" fmla="*/ 0 h 880"/>
              <a:gd name="T2" fmla="*/ 0 w 2232"/>
              <a:gd name="T3" fmla="*/ 2147483646 h 880"/>
              <a:gd name="T4" fmla="*/ 2147483646 w 2232"/>
              <a:gd name="T5" fmla="*/ 2147483646 h 880"/>
              <a:gd name="T6" fmla="*/ 0 60000 65536"/>
              <a:gd name="T7" fmla="*/ 0 60000 65536"/>
              <a:gd name="T8" fmla="*/ 0 60000 65536"/>
              <a:gd name="T9" fmla="*/ 0 w 2232"/>
              <a:gd name="T10" fmla="*/ 0 h 880"/>
              <a:gd name="T11" fmla="*/ 2232 w 2232"/>
              <a:gd name="T12" fmla="*/ 880 h 880"/>
            </a:gdLst>
            <a:ahLst/>
            <a:cxnLst>
              <a:cxn ang="T6">
                <a:pos x="T0" y="T1"/>
              </a:cxn>
              <a:cxn ang="T7">
                <a:pos x="T2" y="T3"/>
              </a:cxn>
              <a:cxn ang="T8">
                <a:pos x="T4" y="T5"/>
              </a:cxn>
            </a:cxnLst>
            <a:rect l="T9" t="T10" r="T11" b="T12"/>
            <a:pathLst>
              <a:path w="2232" h="880">
                <a:moveTo>
                  <a:pt x="0" y="0"/>
                </a:moveTo>
                <a:lnTo>
                  <a:pt x="0" y="879"/>
                </a:lnTo>
                <a:lnTo>
                  <a:pt x="2231" y="879"/>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8667" name="Line 11"/>
          <p:cNvSpPr>
            <a:spLocks noChangeShapeType="1"/>
          </p:cNvSpPr>
          <p:nvPr/>
        </p:nvSpPr>
        <p:spPr bwMode="auto">
          <a:xfrm>
            <a:off x="3249613" y="40338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68" name="Line 12"/>
          <p:cNvSpPr>
            <a:spLocks noChangeShapeType="1"/>
          </p:cNvSpPr>
          <p:nvPr/>
        </p:nvSpPr>
        <p:spPr bwMode="auto">
          <a:xfrm>
            <a:off x="3249613" y="44989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69" name="Line 13"/>
          <p:cNvSpPr>
            <a:spLocks noChangeShapeType="1"/>
          </p:cNvSpPr>
          <p:nvPr/>
        </p:nvSpPr>
        <p:spPr bwMode="auto">
          <a:xfrm>
            <a:off x="3249613" y="496411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98670" name="Group 14"/>
          <p:cNvGrpSpPr>
            <a:grpSpLocks/>
          </p:cNvGrpSpPr>
          <p:nvPr/>
        </p:nvGrpSpPr>
        <p:grpSpPr bwMode="auto">
          <a:xfrm>
            <a:off x="3511550" y="5427663"/>
            <a:ext cx="2927350" cy="57150"/>
            <a:chOff x="2488" y="3449"/>
            <a:chExt cx="2075" cy="36"/>
          </a:xfrm>
        </p:grpSpPr>
        <p:sp>
          <p:nvSpPr>
            <p:cNvPr id="198725" name="Line 15"/>
            <p:cNvSpPr>
              <a:spLocks noChangeShapeType="1"/>
            </p:cNvSpPr>
            <p:nvPr/>
          </p:nvSpPr>
          <p:spPr bwMode="auto">
            <a:xfrm>
              <a:off x="248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6" name="Line 16"/>
            <p:cNvSpPr>
              <a:spLocks noChangeShapeType="1"/>
            </p:cNvSpPr>
            <p:nvPr/>
          </p:nvSpPr>
          <p:spPr bwMode="auto">
            <a:xfrm>
              <a:off x="264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7" name="Line 17"/>
            <p:cNvSpPr>
              <a:spLocks noChangeShapeType="1"/>
            </p:cNvSpPr>
            <p:nvPr/>
          </p:nvSpPr>
          <p:spPr bwMode="auto">
            <a:xfrm>
              <a:off x="280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8" name="Line 18"/>
            <p:cNvSpPr>
              <a:spLocks noChangeShapeType="1"/>
            </p:cNvSpPr>
            <p:nvPr/>
          </p:nvSpPr>
          <p:spPr bwMode="auto">
            <a:xfrm>
              <a:off x="296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9" name="Line 19"/>
            <p:cNvSpPr>
              <a:spLocks noChangeShapeType="1"/>
            </p:cNvSpPr>
            <p:nvPr/>
          </p:nvSpPr>
          <p:spPr bwMode="auto">
            <a:xfrm>
              <a:off x="312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0" name="Line 20"/>
            <p:cNvSpPr>
              <a:spLocks noChangeShapeType="1"/>
            </p:cNvSpPr>
            <p:nvPr/>
          </p:nvSpPr>
          <p:spPr bwMode="auto">
            <a:xfrm>
              <a:off x="328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1" name="Line 21"/>
            <p:cNvSpPr>
              <a:spLocks noChangeShapeType="1"/>
            </p:cNvSpPr>
            <p:nvPr/>
          </p:nvSpPr>
          <p:spPr bwMode="auto">
            <a:xfrm>
              <a:off x="344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2" name="Line 22"/>
            <p:cNvSpPr>
              <a:spLocks noChangeShapeType="1"/>
            </p:cNvSpPr>
            <p:nvPr/>
          </p:nvSpPr>
          <p:spPr bwMode="auto">
            <a:xfrm>
              <a:off x="360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3" name="Line 23"/>
            <p:cNvSpPr>
              <a:spLocks noChangeShapeType="1"/>
            </p:cNvSpPr>
            <p:nvPr/>
          </p:nvSpPr>
          <p:spPr bwMode="auto">
            <a:xfrm>
              <a:off x="376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4" name="Line 24"/>
            <p:cNvSpPr>
              <a:spLocks noChangeShapeType="1"/>
            </p:cNvSpPr>
            <p:nvPr/>
          </p:nvSpPr>
          <p:spPr bwMode="auto">
            <a:xfrm>
              <a:off x="392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5" name="Line 25"/>
            <p:cNvSpPr>
              <a:spLocks noChangeShapeType="1"/>
            </p:cNvSpPr>
            <p:nvPr/>
          </p:nvSpPr>
          <p:spPr bwMode="auto">
            <a:xfrm>
              <a:off x="408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6" name="Line 26"/>
            <p:cNvSpPr>
              <a:spLocks noChangeShapeType="1"/>
            </p:cNvSpPr>
            <p:nvPr/>
          </p:nvSpPr>
          <p:spPr bwMode="auto">
            <a:xfrm>
              <a:off x="424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7" name="Line 27"/>
            <p:cNvSpPr>
              <a:spLocks noChangeShapeType="1"/>
            </p:cNvSpPr>
            <p:nvPr/>
          </p:nvSpPr>
          <p:spPr bwMode="auto">
            <a:xfrm>
              <a:off x="440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8" name="Line 28"/>
            <p:cNvSpPr>
              <a:spLocks noChangeShapeType="1"/>
            </p:cNvSpPr>
            <p:nvPr/>
          </p:nvSpPr>
          <p:spPr bwMode="auto">
            <a:xfrm>
              <a:off x="456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41" name="Rectangle 29"/>
          <p:cNvSpPr>
            <a:spLocks noChangeArrowheads="1"/>
          </p:cNvSpPr>
          <p:nvPr/>
        </p:nvSpPr>
        <p:spPr bwMode="auto">
          <a:xfrm>
            <a:off x="316547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42" name="Rectangle 30"/>
          <p:cNvSpPr>
            <a:spLocks noChangeArrowheads="1"/>
          </p:cNvSpPr>
          <p:nvPr/>
        </p:nvSpPr>
        <p:spPr bwMode="auto">
          <a:xfrm>
            <a:off x="3365500"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8</a:t>
            </a:r>
          </a:p>
        </p:txBody>
      </p:sp>
      <p:sp>
        <p:nvSpPr>
          <p:cNvPr id="1395743" name="Rectangle 31"/>
          <p:cNvSpPr>
            <a:spLocks noChangeArrowheads="1"/>
          </p:cNvSpPr>
          <p:nvPr/>
        </p:nvSpPr>
        <p:spPr bwMode="auto">
          <a:xfrm>
            <a:off x="35909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44" name="Rectangle 32"/>
          <p:cNvSpPr>
            <a:spLocks noChangeArrowheads="1"/>
          </p:cNvSpPr>
          <p:nvPr/>
        </p:nvSpPr>
        <p:spPr bwMode="auto">
          <a:xfrm>
            <a:off x="3756025" y="5478463"/>
            <a:ext cx="381000"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10</a:t>
            </a:r>
          </a:p>
        </p:txBody>
      </p:sp>
      <p:sp>
        <p:nvSpPr>
          <p:cNvPr id="1395745" name="Rectangle 33"/>
          <p:cNvSpPr>
            <a:spLocks noChangeArrowheads="1"/>
          </p:cNvSpPr>
          <p:nvPr/>
        </p:nvSpPr>
        <p:spPr bwMode="auto">
          <a:xfrm>
            <a:off x="3992563" y="5478463"/>
            <a:ext cx="381000"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11</a:t>
            </a:r>
          </a:p>
        </p:txBody>
      </p:sp>
      <p:sp>
        <p:nvSpPr>
          <p:cNvPr id="1395746" name="Rectangle 34"/>
          <p:cNvSpPr>
            <a:spLocks noChangeArrowheads="1"/>
          </p:cNvSpPr>
          <p:nvPr/>
        </p:nvSpPr>
        <p:spPr bwMode="auto">
          <a:xfrm>
            <a:off x="4230688" y="5478463"/>
            <a:ext cx="381000"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12</a:t>
            </a:r>
            <a:endParaRPr lang="en-US" sz="1400">
              <a:solidFill>
                <a:srgbClr val="FFFFFF"/>
              </a:solidFill>
              <a:effectLst>
                <a:outerShdw blurRad="38100" dist="38100" dir="2700000" algn="tl">
                  <a:srgbClr val="000000"/>
                </a:outerShdw>
              </a:effectLst>
              <a:latin typeface="Arial" pitchFamily="34" charset="0"/>
            </a:endParaRPr>
          </a:p>
        </p:txBody>
      </p:sp>
      <p:sp>
        <p:nvSpPr>
          <p:cNvPr id="1395747" name="Rectangle 35"/>
          <p:cNvSpPr>
            <a:spLocks noChangeArrowheads="1"/>
          </p:cNvSpPr>
          <p:nvPr/>
        </p:nvSpPr>
        <p:spPr bwMode="auto">
          <a:xfrm>
            <a:off x="44926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a:t>
            </a:r>
            <a:endParaRPr lang="en-US" sz="1400">
              <a:solidFill>
                <a:srgbClr val="FFFFFF"/>
              </a:solidFill>
              <a:effectLst>
                <a:outerShdw blurRad="38100" dist="38100" dir="2700000" algn="tl">
                  <a:srgbClr val="000000"/>
                </a:outerShdw>
              </a:effectLst>
              <a:latin typeface="Arial" pitchFamily="34" charset="0"/>
            </a:endParaRPr>
          </a:p>
        </p:txBody>
      </p:sp>
      <p:sp>
        <p:nvSpPr>
          <p:cNvPr id="1395748" name="Rectangle 36"/>
          <p:cNvSpPr>
            <a:spLocks noChangeArrowheads="1"/>
          </p:cNvSpPr>
          <p:nvPr/>
        </p:nvSpPr>
        <p:spPr bwMode="auto">
          <a:xfrm>
            <a:off x="473233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2</a:t>
            </a:r>
            <a:endParaRPr lang="en-US" sz="1400">
              <a:solidFill>
                <a:srgbClr val="FFFFFF"/>
              </a:solidFill>
              <a:effectLst>
                <a:outerShdw blurRad="38100" dist="38100" dir="2700000" algn="tl">
                  <a:srgbClr val="000000"/>
                </a:outerShdw>
              </a:effectLst>
              <a:latin typeface="Arial" pitchFamily="34" charset="0"/>
            </a:endParaRPr>
          </a:p>
        </p:txBody>
      </p:sp>
      <p:sp>
        <p:nvSpPr>
          <p:cNvPr id="1395749" name="Rectangle 37"/>
          <p:cNvSpPr>
            <a:spLocks noChangeArrowheads="1"/>
          </p:cNvSpPr>
          <p:nvPr/>
        </p:nvSpPr>
        <p:spPr bwMode="auto">
          <a:xfrm>
            <a:off x="494347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3</a:t>
            </a:r>
            <a:endParaRPr lang="en-US" sz="1400">
              <a:solidFill>
                <a:srgbClr val="FFFFFF"/>
              </a:solidFill>
              <a:effectLst>
                <a:outerShdw blurRad="38100" dist="38100" dir="2700000" algn="tl">
                  <a:srgbClr val="000000"/>
                </a:outerShdw>
              </a:effectLst>
              <a:latin typeface="Arial" pitchFamily="34" charset="0"/>
            </a:endParaRPr>
          </a:p>
        </p:txBody>
      </p:sp>
      <p:sp>
        <p:nvSpPr>
          <p:cNvPr id="1395750" name="Rectangle 38"/>
          <p:cNvSpPr>
            <a:spLocks noChangeArrowheads="1"/>
          </p:cNvSpPr>
          <p:nvPr/>
        </p:nvSpPr>
        <p:spPr bwMode="auto">
          <a:xfrm>
            <a:off x="517048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4</a:t>
            </a:r>
          </a:p>
        </p:txBody>
      </p:sp>
      <p:sp>
        <p:nvSpPr>
          <p:cNvPr id="1395751" name="Rectangle 39"/>
          <p:cNvSpPr>
            <a:spLocks noChangeArrowheads="1"/>
          </p:cNvSpPr>
          <p:nvPr/>
        </p:nvSpPr>
        <p:spPr bwMode="auto">
          <a:xfrm>
            <a:off x="53943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5</a:t>
            </a:r>
          </a:p>
        </p:txBody>
      </p:sp>
      <p:sp>
        <p:nvSpPr>
          <p:cNvPr id="1395752" name="Rectangle 40"/>
          <p:cNvSpPr>
            <a:spLocks noChangeArrowheads="1"/>
          </p:cNvSpPr>
          <p:nvPr/>
        </p:nvSpPr>
        <p:spPr bwMode="auto">
          <a:xfrm>
            <a:off x="563403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6</a:t>
            </a:r>
          </a:p>
        </p:txBody>
      </p:sp>
      <p:sp>
        <p:nvSpPr>
          <p:cNvPr id="1395753" name="Rectangle 41"/>
          <p:cNvSpPr>
            <a:spLocks noChangeArrowheads="1"/>
          </p:cNvSpPr>
          <p:nvPr/>
        </p:nvSpPr>
        <p:spPr bwMode="auto">
          <a:xfrm>
            <a:off x="5859463"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54" name="Rectangle 42"/>
          <p:cNvSpPr>
            <a:spLocks noChangeArrowheads="1"/>
          </p:cNvSpPr>
          <p:nvPr/>
        </p:nvSpPr>
        <p:spPr bwMode="auto">
          <a:xfrm>
            <a:off x="608488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8</a:t>
            </a:r>
            <a:endParaRPr lang="en-US" sz="1400">
              <a:solidFill>
                <a:srgbClr val="FFFFFF"/>
              </a:solidFill>
              <a:effectLst>
                <a:outerShdw blurRad="38100" dist="38100" dir="2700000" algn="tl">
                  <a:srgbClr val="000000"/>
                </a:outerShdw>
              </a:effectLst>
              <a:latin typeface="Arial" pitchFamily="34" charset="0"/>
            </a:endParaRPr>
          </a:p>
        </p:txBody>
      </p:sp>
      <p:sp>
        <p:nvSpPr>
          <p:cNvPr id="1395755" name="Rectangle 43"/>
          <p:cNvSpPr>
            <a:spLocks noChangeArrowheads="1"/>
          </p:cNvSpPr>
          <p:nvPr/>
        </p:nvSpPr>
        <p:spPr bwMode="auto">
          <a:xfrm>
            <a:off x="63087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56" name="Rectangle 44"/>
          <p:cNvSpPr>
            <a:spLocks noChangeArrowheads="1"/>
          </p:cNvSpPr>
          <p:nvPr/>
        </p:nvSpPr>
        <p:spPr bwMode="auto">
          <a:xfrm>
            <a:off x="3500438" y="5703888"/>
            <a:ext cx="5492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A.M.</a:t>
            </a:r>
          </a:p>
        </p:txBody>
      </p:sp>
      <p:sp>
        <p:nvSpPr>
          <p:cNvPr id="1395757" name="Rectangle 45"/>
          <p:cNvSpPr>
            <a:spLocks noChangeArrowheads="1"/>
          </p:cNvSpPr>
          <p:nvPr/>
        </p:nvSpPr>
        <p:spPr bwMode="auto">
          <a:xfrm>
            <a:off x="5646738" y="5703888"/>
            <a:ext cx="5492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P.M.</a:t>
            </a:r>
          </a:p>
        </p:txBody>
      </p:sp>
      <p:sp>
        <p:nvSpPr>
          <p:cNvPr id="198688" name="Freeform 46"/>
          <p:cNvSpPr>
            <a:spLocks/>
          </p:cNvSpPr>
          <p:nvPr/>
        </p:nvSpPr>
        <p:spPr bwMode="auto">
          <a:xfrm>
            <a:off x="3414713" y="4160838"/>
            <a:ext cx="3032125" cy="582612"/>
          </a:xfrm>
          <a:custGeom>
            <a:avLst/>
            <a:gdLst>
              <a:gd name="T0" fmla="*/ 2147483646 w 2149"/>
              <a:gd name="T1" fmla="*/ 2147483646 h 367"/>
              <a:gd name="T2" fmla="*/ 2147483646 w 2149"/>
              <a:gd name="T3" fmla="*/ 2147483646 h 367"/>
              <a:gd name="T4" fmla="*/ 2147483646 w 2149"/>
              <a:gd name="T5" fmla="*/ 2147483646 h 367"/>
              <a:gd name="T6" fmla="*/ 2147483646 w 2149"/>
              <a:gd name="T7" fmla="*/ 2147483646 h 367"/>
              <a:gd name="T8" fmla="*/ 2147483646 w 2149"/>
              <a:gd name="T9" fmla="*/ 2147483646 h 367"/>
              <a:gd name="T10" fmla="*/ 2147483646 w 2149"/>
              <a:gd name="T11" fmla="*/ 2147483646 h 367"/>
              <a:gd name="T12" fmla="*/ 2147483646 w 2149"/>
              <a:gd name="T13" fmla="*/ 2147483646 h 367"/>
              <a:gd name="T14" fmla="*/ 2147483646 w 2149"/>
              <a:gd name="T15" fmla="*/ 2147483646 h 367"/>
              <a:gd name="T16" fmla="*/ 2147483646 w 2149"/>
              <a:gd name="T17" fmla="*/ 2147483646 h 367"/>
              <a:gd name="T18" fmla="*/ 2147483646 w 2149"/>
              <a:gd name="T19" fmla="*/ 2147483646 h 367"/>
              <a:gd name="T20" fmla="*/ 2147483646 w 2149"/>
              <a:gd name="T21" fmla="*/ 2147483646 h 367"/>
              <a:gd name="T22" fmla="*/ 2147483646 w 2149"/>
              <a:gd name="T23" fmla="*/ 2147483646 h 367"/>
              <a:gd name="T24" fmla="*/ 2147483646 w 2149"/>
              <a:gd name="T25" fmla="*/ 2147483646 h 367"/>
              <a:gd name="T26" fmla="*/ 2147483646 w 2149"/>
              <a:gd name="T27" fmla="*/ 2147483646 h 367"/>
              <a:gd name="T28" fmla="*/ 2147483646 w 2149"/>
              <a:gd name="T29" fmla="*/ 2147483646 h 367"/>
              <a:gd name="T30" fmla="*/ 2147483646 w 2149"/>
              <a:gd name="T31" fmla="*/ 2147483646 h 367"/>
              <a:gd name="T32" fmla="*/ 2147483646 w 2149"/>
              <a:gd name="T33" fmla="*/ 2147483646 h 367"/>
              <a:gd name="T34" fmla="*/ 2147483646 w 2149"/>
              <a:gd name="T35" fmla="*/ 2147483646 h 367"/>
              <a:gd name="T36" fmla="*/ 2147483646 w 2149"/>
              <a:gd name="T37" fmla="*/ 2147483646 h 367"/>
              <a:gd name="T38" fmla="*/ 2147483646 w 2149"/>
              <a:gd name="T39" fmla="*/ 2147483646 h 367"/>
              <a:gd name="T40" fmla="*/ 2147483646 w 2149"/>
              <a:gd name="T41" fmla="*/ 2147483646 h 367"/>
              <a:gd name="T42" fmla="*/ 2147483646 w 2149"/>
              <a:gd name="T43" fmla="*/ 2147483646 h 367"/>
              <a:gd name="T44" fmla="*/ 2147483646 w 2149"/>
              <a:gd name="T45" fmla="*/ 2147483646 h 367"/>
              <a:gd name="T46" fmla="*/ 2147483646 w 2149"/>
              <a:gd name="T47" fmla="*/ 2147483646 h 367"/>
              <a:gd name="T48" fmla="*/ 2147483646 w 2149"/>
              <a:gd name="T49" fmla="*/ 2147483646 h 367"/>
              <a:gd name="T50" fmla="*/ 2147483646 w 2149"/>
              <a:gd name="T51" fmla="*/ 2147483646 h 367"/>
              <a:gd name="T52" fmla="*/ 2147483646 w 2149"/>
              <a:gd name="T53" fmla="*/ 2147483646 h 367"/>
              <a:gd name="T54" fmla="*/ 2147483646 w 2149"/>
              <a:gd name="T55" fmla="*/ 2147483646 h 367"/>
              <a:gd name="T56" fmla="*/ 2147483646 w 2149"/>
              <a:gd name="T57" fmla="*/ 2147483646 h 367"/>
              <a:gd name="T58" fmla="*/ 2147483646 w 2149"/>
              <a:gd name="T59" fmla="*/ 2147483646 h 367"/>
              <a:gd name="T60" fmla="*/ 2147483646 w 2149"/>
              <a:gd name="T61" fmla="*/ 2147483646 h 367"/>
              <a:gd name="T62" fmla="*/ 2147483646 w 2149"/>
              <a:gd name="T63" fmla="*/ 2147483646 h 367"/>
              <a:gd name="T64" fmla="*/ 2147483646 w 2149"/>
              <a:gd name="T65" fmla="*/ 2147483646 h 367"/>
              <a:gd name="T66" fmla="*/ 2147483646 w 2149"/>
              <a:gd name="T67" fmla="*/ 2147483646 h 367"/>
              <a:gd name="T68" fmla="*/ 2147483646 w 2149"/>
              <a:gd name="T69" fmla="*/ 2147483646 h 367"/>
              <a:gd name="T70" fmla="*/ 2147483646 w 2149"/>
              <a:gd name="T71" fmla="*/ 2147483646 h 367"/>
              <a:gd name="T72" fmla="*/ 2147483646 w 2149"/>
              <a:gd name="T73" fmla="*/ 2147483646 h 367"/>
              <a:gd name="T74" fmla="*/ 2147483646 w 2149"/>
              <a:gd name="T75" fmla="*/ 2147483646 h 367"/>
              <a:gd name="T76" fmla="*/ 2147483646 w 2149"/>
              <a:gd name="T77" fmla="*/ 2147483646 h 367"/>
              <a:gd name="T78" fmla="*/ 2147483646 w 2149"/>
              <a:gd name="T79" fmla="*/ 2147483646 h 367"/>
              <a:gd name="T80" fmla="*/ 2147483646 w 2149"/>
              <a:gd name="T81" fmla="*/ 2147483646 h 367"/>
              <a:gd name="T82" fmla="*/ 2147483646 w 2149"/>
              <a:gd name="T83" fmla="*/ 2147483646 h 367"/>
              <a:gd name="T84" fmla="*/ 2147483646 w 2149"/>
              <a:gd name="T85" fmla="*/ 2147483646 h 367"/>
              <a:gd name="T86" fmla="*/ 2147483646 w 2149"/>
              <a:gd name="T87" fmla="*/ 2147483646 h 3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49"/>
              <a:gd name="T133" fmla="*/ 0 h 367"/>
              <a:gd name="T134" fmla="*/ 2149 w 2149"/>
              <a:gd name="T135" fmla="*/ 367 h 36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49" h="367">
                <a:moveTo>
                  <a:pt x="2" y="351"/>
                </a:moveTo>
                <a:lnTo>
                  <a:pt x="57" y="346"/>
                </a:lnTo>
                <a:lnTo>
                  <a:pt x="74" y="336"/>
                </a:lnTo>
                <a:lnTo>
                  <a:pt x="87" y="321"/>
                </a:lnTo>
                <a:lnTo>
                  <a:pt x="109" y="318"/>
                </a:lnTo>
                <a:lnTo>
                  <a:pt x="117" y="312"/>
                </a:lnTo>
                <a:lnTo>
                  <a:pt x="132" y="308"/>
                </a:lnTo>
                <a:lnTo>
                  <a:pt x="160" y="267"/>
                </a:lnTo>
                <a:lnTo>
                  <a:pt x="167" y="254"/>
                </a:lnTo>
                <a:lnTo>
                  <a:pt x="167" y="224"/>
                </a:lnTo>
                <a:lnTo>
                  <a:pt x="175" y="211"/>
                </a:lnTo>
                <a:lnTo>
                  <a:pt x="177" y="192"/>
                </a:lnTo>
                <a:lnTo>
                  <a:pt x="182" y="173"/>
                </a:lnTo>
                <a:lnTo>
                  <a:pt x="184" y="145"/>
                </a:lnTo>
                <a:lnTo>
                  <a:pt x="190" y="128"/>
                </a:lnTo>
                <a:lnTo>
                  <a:pt x="201" y="111"/>
                </a:lnTo>
                <a:lnTo>
                  <a:pt x="212" y="104"/>
                </a:lnTo>
                <a:lnTo>
                  <a:pt x="214" y="55"/>
                </a:lnTo>
                <a:lnTo>
                  <a:pt x="216" y="42"/>
                </a:lnTo>
                <a:lnTo>
                  <a:pt x="222" y="23"/>
                </a:lnTo>
                <a:lnTo>
                  <a:pt x="231" y="6"/>
                </a:lnTo>
                <a:lnTo>
                  <a:pt x="250" y="6"/>
                </a:lnTo>
                <a:lnTo>
                  <a:pt x="254" y="27"/>
                </a:lnTo>
                <a:lnTo>
                  <a:pt x="265" y="44"/>
                </a:lnTo>
                <a:lnTo>
                  <a:pt x="274" y="53"/>
                </a:lnTo>
                <a:lnTo>
                  <a:pt x="276" y="83"/>
                </a:lnTo>
                <a:lnTo>
                  <a:pt x="282" y="96"/>
                </a:lnTo>
                <a:lnTo>
                  <a:pt x="284" y="117"/>
                </a:lnTo>
                <a:lnTo>
                  <a:pt x="295" y="130"/>
                </a:lnTo>
                <a:lnTo>
                  <a:pt x="297" y="149"/>
                </a:lnTo>
                <a:lnTo>
                  <a:pt x="308" y="169"/>
                </a:lnTo>
                <a:lnTo>
                  <a:pt x="319" y="184"/>
                </a:lnTo>
                <a:lnTo>
                  <a:pt x="325" y="205"/>
                </a:lnTo>
                <a:lnTo>
                  <a:pt x="331" y="222"/>
                </a:lnTo>
                <a:lnTo>
                  <a:pt x="340" y="233"/>
                </a:lnTo>
                <a:lnTo>
                  <a:pt x="353" y="235"/>
                </a:lnTo>
                <a:lnTo>
                  <a:pt x="361" y="254"/>
                </a:lnTo>
                <a:lnTo>
                  <a:pt x="379" y="269"/>
                </a:lnTo>
                <a:lnTo>
                  <a:pt x="394" y="291"/>
                </a:lnTo>
                <a:lnTo>
                  <a:pt x="406" y="297"/>
                </a:lnTo>
                <a:lnTo>
                  <a:pt x="430" y="295"/>
                </a:lnTo>
                <a:lnTo>
                  <a:pt x="445" y="288"/>
                </a:lnTo>
                <a:lnTo>
                  <a:pt x="464" y="295"/>
                </a:lnTo>
                <a:lnTo>
                  <a:pt x="477" y="288"/>
                </a:lnTo>
                <a:lnTo>
                  <a:pt x="486" y="293"/>
                </a:lnTo>
                <a:lnTo>
                  <a:pt x="501" y="297"/>
                </a:lnTo>
                <a:lnTo>
                  <a:pt x="556" y="299"/>
                </a:lnTo>
                <a:lnTo>
                  <a:pt x="571" y="303"/>
                </a:lnTo>
                <a:lnTo>
                  <a:pt x="616" y="310"/>
                </a:lnTo>
                <a:lnTo>
                  <a:pt x="636" y="316"/>
                </a:lnTo>
                <a:lnTo>
                  <a:pt x="653" y="316"/>
                </a:lnTo>
                <a:lnTo>
                  <a:pt x="676" y="323"/>
                </a:lnTo>
                <a:lnTo>
                  <a:pt x="685" y="325"/>
                </a:lnTo>
                <a:lnTo>
                  <a:pt x="700" y="333"/>
                </a:lnTo>
                <a:lnTo>
                  <a:pt x="708" y="333"/>
                </a:lnTo>
                <a:lnTo>
                  <a:pt x="723" y="342"/>
                </a:lnTo>
                <a:lnTo>
                  <a:pt x="740" y="340"/>
                </a:lnTo>
                <a:lnTo>
                  <a:pt x="762" y="323"/>
                </a:lnTo>
                <a:lnTo>
                  <a:pt x="777" y="303"/>
                </a:lnTo>
                <a:lnTo>
                  <a:pt x="779" y="280"/>
                </a:lnTo>
                <a:lnTo>
                  <a:pt x="792" y="258"/>
                </a:lnTo>
                <a:lnTo>
                  <a:pt x="798" y="239"/>
                </a:lnTo>
                <a:lnTo>
                  <a:pt x="807" y="218"/>
                </a:lnTo>
                <a:lnTo>
                  <a:pt x="822" y="203"/>
                </a:lnTo>
                <a:lnTo>
                  <a:pt x="826" y="173"/>
                </a:lnTo>
                <a:lnTo>
                  <a:pt x="843" y="166"/>
                </a:lnTo>
                <a:lnTo>
                  <a:pt x="863" y="166"/>
                </a:lnTo>
                <a:lnTo>
                  <a:pt x="869" y="184"/>
                </a:lnTo>
                <a:lnTo>
                  <a:pt x="878" y="209"/>
                </a:lnTo>
                <a:lnTo>
                  <a:pt x="888" y="246"/>
                </a:lnTo>
                <a:lnTo>
                  <a:pt x="905" y="278"/>
                </a:lnTo>
                <a:lnTo>
                  <a:pt x="914" y="295"/>
                </a:lnTo>
                <a:lnTo>
                  <a:pt x="931" y="295"/>
                </a:lnTo>
                <a:lnTo>
                  <a:pt x="950" y="284"/>
                </a:lnTo>
                <a:lnTo>
                  <a:pt x="961" y="269"/>
                </a:lnTo>
                <a:lnTo>
                  <a:pt x="972" y="254"/>
                </a:lnTo>
                <a:lnTo>
                  <a:pt x="987" y="244"/>
                </a:lnTo>
                <a:lnTo>
                  <a:pt x="1012" y="248"/>
                </a:lnTo>
                <a:lnTo>
                  <a:pt x="1060" y="246"/>
                </a:lnTo>
                <a:lnTo>
                  <a:pt x="1079" y="256"/>
                </a:lnTo>
                <a:lnTo>
                  <a:pt x="1105" y="263"/>
                </a:lnTo>
                <a:lnTo>
                  <a:pt x="1135" y="276"/>
                </a:lnTo>
                <a:lnTo>
                  <a:pt x="1156" y="288"/>
                </a:lnTo>
                <a:lnTo>
                  <a:pt x="1194" y="291"/>
                </a:lnTo>
                <a:lnTo>
                  <a:pt x="1216" y="299"/>
                </a:lnTo>
                <a:lnTo>
                  <a:pt x="1327" y="301"/>
                </a:lnTo>
                <a:lnTo>
                  <a:pt x="1347" y="310"/>
                </a:lnTo>
                <a:lnTo>
                  <a:pt x="1407" y="306"/>
                </a:lnTo>
                <a:lnTo>
                  <a:pt x="1424" y="299"/>
                </a:lnTo>
                <a:lnTo>
                  <a:pt x="1451" y="299"/>
                </a:lnTo>
                <a:lnTo>
                  <a:pt x="1479" y="308"/>
                </a:lnTo>
                <a:lnTo>
                  <a:pt x="1496" y="297"/>
                </a:lnTo>
                <a:lnTo>
                  <a:pt x="1524" y="301"/>
                </a:lnTo>
                <a:lnTo>
                  <a:pt x="1546" y="303"/>
                </a:lnTo>
                <a:lnTo>
                  <a:pt x="1559" y="291"/>
                </a:lnTo>
                <a:lnTo>
                  <a:pt x="1565" y="256"/>
                </a:lnTo>
                <a:lnTo>
                  <a:pt x="1569" y="226"/>
                </a:lnTo>
                <a:lnTo>
                  <a:pt x="1576" y="207"/>
                </a:lnTo>
                <a:lnTo>
                  <a:pt x="1586" y="186"/>
                </a:lnTo>
                <a:lnTo>
                  <a:pt x="1591" y="149"/>
                </a:lnTo>
                <a:lnTo>
                  <a:pt x="1604" y="124"/>
                </a:lnTo>
                <a:lnTo>
                  <a:pt x="1612" y="102"/>
                </a:lnTo>
                <a:lnTo>
                  <a:pt x="1614" y="51"/>
                </a:lnTo>
                <a:lnTo>
                  <a:pt x="1623" y="34"/>
                </a:lnTo>
                <a:lnTo>
                  <a:pt x="1627" y="2"/>
                </a:lnTo>
                <a:lnTo>
                  <a:pt x="1646" y="0"/>
                </a:lnTo>
                <a:lnTo>
                  <a:pt x="1666" y="2"/>
                </a:lnTo>
                <a:lnTo>
                  <a:pt x="1676" y="21"/>
                </a:lnTo>
                <a:lnTo>
                  <a:pt x="1691" y="38"/>
                </a:lnTo>
                <a:lnTo>
                  <a:pt x="1700" y="55"/>
                </a:lnTo>
                <a:lnTo>
                  <a:pt x="1704" y="87"/>
                </a:lnTo>
                <a:lnTo>
                  <a:pt x="1723" y="107"/>
                </a:lnTo>
                <a:lnTo>
                  <a:pt x="1728" y="128"/>
                </a:lnTo>
                <a:lnTo>
                  <a:pt x="1745" y="141"/>
                </a:lnTo>
                <a:lnTo>
                  <a:pt x="1756" y="160"/>
                </a:lnTo>
                <a:lnTo>
                  <a:pt x="1783" y="175"/>
                </a:lnTo>
                <a:lnTo>
                  <a:pt x="1798" y="192"/>
                </a:lnTo>
                <a:lnTo>
                  <a:pt x="1816" y="211"/>
                </a:lnTo>
                <a:lnTo>
                  <a:pt x="1835" y="222"/>
                </a:lnTo>
                <a:lnTo>
                  <a:pt x="1858" y="237"/>
                </a:lnTo>
                <a:lnTo>
                  <a:pt x="1876" y="250"/>
                </a:lnTo>
                <a:lnTo>
                  <a:pt x="1899" y="261"/>
                </a:lnTo>
                <a:lnTo>
                  <a:pt x="1916" y="280"/>
                </a:lnTo>
                <a:lnTo>
                  <a:pt x="1929" y="301"/>
                </a:lnTo>
                <a:lnTo>
                  <a:pt x="1948" y="321"/>
                </a:lnTo>
                <a:lnTo>
                  <a:pt x="1968" y="333"/>
                </a:lnTo>
                <a:lnTo>
                  <a:pt x="2045" y="338"/>
                </a:lnTo>
                <a:lnTo>
                  <a:pt x="2068" y="340"/>
                </a:lnTo>
                <a:lnTo>
                  <a:pt x="2105" y="342"/>
                </a:lnTo>
                <a:lnTo>
                  <a:pt x="2126" y="333"/>
                </a:lnTo>
                <a:lnTo>
                  <a:pt x="2148" y="323"/>
                </a:lnTo>
                <a:lnTo>
                  <a:pt x="2148" y="363"/>
                </a:lnTo>
                <a:lnTo>
                  <a:pt x="4" y="363"/>
                </a:lnTo>
                <a:lnTo>
                  <a:pt x="0" y="366"/>
                </a:lnTo>
              </a:path>
            </a:pathLst>
          </a:custGeom>
          <a:solidFill>
            <a:srgbClr val="FF0000"/>
          </a:solidFill>
          <a:ln w="9525" cap="rnd">
            <a:solidFill>
              <a:schemeClr val="tx1"/>
            </a:solidFill>
            <a:round/>
            <a:headEnd type="none" w="sm" len="sm"/>
            <a:tailEnd type="none" w="sm" len="sm"/>
          </a:ln>
        </p:spPr>
        <p:txBody>
          <a:bodyPr/>
          <a:lstStyle/>
          <a:p>
            <a:endParaRPr lang="en-US"/>
          </a:p>
        </p:txBody>
      </p:sp>
      <p:sp>
        <p:nvSpPr>
          <p:cNvPr id="1395759" name="Rectangle 47"/>
          <p:cNvSpPr>
            <a:spLocks noChangeArrowheads="1"/>
          </p:cNvSpPr>
          <p:nvPr/>
        </p:nvSpPr>
        <p:spPr bwMode="auto">
          <a:xfrm>
            <a:off x="6516688" y="4962525"/>
            <a:ext cx="1822450" cy="396875"/>
          </a:xfrm>
          <a:prstGeom prst="rect">
            <a:avLst/>
          </a:prstGeom>
          <a:noFill/>
          <a:ln w="9525">
            <a:noFill/>
            <a:miter lim="800000"/>
            <a:headEnd/>
            <a:tailEnd/>
          </a:ln>
          <a:effectLst/>
        </p:spPr>
        <p:txBody>
          <a:bodyPr wrap="none" lIns="92075" tIns="46038" rIns="92075" bIns="46038">
            <a:spAutoFit/>
          </a:bodyPr>
          <a:lstStyle/>
          <a:p>
            <a:pPr>
              <a:defRPr/>
            </a:pPr>
            <a:r>
              <a:rPr lang="en-US" sz="2000">
                <a:effectLst>
                  <a:outerShdw blurRad="38100" dist="38100" dir="2700000" algn="tl">
                    <a:srgbClr val="000000"/>
                  </a:outerShdw>
                </a:effectLst>
                <a:latin typeface="Arial" pitchFamily="34" charset="0"/>
              </a:rPr>
              <a:t>Basal Glucose</a:t>
            </a:r>
            <a:endParaRPr lang="en-US" sz="2000">
              <a:solidFill>
                <a:srgbClr val="FFFFFF"/>
              </a:solidFill>
              <a:effectLst>
                <a:outerShdw blurRad="38100" dist="38100" dir="2700000" algn="tl">
                  <a:srgbClr val="000000"/>
                </a:outerShdw>
              </a:effectLst>
              <a:latin typeface="Arial" pitchFamily="34" charset="0"/>
            </a:endParaRPr>
          </a:p>
        </p:txBody>
      </p:sp>
      <p:sp>
        <p:nvSpPr>
          <p:cNvPr id="1395760" name="Rectangle 48"/>
          <p:cNvSpPr>
            <a:spLocks noChangeArrowheads="1"/>
          </p:cNvSpPr>
          <p:nvPr/>
        </p:nvSpPr>
        <p:spPr bwMode="auto">
          <a:xfrm>
            <a:off x="4140200" y="6003925"/>
            <a:ext cx="1552575" cy="396875"/>
          </a:xfrm>
          <a:prstGeom prst="rect">
            <a:avLst/>
          </a:prstGeom>
          <a:noFill/>
          <a:ln w="9525">
            <a:noFill/>
            <a:miter lim="800000"/>
            <a:headEnd/>
            <a:tailEnd/>
          </a:ln>
          <a:effectLst/>
        </p:spPr>
        <p:txBody>
          <a:bodyPr wrap="none" lIns="92075" tIns="46038" rIns="92075" bIns="46038">
            <a:spAutoFit/>
          </a:bodyPr>
          <a:lstStyle/>
          <a:p>
            <a:pPr algn="ctr">
              <a:defRPr/>
            </a:pPr>
            <a:r>
              <a:rPr lang="en-US" sz="2000">
                <a:effectLst>
                  <a:outerShdw blurRad="38100" dist="38100" dir="2700000" algn="tl">
                    <a:srgbClr val="000000"/>
                  </a:outerShdw>
                </a:effectLst>
                <a:latin typeface="Arial" pitchFamily="34" charset="0"/>
              </a:rPr>
              <a:t>Time</a:t>
            </a:r>
            <a:r>
              <a:rPr lang="en-US" sz="2000">
                <a:solidFill>
                  <a:srgbClr val="FFFFFF"/>
                </a:solidFill>
                <a:effectLst>
                  <a:outerShdw blurRad="38100" dist="38100" dir="2700000" algn="tl">
                    <a:srgbClr val="000000"/>
                  </a:outerShdw>
                </a:effectLst>
                <a:latin typeface="Arial" pitchFamily="34" charset="0"/>
              </a:rPr>
              <a:t> </a:t>
            </a:r>
            <a:r>
              <a:rPr lang="en-US" sz="2000">
                <a:effectLst>
                  <a:outerShdw blurRad="38100" dist="38100" dir="2700000" algn="tl">
                    <a:srgbClr val="000000"/>
                  </a:outerShdw>
                </a:effectLst>
                <a:latin typeface="Arial" pitchFamily="34" charset="0"/>
              </a:rPr>
              <a:t>of Day</a:t>
            </a:r>
            <a:endParaRPr lang="en-US" sz="2000">
              <a:solidFill>
                <a:srgbClr val="FFFFFF"/>
              </a:solidFill>
              <a:effectLst>
                <a:outerShdw blurRad="38100" dist="38100" dir="2700000" algn="tl">
                  <a:srgbClr val="000000"/>
                </a:outerShdw>
              </a:effectLst>
              <a:latin typeface="Arial" pitchFamily="34" charset="0"/>
            </a:endParaRPr>
          </a:p>
        </p:txBody>
      </p:sp>
      <p:sp>
        <p:nvSpPr>
          <p:cNvPr id="198691" name="Rectangle 49"/>
          <p:cNvSpPr>
            <a:spLocks noChangeArrowheads="1"/>
          </p:cNvSpPr>
          <p:nvPr/>
        </p:nvSpPr>
        <p:spPr bwMode="auto">
          <a:xfrm>
            <a:off x="3405188" y="3030538"/>
            <a:ext cx="3030537" cy="196850"/>
          </a:xfrm>
          <a:prstGeom prst="rect">
            <a:avLst/>
          </a:prstGeom>
          <a:solidFill>
            <a:srgbClr val="00CC00"/>
          </a:solidFill>
          <a:ln w="9525">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692" name="Freeform 50"/>
          <p:cNvSpPr>
            <a:spLocks/>
          </p:cNvSpPr>
          <p:nvPr/>
        </p:nvSpPr>
        <p:spPr bwMode="auto">
          <a:xfrm>
            <a:off x="3554413" y="2147888"/>
            <a:ext cx="2886075" cy="849312"/>
          </a:xfrm>
          <a:custGeom>
            <a:avLst/>
            <a:gdLst>
              <a:gd name="T0" fmla="*/ 2147483646 w 2045"/>
              <a:gd name="T1" fmla="*/ 2147483646 h 535"/>
              <a:gd name="T2" fmla="*/ 2147483646 w 2045"/>
              <a:gd name="T3" fmla="*/ 2147483646 h 535"/>
              <a:gd name="T4" fmla="*/ 2147483646 w 2045"/>
              <a:gd name="T5" fmla="*/ 2147483646 h 535"/>
              <a:gd name="T6" fmla="*/ 2147483646 w 2045"/>
              <a:gd name="T7" fmla="*/ 2147483646 h 535"/>
              <a:gd name="T8" fmla="*/ 2147483646 w 2045"/>
              <a:gd name="T9" fmla="*/ 2147483646 h 535"/>
              <a:gd name="T10" fmla="*/ 2147483646 w 2045"/>
              <a:gd name="T11" fmla="*/ 0 h 535"/>
              <a:gd name="T12" fmla="*/ 2147483646 w 2045"/>
              <a:gd name="T13" fmla="*/ 2147483646 h 535"/>
              <a:gd name="T14" fmla="*/ 2147483646 w 2045"/>
              <a:gd name="T15" fmla="*/ 2147483646 h 535"/>
              <a:gd name="T16" fmla="*/ 2147483646 w 2045"/>
              <a:gd name="T17" fmla="*/ 2147483646 h 535"/>
              <a:gd name="T18" fmla="*/ 2147483646 w 2045"/>
              <a:gd name="T19" fmla="*/ 2147483646 h 535"/>
              <a:gd name="T20" fmla="*/ 2147483646 w 2045"/>
              <a:gd name="T21" fmla="*/ 2147483646 h 535"/>
              <a:gd name="T22" fmla="*/ 2147483646 w 2045"/>
              <a:gd name="T23" fmla="*/ 2147483646 h 535"/>
              <a:gd name="T24" fmla="*/ 2147483646 w 2045"/>
              <a:gd name="T25" fmla="*/ 2147483646 h 535"/>
              <a:gd name="T26" fmla="*/ 2147483646 w 2045"/>
              <a:gd name="T27" fmla="*/ 2147483646 h 535"/>
              <a:gd name="T28" fmla="*/ 2147483646 w 2045"/>
              <a:gd name="T29" fmla="*/ 2147483646 h 535"/>
              <a:gd name="T30" fmla="*/ 2147483646 w 2045"/>
              <a:gd name="T31" fmla="*/ 2147483646 h 535"/>
              <a:gd name="T32" fmla="*/ 2147483646 w 2045"/>
              <a:gd name="T33" fmla="*/ 2147483646 h 535"/>
              <a:gd name="T34" fmla="*/ 2147483646 w 2045"/>
              <a:gd name="T35" fmla="*/ 2147483646 h 535"/>
              <a:gd name="T36" fmla="*/ 2147483646 w 2045"/>
              <a:gd name="T37" fmla="*/ 2147483646 h 535"/>
              <a:gd name="T38" fmla="*/ 2147483646 w 2045"/>
              <a:gd name="T39" fmla="*/ 2147483646 h 535"/>
              <a:gd name="T40" fmla="*/ 2147483646 w 2045"/>
              <a:gd name="T41" fmla="*/ 2147483646 h 535"/>
              <a:gd name="T42" fmla="*/ 2147483646 w 2045"/>
              <a:gd name="T43" fmla="*/ 2147483646 h 535"/>
              <a:gd name="T44" fmla="*/ 2147483646 w 2045"/>
              <a:gd name="T45" fmla="*/ 2147483646 h 535"/>
              <a:gd name="T46" fmla="*/ 2147483646 w 2045"/>
              <a:gd name="T47" fmla="*/ 2147483646 h 535"/>
              <a:gd name="T48" fmla="*/ 2147483646 w 2045"/>
              <a:gd name="T49" fmla="*/ 2147483646 h 535"/>
              <a:gd name="T50" fmla="*/ 2147483646 w 2045"/>
              <a:gd name="T51" fmla="*/ 2147483646 h 535"/>
              <a:gd name="T52" fmla="*/ 2147483646 w 2045"/>
              <a:gd name="T53" fmla="*/ 2147483646 h 535"/>
              <a:gd name="T54" fmla="*/ 2147483646 w 2045"/>
              <a:gd name="T55" fmla="*/ 2147483646 h 535"/>
              <a:gd name="T56" fmla="*/ 2147483646 w 2045"/>
              <a:gd name="T57" fmla="*/ 2147483646 h 535"/>
              <a:gd name="T58" fmla="*/ 2147483646 w 2045"/>
              <a:gd name="T59" fmla="*/ 2147483646 h 535"/>
              <a:gd name="T60" fmla="*/ 2147483646 w 2045"/>
              <a:gd name="T61" fmla="*/ 2147483646 h 535"/>
              <a:gd name="T62" fmla="*/ 2147483646 w 2045"/>
              <a:gd name="T63" fmla="*/ 2147483646 h 535"/>
              <a:gd name="T64" fmla="*/ 2147483646 w 2045"/>
              <a:gd name="T65" fmla="*/ 2147483646 h 535"/>
              <a:gd name="T66" fmla="*/ 2147483646 w 2045"/>
              <a:gd name="T67" fmla="*/ 2147483646 h 535"/>
              <a:gd name="T68" fmla="*/ 2147483646 w 2045"/>
              <a:gd name="T69" fmla="*/ 2147483646 h 535"/>
              <a:gd name="T70" fmla="*/ 2147483646 w 2045"/>
              <a:gd name="T71" fmla="*/ 2147483646 h 535"/>
              <a:gd name="T72" fmla="*/ 2147483646 w 2045"/>
              <a:gd name="T73" fmla="*/ 2147483646 h 535"/>
              <a:gd name="T74" fmla="*/ 2147483646 w 2045"/>
              <a:gd name="T75" fmla="*/ 2147483646 h 535"/>
              <a:gd name="T76" fmla="*/ 2147483646 w 2045"/>
              <a:gd name="T77" fmla="*/ 2147483646 h 535"/>
              <a:gd name="T78" fmla="*/ 2147483646 w 2045"/>
              <a:gd name="T79" fmla="*/ 2147483646 h 535"/>
              <a:gd name="T80" fmla="*/ 2147483646 w 2045"/>
              <a:gd name="T81" fmla="*/ 2147483646 h 535"/>
              <a:gd name="T82" fmla="*/ 2147483646 w 2045"/>
              <a:gd name="T83" fmla="*/ 2147483646 h 535"/>
              <a:gd name="T84" fmla="*/ 2147483646 w 2045"/>
              <a:gd name="T85" fmla="*/ 2147483646 h 535"/>
              <a:gd name="T86" fmla="*/ 2147483646 w 2045"/>
              <a:gd name="T87" fmla="*/ 2147483646 h 5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45"/>
              <a:gd name="T133" fmla="*/ 0 h 535"/>
              <a:gd name="T134" fmla="*/ 2045 w 2045"/>
              <a:gd name="T135" fmla="*/ 535 h 5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45" h="535">
                <a:moveTo>
                  <a:pt x="0" y="523"/>
                </a:moveTo>
                <a:lnTo>
                  <a:pt x="32" y="501"/>
                </a:lnTo>
                <a:lnTo>
                  <a:pt x="51" y="484"/>
                </a:lnTo>
                <a:lnTo>
                  <a:pt x="59" y="472"/>
                </a:lnTo>
                <a:lnTo>
                  <a:pt x="68" y="440"/>
                </a:lnTo>
                <a:lnTo>
                  <a:pt x="74" y="393"/>
                </a:lnTo>
                <a:lnTo>
                  <a:pt x="94" y="241"/>
                </a:lnTo>
                <a:lnTo>
                  <a:pt x="102" y="173"/>
                </a:lnTo>
                <a:lnTo>
                  <a:pt x="113" y="153"/>
                </a:lnTo>
                <a:lnTo>
                  <a:pt x="115" y="85"/>
                </a:lnTo>
                <a:lnTo>
                  <a:pt x="117" y="74"/>
                </a:lnTo>
                <a:lnTo>
                  <a:pt x="119" y="66"/>
                </a:lnTo>
                <a:lnTo>
                  <a:pt x="128" y="64"/>
                </a:lnTo>
                <a:lnTo>
                  <a:pt x="136" y="57"/>
                </a:lnTo>
                <a:lnTo>
                  <a:pt x="141" y="44"/>
                </a:lnTo>
                <a:lnTo>
                  <a:pt x="143" y="23"/>
                </a:lnTo>
                <a:lnTo>
                  <a:pt x="147" y="6"/>
                </a:lnTo>
                <a:lnTo>
                  <a:pt x="154" y="0"/>
                </a:lnTo>
                <a:lnTo>
                  <a:pt x="160" y="0"/>
                </a:lnTo>
                <a:lnTo>
                  <a:pt x="164" y="38"/>
                </a:lnTo>
                <a:lnTo>
                  <a:pt x="177" y="44"/>
                </a:lnTo>
                <a:lnTo>
                  <a:pt x="181" y="83"/>
                </a:lnTo>
                <a:lnTo>
                  <a:pt x="184" y="100"/>
                </a:lnTo>
                <a:lnTo>
                  <a:pt x="196" y="119"/>
                </a:lnTo>
                <a:lnTo>
                  <a:pt x="201" y="140"/>
                </a:lnTo>
                <a:lnTo>
                  <a:pt x="201" y="168"/>
                </a:lnTo>
                <a:lnTo>
                  <a:pt x="214" y="185"/>
                </a:lnTo>
                <a:lnTo>
                  <a:pt x="222" y="207"/>
                </a:lnTo>
                <a:lnTo>
                  <a:pt x="222" y="222"/>
                </a:lnTo>
                <a:lnTo>
                  <a:pt x="229" y="241"/>
                </a:lnTo>
                <a:lnTo>
                  <a:pt x="248" y="273"/>
                </a:lnTo>
                <a:lnTo>
                  <a:pt x="256" y="299"/>
                </a:lnTo>
                <a:lnTo>
                  <a:pt x="265" y="328"/>
                </a:lnTo>
                <a:lnTo>
                  <a:pt x="282" y="343"/>
                </a:lnTo>
                <a:lnTo>
                  <a:pt x="284" y="365"/>
                </a:lnTo>
                <a:lnTo>
                  <a:pt x="295" y="384"/>
                </a:lnTo>
                <a:lnTo>
                  <a:pt x="303" y="407"/>
                </a:lnTo>
                <a:lnTo>
                  <a:pt x="333" y="416"/>
                </a:lnTo>
                <a:lnTo>
                  <a:pt x="344" y="420"/>
                </a:lnTo>
                <a:lnTo>
                  <a:pt x="361" y="416"/>
                </a:lnTo>
                <a:lnTo>
                  <a:pt x="391" y="414"/>
                </a:lnTo>
                <a:lnTo>
                  <a:pt x="404" y="429"/>
                </a:lnTo>
                <a:lnTo>
                  <a:pt x="425" y="440"/>
                </a:lnTo>
                <a:lnTo>
                  <a:pt x="451" y="467"/>
                </a:lnTo>
                <a:lnTo>
                  <a:pt x="473" y="482"/>
                </a:lnTo>
                <a:lnTo>
                  <a:pt x="500" y="484"/>
                </a:lnTo>
                <a:lnTo>
                  <a:pt x="520" y="491"/>
                </a:lnTo>
                <a:lnTo>
                  <a:pt x="554" y="491"/>
                </a:lnTo>
                <a:lnTo>
                  <a:pt x="577" y="484"/>
                </a:lnTo>
                <a:lnTo>
                  <a:pt x="601" y="480"/>
                </a:lnTo>
                <a:lnTo>
                  <a:pt x="635" y="489"/>
                </a:lnTo>
                <a:lnTo>
                  <a:pt x="650" y="461"/>
                </a:lnTo>
                <a:lnTo>
                  <a:pt x="667" y="457"/>
                </a:lnTo>
                <a:lnTo>
                  <a:pt x="687" y="386"/>
                </a:lnTo>
                <a:lnTo>
                  <a:pt x="697" y="360"/>
                </a:lnTo>
                <a:lnTo>
                  <a:pt x="697" y="339"/>
                </a:lnTo>
                <a:lnTo>
                  <a:pt x="712" y="316"/>
                </a:lnTo>
                <a:lnTo>
                  <a:pt x="714" y="288"/>
                </a:lnTo>
                <a:lnTo>
                  <a:pt x="729" y="273"/>
                </a:lnTo>
                <a:lnTo>
                  <a:pt x="736" y="207"/>
                </a:lnTo>
                <a:lnTo>
                  <a:pt x="740" y="192"/>
                </a:lnTo>
                <a:lnTo>
                  <a:pt x="761" y="185"/>
                </a:lnTo>
                <a:lnTo>
                  <a:pt x="770" y="222"/>
                </a:lnTo>
                <a:lnTo>
                  <a:pt x="772" y="254"/>
                </a:lnTo>
                <a:lnTo>
                  <a:pt x="783" y="277"/>
                </a:lnTo>
                <a:lnTo>
                  <a:pt x="791" y="333"/>
                </a:lnTo>
                <a:lnTo>
                  <a:pt x="804" y="354"/>
                </a:lnTo>
                <a:lnTo>
                  <a:pt x="817" y="369"/>
                </a:lnTo>
                <a:lnTo>
                  <a:pt x="836" y="367"/>
                </a:lnTo>
                <a:lnTo>
                  <a:pt x="866" y="331"/>
                </a:lnTo>
                <a:lnTo>
                  <a:pt x="896" y="328"/>
                </a:lnTo>
                <a:lnTo>
                  <a:pt x="920" y="328"/>
                </a:lnTo>
                <a:lnTo>
                  <a:pt x="935" y="341"/>
                </a:lnTo>
                <a:lnTo>
                  <a:pt x="954" y="354"/>
                </a:lnTo>
                <a:lnTo>
                  <a:pt x="969" y="373"/>
                </a:lnTo>
                <a:lnTo>
                  <a:pt x="1010" y="422"/>
                </a:lnTo>
                <a:lnTo>
                  <a:pt x="1033" y="444"/>
                </a:lnTo>
                <a:lnTo>
                  <a:pt x="1072" y="463"/>
                </a:lnTo>
                <a:lnTo>
                  <a:pt x="1110" y="472"/>
                </a:lnTo>
                <a:lnTo>
                  <a:pt x="1170" y="484"/>
                </a:lnTo>
                <a:lnTo>
                  <a:pt x="1194" y="495"/>
                </a:lnTo>
                <a:lnTo>
                  <a:pt x="1219" y="493"/>
                </a:lnTo>
                <a:lnTo>
                  <a:pt x="1239" y="504"/>
                </a:lnTo>
                <a:lnTo>
                  <a:pt x="1260" y="499"/>
                </a:lnTo>
                <a:lnTo>
                  <a:pt x="1279" y="506"/>
                </a:lnTo>
                <a:lnTo>
                  <a:pt x="1284" y="521"/>
                </a:lnTo>
                <a:lnTo>
                  <a:pt x="1303" y="525"/>
                </a:lnTo>
                <a:lnTo>
                  <a:pt x="1324" y="514"/>
                </a:lnTo>
                <a:lnTo>
                  <a:pt x="1350" y="510"/>
                </a:lnTo>
                <a:lnTo>
                  <a:pt x="1374" y="510"/>
                </a:lnTo>
                <a:lnTo>
                  <a:pt x="1404" y="516"/>
                </a:lnTo>
                <a:lnTo>
                  <a:pt x="1431" y="510"/>
                </a:lnTo>
                <a:lnTo>
                  <a:pt x="1453" y="489"/>
                </a:lnTo>
                <a:lnTo>
                  <a:pt x="1468" y="457"/>
                </a:lnTo>
                <a:lnTo>
                  <a:pt x="1472" y="407"/>
                </a:lnTo>
                <a:lnTo>
                  <a:pt x="1476" y="363"/>
                </a:lnTo>
                <a:lnTo>
                  <a:pt x="1489" y="348"/>
                </a:lnTo>
                <a:lnTo>
                  <a:pt x="1493" y="277"/>
                </a:lnTo>
                <a:lnTo>
                  <a:pt x="1493" y="249"/>
                </a:lnTo>
                <a:lnTo>
                  <a:pt x="1504" y="211"/>
                </a:lnTo>
                <a:lnTo>
                  <a:pt x="1506" y="187"/>
                </a:lnTo>
                <a:lnTo>
                  <a:pt x="1526" y="173"/>
                </a:lnTo>
                <a:lnTo>
                  <a:pt x="1536" y="149"/>
                </a:lnTo>
                <a:lnTo>
                  <a:pt x="1564" y="115"/>
                </a:lnTo>
                <a:lnTo>
                  <a:pt x="1588" y="108"/>
                </a:lnTo>
                <a:lnTo>
                  <a:pt x="1609" y="108"/>
                </a:lnTo>
                <a:lnTo>
                  <a:pt x="1626" y="123"/>
                </a:lnTo>
                <a:lnTo>
                  <a:pt x="1641" y="134"/>
                </a:lnTo>
                <a:lnTo>
                  <a:pt x="1641" y="170"/>
                </a:lnTo>
                <a:lnTo>
                  <a:pt x="1641" y="196"/>
                </a:lnTo>
                <a:lnTo>
                  <a:pt x="1652" y="220"/>
                </a:lnTo>
                <a:lnTo>
                  <a:pt x="1658" y="241"/>
                </a:lnTo>
                <a:lnTo>
                  <a:pt x="1663" y="284"/>
                </a:lnTo>
                <a:lnTo>
                  <a:pt x="1673" y="301"/>
                </a:lnTo>
                <a:lnTo>
                  <a:pt x="1680" y="316"/>
                </a:lnTo>
                <a:lnTo>
                  <a:pt x="1695" y="324"/>
                </a:lnTo>
                <a:lnTo>
                  <a:pt x="1707" y="339"/>
                </a:lnTo>
                <a:lnTo>
                  <a:pt x="1729" y="356"/>
                </a:lnTo>
                <a:lnTo>
                  <a:pt x="1748" y="365"/>
                </a:lnTo>
                <a:lnTo>
                  <a:pt x="1774" y="367"/>
                </a:lnTo>
                <a:lnTo>
                  <a:pt x="1795" y="380"/>
                </a:lnTo>
                <a:lnTo>
                  <a:pt x="1810" y="399"/>
                </a:lnTo>
                <a:lnTo>
                  <a:pt x="1840" y="422"/>
                </a:lnTo>
                <a:lnTo>
                  <a:pt x="1853" y="440"/>
                </a:lnTo>
                <a:lnTo>
                  <a:pt x="1870" y="454"/>
                </a:lnTo>
                <a:lnTo>
                  <a:pt x="1896" y="472"/>
                </a:lnTo>
                <a:lnTo>
                  <a:pt x="1911" y="484"/>
                </a:lnTo>
                <a:lnTo>
                  <a:pt x="1936" y="497"/>
                </a:lnTo>
                <a:lnTo>
                  <a:pt x="1966" y="504"/>
                </a:lnTo>
                <a:lnTo>
                  <a:pt x="1990" y="501"/>
                </a:lnTo>
                <a:lnTo>
                  <a:pt x="2014" y="506"/>
                </a:lnTo>
                <a:lnTo>
                  <a:pt x="2044" y="495"/>
                </a:lnTo>
                <a:lnTo>
                  <a:pt x="2044" y="534"/>
                </a:lnTo>
                <a:lnTo>
                  <a:pt x="0" y="531"/>
                </a:lnTo>
              </a:path>
            </a:pathLst>
          </a:custGeom>
          <a:solidFill>
            <a:srgbClr val="00FF00"/>
          </a:solidFill>
          <a:ln w="9525" cap="rnd">
            <a:solidFill>
              <a:schemeClr val="tx1"/>
            </a:solidFill>
            <a:round/>
            <a:headEnd type="none" w="sm" len="sm"/>
            <a:tailEnd type="none" w="sm" len="sm"/>
          </a:ln>
        </p:spPr>
        <p:txBody>
          <a:bodyPr/>
          <a:lstStyle/>
          <a:p>
            <a:endParaRPr lang="en-US"/>
          </a:p>
        </p:txBody>
      </p:sp>
      <p:sp>
        <p:nvSpPr>
          <p:cNvPr id="1395763" name="Rectangle 51"/>
          <p:cNvSpPr>
            <a:spLocks noChangeArrowheads="1"/>
          </p:cNvSpPr>
          <p:nvPr/>
        </p:nvSpPr>
        <p:spPr bwMode="auto">
          <a:xfrm>
            <a:off x="2797175" y="2101850"/>
            <a:ext cx="466725"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64" name="Rectangle 52"/>
          <p:cNvSpPr>
            <a:spLocks noChangeArrowheads="1"/>
          </p:cNvSpPr>
          <p:nvPr/>
        </p:nvSpPr>
        <p:spPr bwMode="auto">
          <a:xfrm>
            <a:off x="2797175" y="2549525"/>
            <a:ext cx="466725"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25</a:t>
            </a:r>
            <a:endParaRPr lang="en-US" sz="2000">
              <a:solidFill>
                <a:srgbClr val="FFFFFF"/>
              </a:solidFill>
              <a:effectLst>
                <a:outerShdw blurRad="38100" dist="38100" dir="2700000" algn="tl">
                  <a:srgbClr val="000000"/>
                </a:outerShdw>
              </a:effectLst>
              <a:latin typeface="Arial" pitchFamily="34" charset="0"/>
            </a:endParaRPr>
          </a:p>
        </p:txBody>
      </p:sp>
      <p:sp>
        <p:nvSpPr>
          <p:cNvPr id="1395765" name="Rectangle 53"/>
          <p:cNvSpPr>
            <a:spLocks noChangeArrowheads="1"/>
          </p:cNvSpPr>
          <p:nvPr/>
        </p:nvSpPr>
        <p:spPr bwMode="auto">
          <a:xfrm>
            <a:off x="2938463" y="2992438"/>
            <a:ext cx="325437"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98696" name="Freeform 54"/>
          <p:cNvSpPr>
            <a:spLocks/>
          </p:cNvSpPr>
          <p:nvPr/>
        </p:nvSpPr>
        <p:spPr bwMode="auto">
          <a:xfrm>
            <a:off x="3297238" y="1881188"/>
            <a:ext cx="3149600" cy="1355725"/>
          </a:xfrm>
          <a:custGeom>
            <a:avLst/>
            <a:gdLst>
              <a:gd name="T0" fmla="*/ 0 w 2232"/>
              <a:gd name="T1" fmla="*/ 0 h 854"/>
              <a:gd name="T2" fmla="*/ 0 w 2232"/>
              <a:gd name="T3" fmla="*/ 2147483646 h 854"/>
              <a:gd name="T4" fmla="*/ 2147483646 w 2232"/>
              <a:gd name="T5" fmla="*/ 2147483646 h 854"/>
              <a:gd name="T6" fmla="*/ 0 60000 65536"/>
              <a:gd name="T7" fmla="*/ 0 60000 65536"/>
              <a:gd name="T8" fmla="*/ 0 60000 65536"/>
              <a:gd name="T9" fmla="*/ 0 w 2232"/>
              <a:gd name="T10" fmla="*/ 0 h 854"/>
              <a:gd name="T11" fmla="*/ 2232 w 2232"/>
              <a:gd name="T12" fmla="*/ 854 h 854"/>
            </a:gdLst>
            <a:ahLst/>
            <a:cxnLst>
              <a:cxn ang="T6">
                <a:pos x="T0" y="T1"/>
              </a:cxn>
              <a:cxn ang="T7">
                <a:pos x="T2" y="T3"/>
              </a:cxn>
              <a:cxn ang="T8">
                <a:pos x="T4" y="T5"/>
              </a:cxn>
            </a:cxnLst>
            <a:rect l="T9" t="T10" r="T11" b="T12"/>
            <a:pathLst>
              <a:path w="2232" h="854">
                <a:moveTo>
                  <a:pt x="0" y="0"/>
                </a:moveTo>
                <a:lnTo>
                  <a:pt x="0" y="853"/>
                </a:lnTo>
                <a:lnTo>
                  <a:pt x="2231" y="853"/>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8697" name="Line 55"/>
          <p:cNvSpPr>
            <a:spLocks noChangeShapeType="1"/>
          </p:cNvSpPr>
          <p:nvPr/>
        </p:nvSpPr>
        <p:spPr bwMode="auto">
          <a:xfrm>
            <a:off x="3249613" y="188118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98" name="Line 56"/>
          <p:cNvSpPr>
            <a:spLocks noChangeShapeType="1"/>
          </p:cNvSpPr>
          <p:nvPr/>
        </p:nvSpPr>
        <p:spPr bwMode="auto">
          <a:xfrm>
            <a:off x="3249613" y="23320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99" name="Line 57"/>
          <p:cNvSpPr>
            <a:spLocks noChangeShapeType="1"/>
          </p:cNvSpPr>
          <p:nvPr/>
        </p:nvSpPr>
        <p:spPr bwMode="auto">
          <a:xfrm>
            <a:off x="3249613" y="27844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98700" name="Group 58"/>
          <p:cNvGrpSpPr>
            <a:grpSpLocks/>
          </p:cNvGrpSpPr>
          <p:nvPr/>
        </p:nvGrpSpPr>
        <p:grpSpPr bwMode="auto">
          <a:xfrm>
            <a:off x="3511550" y="3230563"/>
            <a:ext cx="2927350" cy="57150"/>
            <a:chOff x="2489" y="2294"/>
            <a:chExt cx="2074" cy="36"/>
          </a:xfrm>
        </p:grpSpPr>
        <p:sp>
          <p:nvSpPr>
            <p:cNvPr id="198711" name="Line 59"/>
            <p:cNvSpPr>
              <a:spLocks noChangeShapeType="1"/>
            </p:cNvSpPr>
            <p:nvPr/>
          </p:nvSpPr>
          <p:spPr bwMode="auto">
            <a:xfrm>
              <a:off x="248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2" name="Line 60"/>
            <p:cNvSpPr>
              <a:spLocks noChangeShapeType="1"/>
            </p:cNvSpPr>
            <p:nvPr/>
          </p:nvSpPr>
          <p:spPr bwMode="auto">
            <a:xfrm>
              <a:off x="264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3" name="Line 61"/>
            <p:cNvSpPr>
              <a:spLocks noChangeShapeType="1"/>
            </p:cNvSpPr>
            <p:nvPr/>
          </p:nvSpPr>
          <p:spPr bwMode="auto">
            <a:xfrm>
              <a:off x="280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4" name="Line 62"/>
            <p:cNvSpPr>
              <a:spLocks noChangeShapeType="1"/>
            </p:cNvSpPr>
            <p:nvPr/>
          </p:nvSpPr>
          <p:spPr bwMode="auto">
            <a:xfrm>
              <a:off x="296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5" name="Line 63"/>
            <p:cNvSpPr>
              <a:spLocks noChangeShapeType="1"/>
            </p:cNvSpPr>
            <p:nvPr/>
          </p:nvSpPr>
          <p:spPr bwMode="auto">
            <a:xfrm>
              <a:off x="312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6" name="Line 64"/>
            <p:cNvSpPr>
              <a:spLocks noChangeShapeType="1"/>
            </p:cNvSpPr>
            <p:nvPr/>
          </p:nvSpPr>
          <p:spPr bwMode="auto">
            <a:xfrm>
              <a:off x="328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7" name="Line 65"/>
            <p:cNvSpPr>
              <a:spLocks noChangeShapeType="1"/>
            </p:cNvSpPr>
            <p:nvPr/>
          </p:nvSpPr>
          <p:spPr bwMode="auto">
            <a:xfrm>
              <a:off x="344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8" name="Line 66"/>
            <p:cNvSpPr>
              <a:spLocks noChangeShapeType="1"/>
            </p:cNvSpPr>
            <p:nvPr/>
          </p:nvSpPr>
          <p:spPr bwMode="auto">
            <a:xfrm>
              <a:off x="3606"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9" name="Line 67"/>
            <p:cNvSpPr>
              <a:spLocks noChangeShapeType="1"/>
            </p:cNvSpPr>
            <p:nvPr/>
          </p:nvSpPr>
          <p:spPr bwMode="auto">
            <a:xfrm>
              <a:off x="376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0" name="Line 68"/>
            <p:cNvSpPr>
              <a:spLocks noChangeShapeType="1"/>
            </p:cNvSpPr>
            <p:nvPr/>
          </p:nvSpPr>
          <p:spPr bwMode="auto">
            <a:xfrm>
              <a:off x="392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1" name="Line 69"/>
            <p:cNvSpPr>
              <a:spLocks noChangeShapeType="1"/>
            </p:cNvSpPr>
            <p:nvPr/>
          </p:nvSpPr>
          <p:spPr bwMode="auto">
            <a:xfrm>
              <a:off x="408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2" name="Line 70"/>
            <p:cNvSpPr>
              <a:spLocks noChangeShapeType="1"/>
            </p:cNvSpPr>
            <p:nvPr/>
          </p:nvSpPr>
          <p:spPr bwMode="auto">
            <a:xfrm>
              <a:off x="424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3" name="Line 71"/>
            <p:cNvSpPr>
              <a:spLocks noChangeShapeType="1"/>
            </p:cNvSpPr>
            <p:nvPr/>
          </p:nvSpPr>
          <p:spPr bwMode="auto">
            <a:xfrm>
              <a:off x="440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4" name="Line 72"/>
            <p:cNvSpPr>
              <a:spLocks noChangeShapeType="1"/>
            </p:cNvSpPr>
            <p:nvPr/>
          </p:nvSpPr>
          <p:spPr bwMode="auto">
            <a:xfrm>
              <a:off x="456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85" name="Rectangle 73"/>
          <p:cNvSpPr>
            <a:spLocks noChangeArrowheads="1"/>
          </p:cNvSpPr>
          <p:nvPr/>
        </p:nvSpPr>
        <p:spPr bwMode="auto">
          <a:xfrm>
            <a:off x="6516688" y="2941638"/>
            <a:ext cx="1625600" cy="396875"/>
          </a:xfrm>
          <a:prstGeom prst="rect">
            <a:avLst/>
          </a:prstGeom>
          <a:noFill/>
          <a:ln w="9525">
            <a:noFill/>
            <a:miter lim="800000"/>
            <a:headEnd/>
            <a:tailEnd/>
          </a:ln>
          <a:effectLst/>
        </p:spPr>
        <p:txBody>
          <a:bodyPr wrap="none" lIns="92075" tIns="46038" rIns="92075" bIns="46038">
            <a:spAutoFit/>
          </a:bodyPr>
          <a:lstStyle/>
          <a:p>
            <a:pPr>
              <a:defRPr/>
            </a:pPr>
            <a:r>
              <a:rPr lang="en-US" sz="2000">
                <a:effectLst>
                  <a:outerShdw blurRad="38100" dist="38100" dir="2700000" algn="tl">
                    <a:srgbClr val="000000"/>
                  </a:outerShdw>
                </a:effectLst>
                <a:latin typeface="Arial" pitchFamily="34" charset="0"/>
              </a:rPr>
              <a:t>Basal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86" name="Text Box 74"/>
          <p:cNvSpPr txBox="1">
            <a:spLocks noChangeArrowheads="1"/>
          </p:cNvSpPr>
          <p:nvPr/>
        </p:nvSpPr>
        <p:spPr bwMode="auto">
          <a:xfrm>
            <a:off x="2900363" y="3497263"/>
            <a:ext cx="4419600" cy="336550"/>
          </a:xfrm>
          <a:prstGeom prst="rect">
            <a:avLst/>
          </a:prstGeom>
          <a:noFill/>
          <a:ln w="9525">
            <a:noFill/>
            <a:miter lim="800000"/>
            <a:headEnd/>
            <a:tailEnd/>
          </a:ln>
          <a:effectLst/>
        </p:spPr>
        <p:txBody>
          <a:bodyPr>
            <a:spAutoFit/>
          </a:bodyPr>
          <a:lstStyle/>
          <a:p>
            <a:pPr>
              <a:spcBef>
                <a:spcPct val="50000"/>
              </a:spcBef>
              <a:defRPr/>
            </a:pPr>
            <a:r>
              <a:rPr lang="en-US" sz="1600">
                <a:solidFill>
                  <a:srgbClr val="FFFFFF"/>
                </a:solidFill>
                <a:effectLst>
                  <a:outerShdw blurRad="38100" dist="38100" dir="2700000" algn="tl">
                    <a:srgbClr val="000000"/>
                  </a:outerShdw>
                </a:effectLst>
                <a:latin typeface="Arial" pitchFamily="34" charset="0"/>
              </a:rPr>
              <a:t>   </a:t>
            </a:r>
            <a:r>
              <a:rPr lang="en-US" sz="1600">
                <a:effectLst>
                  <a:outerShdw blurRad="38100" dist="38100" dir="2700000" algn="tl">
                    <a:srgbClr val="000000"/>
                  </a:outerShdw>
                </a:effectLst>
                <a:latin typeface="Arial" pitchFamily="34" charset="0"/>
              </a:rPr>
              <a:t>Breakfast     Lunch          Dinner</a:t>
            </a:r>
            <a:endParaRPr lang="en-US" sz="1600">
              <a:solidFill>
                <a:srgbClr val="FFFFFF"/>
              </a:solidFill>
              <a:effectLst>
                <a:outerShdw blurRad="38100" dist="38100" dir="2700000" algn="tl">
                  <a:srgbClr val="000000"/>
                </a:outerShdw>
              </a:effectLst>
              <a:latin typeface="Arial" pitchFamily="34" charset="0"/>
            </a:endParaRPr>
          </a:p>
        </p:txBody>
      </p:sp>
      <p:sp>
        <p:nvSpPr>
          <p:cNvPr id="198703" name="AutoShape 75"/>
          <p:cNvSpPr>
            <a:spLocks noChangeArrowheads="1"/>
          </p:cNvSpPr>
          <p:nvPr/>
        </p:nvSpPr>
        <p:spPr bwMode="auto">
          <a:xfrm>
            <a:off x="35052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704" name="AutoShape 76"/>
          <p:cNvSpPr>
            <a:spLocks noChangeArrowheads="1"/>
          </p:cNvSpPr>
          <p:nvPr/>
        </p:nvSpPr>
        <p:spPr bwMode="auto">
          <a:xfrm>
            <a:off x="44196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705" name="AutoShape 77"/>
          <p:cNvSpPr>
            <a:spLocks noChangeArrowheads="1"/>
          </p:cNvSpPr>
          <p:nvPr/>
        </p:nvSpPr>
        <p:spPr bwMode="auto">
          <a:xfrm>
            <a:off x="54864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706" name="Line 78"/>
          <p:cNvSpPr>
            <a:spLocks noChangeShapeType="1"/>
          </p:cNvSpPr>
          <p:nvPr/>
        </p:nvSpPr>
        <p:spPr bwMode="auto">
          <a:xfrm>
            <a:off x="3249613" y="32337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07" name="Line 79"/>
          <p:cNvSpPr>
            <a:spLocks noChangeShapeType="1"/>
          </p:cNvSpPr>
          <p:nvPr/>
        </p:nvSpPr>
        <p:spPr bwMode="auto">
          <a:xfrm>
            <a:off x="3249613" y="542766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395792" name="Rectangle 80"/>
          <p:cNvSpPr>
            <a:spLocks noChangeArrowheads="1"/>
          </p:cNvSpPr>
          <p:nvPr/>
        </p:nvSpPr>
        <p:spPr bwMode="auto">
          <a:xfrm>
            <a:off x="6826250" y="6311900"/>
            <a:ext cx="2100263" cy="457200"/>
          </a:xfrm>
          <a:prstGeom prst="rect">
            <a:avLst/>
          </a:prstGeom>
          <a:noFill/>
          <a:ln w="12700">
            <a:noFill/>
            <a:miter lim="800000"/>
            <a:headEnd/>
            <a:tailEnd/>
          </a:ln>
          <a:effectLst/>
        </p:spPr>
        <p:txBody>
          <a:bodyPr/>
          <a:lstStyle/>
          <a:p>
            <a:pPr algn="r">
              <a:defRPr/>
            </a:pPr>
            <a:r>
              <a:rPr lang="en-US" sz="1400" b="1">
                <a:solidFill>
                  <a:srgbClr val="CCFFCC"/>
                </a:solidFill>
                <a:effectLst>
                  <a:outerShdw blurRad="38100" dist="38100" dir="2700000" algn="tl">
                    <a:srgbClr val="000000"/>
                  </a:outerShdw>
                </a:effectLst>
                <a:latin typeface="Arial" pitchFamily="34" charset="0"/>
              </a:rPr>
              <a:t> </a:t>
            </a:r>
            <a:endParaRPr lang="en-US" sz="1400"/>
          </a:p>
        </p:txBody>
      </p:sp>
      <p:sp>
        <p:nvSpPr>
          <p:cNvPr id="1395793" name="Rectangle 81"/>
          <p:cNvSpPr>
            <a:spLocks noChangeArrowheads="1"/>
          </p:cNvSpPr>
          <p:nvPr/>
        </p:nvSpPr>
        <p:spPr bwMode="auto">
          <a:xfrm>
            <a:off x="6477000" y="2362200"/>
            <a:ext cx="2057400" cy="396875"/>
          </a:xfrm>
          <a:prstGeom prst="rect">
            <a:avLst/>
          </a:prstGeom>
          <a:noFill/>
          <a:ln w="9525">
            <a:noFill/>
            <a:miter lim="800000"/>
            <a:headEnd/>
            <a:tailEnd/>
          </a:ln>
          <a:effectLst/>
        </p:spPr>
        <p:txBody>
          <a:bodyPr lIns="92075" tIns="46038" rIns="92075" bIns="46038">
            <a:spAutoFit/>
          </a:bodyPr>
          <a:lstStyle/>
          <a:p>
            <a:pPr>
              <a:defRPr/>
            </a:pPr>
            <a:r>
              <a:rPr lang="en-US" sz="2000">
                <a:effectLst>
                  <a:outerShdw blurRad="38100" dist="38100" dir="2700000" algn="tl">
                    <a:srgbClr val="000000"/>
                  </a:outerShdw>
                </a:effectLst>
                <a:latin typeface="Arial" pitchFamily="34" charset="0"/>
              </a:rPr>
              <a:t>Bolus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94" name="Rectangle 82"/>
          <p:cNvSpPr>
            <a:spLocks noChangeArrowheads="1"/>
          </p:cNvSpPr>
          <p:nvPr/>
        </p:nvSpPr>
        <p:spPr bwMode="auto">
          <a:xfrm>
            <a:off x="6553200" y="4191000"/>
            <a:ext cx="2216150" cy="396875"/>
          </a:xfrm>
          <a:prstGeom prst="rect">
            <a:avLst/>
          </a:prstGeom>
          <a:noFill/>
          <a:ln w="9525">
            <a:noFill/>
            <a:miter lim="800000"/>
            <a:headEnd/>
            <a:tailEnd/>
          </a:ln>
          <a:effectLst/>
        </p:spPr>
        <p:txBody>
          <a:bodyPr wrap="none" lIns="92075" tIns="46038" rIns="92075" bIns="46038">
            <a:spAutoFit/>
          </a:bodyPr>
          <a:lstStyle/>
          <a:p>
            <a:pPr>
              <a:defRPr/>
            </a:pPr>
            <a:r>
              <a:rPr lang="en-US" sz="2000">
                <a:effectLst>
                  <a:outerShdw blurRad="38100" dist="38100" dir="2700000" algn="tl">
                    <a:srgbClr val="000000"/>
                  </a:outerShdw>
                </a:effectLst>
                <a:latin typeface="Arial" pitchFamily="34" charset="0"/>
              </a:rPr>
              <a:t>Mealtime Glucose</a:t>
            </a:r>
            <a:endParaRPr lang="en-US" sz="2000">
              <a:solidFill>
                <a:srgbClr val="FFFFFF"/>
              </a:solidFill>
              <a:effectLst>
                <a:outerShdw blurRad="38100" dist="38100" dir="2700000" algn="tl">
                  <a:srgbClr val="000000"/>
                </a:outerShdw>
              </a:effectLst>
              <a:latin typeface="Arial" pitchFamily="34" charset="0"/>
            </a:endParaRPr>
          </a:p>
        </p:txBody>
      </p:sp>
    </p:spTree>
    <p:extLst>
      <p:ext uri="{BB962C8B-B14F-4D97-AF65-F5344CB8AC3E}">
        <p14:creationId xmlns:p14="http://schemas.microsoft.com/office/powerpoint/2010/main" val="35243076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95793"/>
                                        </p:tgtEl>
                                        <p:attrNameLst>
                                          <p:attrName>style.visibility</p:attrName>
                                        </p:attrNameLst>
                                      </p:cBhvr>
                                      <p:to>
                                        <p:strVal val="visible"/>
                                      </p:to>
                                    </p:set>
                                    <p:anim calcmode="lin" valueType="num">
                                      <p:cBhvr additive="base">
                                        <p:cTn id="7" dur="1000" fill="hold"/>
                                        <p:tgtEl>
                                          <p:spTgt spid="1395793"/>
                                        </p:tgtEl>
                                        <p:attrNameLst>
                                          <p:attrName>ppt_x</p:attrName>
                                        </p:attrNameLst>
                                      </p:cBhvr>
                                      <p:tavLst>
                                        <p:tav tm="0">
                                          <p:val>
                                            <p:strVal val="0-#ppt_w/2"/>
                                          </p:val>
                                        </p:tav>
                                        <p:tav tm="100000">
                                          <p:val>
                                            <p:strVal val="#ppt_x"/>
                                          </p:val>
                                        </p:tav>
                                      </p:tavLst>
                                    </p:anim>
                                    <p:anim calcmode="lin" valueType="num">
                                      <p:cBhvr additive="base">
                                        <p:cTn id="8" dur="1000" fill="hold"/>
                                        <p:tgtEl>
                                          <p:spTgt spid="139579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95785"/>
                                        </p:tgtEl>
                                        <p:attrNameLst>
                                          <p:attrName>style.visibility</p:attrName>
                                        </p:attrNameLst>
                                      </p:cBhvr>
                                      <p:to>
                                        <p:strVal val="visible"/>
                                      </p:to>
                                    </p:set>
                                    <p:anim calcmode="lin" valueType="num">
                                      <p:cBhvr additive="base">
                                        <p:cTn id="13" dur="3000" fill="hold"/>
                                        <p:tgtEl>
                                          <p:spTgt spid="1395785"/>
                                        </p:tgtEl>
                                        <p:attrNameLst>
                                          <p:attrName>ppt_x</p:attrName>
                                        </p:attrNameLst>
                                      </p:cBhvr>
                                      <p:tavLst>
                                        <p:tav tm="0">
                                          <p:val>
                                            <p:strVal val="1+#ppt_w/2"/>
                                          </p:val>
                                        </p:tav>
                                        <p:tav tm="100000">
                                          <p:val>
                                            <p:strVal val="#ppt_x"/>
                                          </p:val>
                                        </p:tav>
                                      </p:tavLst>
                                    </p:anim>
                                    <p:anim calcmode="lin" valueType="num">
                                      <p:cBhvr additive="base">
                                        <p:cTn id="14" dur="3000" fill="hold"/>
                                        <p:tgtEl>
                                          <p:spTgt spid="13957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5785" grpId="0"/>
      <p:bldP spid="1395793"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6738" name="Rectangle 2"/>
          <p:cNvSpPr>
            <a:spLocks noGrp="1" noChangeArrowheads="1"/>
          </p:cNvSpPr>
          <p:nvPr>
            <p:ph type="title"/>
          </p:nvPr>
        </p:nvSpPr>
        <p:spPr>
          <a:xfrm>
            <a:off x="838200" y="0"/>
            <a:ext cx="7772400" cy="1143000"/>
          </a:xfrm>
        </p:spPr>
        <p:txBody>
          <a:bodyPr/>
          <a:lstStyle/>
          <a:p>
            <a:pPr eaLnBrk="1" hangingPunct="1"/>
            <a:r>
              <a:rPr lang="en-US" dirty="0" smtClean="0"/>
              <a:t>Insulin Action Teams</a:t>
            </a:r>
          </a:p>
        </p:txBody>
      </p:sp>
      <p:sp>
        <p:nvSpPr>
          <p:cNvPr id="1396739" name="Rectangle 3"/>
          <p:cNvSpPr>
            <a:spLocks noGrp="1" noChangeArrowheads="1"/>
          </p:cNvSpPr>
          <p:nvPr>
            <p:ph type="body" idx="1"/>
          </p:nvPr>
        </p:nvSpPr>
        <p:spPr>
          <a:xfrm>
            <a:off x="457200" y="1295400"/>
            <a:ext cx="8474075" cy="5067300"/>
          </a:xfrm>
        </p:spPr>
        <p:txBody>
          <a:bodyPr/>
          <a:lstStyle/>
          <a:p>
            <a:pPr eaLnBrk="1" hangingPunct="1">
              <a:lnSpc>
                <a:spcPct val="90000"/>
              </a:lnSpc>
            </a:pPr>
            <a:r>
              <a:rPr lang="en-US" sz="2800" u="sng" dirty="0" smtClean="0">
                <a:solidFill>
                  <a:schemeClr val="accent1">
                    <a:lumMod val="50000"/>
                  </a:schemeClr>
                </a:solidFill>
              </a:rPr>
              <a:t>Bolus: lowers after meal glucose levels</a:t>
            </a:r>
          </a:p>
          <a:p>
            <a:pPr lvl="1" eaLnBrk="1" hangingPunct="1">
              <a:lnSpc>
                <a:spcPct val="90000"/>
              </a:lnSpc>
            </a:pPr>
            <a:r>
              <a:rPr lang="en-US" sz="2800" dirty="0" smtClean="0"/>
              <a:t>Rapid Acting </a:t>
            </a:r>
          </a:p>
          <a:p>
            <a:pPr lvl="2" eaLnBrk="1" hangingPunct="1">
              <a:lnSpc>
                <a:spcPct val="90000"/>
              </a:lnSpc>
            </a:pPr>
            <a:r>
              <a:rPr lang="en-US" sz="2800" dirty="0" err="1" smtClean="0"/>
              <a:t>Aspart</a:t>
            </a:r>
            <a:r>
              <a:rPr lang="en-US" sz="2800" dirty="0" smtClean="0"/>
              <a:t>, </a:t>
            </a:r>
            <a:r>
              <a:rPr lang="en-US" sz="2800" dirty="0" err="1" smtClean="0"/>
              <a:t>Lispro</a:t>
            </a:r>
            <a:r>
              <a:rPr lang="en-US" sz="2800" dirty="0" smtClean="0"/>
              <a:t>, </a:t>
            </a:r>
            <a:r>
              <a:rPr lang="en-US" sz="2800" dirty="0" err="1" smtClean="0"/>
              <a:t>Glulisine</a:t>
            </a:r>
            <a:endParaRPr lang="en-US" sz="2800" dirty="0" smtClean="0"/>
          </a:p>
          <a:p>
            <a:pPr lvl="1" eaLnBrk="1" hangingPunct="1">
              <a:lnSpc>
                <a:spcPct val="90000"/>
              </a:lnSpc>
            </a:pPr>
            <a:r>
              <a:rPr lang="en-US" sz="2800" dirty="0" smtClean="0"/>
              <a:t>Short Acting</a:t>
            </a:r>
          </a:p>
          <a:p>
            <a:pPr lvl="2" eaLnBrk="1" hangingPunct="1">
              <a:lnSpc>
                <a:spcPct val="90000"/>
              </a:lnSpc>
            </a:pPr>
            <a:r>
              <a:rPr lang="en-US" sz="2800" dirty="0" smtClean="0"/>
              <a:t>Regular</a:t>
            </a:r>
          </a:p>
          <a:p>
            <a:pPr eaLnBrk="1" hangingPunct="1">
              <a:lnSpc>
                <a:spcPct val="90000"/>
              </a:lnSpc>
            </a:pPr>
            <a:r>
              <a:rPr lang="en-US" sz="2800" u="sng" dirty="0" smtClean="0">
                <a:solidFill>
                  <a:schemeClr val="accent1">
                    <a:lumMod val="50000"/>
                  </a:schemeClr>
                </a:solidFill>
              </a:rPr>
              <a:t>Basal: controls glucose between meals, </a:t>
            </a:r>
            <a:r>
              <a:rPr lang="en-US" sz="2800" u="sng" dirty="0" err="1" smtClean="0">
                <a:solidFill>
                  <a:schemeClr val="accent1">
                    <a:lumMod val="50000"/>
                  </a:schemeClr>
                </a:solidFill>
              </a:rPr>
              <a:t>hs</a:t>
            </a:r>
            <a:endParaRPr lang="en-US" sz="2800" u="sng" dirty="0" smtClean="0">
              <a:solidFill>
                <a:schemeClr val="accent1">
                  <a:lumMod val="50000"/>
                </a:schemeClr>
              </a:solidFill>
            </a:endParaRPr>
          </a:p>
          <a:p>
            <a:pPr lvl="1" eaLnBrk="1" hangingPunct="1">
              <a:lnSpc>
                <a:spcPct val="90000"/>
              </a:lnSpc>
            </a:pPr>
            <a:r>
              <a:rPr lang="en-US" sz="2800" dirty="0" smtClean="0"/>
              <a:t>Intermediate  </a:t>
            </a:r>
          </a:p>
          <a:p>
            <a:pPr lvl="2" eaLnBrk="1" hangingPunct="1">
              <a:lnSpc>
                <a:spcPct val="90000"/>
              </a:lnSpc>
            </a:pPr>
            <a:r>
              <a:rPr lang="en-US" sz="2800" dirty="0" smtClean="0"/>
              <a:t>NPH</a:t>
            </a:r>
          </a:p>
          <a:p>
            <a:pPr lvl="1" eaLnBrk="1" hangingPunct="1">
              <a:lnSpc>
                <a:spcPct val="90000"/>
              </a:lnSpc>
            </a:pPr>
            <a:r>
              <a:rPr lang="en-US" sz="2800" dirty="0" smtClean="0"/>
              <a:t>Long Acting  </a:t>
            </a:r>
          </a:p>
          <a:p>
            <a:pPr lvl="2" eaLnBrk="1" hangingPunct="1">
              <a:lnSpc>
                <a:spcPct val="90000"/>
              </a:lnSpc>
            </a:pPr>
            <a:r>
              <a:rPr lang="en-US" sz="2800" dirty="0" err="1" smtClean="0"/>
              <a:t>Detemir</a:t>
            </a:r>
            <a:r>
              <a:rPr lang="en-US" sz="2800" dirty="0" smtClean="0"/>
              <a:t> (</a:t>
            </a:r>
            <a:r>
              <a:rPr lang="en-US" sz="2800" dirty="0" err="1" smtClean="0"/>
              <a:t>Levemir</a:t>
            </a:r>
            <a:r>
              <a:rPr lang="en-US" sz="2800" dirty="0" smtClean="0"/>
              <a:t>)</a:t>
            </a:r>
          </a:p>
          <a:p>
            <a:pPr lvl="2" eaLnBrk="1" hangingPunct="1">
              <a:lnSpc>
                <a:spcPct val="90000"/>
              </a:lnSpc>
            </a:pPr>
            <a:r>
              <a:rPr lang="en-US" sz="2800" dirty="0" err="1" smtClean="0"/>
              <a:t>Glargine</a:t>
            </a:r>
            <a:r>
              <a:rPr lang="en-US" sz="2800" dirty="0" smtClean="0"/>
              <a:t> (Lantus)</a:t>
            </a:r>
          </a:p>
        </p:txBody>
      </p:sp>
      <p:pic>
        <p:nvPicPr>
          <p:cNvPr id="1396740" name="Picture 4" descr="MCAN0390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4672013"/>
            <a:ext cx="2286000"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6741" name="Picture 5" descr="MCj021529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1800" y="1600200"/>
            <a:ext cx="16113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19999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96739">
                                            <p:txEl>
                                              <p:pRg st="0" end="0"/>
                                            </p:txEl>
                                          </p:spTgt>
                                        </p:tgtEl>
                                        <p:attrNameLst>
                                          <p:attrName>style.visibility</p:attrName>
                                        </p:attrNameLst>
                                      </p:cBhvr>
                                      <p:to>
                                        <p:strVal val="visible"/>
                                      </p:to>
                                    </p:set>
                                    <p:animEffect transition="in" filter="blinds(horizontal)">
                                      <p:cBhvr>
                                        <p:cTn id="7" dur="500"/>
                                        <p:tgtEl>
                                          <p:spTgt spid="1396739">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96739">
                                            <p:txEl>
                                              <p:pRg st="1" end="1"/>
                                            </p:txEl>
                                          </p:spTgt>
                                        </p:tgtEl>
                                        <p:attrNameLst>
                                          <p:attrName>style.visibility</p:attrName>
                                        </p:attrNameLst>
                                      </p:cBhvr>
                                      <p:to>
                                        <p:strVal val="visible"/>
                                      </p:to>
                                    </p:set>
                                    <p:animEffect transition="in" filter="blinds(horizontal)">
                                      <p:cBhvr>
                                        <p:cTn id="10" dur="500"/>
                                        <p:tgtEl>
                                          <p:spTgt spid="1396739">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96739">
                                            <p:txEl>
                                              <p:pRg st="2" end="2"/>
                                            </p:txEl>
                                          </p:spTgt>
                                        </p:tgtEl>
                                        <p:attrNameLst>
                                          <p:attrName>style.visibility</p:attrName>
                                        </p:attrNameLst>
                                      </p:cBhvr>
                                      <p:to>
                                        <p:strVal val="visible"/>
                                      </p:to>
                                    </p:set>
                                    <p:animEffect transition="in" filter="blinds(horizontal)">
                                      <p:cBhvr>
                                        <p:cTn id="13" dur="500"/>
                                        <p:tgtEl>
                                          <p:spTgt spid="1396739">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96739">
                                            <p:txEl>
                                              <p:pRg st="3" end="3"/>
                                            </p:txEl>
                                          </p:spTgt>
                                        </p:tgtEl>
                                        <p:attrNameLst>
                                          <p:attrName>style.visibility</p:attrName>
                                        </p:attrNameLst>
                                      </p:cBhvr>
                                      <p:to>
                                        <p:strVal val="visible"/>
                                      </p:to>
                                    </p:set>
                                    <p:animEffect transition="in" filter="blinds(horizontal)">
                                      <p:cBhvr>
                                        <p:cTn id="16" dur="500"/>
                                        <p:tgtEl>
                                          <p:spTgt spid="1396739">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396739">
                                            <p:txEl>
                                              <p:pRg st="4" end="4"/>
                                            </p:txEl>
                                          </p:spTgt>
                                        </p:tgtEl>
                                        <p:attrNameLst>
                                          <p:attrName>style.visibility</p:attrName>
                                        </p:attrNameLst>
                                      </p:cBhvr>
                                      <p:to>
                                        <p:strVal val="visible"/>
                                      </p:to>
                                    </p:set>
                                    <p:animEffect transition="in" filter="blinds(horizontal)">
                                      <p:cBhvr>
                                        <p:cTn id="19" dur="500"/>
                                        <p:tgtEl>
                                          <p:spTgt spid="1396739">
                                            <p:txEl>
                                              <p:pRg st="4" end="4"/>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396739">
                                            <p:txEl>
                                              <p:pRg st="5" end="5"/>
                                            </p:txEl>
                                          </p:spTgt>
                                        </p:tgtEl>
                                        <p:attrNameLst>
                                          <p:attrName>style.visibility</p:attrName>
                                        </p:attrNameLst>
                                      </p:cBhvr>
                                      <p:to>
                                        <p:strVal val="visible"/>
                                      </p:to>
                                    </p:set>
                                    <p:animEffect transition="in" filter="blinds(horizontal)">
                                      <p:cBhvr>
                                        <p:cTn id="24" dur="500"/>
                                        <p:tgtEl>
                                          <p:spTgt spid="1396739">
                                            <p:txEl>
                                              <p:pRg st="5" end="5"/>
                                            </p:txEl>
                                          </p:spTgt>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396739">
                                            <p:txEl>
                                              <p:pRg st="6" end="6"/>
                                            </p:txEl>
                                          </p:spTgt>
                                        </p:tgtEl>
                                        <p:attrNameLst>
                                          <p:attrName>style.visibility</p:attrName>
                                        </p:attrNameLst>
                                      </p:cBhvr>
                                      <p:to>
                                        <p:strVal val="visible"/>
                                      </p:to>
                                    </p:set>
                                    <p:animEffect transition="in" filter="blinds(horizontal)">
                                      <p:cBhvr>
                                        <p:cTn id="27" dur="500"/>
                                        <p:tgtEl>
                                          <p:spTgt spid="1396739">
                                            <p:txEl>
                                              <p:pRg st="6" end="6"/>
                                            </p:txEl>
                                          </p:spTgt>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396739">
                                            <p:txEl>
                                              <p:pRg st="7" end="7"/>
                                            </p:txEl>
                                          </p:spTgt>
                                        </p:tgtEl>
                                        <p:attrNameLst>
                                          <p:attrName>style.visibility</p:attrName>
                                        </p:attrNameLst>
                                      </p:cBhvr>
                                      <p:to>
                                        <p:strVal val="visible"/>
                                      </p:to>
                                    </p:set>
                                    <p:animEffect transition="in" filter="blinds(horizontal)">
                                      <p:cBhvr>
                                        <p:cTn id="30" dur="500"/>
                                        <p:tgtEl>
                                          <p:spTgt spid="1396739">
                                            <p:txEl>
                                              <p:pRg st="7" end="7"/>
                                            </p:txEl>
                                          </p:spTgt>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396739">
                                            <p:txEl>
                                              <p:pRg st="8" end="8"/>
                                            </p:txEl>
                                          </p:spTgt>
                                        </p:tgtEl>
                                        <p:attrNameLst>
                                          <p:attrName>style.visibility</p:attrName>
                                        </p:attrNameLst>
                                      </p:cBhvr>
                                      <p:to>
                                        <p:strVal val="visible"/>
                                      </p:to>
                                    </p:set>
                                    <p:animEffect transition="in" filter="blinds(horizontal)">
                                      <p:cBhvr>
                                        <p:cTn id="33" dur="500"/>
                                        <p:tgtEl>
                                          <p:spTgt spid="1396739">
                                            <p:txEl>
                                              <p:pRg st="8" end="8"/>
                                            </p:txEl>
                                          </p:spTgt>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396739">
                                            <p:txEl>
                                              <p:pRg st="9" end="9"/>
                                            </p:txEl>
                                          </p:spTgt>
                                        </p:tgtEl>
                                        <p:attrNameLst>
                                          <p:attrName>style.visibility</p:attrName>
                                        </p:attrNameLst>
                                      </p:cBhvr>
                                      <p:to>
                                        <p:strVal val="visible"/>
                                      </p:to>
                                    </p:set>
                                    <p:animEffect transition="in" filter="blinds(horizontal)">
                                      <p:cBhvr>
                                        <p:cTn id="36" dur="500"/>
                                        <p:tgtEl>
                                          <p:spTgt spid="1396739">
                                            <p:txEl>
                                              <p:pRg st="9" end="9"/>
                                            </p:txEl>
                                          </p:spTgt>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396739">
                                            <p:txEl>
                                              <p:pRg st="10" end="10"/>
                                            </p:txEl>
                                          </p:spTgt>
                                        </p:tgtEl>
                                        <p:attrNameLst>
                                          <p:attrName>style.visibility</p:attrName>
                                        </p:attrNameLst>
                                      </p:cBhvr>
                                      <p:to>
                                        <p:strVal val="visible"/>
                                      </p:to>
                                    </p:set>
                                    <p:animEffect transition="in" filter="blinds(horizontal)">
                                      <p:cBhvr>
                                        <p:cTn id="39" dur="500"/>
                                        <p:tgtEl>
                                          <p:spTgt spid="1396739">
                                            <p:txEl>
                                              <p:pRg st="10" end="10"/>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9" presetClass="entr" presetSubtype="0" decel="100000" fill="hold" nodeType="clickEffect">
                                  <p:stCondLst>
                                    <p:cond delay="0"/>
                                  </p:stCondLst>
                                  <p:childTnLst>
                                    <p:set>
                                      <p:cBhvr>
                                        <p:cTn id="43" dur="1" fill="hold">
                                          <p:stCondLst>
                                            <p:cond delay="0"/>
                                          </p:stCondLst>
                                        </p:cTn>
                                        <p:tgtEl>
                                          <p:spTgt spid="1396741"/>
                                        </p:tgtEl>
                                        <p:attrNameLst>
                                          <p:attrName>style.visibility</p:attrName>
                                        </p:attrNameLst>
                                      </p:cBhvr>
                                      <p:to>
                                        <p:strVal val="visible"/>
                                      </p:to>
                                    </p:set>
                                    <p:anim calcmode="lin" valueType="num">
                                      <p:cBhvr>
                                        <p:cTn id="44" dur="500" fill="hold"/>
                                        <p:tgtEl>
                                          <p:spTgt spid="1396741"/>
                                        </p:tgtEl>
                                        <p:attrNameLst>
                                          <p:attrName>ppt_w</p:attrName>
                                        </p:attrNameLst>
                                      </p:cBhvr>
                                      <p:tavLst>
                                        <p:tav tm="0">
                                          <p:val>
                                            <p:fltVal val="0"/>
                                          </p:val>
                                        </p:tav>
                                        <p:tav tm="100000">
                                          <p:val>
                                            <p:strVal val="#ppt_w"/>
                                          </p:val>
                                        </p:tav>
                                      </p:tavLst>
                                    </p:anim>
                                    <p:anim calcmode="lin" valueType="num">
                                      <p:cBhvr>
                                        <p:cTn id="45" dur="500" fill="hold"/>
                                        <p:tgtEl>
                                          <p:spTgt spid="1396741"/>
                                        </p:tgtEl>
                                        <p:attrNameLst>
                                          <p:attrName>ppt_h</p:attrName>
                                        </p:attrNameLst>
                                      </p:cBhvr>
                                      <p:tavLst>
                                        <p:tav tm="0">
                                          <p:val>
                                            <p:fltVal val="0"/>
                                          </p:val>
                                        </p:tav>
                                        <p:tav tm="100000">
                                          <p:val>
                                            <p:strVal val="#ppt_h"/>
                                          </p:val>
                                        </p:tav>
                                      </p:tavLst>
                                    </p:anim>
                                    <p:anim calcmode="lin" valueType="num">
                                      <p:cBhvr>
                                        <p:cTn id="46" dur="500" fill="hold"/>
                                        <p:tgtEl>
                                          <p:spTgt spid="1396741"/>
                                        </p:tgtEl>
                                        <p:attrNameLst>
                                          <p:attrName>style.rotation</p:attrName>
                                        </p:attrNameLst>
                                      </p:cBhvr>
                                      <p:tavLst>
                                        <p:tav tm="0">
                                          <p:val>
                                            <p:fltVal val="360"/>
                                          </p:val>
                                        </p:tav>
                                        <p:tav tm="100000">
                                          <p:val>
                                            <p:fltVal val="0"/>
                                          </p:val>
                                        </p:tav>
                                      </p:tavLst>
                                    </p:anim>
                                    <p:animEffect transition="in" filter="fade">
                                      <p:cBhvr>
                                        <p:cTn id="47" dur="500"/>
                                        <p:tgtEl>
                                          <p:spTgt spid="139674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 presetClass="entr" presetSubtype="10" fill="hold" nodeType="clickEffect">
                                  <p:stCondLst>
                                    <p:cond delay="0"/>
                                  </p:stCondLst>
                                  <p:childTnLst>
                                    <p:set>
                                      <p:cBhvr>
                                        <p:cTn id="51" dur="1" fill="hold">
                                          <p:stCondLst>
                                            <p:cond delay="0"/>
                                          </p:stCondLst>
                                        </p:cTn>
                                        <p:tgtEl>
                                          <p:spTgt spid="1396739">
                                            <p:txEl>
                                              <p:pRg st="5" end="5"/>
                                            </p:txEl>
                                          </p:spTgt>
                                        </p:tgtEl>
                                        <p:attrNameLst>
                                          <p:attrName>style.visibility</p:attrName>
                                        </p:attrNameLst>
                                      </p:cBhvr>
                                      <p:to>
                                        <p:strVal val="visible"/>
                                      </p:to>
                                    </p:set>
                                    <p:animEffect transition="in" filter="checkerboard(across)">
                                      <p:cBhvr>
                                        <p:cTn id="52" dur="500"/>
                                        <p:tgtEl>
                                          <p:spTgt spid="1396739">
                                            <p:txEl>
                                              <p:pRg st="5" end="5"/>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7" presetClass="entr" presetSubtype="4" fill="hold" nodeType="clickEffect">
                                  <p:stCondLst>
                                    <p:cond delay="0"/>
                                  </p:stCondLst>
                                  <p:childTnLst>
                                    <p:set>
                                      <p:cBhvr>
                                        <p:cTn id="56" dur="1" fill="hold">
                                          <p:stCondLst>
                                            <p:cond delay="0"/>
                                          </p:stCondLst>
                                        </p:cTn>
                                        <p:tgtEl>
                                          <p:spTgt spid="1396740"/>
                                        </p:tgtEl>
                                        <p:attrNameLst>
                                          <p:attrName>style.visibility</p:attrName>
                                        </p:attrNameLst>
                                      </p:cBhvr>
                                      <p:to>
                                        <p:strVal val="visible"/>
                                      </p:to>
                                    </p:set>
                                    <p:anim calcmode="lin" valueType="num">
                                      <p:cBhvr additive="base">
                                        <p:cTn id="57" dur="5000" fill="hold"/>
                                        <p:tgtEl>
                                          <p:spTgt spid="1396740"/>
                                        </p:tgtEl>
                                        <p:attrNameLst>
                                          <p:attrName>ppt_x</p:attrName>
                                        </p:attrNameLst>
                                      </p:cBhvr>
                                      <p:tavLst>
                                        <p:tav tm="0">
                                          <p:val>
                                            <p:strVal val="#ppt_x"/>
                                          </p:val>
                                        </p:tav>
                                        <p:tav tm="100000">
                                          <p:val>
                                            <p:strVal val="#ppt_x"/>
                                          </p:val>
                                        </p:tav>
                                      </p:tavLst>
                                    </p:anim>
                                    <p:anim calcmode="lin" valueType="num">
                                      <p:cBhvr additive="base">
                                        <p:cTn id="58" dur="5000" fill="hold"/>
                                        <p:tgtEl>
                                          <p:spTgt spid="1396740"/>
                                        </p:tgtEl>
                                        <p:attrNameLst>
                                          <p:attrName>ppt_y</p:attrName>
                                        </p:attrNameLst>
                                      </p:cBhvr>
                                      <p:tavLst>
                                        <p:tav tm="0">
                                          <p:val>
                                            <p:strVal val="1+#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1396738"/>
                                        </p:tgtEl>
                                        <p:attrNameLst>
                                          <p:attrName>style.visibility</p:attrName>
                                        </p:attrNameLst>
                                      </p:cBhvr>
                                      <p:to>
                                        <p:strVal val="visible"/>
                                      </p:to>
                                    </p:set>
                                    <p:anim calcmode="lin" valueType="num">
                                      <p:cBhvr>
                                        <p:cTn id="63" dur="1000" fill="hold"/>
                                        <p:tgtEl>
                                          <p:spTgt spid="1396738"/>
                                        </p:tgtEl>
                                        <p:attrNameLst>
                                          <p:attrName>ppt_w</p:attrName>
                                        </p:attrNameLst>
                                      </p:cBhvr>
                                      <p:tavLst>
                                        <p:tav tm="0">
                                          <p:val>
                                            <p:strVal val="#ppt_w*0.70"/>
                                          </p:val>
                                        </p:tav>
                                        <p:tav tm="100000">
                                          <p:val>
                                            <p:strVal val="#ppt_w"/>
                                          </p:val>
                                        </p:tav>
                                      </p:tavLst>
                                    </p:anim>
                                    <p:anim calcmode="lin" valueType="num">
                                      <p:cBhvr>
                                        <p:cTn id="64" dur="1000" fill="hold"/>
                                        <p:tgtEl>
                                          <p:spTgt spid="1396738"/>
                                        </p:tgtEl>
                                        <p:attrNameLst>
                                          <p:attrName>ppt_h</p:attrName>
                                        </p:attrNameLst>
                                      </p:cBhvr>
                                      <p:tavLst>
                                        <p:tav tm="0">
                                          <p:val>
                                            <p:strVal val="#ppt_h"/>
                                          </p:val>
                                        </p:tav>
                                        <p:tav tm="100000">
                                          <p:val>
                                            <p:strVal val="#ppt_h"/>
                                          </p:val>
                                        </p:tav>
                                      </p:tavLst>
                                    </p:anim>
                                    <p:animEffect transition="in" filter="fade">
                                      <p:cBhvr>
                                        <p:cTn id="65" dur="1000"/>
                                        <p:tgtEl>
                                          <p:spTgt spid="1396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6738" grpId="0"/>
      <p:bldP spid="1396739" grpId="0" build="p"/>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p:txBody>
          <a:bodyPr>
            <a:normAutofit fontScale="90000"/>
          </a:bodyPr>
          <a:lstStyle/>
          <a:p>
            <a:pPr eaLnBrk="1" hangingPunct="1"/>
            <a:r>
              <a:rPr lang="en-US" sz="3600" smtClean="0"/>
              <a:t>Bolus Insulins  </a:t>
            </a:r>
            <a:br>
              <a:rPr lang="en-US" sz="3600" smtClean="0"/>
            </a:br>
            <a:r>
              <a:rPr lang="en-US" sz="3600" smtClean="0"/>
              <a:t>(½ of total daily dose ÷ meals)</a:t>
            </a:r>
          </a:p>
        </p:txBody>
      </p:sp>
      <p:sp>
        <p:nvSpPr>
          <p:cNvPr id="202755" name="Rectangle 3"/>
          <p:cNvSpPr>
            <a:spLocks noGrp="1" noChangeArrowheads="1"/>
          </p:cNvSpPr>
          <p:nvPr>
            <p:ph type="body" idx="1"/>
          </p:nvPr>
        </p:nvSpPr>
        <p:spPr>
          <a:xfrm>
            <a:off x="228600" y="1752600"/>
            <a:ext cx="8915400" cy="4876800"/>
          </a:xfrm>
        </p:spPr>
        <p:txBody>
          <a:bodyPr/>
          <a:lstStyle/>
          <a:p>
            <a:pPr eaLnBrk="1" hangingPunct="1">
              <a:buFont typeface="Wingdings" panose="05000000000000000000" pitchFamily="2" charset="2"/>
              <a:buNone/>
            </a:pPr>
            <a:r>
              <a:rPr lang="en-US" u="sng" dirty="0" smtClean="0">
                <a:solidFill>
                  <a:schemeClr val="accent1">
                    <a:lumMod val="50000"/>
                  </a:schemeClr>
                </a:solidFill>
              </a:rPr>
              <a:t>Name			  Onset		Peak Action</a:t>
            </a:r>
          </a:p>
          <a:p>
            <a:pPr eaLnBrk="1" hangingPunct="1"/>
            <a:r>
              <a:rPr lang="en-US" dirty="0" err="1" smtClean="0"/>
              <a:t>Lispro</a:t>
            </a:r>
            <a:r>
              <a:rPr lang="en-US" dirty="0" smtClean="0"/>
              <a:t> (Humalog)	  15-30 min	1-1.5 </a:t>
            </a:r>
            <a:r>
              <a:rPr lang="en-US" dirty="0" err="1" smtClean="0"/>
              <a:t>hrs</a:t>
            </a:r>
            <a:endParaRPr lang="en-US" dirty="0" smtClean="0"/>
          </a:p>
          <a:p>
            <a:pPr eaLnBrk="1" hangingPunct="1"/>
            <a:r>
              <a:rPr lang="en-US" dirty="0" err="1" smtClean="0"/>
              <a:t>Aspart</a:t>
            </a:r>
            <a:r>
              <a:rPr lang="en-US" dirty="0" smtClean="0"/>
              <a:t> (</a:t>
            </a:r>
            <a:r>
              <a:rPr lang="en-US" dirty="0" err="1" smtClean="0"/>
              <a:t>NovoLog</a:t>
            </a:r>
            <a:r>
              <a:rPr lang="en-US" dirty="0" smtClean="0"/>
              <a:t>)</a:t>
            </a:r>
          </a:p>
          <a:p>
            <a:pPr eaLnBrk="1" hangingPunct="1"/>
            <a:r>
              <a:rPr lang="en-US" dirty="0" err="1" smtClean="0"/>
              <a:t>Glulisine</a:t>
            </a:r>
            <a:r>
              <a:rPr lang="en-US" dirty="0" smtClean="0"/>
              <a:t> (</a:t>
            </a:r>
            <a:r>
              <a:rPr lang="en-US" dirty="0" err="1" smtClean="0"/>
              <a:t>Apidra</a:t>
            </a:r>
            <a:r>
              <a:rPr lang="en-US" dirty="0" smtClean="0"/>
              <a:t>)</a:t>
            </a:r>
          </a:p>
          <a:p>
            <a:pPr eaLnBrk="1" hangingPunct="1"/>
            <a:endParaRPr lang="en-US" dirty="0" smtClean="0"/>
          </a:p>
          <a:p>
            <a:pPr eaLnBrk="1" hangingPunct="1"/>
            <a:r>
              <a:rPr lang="en-US" dirty="0" smtClean="0"/>
              <a:t>Regular			  30 </a:t>
            </a:r>
            <a:r>
              <a:rPr lang="en-US" dirty="0" err="1" smtClean="0"/>
              <a:t>mins</a:t>
            </a:r>
            <a:r>
              <a:rPr lang="en-US" dirty="0" smtClean="0"/>
              <a:t>		  2-4 </a:t>
            </a:r>
            <a:r>
              <a:rPr lang="en-US" dirty="0" err="1" smtClean="0"/>
              <a:t>hrs</a:t>
            </a:r>
            <a:endParaRPr lang="en-US" dirty="0" smtClean="0"/>
          </a:p>
          <a:p>
            <a:pPr eaLnBrk="1" hangingPunct="1">
              <a:buFont typeface="Wingdings" panose="05000000000000000000" pitchFamily="2" charset="2"/>
              <a:buNone/>
            </a:pPr>
            <a:endParaRPr lang="en-US" dirty="0" smtClean="0"/>
          </a:p>
          <a:p>
            <a:pPr eaLnBrk="1" hangingPunct="1">
              <a:buFont typeface="Wingdings" panose="05000000000000000000" pitchFamily="2" charset="2"/>
              <a:buNone/>
            </a:pPr>
            <a:endParaRPr lang="en-US" dirty="0" smtClean="0"/>
          </a:p>
        </p:txBody>
      </p:sp>
    </p:spTree>
    <p:extLst>
      <p:ext uri="{BB962C8B-B14F-4D97-AF65-F5344CB8AC3E}">
        <p14:creationId xmlns:p14="http://schemas.microsoft.com/office/powerpoint/2010/main" val="1391312657"/>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a:xfrm>
            <a:off x="685800" y="228600"/>
            <a:ext cx="7924800" cy="1143000"/>
          </a:xfrm>
        </p:spPr>
        <p:txBody>
          <a:bodyPr/>
          <a:lstStyle/>
          <a:p>
            <a:pPr eaLnBrk="1" hangingPunct="1"/>
            <a:r>
              <a:rPr lang="en-US" smtClean="0"/>
              <a:t>Bolus Insulin Summary</a:t>
            </a:r>
          </a:p>
        </p:txBody>
      </p:sp>
      <p:sp>
        <p:nvSpPr>
          <p:cNvPr id="204803" name="Rectangle 3"/>
          <p:cNvSpPr>
            <a:spLocks noGrp="1" noChangeArrowheads="1"/>
          </p:cNvSpPr>
          <p:nvPr>
            <p:ph type="body" sz="half" idx="1"/>
          </p:nvPr>
        </p:nvSpPr>
        <p:spPr>
          <a:xfrm>
            <a:off x="457200" y="1295400"/>
            <a:ext cx="8382000" cy="5791200"/>
          </a:xfrm>
        </p:spPr>
        <p:txBody>
          <a:bodyPr/>
          <a:lstStyle/>
          <a:p>
            <a:pPr eaLnBrk="1" hangingPunct="1"/>
            <a:r>
              <a:rPr lang="en-US" smtClean="0"/>
              <a:t>Regular, Novolog, Humalog, Apidra, </a:t>
            </a:r>
          </a:p>
          <a:p>
            <a:pPr eaLnBrk="1" hangingPunct="1"/>
            <a:r>
              <a:rPr lang="en-US" smtClean="0"/>
              <a:t>Starts working fast (15-30 mins)</a:t>
            </a:r>
          </a:p>
          <a:p>
            <a:pPr eaLnBrk="1" hangingPunct="1"/>
            <a:r>
              <a:rPr lang="en-US" smtClean="0"/>
              <a:t>Gets out fast (3-6 hours)</a:t>
            </a:r>
          </a:p>
          <a:p>
            <a:pPr eaLnBrk="1" hangingPunct="1"/>
            <a:r>
              <a:rPr lang="en-US" smtClean="0"/>
              <a:t>Post meal BG reflects effectiveness</a:t>
            </a:r>
          </a:p>
          <a:p>
            <a:pPr eaLnBrk="1" hangingPunct="1"/>
            <a:r>
              <a:rPr lang="en-US" smtClean="0"/>
              <a:t>Should comprise about ½ total daily dose</a:t>
            </a:r>
          </a:p>
          <a:p>
            <a:pPr eaLnBrk="1" hangingPunct="1"/>
            <a:r>
              <a:rPr lang="en-US" smtClean="0"/>
              <a:t>Covers food or hyperglycemia.</a:t>
            </a:r>
          </a:p>
          <a:p>
            <a:pPr eaLnBrk="1" hangingPunct="1"/>
            <a:r>
              <a:rPr lang="en-US" smtClean="0"/>
              <a:t>1 unit </a:t>
            </a:r>
          </a:p>
          <a:p>
            <a:pPr lvl="1" eaLnBrk="1" hangingPunct="1"/>
            <a:r>
              <a:rPr lang="en-US" smtClean="0"/>
              <a:t>Covers ≈ 10 -15 gms of carb</a:t>
            </a:r>
          </a:p>
          <a:p>
            <a:pPr lvl="1" eaLnBrk="1" hangingPunct="1"/>
            <a:r>
              <a:rPr lang="en-US" smtClean="0"/>
              <a:t>Lowers BG ≈ 30 – 50 points</a:t>
            </a:r>
          </a:p>
        </p:txBody>
      </p:sp>
      <p:pic>
        <p:nvPicPr>
          <p:cNvPr id="204804" name="Picture 4" descr="MCj02152940000[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7467600" y="2590800"/>
            <a:ext cx="1284288" cy="1974850"/>
          </a:xfrm>
          <a:noFill/>
        </p:spPr>
      </p:pic>
    </p:spTree>
    <p:extLst>
      <p:ext uri="{BB962C8B-B14F-4D97-AF65-F5344CB8AC3E}">
        <p14:creationId xmlns:p14="http://schemas.microsoft.com/office/powerpoint/2010/main" val="3100506448"/>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p:txBody>
          <a:bodyPr/>
          <a:lstStyle/>
          <a:p>
            <a:pPr eaLnBrk="1" hangingPunct="1"/>
            <a:r>
              <a:rPr lang="en-US" smtClean="0"/>
              <a:t>Bolus Insulin Timing</a:t>
            </a:r>
          </a:p>
        </p:txBody>
      </p:sp>
      <p:sp>
        <p:nvSpPr>
          <p:cNvPr id="206851" name="Rectangle 3"/>
          <p:cNvSpPr>
            <a:spLocks noGrp="1" noChangeArrowheads="1"/>
          </p:cNvSpPr>
          <p:nvPr>
            <p:ph type="body" idx="1"/>
          </p:nvPr>
        </p:nvSpPr>
        <p:spPr/>
        <p:txBody>
          <a:bodyPr/>
          <a:lstStyle/>
          <a:p>
            <a:pPr eaLnBrk="1" hangingPunct="1">
              <a:lnSpc>
                <a:spcPct val="90000"/>
              </a:lnSpc>
            </a:pPr>
            <a:r>
              <a:rPr lang="en-US" smtClean="0"/>
              <a:t>How is the effectiveness of bolus insulin determined?</a:t>
            </a:r>
          </a:p>
          <a:p>
            <a:pPr lvl="1" eaLnBrk="1" hangingPunct="1">
              <a:lnSpc>
                <a:spcPct val="90000"/>
              </a:lnSpc>
            </a:pPr>
            <a:r>
              <a:rPr lang="en-US" smtClean="0"/>
              <a:t>2 hour post meal (if you can get it)</a:t>
            </a:r>
          </a:p>
          <a:p>
            <a:pPr lvl="1" eaLnBrk="1" hangingPunct="1">
              <a:lnSpc>
                <a:spcPct val="90000"/>
              </a:lnSpc>
            </a:pPr>
            <a:r>
              <a:rPr lang="en-US" smtClean="0"/>
              <a:t>Before next meal blood glucose</a:t>
            </a:r>
          </a:p>
          <a:p>
            <a:pPr lvl="1" eaLnBrk="1" hangingPunct="1">
              <a:lnSpc>
                <a:spcPct val="90000"/>
              </a:lnSpc>
              <a:buFont typeface="Wingdings" panose="05000000000000000000" pitchFamily="2" charset="2"/>
              <a:buNone/>
            </a:pPr>
            <a:endParaRPr lang="en-US" smtClean="0"/>
          </a:p>
          <a:p>
            <a:pPr eaLnBrk="1" hangingPunct="1">
              <a:lnSpc>
                <a:spcPct val="90000"/>
              </a:lnSpc>
            </a:pPr>
            <a:r>
              <a:rPr lang="en-US" smtClean="0"/>
              <a:t>Glucose goals (ADA) – may be modified by provider/pt</a:t>
            </a:r>
          </a:p>
          <a:p>
            <a:pPr lvl="1" eaLnBrk="1" hangingPunct="1">
              <a:lnSpc>
                <a:spcPct val="90000"/>
              </a:lnSpc>
            </a:pPr>
            <a:r>
              <a:rPr lang="en-US" smtClean="0"/>
              <a:t>1-2 hours post meal  &lt;180</a:t>
            </a:r>
          </a:p>
          <a:p>
            <a:pPr lvl="1" eaLnBrk="1" hangingPunct="1">
              <a:lnSpc>
                <a:spcPct val="90000"/>
              </a:lnSpc>
            </a:pPr>
            <a:r>
              <a:rPr lang="en-US" smtClean="0"/>
              <a:t>Before next meal – 70 - 130</a:t>
            </a:r>
          </a:p>
        </p:txBody>
      </p:sp>
    </p:spTree>
    <p:extLst>
      <p:ext uri="{BB962C8B-B14F-4D97-AF65-F5344CB8AC3E}">
        <p14:creationId xmlns:p14="http://schemas.microsoft.com/office/powerpoint/2010/main" val="157351594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insulin supp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325"/>
            <a:ext cx="9144000" cy="673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6917982"/>
      </p:ext>
    </p:extLst>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inhal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194" y="1764030"/>
            <a:ext cx="330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6" name="Picture 2" descr="http://www.mannkindcorp.com/Collateral/Images/English-US/afrezzalogo_s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4443" y="1668780"/>
            <a:ext cx="2831757" cy="2095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3962400" y="3764280"/>
            <a:ext cx="4140006" cy="2590800"/>
          </a:xfrm>
          <a:prstGeom prst="rect">
            <a:avLst/>
          </a:prstGeom>
        </p:spPr>
      </p:pic>
      <p:sp>
        <p:nvSpPr>
          <p:cNvPr id="4" name="Title 3"/>
          <p:cNvSpPr>
            <a:spLocks noGrp="1"/>
          </p:cNvSpPr>
          <p:nvPr>
            <p:ph type="title"/>
          </p:nvPr>
        </p:nvSpPr>
        <p:spPr/>
        <p:txBody>
          <a:bodyPr>
            <a:normAutofit fontScale="90000"/>
          </a:bodyPr>
          <a:lstStyle/>
          <a:p>
            <a:r>
              <a:rPr lang="en-US" dirty="0" smtClean="0"/>
              <a:t>Inhaled insulin – </a:t>
            </a:r>
            <a:br>
              <a:rPr lang="en-US" dirty="0" smtClean="0"/>
            </a:br>
            <a:r>
              <a:rPr lang="en-US" dirty="0" smtClean="0"/>
              <a:t>past to future</a:t>
            </a:r>
            <a:endParaRPr lang="en-US" dirty="0"/>
          </a:p>
        </p:txBody>
      </p:sp>
    </p:spTree>
    <p:extLst>
      <p:ext uri="{BB962C8B-B14F-4D97-AF65-F5344CB8AC3E}">
        <p14:creationId xmlns:p14="http://schemas.microsoft.com/office/powerpoint/2010/main" val="3433829838"/>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381000" y="228600"/>
            <a:ext cx="8763000" cy="1143000"/>
          </a:xfrm>
        </p:spPr>
        <p:txBody>
          <a:bodyPr>
            <a:normAutofit fontScale="90000"/>
          </a:bodyPr>
          <a:lstStyle/>
          <a:p>
            <a:pPr eaLnBrk="1" hangingPunct="1"/>
            <a:r>
              <a:rPr lang="en-US" sz="3600" smtClean="0"/>
              <a:t>Bolus – Reg Insulin Sliding Scale</a:t>
            </a:r>
            <a:br>
              <a:rPr lang="en-US" sz="3600" smtClean="0"/>
            </a:br>
            <a:r>
              <a:rPr lang="en-US" sz="2800" smtClean="0"/>
              <a:t> Starts at 150, 2 units for every 50 </a:t>
            </a:r>
            <a:r>
              <a:rPr lang="en-US" sz="2400" smtClean="0"/>
              <a:t>mg/dl</a:t>
            </a:r>
            <a:r>
              <a:rPr lang="en-US" sz="2800" smtClean="0"/>
              <a:t> &gt;150</a:t>
            </a:r>
          </a:p>
        </p:txBody>
      </p:sp>
      <p:graphicFrame>
        <p:nvGraphicFramePr>
          <p:cNvPr id="210947" name="Object 1024"/>
          <p:cNvGraphicFramePr>
            <a:graphicFrameLocks noGrp="1" noChangeAspect="1"/>
          </p:cNvGraphicFramePr>
          <p:nvPr>
            <p:ph type="tbl" idx="1"/>
            <p:extLst>
              <p:ext uri="{D42A27DB-BD31-4B8C-83A1-F6EECF244321}">
                <p14:modId xmlns:p14="http://schemas.microsoft.com/office/powerpoint/2010/main" val="798856475"/>
              </p:ext>
            </p:extLst>
          </p:nvPr>
        </p:nvGraphicFramePr>
        <p:xfrm>
          <a:off x="171450" y="1520825"/>
          <a:ext cx="8594725" cy="5680075"/>
        </p:xfrm>
        <a:graphic>
          <a:graphicData uri="http://schemas.openxmlformats.org/presentationml/2006/ole">
            <mc:AlternateContent xmlns:mc="http://schemas.openxmlformats.org/markup-compatibility/2006">
              <mc:Choice xmlns:v="urn:schemas-microsoft-com:vml" Requires="v">
                <p:oleObj spid="_x0000_s53262" name="Document" r:id="rId4" imgW="8250796" imgH="5450139" progId="Word.Document.8">
                  <p:embed/>
                </p:oleObj>
              </mc:Choice>
              <mc:Fallback>
                <p:oleObj name="Document" r:id="rId4" imgW="8250796" imgH="5450139" progId="Word.Document.8">
                  <p:embed/>
                  <p:pic>
                    <p:nvPicPr>
                      <p:cNvPr id="0" name=""/>
                      <p:cNvPicPr>
                        <a:picLocks noChangeAspect="1" noChangeArrowheads="1"/>
                      </p:cNvPicPr>
                      <p:nvPr/>
                    </p:nvPicPr>
                    <p:blipFill>
                      <a:blip r:embed="rId5"/>
                      <a:srcRect/>
                      <a:stretch>
                        <a:fillRect/>
                      </a:stretch>
                    </p:blipFill>
                    <p:spPr bwMode="auto">
                      <a:xfrm>
                        <a:off x="171450" y="1520825"/>
                        <a:ext cx="8594725" cy="5680075"/>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2625738114"/>
      </p:ext>
    </p:extLst>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p:txBody>
          <a:bodyPr/>
          <a:lstStyle/>
          <a:p>
            <a:pPr eaLnBrk="1" hangingPunct="1"/>
            <a:r>
              <a:rPr lang="en-US" sz="3600" smtClean="0"/>
              <a:t>Basal Insulins </a:t>
            </a:r>
            <a:br>
              <a:rPr lang="en-US" sz="3600" smtClean="0"/>
            </a:br>
            <a:r>
              <a:rPr lang="en-US" sz="3200" smtClean="0"/>
              <a:t>(½ of total daily dose</a:t>
            </a:r>
            <a:r>
              <a:rPr lang="en-US" sz="3600" smtClean="0"/>
              <a:t>) </a:t>
            </a:r>
          </a:p>
        </p:txBody>
      </p:sp>
      <p:sp>
        <p:nvSpPr>
          <p:cNvPr id="1410051" name="Rectangle 3"/>
          <p:cNvSpPr>
            <a:spLocks noGrp="1" noChangeArrowheads="1"/>
          </p:cNvSpPr>
          <p:nvPr>
            <p:ph type="body" idx="1"/>
          </p:nvPr>
        </p:nvSpPr>
        <p:spPr>
          <a:xfrm>
            <a:off x="228600" y="1752600"/>
            <a:ext cx="8915400" cy="4648200"/>
          </a:xfrm>
        </p:spPr>
        <p:txBody>
          <a:bodyPr/>
          <a:lstStyle/>
          <a:p>
            <a:pPr eaLnBrk="1" hangingPunct="1">
              <a:buFont typeface="Wingdings" panose="05000000000000000000" pitchFamily="2" charset="2"/>
              <a:buNone/>
            </a:pPr>
            <a:r>
              <a:rPr lang="en-US" u="sng" dirty="0" smtClean="0">
                <a:solidFill>
                  <a:schemeClr val="accent2">
                    <a:lumMod val="50000"/>
                  </a:schemeClr>
                </a:solidFill>
              </a:rPr>
              <a:t>Intermediate Acting	  Peak Action  	Duration</a:t>
            </a:r>
          </a:p>
          <a:p>
            <a:pPr eaLnBrk="1" hangingPunct="1"/>
            <a:r>
              <a:rPr lang="en-US" dirty="0" smtClean="0"/>
              <a:t>NPH	  		  4-12 </a:t>
            </a:r>
            <a:r>
              <a:rPr lang="en-US" dirty="0" err="1" smtClean="0"/>
              <a:t>hrs</a:t>
            </a:r>
            <a:r>
              <a:rPr lang="en-US" dirty="0" smtClean="0"/>
              <a:t>		12-24</a:t>
            </a:r>
          </a:p>
          <a:p>
            <a:pPr eaLnBrk="1" hangingPunct="1"/>
            <a:endParaRPr lang="en-US" dirty="0" smtClean="0"/>
          </a:p>
          <a:p>
            <a:pPr eaLnBrk="1" hangingPunct="1">
              <a:buFont typeface="Wingdings" panose="05000000000000000000" pitchFamily="2" charset="2"/>
              <a:buNone/>
            </a:pPr>
            <a:r>
              <a:rPr lang="en-US" u="sng" dirty="0" smtClean="0">
                <a:solidFill>
                  <a:schemeClr val="accent2">
                    <a:lumMod val="50000"/>
                  </a:schemeClr>
                </a:solidFill>
              </a:rPr>
              <a:t>Long Acting	  	Peak Action   		Duration</a:t>
            </a:r>
          </a:p>
          <a:p>
            <a:pPr eaLnBrk="1" hangingPunct="1"/>
            <a:r>
              <a:rPr lang="en-US" dirty="0" err="1" smtClean="0"/>
              <a:t>Detemir</a:t>
            </a:r>
            <a:r>
              <a:rPr lang="en-US" dirty="0" smtClean="0"/>
              <a:t> (</a:t>
            </a:r>
            <a:r>
              <a:rPr lang="en-US" dirty="0" err="1" smtClean="0"/>
              <a:t>Levemir</a:t>
            </a:r>
            <a:r>
              <a:rPr lang="en-US" dirty="0" smtClean="0"/>
              <a:t>)	  </a:t>
            </a:r>
            <a:r>
              <a:rPr lang="en-US" dirty="0" err="1" smtClean="0"/>
              <a:t>peakless</a:t>
            </a:r>
            <a:r>
              <a:rPr lang="en-US" dirty="0" smtClean="0"/>
              <a:t>		20 </a:t>
            </a:r>
            <a:r>
              <a:rPr lang="en-US" dirty="0" err="1" smtClean="0"/>
              <a:t>hrs</a:t>
            </a:r>
            <a:endParaRPr lang="en-US" dirty="0" smtClean="0"/>
          </a:p>
          <a:p>
            <a:pPr eaLnBrk="1" hangingPunct="1"/>
            <a:r>
              <a:rPr lang="en-US" dirty="0" err="1" smtClean="0"/>
              <a:t>Glargine</a:t>
            </a:r>
            <a:r>
              <a:rPr lang="en-US" dirty="0" smtClean="0"/>
              <a:t> (Lantus)	  No peak		24 </a:t>
            </a:r>
            <a:r>
              <a:rPr lang="en-US" dirty="0" err="1" smtClean="0"/>
              <a:t>hrs</a:t>
            </a:r>
            <a:endParaRPr lang="en-US" dirty="0" smtClean="0"/>
          </a:p>
          <a:p>
            <a:pPr eaLnBrk="1" hangingPunct="1"/>
            <a:endParaRPr lang="en-US" dirty="0" smtClean="0"/>
          </a:p>
          <a:p>
            <a:pPr eaLnBrk="1" hangingPunct="1">
              <a:buFont typeface="Wingdings" panose="05000000000000000000" pitchFamily="2" charset="2"/>
              <a:buNone/>
            </a:pPr>
            <a:r>
              <a:rPr lang="en-US" i="1" dirty="0" smtClean="0"/>
              <a:t>Fasting BG reflects efficacy of basal</a:t>
            </a:r>
          </a:p>
        </p:txBody>
      </p:sp>
    </p:spTree>
    <p:extLst>
      <p:ext uri="{BB962C8B-B14F-4D97-AF65-F5344CB8AC3E}">
        <p14:creationId xmlns:p14="http://schemas.microsoft.com/office/powerpoint/2010/main" val="23353105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410051">
                                            <p:txEl>
                                              <p:pRg st="7" end="7"/>
                                            </p:txEl>
                                          </p:spTgt>
                                        </p:tgtEl>
                                        <p:attrNameLst>
                                          <p:attrName>style.visibility</p:attrName>
                                        </p:attrNameLst>
                                      </p:cBhvr>
                                      <p:to>
                                        <p:strVal val="visible"/>
                                      </p:to>
                                    </p:set>
                                    <p:anim calcmode="lin" valueType="num">
                                      <p:cBhvr additive="base">
                                        <p:cTn id="7" dur="2000" fill="hold"/>
                                        <p:tgtEl>
                                          <p:spTgt spid="1410051">
                                            <p:txEl>
                                              <p:pRg st="7" end="7"/>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1410051">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normAutofit fontScale="90000"/>
          </a:bodyPr>
          <a:lstStyle/>
          <a:p>
            <a:r>
              <a:rPr lang="en-US" smtClean="0"/>
              <a:t>New and Early Research on Gut Bacteria</a:t>
            </a:r>
          </a:p>
        </p:txBody>
      </p:sp>
      <p:sp>
        <p:nvSpPr>
          <p:cNvPr id="3" name="Content Placeholder 2"/>
          <p:cNvSpPr>
            <a:spLocks noGrp="1"/>
          </p:cNvSpPr>
          <p:nvPr>
            <p:ph idx="1"/>
          </p:nvPr>
        </p:nvSpPr>
        <p:spPr>
          <a:xfrm>
            <a:off x="609600" y="1600200"/>
            <a:ext cx="7772400" cy="4800600"/>
          </a:xfrm>
        </p:spPr>
        <p:txBody>
          <a:bodyPr/>
          <a:lstStyle/>
          <a:p>
            <a:pPr>
              <a:defRPr/>
            </a:pPr>
            <a:r>
              <a:rPr lang="en-US" dirty="0" smtClean="0"/>
              <a:t>Leaner people appear to have higher proportion of </a:t>
            </a:r>
            <a:r>
              <a:rPr lang="en-US" dirty="0" err="1" smtClean="0">
                <a:solidFill>
                  <a:srgbClr val="92D050"/>
                </a:solidFill>
              </a:rPr>
              <a:t>bacteroidetes</a:t>
            </a:r>
            <a:r>
              <a:rPr lang="en-US" dirty="0" smtClean="0"/>
              <a:t> </a:t>
            </a:r>
          </a:p>
          <a:p>
            <a:pPr lvl="1">
              <a:defRPr/>
            </a:pPr>
            <a:r>
              <a:rPr lang="en-US" dirty="0" smtClean="0"/>
              <a:t>Gut bacteria less efficient at converting food to calories</a:t>
            </a:r>
          </a:p>
          <a:p>
            <a:pPr>
              <a:defRPr/>
            </a:pPr>
            <a:r>
              <a:rPr lang="en-US" dirty="0" smtClean="0"/>
              <a:t>Obese people appear to have higher levels of </a:t>
            </a:r>
            <a:r>
              <a:rPr lang="en-US" dirty="0" err="1" smtClean="0">
                <a:solidFill>
                  <a:srgbClr val="92D050"/>
                </a:solidFill>
              </a:rPr>
              <a:t>firmicutes</a:t>
            </a:r>
            <a:endParaRPr lang="en-US" dirty="0" smtClean="0">
              <a:solidFill>
                <a:srgbClr val="92D050"/>
              </a:solidFill>
            </a:endParaRPr>
          </a:p>
          <a:p>
            <a:pPr lvl="1">
              <a:defRPr/>
            </a:pPr>
            <a:r>
              <a:rPr lang="en-US" dirty="0" smtClean="0"/>
              <a:t>Gut bacteria very efficient at calorie extraction</a:t>
            </a:r>
          </a:p>
          <a:p>
            <a:pPr>
              <a:defRPr/>
            </a:pPr>
            <a:r>
              <a:rPr lang="en-US" dirty="0" smtClean="0"/>
              <a:t>Bacteria tend to run in families</a:t>
            </a:r>
          </a:p>
          <a:p>
            <a:pPr>
              <a:defRPr/>
            </a:pPr>
            <a:r>
              <a:rPr lang="en-US" sz="1400" b="1" dirty="0" smtClean="0">
                <a:solidFill>
                  <a:srgbClr val="92D050"/>
                </a:solidFill>
              </a:rPr>
              <a:t>Newsweek. </a:t>
            </a:r>
            <a:r>
              <a:rPr lang="en-US" sz="1400" b="1" dirty="0" smtClean="0"/>
              <a:t>Don’t Just Blame Calories – July 6, 2010  DM Forecast – Feb 2011</a:t>
            </a:r>
          </a:p>
          <a:p>
            <a:pPr marL="0" indent="0">
              <a:buFont typeface="Wingdings" panose="05000000000000000000" pitchFamily="2" charset="2"/>
              <a:buNone/>
              <a:defRPr/>
            </a:pPr>
            <a:endParaRPr lang="en-US" dirty="0"/>
          </a:p>
        </p:txBody>
      </p:sp>
    </p:spTree>
    <p:extLst>
      <p:ext uri="{BB962C8B-B14F-4D97-AF65-F5344CB8AC3E}">
        <p14:creationId xmlns:p14="http://schemas.microsoft.com/office/powerpoint/2010/main" val="2295610721"/>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lstStyle/>
          <a:p>
            <a:pPr eaLnBrk="1" hangingPunct="1"/>
            <a:r>
              <a:rPr lang="en-US" smtClean="0"/>
              <a:t>Basal Insulin Summary</a:t>
            </a:r>
          </a:p>
        </p:txBody>
      </p:sp>
      <p:sp>
        <p:nvSpPr>
          <p:cNvPr id="215043" name="Rectangle 3"/>
          <p:cNvSpPr>
            <a:spLocks noGrp="1" noChangeArrowheads="1"/>
          </p:cNvSpPr>
          <p:nvPr>
            <p:ph type="body" sz="half" idx="1"/>
          </p:nvPr>
        </p:nvSpPr>
        <p:spPr>
          <a:xfrm>
            <a:off x="914400" y="1600200"/>
            <a:ext cx="8001000" cy="4953000"/>
          </a:xfrm>
        </p:spPr>
        <p:txBody>
          <a:bodyPr/>
          <a:lstStyle/>
          <a:p>
            <a:pPr eaLnBrk="1" hangingPunct="1"/>
            <a:r>
              <a:rPr lang="en-US" dirty="0" smtClean="0"/>
              <a:t>NPH, </a:t>
            </a:r>
            <a:r>
              <a:rPr lang="en-US" dirty="0" err="1" smtClean="0"/>
              <a:t>Levemir</a:t>
            </a:r>
            <a:r>
              <a:rPr lang="en-US" dirty="0" smtClean="0"/>
              <a:t>, Lantus</a:t>
            </a:r>
          </a:p>
          <a:p>
            <a:pPr eaLnBrk="1" hangingPunct="1"/>
            <a:r>
              <a:rPr lang="en-US" dirty="0" smtClean="0"/>
              <a:t>Covers in between meals, through night</a:t>
            </a:r>
          </a:p>
          <a:p>
            <a:pPr eaLnBrk="1" hangingPunct="1"/>
            <a:r>
              <a:rPr lang="en-US" dirty="0" smtClean="0"/>
              <a:t>Starts working slow (4 hours)</a:t>
            </a:r>
          </a:p>
          <a:p>
            <a:pPr eaLnBrk="1" hangingPunct="1"/>
            <a:r>
              <a:rPr lang="en-US" dirty="0" smtClean="0"/>
              <a:t>Stays in long (12-24 hours)</a:t>
            </a:r>
          </a:p>
          <a:p>
            <a:pPr lvl="1" eaLnBrk="1" hangingPunct="1"/>
            <a:r>
              <a:rPr lang="en-US" dirty="0" smtClean="0"/>
              <a:t>NPH/ Lente 12 </a:t>
            </a:r>
            <a:r>
              <a:rPr lang="en-US" dirty="0" err="1" smtClean="0"/>
              <a:t>hrs</a:t>
            </a:r>
            <a:endParaRPr lang="en-US" dirty="0" smtClean="0"/>
          </a:p>
          <a:p>
            <a:pPr lvl="1" eaLnBrk="1" hangingPunct="1"/>
            <a:r>
              <a:rPr lang="en-US" dirty="0" err="1" smtClean="0"/>
              <a:t>Levemir</a:t>
            </a:r>
            <a:r>
              <a:rPr lang="en-US" dirty="0" smtClean="0"/>
              <a:t>, Lantus 20-24 </a:t>
            </a:r>
            <a:r>
              <a:rPr lang="en-US" dirty="0" err="1" smtClean="0"/>
              <a:t>hrs</a:t>
            </a:r>
            <a:endParaRPr lang="en-US" dirty="0" smtClean="0"/>
          </a:p>
          <a:p>
            <a:pPr eaLnBrk="1" hangingPunct="1"/>
            <a:r>
              <a:rPr lang="en-US" dirty="0" smtClean="0">
                <a:solidFill>
                  <a:schemeClr val="accent1">
                    <a:lumMod val="50000"/>
                  </a:schemeClr>
                </a:solidFill>
              </a:rPr>
              <a:t>Fasting blood glucose reflects effectiveness</a:t>
            </a:r>
          </a:p>
        </p:txBody>
      </p:sp>
      <p:pic>
        <p:nvPicPr>
          <p:cNvPr id="215044" name="Picture 4" descr="MCAN03906_0000[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6114098" y="4597400"/>
            <a:ext cx="2590800" cy="1955800"/>
          </a:xfrm>
          <a:noFill/>
        </p:spPr>
      </p:pic>
    </p:spTree>
    <p:extLst>
      <p:ext uri="{BB962C8B-B14F-4D97-AF65-F5344CB8AC3E}">
        <p14:creationId xmlns:p14="http://schemas.microsoft.com/office/powerpoint/2010/main" val="731091612"/>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p:txBody>
          <a:bodyPr/>
          <a:lstStyle/>
          <a:p>
            <a:pPr eaLnBrk="1" hangingPunct="1"/>
            <a:r>
              <a:rPr lang="en-US" sz="3600" smtClean="0"/>
              <a:t>Basal Only  </a:t>
            </a:r>
            <a:br>
              <a:rPr lang="en-US" sz="3600" smtClean="0"/>
            </a:br>
            <a:r>
              <a:rPr lang="en-US" sz="3600" smtClean="0"/>
              <a:t>Type 2, 60kg</a:t>
            </a:r>
          </a:p>
        </p:txBody>
      </p:sp>
      <p:graphicFrame>
        <p:nvGraphicFramePr>
          <p:cNvPr id="217091" name="Object 1024"/>
          <p:cNvGraphicFramePr>
            <a:graphicFrameLocks noGrp="1" noChangeAspect="1"/>
          </p:cNvGraphicFramePr>
          <p:nvPr>
            <p:ph type="tbl" idx="1"/>
            <p:extLst>
              <p:ext uri="{D42A27DB-BD31-4B8C-83A1-F6EECF244321}">
                <p14:modId xmlns:p14="http://schemas.microsoft.com/office/powerpoint/2010/main" val="691518829"/>
              </p:ext>
            </p:extLst>
          </p:nvPr>
        </p:nvGraphicFramePr>
        <p:xfrm>
          <a:off x="307975" y="1897063"/>
          <a:ext cx="8674100" cy="5497512"/>
        </p:xfrm>
        <a:graphic>
          <a:graphicData uri="http://schemas.openxmlformats.org/presentationml/2006/ole">
            <mc:AlternateContent xmlns:mc="http://schemas.openxmlformats.org/markup-compatibility/2006">
              <mc:Choice xmlns:v="urn:schemas-microsoft-com:vml" Requires="v">
                <p:oleObj spid="_x0000_s54286" name="Document" r:id="rId4" imgW="8812490" imgH="5585466" progId="Word.Document.8">
                  <p:embed/>
                </p:oleObj>
              </mc:Choice>
              <mc:Fallback>
                <p:oleObj name="Document" r:id="rId4" imgW="8812490" imgH="5585466" progId="Word.Document.8">
                  <p:embed/>
                  <p:pic>
                    <p:nvPicPr>
                      <p:cNvPr id="0" name=""/>
                      <p:cNvPicPr>
                        <a:picLocks noChangeAspect="1" noChangeArrowheads="1"/>
                      </p:cNvPicPr>
                      <p:nvPr/>
                    </p:nvPicPr>
                    <p:blipFill>
                      <a:blip r:embed="rId5"/>
                      <a:srcRect/>
                      <a:stretch>
                        <a:fillRect/>
                      </a:stretch>
                    </p:blipFill>
                    <p:spPr bwMode="auto">
                      <a:xfrm>
                        <a:off x="307975" y="1897063"/>
                        <a:ext cx="8674100" cy="549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832581127"/>
      </p:ext>
    </p:extLst>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88900"/>
            <a:ext cx="5067300" cy="676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39" name="Rectangle 1027"/>
          <p:cNvSpPr>
            <a:spLocks noChangeArrowheads="1"/>
          </p:cNvSpPr>
          <p:nvPr/>
        </p:nvSpPr>
        <p:spPr bwMode="auto">
          <a:xfrm>
            <a:off x="5257800" y="6019800"/>
            <a:ext cx="356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4"/>
              </a:buBlip>
              <a:tabLst>
                <a:tab pos="3441700" algn="l"/>
              </a:tabLst>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tabLst>
                <a:tab pos="3441700" algn="l"/>
              </a:tabLst>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tabLst>
                <a:tab pos="3441700" algn="l"/>
              </a:tabLst>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tabLst>
                <a:tab pos="3441700" algn="l"/>
              </a:tabLst>
              <a:defRPr sz="3200">
                <a:solidFill>
                  <a:schemeClr val="tx1"/>
                </a:solidFill>
                <a:latin typeface="Tahoma" panose="020B0604030504040204" pitchFamily="34" charset="0"/>
              </a:defRPr>
            </a:lvl4pPr>
            <a:lvl5pPr marL="2057400" indent="-228600">
              <a:spcBef>
                <a:spcPct val="20000"/>
              </a:spcBef>
              <a:buClr>
                <a:schemeClr val="tx1"/>
              </a:buClr>
              <a:buBlip>
                <a:blip r:embed="rId7"/>
              </a:buBlip>
              <a:tabLst>
                <a:tab pos="3441700" algn="l"/>
              </a:tabLst>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tabLst>
                <a:tab pos="3441700" algn="l"/>
              </a:tabLst>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tabLst>
                <a:tab pos="3441700" algn="l"/>
              </a:tabLst>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tabLst>
                <a:tab pos="3441700" algn="l"/>
              </a:tabLst>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tabLst>
                <a:tab pos="3441700" algn="l"/>
              </a:tabLst>
              <a:defRPr sz="3200">
                <a:solidFill>
                  <a:schemeClr val="tx1"/>
                </a:solidFill>
                <a:latin typeface="Tahoma" panose="020B0604030504040204" pitchFamily="34" charset="0"/>
              </a:defRPr>
            </a:lvl9pPr>
          </a:lstStyle>
          <a:p>
            <a:pPr>
              <a:spcBef>
                <a:spcPct val="0"/>
              </a:spcBef>
              <a:buClrTx/>
              <a:buSzTx/>
              <a:buFontTx/>
              <a:buNone/>
            </a:pPr>
            <a:r>
              <a:rPr lang="en-US" sz="1800" b="1">
                <a:latin typeface="Arial" panose="020B0604020202020204" pitchFamily="34" charset="0"/>
              </a:rPr>
              <a:t>Diabetes Care</a:t>
            </a:r>
            <a:r>
              <a:rPr lang="en-US" sz="1800">
                <a:latin typeface="Arial" panose="020B0604020202020204" pitchFamily="34" charset="0"/>
              </a:rPr>
              <a:t> 32:193-203, 2009</a:t>
            </a:r>
          </a:p>
        </p:txBody>
      </p:sp>
    </p:spTree>
    <p:extLst>
      <p:ext uri="{BB962C8B-B14F-4D97-AF65-F5344CB8AC3E}">
        <p14:creationId xmlns:p14="http://schemas.microsoft.com/office/powerpoint/2010/main" val="3609939577"/>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a:xfrm>
            <a:off x="935038" y="228600"/>
            <a:ext cx="7772400" cy="992188"/>
          </a:xfrm>
          <a:noFill/>
        </p:spPr>
        <p:txBody>
          <a:bodyPr lIns="90488" tIns="44450" rIns="90488" bIns="44450" anchor="b"/>
          <a:lstStyle/>
          <a:p>
            <a:pPr eaLnBrk="1" hangingPunct="1"/>
            <a:r>
              <a:rPr lang="en-US" smtClean="0"/>
              <a:t>Combination SQ Insulin</a:t>
            </a:r>
            <a:endParaRPr lang="en-US" sz="3600" smtClean="0">
              <a:sym typeface="Monotype Sorts" pitchFamily="2" charset="2"/>
            </a:endParaRPr>
          </a:p>
        </p:txBody>
      </p:sp>
      <p:graphicFrame>
        <p:nvGraphicFramePr>
          <p:cNvPr id="221187" name="Object 1024">
            <a:hlinkClick r:id="" action="ppaction://ole?verb=0"/>
          </p:cNvPr>
          <p:cNvGraphicFramePr>
            <a:graphicFrameLocks/>
          </p:cNvGraphicFramePr>
          <p:nvPr>
            <p:extLst>
              <p:ext uri="{D42A27DB-BD31-4B8C-83A1-F6EECF244321}">
                <p14:modId xmlns:p14="http://schemas.microsoft.com/office/powerpoint/2010/main" val="971019212"/>
              </p:ext>
            </p:extLst>
          </p:nvPr>
        </p:nvGraphicFramePr>
        <p:xfrm>
          <a:off x="330200" y="1447800"/>
          <a:ext cx="8377238" cy="5851525"/>
        </p:xfrm>
        <a:graphic>
          <a:graphicData uri="http://schemas.openxmlformats.org/presentationml/2006/ole">
            <mc:AlternateContent xmlns:mc="http://schemas.openxmlformats.org/markup-compatibility/2006">
              <mc:Choice xmlns:v="urn:schemas-microsoft-com:vml" Requires="v">
                <p:oleObj spid="_x0000_s55310" name="Document" r:id="rId4" imgW="8619486" imgH="6026450" progId="Word.Document.8">
                  <p:embed/>
                </p:oleObj>
              </mc:Choice>
              <mc:Fallback>
                <p:oleObj name="Document" r:id="rId4" imgW="8619486" imgH="6026450" progId="Word.Document.8">
                  <p:embed/>
                  <p:pic>
                    <p:nvPicPr>
                      <p:cNvPr id="0" name=""/>
                      <p:cNvPicPr>
                        <a:picLocks noChangeArrowheads="1"/>
                      </p:cNvPicPr>
                      <p:nvPr/>
                    </p:nvPicPr>
                    <p:blipFill>
                      <a:blip r:embed="rId5"/>
                      <a:srcRect/>
                      <a:stretch>
                        <a:fillRect/>
                      </a:stretch>
                    </p:blipFill>
                    <p:spPr bwMode="auto">
                      <a:xfrm>
                        <a:off x="330200" y="1447800"/>
                        <a:ext cx="8377238" cy="585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051218775"/>
      </p:ext>
    </p:extLst>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381000" y="228600"/>
            <a:ext cx="8763000" cy="1143000"/>
          </a:xfrm>
        </p:spPr>
        <p:txBody>
          <a:bodyPr/>
          <a:lstStyle/>
          <a:p>
            <a:pPr eaLnBrk="1" hangingPunct="1"/>
            <a:r>
              <a:rPr lang="en-US" sz="3600" smtClean="0"/>
              <a:t>10u 70/30 BID</a:t>
            </a:r>
            <a:br>
              <a:rPr lang="en-US" sz="3600" smtClean="0"/>
            </a:br>
            <a:r>
              <a:rPr lang="en-US" sz="3600" smtClean="0"/>
              <a:t>Patterns? Changes needed?</a:t>
            </a:r>
          </a:p>
        </p:txBody>
      </p:sp>
      <p:graphicFrame>
        <p:nvGraphicFramePr>
          <p:cNvPr id="223235" name="Object 1024"/>
          <p:cNvGraphicFramePr>
            <a:graphicFrameLocks noGrp="1" noChangeAspect="1"/>
          </p:cNvGraphicFramePr>
          <p:nvPr>
            <p:ph type="tbl" idx="1"/>
            <p:extLst>
              <p:ext uri="{D42A27DB-BD31-4B8C-83A1-F6EECF244321}">
                <p14:modId xmlns:p14="http://schemas.microsoft.com/office/powerpoint/2010/main" val="2338287514"/>
              </p:ext>
            </p:extLst>
          </p:nvPr>
        </p:nvGraphicFramePr>
        <p:xfrm>
          <a:off x="169863" y="1600199"/>
          <a:ext cx="8974137" cy="5640389"/>
        </p:xfrm>
        <a:graphic>
          <a:graphicData uri="http://schemas.openxmlformats.org/presentationml/2006/ole">
            <mc:AlternateContent xmlns:mc="http://schemas.openxmlformats.org/markup-compatibility/2006">
              <mc:Choice xmlns:v="urn:schemas-microsoft-com:vml" Requires="v">
                <p:oleObj spid="_x0000_s56335" name="Document" r:id="rId4" imgW="8250796" imgH="5448699" progId="Word.Document.8">
                  <p:embed/>
                </p:oleObj>
              </mc:Choice>
              <mc:Fallback>
                <p:oleObj name="Document" r:id="rId4" imgW="8250796" imgH="5448699" progId="Word.Document.8">
                  <p:embed/>
                  <p:pic>
                    <p:nvPicPr>
                      <p:cNvPr id="0" name=""/>
                      <p:cNvPicPr>
                        <a:picLocks noChangeAspect="1" noChangeArrowheads="1"/>
                      </p:cNvPicPr>
                      <p:nvPr/>
                    </p:nvPicPr>
                    <p:blipFill>
                      <a:blip r:embed="rId5"/>
                      <a:srcRect/>
                      <a:stretch>
                        <a:fillRect/>
                      </a:stretch>
                    </p:blipFill>
                    <p:spPr bwMode="auto">
                      <a:xfrm>
                        <a:off x="169863" y="1600199"/>
                        <a:ext cx="8974137" cy="5640389"/>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1644510822"/>
      </p:ext>
    </p:extLst>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ctrTitle"/>
          </p:nvPr>
        </p:nvSpPr>
        <p:spPr>
          <a:xfrm>
            <a:off x="685800" y="1219200"/>
            <a:ext cx="8001000" cy="1143000"/>
          </a:xfrm>
        </p:spPr>
        <p:txBody>
          <a:bodyPr/>
          <a:lstStyle/>
          <a:p>
            <a:pPr eaLnBrk="1" hangingPunct="1"/>
            <a:r>
              <a:rPr lang="en-US" sz="4900" smtClean="0">
                <a:solidFill>
                  <a:schemeClr val="tx1"/>
                </a:solidFill>
                <a:latin typeface="Tahoma" panose="020B0604030504040204" pitchFamily="34" charset="0"/>
              </a:rPr>
              <a:t>Pattern Management</a:t>
            </a:r>
            <a:r>
              <a:rPr lang="en-US" sz="3800" smtClean="0">
                <a:solidFill>
                  <a:schemeClr val="tx1"/>
                </a:solidFill>
                <a:latin typeface="Antique Olive" pitchFamily="34" charset="0"/>
              </a:rPr>
              <a:t>    </a:t>
            </a:r>
            <a:endParaRPr lang="en-US" sz="2100" smtClean="0"/>
          </a:p>
        </p:txBody>
      </p:sp>
      <p:sp>
        <p:nvSpPr>
          <p:cNvPr id="225283" name="Rectangle 3"/>
          <p:cNvSpPr>
            <a:spLocks noGrp="1" noChangeArrowheads="1"/>
          </p:cNvSpPr>
          <p:nvPr>
            <p:ph type="subTitle" idx="1"/>
          </p:nvPr>
        </p:nvSpPr>
        <p:spPr>
          <a:xfrm>
            <a:off x="3276600" y="1752600"/>
            <a:ext cx="5486400" cy="3352800"/>
          </a:xfrm>
        </p:spPr>
        <p:txBody>
          <a:bodyPr/>
          <a:lstStyle/>
          <a:p>
            <a:pPr algn="r" eaLnBrk="1" hangingPunct="1"/>
            <a:endParaRPr lang="en-US" sz="1800" smtClean="0"/>
          </a:p>
          <a:p>
            <a:pPr algn="r" eaLnBrk="1" hangingPunct="1"/>
            <a:endParaRPr lang="en-US" sz="2400" smtClean="0"/>
          </a:p>
        </p:txBody>
      </p:sp>
      <p:sp>
        <p:nvSpPr>
          <p:cNvPr id="225284"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lgn="ctr">
              <a:spcBef>
                <a:spcPct val="0"/>
              </a:spcBef>
              <a:buClrTx/>
              <a:buSzTx/>
              <a:buFontTx/>
              <a:buNone/>
            </a:pPr>
            <a:endParaRPr lang="en-US" sz="2400"/>
          </a:p>
        </p:txBody>
      </p:sp>
      <p:pic>
        <p:nvPicPr>
          <p:cNvPr id="1425413" name="Picture 5" descr="j0149396[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95400" y="2286000"/>
            <a:ext cx="6096000" cy="370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22139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54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normAutofit fontScale="90000"/>
          </a:bodyPr>
          <a:lstStyle/>
          <a:p>
            <a:pPr eaLnBrk="1" hangingPunct="1"/>
            <a:r>
              <a:rPr lang="en-US" sz="4900" smtClean="0"/>
              <a:t>Pattern Management</a:t>
            </a:r>
            <a:endParaRPr lang="en-US" smtClean="0"/>
          </a:p>
        </p:txBody>
      </p:sp>
      <p:sp>
        <p:nvSpPr>
          <p:cNvPr id="1427459" name="Rectangle 3"/>
          <p:cNvSpPr>
            <a:spLocks noGrp="1" noChangeArrowheads="1"/>
          </p:cNvSpPr>
          <p:nvPr>
            <p:ph type="body" idx="1"/>
          </p:nvPr>
        </p:nvSpPr>
        <p:spPr>
          <a:xfrm>
            <a:off x="685800" y="1600200"/>
            <a:ext cx="7950200" cy="4876800"/>
          </a:xfrm>
        </p:spPr>
        <p:txBody>
          <a:bodyPr/>
          <a:lstStyle/>
          <a:p>
            <a:pPr eaLnBrk="1" hangingPunct="1"/>
            <a:r>
              <a:rPr lang="en-US" smtClean="0"/>
              <a:t>Safety 1st!! - Evaluate 3 day patterns</a:t>
            </a:r>
          </a:p>
          <a:p>
            <a:pPr eaLnBrk="1" hangingPunct="1"/>
            <a:r>
              <a:rPr lang="en-US" b="1" smtClean="0"/>
              <a:t>Hypo</a:t>
            </a:r>
            <a:r>
              <a:rPr lang="en-US" smtClean="0"/>
              <a:t> eval 1st and fix: </a:t>
            </a:r>
          </a:p>
          <a:p>
            <a:pPr lvl="1" eaLnBrk="1" hangingPunct="1"/>
            <a:r>
              <a:rPr lang="en-US" smtClean="0"/>
              <a:t>If possible, decrease medication dose</a:t>
            </a:r>
          </a:p>
          <a:p>
            <a:pPr lvl="1" eaLnBrk="1" hangingPunct="1"/>
            <a:r>
              <a:rPr lang="en-US" smtClean="0"/>
              <a:t>Timing of meals, exercise, medications</a:t>
            </a:r>
          </a:p>
          <a:p>
            <a:pPr eaLnBrk="1" hangingPunct="1"/>
            <a:r>
              <a:rPr lang="en-US" b="1" smtClean="0"/>
              <a:t>Hyperglycemia: </a:t>
            </a:r>
            <a:r>
              <a:rPr lang="en-US" smtClean="0"/>
              <a:t>evaluate 2nd</a:t>
            </a:r>
            <a:endParaRPr lang="en-US" sz="2000" smtClean="0">
              <a:solidFill>
                <a:srgbClr val="DC0081"/>
              </a:solidFill>
            </a:endParaRPr>
          </a:p>
          <a:p>
            <a:pPr lvl="1" eaLnBrk="1" hangingPunct="1"/>
            <a:r>
              <a:rPr lang="en-US" smtClean="0"/>
              <a:t>Identify patterns:</a:t>
            </a:r>
          </a:p>
          <a:p>
            <a:pPr lvl="1" eaLnBrk="1" hangingPunct="1"/>
            <a:r>
              <a:rPr lang="en-US" smtClean="0"/>
              <a:t>fix fasting first, r/o Somogyi (check 3am BG)</a:t>
            </a:r>
          </a:p>
          <a:p>
            <a:pPr eaLnBrk="1" hangingPunct="1"/>
            <a:r>
              <a:rPr lang="en-US" smtClean="0"/>
              <a:t>QA: check meter, insulin, meds</a:t>
            </a:r>
          </a:p>
        </p:txBody>
      </p:sp>
      <p:pic>
        <p:nvPicPr>
          <p:cNvPr id="1427460" name="Picture 4" descr="j027704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6200" y="5562600"/>
            <a:ext cx="12192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72736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7460"/>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427459">
                                            <p:txEl>
                                              <p:pRg st="0" end="0"/>
                                            </p:txEl>
                                          </p:spTgt>
                                        </p:tgtEl>
                                        <p:attrNameLst>
                                          <p:attrName>style.visibility</p:attrName>
                                        </p:attrNameLst>
                                      </p:cBhvr>
                                      <p:to>
                                        <p:strVal val="visible"/>
                                      </p:to>
                                    </p:set>
                                    <p:anim calcmode="lin" valueType="num">
                                      <p:cBhvr additive="base">
                                        <p:cTn id="11" dur="500" fill="hold"/>
                                        <p:tgtEl>
                                          <p:spTgt spid="142745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27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427459">
                                            <p:txEl>
                                              <p:pRg st="1" end="1"/>
                                            </p:txEl>
                                          </p:spTgt>
                                        </p:tgtEl>
                                        <p:attrNameLst>
                                          <p:attrName>style.visibility</p:attrName>
                                        </p:attrNameLst>
                                      </p:cBhvr>
                                      <p:to>
                                        <p:strVal val="visible"/>
                                      </p:to>
                                    </p:set>
                                    <p:anim calcmode="lin" valueType="num">
                                      <p:cBhvr additive="base">
                                        <p:cTn id="17" dur="500" fill="hold"/>
                                        <p:tgtEl>
                                          <p:spTgt spid="142745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27459">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27459">
                                            <p:txEl>
                                              <p:pRg st="2" end="2"/>
                                            </p:txEl>
                                          </p:spTgt>
                                        </p:tgtEl>
                                        <p:attrNameLst>
                                          <p:attrName>style.visibility</p:attrName>
                                        </p:attrNameLst>
                                      </p:cBhvr>
                                      <p:to>
                                        <p:strVal val="visible"/>
                                      </p:to>
                                    </p:set>
                                    <p:anim calcmode="lin" valueType="num">
                                      <p:cBhvr additive="base">
                                        <p:cTn id="21" dur="500" fill="hold"/>
                                        <p:tgtEl>
                                          <p:spTgt spid="142745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27459">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27459">
                                            <p:txEl>
                                              <p:pRg st="3" end="3"/>
                                            </p:txEl>
                                          </p:spTgt>
                                        </p:tgtEl>
                                        <p:attrNameLst>
                                          <p:attrName>style.visibility</p:attrName>
                                        </p:attrNameLst>
                                      </p:cBhvr>
                                      <p:to>
                                        <p:strVal val="visible"/>
                                      </p:to>
                                    </p:set>
                                    <p:anim calcmode="lin" valueType="num">
                                      <p:cBhvr additive="base">
                                        <p:cTn id="25" dur="500" fill="hold"/>
                                        <p:tgtEl>
                                          <p:spTgt spid="1427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27459">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27459">
                                            <p:txEl>
                                              <p:pRg st="4" end="4"/>
                                            </p:txEl>
                                          </p:spTgt>
                                        </p:tgtEl>
                                        <p:attrNameLst>
                                          <p:attrName>style.visibility</p:attrName>
                                        </p:attrNameLst>
                                      </p:cBhvr>
                                      <p:to>
                                        <p:strVal val="visible"/>
                                      </p:to>
                                    </p:set>
                                    <p:anim calcmode="lin" valueType="num">
                                      <p:cBhvr additive="base">
                                        <p:cTn id="29" dur="500" fill="hold"/>
                                        <p:tgtEl>
                                          <p:spTgt spid="142745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27459">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27459">
                                            <p:txEl>
                                              <p:pRg st="5" end="5"/>
                                            </p:txEl>
                                          </p:spTgt>
                                        </p:tgtEl>
                                        <p:attrNameLst>
                                          <p:attrName>style.visibility</p:attrName>
                                        </p:attrNameLst>
                                      </p:cBhvr>
                                      <p:to>
                                        <p:strVal val="visible"/>
                                      </p:to>
                                    </p:set>
                                    <p:anim calcmode="lin" valueType="num">
                                      <p:cBhvr additive="base">
                                        <p:cTn id="33" dur="500" fill="hold"/>
                                        <p:tgtEl>
                                          <p:spTgt spid="1427459">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27459">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27459">
                                            <p:txEl>
                                              <p:pRg st="6" end="6"/>
                                            </p:txEl>
                                          </p:spTgt>
                                        </p:tgtEl>
                                        <p:attrNameLst>
                                          <p:attrName>style.visibility</p:attrName>
                                        </p:attrNameLst>
                                      </p:cBhvr>
                                      <p:to>
                                        <p:strVal val="visible"/>
                                      </p:to>
                                    </p:set>
                                    <p:anim calcmode="lin" valueType="num">
                                      <p:cBhvr additive="base">
                                        <p:cTn id="37" dur="500" fill="hold"/>
                                        <p:tgtEl>
                                          <p:spTgt spid="142745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27459">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427459">
                                            <p:txEl>
                                              <p:pRg st="7" end="7"/>
                                            </p:txEl>
                                          </p:spTgt>
                                        </p:tgtEl>
                                        <p:attrNameLst>
                                          <p:attrName>style.visibility</p:attrName>
                                        </p:attrNameLst>
                                      </p:cBhvr>
                                      <p:to>
                                        <p:strVal val="visible"/>
                                      </p:to>
                                    </p:set>
                                    <p:anim calcmode="lin" valueType="num">
                                      <p:cBhvr additive="base">
                                        <p:cTn id="41" dur="500" fill="hold"/>
                                        <p:tgtEl>
                                          <p:spTgt spid="1427459">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4274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1427460"/>
                                        </p:tgtEl>
                                        <p:attrNameLst>
                                          <p:attrName>style.visibility</p:attrName>
                                        </p:attrNameLst>
                                      </p:cBhvr>
                                      <p:to>
                                        <p:strVal val="visible"/>
                                      </p:to>
                                    </p:set>
                                    <p:anim calcmode="lin" valueType="num">
                                      <p:cBhvr additive="base">
                                        <p:cTn id="47" dur="500" fill="hold"/>
                                        <p:tgtEl>
                                          <p:spTgt spid="1427460"/>
                                        </p:tgtEl>
                                        <p:attrNameLst>
                                          <p:attrName>ppt_x</p:attrName>
                                        </p:attrNameLst>
                                      </p:cBhvr>
                                      <p:tavLst>
                                        <p:tav tm="0">
                                          <p:val>
                                            <p:strVal val="#ppt_x"/>
                                          </p:val>
                                        </p:tav>
                                        <p:tav tm="100000">
                                          <p:val>
                                            <p:strVal val="#ppt_x"/>
                                          </p:val>
                                        </p:tav>
                                      </p:tavLst>
                                    </p:anim>
                                    <p:anim calcmode="lin" valueType="num">
                                      <p:cBhvr additive="base">
                                        <p:cTn id="48" dur="500" fill="hold"/>
                                        <p:tgtEl>
                                          <p:spTgt spid="1427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p:txBody>
          <a:bodyPr>
            <a:normAutofit fontScale="90000"/>
          </a:bodyPr>
          <a:lstStyle/>
          <a:p>
            <a:pPr eaLnBrk="1" hangingPunct="1"/>
            <a:r>
              <a:rPr lang="en-US" sz="4900" smtClean="0"/>
              <a:t>Pattern Management</a:t>
            </a:r>
            <a:endParaRPr lang="en-US" smtClean="0"/>
          </a:p>
        </p:txBody>
      </p:sp>
      <p:sp>
        <p:nvSpPr>
          <p:cNvPr id="229379" name="Rectangle 3"/>
          <p:cNvSpPr>
            <a:spLocks noGrp="1" noChangeArrowheads="1"/>
          </p:cNvSpPr>
          <p:nvPr>
            <p:ph type="body" idx="1"/>
          </p:nvPr>
        </p:nvSpPr>
        <p:spPr>
          <a:xfrm>
            <a:off x="1752600" y="1524000"/>
            <a:ext cx="7391400" cy="4953000"/>
          </a:xfrm>
        </p:spPr>
        <p:txBody>
          <a:bodyPr/>
          <a:lstStyle/>
          <a:p>
            <a:pPr eaLnBrk="1" hangingPunct="1"/>
            <a:r>
              <a:rPr lang="en-US" smtClean="0"/>
              <a:t>Insulin adjustment general guidelines:</a:t>
            </a:r>
          </a:p>
          <a:p>
            <a:pPr lvl="1" eaLnBrk="1" hangingPunct="1"/>
            <a:r>
              <a:rPr lang="en-US" smtClean="0"/>
              <a:t>1 unit increments if dose &lt; 10 units</a:t>
            </a:r>
          </a:p>
          <a:p>
            <a:pPr lvl="1" eaLnBrk="1" hangingPunct="1"/>
            <a:r>
              <a:rPr lang="en-US" smtClean="0"/>
              <a:t>2 unit increments if dose double digit</a:t>
            </a:r>
          </a:p>
          <a:p>
            <a:pPr lvl="1" eaLnBrk="1" hangingPunct="1"/>
            <a:r>
              <a:rPr lang="en-US" smtClean="0"/>
              <a:t>In general, adjust dose 10-20%</a:t>
            </a:r>
          </a:p>
          <a:p>
            <a:pPr eaLnBrk="1" hangingPunct="1"/>
            <a:r>
              <a:rPr lang="en-US" smtClean="0"/>
              <a:t>Evaluate trends</a:t>
            </a:r>
          </a:p>
          <a:p>
            <a:pPr eaLnBrk="1" hangingPunct="1"/>
            <a:r>
              <a:rPr lang="en-US" smtClean="0"/>
              <a:t>Provide frequent follow-up &amp; feedback</a:t>
            </a:r>
          </a:p>
        </p:txBody>
      </p:sp>
      <p:pic>
        <p:nvPicPr>
          <p:cNvPr id="229380" name="Picture 4" descr="j031266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19200"/>
            <a:ext cx="1755775"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6871355"/>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a:xfrm>
            <a:off x="381000" y="228600"/>
            <a:ext cx="8763000" cy="1143000"/>
          </a:xfrm>
        </p:spPr>
        <p:txBody>
          <a:bodyPr/>
          <a:lstStyle/>
          <a:p>
            <a:pPr eaLnBrk="1" hangingPunct="1"/>
            <a:r>
              <a:rPr lang="en-US" sz="3600" smtClean="0"/>
              <a:t>Type 2 – New diagnosis – No meds  Patterns? Questions</a:t>
            </a:r>
          </a:p>
        </p:txBody>
      </p:sp>
      <p:graphicFrame>
        <p:nvGraphicFramePr>
          <p:cNvPr id="231427" name="Object 1024"/>
          <p:cNvGraphicFramePr>
            <a:graphicFrameLocks noGrp="1" noChangeAspect="1"/>
          </p:cNvGraphicFramePr>
          <p:nvPr>
            <p:ph type="tbl" idx="1"/>
            <p:extLst>
              <p:ext uri="{D42A27DB-BD31-4B8C-83A1-F6EECF244321}">
                <p14:modId xmlns:p14="http://schemas.microsoft.com/office/powerpoint/2010/main" val="3649408338"/>
              </p:ext>
            </p:extLst>
          </p:nvPr>
        </p:nvGraphicFramePr>
        <p:xfrm>
          <a:off x="182563" y="1771650"/>
          <a:ext cx="8732837" cy="5692775"/>
        </p:xfrm>
        <a:graphic>
          <a:graphicData uri="http://schemas.openxmlformats.org/presentationml/2006/ole">
            <mc:AlternateContent xmlns:mc="http://schemas.openxmlformats.org/markup-compatibility/2006">
              <mc:Choice xmlns:v="urn:schemas-microsoft-com:vml" Requires="v">
                <p:oleObj spid="_x0000_s57359" name="Document" r:id="rId4" imgW="8359383" imgH="5450499" progId="Word.Document.8">
                  <p:embed/>
                </p:oleObj>
              </mc:Choice>
              <mc:Fallback>
                <p:oleObj name="Document" r:id="rId4" imgW="8359383" imgH="5450499" progId="Word.Document.8">
                  <p:embed/>
                  <p:pic>
                    <p:nvPicPr>
                      <p:cNvPr id="0" name=""/>
                      <p:cNvPicPr>
                        <a:picLocks noChangeAspect="1" noChangeArrowheads="1"/>
                      </p:cNvPicPr>
                      <p:nvPr/>
                    </p:nvPicPr>
                    <p:blipFill>
                      <a:blip r:embed="rId5"/>
                      <a:srcRect/>
                      <a:stretch>
                        <a:fillRect/>
                      </a:stretch>
                    </p:blipFill>
                    <p:spPr bwMode="auto">
                      <a:xfrm>
                        <a:off x="182563" y="1771650"/>
                        <a:ext cx="8732837" cy="569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052737060"/>
      </p:ext>
    </p:extLst>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a:xfrm>
            <a:off x="381000" y="228600"/>
            <a:ext cx="8763000" cy="1143000"/>
          </a:xfrm>
        </p:spPr>
        <p:txBody>
          <a:bodyPr/>
          <a:lstStyle/>
          <a:p>
            <a:pPr eaLnBrk="1" hangingPunct="1"/>
            <a:r>
              <a:rPr lang="en-US" sz="3200" dirty="0" smtClean="0"/>
              <a:t>Type 2 – Glucotrol 20mg AM, </a:t>
            </a:r>
            <a:r>
              <a:rPr lang="en-US" sz="3200" dirty="0" smtClean="0"/>
              <a:t/>
            </a:r>
            <a:br>
              <a:rPr lang="en-US" sz="3200" dirty="0" smtClean="0"/>
            </a:br>
            <a:r>
              <a:rPr lang="en-US" sz="3200" dirty="0" smtClean="0"/>
              <a:t>10u </a:t>
            </a:r>
            <a:r>
              <a:rPr lang="en-US" sz="3200" dirty="0" smtClean="0"/>
              <a:t>NPH pm</a:t>
            </a:r>
          </a:p>
        </p:txBody>
      </p:sp>
      <p:graphicFrame>
        <p:nvGraphicFramePr>
          <p:cNvPr id="233475" name="Object 1024"/>
          <p:cNvGraphicFramePr>
            <a:graphicFrameLocks noGrp="1" noChangeAspect="1"/>
          </p:cNvGraphicFramePr>
          <p:nvPr>
            <p:ph type="tbl" idx="1"/>
            <p:extLst>
              <p:ext uri="{D42A27DB-BD31-4B8C-83A1-F6EECF244321}">
                <p14:modId xmlns:p14="http://schemas.microsoft.com/office/powerpoint/2010/main" val="2995717477"/>
              </p:ext>
            </p:extLst>
          </p:nvPr>
        </p:nvGraphicFramePr>
        <p:xfrm>
          <a:off x="381000" y="1905000"/>
          <a:ext cx="9372599" cy="5475288"/>
        </p:xfrm>
        <a:graphic>
          <a:graphicData uri="http://schemas.openxmlformats.org/presentationml/2006/ole">
            <mc:AlternateContent xmlns:mc="http://schemas.openxmlformats.org/markup-compatibility/2006">
              <mc:Choice xmlns:v="urn:schemas-microsoft-com:vml" Requires="v">
                <p:oleObj spid="_x0000_s58383" name="Document" r:id="rId4" imgW="9066460" imgH="5562071" progId="Word.Document.8">
                  <p:embed/>
                </p:oleObj>
              </mc:Choice>
              <mc:Fallback>
                <p:oleObj name="Document" r:id="rId4" imgW="9066460" imgH="5562071" progId="Word.Document.8">
                  <p:embed/>
                  <p:pic>
                    <p:nvPicPr>
                      <p:cNvPr id="0" name=""/>
                      <p:cNvPicPr>
                        <a:picLocks noChangeAspect="1" noChangeArrowheads="1"/>
                      </p:cNvPicPr>
                      <p:nvPr/>
                    </p:nvPicPr>
                    <p:blipFill>
                      <a:blip r:embed="rId5"/>
                      <a:srcRect/>
                      <a:stretch>
                        <a:fillRect/>
                      </a:stretch>
                    </p:blipFill>
                    <p:spPr bwMode="auto">
                      <a:xfrm>
                        <a:off x="381000" y="1905000"/>
                        <a:ext cx="9372599" cy="5475288"/>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25020755"/>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noFill/>
        </p:spPr>
        <p:txBody>
          <a:bodyPr lIns="90477" tIns="44445" rIns="90477" bIns="44445" anchor="b">
            <a:normAutofit fontScale="90000"/>
          </a:bodyPr>
          <a:lstStyle/>
          <a:p>
            <a:pPr eaLnBrk="1" hangingPunct="1"/>
            <a:r>
              <a:rPr lang="en-US" sz="3800" smtClean="0"/>
              <a:t>Role of the Pancreas</a:t>
            </a:r>
            <a:br>
              <a:rPr lang="en-US" sz="3800" smtClean="0"/>
            </a:br>
            <a:r>
              <a:rPr lang="en-US" sz="3800" smtClean="0"/>
              <a:t>Endocrine Functions</a:t>
            </a:r>
            <a:endParaRPr lang="en-US" sz="3800" smtClean="0">
              <a:sym typeface="Monotype Sorts" pitchFamily="2" charset="2"/>
            </a:endParaRPr>
          </a:p>
        </p:txBody>
      </p:sp>
      <p:sp>
        <p:nvSpPr>
          <p:cNvPr id="31747" name="Rectangle 3"/>
          <p:cNvSpPr>
            <a:spLocks noGrp="1" noChangeArrowheads="1"/>
          </p:cNvSpPr>
          <p:nvPr>
            <p:ph type="body" sz="half" idx="1"/>
          </p:nvPr>
        </p:nvSpPr>
        <p:spPr>
          <a:xfrm>
            <a:off x="228600" y="1664970"/>
            <a:ext cx="4267200" cy="4419600"/>
          </a:xfrm>
        </p:spPr>
        <p:txBody>
          <a:bodyPr lIns="90477" tIns="44445" rIns="90477" bIns="44445">
            <a:normAutofit lnSpcReduction="10000"/>
          </a:bodyPr>
          <a:lstStyle/>
          <a:p>
            <a:pPr eaLnBrk="1" hangingPunct="1">
              <a:buFont typeface="Wingdings" panose="05000000000000000000" pitchFamily="2" charset="2"/>
              <a:buNone/>
            </a:pPr>
            <a:r>
              <a:rPr lang="en-US" b="1" dirty="0" smtClean="0"/>
              <a:t>Beta Cells - Insulin</a:t>
            </a:r>
            <a:endParaRPr lang="en-US" dirty="0" smtClean="0"/>
          </a:p>
          <a:p>
            <a:pPr lvl="1" eaLnBrk="1" hangingPunct="1">
              <a:buSzPct val="75000"/>
              <a:buFont typeface="Monotype Sorts" pitchFamily="2" charset="2"/>
              <a:buNone/>
            </a:pPr>
            <a:r>
              <a:rPr lang="en-US" dirty="0" smtClean="0"/>
              <a:t>Anabolic hormone - helps store glucose as glycogen in muscle, liver  </a:t>
            </a:r>
          </a:p>
          <a:p>
            <a:pPr lvl="1" eaLnBrk="1" hangingPunct="1">
              <a:buSzPct val="75000"/>
              <a:buFont typeface="Wingdings" panose="05000000000000000000" pitchFamily="2" charset="2"/>
              <a:buChar char="–"/>
            </a:pPr>
            <a:r>
              <a:rPr lang="en-US" dirty="0" smtClean="0"/>
              <a:t>secreted in response to elevated glucose</a:t>
            </a:r>
          </a:p>
          <a:p>
            <a:pPr lvl="1" eaLnBrk="1" hangingPunct="1">
              <a:buSzPct val="75000"/>
              <a:buFont typeface="Wingdings" panose="05000000000000000000" pitchFamily="2" charset="2"/>
              <a:buChar char="–"/>
            </a:pPr>
            <a:r>
              <a:rPr lang="en-US" dirty="0" smtClean="0"/>
              <a:t>halts breakdown of glycogen in liver</a:t>
            </a:r>
          </a:p>
          <a:p>
            <a:pPr lvl="1" eaLnBrk="1" hangingPunct="1">
              <a:buSzPct val="75000"/>
              <a:buFont typeface="Wingdings" panose="05000000000000000000" pitchFamily="2" charset="2"/>
              <a:buChar char="–"/>
            </a:pPr>
            <a:r>
              <a:rPr lang="en-US" dirty="0" smtClean="0"/>
              <a:t>increases protein synthesis, fat storage</a:t>
            </a:r>
          </a:p>
          <a:p>
            <a:pPr lvl="1" eaLnBrk="1" hangingPunct="1">
              <a:buSzPct val="75000"/>
              <a:buFont typeface="Wingdings" panose="05000000000000000000" pitchFamily="2" charset="2"/>
              <a:buChar char="–"/>
            </a:pPr>
            <a:r>
              <a:rPr lang="en-US" dirty="0" smtClean="0"/>
              <a:t>powerful hypoglycemic</a:t>
            </a:r>
          </a:p>
        </p:txBody>
      </p:sp>
      <p:sp>
        <p:nvSpPr>
          <p:cNvPr id="31748" name="Rectangle 4"/>
          <p:cNvSpPr>
            <a:spLocks noGrp="1" noChangeArrowheads="1"/>
          </p:cNvSpPr>
          <p:nvPr>
            <p:ph type="body" sz="half" idx="2"/>
          </p:nvPr>
        </p:nvSpPr>
        <p:spPr>
          <a:xfrm>
            <a:off x="4495800" y="1905000"/>
            <a:ext cx="4267200" cy="4495800"/>
          </a:xfrm>
        </p:spPr>
        <p:txBody>
          <a:bodyPr lIns="90477" tIns="44445" rIns="90477" bIns="44445"/>
          <a:lstStyle/>
          <a:p>
            <a:pPr eaLnBrk="1" hangingPunct="1">
              <a:buFont typeface="Wingdings" panose="05000000000000000000" pitchFamily="2" charset="2"/>
              <a:buNone/>
            </a:pPr>
            <a:r>
              <a:rPr lang="en-US" b="1" dirty="0" smtClean="0">
                <a:solidFill>
                  <a:schemeClr val="tx2"/>
                </a:solidFill>
              </a:rPr>
              <a:t> </a:t>
            </a:r>
            <a:endParaRPr lang="en-US" sz="2400" dirty="0" smtClean="0"/>
          </a:p>
        </p:txBody>
      </p:sp>
      <p:sp>
        <p:nvSpPr>
          <p:cNvPr id="1637381" name="Rectangle 5"/>
          <p:cNvSpPr>
            <a:spLocks noChangeArrowheads="1"/>
          </p:cNvSpPr>
          <p:nvPr/>
        </p:nvSpPr>
        <p:spPr bwMode="auto">
          <a:xfrm>
            <a:off x="4648200" y="1676400"/>
            <a:ext cx="4267200" cy="4419600"/>
          </a:xfrm>
          <a:prstGeom prst="rect">
            <a:avLst/>
          </a:prstGeom>
          <a:noFill/>
          <a:ln w="12700">
            <a:noFill/>
            <a:miter lim="800000"/>
            <a:headEnd/>
            <a:tailEnd/>
          </a:ln>
          <a:effectLst/>
        </p:spPr>
        <p:txBody>
          <a:bodyPr lIns="90477" tIns="44445" rIns="90477" bIns="44445"/>
          <a:lstStyle/>
          <a:p>
            <a:pPr marL="342900" indent="-342900" eaLnBrk="1" hangingPunct="1">
              <a:spcBef>
                <a:spcPct val="20000"/>
              </a:spcBef>
              <a:buClr>
                <a:schemeClr val="tx2"/>
              </a:buClr>
              <a:buSzPct val="60000"/>
              <a:buFont typeface="Wingdings" pitchFamily="2" charset="2"/>
              <a:buNone/>
              <a:defRPr/>
            </a:pPr>
            <a:r>
              <a:rPr lang="en-US" sz="2800" b="1" dirty="0">
                <a:solidFill>
                  <a:srgbClr val="7030A0"/>
                </a:solidFill>
                <a:effectLst>
                  <a:outerShdw blurRad="38100" dist="38100" dir="2700000" algn="tl">
                    <a:srgbClr val="000000"/>
                  </a:outerShdw>
                </a:effectLst>
                <a:latin typeface="Tahoma" pitchFamily="34" charset="0"/>
              </a:rPr>
              <a:t>Beta Cells - Amylin</a:t>
            </a:r>
            <a:r>
              <a:rPr lang="en-US" sz="2800" dirty="0">
                <a:solidFill>
                  <a:srgbClr val="7030A0"/>
                </a:solidFill>
                <a:effectLst>
                  <a:outerShdw blurRad="38100" dist="38100" dir="2700000" algn="tl">
                    <a:srgbClr val="000000"/>
                  </a:outerShdw>
                </a:effectLst>
                <a:latin typeface="Tahoma" pitchFamily="34" charset="0"/>
              </a:rPr>
              <a:t>  </a:t>
            </a:r>
          </a:p>
          <a:p>
            <a:pPr marL="742950" lvl="1" indent="-285750" eaLnBrk="1" hangingPunct="1">
              <a:spcBef>
                <a:spcPct val="20000"/>
              </a:spcBef>
              <a:buClr>
                <a:schemeClr val="folHlink"/>
              </a:buClr>
              <a:buSzPct val="75000"/>
              <a:buFont typeface="Wingdings" pitchFamily="2" charset="2"/>
              <a:buBlip>
                <a:blip r:embed="rId3"/>
              </a:buBlip>
              <a:defRPr/>
            </a:pPr>
            <a:r>
              <a:rPr lang="en-US" dirty="0">
                <a:effectLst>
                  <a:outerShdw blurRad="38100" dist="38100" dir="2700000" algn="tl">
                    <a:srgbClr val="000000"/>
                  </a:outerShdw>
                </a:effectLst>
                <a:latin typeface="Tahoma" pitchFamily="34" charset="0"/>
              </a:rPr>
              <a:t>secreted in 1:1 ratio with insulin</a:t>
            </a:r>
          </a:p>
          <a:p>
            <a:pPr marL="742950" lvl="1" indent="-285750" eaLnBrk="1" hangingPunct="1">
              <a:spcBef>
                <a:spcPct val="20000"/>
              </a:spcBef>
              <a:buClr>
                <a:schemeClr val="folHlink"/>
              </a:buClr>
              <a:buSzPct val="75000"/>
              <a:buFont typeface="Wingdings" pitchFamily="2" charset="2"/>
              <a:buBlip>
                <a:blip r:embed="rId3"/>
              </a:buBlip>
              <a:defRPr/>
            </a:pPr>
            <a:r>
              <a:rPr lang="en-US" dirty="0">
                <a:effectLst>
                  <a:outerShdw blurRad="38100" dist="38100" dir="2700000" algn="tl">
                    <a:srgbClr val="000000"/>
                  </a:outerShdw>
                </a:effectLst>
                <a:latin typeface="Tahoma" pitchFamily="34" charset="0"/>
              </a:rPr>
              <a:t>Causes satiety</a:t>
            </a:r>
          </a:p>
          <a:p>
            <a:pPr marL="742950" lvl="1" indent="-285750" eaLnBrk="1" hangingPunct="1">
              <a:spcBef>
                <a:spcPct val="20000"/>
              </a:spcBef>
              <a:buClr>
                <a:schemeClr val="folHlink"/>
              </a:buClr>
              <a:buSzPct val="75000"/>
              <a:buFont typeface="Wingdings" pitchFamily="2" charset="2"/>
              <a:buBlip>
                <a:blip r:embed="rId3"/>
              </a:buBlip>
              <a:defRPr/>
            </a:pPr>
            <a:r>
              <a:rPr lang="en-US" dirty="0">
                <a:effectLst>
                  <a:outerShdw blurRad="38100" dist="38100" dir="2700000" algn="tl">
                    <a:srgbClr val="000000"/>
                  </a:outerShdw>
                </a:effectLst>
                <a:latin typeface="Tahoma" pitchFamily="34" charset="0"/>
              </a:rPr>
              <a:t>Lowers post-prandial glucagon response</a:t>
            </a:r>
          </a:p>
          <a:p>
            <a:pPr marL="742950" lvl="1" indent="-285750" eaLnBrk="1" hangingPunct="1">
              <a:spcBef>
                <a:spcPct val="20000"/>
              </a:spcBef>
              <a:buClr>
                <a:schemeClr val="folHlink"/>
              </a:buClr>
              <a:buSzPct val="75000"/>
              <a:buFont typeface="Wingdings" pitchFamily="2" charset="2"/>
              <a:buBlip>
                <a:blip r:embed="rId3"/>
              </a:buBlip>
              <a:defRPr/>
            </a:pPr>
            <a:r>
              <a:rPr lang="en-US" dirty="0">
                <a:effectLst>
                  <a:outerShdw blurRad="38100" dist="38100" dir="2700000" algn="tl">
                    <a:srgbClr val="000000"/>
                  </a:outerShdw>
                </a:effectLst>
                <a:latin typeface="Tahoma" pitchFamily="34" charset="0"/>
              </a:rPr>
              <a:t>Slows gastric emptying</a:t>
            </a:r>
          </a:p>
          <a:p>
            <a:pPr marL="742950" lvl="1" indent="-285750" eaLnBrk="1" hangingPunct="1">
              <a:spcBef>
                <a:spcPct val="20000"/>
              </a:spcBef>
              <a:buClr>
                <a:schemeClr val="folHlink"/>
              </a:buClr>
              <a:buSzPct val="75000"/>
              <a:buFont typeface="Wingdings" pitchFamily="2" charset="2"/>
              <a:buBlip>
                <a:blip r:embed="rId3"/>
              </a:buBlip>
              <a:defRPr/>
            </a:pPr>
            <a:r>
              <a:rPr lang="en-US" dirty="0">
                <a:effectLst>
                  <a:outerShdw blurRad="38100" dist="38100" dir="2700000" algn="tl">
                    <a:srgbClr val="000000"/>
                  </a:outerShdw>
                </a:effectLst>
                <a:latin typeface="Tahoma" pitchFamily="34" charset="0"/>
              </a:rPr>
              <a:t>Type 1 make none</a:t>
            </a:r>
          </a:p>
          <a:p>
            <a:pPr marL="742950" lvl="1" indent="-285750" eaLnBrk="1" hangingPunct="1">
              <a:spcBef>
                <a:spcPct val="20000"/>
              </a:spcBef>
              <a:buClr>
                <a:schemeClr val="folHlink"/>
              </a:buClr>
              <a:buSzPct val="75000"/>
              <a:buFont typeface="Wingdings" pitchFamily="2" charset="2"/>
              <a:buBlip>
                <a:blip r:embed="rId3"/>
              </a:buBlip>
              <a:defRPr/>
            </a:pPr>
            <a:r>
              <a:rPr lang="en-US" dirty="0">
                <a:effectLst>
                  <a:outerShdw blurRad="38100" dist="38100" dir="2700000" algn="tl">
                    <a:srgbClr val="000000"/>
                  </a:outerShdw>
                </a:effectLst>
                <a:latin typeface="Tahoma" pitchFamily="34" charset="0"/>
              </a:rPr>
              <a:t>Type 2 make less than normal amounts</a:t>
            </a:r>
          </a:p>
        </p:txBody>
      </p:sp>
    </p:spTree>
    <p:extLst>
      <p:ext uri="{BB962C8B-B14F-4D97-AF65-F5344CB8AC3E}">
        <p14:creationId xmlns:p14="http://schemas.microsoft.com/office/powerpoint/2010/main" val="38656929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7381"/>
                                        </p:tgtEl>
                                        <p:attrNameLst>
                                          <p:attrName>style.visibility</p:attrName>
                                        </p:attrNameLst>
                                      </p:cBhvr>
                                      <p:to>
                                        <p:strVal val="visible"/>
                                      </p:to>
                                    </p:set>
                                    <p:anim calcmode="lin" valueType="num">
                                      <p:cBhvr additive="base">
                                        <p:cTn id="7" dur="2000" fill="hold"/>
                                        <p:tgtEl>
                                          <p:spTgt spid="1637381"/>
                                        </p:tgtEl>
                                        <p:attrNameLst>
                                          <p:attrName>ppt_x</p:attrName>
                                        </p:attrNameLst>
                                      </p:cBhvr>
                                      <p:tavLst>
                                        <p:tav tm="0">
                                          <p:val>
                                            <p:strVal val="#ppt_x"/>
                                          </p:val>
                                        </p:tav>
                                        <p:tav tm="100000">
                                          <p:val>
                                            <p:strVal val="#ppt_x"/>
                                          </p:val>
                                        </p:tav>
                                      </p:tavLst>
                                    </p:anim>
                                    <p:anim calcmode="lin" valueType="num">
                                      <p:cBhvr additive="base">
                                        <p:cTn id="8" dur="2000" fill="hold"/>
                                        <p:tgtEl>
                                          <p:spTgt spid="16373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7381"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381000" y="228600"/>
            <a:ext cx="8763000" cy="1143000"/>
          </a:xfrm>
        </p:spPr>
        <p:txBody>
          <a:bodyPr>
            <a:normAutofit fontScale="90000"/>
          </a:bodyPr>
          <a:lstStyle/>
          <a:p>
            <a:pPr eaLnBrk="1" hangingPunct="1"/>
            <a:r>
              <a:rPr lang="en-US" smtClean="0"/>
              <a:t>Basal Bolus – What Adjustments?  Pt weighs 80kg</a:t>
            </a:r>
          </a:p>
        </p:txBody>
      </p:sp>
      <p:graphicFrame>
        <p:nvGraphicFramePr>
          <p:cNvPr id="235523" name="Object 1024"/>
          <p:cNvGraphicFramePr>
            <a:graphicFrameLocks noGrp="1" noChangeAspect="1"/>
          </p:cNvGraphicFramePr>
          <p:nvPr>
            <p:ph type="tbl" idx="1"/>
            <p:extLst>
              <p:ext uri="{D42A27DB-BD31-4B8C-83A1-F6EECF244321}">
                <p14:modId xmlns:p14="http://schemas.microsoft.com/office/powerpoint/2010/main" val="2024366197"/>
              </p:ext>
            </p:extLst>
          </p:nvPr>
        </p:nvGraphicFramePr>
        <p:xfrm>
          <a:off x="195263" y="1885950"/>
          <a:ext cx="9313862" cy="5703888"/>
        </p:xfrm>
        <a:graphic>
          <a:graphicData uri="http://schemas.openxmlformats.org/presentationml/2006/ole">
            <mc:AlternateContent xmlns:mc="http://schemas.openxmlformats.org/markup-compatibility/2006">
              <mc:Choice xmlns:v="urn:schemas-microsoft-com:vml" Requires="v">
                <p:oleObj spid="_x0000_s59407" name="Document" r:id="rId4" imgW="8916387" imgH="5461296" progId="Word.Document.8">
                  <p:embed/>
                </p:oleObj>
              </mc:Choice>
              <mc:Fallback>
                <p:oleObj name="Document" r:id="rId4" imgW="8916387" imgH="5461296" progId="Word.Document.8">
                  <p:embed/>
                  <p:pic>
                    <p:nvPicPr>
                      <p:cNvPr id="0" name=""/>
                      <p:cNvPicPr>
                        <a:picLocks noChangeAspect="1" noChangeArrowheads="1"/>
                      </p:cNvPicPr>
                      <p:nvPr/>
                    </p:nvPicPr>
                    <p:blipFill>
                      <a:blip r:embed="rId5"/>
                      <a:srcRect/>
                      <a:stretch>
                        <a:fillRect/>
                      </a:stretch>
                    </p:blipFill>
                    <p:spPr bwMode="auto">
                      <a:xfrm>
                        <a:off x="195263" y="1885950"/>
                        <a:ext cx="9313862" cy="570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600923906"/>
      </p:ext>
    </p:extLst>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p:txBody>
          <a:bodyPr>
            <a:normAutofit fontScale="90000"/>
          </a:bodyPr>
          <a:lstStyle/>
          <a:p>
            <a:pPr eaLnBrk="1" hangingPunct="1"/>
            <a:r>
              <a:rPr lang="en-US" sz="3600" smtClean="0"/>
              <a:t>Intensive Diabetes Therapy</a:t>
            </a:r>
            <a:br>
              <a:rPr lang="en-US" sz="3600" smtClean="0"/>
            </a:br>
            <a:r>
              <a:rPr lang="en-US" sz="3600" smtClean="0"/>
              <a:t>Insulin Dosing Strategy</a:t>
            </a:r>
            <a:r>
              <a:rPr lang="en-US" smtClean="0"/>
              <a:t>	</a:t>
            </a:r>
          </a:p>
        </p:txBody>
      </p:sp>
      <p:sp>
        <p:nvSpPr>
          <p:cNvPr id="237571" name="Rectangle 3"/>
          <p:cNvSpPr>
            <a:spLocks noGrp="1" noChangeArrowheads="1"/>
          </p:cNvSpPr>
          <p:nvPr>
            <p:ph type="body" sz="half" idx="1"/>
          </p:nvPr>
        </p:nvSpPr>
        <p:spPr>
          <a:xfrm>
            <a:off x="457200" y="1676400"/>
            <a:ext cx="3962400" cy="4800600"/>
          </a:xfrm>
        </p:spPr>
        <p:txBody>
          <a:bodyPr/>
          <a:lstStyle/>
          <a:p>
            <a:pPr eaLnBrk="1" hangingPunct="1">
              <a:buFont typeface="Wingdings" panose="05000000000000000000" pitchFamily="2" charset="2"/>
              <a:buNone/>
            </a:pPr>
            <a:r>
              <a:rPr lang="en-US" b="1" smtClean="0"/>
              <a:t>50/50 Rule</a:t>
            </a:r>
          </a:p>
          <a:p>
            <a:pPr eaLnBrk="1" hangingPunct="1"/>
            <a:r>
              <a:rPr lang="en-US" smtClean="0"/>
              <a:t>0.5-1.0 units/kg day</a:t>
            </a:r>
          </a:p>
          <a:p>
            <a:pPr eaLnBrk="1" hangingPunct="1"/>
            <a:endParaRPr lang="en-US" sz="1400" smtClean="0"/>
          </a:p>
          <a:p>
            <a:pPr eaLnBrk="1" hangingPunct="1"/>
            <a:endParaRPr lang="en-US" sz="1400" smtClean="0"/>
          </a:p>
          <a:p>
            <a:pPr eaLnBrk="1" hangingPunct="1"/>
            <a:r>
              <a:rPr lang="en-US" smtClean="0"/>
              <a:t>Basal = 50% of total  </a:t>
            </a:r>
            <a:endParaRPr lang="en-US" sz="3200" smtClean="0"/>
          </a:p>
          <a:p>
            <a:pPr eaLnBrk="1" hangingPunct="1">
              <a:buFont typeface="Monotype Sorts" pitchFamily="2" charset="2"/>
              <a:buBlip>
                <a:blip r:embed="rId3"/>
              </a:buBlip>
            </a:pPr>
            <a:endParaRPr lang="en-US" sz="1000" smtClean="0"/>
          </a:p>
          <a:p>
            <a:pPr eaLnBrk="1" hangingPunct="1">
              <a:buFont typeface="Monotype Sorts" pitchFamily="2" charset="2"/>
              <a:buNone/>
            </a:pPr>
            <a:endParaRPr lang="en-US" sz="2000" smtClean="0"/>
          </a:p>
          <a:p>
            <a:pPr eaLnBrk="1" hangingPunct="1">
              <a:buFont typeface="Monotype Sorts" pitchFamily="2" charset="2"/>
              <a:buBlip>
                <a:blip r:embed="rId3"/>
              </a:buBlip>
            </a:pPr>
            <a:r>
              <a:rPr lang="en-US" smtClean="0"/>
              <a:t>Bolus = 50% of total</a:t>
            </a:r>
          </a:p>
          <a:p>
            <a:pPr lvl="1" eaLnBrk="1" hangingPunct="1">
              <a:buFont typeface="Monotype Sorts" pitchFamily="2" charset="2"/>
              <a:buBlip>
                <a:blip r:embed="rId3"/>
              </a:buBlip>
            </a:pPr>
            <a:r>
              <a:rPr lang="en-US" sz="2800" smtClean="0"/>
              <a:t>Divided into 3 meals</a:t>
            </a:r>
          </a:p>
        </p:txBody>
      </p:sp>
      <p:sp>
        <p:nvSpPr>
          <p:cNvPr id="1752068" name="Rectangle 4"/>
          <p:cNvSpPr>
            <a:spLocks noGrp="1" noChangeArrowheads="1"/>
          </p:cNvSpPr>
          <p:nvPr>
            <p:ph type="body" sz="half" idx="2"/>
          </p:nvPr>
        </p:nvSpPr>
        <p:spPr>
          <a:xfrm>
            <a:off x="4572000" y="1676400"/>
            <a:ext cx="4267200" cy="4876800"/>
          </a:xfrm>
        </p:spPr>
        <p:txBody>
          <a:bodyPr/>
          <a:lstStyle/>
          <a:p>
            <a:pPr eaLnBrk="1" hangingPunct="1">
              <a:buFont typeface="Wingdings" panose="05000000000000000000" pitchFamily="2" charset="2"/>
              <a:buNone/>
            </a:pPr>
            <a:r>
              <a:rPr lang="en-US" b="1" smtClean="0"/>
              <a:t>Example </a:t>
            </a:r>
          </a:p>
          <a:p>
            <a:pPr eaLnBrk="1" hangingPunct="1"/>
            <a:r>
              <a:rPr lang="en-US" smtClean="0"/>
              <a:t>Wt 50kg x 0.5 = 25 units of insulin/day</a:t>
            </a:r>
          </a:p>
          <a:p>
            <a:pPr eaLnBrk="1" hangingPunct="1"/>
            <a:endParaRPr lang="en-US" sz="900" smtClean="0"/>
          </a:p>
          <a:p>
            <a:pPr eaLnBrk="1" hangingPunct="1"/>
            <a:r>
              <a:rPr lang="en-US" smtClean="0"/>
              <a:t>Basal dose:  13 units</a:t>
            </a:r>
          </a:p>
          <a:p>
            <a:pPr eaLnBrk="1" hangingPunct="1">
              <a:buFont typeface="Wingdings" panose="05000000000000000000" pitchFamily="2" charset="2"/>
              <a:buNone/>
            </a:pPr>
            <a:endParaRPr lang="en-US" smtClean="0"/>
          </a:p>
          <a:p>
            <a:pPr eaLnBrk="1" hangingPunct="1"/>
            <a:r>
              <a:rPr lang="en-US" smtClean="0"/>
              <a:t>Bolus dose: 12 units</a:t>
            </a:r>
          </a:p>
          <a:p>
            <a:pPr lvl="1" eaLnBrk="1" hangingPunct="1"/>
            <a:r>
              <a:rPr lang="en-US" sz="2800" smtClean="0"/>
              <a:t>4 units at each meal</a:t>
            </a:r>
          </a:p>
          <a:p>
            <a:pPr eaLnBrk="1" hangingPunct="1">
              <a:buFont typeface="Wingdings" panose="05000000000000000000" pitchFamily="2" charset="2"/>
              <a:buNone/>
            </a:pPr>
            <a:endParaRPr lang="en-US" sz="2200" smtClean="0"/>
          </a:p>
        </p:txBody>
      </p:sp>
    </p:spTree>
    <p:extLst>
      <p:ext uri="{BB962C8B-B14F-4D97-AF65-F5344CB8AC3E}">
        <p14:creationId xmlns:p14="http://schemas.microsoft.com/office/powerpoint/2010/main" val="111875633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52068">
                                            <p:txEl>
                                              <p:pRg st="0" end="0"/>
                                            </p:txEl>
                                          </p:spTgt>
                                        </p:tgtEl>
                                        <p:attrNameLst>
                                          <p:attrName>style.visibility</p:attrName>
                                        </p:attrNameLst>
                                      </p:cBhvr>
                                      <p:to>
                                        <p:strVal val="visible"/>
                                      </p:to>
                                    </p:set>
                                    <p:anim calcmode="lin" valueType="num">
                                      <p:cBhvr additive="base">
                                        <p:cTn id="7" dur="500" fill="hold"/>
                                        <p:tgtEl>
                                          <p:spTgt spid="175206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520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52068">
                                            <p:txEl>
                                              <p:pRg st="1" end="1"/>
                                            </p:txEl>
                                          </p:spTgt>
                                        </p:tgtEl>
                                        <p:attrNameLst>
                                          <p:attrName>style.visibility</p:attrName>
                                        </p:attrNameLst>
                                      </p:cBhvr>
                                      <p:to>
                                        <p:strVal val="visible"/>
                                      </p:to>
                                    </p:set>
                                    <p:anim calcmode="lin" valueType="num">
                                      <p:cBhvr additive="base">
                                        <p:cTn id="13" dur="500" fill="hold"/>
                                        <p:tgtEl>
                                          <p:spTgt spid="175206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520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52068">
                                            <p:txEl>
                                              <p:pRg st="3" end="3"/>
                                            </p:txEl>
                                          </p:spTgt>
                                        </p:tgtEl>
                                        <p:attrNameLst>
                                          <p:attrName>style.visibility</p:attrName>
                                        </p:attrNameLst>
                                      </p:cBhvr>
                                      <p:to>
                                        <p:strVal val="visible"/>
                                      </p:to>
                                    </p:set>
                                    <p:anim calcmode="lin" valueType="num">
                                      <p:cBhvr additive="base">
                                        <p:cTn id="19" dur="500" fill="hold"/>
                                        <p:tgtEl>
                                          <p:spTgt spid="175206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5206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52068">
                                            <p:txEl>
                                              <p:pRg st="5" end="5"/>
                                            </p:txEl>
                                          </p:spTgt>
                                        </p:tgtEl>
                                        <p:attrNameLst>
                                          <p:attrName>style.visibility</p:attrName>
                                        </p:attrNameLst>
                                      </p:cBhvr>
                                      <p:to>
                                        <p:strVal val="visible"/>
                                      </p:to>
                                    </p:set>
                                    <p:anim calcmode="lin" valueType="num">
                                      <p:cBhvr additive="base">
                                        <p:cTn id="25" dur="500" fill="hold"/>
                                        <p:tgtEl>
                                          <p:spTgt spid="1752068">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52068">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52068">
                                            <p:txEl>
                                              <p:pRg st="6" end="6"/>
                                            </p:txEl>
                                          </p:spTgt>
                                        </p:tgtEl>
                                        <p:attrNameLst>
                                          <p:attrName>style.visibility</p:attrName>
                                        </p:attrNameLst>
                                      </p:cBhvr>
                                      <p:to>
                                        <p:strVal val="visible"/>
                                      </p:to>
                                    </p:set>
                                    <p:anim calcmode="lin" valueType="num">
                                      <p:cBhvr additive="base">
                                        <p:cTn id="29" dur="500" fill="hold"/>
                                        <p:tgtEl>
                                          <p:spTgt spid="1752068">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75206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2068" grpId="0" build="p"/>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p:txBody>
          <a:bodyPr>
            <a:normAutofit fontScale="90000"/>
          </a:bodyPr>
          <a:lstStyle/>
          <a:p>
            <a:pPr eaLnBrk="1" hangingPunct="1"/>
            <a:r>
              <a:rPr lang="en-US" sz="3600" smtClean="0"/>
              <a:t>Intensive Diabetes Therapy</a:t>
            </a:r>
            <a:br>
              <a:rPr lang="en-US" sz="3600" smtClean="0"/>
            </a:br>
            <a:r>
              <a:rPr lang="en-US" sz="3600" smtClean="0"/>
              <a:t>Insulin Dosing Strategy	</a:t>
            </a:r>
          </a:p>
        </p:txBody>
      </p:sp>
      <p:sp>
        <p:nvSpPr>
          <p:cNvPr id="239619" name="Rectangle 3"/>
          <p:cNvSpPr>
            <a:spLocks noGrp="1" noChangeArrowheads="1"/>
          </p:cNvSpPr>
          <p:nvPr>
            <p:ph type="body" sz="half" idx="1"/>
          </p:nvPr>
        </p:nvSpPr>
        <p:spPr>
          <a:xfrm>
            <a:off x="457200" y="1836420"/>
            <a:ext cx="4343400" cy="4953000"/>
          </a:xfrm>
        </p:spPr>
        <p:txBody>
          <a:bodyPr/>
          <a:lstStyle/>
          <a:p>
            <a:pPr eaLnBrk="1" hangingPunct="1">
              <a:buFont typeface="Wingdings" panose="05000000000000000000" pitchFamily="2" charset="2"/>
              <a:buNone/>
            </a:pPr>
            <a:r>
              <a:rPr lang="en-US" b="1" dirty="0" smtClean="0"/>
              <a:t>50/50 Rule</a:t>
            </a:r>
          </a:p>
          <a:p>
            <a:pPr eaLnBrk="1" hangingPunct="1"/>
            <a:r>
              <a:rPr lang="en-US" dirty="0" smtClean="0"/>
              <a:t>0.5-1.0 units/kg day</a:t>
            </a:r>
          </a:p>
          <a:p>
            <a:pPr eaLnBrk="1" hangingPunct="1"/>
            <a:endParaRPr lang="en-US" dirty="0" smtClean="0"/>
          </a:p>
          <a:p>
            <a:pPr eaLnBrk="1" hangingPunct="1">
              <a:buFont typeface="Wingdings" panose="05000000000000000000" pitchFamily="2" charset="2"/>
              <a:buNone/>
            </a:pPr>
            <a:endParaRPr lang="en-US" sz="1400" dirty="0" smtClean="0"/>
          </a:p>
          <a:p>
            <a:pPr eaLnBrk="1" hangingPunct="1"/>
            <a:r>
              <a:rPr lang="en-US" dirty="0" smtClean="0"/>
              <a:t>Basal = 50% of total  </a:t>
            </a:r>
          </a:p>
          <a:p>
            <a:pPr eaLnBrk="1" hangingPunct="1">
              <a:buFont typeface="Monotype Sorts" pitchFamily="2" charset="2"/>
              <a:buBlip>
                <a:blip r:embed="rId3"/>
              </a:buBlip>
            </a:pPr>
            <a:endParaRPr lang="en-US" dirty="0" smtClean="0"/>
          </a:p>
          <a:p>
            <a:pPr eaLnBrk="1" hangingPunct="1">
              <a:buFont typeface="Monotype Sorts" pitchFamily="2" charset="2"/>
              <a:buBlip>
                <a:blip r:embed="rId3"/>
              </a:buBlip>
            </a:pPr>
            <a:r>
              <a:rPr lang="en-US" dirty="0" smtClean="0"/>
              <a:t>Bolus = 50% of total divided into 3 meals</a:t>
            </a:r>
          </a:p>
        </p:txBody>
      </p:sp>
      <p:sp>
        <p:nvSpPr>
          <p:cNvPr id="239620" name="Rectangle 4"/>
          <p:cNvSpPr>
            <a:spLocks noGrp="1" noChangeArrowheads="1"/>
          </p:cNvSpPr>
          <p:nvPr>
            <p:ph type="body" sz="half" idx="2"/>
          </p:nvPr>
        </p:nvSpPr>
        <p:spPr>
          <a:xfrm>
            <a:off x="4495800" y="2000250"/>
            <a:ext cx="4419600" cy="4876800"/>
          </a:xfrm>
        </p:spPr>
        <p:txBody>
          <a:bodyPr/>
          <a:lstStyle/>
          <a:p>
            <a:pPr eaLnBrk="1" hangingPunct="1">
              <a:buFont typeface="Wingdings" panose="05000000000000000000" pitchFamily="2" charset="2"/>
              <a:buNone/>
            </a:pPr>
            <a:r>
              <a:rPr lang="en-US" b="1" dirty="0" smtClean="0"/>
              <a:t>Example – You Try</a:t>
            </a:r>
          </a:p>
          <a:p>
            <a:pPr eaLnBrk="1" hangingPunct="1"/>
            <a:r>
              <a:rPr lang="en-US" dirty="0" err="1" smtClean="0"/>
              <a:t>Wt</a:t>
            </a:r>
            <a:r>
              <a:rPr lang="en-US" dirty="0" smtClean="0"/>
              <a:t> 60 kg x 0.5 = ___ units of insulin/day</a:t>
            </a:r>
          </a:p>
          <a:p>
            <a:pPr eaLnBrk="1" hangingPunct="1"/>
            <a:endParaRPr lang="en-US" sz="900" dirty="0" smtClean="0"/>
          </a:p>
          <a:p>
            <a:pPr eaLnBrk="1" hangingPunct="1"/>
            <a:r>
              <a:rPr lang="en-US" dirty="0" smtClean="0"/>
              <a:t>Basal dose: ____ units</a:t>
            </a:r>
          </a:p>
          <a:p>
            <a:pPr lvl="1" eaLnBrk="1" hangingPunct="1">
              <a:buFont typeface="Wingdings" panose="05000000000000000000" pitchFamily="2" charset="2"/>
              <a:buNone/>
            </a:pPr>
            <a:endParaRPr lang="en-US" dirty="0" smtClean="0"/>
          </a:p>
          <a:p>
            <a:pPr eaLnBrk="1" hangingPunct="1"/>
            <a:r>
              <a:rPr lang="en-US" dirty="0" smtClean="0"/>
              <a:t>Bolus dose: ____ units</a:t>
            </a:r>
          </a:p>
          <a:p>
            <a:pPr lvl="1">
              <a:spcBef>
                <a:spcPct val="0"/>
              </a:spcBef>
              <a:buClrTx/>
              <a:buSzTx/>
              <a:buFont typeface="Arial" panose="020B0604020202020204" pitchFamily="34" charset="0"/>
              <a:buChar char="•"/>
            </a:pPr>
            <a:r>
              <a:rPr lang="en-US" sz="2800" dirty="0" smtClean="0"/>
              <a:t>at each meal</a:t>
            </a:r>
          </a:p>
        </p:txBody>
      </p:sp>
    </p:spTree>
    <p:extLst>
      <p:ext uri="{BB962C8B-B14F-4D97-AF65-F5344CB8AC3E}">
        <p14:creationId xmlns:p14="http://schemas.microsoft.com/office/powerpoint/2010/main" val="1978060487"/>
      </p:ext>
    </p:extLst>
  </p:cSld>
  <p:clrMapOvr>
    <a:masterClrMapping/>
  </p:clrMapOvr>
  <p:transition>
    <p:random/>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1026"/>
          <p:cNvSpPr>
            <a:spLocks noGrp="1" noChangeArrowheads="1"/>
          </p:cNvSpPr>
          <p:nvPr>
            <p:ph type="title"/>
          </p:nvPr>
        </p:nvSpPr>
        <p:spPr>
          <a:xfrm>
            <a:off x="381000" y="228600"/>
            <a:ext cx="8763000" cy="1143000"/>
          </a:xfrm>
        </p:spPr>
        <p:txBody>
          <a:bodyPr>
            <a:normAutofit fontScale="90000"/>
          </a:bodyPr>
          <a:lstStyle/>
          <a:p>
            <a:pPr eaLnBrk="1" hangingPunct="1"/>
            <a:r>
              <a:rPr lang="en-US" dirty="0" smtClean="0"/>
              <a:t>Basal Bolus – </a:t>
            </a:r>
            <a:r>
              <a:rPr lang="en-US" u="sng" dirty="0" smtClean="0"/>
              <a:t>Using 50/50 Rule </a:t>
            </a:r>
            <a:r>
              <a:rPr lang="en-US" dirty="0" smtClean="0"/>
              <a:t>– </a:t>
            </a:r>
            <a:br>
              <a:rPr lang="en-US" dirty="0" smtClean="0"/>
            </a:br>
            <a:r>
              <a:rPr lang="en-US" dirty="0" smtClean="0"/>
              <a:t>Pt </a:t>
            </a:r>
            <a:r>
              <a:rPr lang="en-US" dirty="0" smtClean="0"/>
              <a:t>weighs 80kg  A = </a:t>
            </a:r>
            <a:r>
              <a:rPr lang="en-US" dirty="0" err="1" smtClean="0"/>
              <a:t>Aspart</a:t>
            </a:r>
            <a:endParaRPr lang="en-US" dirty="0" smtClean="0"/>
          </a:p>
        </p:txBody>
      </p:sp>
      <p:graphicFrame>
        <p:nvGraphicFramePr>
          <p:cNvPr id="241667" name="Object 1024"/>
          <p:cNvGraphicFramePr>
            <a:graphicFrameLocks noGrp="1" noChangeAspect="1"/>
          </p:cNvGraphicFramePr>
          <p:nvPr>
            <p:ph type="tbl" idx="1"/>
            <p:extLst>
              <p:ext uri="{D42A27DB-BD31-4B8C-83A1-F6EECF244321}">
                <p14:modId xmlns:p14="http://schemas.microsoft.com/office/powerpoint/2010/main" val="1320447959"/>
              </p:ext>
            </p:extLst>
          </p:nvPr>
        </p:nvGraphicFramePr>
        <p:xfrm>
          <a:off x="609600" y="1905000"/>
          <a:ext cx="8742362" cy="5475287"/>
        </p:xfrm>
        <a:graphic>
          <a:graphicData uri="http://schemas.openxmlformats.org/presentationml/2006/ole">
            <mc:AlternateContent xmlns:mc="http://schemas.openxmlformats.org/markup-compatibility/2006">
              <mc:Choice xmlns:v="urn:schemas-microsoft-com:vml" Requires="v">
                <p:oleObj spid="_x0000_s60431" name="Document" r:id="rId4" imgW="8990702" imgH="5630814" progId="Word.Document.8">
                  <p:embed/>
                </p:oleObj>
              </mc:Choice>
              <mc:Fallback>
                <p:oleObj name="Document" r:id="rId4" imgW="8990702" imgH="5630814" progId="Word.Document.8">
                  <p:embed/>
                  <p:pic>
                    <p:nvPicPr>
                      <p:cNvPr id="0" name=""/>
                      <p:cNvPicPr>
                        <a:picLocks noChangeAspect="1" noChangeArrowheads="1"/>
                      </p:cNvPicPr>
                      <p:nvPr/>
                    </p:nvPicPr>
                    <p:blipFill>
                      <a:blip r:embed="rId5"/>
                      <a:srcRect/>
                      <a:stretch>
                        <a:fillRect/>
                      </a:stretch>
                    </p:blipFill>
                    <p:spPr bwMode="auto">
                      <a:xfrm>
                        <a:off x="609600" y="1905000"/>
                        <a:ext cx="8742362" cy="547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18317566"/>
      </p:ext>
    </p:extLst>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1027"/>
          <p:cNvSpPr>
            <a:spLocks noGrp="1" noChangeArrowheads="1"/>
          </p:cNvSpPr>
          <p:nvPr>
            <p:ph type="body" sz="half" idx="1"/>
          </p:nvPr>
        </p:nvSpPr>
        <p:spPr>
          <a:xfrm>
            <a:off x="2895600" y="1295400"/>
            <a:ext cx="6019800" cy="5562600"/>
          </a:xfrm>
        </p:spPr>
        <p:txBody>
          <a:bodyPr/>
          <a:lstStyle/>
          <a:p>
            <a:pPr eaLnBrk="1" hangingPunct="1"/>
            <a:r>
              <a:rPr lang="en-US" sz="2800" smtClean="0"/>
              <a:t>Cindy is trying to carb count and adjust her insulin, but is still having trouble. She weighs 60kg. </a:t>
            </a:r>
          </a:p>
          <a:p>
            <a:pPr eaLnBrk="1" hangingPunct="1"/>
            <a:r>
              <a:rPr lang="en-US" sz="2800" smtClean="0"/>
              <a:t>What is her daily dose of insulin?</a:t>
            </a:r>
          </a:p>
          <a:p>
            <a:pPr eaLnBrk="1" hangingPunct="1"/>
            <a:r>
              <a:rPr lang="en-US" sz="2800" smtClean="0"/>
              <a:t>What is her basal dose?</a:t>
            </a:r>
          </a:p>
          <a:p>
            <a:pPr eaLnBrk="1" hangingPunct="1">
              <a:buFont typeface="Wingdings" panose="05000000000000000000" pitchFamily="2" charset="2"/>
              <a:buNone/>
            </a:pPr>
            <a:r>
              <a:rPr lang="en-US" sz="2800" smtClean="0"/>
              <a:t>1. Pre meal target BG is 120 </a:t>
            </a:r>
          </a:p>
          <a:p>
            <a:pPr eaLnBrk="1" hangingPunct="1">
              <a:buFont typeface="Wingdings" panose="05000000000000000000" pitchFamily="2" charset="2"/>
              <a:buNone/>
            </a:pPr>
            <a:r>
              <a:rPr lang="en-US" sz="2800" smtClean="0"/>
              <a:t>2. Post meal goal &lt; 180. </a:t>
            </a:r>
          </a:p>
          <a:p>
            <a:pPr eaLnBrk="1" hangingPunct="1">
              <a:buFont typeface="Wingdings" panose="05000000000000000000" pitchFamily="2" charset="2"/>
              <a:buNone/>
            </a:pPr>
            <a:r>
              <a:rPr lang="en-US" sz="2800" smtClean="0"/>
              <a:t>3. Carb ratio: 1 unit for every 15 gms</a:t>
            </a:r>
          </a:p>
          <a:p>
            <a:pPr eaLnBrk="1" hangingPunct="1">
              <a:buFont typeface="Wingdings" panose="05000000000000000000" pitchFamily="2" charset="2"/>
              <a:buNone/>
            </a:pPr>
            <a:r>
              <a:rPr lang="en-US" sz="2800" smtClean="0"/>
              <a:t>4. Hyperglycemic correction factor is one unit for every 50 above goal  </a:t>
            </a:r>
          </a:p>
        </p:txBody>
      </p:sp>
      <p:pic>
        <p:nvPicPr>
          <p:cNvPr id="1786884" name="MPj04034660000[1].jpg">
            <a:hlinkClick r:id="" action="ppaction://media"/>
          </p:cNvPr>
          <p:cNvPicPr>
            <a:picLocks noGrp="1" noRot="1" noChangeAspect="1" noChangeArrowheads="1"/>
          </p:cNvPicPr>
          <p:nvPr>
            <p:ph type="media" sz="half" idx="2"/>
            <a:videoFile r:link="rId1"/>
          </p:nvPr>
        </p:nvPicPr>
        <p:blipFill>
          <a:blip r:embed="rId4">
            <a:extLst>
              <a:ext uri="{28A0092B-C50C-407E-A947-70E740481C1C}">
                <a14:useLocalDpi xmlns:a14="http://schemas.microsoft.com/office/drawing/2010/main" val="0"/>
              </a:ext>
            </a:extLst>
          </a:blip>
          <a:srcRect/>
          <a:stretch>
            <a:fillRect/>
          </a:stretch>
        </p:blipFill>
        <p:spPr>
          <a:xfrm>
            <a:off x="0" y="1371600"/>
            <a:ext cx="2970213" cy="3714750"/>
          </a:xfrm>
        </p:spPr>
      </p:pic>
      <p:sp>
        <p:nvSpPr>
          <p:cNvPr id="243716" name="Title 1"/>
          <p:cNvSpPr>
            <a:spLocks noGrp="1"/>
          </p:cNvSpPr>
          <p:nvPr>
            <p:ph type="title"/>
          </p:nvPr>
        </p:nvSpPr>
        <p:spPr/>
        <p:txBody>
          <a:bodyPr/>
          <a:lstStyle/>
          <a:p>
            <a:r>
              <a:rPr lang="en-US" smtClean="0"/>
              <a:t>Type 1 and a Teen</a:t>
            </a:r>
          </a:p>
        </p:txBody>
      </p:sp>
    </p:spTree>
    <p:extLst>
      <p:ext uri="{BB962C8B-B14F-4D97-AF65-F5344CB8AC3E}">
        <p14:creationId xmlns:p14="http://schemas.microsoft.com/office/powerpoint/2010/main" val="24572483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8688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86884"/>
                                        </p:tgtEl>
                                      </p:cBhvr>
                                    </p:cmd>
                                  </p:childTnLst>
                                </p:cTn>
                              </p:par>
                            </p:childTnLst>
                          </p:cTn>
                        </p:par>
                      </p:childTnLst>
                    </p:cTn>
                  </p:par>
                </p:childTnLst>
              </p:cTn>
              <p:nextCondLst>
                <p:cond evt="onClick" delay="0">
                  <p:tgtEl>
                    <p:spTgt spid="1786884"/>
                  </p:tgtEl>
                </p:cond>
              </p:nextCondLst>
            </p:seq>
            <p:video>
              <p:cMediaNode>
                <p:cTn id="7" fill="hold" display="0">
                  <p:stCondLst>
                    <p:cond delay="indefinite"/>
                  </p:stCondLst>
                  <p:endCondLst>
                    <p:cond evt="onNext" delay="0">
                      <p:tgtEl>
                        <p:sldTgt/>
                      </p:tgtEl>
                    </p:cond>
                    <p:cond evt="onPrev" delay="0">
                      <p:tgtEl>
                        <p:sldTgt/>
                      </p:tgtEl>
                    </p:cond>
                  </p:endCondLst>
                </p:cTn>
                <p:tgtEl>
                  <p:spTgt spid="1786884"/>
                </p:tgtEl>
              </p:cMediaNode>
            </p:video>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p:txBody>
          <a:bodyPr>
            <a:normAutofit fontScale="90000"/>
          </a:bodyPr>
          <a:lstStyle/>
          <a:p>
            <a:pPr eaLnBrk="1" hangingPunct="1"/>
            <a:r>
              <a:rPr lang="en-US" smtClean="0"/>
              <a:t>Correction Bolus – Add to mealtime insulin</a:t>
            </a:r>
            <a:br>
              <a:rPr lang="en-US" smtClean="0"/>
            </a:br>
            <a:r>
              <a:rPr lang="en-US" sz="1800" smtClean="0"/>
              <a:t>Rapid/Fast Acting Insulin  (1 unit:50 mg/dl&gt;120)</a:t>
            </a:r>
            <a:endParaRPr lang="en-US" smtClean="0"/>
          </a:p>
        </p:txBody>
      </p:sp>
      <p:graphicFrame>
        <p:nvGraphicFramePr>
          <p:cNvPr id="1776666" name="Rectangle 26"/>
          <p:cNvGraphicFramePr>
            <a:graphicFrameLocks noGrp="1"/>
          </p:cNvGraphicFramePr>
          <p:nvPr>
            <p:ph idx="1"/>
          </p:nvPr>
        </p:nvGraphicFramePr>
        <p:xfrm>
          <a:off x="914400" y="1752600"/>
          <a:ext cx="7772400" cy="4114800"/>
        </p:xfrm>
        <a:graphic>
          <a:graphicData uri="http://schemas.openxmlformats.org/drawingml/2006/table">
            <a:tbl>
              <a:tblPr/>
              <a:tblGrid>
                <a:gridCol w="3886200"/>
                <a:gridCol w="3886200"/>
              </a:tblGrid>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  70-120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0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121-170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1 unit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171-220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2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221-270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3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271-320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4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321-400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5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315135190"/>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p:txBody>
          <a:bodyPr/>
          <a:lstStyle/>
          <a:p>
            <a:pPr eaLnBrk="1" hangingPunct="1"/>
            <a:r>
              <a:rPr lang="en-US" dirty="0" smtClean="0">
                <a:solidFill>
                  <a:schemeClr val="accent3"/>
                </a:solidFill>
              </a:rPr>
              <a:t>Grams of Carb per meal?</a:t>
            </a:r>
          </a:p>
        </p:txBody>
      </p:sp>
      <p:sp>
        <p:nvSpPr>
          <p:cNvPr id="245763" name="Rectangle 3"/>
          <p:cNvSpPr>
            <a:spLocks noGrp="1" noChangeArrowheads="1"/>
          </p:cNvSpPr>
          <p:nvPr>
            <p:ph type="body" sz="half" idx="1"/>
          </p:nvPr>
        </p:nvSpPr>
        <p:spPr>
          <a:xfrm>
            <a:off x="685800" y="1447800"/>
            <a:ext cx="6553200" cy="4495800"/>
          </a:xfrm>
        </p:spPr>
        <p:txBody>
          <a:bodyPr>
            <a:normAutofit lnSpcReduction="10000"/>
          </a:bodyPr>
          <a:lstStyle/>
          <a:p>
            <a:pPr eaLnBrk="1" hangingPunct="1"/>
            <a:r>
              <a:rPr lang="en-US" sz="2800" smtClean="0"/>
              <a:t>Morning - BG 173 </a:t>
            </a:r>
          </a:p>
          <a:p>
            <a:pPr lvl="1" eaLnBrk="1" hangingPunct="1"/>
            <a:r>
              <a:rPr lang="en-US" sz="2400" smtClean="0"/>
              <a:t>Breakfast – slice cold pizza, ½ c. juice</a:t>
            </a:r>
          </a:p>
          <a:p>
            <a:pPr eaLnBrk="1" hangingPunct="1"/>
            <a:r>
              <a:rPr lang="en-US" sz="2800" smtClean="0"/>
              <a:t>Lunch BG 69  </a:t>
            </a:r>
          </a:p>
          <a:p>
            <a:pPr lvl="1" eaLnBrk="1" hangingPunct="1"/>
            <a:r>
              <a:rPr lang="en-US" sz="2400" smtClean="0"/>
              <a:t>Menu- ham sandwich, pear, diet 7-up,  mini snickers bar. </a:t>
            </a:r>
          </a:p>
          <a:p>
            <a:pPr eaLnBrk="1" hangingPunct="1"/>
            <a:r>
              <a:rPr lang="en-US" sz="2800" smtClean="0"/>
              <a:t>2 hrs after lunch, BG 148  - ran track</a:t>
            </a:r>
          </a:p>
          <a:p>
            <a:pPr eaLnBrk="1" hangingPunct="1"/>
            <a:r>
              <a:rPr lang="en-US" sz="2800" smtClean="0"/>
              <a:t>Before dinner - BG 98 </a:t>
            </a:r>
          </a:p>
          <a:p>
            <a:pPr lvl="1" eaLnBrk="1" hangingPunct="1"/>
            <a:r>
              <a:rPr lang="en-US" sz="2400" smtClean="0"/>
              <a:t>Cheeseburger, small fries, chocolate chip cookie</a:t>
            </a:r>
          </a:p>
          <a:p>
            <a:pPr eaLnBrk="1" hangingPunct="1"/>
            <a:r>
              <a:rPr lang="en-US" sz="2800" smtClean="0"/>
              <a:t>At bedtime, BG 173</a:t>
            </a:r>
          </a:p>
          <a:p>
            <a:pPr eaLnBrk="1" hangingPunct="1"/>
            <a:endParaRPr lang="en-US" sz="2800" smtClean="0"/>
          </a:p>
        </p:txBody>
      </p:sp>
      <p:pic>
        <p:nvPicPr>
          <p:cNvPr id="245764" name="Picture 3" descr="C:\Users\Beverly\AppData\Local\Microsoft\Windows\Temporary Internet Files\Content.IE5\DJWH7WCO\MP90040061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2963" y="1905000"/>
            <a:ext cx="1951037"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795538"/>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xfrm>
            <a:off x="457200" y="304800"/>
            <a:ext cx="8382000" cy="838200"/>
          </a:xfrm>
        </p:spPr>
        <p:txBody>
          <a:bodyPr/>
          <a:lstStyle/>
          <a:p>
            <a:pPr eaLnBrk="1" hangingPunct="1"/>
            <a:r>
              <a:rPr lang="en-US" dirty="0" smtClean="0">
                <a:solidFill>
                  <a:schemeClr val="accent4">
                    <a:lumMod val="75000"/>
                  </a:schemeClr>
                </a:solidFill>
              </a:rPr>
              <a:t>Carbs?  How much Insulin?</a:t>
            </a:r>
          </a:p>
        </p:txBody>
      </p:sp>
      <p:sp>
        <p:nvSpPr>
          <p:cNvPr id="1634307" name="Rectangle 3"/>
          <p:cNvSpPr>
            <a:spLocks noGrp="1" noChangeArrowheads="1"/>
          </p:cNvSpPr>
          <p:nvPr>
            <p:ph type="body" sz="half" idx="1"/>
          </p:nvPr>
        </p:nvSpPr>
        <p:spPr>
          <a:xfrm>
            <a:off x="685800" y="1447800"/>
            <a:ext cx="8077200" cy="5410200"/>
          </a:xfrm>
        </p:spPr>
        <p:txBody>
          <a:bodyPr/>
          <a:lstStyle/>
          <a:p>
            <a:pPr eaLnBrk="1" hangingPunct="1">
              <a:defRPr/>
            </a:pPr>
            <a:r>
              <a:rPr lang="en-US" sz="2800" dirty="0" smtClean="0"/>
              <a:t>Morning - BG 173 </a:t>
            </a:r>
            <a:endParaRPr lang="en-US" sz="2800" dirty="0"/>
          </a:p>
          <a:p>
            <a:pPr lvl="1" eaLnBrk="1" hangingPunct="1">
              <a:defRPr/>
            </a:pPr>
            <a:r>
              <a:rPr lang="en-US" sz="2400" dirty="0" smtClean="0"/>
              <a:t>Breakfast – slice cold pizza, ½ c. applesauce</a:t>
            </a:r>
          </a:p>
          <a:p>
            <a:pPr lvl="1" eaLnBrk="1" hangingPunct="1">
              <a:defRPr/>
            </a:pPr>
            <a:r>
              <a:rPr lang="en-US" sz="2400" dirty="0" smtClean="0">
                <a:solidFill>
                  <a:schemeClr val="tx2">
                    <a:lumMod val="75000"/>
                  </a:schemeClr>
                </a:solidFill>
              </a:rPr>
              <a:t>45 </a:t>
            </a:r>
            <a:r>
              <a:rPr lang="en-US" sz="2400" dirty="0" err="1" smtClean="0">
                <a:solidFill>
                  <a:schemeClr val="tx2">
                    <a:lumMod val="75000"/>
                  </a:schemeClr>
                </a:solidFill>
              </a:rPr>
              <a:t>gms</a:t>
            </a:r>
            <a:r>
              <a:rPr lang="en-US" sz="2400" dirty="0" smtClean="0">
                <a:solidFill>
                  <a:schemeClr val="tx2">
                    <a:lumMod val="75000"/>
                  </a:schemeClr>
                </a:solidFill>
              </a:rPr>
              <a:t> </a:t>
            </a:r>
            <a:endParaRPr lang="en-US" sz="2400" dirty="0">
              <a:solidFill>
                <a:schemeClr val="tx2">
                  <a:lumMod val="75000"/>
                </a:schemeClr>
              </a:solidFill>
            </a:endParaRPr>
          </a:p>
          <a:p>
            <a:pPr eaLnBrk="1" hangingPunct="1">
              <a:defRPr/>
            </a:pPr>
            <a:r>
              <a:rPr lang="en-US" dirty="0" smtClean="0"/>
              <a:t>Lunch BG 69  </a:t>
            </a:r>
            <a:endParaRPr lang="en-US" dirty="0"/>
          </a:p>
          <a:p>
            <a:pPr lvl="1" eaLnBrk="1" hangingPunct="1">
              <a:defRPr/>
            </a:pPr>
            <a:r>
              <a:rPr lang="en-US" sz="2400" dirty="0" smtClean="0"/>
              <a:t>Menu- ham sandwich, pear, diet 7-up, mini snickers </a:t>
            </a:r>
            <a:endParaRPr lang="en-US" sz="2400" dirty="0"/>
          </a:p>
          <a:p>
            <a:pPr lvl="1" eaLnBrk="1" hangingPunct="1">
              <a:defRPr/>
            </a:pPr>
            <a:r>
              <a:rPr lang="en-US" sz="2400" dirty="0" smtClean="0">
                <a:solidFill>
                  <a:schemeClr val="tx2">
                    <a:lumMod val="75000"/>
                  </a:schemeClr>
                </a:solidFill>
              </a:rPr>
              <a:t>60 </a:t>
            </a:r>
            <a:r>
              <a:rPr lang="en-US" sz="2400" dirty="0" err="1" smtClean="0">
                <a:solidFill>
                  <a:schemeClr val="tx2">
                    <a:lumMod val="75000"/>
                  </a:schemeClr>
                </a:solidFill>
              </a:rPr>
              <a:t>gms</a:t>
            </a:r>
            <a:r>
              <a:rPr lang="en-US" sz="2400" dirty="0">
                <a:solidFill>
                  <a:schemeClr val="tx2">
                    <a:lumMod val="75000"/>
                  </a:schemeClr>
                </a:solidFill>
              </a:rPr>
              <a:t> </a:t>
            </a:r>
            <a:endParaRPr lang="en-US" sz="2400" dirty="0" smtClean="0">
              <a:solidFill>
                <a:schemeClr val="tx2">
                  <a:lumMod val="75000"/>
                </a:schemeClr>
              </a:solidFill>
            </a:endParaRPr>
          </a:p>
          <a:p>
            <a:pPr eaLnBrk="1" hangingPunct="1">
              <a:defRPr/>
            </a:pPr>
            <a:r>
              <a:rPr lang="en-US" dirty="0" smtClean="0"/>
              <a:t>2 hours after lunch, BG 148 – ran track</a:t>
            </a:r>
          </a:p>
          <a:p>
            <a:pPr eaLnBrk="1" hangingPunct="1">
              <a:defRPr/>
            </a:pPr>
            <a:r>
              <a:rPr lang="en-US" sz="2800" dirty="0" smtClean="0"/>
              <a:t>Before dinner - BG 98 </a:t>
            </a:r>
          </a:p>
          <a:p>
            <a:pPr lvl="1" eaLnBrk="1" hangingPunct="1">
              <a:defRPr/>
            </a:pPr>
            <a:r>
              <a:rPr lang="en-US" sz="2400" dirty="0" smtClean="0"/>
              <a:t>Cheeseburger, small fries, chocolate chip cookie</a:t>
            </a:r>
          </a:p>
          <a:p>
            <a:pPr lvl="1" eaLnBrk="1" hangingPunct="1">
              <a:defRPr/>
            </a:pPr>
            <a:r>
              <a:rPr lang="en-US" sz="2400" dirty="0" smtClean="0">
                <a:solidFill>
                  <a:schemeClr val="tx2">
                    <a:lumMod val="75000"/>
                  </a:schemeClr>
                </a:solidFill>
              </a:rPr>
              <a:t>75 </a:t>
            </a:r>
            <a:r>
              <a:rPr lang="en-US" sz="2400" dirty="0" err="1" smtClean="0">
                <a:solidFill>
                  <a:schemeClr val="tx2">
                    <a:lumMod val="75000"/>
                  </a:schemeClr>
                </a:solidFill>
              </a:rPr>
              <a:t>gms</a:t>
            </a:r>
            <a:r>
              <a:rPr lang="en-US" sz="2400" dirty="0" smtClean="0">
                <a:solidFill>
                  <a:schemeClr val="tx2">
                    <a:lumMod val="75000"/>
                  </a:schemeClr>
                </a:solidFill>
              </a:rPr>
              <a:t>  </a:t>
            </a:r>
            <a:endParaRPr lang="en-US" sz="2400" dirty="0"/>
          </a:p>
          <a:p>
            <a:pPr eaLnBrk="1" hangingPunct="1">
              <a:defRPr/>
            </a:pPr>
            <a:r>
              <a:rPr lang="en-US" sz="2800" dirty="0" smtClean="0"/>
              <a:t>At bedtime, BG 173 – </a:t>
            </a:r>
            <a:r>
              <a:rPr lang="en-US" sz="2800" dirty="0" smtClean="0">
                <a:solidFill>
                  <a:schemeClr val="tx2">
                    <a:lumMod val="75000"/>
                  </a:schemeClr>
                </a:solidFill>
              </a:rPr>
              <a:t>15 unit Lantus</a:t>
            </a:r>
          </a:p>
        </p:txBody>
      </p:sp>
    </p:spTree>
    <p:extLst>
      <p:ext uri="{BB962C8B-B14F-4D97-AF65-F5344CB8AC3E}">
        <p14:creationId xmlns:p14="http://schemas.microsoft.com/office/powerpoint/2010/main" val="3358147154"/>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a:xfrm>
            <a:off x="838200" y="304800"/>
            <a:ext cx="7772400" cy="914400"/>
          </a:xfrm>
          <a:noFill/>
        </p:spPr>
        <p:txBody>
          <a:bodyPr lIns="90488" tIns="44450" rIns="90488" bIns="44450" anchor="b"/>
          <a:lstStyle/>
          <a:p>
            <a:pPr eaLnBrk="1" hangingPunct="1"/>
            <a:r>
              <a:rPr lang="en-US" smtClean="0"/>
              <a:t>Insulin Teaching Keys</a:t>
            </a:r>
          </a:p>
        </p:txBody>
      </p:sp>
      <p:sp>
        <p:nvSpPr>
          <p:cNvPr id="251907" name="Rectangle 3"/>
          <p:cNvSpPr>
            <a:spLocks noGrp="1" noChangeArrowheads="1"/>
          </p:cNvSpPr>
          <p:nvPr>
            <p:ph type="body" sz="half" idx="1"/>
          </p:nvPr>
        </p:nvSpPr>
        <p:spPr>
          <a:xfrm>
            <a:off x="304800" y="1828800"/>
            <a:ext cx="4191000" cy="4343400"/>
          </a:xfrm>
        </p:spPr>
        <p:txBody>
          <a:bodyPr lIns="90488" tIns="44450" rIns="90488" bIns="44450"/>
          <a:lstStyle/>
          <a:p>
            <a:pPr eaLnBrk="1" hangingPunct="1"/>
            <a:r>
              <a:rPr lang="en-US" sz="2400" smtClean="0"/>
              <a:t>Bolus insulin with meals</a:t>
            </a:r>
          </a:p>
          <a:p>
            <a:pPr eaLnBrk="1" hangingPunct="1"/>
            <a:r>
              <a:rPr lang="en-US" sz="2400" smtClean="0"/>
              <a:t>Basal 1-2xs daily</a:t>
            </a:r>
          </a:p>
          <a:p>
            <a:pPr eaLnBrk="1" hangingPunct="1"/>
            <a:r>
              <a:rPr lang="en-US" sz="2400" smtClean="0"/>
              <a:t>Can’t mix Glargine or Detemir with other insulins</a:t>
            </a:r>
          </a:p>
          <a:p>
            <a:pPr eaLnBrk="1" hangingPunct="1"/>
            <a:r>
              <a:rPr lang="en-US" sz="2400" smtClean="0"/>
              <a:t>Abdomen preferred injection site</a:t>
            </a:r>
          </a:p>
          <a:p>
            <a:pPr eaLnBrk="1" hangingPunct="1"/>
            <a:r>
              <a:rPr lang="en-US" sz="2400" smtClean="0"/>
              <a:t>Stay 1” away from previous site</a:t>
            </a:r>
          </a:p>
          <a:p>
            <a:pPr eaLnBrk="1" hangingPunct="1"/>
            <a:r>
              <a:rPr lang="en-US" sz="2400" smtClean="0"/>
              <a:t>Don’t re-use ultra fine syringes</a:t>
            </a:r>
          </a:p>
        </p:txBody>
      </p:sp>
      <p:sp>
        <p:nvSpPr>
          <p:cNvPr id="1419268" name="Rectangle 4"/>
          <p:cNvSpPr>
            <a:spLocks noGrp="1" noChangeArrowheads="1"/>
          </p:cNvSpPr>
          <p:nvPr>
            <p:ph type="body" sz="half" idx="2"/>
          </p:nvPr>
        </p:nvSpPr>
        <p:spPr>
          <a:xfrm>
            <a:off x="4953000" y="1828800"/>
            <a:ext cx="3810000" cy="4648200"/>
          </a:xfrm>
        </p:spPr>
        <p:txBody>
          <a:bodyPr lIns="90488" tIns="44450" rIns="90488" bIns="44450"/>
          <a:lstStyle/>
          <a:p>
            <a:pPr eaLnBrk="1" hangingPunct="1">
              <a:lnSpc>
                <a:spcPct val="90000"/>
              </a:lnSpc>
            </a:pPr>
            <a:r>
              <a:rPr lang="en-US" sz="2400" smtClean="0"/>
              <a:t>Keep unopened insulin in refrigerator</a:t>
            </a:r>
          </a:p>
          <a:p>
            <a:pPr eaLnBrk="1" hangingPunct="1">
              <a:lnSpc>
                <a:spcPct val="90000"/>
              </a:lnSpc>
            </a:pPr>
            <a:r>
              <a:rPr lang="en-US" sz="2400" smtClean="0">
                <a:solidFill>
                  <a:schemeClr val="folHlink"/>
                </a:solidFill>
              </a:rPr>
              <a:t>Toss opened insulin vial after 28 days</a:t>
            </a:r>
          </a:p>
          <a:p>
            <a:pPr eaLnBrk="1" hangingPunct="1">
              <a:lnSpc>
                <a:spcPct val="90000"/>
              </a:lnSpc>
            </a:pPr>
            <a:r>
              <a:rPr lang="en-US" sz="2400" smtClean="0">
                <a:solidFill>
                  <a:schemeClr val="folHlink"/>
                </a:solidFill>
              </a:rPr>
              <a:t>Proper disposal</a:t>
            </a:r>
          </a:p>
          <a:p>
            <a:pPr eaLnBrk="1" hangingPunct="1">
              <a:lnSpc>
                <a:spcPct val="90000"/>
              </a:lnSpc>
            </a:pPr>
            <a:r>
              <a:rPr lang="en-US" sz="2400" smtClean="0"/>
              <a:t>Review patients ability to withdraw and inject.</a:t>
            </a:r>
          </a:p>
          <a:p>
            <a:pPr eaLnBrk="1" hangingPunct="1">
              <a:lnSpc>
                <a:spcPct val="90000"/>
              </a:lnSpc>
            </a:pPr>
            <a:r>
              <a:rPr lang="en-US" sz="2400" smtClean="0"/>
              <a:t>Side effects include hypoglycemia/wt gain</a:t>
            </a:r>
          </a:p>
          <a:p>
            <a:pPr eaLnBrk="1" hangingPunct="1">
              <a:lnSpc>
                <a:spcPct val="90000"/>
              </a:lnSpc>
            </a:pPr>
            <a:endParaRPr lang="en-US" sz="2400" smtClean="0"/>
          </a:p>
        </p:txBody>
      </p:sp>
    </p:spTree>
    <p:extLst>
      <p:ext uri="{BB962C8B-B14F-4D97-AF65-F5344CB8AC3E}">
        <p14:creationId xmlns:p14="http://schemas.microsoft.com/office/powerpoint/2010/main" val="42471157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9268">
                                            <p:txEl>
                                              <p:pRg st="0" end="0"/>
                                            </p:txEl>
                                          </p:spTgt>
                                        </p:tgtEl>
                                        <p:attrNameLst>
                                          <p:attrName>style.visibility</p:attrName>
                                        </p:attrNameLst>
                                      </p:cBhvr>
                                      <p:to>
                                        <p:strVal val="visible"/>
                                      </p:to>
                                    </p:set>
                                    <p:anim calcmode="lin" valueType="num">
                                      <p:cBhvr additive="base">
                                        <p:cTn id="7" dur="2000" fill="hold"/>
                                        <p:tgtEl>
                                          <p:spTgt spid="1419268">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4192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19268">
                                            <p:txEl>
                                              <p:pRg st="1" end="1"/>
                                            </p:txEl>
                                          </p:spTgt>
                                        </p:tgtEl>
                                        <p:attrNameLst>
                                          <p:attrName>style.visibility</p:attrName>
                                        </p:attrNameLst>
                                      </p:cBhvr>
                                      <p:to>
                                        <p:strVal val="visible"/>
                                      </p:to>
                                    </p:set>
                                    <p:anim calcmode="lin" valueType="num">
                                      <p:cBhvr additive="base">
                                        <p:cTn id="13" dur="2000" fill="hold"/>
                                        <p:tgtEl>
                                          <p:spTgt spid="1419268">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4192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19268">
                                            <p:txEl>
                                              <p:pRg st="2" end="2"/>
                                            </p:txEl>
                                          </p:spTgt>
                                        </p:tgtEl>
                                        <p:attrNameLst>
                                          <p:attrName>style.visibility</p:attrName>
                                        </p:attrNameLst>
                                      </p:cBhvr>
                                      <p:to>
                                        <p:strVal val="visible"/>
                                      </p:to>
                                    </p:set>
                                    <p:anim calcmode="lin" valueType="num">
                                      <p:cBhvr additive="base">
                                        <p:cTn id="19" dur="2000" fill="hold"/>
                                        <p:tgtEl>
                                          <p:spTgt spid="1419268">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41926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19268">
                                            <p:txEl>
                                              <p:pRg st="3" end="3"/>
                                            </p:txEl>
                                          </p:spTgt>
                                        </p:tgtEl>
                                        <p:attrNameLst>
                                          <p:attrName>style.visibility</p:attrName>
                                        </p:attrNameLst>
                                      </p:cBhvr>
                                      <p:to>
                                        <p:strVal val="visible"/>
                                      </p:to>
                                    </p:set>
                                    <p:anim calcmode="lin" valueType="num">
                                      <p:cBhvr additive="base">
                                        <p:cTn id="25" dur="2000" fill="hold"/>
                                        <p:tgtEl>
                                          <p:spTgt spid="1419268">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41926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19268">
                                            <p:txEl>
                                              <p:pRg st="4" end="4"/>
                                            </p:txEl>
                                          </p:spTgt>
                                        </p:tgtEl>
                                        <p:attrNameLst>
                                          <p:attrName>style.visibility</p:attrName>
                                        </p:attrNameLst>
                                      </p:cBhvr>
                                      <p:to>
                                        <p:strVal val="visible"/>
                                      </p:to>
                                    </p:set>
                                    <p:anim calcmode="lin" valueType="num">
                                      <p:cBhvr additive="base">
                                        <p:cTn id="31" dur="2000" fill="hold"/>
                                        <p:tgtEl>
                                          <p:spTgt spid="1419268">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41926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8" presetClass="emph" presetSubtype="0" fill="hold" nodeType="clickEffect">
                                  <p:stCondLst>
                                    <p:cond delay="0"/>
                                  </p:stCondLst>
                                  <p:childTnLst>
                                    <p:animRot by="21600000">
                                      <p:cBhvr>
                                        <p:cTn id="36" dur="2000" fill="hold"/>
                                        <p:tgtEl>
                                          <p:spTgt spid="1419268">
                                            <p:txEl>
                                              <p:pRg st="1" end="1"/>
                                            </p:txEl>
                                          </p:spTgt>
                                        </p:tgtEl>
                                        <p:attrNameLst>
                                          <p:attrName>r</p:attrName>
                                        </p:attrNameLst>
                                      </p:cBhvr>
                                    </p:animRot>
                                  </p:childTnLst>
                                </p:cTn>
                              </p:par>
                              <p:par>
                                <p:cTn id="37" presetID="8" presetClass="emph" presetSubtype="0" fill="hold" nodeType="withEffect">
                                  <p:stCondLst>
                                    <p:cond delay="0"/>
                                  </p:stCondLst>
                                  <p:childTnLst>
                                    <p:animRot by="21600000">
                                      <p:cBhvr>
                                        <p:cTn id="38" dur="2000" fill="hold"/>
                                        <p:tgtEl>
                                          <p:spTgt spid="1419268">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9268" grpId="0" build="p"/>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normAutofit fontScale="90000"/>
          </a:bodyPr>
          <a:lstStyle/>
          <a:p>
            <a:pPr eaLnBrk="1" hangingPunct="1"/>
            <a:r>
              <a:rPr lang="en-US" sz="3600" smtClean="0"/>
              <a:t>Medical Waste Management Act Effective Sept 1, 2008</a:t>
            </a:r>
          </a:p>
        </p:txBody>
      </p:sp>
      <p:sp>
        <p:nvSpPr>
          <p:cNvPr id="253955" name="Rectangle 3"/>
          <p:cNvSpPr>
            <a:spLocks noGrp="1" noChangeArrowheads="1"/>
          </p:cNvSpPr>
          <p:nvPr>
            <p:ph type="body" idx="1"/>
          </p:nvPr>
        </p:nvSpPr>
        <p:spPr>
          <a:xfrm>
            <a:off x="457200" y="1676400"/>
            <a:ext cx="7239000" cy="4779336"/>
          </a:xfrm>
        </p:spPr>
        <p:txBody>
          <a:bodyPr/>
          <a:lstStyle/>
          <a:p>
            <a:pPr eaLnBrk="1" hangingPunct="1"/>
            <a:r>
              <a:rPr lang="en-US" dirty="0" smtClean="0"/>
              <a:t>CA Senate Bill 1305 </a:t>
            </a:r>
          </a:p>
          <a:p>
            <a:pPr eaLnBrk="1" hangingPunct="1"/>
            <a:r>
              <a:rPr lang="en-US" dirty="0" smtClean="0"/>
              <a:t>New law requires proper disposal of home generated syringes, needles, lancets</a:t>
            </a:r>
          </a:p>
          <a:p>
            <a:pPr eaLnBrk="1" hangingPunct="1"/>
            <a:r>
              <a:rPr lang="en-US" dirty="0" smtClean="0"/>
              <a:t>Disposal in solid waste containers no longer permitted</a:t>
            </a:r>
          </a:p>
          <a:p>
            <a:pPr eaLnBrk="1" hangingPunct="1"/>
            <a:r>
              <a:rPr lang="en-US" dirty="0" smtClean="0"/>
              <a:t>EPA in 2004 also discourages sharps disposal in trash.</a:t>
            </a:r>
          </a:p>
          <a:p>
            <a:pPr eaLnBrk="1" hangingPunct="1"/>
            <a:endParaRPr lang="en-US" dirty="0" smtClean="0"/>
          </a:p>
        </p:txBody>
      </p:sp>
    </p:spTree>
    <p:extLst>
      <p:ext uri="{BB962C8B-B14F-4D97-AF65-F5344CB8AC3E}">
        <p14:creationId xmlns:p14="http://schemas.microsoft.com/office/powerpoint/2010/main" val="9837718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noFill/>
        </p:spPr>
        <p:txBody>
          <a:bodyPr lIns="90477" tIns="44445" rIns="90477" bIns="44445" anchor="b">
            <a:normAutofit fontScale="90000"/>
          </a:bodyPr>
          <a:lstStyle/>
          <a:p>
            <a:pPr eaLnBrk="1" hangingPunct="1"/>
            <a:r>
              <a:rPr lang="en-US" sz="3700" smtClean="0"/>
              <a:t>Role of the Pancreas</a:t>
            </a:r>
            <a:br>
              <a:rPr lang="en-US" sz="3700" smtClean="0"/>
            </a:br>
            <a:r>
              <a:rPr lang="en-US" sz="3700" smtClean="0"/>
              <a:t>Endocrine Functions</a:t>
            </a:r>
            <a:endParaRPr lang="en-US" sz="3700" smtClean="0">
              <a:sym typeface="Monotype Sorts" pitchFamily="2" charset="2"/>
            </a:endParaRPr>
          </a:p>
        </p:txBody>
      </p:sp>
      <p:sp>
        <p:nvSpPr>
          <p:cNvPr id="33795" name="Rectangle 3"/>
          <p:cNvSpPr>
            <a:spLocks noGrp="1" noChangeArrowheads="1"/>
          </p:cNvSpPr>
          <p:nvPr>
            <p:ph type="body" sz="half" idx="2"/>
          </p:nvPr>
        </p:nvSpPr>
        <p:spPr>
          <a:xfrm>
            <a:off x="4191000" y="1524000"/>
            <a:ext cx="4495800" cy="4552950"/>
          </a:xfrm>
        </p:spPr>
        <p:txBody>
          <a:bodyPr lIns="90477" tIns="44445" rIns="90477" bIns="44445">
            <a:normAutofit fontScale="92500"/>
          </a:bodyPr>
          <a:lstStyle/>
          <a:p>
            <a:pPr eaLnBrk="1" hangingPunct="1">
              <a:buFont typeface="Wingdings" panose="05000000000000000000" pitchFamily="2" charset="2"/>
              <a:buNone/>
            </a:pPr>
            <a:r>
              <a:rPr lang="en-US" sz="2800" b="1" smtClean="0">
                <a:solidFill>
                  <a:schemeClr val="tx2"/>
                </a:solidFill>
              </a:rPr>
              <a:t>Alpha cells - Glucagon</a:t>
            </a:r>
            <a:endParaRPr lang="en-US" sz="2800" b="1" smtClean="0"/>
          </a:p>
          <a:p>
            <a:pPr lvl="1" eaLnBrk="1" hangingPunct="1">
              <a:buSzPct val="75000"/>
              <a:buFont typeface="Monotype Sorts" pitchFamily="2" charset="2"/>
              <a:buNone/>
            </a:pPr>
            <a:r>
              <a:rPr lang="en-US" sz="2800" smtClean="0"/>
              <a:t>Opposes action of insulin at the liver</a:t>
            </a:r>
          </a:p>
          <a:p>
            <a:pPr lvl="1" eaLnBrk="1" hangingPunct="1">
              <a:buSzPct val="75000"/>
              <a:buFont typeface="Monotype Sorts" pitchFamily="2" charset="2"/>
              <a:buBlip>
                <a:blip r:embed="rId3"/>
              </a:buBlip>
            </a:pPr>
            <a:r>
              <a:rPr lang="en-US" sz="2800" smtClean="0"/>
              <a:t>stimulated in response to low glucose levels</a:t>
            </a:r>
          </a:p>
          <a:p>
            <a:pPr lvl="1" eaLnBrk="1" hangingPunct="1">
              <a:buSzPct val="75000"/>
              <a:buFont typeface="Monotype Sorts" pitchFamily="2" charset="2"/>
              <a:buBlip>
                <a:blip r:embed="rId3"/>
              </a:buBlip>
            </a:pPr>
            <a:r>
              <a:rPr lang="en-US" sz="2800" smtClean="0"/>
              <a:t>stimulates liver to convert glycogen to glucose</a:t>
            </a:r>
          </a:p>
          <a:p>
            <a:pPr lvl="1" eaLnBrk="1" hangingPunct="1">
              <a:buSzPct val="75000"/>
              <a:buFont typeface="Monotype Sorts" pitchFamily="2" charset="2"/>
              <a:buBlip>
                <a:blip r:embed="rId3"/>
              </a:buBlip>
            </a:pPr>
            <a:r>
              <a:rPr lang="en-US" sz="2800" smtClean="0"/>
              <a:t>inhibits liver from glucose uptake</a:t>
            </a:r>
          </a:p>
          <a:p>
            <a:pPr lvl="1" eaLnBrk="1" hangingPunct="1">
              <a:buSzPct val="75000"/>
              <a:buFont typeface="Monotype Sorts" pitchFamily="2" charset="2"/>
              <a:buBlip>
                <a:blip r:embed="rId3"/>
              </a:buBlip>
            </a:pPr>
            <a:r>
              <a:rPr lang="en-US" sz="2800" smtClean="0"/>
              <a:t>causes hyperglycemia</a:t>
            </a:r>
            <a:endParaRPr lang="en-US" sz="2400" smtClean="0"/>
          </a:p>
        </p:txBody>
      </p:sp>
      <p:pic>
        <p:nvPicPr>
          <p:cNvPr id="33796" name="Picture 4" descr="chart1"/>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304800" y="2057400"/>
            <a:ext cx="3559175" cy="3733800"/>
          </a:xfrm>
          <a:noFill/>
        </p:spPr>
      </p:pic>
    </p:spTree>
    <p:extLst>
      <p:ext uri="{BB962C8B-B14F-4D97-AF65-F5344CB8AC3E}">
        <p14:creationId xmlns:p14="http://schemas.microsoft.com/office/powerpoint/2010/main" val="3541173497"/>
      </p:ext>
    </p:extLst>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pPr eaLnBrk="1" hangingPunct="1"/>
            <a:r>
              <a:rPr lang="en-US" sz="3600" smtClean="0"/>
              <a:t>Sharps Disposal: Product and Info</a:t>
            </a:r>
          </a:p>
        </p:txBody>
      </p:sp>
      <p:sp>
        <p:nvSpPr>
          <p:cNvPr id="256003" name="Rectangle 3"/>
          <p:cNvSpPr>
            <a:spLocks noGrp="1" noChangeArrowheads="1"/>
          </p:cNvSpPr>
          <p:nvPr>
            <p:ph type="body" idx="1"/>
          </p:nvPr>
        </p:nvSpPr>
        <p:spPr>
          <a:xfrm>
            <a:off x="3886200" y="1752600"/>
            <a:ext cx="4038600" cy="4800600"/>
          </a:xfrm>
        </p:spPr>
        <p:txBody>
          <a:bodyPr>
            <a:normAutofit fontScale="92500" lnSpcReduction="10000"/>
          </a:bodyPr>
          <a:lstStyle/>
          <a:p>
            <a:r>
              <a:rPr lang="en-US" sz="2400" dirty="0" smtClean="0"/>
              <a:t>Look in the Government section white pages for a household hazardous waste listing for your city or county. </a:t>
            </a:r>
          </a:p>
          <a:p>
            <a:r>
              <a:rPr lang="en-US" sz="2400" dirty="0" smtClean="0"/>
              <a:t>Call 1-800-CLEANUP (1-800-253-2687) </a:t>
            </a:r>
          </a:p>
          <a:p>
            <a:r>
              <a:rPr lang="en-US" sz="2400" dirty="0" smtClean="0"/>
              <a:t>Search for collection centers on the California Integrated Waste Management Board (CIWMB) Web site: </a:t>
            </a:r>
            <a:r>
              <a:rPr lang="en-US" sz="2400" u="sng" dirty="0" smtClean="0">
                <a:hlinkClick r:id="rId3"/>
              </a:rPr>
              <a:t>http://www.ciwmb.ca.gov/HHW/HealthCare/Collection/</a:t>
            </a:r>
            <a:endParaRPr lang="en-US" sz="2400" dirty="0" smtClean="0"/>
          </a:p>
          <a:p>
            <a:r>
              <a:rPr lang="en-US" sz="2400" dirty="0" smtClean="0"/>
              <a:t/>
            </a:r>
            <a:br>
              <a:rPr lang="en-US" sz="2400" dirty="0" smtClean="0"/>
            </a:br>
            <a:endParaRPr lang="en-US" dirty="0" smtClean="0"/>
          </a:p>
        </p:txBody>
      </p:sp>
      <p:pic>
        <p:nvPicPr>
          <p:cNvPr id="256004" name="Picture 4" descr="Disposal by M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00200"/>
            <a:ext cx="36544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356334"/>
      </p:ext>
    </p:extLst>
  </p:cSld>
  <p:clrMapOvr>
    <a:masterClrMapping/>
  </p:clrMapOv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ctrTitle"/>
          </p:nvPr>
        </p:nvSpPr>
        <p:spPr>
          <a:xfrm>
            <a:off x="457200" y="304800"/>
            <a:ext cx="7772400" cy="2590800"/>
          </a:xfrm>
        </p:spPr>
        <p:txBody>
          <a:bodyPr/>
          <a:lstStyle/>
          <a:p>
            <a:pPr eaLnBrk="1" hangingPunct="1"/>
            <a:r>
              <a:rPr lang="en-US" sz="3600" b="1" smtClean="0">
                <a:solidFill>
                  <a:srgbClr val="00FF00"/>
                </a:solidFill>
              </a:rPr>
              <a:t>Diabetes Bingo</a:t>
            </a:r>
            <a:br>
              <a:rPr lang="en-US" sz="3600" b="1" smtClean="0">
                <a:solidFill>
                  <a:srgbClr val="00FF00"/>
                </a:solidFill>
              </a:rPr>
            </a:br>
            <a:r>
              <a:rPr lang="en-US" sz="3600" b="1" smtClean="0">
                <a:solidFill>
                  <a:srgbClr val="00FF00"/>
                </a:solidFill>
              </a:rPr>
              <a:t>“DiaBingo”</a:t>
            </a:r>
            <a:br>
              <a:rPr lang="en-US" sz="3600" b="1" smtClean="0">
                <a:solidFill>
                  <a:srgbClr val="00FF00"/>
                </a:solidFill>
              </a:rPr>
            </a:br>
            <a:r>
              <a:rPr lang="en-US" sz="3600" b="1" smtClean="0">
                <a:solidFill>
                  <a:srgbClr val="00FF00"/>
                </a:solidFill>
              </a:rPr>
              <a:t>Shout out Right Answer</a:t>
            </a:r>
          </a:p>
        </p:txBody>
      </p:sp>
      <p:sp>
        <p:nvSpPr>
          <p:cNvPr id="258051" name="Rectangle 3"/>
          <p:cNvSpPr>
            <a:spLocks noGrp="1" noChangeArrowheads="1"/>
          </p:cNvSpPr>
          <p:nvPr>
            <p:ph type="subTitle" idx="1"/>
          </p:nvPr>
        </p:nvSpPr>
        <p:spPr>
          <a:xfrm>
            <a:off x="0" y="4343400"/>
            <a:ext cx="6400800" cy="1752600"/>
          </a:xfrm>
        </p:spPr>
        <p:txBody>
          <a:bodyPr/>
          <a:lstStyle/>
          <a:p>
            <a:pPr eaLnBrk="1" hangingPunct="1"/>
            <a:r>
              <a:rPr lang="en-US" b="1" smtClean="0"/>
              <a:t> </a:t>
            </a:r>
          </a:p>
        </p:txBody>
      </p:sp>
      <p:pic>
        <p:nvPicPr>
          <p:cNvPr id="258052" name="Picture 4" descr="MCj0336154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3352800"/>
            <a:ext cx="3592513"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5900128"/>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1554" name="Rectangle 1026"/>
          <p:cNvSpPr>
            <a:spLocks noGrp="1" noChangeArrowheads="1"/>
          </p:cNvSpPr>
          <p:nvPr>
            <p:ph type="ctrTitle"/>
          </p:nvPr>
        </p:nvSpPr>
        <p:spPr>
          <a:xfrm>
            <a:off x="609600" y="0"/>
            <a:ext cx="8001000" cy="685800"/>
          </a:xfrm>
        </p:spPr>
        <p:txBody>
          <a:bodyPr/>
          <a:lstStyle/>
          <a:p>
            <a:pPr algn="l" eaLnBrk="1" hangingPunct="1"/>
            <a:r>
              <a:rPr lang="en-US" sz="2900" dirty="0" err="1" smtClean="0">
                <a:solidFill>
                  <a:schemeClr val="tx2">
                    <a:lumMod val="75000"/>
                  </a:schemeClr>
                </a:solidFill>
              </a:rPr>
              <a:t>DiaBingo</a:t>
            </a:r>
            <a:r>
              <a:rPr lang="en-US" sz="2900" dirty="0" smtClean="0">
                <a:solidFill>
                  <a:schemeClr val="tx2">
                    <a:lumMod val="75000"/>
                  </a:schemeClr>
                </a:solidFill>
              </a:rPr>
              <a:t> - I</a:t>
            </a:r>
            <a:endParaRPr lang="en-US" sz="1200" dirty="0" smtClean="0">
              <a:solidFill>
                <a:schemeClr val="tx2">
                  <a:lumMod val="75000"/>
                </a:schemeClr>
              </a:solidFill>
            </a:endParaRPr>
          </a:p>
        </p:txBody>
      </p:sp>
      <p:sp>
        <p:nvSpPr>
          <p:cNvPr id="1729539" name="Rectangle 1027"/>
          <p:cNvSpPr>
            <a:spLocks noGrp="1" noChangeArrowheads="1"/>
          </p:cNvSpPr>
          <p:nvPr>
            <p:ph type="subTitle" idx="1"/>
          </p:nvPr>
        </p:nvSpPr>
        <p:spPr>
          <a:xfrm>
            <a:off x="3276600" y="1752600"/>
            <a:ext cx="5486400" cy="3352800"/>
          </a:xfrm>
        </p:spPr>
        <p:txBody>
          <a:bodyPr/>
          <a:lstStyle/>
          <a:p>
            <a:pPr algn="r" eaLnBrk="1" hangingPunct="1">
              <a:defRPr/>
            </a:pPr>
            <a:endParaRPr lang="en-US" sz="1800" smtClean="0"/>
          </a:p>
          <a:p>
            <a:pPr algn="r" eaLnBrk="1" hangingPunct="1">
              <a:defRPr/>
            </a:pPr>
            <a:endParaRPr lang="en-US" sz="2400" smtClean="0"/>
          </a:p>
        </p:txBody>
      </p:sp>
      <p:sp>
        <p:nvSpPr>
          <p:cNvPr id="151556" name="Text Box 1028"/>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151557" name="Rectangle 1029"/>
          <p:cNvSpPr>
            <a:spLocks noChangeArrowheads="1"/>
          </p:cNvSpPr>
          <p:nvPr/>
        </p:nvSpPr>
        <p:spPr bwMode="auto">
          <a:xfrm>
            <a:off x="-304800" y="-990600"/>
            <a:ext cx="9753600" cy="89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r>
              <a:rPr lang="en-US" sz="1200">
                <a:solidFill>
                  <a:prstClr val="white"/>
                </a:solidFill>
                <a:latin typeface="Arial Black" pitchFamily="34" charset="0"/>
              </a:rPr>
              <a:t>	 </a:t>
            </a:r>
          </a:p>
        </p:txBody>
      </p:sp>
      <p:sp>
        <p:nvSpPr>
          <p:cNvPr id="1729542" name="Text Box 1030"/>
          <p:cNvSpPr txBox="1">
            <a:spLocks noChangeArrowheads="1"/>
          </p:cNvSpPr>
          <p:nvPr/>
        </p:nvSpPr>
        <p:spPr bwMode="auto">
          <a:xfrm>
            <a:off x="304800" y="685800"/>
            <a:ext cx="8610600" cy="6278642"/>
          </a:xfrm>
          <a:prstGeom prst="rect">
            <a:avLst/>
          </a:prstGeom>
          <a:noFill/>
          <a:ln w="12700">
            <a:noFill/>
            <a:miter lim="800000"/>
            <a:headEnd/>
            <a:tailEnd/>
          </a:ln>
          <a:effectLst/>
        </p:spPr>
        <p:txBody>
          <a:bodyPr>
            <a:spAutoFit/>
          </a:bodyPr>
          <a:lstStyle/>
          <a:p>
            <a:pPr>
              <a:spcBef>
                <a:spcPct val="50000"/>
              </a:spcBef>
              <a:defRPr/>
            </a:pPr>
            <a:r>
              <a:rPr lang="en-US" sz="2400" b="1" dirty="0">
                <a:solidFill>
                  <a:srgbClr val="AC66BB">
                    <a:lumMod val="50000"/>
                  </a:srgbClr>
                </a:solidFill>
                <a:effectLst>
                  <a:outerShdw blurRad="38100" dist="38100" dir="2700000" algn="tl">
                    <a:srgbClr val="000000"/>
                  </a:outerShdw>
                </a:effectLst>
              </a:rPr>
              <a:t>I</a:t>
            </a:r>
            <a:r>
              <a:rPr lang="en-US" sz="2400" dirty="0">
                <a:solidFill>
                  <a:srgbClr val="AC66BB">
                    <a:lumMod val="50000"/>
                  </a:srgbClr>
                </a:solidFill>
                <a:effectLst>
                  <a:outerShdw blurRad="38100" dist="38100" dir="2700000" algn="tl">
                    <a:srgbClr val="000000"/>
                  </a:outerShdw>
                </a:effectLst>
              </a:rPr>
              <a:t> </a:t>
            </a:r>
            <a:r>
              <a:rPr lang="en-US" sz="2400" dirty="0">
                <a:solidFill>
                  <a:srgbClr val="AC66BB">
                    <a:lumMod val="50000"/>
                  </a:srgbClr>
                </a:solidFill>
              </a:rPr>
              <a:t>Injected hormone that is an analog of amylin			</a:t>
            </a:r>
          </a:p>
          <a:p>
            <a:pPr>
              <a:defRPr/>
            </a:pPr>
            <a:r>
              <a:rPr lang="en-US" sz="2400" b="1" dirty="0">
                <a:solidFill>
                  <a:srgbClr val="AC66BB">
                    <a:lumMod val="50000"/>
                  </a:srgbClr>
                </a:solidFill>
              </a:rPr>
              <a:t>I</a:t>
            </a:r>
            <a:r>
              <a:rPr lang="en-US" sz="2400" dirty="0">
                <a:solidFill>
                  <a:srgbClr val="AC66BB">
                    <a:lumMod val="50000"/>
                  </a:srgbClr>
                </a:solidFill>
              </a:rPr>
              <a:t> </a:t>
            </a:r>
            <a:r>
              <a:rPr lang="en-US" sz="2400" dirty="0" err="1">
                <a:solidFill>
                  <a:srgbClr val="AC66BB">
                    <a:lumMod val="50000"/>
                  </a:srgbClr>
                </a:solidFill>
              </a:rPr>
              <a:t>Glargine</a:t>
            </a:r>
            <a:r>
              <a:rPr lang="en-US" sz="2400" dirty="0">
                <a:solidFill>
                  <a:srgbClr val="AC66BB">
                    <a:lumMod val="50000"/>
                  </a:srgbClr>
                </a:solidFill>
              </a:rPr>
              <a:t>, </a:t>
            </a:r>
            <a:r>
              <a:rPr lang="en-US" sz="2400" dirty="0" err="1">
                <a:solidFill>
                  <a:srgbClr val="AC66BB">
                    <a:lumMod val="50000"/>
                  </a:srgbClr>
                </a:solidFill>
              </a:rPr>
              <a:t>Detemir</a:t>
            </a:r>
            <a:r>
              <a:rPr lang="en-US" sz="2400" dirty="0">
                <a:solidFill>
                  <a:srgbClr val="AC66BB">
                    <a:lumMod val="50000"/>
                  </a:srgbClr>
                </a:solidFill>
              </a:rPr>
              <a:t>, NPH are types of </a:t>
            </a:r>
          </a:p>
          <a:p>
            <a:pPr>
              <a:spcBef>
                <a:spcPct val="50000"/>
              </a:spcBef>
              <a:defRPr/>
            </a:pPr>
            <a:r>
              <a:rPr lang="en-US" sz="2400" b="1" dirty="0">
                <a:solidFill>
                  <a:srgbClr val="AC66BB">
                    <a:lumMod val="50000"/>
                  </a:srgbClr>
                </a:solidFill>
              </a:rPr>
              <a:t>I</a:t>
            </a:r>
            <a:r>
              <a:rPr lang="en-US" sz="2400" dirty="0">
                <a:solidFill>
                  <a:srgbClr val="AC66BB">
                    <a:lumMod val="50000"/>
                  </a:srgbClr>
                </a:solidFill>
              </a:rPr>
              <a:t> Breakdown of glycogen into glucose				</a:t>
            </a:r>
          </a:p>
          <a:p>
            <a:pPr>
              <a:spcBef>
                <a:spcPct val="50000"/>
              </a:spcBef>
              <a:defRPr/>
            </a:pPr>
            <a:r>
              <a:rPr lang="en-US" sz="2400" b="1" dirty="0">
                <a:solidFill>
                  <a:srgbClr val="AC66BB">
                    <a:lumMod val="50000"/>
                  </a:srgbClr>
                </a:solidFill>
              </a:rPr>
              <a:t>I</a:t>
            </a:r>
            <a:r>
              <a:rPr lang="en-US" sz="2400" dirty="0">
                <a:solidFill>
                  <a:srgbClr val="AC66BB">
                    <a:lumMod val="50000"/>
                  </a:srgbClr>
                </a:solidFill>
              </a:rPr>
              <a:t> Anabolic hormone						</a:t>
            </a:r>
          </a:p>
          <a:p>
            <a:pPr>
              <a:spcBef>
                <a:spcPct val="50000"/>
              </a:spcBef>
              <a:defRPr/>
            </a:pPr>
            <a:r>
              <a:rPr lang="en-US" sz="2400" b="1" dirty="0">
                <a:solidFill>
                  <a:srgbClr val="AC66BB">
                    <a:lumMod val="50000"/>
                  </a:srgbClr>
                </a:solidFill>
              </a:rPr>
              <a:t>I</a:t>
            </a:r>
            <a:r>
              <a:rPr lang="en-US" sz="2400" dirty="0">
                <a:solidFill>
                  <a:srgbClr val="AC66BB">
                    <a:lumMod val="50000"/>
                  </a:srgbClr>
                </a:solidFill>
              </a:rPr>
              <a:t> Insulin is released when glucose levels are low		</a:t>
            </a:r>
          </a:p>
          <a:p>
            <a:pPr>
              <a:spcBef>
                <a:spcPct val="50000"/>
              </a:spcBef>
              <a:defRPr/>
            </a:pPr>
            <a:r>
              <a:rPr lang="en-US" sz="2400" b="1" dirty="0">
                <a:solidFill>
                  <a:srgbClr val="AC66BB">
                    <a:lumMod val="50000"/>
                  </a:srgbClr>
                </a:solidFill>
              </a:rPr>
              <a:t>I</a:t>
            </a:r>
            <a:r>
              <a:rPr lang="en-US" sz="2400" dirty="0">
                <a:solidFill>
                  <a:srgbClr val="AC66BB">
                    <a:lumMod val="50000"/>
                  </a:srgbClr>
                </a:solidFill>
              </a:rPr>
              <a:t> Once opened, insulin vials are good for one _____		</a:t>
            </a:r>
          </a:p>
          <a:p>
            <a:pPr>
              <a:spcBef>
                <a:spcPct val="50000"/>
              </a:spcBef>
              <a:defRPr/>
            </a:pPr>
            <a:r>
              <a:rPr lang="en-US" sz="2400" b="1" dirty="0">
                <a:solidFill>
                  <a:srgbClr val="AC66BB">
                    <a:lumMod val="50000"/>
                  </a:srgbClr>
                </a:solidFill>
              </a:rPr>
              <a:t>I </a:t>
            </a:r>
            <a:r>
              <a:rPr lang="en-US" sz="2400" dirty="0">
                <a:solidFill>
                  <a:srgbClr val="AC66BB">
                    <a:lumMod val="50000"/>
                  </a:srgbClr>
                </a:solidFill>
              </a:rPr>
              <a:t>Elevated post-prandial glucose indicate need for pre-</a:t>
            </a:r>
            <a:r>
              <a:rPr lang="en-US" sz="2400" dirty="0" err="1">
                <a:solidFill>
                  <a:srgbClr val="AC66BB">
                    <a:lumMod val="50000"/>
                  </a:srgbClr>
                </a:solidFill>
              </a:rPr>
              <a:t>mea</a:t>
            </a:r>
            <a:r>
              <a:rPr lang="en-US" sz="2400" b="1" dirty="0" err="1">
                <a:solidFill>
                  <a:srgbClr val="AC66BB">
                    <a:lumMod val="50000"/>
                  </a:srgbClr>
                </a:solidFill>
              </a:rPr>
              <a:t>I</a:t>
            </a:r>
            <a:endParaRPr lang="en-US" sz="2400" b="1" dirty="0">
              <a:solidFill>
                <a:srgbClr val="AC66BB">
                  <a:lumMod val="50000"/>
                </a:srgbClr>
              </a:solidFill>
            </a:endParaRPr>
          </a:p>
          <a:p>
            <a:pPr>
              <a:spcBef>
                <a:spcPct val="50000"/>
              </a:spcBef>
              <a:defRPr/>
            </a:pPr>
            <a:r>
              <a:rPr lang="en-US" sz="2400" b="1" dirty="0">
                <a:solidFill>
                  <a:srgbClr val="AC66BB">
                    <a:lumMod val="50000"/>
                  </a:srgbClr>
                </a:solidFill>
              </a:rPr>
              <a:t>I </a:t>
            </a:r>
            <a:r>
              <a:rPr lang="en-US" sz="2400" dirty="0">
                <a:solidFill>
                  <a:srgbClr val="AC66BB">
                    <a:lumMod val="50000"/>
                  </a:srgbClr>
                </a:solidFill>
              </a:rPr>
              <a:t>Epinephrine increases insulin resistance		</a:t>
            </a:r>
          </a:p>
          <a:p>
            <a:pPr>
              <a:spcBef>
                <a:spcPct val="50000"/>
              </a:spcBef>
              <a:defRPr/>
            </a:pPr>
            <a:r>
              <a:rPr lang="en-US" sz="2400" b="1" dirty="0">
                <a:solidFill>
                  <a:srgbClr val="AC66BB">
                    <a:lumMod val="50000"/>
                  </a:srgbClr>
                </a:solidFill>
              </a:rPr>
              <a:t>I </a:t>
            </a:r>
            <a:r>
              <a:rPr lang="en-US" sz="2400" dirty="0">
                <a:solidFill>
                  <a:srgbClr val="AC66BB">
                    <a:lumMod val="50000"/>
                  </a:srgbClr>
                </a:solidFill>
              </a:rPr>
              <a:t>Creation of glucose from amino acids and lactate		 </a:t>
            </a:r>
          </a:p>
          <a:p>
            <a:pPr>
              <a:spcBef>
                <a:spcPct val="50000"/>
              </a:spcBef>
              <a:defRPr/>
            </a:pPr>
            <a:r>
              <a:rPr lang="en-US" sz="2400" b="1" dirty="0">
                <a:solidFill>
                  <a:srgbClr val="AC66BB">
                    <a:lumMod val="50000"/>
                  </a:srgbClr>
                </a:solidFill>
              </a:rPr>
              <a:t>I </a:t>
            </a:r>
            <a:r>
              <a:rPr lang="en-US" sz="2400" dirty="0">
                <a:solidFill>
                  <a:srgbClr val="AC66BB">
                    <a:lumMod val="50000"/>
                  </a:srgbClr>
                </a:solidFill>
              </a:rPr>
              <a:t>Decreasing renal function for people on insulin can cause	</a:t>
            </a:r>
          </a:p>
          <a:p>
            <a:pPr>
              <a:spcBef>
                <a:spcPct val="50000"/>
              </a:spcBef>
              <a:defRPr/>
            </a:pPr>
            <a:r>
              <a:rPr lang="da-DK" sz="2400" b="1" dirty="0">
                <a:solidFill>
                  <a:srgbClr val="AC66BB">
                    <a:lumMod val="50000"/>
                  </a:srgbClr>
                </a:solidFill>
              </a:rPr>
              <a:t>I </a:t>
            </a:r>
            <a:r>
              <a:rPr lang="da-DK" sz="2400" dirty="0">
                <a:solidFill>
                  <a:srgbClr val="AC66BB">
                    <a:lumMod val="50000"/>
                  </a:srgbClr>
                </a:solidFill>
              </a:rPr>
              <a:t>Bolus insulins							 </a:t>
            </a:r>
          </a:p>
          <a:p>
            <a:pPr>
              <a:spcBef>
                <a:spcPct val="25000"/>
              </a:spcBef>
              <a:defRPr/>
            </a:pPr>
            <a:r>
              <a:rPr lang="en-US" sz="2400" b="1" dirty="0">
                <a:solidFill>
                  <a:srgbClr val="AC66BB">
                    <a:lumMod val="50000"/>
                  </a:srgbClr>
                </a:solidFill>
              </a:rPr>
              <a:t>I</a:t>
            </a:r>
            <a:r>
              <a:rPr lang="en-US" sz="2400" dirty="0">
                <a:solidFill>
                  <a:srgbClr val="AC66BB">
                    <a:lumMod val="50000"/>
                  </a:srgbClr>
                </a:solidFill>
              </a:rPr>
              <a:t> A hormone that increases blood glucose </a:t>
            </a:r>
            <a:r>
              <a:rPr lang="en-US" sz="2400" dirty="0">
                <a:solidFill>
                  <a:prstClr val="white"/>
                </a:solidFill>
              </a:rPr>
              <a:t>levels</a:t>
            </a:r>
          </a:p>
        </p:txBody>
      </p:sp>
    </p:spTree>
    <p:extLst>
      <p:ext uri="{BB962C8B-B14F-4D97-AF65-F5344CB8AC3E}">
        <p14:creationId xmlns:p14="http://schemas.microsoft.com/office/powerpoint/2010/main" val="35228282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29542">
                                            <p:txEl>
                                              <p:pRg st="0" end="0"/>
                                            </p:txEl>
                                          </p:spTgt>
                                        </p:tgtEl>
                                        <p:attrNameLst>
                                          <p:attrName>style.visibility</p:attrName>
                                        </p:attrNameLst>
                                      </p:cBhvr>
                                      <p:to>
                                        <p:strVal val="visible"/>
                                      </p:to>
                                    </p:set>
                                    <p:anim calcmode="lin" valueType="num">
                                      <p:cBhvr additive="base">
                                        <p:cTn id="7" dur="500" fill="hold"/>
                                        <p:tgtEl>
                                          <p:spTgt spid="17295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295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29542">
                                            <p:txEl>
                                              <p:pRg st="1" end="1"/>
                                            </p:txEl>
                                          </p:spTgt>
                                        </p:tgtEl>
                                        <p:attrNameLst>
                                          <p:attrName>style.visibility</p:attrName>
                                        </p:attrNameLst>
                                      </p:cBhvr>
                                      <p:to>
                                        <p:strVal val="visible"/>
                                      </p:to>
                                    </p:set>
                                    <p:anim calcmode="lin" valueType="num">
                                      <p:cBhvr additive="base">
                                        <p:cTn id="13" dur="500" fill="hold"/>
                                        <p:tgtEl>
                                          <p:spTgt spid="172954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95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29542">
                                            <p:txEl>
                                              <p:pRg st="2" end="2"/>
                                            </p:txEl>
                                          </p:spTgt>
                                        </p:tgtEl>
                                        <p:attrNameLst>
                                          <p:attrName>style.visibility</p:attrName>
                                        </p:attrNameLst>
                                      </p:cBhvr>
                                      <p:to>
                                        <p:strVal val="visible"/>
                                      </p:to>
                                    </p:set>
                                    <p:anim calcmode="lin" valueType="num">
                                      <p:cBhvr additive="base">
                                        <p:cTn id="19" dur="500" fill="hold"/>
                                        <p:tgtEl>
                                          <p:spTgt spid="172954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95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29542">
                                            <p:txEl>
                                              <p:pRg st="3" end="3"/>
                                            </p:txEl>
                                          </p:spTgt>
                                        </p:tgtEl>
                                        <p:attrNameLst>
                                          <p:attrName>style.visibility</p:attrName>
                                        </p:attrNameLst>
                                      </p:cBhvr>
                                      <p:to>
                                        <p:strVal val="visible"/>
                                      </p:to>
                                    </p:set>
                                    <p:anim calcmode="lin" valueType="num">
                                      <p:cBhvr additive="base">
                                        <p:cTn id="25" dur="500" fill="hold"/>
                                        <p:tgtEl>
                                          <p:spTgt spid="172954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2954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29542">
                                            <p:txEl>
                                              <p:pRg st="4" end="4"/>
                                            </p:txEl>
                                          </p:spTgt>
                                        </p:tgtEl>
                                        <p:attrNameLst>
                                          <p:attrName>style.visibility</p:attrName>
                                        </p:attrNameLst>
                                      </p:cBhvr>
                                      <p:to>
                                        <p:strVal val="visible"/>
                                      </p:to>
                                    </p:set>
                                    <p:anim calcmode="lin" valueType="num">
                                      <p:cBhvr additive="base">
                                        <p:cTn id="31" dur="500" fill="hold"/>
                                        <p:tgtEl>
                                          <p:spTgt spid="172954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2954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29542">
                                            <p:txEl>
                                              <p:pRg st="5" end="5"/>
                                            </p:txEl>
                                          </p:spTgt>
                                        </p:tgtEl>
                                        <p:attrNameLst>
                                          <p:attrName>style.visibility</p:attrName>
                                        </p:attrNameLst>
                                      </p:cBhvr>
                                      <p:to>
                                        <p:strVal val="visible"/>
                                      </p:to>
                                    </p:set>
                                    <p:anim calcmode="lin" valueType="num">
                                      <p:cBhvr additive="base">
                                        <p:cTn id="37" dur="500" fill="hold"/>
                                        <p:tgtEl>
                                          <p:spTgt spid="172954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2954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29542">
                                            <p:txEl>
                                              <p:pRg st="6" end="6"/>
                                            </p:txEl>
                                          </p:spTgt>
                                        </p:tgtEl>
                                        <p:attrNameLst>
                                          <p:attrName>style.visibility</p:attrName>
                                        </p:attrNameLst>
                                      </p:cBhvr>
                                      <p:to>
                                        <p:strVal val="visible"/>
                                      </p:to>
                                    </p:set>
                                    <p:anim calcmode="lin" valueType="num">
                                      <p:cBhvr additive="base">
                                        <p:cTn id="43" dur="500" fill="hold"/>
                                        <p:tgtEl>
                                          <p:spTgt spid="172954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2954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29542">
                                            <p:txEl>
                                              <p:pRg st="7" end="7"/>
                                            </p:txEl>
                                          </p:spTgt>
                                        </p:tgtEl>
                                        <p:attrNameLst>
                                          <p:attrName>style.visibility</p:attrName>
                                        </p:attrNameLst>
                                      </p:cBhvr>
                                      <p:to>
                                        <p:strVal val="visible"/>
                                      </p:to>
                                    </p:set>
                                    <p:anim calcmode="lin" valueType="num">
                                      <p:cBhvr additive="base">
                                        <p:cTn id="49" dur="500" fill="hold"/>
                                        <p:tgtEl>
                                          <p:spTgt spid="172954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2954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29542">
                                            <p:txEl>
                                              <p:pRg st="8" end="8"/>
                                            </p:txEl>
                                          </p:spTgt>
                                        </p:tgtEl>
                                        <p:attrNameLst>
                                          <p:attrName>style.visibility</p:attrName>
                                        </p:attrNameLst>
                                      </p:cBhvr>
                                      <p:to>
                                        <p:strVal val="visible"/>
                                      </p:to>
                                    </p:set>
                                    <p:anim calcmode="lin" valueType="num">
                                      <p:cBhvr additive="base">
                                        <p:cTn id="55" dur="500" fill="hold"/>
                                        <p:tgtEl>
                                          <p:spTgt spid="172954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2954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29542">
                                            <p:txEl>
                                              <p:pRg st="9" end="9"/>
                                            </p:txEl>
                                          </p:spTgt>
                                        </p:tgtEl>
                                        <p:attrNameLst>
                                          <p:attrName>style.visibility</p:attrName>
                                        </p:attrNameLst>
                                      </p:cBhvr>
                                      <p:to>
                                        <p:strVal val="visible"/>
                                      </p:to>
                                    </p:set>
                                    <p:anim calcmode="lin" valueType="num">
                                      <p:cBhvr additive="base">
                                        <p:cTn id="61" dur="500" fill="hold"/>
                                        <p:tgtEl>
                                          <p:spTgt spid="172954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2954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29542">
                                            <p:txEl>
                                              <p:pRg st="10" end="10"/>
                                            </p:txEl>
                                          </p:spTgt>
                                        </p:tgtEl>
                                        <p:attrNameLst>
                                          <p:attrName>style.visibility</p:attrName>
                                        </p:attrNameLst>
                                      </p:cBhvr>
                                      <p:to>
                                        <p:strVal val="visible"/>
                                      </p:to>
                                    </p:set>
                                    <p:anim calcmode="lin" valueType="num">
                                      <p:cBhvr additive="base">
                                        <p:cTn id="67" dur="500" fill="hold"/>
                                        <p:tgtEl>
                                          <p:spTgt spid="1729542">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2954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29542">
                                            <p:txEl>
                                              <p:pRg st="11" end="11"/>
                                            </p:txEl>
                                          </p:spTgt>
                                        </p:tgtEl>
                                        <p:attrNameLst>
                                          <p:attrName>style.visibility</p:attrName>
                                        </p:attrNameLst>
                                      </p:cBhvr>
                                      <p:to>
                                        <p:strVal val="visible"/>
                                      </p:to>
                                    </p:set>
                                    <p:anim calcmode="lin" valueType="num">
                                      <p:cBhvr additive="base">
                                        <p:cTn id="73" dur="500" fill="hold"/>
                                        <p:tgtEl>
                                          <p:spTgt spid="1729542">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2954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ctrTitle"/>
          </p:nvPr>
        </p:nvSpPr>
        <p:spPr>
          <a:xfrm>
            <a:off x="609600" y="762000"/>
            <a:ext cx="8001000" cy="1143000"/>
          </a:xfrm>
        </p:spPr>
        <p:txBody>
          <a:bodyPr/>
          <a:lstStyle/>
          <a:p>
            <a:pPr eaLnBrk="1" hangingPunct="1"/>
            <a:r>
              <a:rPr lang="en-US" sz="4000" dirty="0" smtClean="0">
                <a:solidFill>
                  <a:schemeClr val="bg2"/>
                </a:solidFill>
                <a:latin typeface="Tahoma" panose="020B0604030504040204" pitchFamily="34" charset="0"/>
              </a:rPr>
              <a:t>Diabetes Meds for</a:t>
            </a:r>
            <a:r>
              <a:rPr lang="en-US" sz="4400" dirty="0" smtClean="0">
                <a:solidFill>
                  <a:schemeClr val="bg2"/>
                </a:solidFill>
                <a:latin typeface="Tahoma" panose="020B0604030504040204" pitchFamily="34" charset="0"/>
              </a:rPr>
              <a:t> </a:t>
            </a:r>
            <a:r>
              <a:rPr lang="en-US" sz="4000" dirty="0" smtClean="0">
                <a:solidFill>
                  <a:schemeClr val="bg2"/>
                </a:solidFill>
                <a:latin typeface="Tahoma" panose="020B0604030504040204" pitchFamily="34" charset="0"/>
              </a:rPr>
              <a:t>Type 2: </a:t>
            </a:r>
            <a:br>
              <a:rPr lang="en-US" sz="4000" dirty="0" smtClean="0">
                <a:solidFill>
                  <a:schemeClr val="bg2"/>
                </a:solidFill>
                <a:latin typeface="Tahoma" panose="020B0604030504040204" pitchFamily="34" charset="0"/>
              </a:rPr>
            </a:br>
            <a:r>
              <a:rPr lang="en-US" sz="4000" dirty="0" smtClean="0">
                <a:solidFill>
                  <a:schemeClr val="bg2"/>
                </a:solidFill>
                <a:latin typeface="Tahoma" panose="020B0604030504040204" pitchFamily="34" charset="0"/>
              </a:rPr>
              <a:t>Objectives</a:t>
            </a:r>
            <a:endParaRPr lang="en-US" sz="2800" dirty="0" smtClean="0">
              <a:solidFill>
                <a:schemeClr val="bg2"/>
              </a:solidFill>
            </a:endParaRPr>
          </a:p>
        </p:txBody>
      </p:sp>
      <p:sp>
        <p:nvSpPr>
          <p:cNvPr id="262147" name="Rectangle 3"/>
          <p:cNvSpPr>
            <a:spLocks noGrp="1" noChangeArrowheads="1"/>
          </p:cNvSpPr>
          <p:nvPr>
            <p:ph type="subTitle" idx="1"/>
          </p:nvPr>
        </p:nvSpPr>
        <p:spPr>
          <a:xfrm>
            <a:off x="3276600" y="1752600"/>
            <a:ext cx="5486400" cy="3352800"/>
          </a:xfrm>
        </p:spPr>
        <p:txBody>
          <a:bodyPr/>
          <a:lstStyle/>
          <a:p>
            <a:pPr algn="r" eaLnBrk="1" hangingPunct="1"/>
            <a:endParaRPr lang="en-US" sz="1800" dirty="0" smtClean="0"/>
          </a:p>
          <a:p>
            <a:pPr algn="r" eaLnBrk="1" hangingPunct="1"/>
            <a:endParaRPr lang="en-US" sz="2400" dirty="0" smtClean="0"/>
          </a:p>
        </p:txBody>
      </p:sp>
      <p:sp>
        <p:nvSpPr>
          <p:cNvPr id="262148" name="Text Box 5"/>
          <p:cNvSpPr txBox="1">
            <a:spLocks noChangeArrowheads="1"/>
          </p:cNvSpPr>
          <p:nvPr/>
        </p:nvSpPr>
        <p:spPr bwMode="auto">
          <a:xfrm>
            <a:off x="3657600" y="2209800"/>
            <a:ext cx="5257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dirty="0">
                <a:solidFill>
                  <a:schemeClr val="bg1"/>
                </a:solidFill>
                <a:cs typeface="Tahoma" panose="020B0604030504040204" pitchFamily="34" charset="0"/>
              </a:rPr>
              <a:t>1. Describe the main action of the 5 different categories of type 2 diabetes medications. </a:t>
            </a:r>
          </a:p>
          <a:p>
            <a:pPr eaLnBrk="1" hangingPunct="1">
              <a:spcBef>
                <a:spcPct val="0"/>
              </a:spcBef>
              <a:buClrTx/>
              <a:buSzTx/>
              <a:buFontTx/>
              <a:buNone/>
            </a:pPr>
            <a:r>
              <a:rPr lang="en-US" sz="2400" dirty="0">
                <a:solidFill>
                  <a:schemeClr val="bg1"/>
                </a:solidFill>
                <a:cs typeface="Tahoma" panose="020B0604030504040204" pitchFamily="34" charset="0"/>
              </a:rPr>
              <a:t>2. Discuss strategies to determine the right medication for the right patient. </a:t>
            </a:r>
          </a:p>
          <a:p>
            <a:pPr eaLnBrk="1" hangingPunct="1">
              <a:spcBef>
                <a:spcPct val="0"/>
              </a:spcBef>
              <a:buClrTx/>
              <a:buSzTx/>
              <a:buFontTx/>
              <a:buNone/>
            </a:pPr>
            <a:r>
              <a:rPr lang="en-US" sz="2400" dirty="0">
                <a:solidFill>
                  <a:schemeClr val="bg1"/>
                </a:solidFill>
                <a:cs typeface="Tahoma" panose="020B0604030504040204" pitchFamily="34" charset="0"/>
              </a:rPr>
              <a:t>3. List the side effects and clinical considerations of each category of medication. </a:t>
            </a:r>
          </a:p>
          <a:p>
            <a:pPr eaLnBrk="1" hangingPunct="1">
              <a:spcBef>
                <a:spcPct val="0"/>
              </a:spcBef>
              <a:buClrTx/>
              <a:buSzTx/>
              <a:buFontTx/>
              <a:buNone/>
            </a:pPr>
            <a:r>
              <a:rPr lang="en-US" sz="2400" dirty="0">
                <a:latin typeface="Times New Roman" panose="02020603050405020304" pitchFamily="18" charset="0"/>
              </a:rPr>
              <a:t/>
            </a:r>
            <a:br>
              <a:rPr lang="en-US" sz="2400" dirty="0">
                <a:latin typeface="Times New Roman" panose="02020603050405020304" pitchFamily="18" charset="0"/>
              </a:rPr>
            </a:br>
            <a:r>
              <a:rPr lang="en-US" sz="2800" dirty="0">
                <a:latin typeface="Times New Roman" panose="02020603050405020304" pitchFamily="18" charset="0"/>
              </a:rPr>
              <a:t/>
            </a:r>
            <a:br>
              <a:rPr lang="en-US" sz="2800" dirty="0">
                <a:latin typeface="Times New Roman" panose="02020603050405020304" pitchFamily="18" charset="0"/>
              </a:rPr>
            </a:br>
            <a:endParaRPr lang="en-US" sz="2400" dirty="0">
              <a:latin typeface="Times New Roman" panose="02020603050405020304" pitchFamily="18" charset="0"/>
            </a:endParaRPr>
          </a:p>
        </p:txBody>
      </p:sp>
      <p:pic>
        <p:nvPicPr>
          <p:cNvPr id="262149" name="Picture 7" descr="C:\Documents and Settings\Owner\Local Settings\Temporary Internet Files\Content.IE5\M5Q1JLMY\MPj0390523000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24384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1640966"/>
      </p:ext>
    </p:extLst>
  </p:cSld>
  <p:clrMapOvr>
    <a:masterClrMapping/>
  </p:clrMapOv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Line 2"/>
          <p:cNvSpPr>
            <a:spLocks noChangeShapeType="1"/>
          </p:cNvSpPr>
          <p:nvPr/>
        </p:nvSpPr>
        <p:spPr bwMode="auto">
          <a:xfrm>
            <a:off x="838200" y="10668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1576963" name="Rectangle 3"/>
          <p:cNvSpPr>
            <a:spLocks noGrp="1" noChangeArrowheads="1"/>
          </p:cNvSpPr>
          <p:nvPr>
            <p:ph type="title"/>
          </p:nvPr>
        </p:nvSpPr>
        <p:spPr>
          <a:xfrm>
            <a:off x="685800" y="3092"/>
            <a:ext cx="7545660" cy="914400"/>
          </a:xfrm>
        </p:spPr>
        <p:txBody>
          <a:bodyPr>
            <a:normAutofit/>
          </a:bodyPr>
          <a:lstStyle/>
          <a:p>
            <a:pPr eaLnBrk="1" hangingPunct="1">
              <a:defRPr/>
            </a:pPr>
            <a:r>
              <a:rPr lang="en-US" sz="3200" dirty="0" smtClean="0">
                <a:solidFill>
                  <a:schemeClr val="accent5">
                    <a:lumMod val="50000"/>
                  </a:schemeClr>
                </a:solidFill>
              </a:rPr>
              <a:t>Action/Classes of Type 2 Meds</a:t>
            </a:r>
          </a:p>
        </p:txBody>
      </p:sp>
      <p:sp>
        <p:nvSpPr>
          <p:cNvPr id="1576964" name="Rectangle 4"/>
          <p:cNvSpPr>
            <a:spLocks noGrp="1" noChangeArrowheads="1"/>
          </p:cNvSpPr>
          <p:nvPr>
            <p:ph type="body" sz="half" idx="1"/>
          </p:nvPr>
        </p:nvSpPr>
        <p:spPr>
          <a:xfrm>
            <a:off x="685800" y="1216109"/>
            <a:ext cx="3810000" cy="4879891"/>
          </a:xfrm>
        </p:spPr>
        <p:txBody>
          <a:bodyPr>
            <a:noAutofit/>
          </a:bodyPr>
          <a:lstStyle/>
          <a:p>
            <a:pPr marL="381000" indent="-381000" eaLnBrk="1" hangingPunct="1">
              <a:lnSpc>
                <a:spcPct val="80000"/>
              </a:lnSpc>
              <a:buClr>
                <a:srgbClr val="EAEAEA"/>
              </a:buClr>
              <a:buFont typeface="Wingdings" panose="05000000000000000000" pitchFamily="2" charset="2"/>
              <a:buNone/>
              <a:defRPr/>
            </a:pPr>
            <a:r>
              <a:rPr lang="en-US" sz="2400" dirty="0" smtClean="0">
                <a:solidFill>
                  <a:schemeClr val="tx2">
                    <a:lumMod val="50000"/>
                  </a:schemeClr>
                </a:solidFill>
              </a:rPr>
              <a:t>1. Suppressor</a:t>
            </a:r>
            <a:endParaRPr lang="en-US" sz="2400" dirty="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20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2. </a:t>
            </a:r>
            <a:r>
              <a:rPr lang="en-US" sz="2400" dirty="0" err="1" smtClean="0">
                <a:solidFill>
                  <a:schemeClr val="tx2">
                    <a:lumMod val="50000"/>
                  </a:schemeClr>
                </a:solidFill>
              </a:rPr>
              <a:t>Squirter</a:t>
            </a: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1600" dirty="0" smtClean="0">
                <a:solidFill>
                  <a:schemeClr val="tx2">
                    <a:lumMod val="50000"/>
                  </a:schemeClr>
                </a:solidFill>
              </a:rPr>
              <a:t> </a:t>
            </a:r>
          </a:p>
          <a:p>
            <a:pPr marL="381000" indent="-381000" eaLnBrk="1" hangingPunct="1">
              <a:lnSpc>
                <a:spcPct val="80000"/>
              </a:lnSpc>
              <a:buFont typeface="Wingdings" panose="05000000000000000000" pitchFamily="2" charset="2"/>
              <a:buNone/>
              <a:defRPr/>
            </a:pPr>
            <a:endParaRPr lang="en-US" sz="16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3. </a:t>
            </a:r>
            <a:r>
              <a:rPr lang="en-US" sz="2400" dirty="0" err="1" smtClean="0">
                <a:solidFill>
                  <a:schemeClr val="tx2">
                    <a:lumMod val="50000"/>
                  </a:schemeClr>
                </a:solidFill>
              </a:rPr>
              <a:t>Satiators</a:t>
            </a: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4. Sensitizer</a:t>
            </a:r>
          </a:p>
          <a:p>
            <a:pPr marL="381000" indent="-381000" eaLnBrk="1" hangingPunct="1">
              <a:lnSpc>
                <a:spcPct val="80000"/>
              </a:lnSpc>
              <a:buFont typeface="Wingdings" panose="05000000000000000000" pitchFamily="2" charset="2"/>
              <a:buNone/>
              <a:defRPr/>
            </a:pPr>
            <a:endParaRPr lang="en-US" sz="105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5. </a:t>
            </a:r>
            <a:r>
              <a:rPr lang="en-US" sz="2400" dirty="0" err="1" smtClean="0">
                <a:solidFill>
                  <a:schemeClr val="tx2">
                    <a:lumMod val="50000"/>
                  </a:schemeClr>
                </a:solidFill>
              </a:rPr>
              <a:t>Glucoretics</a:t>
            </a:r>
            <a:r>
              <a:rPr lang="en-US" sz="2400" dirty="0" smtClean="0">
                <a:solidFill>
                  <a:schemeClr val="tx2">
                    <a:lumMod val="50000"/>
                  </a:schemeClr>
                </a:solidFill>
              </a:rPr>
              <a:t> </a:t>
            </a:r>
          </a:p>
          <a:p>
            <a:pPr marL="381000" indent="-381000" eaLnBrk="1" hangingPunct="1">
              <a:lnSpc>
                <a:spcPct val="80000"/>
              </a:lnSpc>
              <a:buFont typeface="Wingdings" panose="05000000000000000000" pitchFamily="2" charset="2"/>
              <a:buNone/>
              <a:defRPr/>
            </a:pP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6.Circadian Switchers</a:t>
            </a:r>
          </a:p>
          <a:p>
            <a:pPr marL="381000" indent="-381000" eaLnBrk="1" hangingPunct="1">
              <a:lnSpc>
                <a:spcPct val="80000"/>
              </a:lnSpc>
              <a:buFont typeface="Wingdings" panose="05000000000000000000" pitchFamily="2" charset="2"/>
              <a:buNone/>
              <a:defRPr/>
            </a:pP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a:solidFill>
                  <a:schemeClr val="tx2">
                    <a:lumMod val="50000"/>
                  </a:schemeClr>
                </a:solidFill>
              </a:rPr>
              <a:t>7</a:t>
            </a:r>
            <a:r>
              <a:rPr lang="en-US" sz="2400" dirty="0" smtClean="0">
                <a:solidFill>
                  <a:schemeClr val="tx2">
                    <a:lumMod val="50000"/>
                  </a:schemeClr>
                </a:solidFill>
              </a:rPr>
              <a:t>. Slower  </a:t>
            </a:r>
          </a:p>
        </p:txBody>
      </p:sp>
      <p:sp>
        <p:nvSpPr>
          <p:cNvPr id="1576965" name="Text Box 5"/>
          <p:cNvSpPr txBox="1">
            <a:spLocks noGrp="1" noChangeArrowheads="1"/>
          </p:cNvSpPr>
          <p:nvPr>
            <p:ph type="body" sz="half" idx="2"/>
          </p:nvPr>
        </p:nvSpPr>
        <p:spPr>
          <a:xfrm>
            <a:off x="4694239" y="1354138"/>
            <a:ext cx="3687762" cy="5181600"/>
          </a:xfrm>
        </p:spPr>
        <p:txBody>
          <a:bodyPr>
            <a:normAutofit lnSpcReduction="10000"/>
          </a:bodyPr>
          <a:lstStyle/>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Biguanide</a:t>
            </a:r>
            <a:r>
              <a:rPr lang="en-US" sz="2200" dirty="0" smtClean="0">
                <a:solidFill>
                  <a:schemeClr val="tx2">
                    <a:lumMod val="50000"/>
                  </a:schemeClr>
                </a:solidFill>
              </a:rPr>
              <a:t> – Metformin</a:t>
            </a:r>
          </a:p>
          <a:p>
            <a:pPr lvl="1" eaLnBrk="1" hangingPunct="1">
              <a:lnSpc>
                <a:spcPct val="80000"/>
              </a:lnSpc>
              <a:buFont typeface="Wingdings" panose="05000000000000000000" pitchFamily="2" charset="2"/>
              <a:buNone/>
              <a:defRPr/>
            </a:pPr>
            <a:endParaRPr lang="en-US" sz="2200" dirty="0">
              <a:solidFill>
                <a:schemeClr val="tx2">
                  <a:lumMod val="50000"/>
                </a:schemeClr>
              </a:solidFill>
            </a:endParaRPr>
          </a:p>
          <a:p>
            <a:pPr lvl="1" eaLnBrk="1" hangingPunct="1">
              <a:lnSpc>
                <a:spcPct val="80000"/>
              </a:lnSpc>
              <a:buFont typeface="Wingdings" panose="05000000000000000000" pitchFamily="2" charset="2"/>
              <a:buNone/>
              <a:defRPr/>
            </a:pPr>
            <a:r>
              <a:rPr lang="en-US" sz="2200" dirty="0" smtClean="0">
                <a:solidFill>
                  <a:schemeClr val="tx2">
                    <a:lumMod val="50000"/>
                  </a:schemeClr>
                </a:solidFill>
              </a:rPr>
              <a:t>Sulfonylureas</a:t>
            </a:r>
          </a:p>
          <a:p>
            <a:pPr lvl="1" eaLnBrk="1" hangingPunct="1">
              <a:lnSpc>
                <a:spcPct val="80000"/>
              </a:lnSpc>
              <a:buClr>
                <a:schemeClr val="tx1"/>
              </a:buClr>
              <a:buFont typeface="Wingdings" panose="05000000000000000000" pitchFamily="2" charset="2"/>
              <a:buNone/>
              <a:defRPr/>
            </a:pPr>
            <a:r>
              <a:rPr lang="en-US" sz="2200" dirty="0" err="1" smtClean="0">
                <a:solidFill>
                  <a:schemeClr val="tx2">
                    <a:lumMod val="50000"/>
                  </a:schemeClr>
                </a:solidFill>
              </a:rPr>
              <a:t>Meglitinides</a:t>
            </a: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9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9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AmylinoMimetics</a:t>
            </a:r>
            <a:endParaRPr lang="en-US" sz="22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Incretin</a:t>
            </a:r>
            <a:r>
              <a:rPr lang="en-US" sz="2200" dirty="0" smtClean="0">
                <a:solidFill>
                  <a:schemeClr val="tx2">
                    <a:lumMod val="50000"/>
                  </a:schemeClr>
                </a:solidFill>
              </a:rPr>
              <a:t> </a:t>
            </a:r>
            <a:r>
              <a:rPr lang="en-US" sz="2200" dirty="0" err="1" smtClean="0">
                <a:solidFill>
                  <a:schemeClr val="tx2">
                    <a:lumMod val="50000"/>
                  </a:schemeClr>
                </a:solidFill>
              </a:rPr>
              <a:t>Mimetics</a:t>
            </a:r>
            <a:endParaRPr lang="en-US" sz="22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smtClean="0">
                <a:solidFill>
                  <a:schemeClr val="tx2">
                    <a:lumMod val="50000"/>
                  </a:schemeClr>
                </a:solidFill>
              </a:rPr>
              <a:t>DPP-4 Inhibitors</a:t>
            </a:r>
          </a:p>
          <a:p>
            <a:pPr lvl="1" eaLnBrk="1" hangingPunct="1">
              <a:lnSpc>
                <a:spcPct val="80000"/>
              </a:lnSpc>
              <a:buClr>
                <a:schemeClr val="tx1"/>
              </a:buClr>
              <a:buFont typeface="Wingdings" panose="05000000000000000000" pitchFamily="2" charset="2"/>
              <a:buNone/>
              <a:defRPr/>
            </a:pPr>
            <a:endParaRPr lang="en-US" sz="14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err="1" smtClean="0">
                <a:solidFill>
                  <a:schemeClr val="tx2">
                    <a:lumMod val="50000"/>
                  </a:schemeClr>
                </a:solidFill>
              </a:rPr>
              <a:t>Thiazolidinediones</a:t>
            </a:r>
            <a:r>
              <a:rPr lang="en-US" sz="2200" dirty="0" smtClean="0">
                <a:solidFill>
                  <a:schemeClr val="tx2">
                    <a:lumMod val="50000"/>
                  </a:schemeClr>
                </a:solidFill>
              </a:rPr>
              <a:t> </a:t>
            </a:r>
            <a:r>
              <a:rPr lang="en-US" sz="2000" dirty="0" smtClean="0">
                <a:solidFill>
                  <a:schemeClr val="tx2">
                    <a:lumMod val="50000"/>
                  </a:schemeClr>
                </a:solidFill>
              </a:rPr>
              <a:t>(TZD)</a:t>
            </a: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SGLT2 Inhibitors</a:t>
            </a:r>
          </a:p>
          <a:p>
            <a:pPr lvl="1" eaLnBrk="1" hangingPunct="1">
              <a:lnSpc>
                <a:spcPct val="80000"/>
              </a:lnSpc>
              <a:buClr>
                <a:schemeClr val="tx1"/>
              </a:buClr>
              <a:buFont typeface="Wingdings" panose="05000000000000000000" pitchFamily="2" charset="2"/>
              <a:buNone/>
              <a:defRPr/>
            </a:pPr>
            <a:endParaRPr lang="en-US" sz="18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Dopamine Receptor Agonists</a:t>
            </a:r>
          </a:p>
          <a:p>
            <a:pPr lvl="1" eaLnBrk="1" hangingPunct="1">
              <a:lnSpc>
                <a:spcPct val="80000"/>
              </a:lnSpc>
              <a:buClr>
                <a:schemeClr val="tx1"/>
              </a:buClr>
              <a:buFont typeface="Wingdings" panose="05000000000000000000" pitchFamily="2" charset="2"/>
              <a:buNone/>
              <a:defRPr/>
            </a:pP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Alpha-</a:t>
            </a:r>
            <a:r>
              <a:rPr lang="en-US" sz="2200" dirty="0" err="1" smtClean="0">
                <a:solidFill>
                  <a:schemeClr val="tx2">
                    <a:lumMod val="50000"/>
                  </a:schemeClr>
                </a:solidFill>
              </a:rPr>
              <a:t>glucosidase</a:t>
            </a:r>
            <a:r>
              <a:rPr lang="en-US" sz="2200" dirty="0" smtClean="0">
                <a:solidFill>
                  <a:schemeClr val="tx2">
                    <a:lumMod val="50000"/>
                  </a:schemeClr>
                </a:solidFill>
              </a:rPr>
              <a:t> inhibitors</a:t>
            </a:r>
          </a:p>
          <a:p>
            <a:pPr eaLnBrk="1" hangingPunct="1">
              <a:lnSpc>
                <a:spcPct val="80000"/>
              </a:lnSpc>
              <a:spcBef>
                <a:spcPct val="50000"/>
              </a:spcBef>
              <a:buFont typeface="Wingdings" panose="05000000000000000000" pitchFamily="2" charset="2"/>
              <a:buNone/>
              <a:defRPr/>
            </a:pPr>
            <a:endParaRPr lang="en-US" sz="2600" dirty="0" smtClean="0">
              <a:solidFill>
                <a:schemeClr val="tx2">
                  <a:lumMod val="50000"/>
                </a:schemeClr>
              </a:solidFill>
            </a:endParaRPr>
          </a:p>
        </p:txBody>
      </p:sp>
      <p:sp>
        <p:nvSpPr>
          <p:cNvPr id="17414" name="AutoShape 6"/>
          <p:cNvSpPr>
            <a:spLocks noChangeArrowheads="1"/>
          </p:cNvSpPr>
          <p:nvPr/>
        </p:nvSpPr>
        <p:spPr bwMode="auto">
          <a:xfrm>
            <a:off x="3923258" y="1233389"/>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solidFill>
                <a:prstClr val="black"/>
              </a:solidFill>
            </a:endParaRPr>
          </a:p>
        </p:txBody>
      </p:sp>
      <p:sp>
        <p:nvSpPr>
          <p:cNvPr id="17415" name="AutoShape 7"/>
          <p:cNvSpPr>
            <a:spLocks noChangeArrowheads="1"/>
          </p:cNvSpPr>
          <p:nvPr/>
        </p:nvSpPr>
        <p:spPr bwMode="auto">
          <a:xfrm>
            <a:off x="4030692" y="3828344"/>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solidFill>
                <a:prstClr val="black"/>
              </a:solidFill>
            </a:endParaRPr>
          </a:p>
        </p:txBody>
      </p:sp>
      <p:sp>
        <p:nvSpPr>
          <p:cNvPr id="17416" name="AutoShape 8"/>
          <p:cNvSpPr>
            <a:spLocks noChangeArrowheads="1"/>
          </p:cNvSpPr>
          <p:nvPr/>
        </p:nvSpPr>
        <p:spPr bwMode="auto">
          <a:xfrm>
            <a:off x="4045861" y="5154527"/>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solidFill>
                <a:prstClr val="black"/>
              </a:solidFill>
            </a:endParaRPr>
          </a:p>
        </p:txBody>
      </p:sp>
      <p:sp>
        <p:nvSpPr>
          <p:cNvPr id="17417" name="AutoShape 9"/>
          <p:cNvSpPr>
            <a:spLocks noChangeArrowheads="1"/>
          </p:cNvSpPr>
          <p:nvPr/>
        </p:nvSpPr>
        <p:spPr bwMode="auto">
          <a:xfrm>
            <a:off x="3908289" y="2865234"/>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solidFill>
                <a:prstClr val="black"/>
              </a:solidFill>
            </a:endParaRPr>
          </a:p>
        </p:txBody>
      </p:sp>
      <p:sp>
        <p:nvSpPr>
          <p:cNvPr id="17418" name="AutoShape 10"/>
          <p:cNvSpPr>
            <a:spLocks noChangeArrowheads="1"/>
          </p:cNvSpPr>
          <p:nvPr/>
        </p:nvSpPr>
        <p:spPr bwMode="auto">
          <a:xfrm>
            <a:off x="3936503" y="1991120"/>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solidFill>
                <a:prstClr val="black"/>
              </a:solidFill>
            </a:endParaRPr>
          </a:p>
        </p:txBody>
      </p:sp>
      <p:sp>
        <p:nvSpPr>
          <p:cNvPr id="17419" name="PPTShape_0"/>
          <p:cNvSpPr>
            <a:spLocks noChangeArrowheads="1"/>
          </p:cNvSpPr>
          <p:nvPr/>
        </p:nvSpPr>
        <p:spPr bwMode="auto">
          <a:xfrm>
            <a:off x="4051075" y="4436398"/>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solidFill>
                <a:prstClr val="black"/>
              </a:solidFill>
            </a:endParaRPr>
          </a:p>
        </p:txBody>
      </p:sp>
      <p:sp>
        <p:nvSpPr>
          <p:cNvPr id="17420" name="PPTShape_1"/>
          <p:cNvSpPr>
            <a:spLocks noChangeArrowheads="1"/>
          </p:cNvSpPr>
          <p:nvPr/>
        </p:nvSpPr>
        <p:spPr bwMode="auto">
          <a:xfrm>
            <a:off x="3977869" y="5872656"/>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solidFill>
                <a:prstClr val="black"/>
              </a:solidFill>
            </a:endParaRPr>
          </a:p>
        </p:txBody>
      </p:sp>
    </p:spTree>
    <p:custDataLst>
      <p:tags r:id="rId1"/>
    </p:custDataLst>
    <p:extLst>
      <p:ext uri="{BB962C8B-B14F-4D97-AF65-F5344CB8AC3E}">
        <p14:creationId xmlns:p14="http://schemas.microsoft.com/office/powerpoint/2010/main" val="1591887098"/>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38" descr="Draft 7.7_All Figuresnolegend_29 Feb 2012_Part1.pd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1975" y="-914400"/>
            <a:ext cx="10479088" cy="877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35"/>
          <p:cNvSpPr txBox="1">
            <a:spLocks noChangeArrowheads="1"/>
          </p:cNvSpPr>
          <p:nvPr/>
        </p:nvSpPr>
        <p:spPr bwMode="auto">
          <a:xfrm>
            <a:off x="34925" y="6400800"/>
            <a:ext cx="1030288"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sz="2000" b="1">
                <a:latin typeface="Calibri" panose="020F0502020204030204" pitchFamily="34" charset="0"/>
                <a:ea typeface="Times" panose="02020603050405020304" pitchFamily="18" charset="0"/>
                <a:cs typeface="Calibri" panose="020F0502020204030204" pitchFamily="34" charset="0"/>
              </a:rPr>
              <a:t>Figure 1</a:t>
            </a:r>
          </a:p>
        </p:txBody>
      </p:sp>
      <p:sp>
        <p:nvSpPr>
          <p:cNvPr id="266244" name="TextBox 21"/>
          <p:cNvSpPr txBox="1">
            <a:spLocks noChangeArrowheads="1"/>
          </p:cNvSpPr>
          <p:nvPr/>
        </p:nvSpPr>
        <p:spPr bwMode="auto">
          <a:xfrm>
            <a:off x="3665538" y="6248400"/>
            <a:ext cx="5511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sz="1200" b="1" i="1">
                <a:cs typeface="Times New Roman" panose="02020603050405020304" pitchFamily="18" charset="0"/>
              </a:rPr>
              <a:t>Diabetes Care</a:t>
            </a:r>
            <a:r>
              <a:rPr lang="en-US" sz="1200" b="1">
                <a:cs typeface="Times New Roman" panose="02020603050405020304" pitchFamily="18" charset="0"/>
              </a:rPr>
              <a:t> 2012;35:1364–1379</a:t>
            </a:r>
          </a:p>
          <a:p>
            <a:pPr algn="r"/>
            <a:r>
              <a:rPr lang="en-US" sz="1200" b="1">
                <a:cs typeface="Times New Roman" panose="02020603050405020304" pitchFamily="18" charset="0"/>
              </a:rPr>
              <a:t>		</a:t>
            </a:r>
            <a:r>
              <a:rPr lang="en-US" sz="1200" b="1" i="1">
                <a:cs typeface="Times New Roman" panose="02020603050405020304" pitchFamily="18" charset="0"/>
              </a:rPr>
              <a:t>Diabetologia</a:t>
            </a:r>
            <a:r>
              <a:rPr lang="en-US" sz="1200" b="1">
                <a:cs typeface="Times New Roman" panose="02020603050405020304" pitchFamily="18" charset="0"/>
              </a:rPr>
              <a:t> 2012;55:1577–1596</a:t>
            </a:r>
          </a:p>
          <a:p>
            <a:pPr algn="r"/>
            <a:r>
              <a:rPr lang="en-US" sz="1200" b="1">
                <a:latin typeface="Times" panose="02020603050405020304" pitchFamily="18" charset="0"/>
              </a:rPr>
              <a:t>(Adapted with permission from: Ismail-Beigi et al. </a:t>
            </a:r>
            <a:r>
              <a:rPr lang="en-US" sz="1200" b="1" i="1">
                <a:latin typeface="Times" panose="02020603050405020304" pitchFamily="18" charset="0"/>
              </a:rPr>
              <a:t>Ann Intern Med</a:t>
            </a:r>
            <a:r>
              <a:rPr lang="en-US" sz="1200" b="1">
                <a:latin typeface="Times" panose="02020603050405020304" pitchFamily="18" charset="0"/>
              </a:rPr>
              <a:t> 2011;154:554)</a:t>
            </a:r>
          </a:p>
          <a:p>
            <a:pPr algn="r"/>
            <a:endParaRPr lang="en-US" sz="1200" b="1">
              <a:latin typeface="Times" panose="02020603050405020304" pitchFamily="18" charset="0"/>
            </a:endParaRPr>
          </a:p>
          <a:p>
            <a:pPr algn="r"/>
            <a:endParaRPr lang="en-US" sz="1200" b="1">
              <a:latin typeface="Times" panose="02020603050405020304" pitchFamily="18" charset="0"/>
            </a:endParaRPr>
          </a:p>
        </p:txBody>
      </p:sp>
    </p:spTree>
    <p:custDataLst>
      <p:tags r:id="rId1"/>
    </p:custDataLst>
    <p:extLst>
      <p:ext uri="{BB962C8B-B14F-4D97-AF65-F5344CB8AC3E}">
        <p14:creationId xmlns:p14="http://schemas.microsoft.com/office/powerpoint/2010/main" val="34603834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2994" name="Rectangle 2"/>
          <p:cNvSpPr>
            <a:spLocks noGrp="1" noChangeArrowheads="1"/>
          </p:cNvSpPr>
          <p:nvPr>
            <p:ph type="title"/>
          </p:nvPr>
        </p:nvSpPr>
        <p:spPr/>
        <p:txBody>
          <a:bodyPr>
            <a:normAutofit fontScale="90000"/>
          </a:bodyPr>
          <a:lstStyle/>
          <a:p>
            <a:pPr eaLnBrk="1" hangingPunct="1">
              <a:defRPr/>
            </a:pPr>
            <a:r>
              <a:rPr lang="en-US" dirty="0" smtClean="0">
                <a:solidFill>
                  <a:schemeClr val="accent1">
                    <a:lumMod val="40000"/>
                    <a:lumOff val="60000"/>
                  </a:schemeClr>
                </a:solidFill>
              </a:rPr>
              <a:t>Diabetes Agents Considerations</a:t>
            </a:r>
          </a:p>
        </p:txBody>
      </p:sp>
      <p:sp>
        <p:nvSpPr>
          <p:cNvPr id="268291" name="Rectangle 3"/>
          <p:cNvSpPr>
            <a:spLocks noGrp="1" noChangeArrowheads="1"/>
          </p:cNvSpPr>
          <p:nvPr>
            <p:ph type="body" idx="1"/>
          </p:nvPr>
        </p:nvSpPr>
        <p:spPr/>
        <p:txBody>
          <a:bodyPr/>
          <a:lstStyle/>
          <a:p>
            <a:pPr eaLnBrk="1" hangingPunct="1"/>
            <a:r>
              <a:rPr lang="en-US" dirty="0" smtClean="0"/>
              <a:t>Diabetes medications can be used as monotherapy, in combo or with insulin</a:t>
            </a:r>
          </a:p>
          <a:p>
            <a:pPr eaLnBrk="1" hangingPunct="1"/>
            <a:r>
              <a:rPr lang="en-US" dirty="0" smtClean="0"/>
              <a:t>Combining agents from different classes has additive effect</a:t>
            </a:r>
          </a:p>
          <a:p>
            <a:pPr eaLnBrk="1" hangingPunct="1"/>
            <a:r>
              <a:rPr lang="en-US" dirty="0" smtClean="0"/>
              <a:t>Most reduce A1c 0.5 – 2.0%</a:t>
            </a:r>
          </a:p>
          <a:p>
            <a:pPr eaLnBrk="1" hangingPunct="1"/>
            <a:r>
              <a:rPr lang="en-US" dirty="0" smtClean="0"/>
              <a:t>Not to be used during preconception, pregnancy or when breastfeeding</a:t>
            </a:r>
          </a:p>
          <a:p>
            <a:pPr eaLnBrk="1" hangingPunct="1"/>
            <a:endParaRPr lang="en-US" dirty="0" smtClean="0"/>
          </a:p>
        </p:txBody>
      </p:sp>
      <p:sp>
        <p:nvSpPr>
          <p:cNvPr id="268292" name="Text Box 5"/>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000">
                <a:latin typeface="Arial" panose="020B0604020202020204" pitchFamily="34" charset="0"/>
              </a:rPr>
              <a:t>© Copyright 1999-2013, Diabetes Educational Services, All Rights Reserved.</a:t>
            </a:r>
          </a:p>
        </p:txBody>
      </p:sp>
    </p:spTree>
    <p:custDataLst>
      <p:tags r:id="rId1"/>
    </p:custDataLst>
    <p:extLst>
      <p:ext uri="{BB962C8B-B14F-4D97-AF65-F5344CB8AC3E}">
        <p14:creationId xmlns:p14="http://schemas.microsoft.com/office/powerpoint/2010/main" val="2140403897"/>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Title 1"/>
          <p:cNvSpPr>
            <a:spLocks noGrp="1"/>
          </p:cNvSpPr>
          <p:nvPr>
            <p:ph type="title"/>
          </p:nvPr>
        </p:nvSpPr>
        <p:spPr>
          <a:xfrm>
            <a:off x="457200" y="274638"/>
            <a:ext cx="6477000" cy="1143000"/>
          </a:xfrm>
        </p:spPr>
        <p:txBody>
          <a:bodyPr>
            <a:normAutofit fontScale="90000"/>
          </a:bodyPr>
          <a:lstStyle/>
          <a:p>
            <a:r>
              <a:rPr lang="en-US" smtClean="0">
                <a:solidFill>
                  <a:srgbClr val="47F75C"/>
                </a:solidFill>
              </a:rPr>
              <a:t>Ideal Diabetes Medication -  </a:t>
            </a:r>
          </a:p>
        </p:txBody>
      </p:sp>
      <p:sp>
        <p:nvSpPr>
          <p:cNvPr id="270339" name="Content Placeholder 2"/>
          <p:cNvSpPr>
            <a:spLocks noGrp="1"/>
          </p:cNvSpPr>
          <p:nvPr>
            <p:ph idx="1"/>
          </p:nvPr>
        </p:nvSpPr>
        <p:spPr>
          <a:xfrm>
            <a:off x="2743200" y="1981200"/>
            <a:ext cx="6172200" cy="4152900"/>
          </a:xfrm>
        </p:spPr>
        <p:txBody>
          <a:bodyPr/>
          <a:lstStyle/>
          <a:p>
            <a:r>
              <a:rPr lang="en-US" smtClean="0"/>
              <a:t>No hypoglycemia</a:t>
            </a:r>
          </a:p>
          <a:p>
            <a:r>
              <a:rPr lang="en-US" smtClean="0"/>
              <a:t>No weight gain</a:t>
            </a:r>
          </a:p>
          <a:p>
            <a:r>
              <a:rPr lang="en-US" smtClean="0"/>
              <a:t>Affordable</a:t>
            </a:r>
          </a:p>
          <a:p>
            <a:r>
              <a:rPr lang="en-US" smtClean="0"/>
              <a:t>Lowers CV risk</a:t>
            </a:r>
          </a:p>
          <a:p>
            <a:r>
              <a:rPr lang="en-US" smtClean="0"/>
              <a:t>Most people can tolerate /use </a:t>
            </a:r>
          </a:p>
        </p:txBody>
      </p:sp>
      <p:pic>
        <p:nvPicPr>
          <p:cNvPr id="270340" name="Picture 5" descr="C:\Users\Beverly\AppData\Local\Microsoft\Windows\Temporary Internet Files\Content.IE5\R3N6ZB24\MC90038363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1828800"/>
            <a:ext cx="23685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4451311"/>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p:txBody>
          <a:bodyPr>
            <a:normAutofit fontScale="90000"/>
          </a:bodyPr>
          <a:lstStyle/>
          <a:p>
            <a:pPr eaLnBrk="1" hangingPunct="1"/>
            <a:r>
              <a:rPr lang="en-US" smtClean="0">
                <a:solidFill>
                  <a:srgbClr val="FFCC66"/>
                </a:solidFill>
              </a:rPr>
              <a:t>Biguanides – </a:t>
            </a:r>
            <a:r>
              <a:rPr lang="en-US" smtClean="0">
                <a:solidFill>
                  <a:schemeClr val="tx2"/>
                </a:solidFill>
              </a:rPr>
              <a:t>Suppressor</a:t>
            </a:r>
            <a:r>
              <a:rPr lang="en-US" smtClean="0">
                <a:solidFill>
                  <a:srgbClr val="FFCC66"/>
                </a:solidFill>
              </a:rPr>
              <a:t/>
            </a:r>
            <a:br>
              <a:rPr lang="en-US" smtClean="0">
                <a:solidFill>
                  <a:srgbClr val="FFCC66"/>
                </a:solidFill>
              </a:rPr>
            </a:br>
            <a:r>
              <a:rPr lang="en-US" smtClean="0">
                <a:solidFill>
                  <a:srgbClr val="FFCC66"/>
                </a:solidFill>
              </a:rPr>
              <a:t>Metformin (Glucophage</a:t>
            </a:r>
            <a:r>
              <a:rPr lang="en-US" sz="2400" baseline="30000" smtClean="0">
                <a:solidFill>
                  <a:srgbClr val="FFCC66"/>
                </a:solidFill>
              </a:rPr>
              <a:t>®</a:t>
            </a:r>
            <a:r>
              <a:rPr lang="en-US" smtClean="0">
                <a:solidFill>
                  <a:srgbClr val="FFCC66"/>
                </a:solidFill>
              </a:rPr>
              <a:t>)</a:t>
            </a:r>
          </a:p>
        </p:txBody>
      </p:sp>
      <p:sp>
        <p:nvSpPr>
          <p:cNvPr id="1513475" name="Rectangle 3"/>
          <p:cNvSpPr>
            <a:spLocks noGrp="1" noChangeArrowheads="1"/>
          </p:cNvSpPr>
          <p:nvPr>
            <p:ph type="body" sz="half" idx="1"/>
          </p:nvPr>
        </p:nvSpPr>
        <p:spPr/>
        <p:txBody>
          <a:bodyPr/>
          <a:lstStyle/>
          <a:p>
            <a:pPr eaLnBrk="1" hangingPunct="1"/>
            <a:r>
              <a:rPr lang="en-US" sz="2800" smtClean="0">
                <a:solidFill>
                  <a:schemeClr val="folHlink"/>
                </a:solidFill>
              </a:rPr>
              <a:t>Action:</a:t>
            </a:r>
            <a:r>
              <a:rPr lang="en-US" sz="2800" smtClean="0"/>
              <a:t> suppresses release of glycogen from the liver</a:t>
            </a:r>
          </a:p>
          <a:p>
            <a:pPr eaLnBrk="1" hangingPunct="1"/>
            <a:r>
              <a:rPr lang="en-US" sz="2800" smtClean="0">
                <a:solidFill>
                  <a:schemeClr val="folHlink"/>
                </a:solidFill>
              </a:rPr>
              <a:t>Who?</a:t>
            </a:r>
            <a:r>
              <a:rPr lang="en-US" sz="2800" smtClean="0"/>
              <a:t> </a:t>
            </a:r>
          </a:p>
          <a:p>
            <a:pPr lvl="1" eaLnBrk="1" hangingPunct="1"/>
            <a:r>
              <a:rPr lang="en-US" sz="2400" smtClean="0"/>
              <a:t>Fasting hyperglycemia</a:t>
            </a:r>
          </a:p>
          <a:p>
            <a:pPr lvl="1" eaLnBrk="1" hangingPunct="1"/>
            <a:r>
              <a:rPr lang="en-US" sz="2400" smtClean="0"/>
              <a:t>Dysmetabolic Syndrome</a:t>
            </a:r>
          </a:p>
          <a:p>
            <a:pPr lvl="1" eaLnBrk="1" hangingPunct="1"/>
            <a:r>
              <a:rPr lang="en-US" sz="2400" smtClean="0"/>
              <a:t>For pediatrics starting age 10</a:t>
            </a:r>
          </a:p>
          <a:p>
            <a:pPr lvl="2" eaLnBrk="1" hangingPunct="1"/>
            <a:r>
              <a:rPr lang="en-US" sz="2000" smtClean="0"/>
              <a:t>(XR age 17)</a:t>
            </a:r>
          </a:p>
          <a:p>
            <a:pPr eaLnBrk="1" hangingPunct="1"/>
            <a:endParaRPr lang="en-US" sz="2800" smtClean="0"/>
          </a:p>
        </p:txBody>
      </p:sp>
      <p:pic>
        <p:nvPicPr>
          <p:cNvPr id="1513477" name="Picture 5" descr="MCj03792350000[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5257800" y="2057400"/>
            <a:ext cx="3386138" cy="2265363"/>
          </a:xfrm>
          <a:noFill/>
        </p:spPr>
      </p:pic>
      <p:sp>
        <p:nvSpPr>
          <p:cNvPr id="1513479" name="Rectangle 7"/>
          <p:cNvSpPr>
            <a:spLocks noChangeArrowheads="1"/>
          </p:cNvSpPr>
          <p:nvPr/>
        </p:nvSpPr>
        <p:spPr bwMode="auto">
          <a:xfrm>
            <a:off x="5867400" y="4343400"/>
            <a:ext cx="2819400" cy="8382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65000"/>
              <a:buFont typeface="Wingdings" pitchFamily="2" charset="2"/>
              <a:buNone/>
              <a:defRPr/>
            </a:pPr>
            <a:r>
              <a:rPr lang="en-US" sz="4000">
                <a:solidFill>
                  <a:schemeClr val="folHlink"/>
                </a:solidFill>
                <a:effectLst>
                  <a:outerShdw blurRad="38100" dist="38100" dir="2700000" algn="tl">
                    <a:srgbClr val="000000"/>
                  </a:outerShdw>
                </a:effectLst>
                <a:latin typeface="Arial" charset="0"/>
              </a:rPr>
              <a:t>Glycogen Stopper</a:t>
            </a:r>
            <a:r>
              <a:rPr lang="en-US" sz="3200">
                <a:effectLst>
                  <a:outerShdw blurRad="38100" dist="38100" dir="2700000" algn="tl">
                    <a:srgbClr val="000000"/>
                  </a:outerShdw>
                </a:effectLst>
                <a:latin typeface="Arial" charset="0"/>
              </a:rPr>
              <a:t>   </a:t>
            </a:r>
          </a:p>
          <a:p>
            <a:pPr marL="342900" indent="-342900" eaLnBrk="1" hangingPunct="1">
              <a:spcBef>
                <a:spcPct val="20000"/>
              </a:spcBef>
              <a:buClr>
                <a:schemeClr val="hlink"/>
              </a:buClr>
              <a:buSzPct val="65000"/>
              <a:buFont typeface="Wingdings" pitchFamily="2" charset="2"/>
              <a:buBlip>
                <a:blip r:embed="rId4"/>
              </a:buBlip>
              <a:defRPr/>
            </a:pPr>
            <a:endParaRPr lang="en-US" sz="3200">
              <a:effectLst>
                <a:outerShdw blurRad="38100" dist="38100" dir="2700000" algn="tl">
                  <a:srgbClr val="000000"/>
                </a:outerShdw>
              </a:effectLst>
              <a:latin typeface="Arial" charset="0"/>
            </a:endParaRPr>
          </a:p>
        </p:txBody>
      </p:sp>
      <p:sp>
        <p:nvSpPr>
          <p:cNvPr id="272390" name="Text Box 7"/>
          <p:cNvSpPr txBox="1">
            <a:spLocks noChangeArrowheads="1"/>
          </p:cNvSpPr>
          <p:nvPr/>
        </p:nvSpPr>
        <p:spPr bwMode="auto">
          <a:xfrm>
            <a:off x="2368550" y="6526213"/>
            <a:ext cx="418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000">
                <a:latin typeface="Times New Roman" panose="02020603050405020304" pitchFamily="18" charset="0"/>
              </a:rPr>
              <a:t>© Copyright 1999-2013, Diabetes Educational Services, All Rights Reserved.</a:t>
            </a:r>
          </a:p>
        </p:txBody>
      </p:sp>
    </p:spTree>
    <p:extLst>
      <p:ext uri="{BB962C8B-B14F-4D97-AF65-F5344CB8AC3E}">
        <p14:creationId xmlns:p14="http://schemas.microsoft.com/office/powerpoint/2010/main" val="26554518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13475">
                                            <p:txEl>
                                              <p:pRg st="0" end="0"/>
                                            </p:txEl>
                                          </p:spTgt>
                                        </p:tgtEl>
                                        <p:attrNameLst>
                                          <p:attrName>style.visibility</p:attrName>
                                        </p:attrNameLst>
                                      </p:cBhvr>
                                      <p:to>
                                        <p:strVal val="visible"/>
                                      </p:to>
                                    </p:set>
                                    <p:anim calcmode="lin" valueType="num">
                                      <p:cBhvr additive="base">
                                        <p:cTn id="7" dur="500" fill="hold"/>
                                        <p:tgtEl>
                                          <p:spTgt spid="15134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134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1" presetClass="entr" presetSubtype="0" fill="hold" nodeType="clickEffect">
                                  <p:stCondLst>
                                    <p:cond delay="0"/>
                                  </p:stCondLst>
                                  <p:iterate type="lt">
                                    <p:tmPct val="5000"/>
                                  </p:iterate>
                                  <p:childTnLst>
                                    <p:set>
                                      <p:cBhvr>
                                        <p:cTn id="12" dur="1" fill="hold">
                                          <p:stCondLst>
                                            <p:cond delay="0"/>
                                          </p:stCondLst>
                                        </p:cTn>
                                        <p:tgtEl>
                                          <p:spTgt spid="1513475">
                                            <p:txEl>
                                              <p:pRg st="1" end="1"/>
                                            </p:txEl>
                                          </p:spTgt>
                                        </p:tgtEl>
                                        <p:attrNameLst>
                                          <p:attrName>style.visibility</p:attrName>
                                        </p:attrNameLst>
                                      </p:cBhvr>
                                      <p:to>
                                        <p:strVal val="visible"/>
                                      </p:to>
                                    </p:set>
                                    <p:anim calcmode="lin" valueType="num">
                                      <p:cBhvr>
                                        <p:cTn id="13" dur="1000" fill="hold"/>
                                        <p:tgtEl>
                                          <p:spTgt spid="1513475">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1513475">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1513475">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1513475">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nodeType="clickEffect">
                                  <p:stCondLst>
                                    <p:cond delay="0"/>
                                  </p:stCondLst>
                                  <p:iterate type="lt">
                                    <p:tmPct val="0"/>
                                  </p:iterate>
                                  <p:childTnLst>
                                    <p:set>
                                      <p:cBhvr>
                                        <p:cTn id="20" dur="1" fill="hold">
                                          <p:stCondLst>
                                            <p:cond delay="0"/>
                                          </p:stCondLst>
                                        </p:cTn>
                                        <p:tgtEl>
                                          <p:spTgt spid="1513475">
                                            <p:txEl>
                                              <p:pRg st="1" end="1"/>
                                            </p:txEl>
                                          </p:spTgt>
                                        </p:tgtEl>
                                        <p:attrNameLst>
                                          <p:attrName>style.visibility</p:attrName>
                                        </p:attrNameLst>
                                      </p:cBhvr>
                                      <p:to>
                                        <p:strVal val="visible"/>
                                      </p:to>
                                    </p:set>
                                    <p:animEffect transition="in" filter="box(in)">
                                      <p:cBhvr>
                                        <p:cTn id="21" dur="500"/>
                                        <p:tgtEl>
                                          <p:spTgt spid="1513475">
                                            <p:txEl>
                                              <p:pRg st="1" end="1"/>
                                            </p:txEl>
                                          </p:spTgt>
                                        </p:tgtEl>
                                      </p:cBhvr>
                                    </p:animEffect>
                                  </p:childTnLst>
                                </p:cTn>
                              </p:par>
                              <p:par>
                                <p:cTn id="22" presetID="4" presetClass="entr" presetSubtype="16" fill="hold" nodeType="withEffect">
                                  <p:stCondLst>
                                    <p:cond delay="0"/>
                                  </p:stCondLst>
                                  <p:childTnLst>
                                    <p:set>
                                      <p:cBhvr>
                                        <p:cTn id="23" dur="1" fill="hold">
                                          <p:stCondLst>
                                            <p:cond delay="0"/>
                                          </p:stCondLst>
                                        </p:cTn>
                                        <p:tgtEl>
                                          <p:spTgt spid="1513475">
                                            <p:txEl>
                                              <p:pRg st="2" end="2"/>
                                            </p:txEl>
                                          </p:spTgt>
                                        </p:tgtEl>
                                        <p:attrNameLst>
                                          <p:attrName>style.visibility</p:attrName>
                                        </p:attrNameLst>
                                      </p:cBhvr>
                                      <p:to>
                                        <p:strVal val="visible"/>
                                      </p:to>
                                    </p:set>
                                    <p:animEffect transition="in" filter="box(in)">
                                      <p:cBhvr>
                                        <p:cTn id="24" dur="500"/>
                                        <p:tgtEl>
                                          <p:spTgt spid="1513475">
                                            <p:txEl>
                                              <p:pRg st="2" end="2"/>
                                            </p:txEl>
                                          </p:spTgt>
                                        </p:tgtEl>
                                      </p:cBhvr>
                                    </p:animEffect>
                                  </p:childTnLst>
                                </p:cTn>
                              </p:par>
                              <p:par>
                                <p:cTn id="25" presetID="4" presetClass="entr" presetSubtype="16" fill="hold" nodeType="withEffect">
                                  <p:stCondLst>
                                    <p:cond delay="0"/>
                                  </p:stCondLst>
                                  <p:childTnLst>
                                    <p:set>
                                      <p:cBhvr>
                                        <p:cTn id="26" dur="1" fill="hold">
                                          <p:stCondLst>
                                            <p:cond delay="0"/>
                                          </p:stCondLst>
                                        </p:cTn>
                                        <p:tgtEl>
                                          <p:spTgt spid="1513475">
                                            <p:txEl>
                                              <p:pRg st="3" end="3"/>
                                            </p:txEl>
                                          </p:spTgt>
                                        </p:tgtEl>
                                        <p:attrNameLst>
                                          <p:attrName>style.visibility</p:attrName>
                                        </p:attrNameLst>
                                      </p:cBhvr>
                                      <p:to>
                                        <p:strVal val="visible"/>
                                      </p:to>
                                    </p:set>
                                    <p:animEffect transition="in" filter="box(in)">
                                      <p:cBhvr>
                                        <p:cTn id="27" dur="500"/>
                                        <p:tgtEl>
                                          <p:spTgt spid="1513475">
                                            <p:txEl>
                                              <p:pRg st="3" end="3"/>
                                            </p:txEl>
                                          </p:spTgt>
                                        </p:tgtEl>
                                      </p:cBhvr>
                                    </p:animEffect>
                                  </p:childTnLst>
                                </p:cTn>
                              </p:par>
                              <p:par>
                                <p:cTn id="28" presetID="4" presetClass="entr" presetSubtype="16" fill="hold" nodeType="withEffect">
                                  <p:stCondLst>
                                    <p:cond delay="0"/>
                                  </p:stCondLst>
                                  <p:childTnLst>
                                    <p:set>
                                      <p:cBhvr>
                                        <p:cTn id="29" dur="1" fill="hold">
                                          <p:stCondLst>
                                            <p:cond delay="0"/>
                                          </p:stCondLst>
                                        </p:cTn>
                                        <p:tgtEl>
                                          <p:spTgt spid="1513475">
                                            <p:txEl>
                                              <p:pRg st="4" end="4"/>
                                            </p:txEl>
                                          </p:spTgt>
                                        </p:tgtEl>
                                        <p:attrNameLst>
                                          <p:attrName>style.visibility</p:attrName>
                                        </p:attrNameLst>
                                      </p:cBhvr>
                                      <p:to>
                                        <p:strVal val="visible"/>
                                      </p:to>
                                    </p:set>
                                    <p:animEffect transition="in" filter="box(in)">
                                      <p:cBhvr>
                                        <p:cTn id="30" dur="500"/>
                                        <p:tgtEl>
                                          <p:spTgt spid="1513475">
                                            <p:txEl>
                                              <p:pRg st="4" end="4"/>
                                            </p:txEl>
                                          </p:spTgt>
                                        </p:tgtEl>
                                      </p:cBhvr>
                                    </p:animEffect>
                                  </p:childTnLst>
                                </p:cTn>
                              </p:par>
                              <p:par>
                                <p:cTn id="31" presetID="4" presetClass="entr" presetSubtype="16" fill="hold" nodeType="withEffect">
                                  <p:stCondLst>
                                    <p:cond delay="0"/>
                                  </p:stCondLst>
                                  <p:childTnLst>
                                    <p:set>
                                      <p:cBhvr>
                                        <p:cTn id="32" dur="1" fill="hold">
                                          <p:stCondLst>
                                            <p:cond delay="0"/>
                                          </p:stCondLst>
                                        </p:cTn>
                                        <p:tgtEl>
                                          <p:spTgt spid="1513475">
                                            <p:txEl>
                                              <p:pRg st="5" end="5"/>
                                            </p:txEl>
                                          </p:spTgt>
                                        </p:tgtEl>
                                        <p:attrNameLst>
                                          <p:attrName>style.visibility</p:attrName>
                                        </p:attrNameLst>
                                      </p:cBhvr>
                                      <p:to>
                                        <p:strVal val="visible"/>
                                      </p:to>
                                    </p:set>
                                    <p:animEffect transition="in" filter="box(in)">
                                      <p:cBhvr>
                                        <p:cTn id="33" dur="500"/>
                                        <p:tgtEl>
                                          <p:spTgt spid="1513475">
                                            <p:txEl>
                                              <p:pRg st="5" end="5"/>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1513477"/>
                                        </p:tgtEl>
                                        <p:attrNameLst>
                                          <p:attrName>style.visibility</p:attrName>
                                        </p:attrNameLst>
                                      </p:cBhvr>
                                      <p:to>
                                        <p:strVal val="visible"/>
                                      </p:to>
                                    </p:set>
                                    <p:anim calcmode="lin" valueType="num">
                                      <p:cBhvr>
                                        <p:cTn id="38" dur="500" fill="hold"/>
                                        <p:tgtEl>
                                          <p:spTgt spid="1513477"/>
                                        </p:tgtEl>
                                        <p:attrNameLst>
                                          <p:attrName>ppt_w</p:attrName>
                                        </p:attrNameLst>
                                      </p:cBhvr>
                                      <p:tavLst>
                                        <p:tav tm="0">
                                          <p:val>
                                            <p:fltVal val="0"/>
                                          </p:val>
                                        </p:tav>
                                        <p:tav tm="100000">
                                          <p:val>
                                            <p:strVal val="#ppt_w"/>
                                          </p:val>
                                        </p:tav>
                                      </p:tavLst>
                                    </p:anim>
                                    <p:anim calcmode="lin" valueType="num">
                                      <p:cBhvr>
                                        <p:cTn id="39" dur="500" fill="hold"/>
                                        <p:tgtEl>
                                          <p:spTgt spid="1513477"/>
                                        </p:tgtEl>
                                        <p:attrNameLst>
                                          <p:attrName>ppt_h</p:attrName>
                                        </p:attrNameLst>
                                      </p:cBhvr>
                                      <p:tavLst>
                                        <p:tav tm="0">
                                          <p:val>
                                            <p:fltVal val="0"/>
                                          </p:val>
                                        </p:tav>
                                        <p:tav tm="100000">
                                          <p:val>
                                            <p:strVal val="#ppt_h"/>
                                          </p:val>
                                        </p:tav>
                                      </p:tavLst>
                                    </p:anim>
                                    <p:anim calcmode="lin" valueType="num">
                                      <p:cBhvr>
                                        <p:cTn id="40" dur="500" fill="hold"/>
                                        <p:tgtEl>
                                          <p:spTgt spid="1513477"/>
                                        </p:tgtEl>
                                        <p:attrNameLst>
                                          <p:attrName>style.rotation</p:attrName>
                                        </p:attrNameLst>
                                      </p:cBhvr>
                                      <p:tavLst>
                                        <p:tav tm="0">
                                          <p:val>
                                            <p:fltVal val="360"/>
                                          </p:val>
                                        </p:tav>
                                        <p:tav tm="100000">
                                          <p:val>
                                            <p:fltVal val="0"/>
                                          </p:val>
                                        </p:tav>
                                      </p:tavLst>
                                    </p:anim>
                                    <p:animEffect transition="in" filter="fade">
                                      <p:cBhvr>
                                        <p:cTn id="41" dur="500"/>
                                        <p:tgtEl>
                                          <p:spTgt spid="1513477"/>
                                        </p:tgtEl>
                                      </p:cBhvr>
                                    </p:animEffect>
                                  </p:childTnLst>
                                </p:cTn>
                              </p:par>
                              <p:par>
                                <p:cTn id="42" presetID="2" presetClass="entr" presetSubtype="4" fill="hold" grpId="0" nodeType="withEffect">
                                  <p:stCondLst>
                                    <p:cond delay="0"/>
                                  </p:stCondLst>
                                  <p:childTnLst>
                                    <p:set>
                                      <p:cBhvr>
                                        <p:cTn id="43" dur="1" fill="hold">
                                          <p:stCondLst>
                                            <p:cond delay="0"/>
                                          </p:stCondLst>
                                        </p:cTn>
                                        <p:tgtEl>
                                          <p:spTgt spid="1513479"/>
                                        </p:tgtEl>
                                        <p:attrNameLst>
                                          <p:attrName>style.visibility</p:attrName>
                                        </p:attrNameLst>
                                      </p:cBhvr>
                                      <p:to>
                                        <p:strVal val="visible"/>
                                      </p:to>
                                    </p:set>
                                    <p:anim calcmode="lin" valueType="num">
                                      <p:cBhvr additive="base">
                                        <p:cTn id="44" dur="500" fill="hold"/>
                                        <p:tgtEl>
                                          <p:spTgt spid="1513479"/>
                                        </p:tgtEl>
                                        <p:attrNameLst>
                                          <p:attrName>ppt_x</p:attrName>
                                        </p:attrNameLst>
                                      </p:cBhvr>
                                      <p:tavLst>
                                        <p:tav tm="0">
                                          <p:val>
                                            <p:strVal val="#ppt_x"/>
                                          </p:val>
                                        </p:tav>
                                        <p:tav tm="100000">
                                          <p:val>
                                            <p:strVal val="#ppt_x"/>
                                          </p:val>
                                        </p:tav>
                                      </p:tavLst>
                                    </p:anim>
                                    <p:anim calcmode="lin" valueType="num">
                                      <p:cBhvr additive="base">
                                        <p:cTn id="45" dur="500" fill="hold"/>
                                        <p:tgtEl>
                                          <p:spTgt spid="15134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3479" grpId="0"/>
    </p:bldLst>
  </p:timing>
</p:sld>
</file>

<file path=ppt/slides/slide1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685800" y="228600"/>
            <a:ext cx="7772400" cy="609600"/>
          </a:xfrm>
        </p:spPr>
        <p:txBody>
          <a:bodyPr/>
          <a:lstStyle/>
          <a:p>
            <a:pPr eaLnBrk="1" hangingPunct="1"/>
            <a:r>
              <a:rPr lang="en-US" smtClean="0">
                <a:solidFill>
                  <a:schemeClr val="folHlink"/>
                </a:solidFill>
              </a:rPr>
              <a:t>Biguanides - Metformin</a:t>
            </a:r>
          </a:p>
        </p:txBody>
      </p:sp>
      <p:sp>
        <p:nvSpPr>
          <p:cNvPr id="1514499" name="Rectangle 3"/>
          <p:cNvSpPr>
            <a:spLocks noGrp="1" noChangeArrowheads="1"/>
          </p:cNvSpPr>
          <p:nvPr>
            <p:ph type="body" idx="1"/>
          </p:nvPr>
        </p:nvSpPr>
        <p:spPr>
          <a:xfrm>
            <a:off x="152400" y="1143000"/>
            <a:ext cx="7620000" cy="5334000"/>
          </a:xfrm>
        </p:spPr>
        <p:txBody>
          <a:bodyPr/>
          <a:lstStyle/>
          <a:p>
            <a:pPr eaLnBrk="1" hangingPunct="1"/>
            <a:r>
              <a:rPr lang="en-US" b="1" dirty="0" smtClean="0"/>
              <a:t>Action:</a:t>
            </a:r>
            <a:r>
              <a:rPr lang="en-US" dirty="0" smtClean="0"/>
              <a:t> decrease hepatic glucose (glycogen)</a:t>
            </a:r>
          </a:p>
          <a:p>
            <a:pPr eaLnBrk="1" hangingPunct="1"/>
            <a:r>
              <a:rPr lang="en-US" b="1" dirty="0" smtClean="0"/>
              <a:t>Names:</a:t>
            </a:r>
          </a:p>
          <a:p>
            <a:pPr lvl="1" eaLnBrk="1" hangingPunct="1"/>
            <a:r>
              <a:rPr lang="en-US" dirty="0" smtClean="0"/>
              <a:t>Metformin (Glucophage)</a:t>
            </a:r>
          </a:p>
          <a:p>
            <a:pPr lvl="2" eaLnBrk="1" hangingPunct="1"/>
            <a:r>
              <a:rPr lang="en-US" sz="2800" dirty="0" smtClean="0"/>
              <a:t>Starting dose: 500 BID, max 2500mg daily</a:t>
            </a:r>
          </a:p>
          <a:p>
            <a:pPr lvl="1" eaLnBrk="1" hangingPunct="1"/>
            <a:r>
              <a:rPr lang="en-US" dirty="0" smtClean="0"/>
              <a:t>Metformin extended release (3 different versions) </a:t>
            </a:r>
          </a:p>
          <a:p>
            <a:pPr lvl="2" eaLnBrk="1" hangingPunct="1"/>
            <a:r>
              <a:rPr lang="en-US" sz="2800" dirty="0" smtClean="0"/>
              <a:t>Starting dose 500mg at dinner, max dose 2000 to 2500 mg daily </a:t>
            </a:r>
          </a:p>
          <a:p>
            <a:pPr lvl="1" eaLnBrk="1" hangingPunct="1"/>
            <a:r>
              <a:rPr lang="en-US" b="1" dirty="0" smtClean="0"/>
              <a:t>Efficacy:</a:t>
            </a:r>
          </a:p>
          <a:p>
            <a:pPr lvl="2" eaLnBrk="1" hangingPunct="1"/>
            <a:r>
              <a:rPr lang="en-US" sz="2600" dirty="0" smtClean="0"/>
              <a:t>Decrease fasting plasma glucose 60-70 mg/dl  </a:t>
            </a:r>
          </a:p>
          <a:p>
            <a:pPr lvl="2" eaLnBrk="1" hangingPunct="1"/>
            <a:r>
              <a:rPr lang="en-US" sz="2600" dirty="0" smtClean="0"/>
              <a:t>Reduce A1C 1.0-2.0%</a:t>
            </a:r>
          </a:p>
        </p:txBody>
      </p:sp>
      <p:sp>
        <p:nvSpPr>
          <p:cNvPr id="274436" name="Line 4"/>
          <p:cNvSpPr>
            <a:spLocks noChangeShapeType="1"/>
          </p:cNvSpPr>
          <p:nvPr/>
        </p:nvSpPr>
        <p:spPr bwMode="auto">
          <a:xfrm>
            <a:off x="685800" y="9144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4437" name="Text Box 6"/>
          <p:cNvSpPr txBox="1">
            <a:spLocks noChangeArrowheads="1"/>
          </p:cNvSpPr>
          <p:nvPr/>
        </p:nvSpPr>
        <p:spPr bwMode="auto">
          <a:xfrm>
            <a:off x="4654550" y="6526213"/>
            <a:ext cx="418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000">
                <a:latin typeface="Times New Roman" panose="02020603050405020304" pitchFamily="18" charset="0"/>
              </a:rPr>
              <a:t>© Copyright 1999-2013, Diabetes Educational Services, All Rights Reserved.</a:t>
            </a:r>
          </a:p>
        </p:txBody>
      </p:sp>
    </p:spTree>
    <p:extLst>
      <p:ext uri="{BB962C8B-B14F-4D97-AF65-F5344CB8AC3E}">
        <p14:creationId xmlns:p14="http://schemas.microsoft.com/office/powerpoint/2010/main" val="16106311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4499">
                                            <p:txEl>
                                              <p:pRg st="0" end="0"/>
                                            </p:txEl>
                                          </p:spTgt>
                                        </p:tgtEl>
                                        <p:attrNameLst>
                                          <p:attrName>style.visibility</p:attrName>
                                        </p:attrNameLst>
                                      </p:cBhvr>
                                      <p:to>
                                        <p:strVal val="visible"/>
                                      </p:to>
                                    </p:set>
                                    <p:animEffect transition="in" filter="wipe(up)">
                                      <p:cBhvr>
                                        <p:cTn id="7" dur="500"/>
                                        <p:tgtEl>
                                          <p:spTgt spid="15144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14499">
                                            <p:txEl>
                                              <p:pRg st="1" end="1"/>
                                            </p:txEl>
                                          </p:spTgt>
                                        </p:tgtEl>
                                        <p:attrNameLst>
                                          <p:attrName>style.visibility</p:attrName>
                                        </p:attrNameLst>
                                      </p:cBhvr>
                                      <p:to>
                                        <p:strVal val="visible"/>
                                      </p:to>
                                    </p:set>
                                    <p:animEffect transition="in" filter="wipe(up)">
                                      <p:cBhvr>
                                        <p:cTn id="12" dur="500"/>
                                        <p:tgtEl>
                                          <p:spTgt spid="1514499">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14499">
                                            <p:txEl>
                                              <p:pRg st="2" end="2"/>
                                            </p:txEl>
                                          </p:spTgt>
                                        </p:tgtEl>
                                        <p:attrNameLst>
                                          <p:attrName>style.visibility</p:attrName>
                                        </p:attrNameLst>
                                      </p:cBhvr>
                                      <p:to>
                                        <p:strVal val="visible"/>
                                      </p:to>
                                    </p:set>
                                    <p:animEffect transition="in" filter="wipe(up)">
                                      <p:cBhvr>
                                        <p:cTn id="15" dur="500"/>
                                        <p:tgtEl>
                                          <p:spTgt spid="1514499">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14499">
                                            <p:txEl>
                                              <p:pRg st="3" end="3"/>
                                            </p:txEl>
                                          </p:spTgt>
                                        </p:tgtEl>
                                        <p:attrNameLst>
                                          <p:attrName>style.visibility</p:attrName>
                                        </p:attrNameLst>
                                      </p:cBhvr>
                                      <p:to>
                                        <p:strVal val="visible"/>
                                      </p:to>
                                    </p:set>
                                    <p:animEffect transition="in" filter="wipe(up)">
                                      <p:cBhvr>
                                        <p:cTn id="18" dur="500"/>
                                        <p:tgtEl>
                                          <p:spTgt spid="1514499">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14499">
                                            <p:txEl>
                                              <p:pRg st="4" end="4"/>
                                            </p:txEl>
                                          </p:spTgt>
                                        </p:tgtEl>
                                        <p:attrNameLst>
                                          <p:attrName>style.visibility</p:attrName>
                                        </p:attrNameLst>
                                      </p:cBhvr>
                                      <p:to>
                                        <p:strVal val="visible"/>
                                      </p:to>
                                    </p:set>
                                    <p:animEffect transition="in" filter="wipe(up)">
                                      <p:cBhvr>
                                        <p:cTn id="21" dur="500"/>
                                        <p:tgtEl>
                                          <p:spTgt spid="1514499">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14499">
                                            <p:txEl>
                                              <p:pRg st="5" end="5"/>
                                            </p:txEl>
                                          </p:spTgt>
                                        </p:tgtEl>
                                        <p:attrNameLst>
                                          <p:attrName>style.visibility</p:attrName>
                                        </p:attrNameLst>
                                      </p:cBhvr>
                                      <p:to>
                                        <p:strVal val="visible"/>
                                      </p:to>
                                    </p:set>
                                    <p:animEffect transition="in" filter="wipe(up)">
                                      <p:cBhvr>
                                        <p:cTn id="24" dur="500"/>
                                        <p:tgtEl>
                                          <p:spTgt spid="1514499">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14499">
                                            <p:txEl>
                                              <p:pRg st="6" end="6"/>
                                            </p:txEl>
                                          </p:spTgt>
                                        </p:tgtEl>
                                        <p:attrNameLst>
                                          <p:attrName>style.visibility</p:attrName>
                                        </p:attrNameLst>
                                      </p:cBhvr>
                                      <p:to>
                                        <p:strVal val="visible"/>
                                      </p:to>
                                    </p:set>
                                    <p:animEffect transition="in" filter="wipe(up)">
                                      <p:cBhvr>
                                        <p:cTn id="27" dur="500"/>
                                        <p:tgtEl>
                                          <p:spTgt spid="1514499">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14499">
                                            <p:txEl>
                                              <p:pRg st="7" end="7"/>
                                            </p:txEl>
                                          </p:spTgt>
                                        </p:tgtEl>
                                        <p:attrNameLst>
                                          <p:attrName>style.visibility</p:attrName>
                                        </p:attrNameLst>
                                      </p:cBhvr>
                                      <p:to>
                                        <p:strVal val="visible"/>
                                      </p:to>
                                    </p:set>
                                    <p:animEffect transition="in" filter="wipe(up)">
                                      <p:cBhvr>
                                        <p:cTn id="30" dur="500"/>
                                        <p:tgtEl>
                                          <p:spTgt spid="1514499">
                                            <p:txEl>
                                              <p:pRg st="7" end="7"/>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14499">
                                            <p:txEl>
                                              <p:pRg st="8" end="8"/>
                                            </p:txEl>
                                          </p:spTgt>
                                        </p:tgtEl>
                                        <p:attrNameLst>
                                          <p:attrName>style.visibility</p:attrName>
                                        </p:attrNameLst>
                                      </p:cBhvr>
                                      <p:to>
                                        <p:strVal val="visible"/>
                                      </p:to>
                                    </p:set>
                                    <p:animEffect transition="in" filter="wipe(up)">
                                      <p:cBhvr>
                                        <p:cTn id="33" dur="500"/>
                                        <p:tgtEl>
                                          <p:spTgt spid="151449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499"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fontScale="90000"/>
          </a:bodyPr>
          <a:lstStyle/>
          <a:p>
            <a:pPr eaLnBrk="1" hangingPunct="1"/>
            <a:r>
              <a:rPr lang="en-US" smtClean="0"/>
              <a:t>Hormones Effect on Glucose</a:t>
            </a:r>
          </a:p>
        </p:txBody>
      </p:sp>
      <p:sp>
        <p:nvSpPr>
          <p:cNvPr id="1336323" name="Rectangle 3"/>
          <p:cNvSpPr>
            <a:spLocks noGrp="1" noChangeArrowheads="1"/>
          </p:cNvSpPr>
          <p:nvPr>
            <p:ph sz="half" idx="1"/>
          </p:nvPr>
        </p:nvSpPr>
        <p:spPr>
          <a:xfrm>
            <a:off x="685800" y="2057400"/>
            <a:ext cx="6019800" cy="4495800"/>
          </a:xfrm>
        </p:spPr>
        <p:txBody>
          <a:bodyPr/>
          <a:lstStyle/>
          <a:p>
            <a:pPr algn="ctr" eaLnBrk="1" hangingPunct="1">
              <a:buFont typeface="Wingdings" pitchFamily="2" charset="2"/>
              <a:buNone/>
              <a:defRPr/>
            </a:pPr>
            <a:r>
              <a:rPr lang="en-US" u="sng" smtClean="0"/>
              <a:t>Hormone			 </a:t>
            </a:r>
            <a:r>
              <a:rPr lang="en-US" smtClean="0"/>
              <a:t>		</a:t>
            </a:r>
            <a:r>
              <a:rPr lang="en-US" smtClean="0">
                <a:sym typeface="Wingdings" pitchFamily="2" charset="2"/>
              </a:rPr>
              <a:t> </a:t>
            </a:r>
          </a:p>
          <a:p>
            <a:pPr eaLnBrk="1" hangingPunct="1">
              <a:defRPr/>
            </a:pPr>
            <a:r>
              <a:rPr lang="en-US" smtClean="0">
                <a:sym typeface="Wingdings" pitchFamily="2" charset="2"/>
              </a:rPr>
              <a:t>Glucagon (pancreas)	</a:t>
            </a:r>
            <a:r>
              <a:rPr lang="en-US" smtClean="0">
                <a:solidFill>
                  <a:srgbClr val="FF0000"/>
                </a:solidFill>
                <a:sym typeface="Wingdings" pitchFamily="2" charset="2"/>
              </a:rPr>
              <a:t> </a:t>
            </a:r>
          </a:p>
          <a:p>
            <a:pPr eaLnBrk="1" hangingPunct="1">
              <a:defRPr/>
            </a:pPr>
            <a:r>
              <a:rPr lang="en-US" smtClean="0">
                <a:sym typeface="Wingdings" pitchFamily="2" charset="2"/>
              </a:rPr>
              <a:t>Stress hormones (kidney)	</a:t>
            </a:r>
            <a:endParaRPr lang="en-US" smtClean="0">
              <a:solidFill>
                <a:srgbClr val="FF0000"/>
              </a:solidFill>
              <a:sym typeface="Wingdings" pitchFamily="2" charset="2"/>
            </a:endParaRPr>
          </a:p>
          <a:p>
            <a:pPr eaLnBrk="1" hangingPunct="1">
              <a:defRPr/>
            </a:pPr>
            <a:r>
              <a:rPr lang="en-US" smtClean="0">
                <a:sym typeface="Wingdings" pitchFamily="2" charset="2"/>
              </a:rPr>
              <a:t>Epinephrine (kidney)		</a:t>
            </a:r>
            <a:r>
              <a:rPr lang="en-US" smtClean="0">
                <a:solidFill>
                  <a:srgbClr val="FF0000"/>
                </a:solidFill>
                <a:sym typeface="Wingdings" pitchFamily="2" charset="2"/>
              </a:rPr>
              <a:t> </a:t>
            </a:r>
            <a:r>
              <a:rPr lang="en-US" smtClean="0">
                <a:solidFill>
                  <a:srgbClr val="FFCC00"/>
                </a:solidFill>
                <a:sym typeface="Wingdings" pitchFamily="2" charset="2"/>
              </a:rPr>
              <a:t> </a:t>
            </a:r>
          </a:p>
          <a:p>
            <a:pPr eaLnBrk="1" hangingPunct="1">
              <a:defRPr/>
            </a:pPr>
            <a:r>
              <a:rPr lang="en-US" smtClean="0">
                <a:sym typeface="Wingdings" pitchFamily="2" charset="2"/>
              </a:rPr>
              <a:t>Insulin (pancreas)	 </a:t>
            </a:r>
          </a:p>
          <a:p>
            <a:pPr eaLnBrk="1" hangingPunct="1">
              <a:defRPr/>
            </a:pPr>
            <a:r>
              <a:rPr lang="en-US" smtClean="0">
                <a:sym typeface="Wingdings" pitchFamily="2" charset="2"/>
              </a:rPr>
              <a:t>Amylin (pancreas)	</a:t>
            </a:r>
          </a:p>
          <a:p>
            <a:pPr eaLnBrk="1" hangingPunct="1">
              <a:defRPr/>
            </a:pPr>
            <a:r>
              <a:rPr lang="en-US" smtClean="0">
                <a:sym typeface="Wingdings" pitchFamily="2" charset="2"/>
              </a:rPr>
              <a:t>Gut hormones - incretins (GLP-1) released by L cells of intestinal mucosa, beta cell has receptors)</a:t>
            </a:r>
          </a:p>
        </p:txBody>
      </p:sp>
      <p:sp>
        <p:nvSpPr>
          <p:cNvPr id="1336324" name="Rectangle 4"/>
          <p:cNvSpPr>
            <a:spLocks noChangeArrowheads="1"/>
          </p:cNvSpPr>
          <p:nvPr/>
        </p:nvSpPr>
        <p:spPr bwMode="auto">
          <a:xfrm>
            <a:off x="6324600" y="1981200"/>
            <a:ext cx="2362200" cy="4724400"/>
          </a:xfrm>
          <a:prstGeom prst="rect">
            <a:avLst/>
          </a:prstGeom>
          <a:noFill/>
          <a:ln w="9525">
            <a:noFill/>
            <a:miter lim="800000"/>
            <a:headEnd/>
            <a:tailEnd/>
          </a:ln>
          <a:effectLst/>
        </p:spPr>
        <p:txBody>
          <a:bodyPr/>
          <a:lstStyle/>
          <a:p>
            <a:pPr marL="342900" indent="-342900" algn="ctr">
              <a:spcBef>
                <a:spcPct val="20000"/>
              </a:spcBef>
              <a:buClr>
                <a:schemeClr val="tx2"/>
              </a:buClr>
              <a:buSzPct val="60000"/>
              <a:buFont typeface="Wingdings" pitchFamily="2" charset="2"/>
              <a:buNone/>
              <a:defRPr/>
            </a:pPr>
            <a:r>
              <a:rPr lang="en-US" sz="2800" u="sng">
                <a:effectLst>
                  <a:outerShdw blurRad="38100" dist="38100" dir="2700000" algn="tl">
                    <a:srgbClr val="000000"/>
                  </a:outerShdw>
                </a:effectLst>
                <a:latin typeface="Tahoma" pitchFamily="34" charset="0"/>
              </a:rPr>
              <a:t>Effect         </a:t>
            </a:r>
          </a:p>
          <a:p>
            <a:pPr marL="342900" indent="-342900" algn="ctr">
              <a:spcBef>
                <a:spcPct val="20000"/>
              </a:spcBef>
              <a:buClr>
                <a:schemeClr val="tx2"/>
              </a:buClr>
              <a:buSzPct val="60000"/>
              <a:buFont typeface="Wingdings" pitchFamily="2" charset="2"/>
              <a:buNone/>
              <a:defRPr/>
            </a:pPr>
            <a:r>
              <a:rPr lang="en-US" sz="3000">
                <a:solidFill>
                  <a:srgbClr val="FF0000"/>
                </a:solidFill>
                <a:effectLst>
                  <a:outerShdw blurRad="38100" dist="38100" dir="2700000" algn="tl">
                    <a:srgbClr val="000000"/>
                  </a:outerShdw>
                </a:effectLst>
                <a:latin typeface="Tahoma" pitchFamily="34" charset="0"/>
                <a:sym typeface="Wingdings" pitchFamily="2" charset="2"/>
              </a:rPr>
              <a:t></a:t>
            </a:r>
          </a:p>
          <a:p>
            <a:pPr marL="342900" indent="-342900">
              <a:spcBef>
                <a:spcPct val="20000"/>
              </a:spcBef>
              <a:buClr>
                <a:schemeClr val="tx2"/>
              </a:buClr>
              <a:buSzPct val="60000"/>
              <a:buFont typeface="Wingdings" pitchFamily="2" charset="2"/>
              <a:buNone/>
              <a:defRPr/>
            </a:pPr>
            <a:r>
              <a:rPr lang="en-US" sz="3000">
                <a:solidFill>
                  <a:srgbClr val="FF0000"/>
                </a:solidFill>
                <a:effectLst>
                  <a:outerShdw blurRad="38100" dist="38100" dir="2700000" algn="tl">
                    <a:srgbClr val="000000"/>
                  </a:outerShdw>
                </a:effectLst>
                <a:latin typeface="Tahoma" pitchFamily="34" charset="0"/>
                <a:sym typeface="Wingdings" pitchFamily="2" charset="2"/>
              </a:rPr>
              <a:t>		 	</a:t>
            </a:r>
          </a:p>
          <a:p>
            <a:pPr marL="342900" indent="-342900">
              <a:spcBef>
                <a:spcPct val="20000"/>
              </a:spcBef>
              <a:buClr>
                <a:schemeClr val="tx2"/>
              </a:buClr>
              <a:buSzPct val="60000"/>
              <a:buFont typeface="Wingdings" pitchFamily="2" charset="2"/>
              <a:buNone/>
              <a:defRPr/>
            </a:pPr>
            <a:r>
              <a:rPr lang="en-US" sz="3000">
                <a:effectLst>
                  <a:outerShdw blurRad="38100" dist="38100" dir="2700000" algn="tl">
                    <a:srgbClr val="000000"/>
                  </a:outerShdw>
                </a:effectLst>
                <a:latin typeface="Tahoma" pitchFamily="34" charset="0"/>
                <a:sym typeface="Wingdings" pitchFamily="2" charset="2"/>
              </a:rPr>
              <a:t>		</a:t>
            </a:r>
            <a:r>
              <a:rPr lang="en-US" sz="3000">
                <a:solidFill>
                  <a:srgbClr val="FF0000"/>
                </a:solidFill>
                <a:effectLst>
                  <a:outerShdw blurRad="38100" dist="38100" dir="2700000" algn="tl">
                    <a:srgbClr val="000000"/>
                  </a:outerShdw>
                </a:effectLst>
                <a:latin typeface="Tahoma" pitchFamily="34" charset="0"/>
                <a:sym typeface="Wingdings" pitchFamily="2" charset="2"/>
              </a:rPr>
              <a:t></a:t>
            </a:r>
            <a:r>
              <a:rPr lang="en-US" sz="3000">
                <a:solidFill>
                  <a:srgbClr val="FFCC00"/>
                </a:solidFill>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a:effectLst>
                  <a:outerShdw blurRad="38100" dist="38100" dir="2700000" algn="tl">
                    <a:srgbClr val="000000"/>
                  </a:outerShdw>
                </a:effectLst>
                <a:latin typeface="Tahoma" pitchFamily="34" charset="0"/>
                <a:sym typeface="Wingdings" pitchFamily="2" charset="2"/>
              </a:rPr>
              <a:t>		</a:t>
            </a:r>
            <a:endParaRPr lang="en-US" sz="3000">
              <a:solidFill>
                <a:srgbClr val="FFCC00"/>
              </a:solidFill>
              <a:effectLst>
                <a:outerShdw blurRad="38100" dist="38100" dir="2700000" algn="tl">
                  <a:srgbClr val="000000"/>
                </a:outerShdw>
              </a:effectLst>
              <a:latin typeface="Tahoma" pitchFamily="34" charset="0"/>
              <a:sym typeface="Wingdings" pitchFamily="2" charset="2"/>
            </a:endParaRPr>
          </a:p>
          <a:p>
            <a:pPr marL="342900" indent="-342900">
              <a:spcBef>
                <a:spcPct val="20000"/>
              </a:spcBef>
              <a:buClr>
                <a:schemeClr val="tx2"/>
              </a:buClr>
              <a:buSzPct val="60000"/>
              <a:buFont typeface="Wingdings" pitchFamily="2" charset="2"/>
              <a:buNone/>
              <a:defRPr/>
            </a:pPr>
            <a:r>
              <a:rPr lang="en-US" sz="3000">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a:effectLst>
                  <a:outerShdw blurRad="38100" dist="38100" dir="2700000" algn="tl">
                    <a:srgbClr val="000000"/>
                  </a:outerShdw>
                </a:effectLst>
                <a:latin typeface="Tahoma" pitchFamily="34" charset="0"/>
                <a:sym typeface="Wingdings" pitchFamily="2" charset="2"/>
              </a:rPr>
              <a:t>	      </a:t>
            </a:r>
          </a:p>
        </p:txBody>
      </p:sp>
    </p:spTree>
    <p:extLst>
      <p:ext uri="{BB962C8B-B14F-4D97-AF65-F5344CB8AC3E}">
        <p14:creationId xmlns:p14="http://schemas.microsoft.com/office/powerpoint/2010/main" val="35791799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1336324">
                                            <p:txEl>
                                              <p:pRg st="6" end="6"/>
                                            </p:txEl>
                                          </p:spTgt>
                                        </p:tgtEl>
                                        <p:attrNameLst>
                                          <p:attrName>style.visibility</p:attrName>
                                        </p:attrNameLst>
                                      </p:cBhvr>
                                      <p:to>
                                        <p:strVal val="visible"/>
                                      </p:to>
                                    </p:set>
                                    <p:anim calcmode="lin" valueType="num">
                                      <p:cBhvr additive="base">
                                        <p:cTn id="43"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slides/slide1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6546" name="Rectangle 2"/>
          <p:cNvSpPr>
            <a:spLocks noGrp="1" noChangeArrowheads="1"/>
          </p:cNvSpPr>
          <p:nvPr>
            <p:ph type="title"/>
          </p:nvPr>
        </p:nvSpPr>
        <p:spPr>
          <a:xfrm>
            <a:off x="685800" y="228600"/>
            <a:ext cx="7772400" cy="609600"/>
          </a:xfrm>
        </p:spPr>
        <p:txBody>
          <a:bodyPr/>
          <a:lstStyle/>
          <a:p>
            <a:pPr eaLnBrk="1" hangingPunct="1">
              <a:defRPr/>
            </a:pPr>
            <a:r>
              <a:rPr lang="en-US" smtClean="0">
                <a:solidFill>
                  <a:schemeClr val="accent1">
                    <a:lumMod val="20000"/>
                    <a:lumOff val="80000"/>
                  </a:schemeClr>
                </a:solidFill>
              </a:rPr>
              <a:t>Biguanides - Metformin</a:t>
            </a:r>
          </a:p>
        </p:txBody>
      </p:sp>
      <p:sp>
        <p:nvSpPr>
          <p:cNvPr id="1516547" name="Rectangle 3"/>
          <p:cNvSpPr>
            <a:spLocks noGrp="1" noChangeArrowheads="1"/>
          </p:cNvSpPr>
          <p:nvPr>
            <p:ph type="body" idx="1"/>
          </p:nvPr>
        </p:nvSpPr>
        <p:spPr>
          <a:xfrm>
            <a:off x="381000" y="1162844"/>
            <a:ext cx="7772400" cy="5486400"/>
          </a:xfrm>
        </p:spPr>
        <p:txBody>
          <a:bodyPr/>
          <a:lstStyle/>
          <a:p>
            <a:pPr eaLnBrk="1" hangingPunct="1">
              <a:lnSpc>
                <a:spcPct val="90000"/>
              </a:lnSpc>
              <a:defRPr/>
            </a:pPr>
            <a:r>
              <a:rPr lang="en-US" sz="3600" dirty="0" smtClean="0"/>
              <a:t>Side effects</a:t>
            </a:r>
          </a:p>
          <a:p>
            <a:pPr lvl="1" eaLnBrk="1" hangingPunct="1">
              <a:lnSpc>
                <a:spcPct val="90000"/>
              </a:lnSpc>
              <a:defRPr/>
            </a:pPr>
            <a:r>
              <a:rPr lang="en-US" sz="3000" dirty="0" smtClean="0"/>
              <a:t>Diarrhea and abdominal discomfort</a:t>
            </a:r>
          </a:p>
          <a:p>
            <a:pPr lvl="1" eaLnBrk="1" hangingPunct="1">
              <a:lnSpc>
                <a:spcPct val="90000"/>
              </a:lnSpc>
              <a:defRPr/>
            </a:pPr>
            <a:r>
              <a:rPr lang="en-US" sz="3000" dirty="0" smtClean="0"/>
              <a:t>Lactic acidosis if improperly prescribed</a:t>
            </a:r>
          </a:p>
          <a:p>
            <a:pPr lvl="1" eaLnBrk="1" hangingPunct="1">
              <a:lnSpc>
                <a:spcPct val="90000"/>
              </a:lnSpc>
              <a:defRPr/>
            </a:pPr>
            <a:r>
              <a:rPr lang="en-US" sz="3000" dirty="0" smtClean="0"/>
              <a:t>Consider B12 deficiency for long term users</a:t>
            </a:r>
          </a:p>
          <a:p>
            <a:pPr lvl="1" eaLnBrk="1" hangingPunct="1">
              <a:lnSpc>
                <a:spcPct val="90000"/>
              </a:lnSpc>
              <a:defRPr/>
            </a:pPr>
            <a:r>
              <a:rPr lang="en-US" sz="3000" dirty="0" smtClean="0"/>
              <a:t>Decrease LDL cholesterol and triglycerides</a:t>
            </a:r>
          </a:p>
          <a:p>
            <a:pPr lvl="1" eaLnBrk="1" hangingPunct="1">
              <a:lnSpc>
                <a:spcPct val="90000"/>
              </a:lnSpc>
              <a:defRPr/>
            </a:pPr>
            <a:r>
              <a:rPr lang="en-US" sz="3000" dirty="0" smtClean="0"/>
              <a:t>No weight gain, with possible modest weight loss</a:t>
            </a:r>
          </a:p>
          <a:p>
            <a:pPr eaLnBrk="1" hangingPunct="1">
              <a:lnSpc>
                <a:spcPct val="90000"/>
              </a:lnSpc>
              <a:defRPr/>
            </a:pPr>
            <a:r>
              <a:rPr lang="en-US" dirty="0" smtClean="0"/>
              <a:t>Hold prior to IV contrast dye studies and use caution during acute illness. Resume when kidney function adequate</a:t>
            </a:r>
          </a:p>
          <a:p>
            <a:pPr lvl="1" eaLnBrk="1" hangingPunct="1">
              <a:lnSpc>
                <a:spcPct val="90000"/>
              </a:lnSpc>
              <a:defRPr/>
            </a:pPr>
            <a:endParaRPr lang="en-US" sz="3000" dirty="0" smtClean="0">
              <a:solidFill>
                <a:srgbClr val="FFFFFF"/>
              </a:solidFill>
            </a:endParaRPr>
          </a:p>
        </p:txBody>
      </p:sp>
      <p:sp>
        <p:nvSpPr>
          <p:cNvPr id="276484" name="Line 4"/>
          <p:cNvSpPr>
            <a:spLocks noChangeShapeType="1"/>
          </p:cNvSpPr>
          <p:nvPr/>
        </p:nvSpPr>
        <p:spPr bwMode="auto">
          <a:xfrm>
            <a:off x="685800" y="9144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485" name="Text Box 6"/>
          <p:cNvSpPr txBox="1">
            <a:spLocks noChangeArrowheads="1"/>
          </p:cNvSpPr>
          <p:nvPr/>
        </p:nvSpPr>
        <p:spPr bwMode="auto">
          <a:xfrm>
            <a:off x="2368550" y="6526213"/>
            <a:ext cx="418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000">
                <a:latin typeface="Times New Roman" panose="02020603050405020304" pitchFamily="18" charset="0"/>
              </a:rPr>
              <a:t>© Copyright 1999-2013, Diabetes Educational Services, All Rights Reserved.</a:t>
            </a:r>
          </a:p>
        </p:txBody>
      </p:sp>
    </p:spTree>
    <p:extLst>
      <p:ext uri="{BB962C8B-B14F-4D97-AF65-F5344CB8AC3E}">
        <p14:creationId xmlns:p14="http://schemas.microsoft.com/office/powerpoint/2010/main" val="27520894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6547">
                                            <p:txEl>
                                              <p:pRg st="0" end="0"/>
                                            </p:txEl>
                                          </p:spTgt>
                                        </p:tgtEl>
                                        <p:attrNameLst>
                                          <p:attrName>style.visibility</p:attrName>
                                        </p:attrNameLst>
                                      </p:cBhvr>
                                      <p:to>
                                        <p:strVal val="visible"/>
                                      </p:to>
                                    </p:set>
                                    <p:animEffect transition="in" filter="wipe(up)">
                                      <p:cBhvr>
                                        <p:cTn id="7" dur="500"/>
                                        <p:tgtEl>
                                          <p:spTgt spid="1516547">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16547">
                                            <p:txEl>
                                              <p:pRg st="1" end="1"/>
                                            </p:txEl>
                                          </p:spTgt>
                                        </p:tgtEl>
                                        <p:attrNameLst>
                                          <p:attrName>style.visibility</p:attrName>
                                        </p:attrNameLst>
                                      </p:cBhvr>
                                      <p:to>
                                        <p:strVal val="visible"/>
                                      </p:to>
                                    </p:set>
                                    <p:animEffect transition="in" filter="wipe(up)">
                                      <p:cBhvr>
                                        <p:cTn id="10" dur="500"/>
                                        <p:tgtEl>
                                          <p:spTgt spid="1516547">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516547">
                                            <p:txEl>
                                              <p:pRg st="2" end="2"/>
                                            </p:txEl>
                                          </p:spTgt>
                                        </p:tgtEl>
                                        <p:attrNameLst>
                                          <p:attrName>style.visibility</p:attrName>
                                        </p:attrNameLst>
                                      </p:cBhvr>
                                      <p:to>
                                        <p:strVal val="visible"/>
                                      </p:to>
                                    </p:set>
                                    <p:animEffect transition="in" filter="wipe(up)">
                                      <p:cBhvr>
                                        <p:cTn id="13" dur="500"/>
                                        <p:tgtEl>
                                          <p:spTgt spid="1516547">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516547">
                                            <p:txEl>
                                              <p:pRg st="3" end="3"/>
                                            </p:txEl>
                                          </p:spTgt>
                                        </p:tgtEl>
                                        <p:attrNameLst>
                                          <p:attrName>style.visibility</p:attrName>
                                        </p:attrNameLst>
                                      </p:cBhvr>
                                      <p:to>
                                        <p:strVal val="visible"/>
                                      </p:to>
                                    </p:set>
                                    <p:animEffect transition="in" filter="wipe(up)">
                                      <p:cBhvr>
                                        <p:cTn id="16" dur="500"/>
                                        <p:tgtEl>
                                          <p:spTgt spid="1516547">
                                            <p:txEl>
                                              <p:pRg st="3" end="3"/>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516547">
                                            <p:txEl>
                                              <p:pRg st="4" end="4"/>
                                            </p:txEl>
                                          </p:spTgt>
                                        </p:tgtEl>
                                        <p:attrNameLst>
                                          <p:attrName>style.visibility</p:attrName>
                                        </p:attrNameLst>
                                      </p:cBhvr>
                                      <p:to>
                                        <p:strVal val="visible"/>
                                      </p:to>
                                    </p:set>
                                    <p:animEffect transition="in" filter="wipe(up)">
                                      <p:cBhvr>
                                        <p:cTn id="19" dur="500"/>
                                        <p:tgtEl>
                                          <p:spTgt spid="1516547">
                                            <p:txEl>
                                              <p:pRg st="4" end="4"/>
                                            </p:txEl>
                                          </p:spTgt>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516547">
                                            <p:txEl>
                                              <p:pRg st="5" end="5"/>
                                            </p:txEl>
                                          </p:spTgt>
                                        </p:tgtEl>
                                        <p:attrNameLst>
                                          <p:attrName>style.visibility</p:attrName>
                                        </p:attrNameLst>
                                      </p:cBhvr>
                                      <p:to>
                                        <p:strVal val="visible"/>
                                      </p:to>
                                    </p:set>
                                    <p:animEffect transition="in" filter="wipe(up)">
                                      <p:cBhvr>
                                        <p:cTn id="22" dur="500"/>
                                        <p:tgtEl>
                                          <p:spTgt spid="1516547">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516547">
                                            <p:txEl>
                                              <p:pRg st="6" end="6"/>
                                            </p:txEl>
                                          </p:spTgt>
                                        </p:tgtEl>
                                        <p:attrNameLst>
                                          <p:attrName>style.visibility</p:attrName>
                                        </p:attrNameLst>
                                      </p:cBhvr>
                                      <p:to>
                                        <p:strVal val="visible"/>
                                      </p:to>
                                    </p:set>
                                    <p:animEffect transition="in" filter="wipe(up)">
                                      <p:cBhvr>
                                        <p:cTn id="27" dur="500"/>
                                        <p:tgtEl>
                                          <p:spTgt spid="151654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6547" grpId="0" build="p" autoUpdateAnimBg="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a:xfrm>
            <a:off x="406400" y="0"/>
            <a:ext cx="8737600" cy="1371600"/>
          </a:xfrm>
        </p:spPr>
        <p:txBody>
          <a:bodyPr/>
          <a:lstStyle/>
          <a:p>
            <a:pPr eaLnBrk="1" hangingPunct="1"/>
            <a:r>
              <a:rPr lang="en-US" sz="3200" dirty="0" smtClean="0">
                <a:solidFill>
                  <a:schemeClr val="accent4">
                    <a:lumMod val="75000"/>
                  </a:schemeClr>
                </a:solidFill>
              </a:rPr>
              <a:t>Considerations</a:t>
            </a:r>
            <a:br>
              <a:rPr lang="en-US" sz="3200" dirty="0" smtClean="0">
                <a:solidFill>
                  <a:schemeClr val="accent4">
                    <a:lumMod val="75000"/>
                  </a:schemeClr>
                </a:solidFill>
              </a:rPr>
            </a:br>
            <a:r>
              <a:rPr lang="en-US" sz="3200" dirty="0" err="1" smtClean="0">
                <a:solidFill>
                  <a:schemeClr val="accent4">
                    <a:lumMod val="75000"/>
                  </a:schemeClr>
                </a:solidFill>
              </a:rPr>
              <a:t>Biguanide</a:t>
            </a:r>
            <a:r>
              <a:rPr lang="en-US" sz="3200" dirty="0" smtClean="0">
                <a:solidFill>
                  <a:schemeClr val="accent4">
                    <a:lumMod val="75000"/>
                  </a:schemeClr>
                </a:solidFill>
              </a:rPr>
              <a:t> - Metformin (Glucophage</a:t>
            </a:r>
            <a:r>
              <a:rPr lang="en-US" sz="1800" baseline="30000" dirty="0" smtClean="0">
                <a:solidFill>
                  <a:schemeClr val="accent4">
                    <a:lumMod val="75000"/>
                  </a:schemeClr>
                </a:solidFill>
              </a:rPr>
              <a:t>®</a:t>
            </a:r>
            <a:r>
              <a:rPr lang="en-US" sz="3200" dirty="0" smtClean="0">
                <a:solidFill>
                  <a:schemeClr val="accent4">
                    <a:lumMod val="75000"/>
                  </a:schemeClr>
                </a:solidFill>
              </a:rPr>
              <a:t>)</a:t>
            </a:r>
          </a:p>
        </p:txBody>
      </p:sp>
      <p:sp>
        <p:nvSpPr>
          <p:cNvPr id="1518595" name="Rectangle 3"/>
          <p:cNvSpPr>
            <a:spLocks noGrp="1" noChangeArrowheads="1"/>
          </p:cNvSpPr>
          <p:nvPr>
            <p:ph type="body" idx="1"/>
          </p:nvPr>
        </p:nvSpPr>
        <p:spPr>
          <a:xfrm>
            <a:off x="381000" y="1905000"/>
            <a:ext cx="8382000" cy="4953000"/>
          </a:xfrm>
        </p:spPr>
        <p:txBody>
          <a:bodyPr/>
          <a:lstStyle/>
          <a:p>
            <a:pPr eaLnBrk="1" hangingPunct="1"/>
            <a:r>
              <a:rPr lang="en-US" dirty="0" smtClean="0"/>
              <a:t>Contraindications due to lactic acidosis:</a:t>
            </a:r>
          </a:p>
          <a:p>
            <a:pPr lvl="1" eaLnBrk="1" hangingPunct="1"/>
            <a:r>
              <a:rPr lang="en-US" dirty="0" smtClean="0"/>
              <a:t>creatinine &gt;1.4 females, &gt;1.5  males </a:t>
            </a:r>
          </a:p>
          <a:p>
            <a:pPr lvl="1" eaLnBrk="1" hangingPunct="1"/>
            <a:r>
              <a:rPr lang="en-US" dirty="0" smtClean="0"/>
              <a:t>liver disease</a:t>
            </a:r>
          </a:p>
          <a:p>
            <a:pPr lvl="1" eaLnBrk="1" hangingPunct="1"/>
            <a:r>
              <a:rPr lang="en-US" dirty="0" smtClean="0"/>
              <a:t>alcohol abuse </a:t>
            </a:r>
          </a:p>
          <a:p>
            <a:pPr lvl="1" eaLnBrk="1" hangingPunct="1"/>
            <a:r>
              <a:rPr lang="en-US" dirty="0" smtClean="0"/>
              <a:t>over 80 years old</a:t>
            </a:r>
          </a:p>
          <a:p>
            <a:pPr lvl="1" eaLnBrk="1" hangingPunct="1"/>
            <a:r>
              <a:rPr lang="en-US" dirty="0" smtClean="0"/>
              <a:t>risk of acidosis</a:t>
            </a:r>
          </a:p>
          <a:p>
            <a:pPr lvl="1" eaLnBrk="1" hangingPunct="1"/>
            <a:r>
              <a:rPr lang="en-US" dirty="0" smtClean="0"/>
              <a:t>during IV dye study</a:t>
            </a:r>
          </a:p>
          <a:p>
            <a:pPr lvl="1" eaLnBrk="1" hangingPunct="1"/>
            <a:r>
              <a:rPr lang="en-US" dirty="0" smtClean="0"/>
              <a:t>CHF requiring meds </a:t>
            </a:r>
          </a:p>
        </p:txBody>
      </p:sp>
      <p:sp>
        <p:nvSpPr>
          <p:cNvPr id="278532" name="Text Box 5"/>
          <p:cNvSpPr txBox="1">
            <a:spLocks noChangeArrowheads="1"/>
          </p:cNvSpPr>
          <p:nvPr/>
        </p:nvSpPr>
        <p:spPr bwMode="auto">
          <a:xfrm>
            <a:off x="2368550" y="6526213"/>
            <a:ext cx="418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000">
                <a:latin typeface="Times New Roman" panose="02020603050405020304" pitchFamily="18" charset="0"/>
              </a:rPr>
              <a:t>© Copyright 1999-2013, Diabetes Educational Services, All Rights Reserved.</a:t>
            </a:r>
          </a:p>
        </p:txBody>
      </p:sp>
    </p:spTree>
    <p:extLst>
      <p:ext uri="{BB962C8B-B14F-4D97-AF65-F5344CB8AC3E}">
        <p14:creationId xmlns:p14="http://schemas.microsoft.com/office/powerpoint/2010/main" val="6819379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18595">
                                            <p:txEl>
                                              <p:pRg st="1" end="1"/>
                                            </p:txEl>
                                          </p:spTgt>
                                        </p:tgtEl>
                                        <p:attrNameLst>
                                          <p:attrName>style.visibility</p:attrName>
                                        </p:attrNameLst>
                                      </p:cBhvr>
                                      <p:to>
                                        <p:strVal val="visible"/>
                                      </p:to>
                                    </p:set>
                                    <p:anim calcmode="lin" valueType="num">
                                      <p:cBhvr additive="base">
                                        <p:cTn id="7" dur="500" fill="hold"/>
                                        <p:tgtEl>
                                          <p:spTgt spid="151859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18595">
                                            <p:txEl>
                                              <p:pRg st="1" end="1"/>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1518595">
                                            <p:txEl>
                                              <p:pRg st="2" end="2"/>
                                            </p:txEl>
                                          </p:spTgt>
                                        </p:tgtEl>
                                        <p:attrNameLst>
                                          <p:attrName>style.visibility</p:attrName>
                                        </p:attrNameLst>
                                      </p:cBhvr>
                                      <p:to>
                                        <p:strVal val="visible"/>
                                      </p:to>
                                    </p:set>
                                    <p:anim calcmode="lin" valueType="num">
                                      <p:cBhvr additive="base">
                                        <p:cTn id="12" dur="5000" fill="hold"/>
                                        <p:tgtEl>
                                          <p:spTgt spid="1518595">
                                            <p:txEl>
                                              <p:pRg st="2" end="2"/>
                                            </p:txEl>
                                          </p:spTgt>
                                        </p:tgtEl>
                                        <p:attrNameLst>
                                          <p:attrName>ppt_x</p:attrName>
                                        </p:attrNameLst>
                                      </p:cBhvr>
                                      <p:tavLst>
                                        <p:tav tm="0">
                                          <p:val>
                                            <p:strVal val="#ppt_x"/>
                                          </p:val>
                                        </p:tav>
                                        <p:tav tm="100000">
                                          <p:val>
                                            <p:strVal val="#ppt_x"/>
                                          </p:val>
                                        </p:tav>
                                      </p:tavLst>
                                    </p:anim>
                                    <p:anim calcmode="lin" valueType="num">
                                      <p:cBhvr additive="base">
                                        <p:cTn id="13" dur="5000" fill="hold"/>
                                        <p:tgtEl>
                                          <p:spTgt spid="1518595">
                                            <p:txEl>
                                              <p:pRg st="2" end="2"/>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5500"/>
                            </p:stCondLst>
                            <p:childTnLst>
                              <p:par>
                                <p:cTn id="15" presetID="2" presetClass="entr" presetSubtype="4" fill="hold" nodeType="afterEffect">
                                  <p:stCondLst>
                                    <p:cond delay="0"/>
                                  </p:stCondLst>
                                  <p:childTnLst>
                                    <p:set>
                                      <p:cBhvr>
                                        <p:cTn id="16" dur="1" fill="hold">
                                          <p:stCondLst>
                                            <p:cond delay="0"/>
                                          </p:stCondLst>
                                        </p:cTn>
                                        <p:tgtEl>
                                          <p:spTgt spid="1518595">
                                            <p:txEl>
                                              <p:pRg st="3" end="3"/>
                                            </p:txEl>
                                          </p:spTgt>
                                        </p:tgtEl>
                                        <p:attrNameLst>
                                          <p:attrName>style.visibility</p:attrName>
                                        </p:attrNameLst>
                                      </p:cBhvr>
                                      <p:to>
                                        <p:strVal val="visible"/>
                                      </p:to>
                                    </p:set>
                                    <p:anim calcmode="lin" valueType="num">
                                      <p:cBhvr additive="base">
                                        <p:cTn id="17" dur="5000" fill="hold"/>
                                        <p:tgtEl>
                                          <p:spTgt spid="1518595">
                                            <p:txEl>
                                              <p:pRg st="3" end="3"/>
                                            </p:txEl>
                                          </p:spTgt>
                                        </p:tgtEl>
                                        <p:attrNameLst>
                                          <p:attrName>ppt_x</p:attrName>
                                        </p:attrNameLst>
                                      </p:cBhvr>
                                      <p:tavLst>
                                        <p:tav tm="0">
                                          <p:val>
                                            <p:strVal val="#ppt_x"/>
                                          </p:val>
                                        </p:tav>
                                        <p:tav tm="100000">
                                          <p:val>
                                            <p:strVal val="#ppt_x"/>
                                          </p:val>
                                        </p:tav>
                                      </p:tavLst>
                                    </p:anim>
                                    <p:anim calcmode="lin" valueType="num">
                                      <p:cBhvr additive="base">
                                        <p:cTn id="18" dur="5000" fill="hold"/>
                                        <p:tgtEl>
                                          <p:spTgt spid="1518595">
                                            <p:txEl>
                                              <p:pRg st="3" end="3"/>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0500"/>
                            </p:stCondLst>
                            <p:childTnLst>
                              <p:par>
                                <p:cTn id="20" presetID="2" presetClass="entr" presetSubtype="4" fill="hold" nodeType="afterEffect">
                                  <p:stCondLst>
                                    <p:cond delay="0"/>
                                  </p:stCondLst>
                                  <p:childTnLst>
                                    <p:set>
                                      <p:cBhvr>
                                        <p:cTn id="21" dur="1" fill="hold">
                                          <p:stCondLst>
                                            <p:cond delay="0"/>
                                          </p:stCondLst>
                                        </p:cTn>
                                        <p:tgtEl>
                                          <p:spTgt spid="1518595">
                                            <p:txEl>
                                              <p:pRg st="4" end="4"/>
                                            </p:txEl>
                                          </p:spTgt>
                                        </p:tgtEl>
                                        <p:attrNameLst>
                                          <p:attrName>style.visibility</p:attrName>
                                        </p:attrNameLst>
                                      </p:cBhvr>
                                      <p:to>
                                        <p:strVal val="visible"/>
                                      </p:to>
                                    </p:set>
                                    <p:anim calcmode="lin" valueType="num">
                                      <p:cBhvr additive="base">
                                        <p:cTn id="22" dur="5000" fill="hold"/>
                                        <p:tgtEl>
                                          <p:spTgt spid="1518595">
                                            <p:txEl>
                                              <p:pRg st="4" end="4"/>
                                            </p:txEl>
                                          </p:spTgt>
                                        </p:tgtEl>
                                        <p:attrNameLst>
                                          <p:attrName>ppt_x</p:attrName>
                                        </p:attrNameLst>
                                      </p:cBhvr>
                                      <p:tavLst>
                                        <p:tav tm="0">
                                          <p:val>
                                            <p:strVal val="#ppt_x"/>
                                          </p:val>
                                        </p:tav>
                                        <p:tav tm="100000">
                                          <p:val>
                                            <p:strVal val="#ppt_x"/>
                                          </p:val>
                                        </p:tav>
                                      </p:tavLst>
                                    </p:anim>
                                    <p:anim calcmode="lin" valueType="num">
                                      <p:cBhvr additive="base">
                                        <p:cTn id="23" dur="5000" fill="hold"/>
                                        <p:tgtEl>
                                          <p:spTgt spid="1518595">
                                            <p:txEl>
                                              <p:pRg st="4" end="4"/>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5500"/>
                            </p:stCondLst>
                            <p:childTnLst>
                              <p:par>
                                <p:cTn id="25" presetID="2" presetClass="entr" presetSubtype="4" fill="hold" nodeType="afterEffect">
                                  <p:stCondLst>
                                    <p:cond delay="0"/>
                                  </p:stCondLst>
                                  <p:childTnLst>
                                    <p:set>
                                      <p:cBhvr>
                                        <p:cTn id="26" dur="1" fill="hold">
                                          <p:stCondLst>
                                            <p:cond delay="0"/>
                                          </p:stCondLst>
                                        </p:cTn>
                                        <p:tgtEl>
                                          <p:spTgt spid="1518595">
                                            <p:txEl>
                                              <p:pRg st="5" end="5"/>
                                            </p:txEl>
                                          </p:spTgt>
                                        </p:tgtEl>
                                        <p:attrNameLst>
                                          <p:attrName>style.visibility</p:attrName>
                                        </p:attrNameLst>
                                      </p:cBhvr>
                                      <p:to>
                                        <p:strVal val="visible"/>
                                      </p:to>
                                    </p:set>
                                    <p:anim calcmode="lin" valueType="num">
                                      <p:cBhvr additive="base">
                                        <p:cTn id="27" dur="5000" fill="hold"/>
                                        <p:tgtEl>
                                          <p:spTgt spid="1518595">
                                            <p:txEl>
                                              <p:pRg st="5" end="5"/>
                                            </p:txEl>
                                          </p:spTgt>
                                        </p:tgtEl>
                                        <p:attrNameLst>
                                          <p:attrName>ppt_x</p:attrName>
                                        </p:attrNameLst>
                                      </p:cBhvr>
                                      <p:tavLst>
                                        <p:tav tm="0">
                                          <p:val>
                                            <p:strVal val="#ppt_x"/>
                                          </p:val>
                                        </p:tav>
                                        <p:tav tm="100000">
                                          <p:val>
                                            <p:strVal val="#ppt_x"/>
                                          </p:val>
                                        </p:tav>
                                      </p:tavLst>
                                    </p:anim>
                                    <p:anim calcmode="lin" valueType="num">
                                      <p:cBhvr additive="base">
                                        <p:cTn id="28" dur="5000" fill="hold"/>
                                        <p:tgtEl>
                                          <p:spTgt spid="1518595">
                                            <p:txEl>
                                              <p:pRg st="5" end="5"/>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0500"/>
                            </p:stCondLst>
                            <p:childTnLst>
                              <p:par>
                                <p:cTn id="30" presetID="2" presetClass="entr" presetSubtype="4" fill="hold" nodeType="afterEffect">
                                  <p:stCondLst>
                                    <p:cond delay="0"/>
                                  </p:stCondLst>
                                  <p:childTnLst>
                                    <p:set>
                                      <p:cBhvr>
                                        <p:cTn id="31" dur="1" fill="hold">
                                          <p:stCondLst>
                                            <p:cond delay="0"/>
                                          </p:stCondLst>
                                        </p:cTn>
                                        <p:tgtEl>
                                          <p:spTgt spid="1518595">
                                            <p:txEl>
                                              <p:pRg st="6" end="6"/>
                                            </p:txEl>
                                          </p:spTgt>
                                        </p:tgtEl>
                                        <p:attrNameLst>
                                          <p:attrName>style.visibility</p:attrName>
                                        </p:attrNameLst>
                                      </p:cBhvr>
                                      <p:to>
                                        <p:strVal val="visible"/>
                                      </p:to>
                                    </p:set>
                                    <p:anim calcmode="lin" valueType="num">
                                      <p:cBhvr additive="base">
                                        <p:cTn id="32" dur="5000" fill="hold"/>
                                        <p:tgtEl>
                                          <p:spTgt spid="1518595">
                                            <p:txEl>
                                              <p:pRg st="6" end="6"/>
                                            </p:txEl>
                                          </p:spTgt>
                                        </p:tgtEl>
                                        <p:attrNameLst>
                                          <p:attrName>ppt_x</p:attrName>
                                        </p:attrNameLst>
                                      </p:cBhvr>
                                      <p:tavLst>
                                        <p:tav tm="0">
                                          <p:val>
                                            <p:strVal val="#ppt_x"/>
                                          </p:val>
                                        </p:tav>
                                        <p:tav tm="100000">
                                          <p:val>
                                            <p:strVal val="#ppt_x"/>
                                          </p:val>
                                        </p:tav>
                                      </p:tavLst>
                                    </p:anim>
                                    <p:anim calcmode="lin" valueType="num">
                                      <p:cBhvr additive="base">
                                        <p:cTn id="33" dur="5000" fill="hold"/>
                                        <p:tgtEl>
                                          <p:spTgt spid="1518595">
                                            <p:txEl>
                                              <p:pRg st="6" end="6"/>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25500"/>
                            </p:stCondLst>
                            <p:childTnLst>
                              <p:par>
                                <p:cTn id="35" presetID="2" presetClass="entr" presetSubtype="4" fill="hold" nodeType="afterEffect">
                                  <p:stCondLst>
                                    <p:cond delay="0"/>
                                  </p:stCondLst>
                                  <p:childTnLst>
                                    <p:set>
                                      <p:cBhvr>
                                        <p:cTn id="36" dur="1" fill="hold">
                                          <p:stCondLst>
                                            <p:cond delay="0"/>
                                          </p:stCondLst>
                                        </p:cTn>
                                        <p:tgtEl>
                                          <p:spTgt spid="1518595">
                                            <p:txEl>
                                              <p:pRg st="7" end="7"/>
                                            </p:txEl>
                                          </p:spTgt>
                                        </p:tgtEl>
                                        <p:attrNameLst>
                                          <p:attrName>style.visibility</p:attrName>
                                        </p:attrNameLst>
                                      </p:cBhvr>
                                      <p:to>
                                        <p:strVal val="visible"/>
                                      </p:to>
                                    </p:set>
                                    <p:anim calcmode="lin" valueType="num">
                                      <p:cBhvr additive="base">
                                        <p:cTn id="37" dur="5000" fill="hold"/>
                                        <p:tgtEl>
                                          <p:spTgt spid="1518595">
                                            <p:txEl>
                                              <p:pRg st="7" end="7"/>
                                            </p:txEl>
                                          </p:spTgt>
                                        </p:tgtEl>
                                        <p:attrNameLst>
                                          <p:attrName>ppt_x</p:attrName>
                                        </p:attrNameLst>
                                      </p:cBhvr>
                                      <p:tavLst>
                                        <p:tav tm="0">
                                          <p:val>
                                            <p:strVal val="#ppt_x"/>
                                          </p:val>
                                        </p:tav>
                                        <p:tav tm="100000">
                                          <p:val>
                                            <p:strVal val="#ppt_x"/>
                                          </p:val>
                                        </p:tav>
                                      </p:tavLst>
                                    </p:anim>
                                    <p:anim calcmode="lin" valueType="num">
                                      <p:cBhvr additive="base">
                                        <p:cTn id="38" dur="5000" fill="hold"/>
                                        <p:tgtEl>
                                          <p:spTgt spid="151859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4018" name="Rectangle 2"/>
          <p:cNvSpPr>
            <a:spLocks noGrp="1" noChangeArrowheads="1"/>
          </p:cNvSpPr>
          <p:nvPr>
            <p:ph type="title"/>
          </p:nvPr>
        </p:nvSpPr>
        <p:spPr/>
        <p:txBody>
          <a:bodyPr>
            <a:normAutofit fontScale="90000"/>
          </a:bodyPr>
          <a:lstStyle/>
          <a:p>
            <a:pPr eaLnBrk="1" hangingPunct="1">
              <a:defRPr/>
            </a:pPr>
            <a:r>
              <a:rPr lang="en-US" sz="4800" dirty="0" smtClean="0">
                <a:solidFill>
                  <a:schemeClr val="tx1"/>
                </a:solidFill>
              </a:rPr>
              <a:t/>
            </a:r>
            <a:br>
              <a:rPr lang="en-US" sz="4800" dirty="0" smtClean="0">
                <a:solidFill>
                  <a:schemeClr val="tx1"/>
                </a:solidFill>
              </a:rPr>
            </a:br>
            <a:r>
              <a:rPr lang="en-US" sz="4800" b="1" dirty="0" smtClean="0">
                <a:solidFill>
                  <a:schemeClr val="accent6">
                    <a:lumMod val="20000"/>
                    <a:lumOff val="80000"/>
                  </a:schemeClr>
                </a:solidFill>
              </a:rPr>
              <a:t>Sulfonylureas – </a:t>
            </a:r>
            <a:br>
              <a:rPr lang="en-US" sz="4800" b="1" dirty="0" smtClean="0">
                <a:solidFill>
                  <a:schemeClr val="accent6">
                    <a:lumMod val="20000"/>
                    <a:lumOff val="80000"/>
                  </a:schemeClr>
                </a:solidFill>
              </a:rPr>
            </a:br>
            <a:r>
              <a:rPr lang="en-US" sz="4800" b="1" dirty="0" smtClean="0">
                <a:solidFill>
                  <a:schemeClr val="accent6">
                    <a:lumMod val="20000"/>
                    <a:lumOff val="80000"/>
                  </a:schemeClr>
                </a:solidFill>
              </a:rPr>
              <a:t> </a:t>
            </a:r>
            <a:endParaRPr lang="en-US" sz="4800" dirty="0" smtClean="0">
              <a:solidFill>
                <a:schemeClr val="accent6">
                  <a:lumMod val="20000"/>
                  <a:lumOff val="80000"/>
                </a:schemeClr>
              </a:solidFill>
            </a:endParaRPr>
          </a:p>
        </p:txBody>
      </p:sp>
      <p:sp>
        <p:nvSpPr>
          <p:cNvPr id="1494019" name="Rectangle 3"/>
          <p:cNvSpPr>
            <a:spLocks noGrp="1" noChangeArrowheads="1"/>
          </p:cNvSpPr>
          <p:nvPr>
            <p:ph type="body" sz="half" idx="1"/>
          </p:nvPr>
        </p:nvSpPr>
        <p:spPr>
          <a:xfrm>
            <a:off x="457200" y="1524000"/>
            <a:ext cx="4038600" cy="4610100"/>
          </a:xfrm>
        </p:spPr>
        <p:txBody>
          <a:bodyPr/>
          <a:lstStyle/>
          <a:p>
            <a:pPr eaLnBrk="1" hangingPunct="1"/>
            <a:r>
              <a:rPr lang="en-US" smtClean="0">
                <a:solidFill>
                  <a:schemeClr val="folHlink"/>
                </a:solidFill>
              </a:rPr>
              <a:t>Action:</a:t>
            </a:r>
            <a:r>
              <a:rPr lang="en-US" smtClean="0"/>
              <a:t> tells pancreas to squirt insulin all day</a:t>
            </a:r>
          </a:p>
          <a:p>
            <a:pPr eaLnBrk="1" hangingPunct="1"/>
            <a:r>
              <a:rPr lang="en-US" smtClean="0">
                <a:solidFill>
                  <a:schemeClr val="folHlink"/>
                </a:solidFill>
              </a:rPr>
              <a:t>Who?</a:t>
            </a:r>
            <a:r>
              <a:rPr lang="en-US" smtClean="0"/>
              <a:t> </a:t>
            </a:r>
          </a:p>
          <a:p>
            <a:pPr lvl="1" eaLnBrk="1" hangingPunct="1"/>
            <a:r>
              <a:rPr lang="en-US" smtClean="0"/>
              <a:t>Lean type 2</a:t>
            </a:r>
          </a:p>
        </p:txBody>
      </p:sp>
      <p:pic>
        <p:nvPicPr>
          <p:cNvPr id="280580" name="Picture 5" descr="bcap_squirt_earrings"/>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572000" y="3733800"/>
            <a:ext cx="3124200" cy="3124200"/>
          </a:xfrm>
          <a:noFill/>
        </p:spPr>
      </p:pic>
      <p:pic>
        <p:nvPicPr>
          <p:cNvPr id="280581" name="Picture 4" descr="PE01812_[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1981200"/>
            <a:ext cx="3352800"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582" name="Text Box 7"/>
          <p:cNvSpPr txBox="1">
            <a:spLocks noChangeArrowheads="1"/>
          </p:cNvSpPr>
          <p:nvPr/>
        </p:nvSpPr>
        <p:spPr bwMode="auto">
          <a:xfrm>
            <a:off x="142875" y="6554788"/>
            <a:ext cx="3273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000">
                <a:latin typeface="Times New Roman" panose="02020603050405020304" pitchFamily="18" charset="0"/>
              </a:rPr>
              <a:t>© Copyright 1999-2009, Diabetes Educational Services</a:t>
            </a:r>
          </a:p>
        </p:txBody>
      </p:sp>
    </p:spTree>
    <p:extLst>
      <p:ext uri="{BB962C8B-B14F-4D97-AF65-F5344CB8AC3E}">
        <p14:creationId xmlns:p14="http://schemas.microsoft.com/office/powerpoint/2010/main" val="38736377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94019">
                                            <p:txEl>
                                              <p:pRg st="1" end="1"/>
                                            </p:txEl>
                                          </p:spTgt>
                                        </p:tgtEl>
                                        <p:attrNameLst>
                                          <p:attrName>style.visibility</p:attrName>
                                        </p:attrNameLst>
                                      </p:cBhvr>
                                      <p:to>
                                        <p:strVal val="visible"/>
                                      </p:to>
                                    </p:set>
                                    <p:anim calcmode="lin" valueType="num">
                                      <p:cBhvr additive="base">
                                        <p:cTn id="7" dur="500" fill="hold"/>
                                        <p:tgtEl>
                                          <p:spTgt spid="149401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940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94019">
                                            <p:txEl>
                                              <p:pRg st="2" end="2"/>
                                            </p:txEl>
                                          </p:spTgt>
                                        </p:tgtEl>
                                        <p:attrNameLst>
                                          <p:attrName>style.visibility</p:attrName>
                                        </p:attrNameLst>
                                      </p:cBhvr>
                                      <p:to>
                                        <p:strVal val="visible"/>
                                      </p:to>
                                    </p:set>
                                    <p:anim calcmode="lin" valueType="num">
                                      <p:cBhvr additive="base">
                                        <p:cTn id="13" dur="500" fill="hold"/>
                                        <p:tgtEl>
                                          <p:spTgt spid="149401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940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494019">
                                            <p:txEl>
                                              <p:pRg st="0" end="0"/>
                                            </p:txEl>
                                          </p:spTgt>
                                        </p:tgtEl>
                                        <p:attrNameLst>
                                          <p:attrName>style.visibility</p:attrName>
                                        </p:attrNameLst>
                                      </p:cBhvr>
                                      <p:to>
                                        <p:strVal val="visible"/>
                                      </p:to>
                                    </p:set>
                                    <p:anim calcmode="lin" valueType="num">
                                      <p:cBhvr additive="base">
                                        <p:cTn id="19" dur="500" fill="hold"/>
                                        <p:tgtEl>
                                          <p:spTgt spid="1494019">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940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42" name="Rectangle 2"/>
          <p:cNvSpPr>
            <a:spLocks noGrp="1" noChangeArrowheads="1"/>
          </p:cNvSpPr>
          <p:nvPr>
            <p:ph type="title"/>
          </p:nvPr>
        </p:nvSpPr>
        <p:spPr>
          <a:xfrm>
            <a:off x="685800" y="304800"/>
            <a:ext cx="7772400" cy="533400"/>
          </a:xfrm>
        </p:spPr>
        <p:txBody>
          <a:bodyPr>
            <a:normAutofit fontScale="90000"/>
          </a:bodyPr>
          <a:lstStyle/>
          <a:p>
            <a:pPr eaLnBrk="1" hangingPunct="1">
              <a:defRPr/>
            </a:pPr>
            <a:r>
              <a:rPr lang="en-US" smtClean="0">
                <a:solidFill>
                  <a:schemeClr val="accent1">
                    <a:lumMod val="20000"/>
                    <a:lumOff val="80000"/>
                  </a:schemeClr>
                </a:solidFill>
              </a:rPr>
              <a:t>Sulfonylureas - </a:t>
            </a:r>
            <a:r>
              <a:rPr lang="en-US" smtClean="0">
                <a:solidFill>
                  <a:schemeClr val="folHlink"/>
                </a:solidFill>
              </a:rPr>
              <a:t>Squirts</a:t>
            </a:r>
          </a:p>
        </p:txBody>
      </p:sp>
      <p:sp>
        <p:nvSpPr>
          <p:cNvPr id="1495043" name="Rectangle 3"/>
          <p:cNvSpPr>
            <a:spLocks noGrp="1" noChangeArrowheads="1"/>
          </p:cNvSpPr>
          <p:nvPr>
            <p:ph type="body" idx="1"/>
          </p:nvPr>
        </p:nvSpPr>
        <p:spPr>
          <a:xfrm>
            <a:off x="533400" y="990600"/>
            <a:ext cx="8153400" cy="5562600"/>
          </a:xfrm>
        </p:spPr>
        <p:txBody>
          <a:bodyPr/>
          <a:lstStyle/>
          <a:p>
            <a:pPr eaLnBrk="1" hangingPunct="1"/>
            <a:r>
              <a:rPr lang="en-US" sz="2800" dirty="0" smtClean="0"/>
              <a:t>Action: Increase endogenous insulin secretion</a:t>
            </a:r>
          </a:p>
          <a:p>
            <a:pPr eaLnBrk="1" hangingPunct="1"/>
            <a:r>
              <a:rPr lang="en-US" sz="2800" dirty="0" smtClean="0"/>
              <a:t>Efficacy:</a:t>
            </a:r>
          </a:p>
          <a:p>
            <a:pPr lvl="1" eaLnBrk="1" hangingPunct="1"/>
            <a:r>
              <a:rPr lang="en-US" sz="2400" dirty="0" smtClean="0"/>
              <a:t>Decrease FPG 60-70 mg/dl </a:t>
            </a:r>
          </a:p>
          <a:p>
            <a:pPr lvl="1" eaLnBrk="1" hangingPunct="1"/>
            <a:r>
              <a:rPr lang="en-US" sz="2400" dirty="0" smtClean="0"/>
              <a:t>Reduce A1C by 1.0-2.0%</a:t>
            </a:r>
          </a:p>
          <a:p>
            <a:pPr eaLnBrk="1" hangingPunct="1"/>
            <a:r>
              <a:rPr lang="en-US" sz="2800" dirty="0" smtClean="0"/>
              <a:t>Primary failures: about 20% no response</a:t>
            </a:r>
          </a:p>
          <a:p>
            <a:pPr lvl="1" eaLnBrk="1" hangingPunct="1"/>
            <a:r>
              <a:rPr lang="en-US" sz="2400" dirty="0" smtClean="0"/>
              <a:t>R/O glucose toxicity or low beta cell function</a:t>
            </a:r>
          </a:p>
          <a:p>
            <a:pPr eaLnBrk="1" hangingPunct="1"/>
            <a:r>
              <a:rPr lang="en-US" sz="2800" dirty="0" smtClean="0"/>
              <a:t>Secondary failures: 5-10% shortly after initial response, many more later</a:t>
            </a:r>
          </a:p>
          <a:p>
            <a:pPr lvl="1" eaLnBrk="1" hangingPunct="1"/>
            <a:r>
              <a:rPr lang="en-US" sz="2400" dirty="0" smtClean="0"/>
              <a:t>Usually after 5 or more years of therapy due to natural history of DM 2</a:t>
            </a:r>
          </a:p>
          <a:p>
            <a:pPr lvl="1" eaLnBrk="1" hangingPunct="1"/>
            <a:endParaRPr lang="en-US" sz="2400" dirty="0" smtClean="0">
              <a:solidFill>
                <a:srgbClr val="FFFFFF"/>
              </a:solidFill>
            </a:endParaRPr>
          </a:p>
        </p:txBody>
      </p:sp>
      <p:sp>
        <p:nvSpPr>
          <p:cNvPr id="282628" name="Line 4"/>
          <p:cNvSpPr>
            <a:spLocks noChangeShapeType="1"/>
          </p:cNvSpPr>
          <p:nvPr/>
        </p:nvSpPr>
        <p:spPr bwMode="auto">
          <a:xfrm>
            <a:off x="685800" y="9144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2629" name="Text Box 6"/>
          <p:cNvSpPr txBox="1">
            <a:spLocks noChangeArrowheads="1"/>
          </p:cNvSpPr>
          <p:nvPr/>
        </p:nvSpPr>
        <p:spPr bwMode="auto">
          <a:xfrm>
            <a:off x="2368550" y="6526213"/>
            <a:ext cx="418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000">
                <a:latin typeface="Times New Roman" panose="02020603050405020304" pitchFamily="18" charset="0"/>
              </a:rPr>
              <a:t>© Copyright 1999-2013, Diabetes Educational Services, All Rights Reserved.</a:t>
            </a:r>
          </a:p>
        </p:txBody>
      </p:sp>
    </p:spTree>
    <p:extLst>
      <p:ext uri="{BB962C8B-B14F-4D97-AF65-F5344CB8AC3E}">
        <p14:creationId xmlns:p14="http://schemas.microsoft.com/office/powerpoint/2010/main" val="1354595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95043">
                                            <p:txEl>
                                              <p:pRg st="0" end="0"/>
                                            </p:txEl>
                                          </p:spTgt>
                                        </p:tgtEl>
                                        <p:attrNameLst>
                                          <p:attrName>style.visibility</p:attrName>
                                        </p:attrNameLst>
                                      </p:cBhvr>
                                      <p:to>
                                        <p:strVal val="visible"/>
                                      </p:to>
                                    </p:set>
                                    <p:animEffect transition="in" filter="wipe(up)">
                                      <p:cBhvr>
                                        <p:cTn id="7" dur="500"/>
                                        <p:tgtEl>
                                          <p:spTgt spid="14950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95043">
                                            <p:txEl>
                                              <p:pRg st="1" end="1"/>
                                            </p:txEl>
                                          </p:spTgt>
                                        </p:tgtEl>
                                        <p:attrNameLst>
                                          <p:attrName>style.visibility</p:attrName>
                                        </p:attrNameLst>
                                      </p:cBhvr>
                                      <p:to>
                                        <p:strVal val="visible"/>
                                      </p:to>
                                    </p:set>
                                    <p:animEffect transition="in" filter="wipe(up)">
                                      <p:cBhvr>
                                        <p:cTn id="12" dur="500"/>
                                        <p:tgtEl>
                                          <p:spTgt spid="1495043">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495043">
                                            <p:txEl>
                                              <p:pRg st="2" end="2"/>
                                            </p:txEl>
                                          </p:spTgt>
                                        </p:tgtEl>
                                        <p:attrNameLst>
                                          <p:attrName>style.visibility</p:attrName>
                                        </p:attrNameLst>
                                      </p:cBhvr>
                                      <p:to>
                                        <p:strVal val="visible"/>
                                      </p:to>
                                    </p:set>
                                    <p:animEffect transition="in" filter="wipe(up)">
                                      <p:cBhvr>
                                        <p:cTn id="15" dur="500"/>
                                        <p:tgtEl>
                                          <p:spTgt spid="1495043">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495043">
                                            <p:txEl>
                                              <p:pRg st="3" end="3"/>
                                            </p:txEl>
                                          </p:spTgt>
                                        </p:tgtEl>
                                        <p:attrNameLst>
                                          <p:attrName>style.visibility</p:attrName>
                                        </p:attrNameLst>
                                      </p:cBhvr>
                                      <p:to>
                                        <p:strVal val="visible"/>
                                      </p:to>
                                    </p:set>
                                    <p:animEffect transition="in" filter="wipe(up)">
                                      <p:cBhvr>
                                        <p:cTn id="18" dur="500"/>
                                        <p:tgtEl>
                                          <p:spTgt spid="1495043">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495043">
                                            <p:txEl>
                                              <p:pRg st="4" end="4"/>
                                            </p:txEl>
                                          </p:spTgt>
                                        </p:tgtEl>
                                        <p:attrNameLst>
                                          <p:attrName>style.visibility</p:attrName>
                                        </p:attrNameLst>
                                      </p:cBhvr>
                                      <p:to>
                                        <p:strVal val="visible"/>
                                      </p:to>
                                    </p:set>
                                    <p:animEffect transition="in" filter="wipe(up)">
                                      <p:cBhvr>
                                        <p:cTn id="23" dur="500"/>
                                        <p:tgtEl>
                                          <p:spTgt spid="1495043">
                                            <p:txEl>
                                              <p:pRg st="4" end="4"/>
                                            </p:tx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495043">
                                            <p:txEl>
                                              <p:pRg st="5" end="5"/>
                                            </p:txEl>
                                          </p:spTgt>
                                        </p:tgtEl>
                                        <p:attrNameLst>
                                          <p:attrName>style.visibility</p:attrName>
                                        </p:attrNameLst>
                                      </p:cBhvr>
                                      <p:to>
                                        <p:strVal val="visible"/>
                                      </p:to>
                                    </p:set>
                                    <p:animEffect transition="in" filter="wipe(up)">
                                      <p:cBhvr>
                                        <p:cTn id="26" dur="500"/>
                                        <p:tgtEl>
                                          <p:spTgt spid="1495043">
                                            <p:txEl>
                                              <p:pRg st="5" end="5"/>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495043">
                                            <p:txEl>
                                              <p:pRg st="6" end="6"/>
                                            </p:txEl>
                                          </p:spTgt>
                                        </p:tgtEl>
                                        <p:attrNameLst>
                                          <p:attrName>style.visibility</p:attrName>
                                        </p:attrNameLst>
                                      </p:cBhvr>
                                      <p:to>
                                        <p:strVal val="visible"/>
                                      </p:to>
                                    </p:set>
                                    <p:animEffect transition="in" filter="wipe(up)">
                                      <p:cBhvr>
                                        <p:cTn id="31" dur="500"/>
                                        <p:tgtEl>
                                          <p:spTgt spid="1495043">
                                            <p:txEl>
                                              <p:pRg st="6" end="6"/>
                                            </p:txEl>
                                          </p:spTgt>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495043">
                                            <p:txEl>
                                              <p:pRg st="7" end="7"/>
                                            </p:txEl>
                                          </p:spTgt>
                                        </p:tgtEl>
                                        <p:attrNameLst>
                                          <p:attrName>style.visibility</p:attrName>
                                        </p:attrNameLst>
                                      </p:cBhvr>
                                      <p:to>
                                        <p:strVal val="visible"/>
                                      </p:to>
                                    </p:set>
                                    <p:animEffect transition="in" filter="wipe(up)">
                                      <p:cBhvr>
                                        <p:cTn id="34" dur="500"/>
                                        <p:tgtEl>
                                          <p:spTgt spid="149504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43" grpId="0" build="p" autoUpdateAnimBg="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ChangeArrowheads="1"/>
          </p:cNvSpPr>
          <p:nvPr>
            <p:ph type="title"/>
          </p:nvPr>
        </p:nvSpPr>
        <p:spPr>
          <a:xfrm>
            <a:off x="609600" y="381000"/>
            <a:ext cx="7848600" cy="1143000"/>
          </a:xfrm>
        </p:spPr>
        <p:txBody>
          <a:bodyPr>
            <a:normAutofit fontScale="90000"/>
          </a:bodyPr>
          <a:lstStyle/>
          <a:p>
            <a:pPr eaLnBrk="1" hangingPunct="1"/>
            <a:r>
              <a:rPr lang="en-US" smtClean="0">
                <a:solidFill>
                  <a:schemeClr val="tx1"/>
                </a:solidFill>
              </a:rPr>
              <a:t>Sulfonylureas:</a:t>
            </a:r>
            <a:br>
              <a:rPr lang="en-US" smtClean="0">
                <a:solidFill>
                  <a:schemeClr val="tx1"/>
                </a:solidFill>
              </a:rPr>
            </a:br>
            <a:r>
              <a:rPr lang="en-US" smtClean="0">
                <a:solidFill>
                  <a:schemeClr val="tx1"/>
                </a:solidFill>
              </a:rPr>
              <a:t>2nd Generation</a:t>
            </a:r>
          </a:p>
        </p:txBody>
      </p:sp>
      <p:sp>
        <p:nvSpPr>
          <p:cNvPr id="284675" name="Rectangle 3"/>
          <p:cNvSpPr>
            <a:spLocks noGrp="1" noChangeArrowheads="1"/>
          </p:cNvSpPr>
          <p:nvPr>
            <p:ph type="body" sz="half" idx="2"/>
          </p:nvPr>
        </p:nvSpPr>
        <p:spPr>
          <a:xfrm>
            <a:off x="0" y="1752600"/>
            <a:ext cx="9144000" cy="4572000"/>
          </a:xfrm>
        </p:spPr>
        <p:txBody>
          <a:bodyPr/>
          <a:lstStyle/>
          <a:p>
            <a:pPr eaLnBrk="1" hangingPunct="1">
              <a:lnSpc>
                <a:spcPct val="90000"/>
              </a:lnSpc>
              <a:buFont typeface="Wingdings" panose="05000000000000000000" pitchFamily="2" charset="2"/>
              <a:buNone/>
            </a:pPr>
            <a:endParaRPr lang="en-US" sz="2400" dirty="0" smtClean="0"/>
          </a:p>
          <a:p>
            <a:pPr eaLnBrk="1" hangingPunct="1">
              <a:lnSpc>
                <a:spcPct val="90000"/>
              </a:lnSpc>
              <a:buFont typeface="Wingdings" panose="05000000000000000000" pitchFamily="2" charset="2"/>
              <a:buNone/>
            </a:pPr>
            <a:r>
              <a:rPr lang="en-US" sz="2400" dirty="0" smtClean="0"/>
              <a:t>	</a:t>
            </a:r>
            <a:r>
              <a:rPr lang="en-US" u="sng" dirty="0" smtClean="0"/>
              <a:t>Generic		Trade	 	</a:t>
            </a:r>
            <a:r>
              <a:rPr lang="en-US" u="sng" dirty="0" smtClean="0"/>
              <a:t>	Duration</a:t>
            </a:r>
            <a:endParaRPr lang="en-US" u="sng" dirty="0" smtClean="0"/>
          </a:p>
          <a:p>
            <a:pPr lvl="1" eaLnBrk="1" hangingPunct="1">
              <a:lnSpc>
                <a:spcPct val="90000"/>
              </a:lnSpc>
            </a:pPr>
            <a:r>
              <a:rPr lang="en-US" dirty="0" smtClean="0"/>
              <a:t>Glyburide	</a:t>
            </a:r>
            <a:r>
              <a:rPr lang="en-US" dirty="0" smtClean="0"/>
              <a:t>	</a:t>
            </a:r>
            <a:r>
              <a:rPr lang="en-US" dirty="0" err="1" smtClean="0"/>
              <a:t>Diabeta</a:t>
            </a:r>
            <a:r>
              <a:rPr lang="en-US" dirty="0" smtClean="0"/>
              <a:t>, </a:t>
            </a:r>
            <a:r>
              <a:rPr lang="en-US" dirty="0" err="1" smtClean="0"/>
              <a:t>Micronase</a:t>
            </a:r>
            <a:r>
              <a:rPr lang="en-US" dirty="0" smtClean="0"/>
              <a:t>,		12-24 </a:t>
            </a:r>
            <a:r>
              <a:rPr lang="en-US" dirty="0" err="1" smtClean="0"/>
              <a:t>hrs</a:t>
            </a:r>
            <a:endParaRPr lang="en-US" dirty="0" smtClean="0"/>
          </a:p>
          <a:p>
            <a:pPr lvl="4" eaLnBrk="1" hangingPunct="1">
              <a:lnSpc>
                <a:spcPct val="90000"/>
              </a:lnSpc>
              <a:buFont typeface="Wingdings" panose="05000000000000000000" pitchFamily="2" charset="2"/>
              <a:buNone/>
            </a:pPr>
            <a:r>
              <a:rPr lang="en-US" sz="2400" dirty="0" smtClean="0"/>
              <a:t>		</a:t>
            </a:r>
            <a:r>
              <a:rPr lang="en-US" sz="2400" dirty="0" smtClean="0"/>
              <a:t>	</a:t>
            </a:r>
            <a:r>
              <a:rPr lang="en-US" sz="1600" dirty="0" err="1" smtClean="0"/>
              <a:t>Glynase</a:t>
            </a:r>
            <a:r>
              <a:rPr lang="en-US" sz="1600" dirty="0" smtClean="0"/>
              <a:t> </a:t>
            </a:r>
            <a:r>
              <a:rPr lang="en-US" sz="1600" dirty="0" err="1" smtClean="0"/>
              <a:t>Prestabs</a:t>
            </a:r>
            <a:endParaRPr lang="en-US" sz="1600" dirty="0" smtClean="0"/>
          </a:p>
          <a:p>
            <a:pPr lvl="4" eaLnBrk="1" hangingPunct="1">
              <a:lnSpc>
                <a:spcPct val="90000"/>
              </a:lnSpc>
              <a:buFont typeface="Wingdings" panose="05000000000000000000" pitchFamily="2" charset="2"/>
              <a:buNone/>
            </a:pPr>
            <a:endParaRPr lang="en-US" sz="2400" dirty="0" smtClean="0"/>
          </a:p>
          <a:p>
            <a:pPr lvl="1" eaLnBrk="1" hangingPunct="1">
              <a:lnSpc>
                <a:spcPct val="90000"/>
              </a:lnSpc>
            </a:pPr>
            <a:r>
              <a:rPr lang="en-US" dirty="0" err="1" smtClean="0"/>
              <a:t>Glipizide</a:t>
            </a:r>
            <a:r>
              <a:rPr lang="en-US" dirty="0" smtClean="0"/>
              <a:t>*	</a:t>
            </a:r>
            <a:r>
              <a:rPr lang="en-US" dirty="0" smtClean="0"/>
              <a:t>	Glucotrol</a:t>
            </a:r>
            <a:r>
              <a:rPr lang="en-US" dirty="0" smtClean="0"/>
              <a:t>, Glucotrol Xl	12-24 </a:t>
            </a:r>
            <a:r>
              <a:rPr lang="en-US" dirty="0" err="1" smtClean="0"/>
              <a:t>hrs</a:t>
            </a:r>
            <a:endParaRPr lang="en-US" dirty="0" smtClean="0"/>
          </a:p>
          <a:p>
            <a:pPr lvl="1" eaLnBrk="1" hangingPunct="1">
              <a:lnSpc>
                <a:spcPct val="90000"/>
              </a:lnSpc>
            </a:pPr>
            <a:endParaRPr lang="en-US" dirty="0" smtClean="0"/>
          </a:p>
          <a:p>
            <a:pPr lvl="1" eaLnBrk="1" hangingPunct="1">
              <a:lnSpc>
                <a:spcPct val="90000"/>
              </a:lnSpc>
            </a:pPr>
            <a:r>
              <a:rPr lang="en-US" dirty="0" smtClean="0"/>
              <a:t>Glimepiride	Amaryl			16-24 </a:t>
            </a:r>
            <a:r>
              <a:rPr lang="en-US" dirty="0" err="1" smtClean="0"/>
              <a:t>hrs</a:t>
            </a:r>
            <a:endParaRPr lang="en-US" dirty="0" smtClean="0"/>
          </a:p>
          <a:p>
            <a:pPr lvl="1" eaLnBrk="1" hangingPunct="1">
              <a:lnSpc>
                <a:spcPct val="90000"/>
              </a:lnSpc>
            </a:pPr>
            <a:endParaRPr lang="en-US" dirty="0" smtClean="0"/>
          </a:p>
          <a:p>
            <a:pPr lvl="1" eaLnBrk="1" hangingPunct="1">
              <a:lnSpc>
                <a:spcPct val="90000"/>
              </a:lnSpc>
              <a:buFont typeface="Wingdings" panose="05000000000000000000" pitchFamily="2" charset="2"/>
              <a:buNone/>
            </a:pPr>
            <a:r>
              <a:rPr lang="en-US" sz="2000" dirty="0" smtClean="0"/>
              <a:t>*</a:t>
            </a:r>
            <a:r>
              <a:rPr lang="en-US" sz="1800" dirty="0" smtClean="0"/>
              <a:t>take short acting product on empty stomach</a:t>
            </a:r>
            <a:endParaRPr lang="en-US" sz="2000" dirty="0" smtClean="0"/>
          </a:p>
        </p:txBody>
      </p:sp>
      <p:sp>
        <p:nvSpPr>
          <p:cNvPr id="284676" name="Text Box 4"/>
          <p:cNvSpPr txBox="1">
            <a:spLocks noChangeArrowheads="1"/>
          </p:cNvSpPr>
          <p:nvPr/>
        </p:nvSpPr>
        <p:spPr bwMode="auto">
          <a:xfrm>
            <a:off x="5675313" y="4308475"/>
            <a:ext cx="1635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84677" name="Text Box 6"/>
          <p:cNvSpPr txBox="1">
            <a:spLocks noChangeArrowheads="1"/>
          </p:cNvSpPr>
          <p:nvPr/>
        </p:nvSpPr>
        <p:spPr bwMode="auto">
          <a:xfrm>
            <a:off x="2368550" y="6526213"/>
            <a:ext cx="418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000">
                <a:latin typeface="Times New Roman" panose="02020603050405020304" pitchFamily="18" charset="0"/>
              </a:rPr>
              <a:t>© Copyright 1999-2013, Diabetes Educational Services, All Rights Reserved.</a:t>
            </a:r>
          </a:p>
        </p:txBody>
      </p:sp>
    </p:spTree>
    <p:extLst>
      <p:ext uri="{BB962C8B-B14F-4D97-AF65-F5344CB8AC3E}">
        <p14:creationId xmlns:p14="http://schemas.microsoft.com/office/powerpoint/2010/main" val="4257967368"/>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9138" name="Rectangle 2"/>
          <p:cNvSpPr>
            <a:spLocks noGrp="1" noChangeArrowheads="1"/>
          </p:cNvSpPr>
          <p:nvPr>
            <p:ph type="title"/>
          </p:nvPr>
        </p:nvSpPr>
        <p:spPr>
          <a:xfrm>
            <a:off x="685800" y="304800"/>
            <a:ext cx="7772400" cy="533400"/>
          </a:xfrm>
        </p:spPr>
        <p:txBody>
          <a:bodyPr>
            <a:normAutofit fontScale="90000"/>
          </a:bodyPr>
          <a:lstStyle/>
          <a:p>
            <a:pPr eaLnBrk="1" hangingPunct="1">
              <a:defRPr/>
            </a:pPr>
            <a:r>
              <a:rPr lang="en-US" smtClean="0">
                <a:solidFill>
                  <a:schemeClr val="accent1">
                    <a:lumMod val="20000"/>
                    <a:lumOff val="80000"/>
                  </a:schemeClr>
                </a:solidFill>
              </a:rPr>
              <a:t>Sulfonylureas</a:t>
            </a:r>
          </a:p>
        </p:txBody>
      </p:sp>
      <p:sp>
        <p:nvSpPr>
          <p:cNvPr id="1499139" name="Rectangle 3"/>
          <p:cNvSpPr>
            <a:spLocks noGrp="1" noChangeArrowheads="1"/>
          </p:cNvSpPr>
          <p:nvPr>
            <p:ph type="body" idx="1"/>
          </p:nvPr>
        </p:nvSpPr>
        <p:spPr>
          <a:xfrm>
            <a:off x="533400" y="1295400"/>
            <a:ext cx="7315200" cy="5257800"/>
          </a:xfrm>
        </p:spPr>
        <p:txBody>
          <a:bodyPr/>
          <a:lstStyle/>
          <a:p>
            <a:pPr eaLnBrk="1" hangingPunct="1"/>
            <a:r>
              <a:rPr lang="en-US" sz="3600" dirty="0" smtClean="0"/>
              <a:t>Other Effects</a:t>
            </a:r>
          </a:p>
          <a:p>
            <a:pPr lvl="1" eaLnBrk="1" hangingPunct="1"/>
            <a:r>
              <a:rPr lang="en-US" sz="3000" dirty="0" smtClean="0"/>
              <a:t>Hypoglycemia </a:t>
            </a:r>
          </a:p>
          <a:p>
            <a:pPr lvl="1" eaLnBrk="1" hangingPunct="1"/>
            <a:r>
              <a:rPr lang="en-US" sz="3000" dirty="0" smtClean="0"/>
              <a:t>Weight gain </a:t>
            </a:r>
          </a:p>
          <a:p>
            <a:pPr lvl="1" eaLnBrk="1" hangingPunct="1"/>
            <a:r>
              <a:rPr lang="en-US" sz="3000" dirty="0" smtClean="0"/>
              <a:t>Cleared by kidney, use caution for </a:t>
            </a:r>
            <a:r>
              <a:rPr lang="en-US" sz="3000" dirty="0" err="1" smtClean="0"/>
              <a:t>pts</a:t>
            </a:r>
            <a:r>
              <a:rPr lang="en-US" sz="3000" dirty="0" smtClean="0"/>
              <a:t> with kidney problems</a:t>
            </a:r>
          </a:p>
          <a:p>
            <a:pPr lvl="1" eaLnBrk="1" hangingPunct="1"/>
            <a:r>
              <a:rPr lang="en-US" sz="3000" dirty="0" smtClean="0"/>
              <a:t>Generally the least expensive class of medication</a:t>
            </a:r>
          </a:p>
        </p:txBody>
      </p:sp>
      <p:sp>
        <p:nvSpPr>
          <p:cNvPr id="286724" name="Line 4"/>
          <p:cNvSpPr>
            <a:spLocks noChangeShapeType="1"/>
          </p:cNvSpPr>
          <p:nvPr/>
        </p:nvSpPr>
        <p:spPr bwMode="auto">
          <a:xfrm>
            <a:off x="685800" y="9144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6725" name="Text Box 6"/>
          <p:cNvSpPr txBox="1">
            <a:spLocks noChangeArrowheads="1"/>
          </p:cNvSpPr>
          <p:nvPr/>
        </p:nvSpPr>
        <p:spPr bwMode="auto">
          <a:xfrm>
            <a:off x="2368550" y="6526213"/>
            <a:ext cx="418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000">
                <a:latin typeface="Times New Roman" panose="02020603050405020304" pitchFamily="18" charset="0"/>
              </a:rPr>
              <a:t>© Copyright 1999-2013, Diabetes Educational Services, All Rights Reserved.</a:t>
            </a:r>
          </a:p>
        </p:txBody>
      </p:sp>
    </p:spTree>
    <p:extLst>
      <p:ext uri="{BB962C8B-B14F-4D97-AF65-F5344CB8AC3E}">
        <p14:creationId xmlns:p14="http://schemas.microsoft.com/office/powerpoint/2010/main" val="9736378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99139">
                                            <p:txEl>
                                              <p:pRg st="0" end="0"/>
                                            </p:txEl>
                                          </p:spTgt>
                                        </p:tgtEl>
                                        <p:attrNameLst>
                                          <p:attrName>style.visibility</p:attrName>
                                        </p:attrNameLst>
                                      </p:cBhvr>
                                      <p:to>
                                        <p:strVal val="visible"/>
                                      </p:to>
                                    </p:set>
                                    <p:animEffect transition="in" filter="wipe(up)">
                                      <p:cBhvr>
                                        <p:cTn id="7" dur="500"/>
                                        <p:tgtEl>
                                          <p:spTgt spid="1499139">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499139">
                                            <p:txEl>
                                              <p:pRg st="1" end="1"/>
                                            </p:txEl>
                                          </p:spTgt>
                                        </p:tgtEl>
                                        <p:attrNameLst>
                                          <p:attrName>style.visibility</p:attrName>
                                        </p:attrNameLst>
                                      </p:cBhvr>
                                      <p:to>
                                        <p:strVal val="visible"/>
                                      </p:to>
                                    </p:set>
                                    <p:animEffect transition="in" filter="wipe(up)">
                                      <p:cBhvr>
                                        <p:cTn id="10" dur="500"/>
                                        <p:tgtEl>
                                          <p:spTgt spid="1499139">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499139">
                                            <p:txEl>
                                              <p:pRg st="2" end="2"/>
                                            </p:txEl>
                                          </p:spTgt>
                                        </p:tgtEl>
                                        <p:attrNameLst>
                                          <p:attrName>style.visibility</p:attrName>
                                        </p:attrNameLst>
                                      </p:cBhvr>
                                      <p:to>
                                        <p:strVal val="visible"/>
                                      </p:to>
                                    </p:set>
                                    <p:animEffect transition="in" filter="wipe(up)">
                                      <p:cBhvr>
                                        <p:cTn id="13" dur="500"/>
                                        <p:tgtEl>
                                          <p:spTgt spid="1499139">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499139">
                                            <p:txEl>
                                              <p:pRg st="3" end="3"/>
                                            </p:txEl>
                                          </p:spTgt>
                                        </p:tgtEl>
                                        <p:attrNameLst>
                                          <p:attrName>style.visibility</p:attrName>
                                        </p:attrNameLst>
                                      </p:cBhvr>
                                      <p:to>
                                        <p:strVal val="visible"/>
                                      </p:to>
                                    </p:set>
                                    <p:animEffect transition="in" filter="wipe(up)">
                                      <p:cBhvr>
                                        <p:cTn id="16" dur="500"/>
                                        <p:tgtEl>
                                          <p:spTgt spid="1499139">
                                            <p:txEl>
                                              <p:pRg st="3" end="3"/>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499139">
                                            <p:txEl>
                                              <p:pRg st="4" end="4"/>
                                            </p:txEl>
                                          </p:spTgt>
                                        </p:tgtEl>
                                        <p:attrNameLst>
                                          <p:attrName>style.visibility</p:attrName>
                                        </p:attrNameLst>
                                      </p:cBhvr>
                                      <p:to>
                                        <p:strVal val="visible"/>
                                      </p:to>
                                    </p:set>
                                    <p:animEffect transition="in" filter="wipe(up)">
                                      <p:cBhvr>
                                        <p:cTn id="19" dur="500"/>
                                        <p:tgtEl>
                                          <p:spTgt spid="149913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9139" grpId="0" build="p" autoUpdateAnimBg="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a:xfrm>
            <a:off x="457200" y="304800"/>
            <a:ext cx="8229600" cy="1219200"/>
          </a:xfrm>
          <a:noFill/>
        </p:spPr>
        <p:txBody>
          <a:bodyPr lIns="90477" tIns="44445" rIns="90477" bIns="44445" anchor="b"/>
          <a:lstStyle/>
          <a:p>
            <a:pPr eaLnBrk="1" hangingPunct="1"/>
            <a:r>
              <a:rPr lang="en-US" sz="3600" smtClean="0"/>
              <a:t>Hypoglycemia – “Limiting Factor”</a:t>
            </a:r>
          </a:p>
        </p:txBody>
      </p:sp>
      <p:sp>
        <p:nvSpPr>
          <p:cNvPr id="1517571" name="Rectangle 3"/>
          <p:cNvSpPr>
            <a:spLocks noGrp="1" noChangeArrowheads="1"/>
          </p:cNvSpPr>
          <p:nvPr>
            <p:ph type="body" idx="1"/>
          </p:nvPr>
        </p:nvSpPr>
        <p:spPr>
          <a:xfrm>
            <a:off x="457200" y="1676400"/>
            <a:ext cx="8001000" cy="4800600"/>
          </a:xfrm>
        </p:spPr>
        <p:txBody>
          <a:bodyPr lIns="90477" tIns="44445" rIns="90477" bIns="44445"/>
          <a:lstStyle/>
          <a:p>
            <a:pPr eaLnBrk="1" hangingPunct="1"/>
            <a:r>
              <a:rPr lang="en-US" smtClean="0"/>
              <a:t>Defined as glucose of 70</a:t>
            </a:r>
            <a:r>
              <a:rPr lang="en-US" sz="2400" smtClean="0"/>
              <a:t>mg/dl </a:t>
            </a:r>
            <a:r>
              <a:rPr lang="en-US" smtClean="0"/>
              <a:t>or below  </a:t>
            </a:r>
          </a:p>
          <a:p>
            <a:pPr eaLnBrk="1" hangingPunct="1"/>
            <a:r>
              <a:rPr lang="en-US" smtClean="0"/>
              <a:t>50% of episodes occur during the night</a:t>
            </a:r>
          </a:p>
          <a:p>
            <a:pPr eaLnBrk="1" hangingPunct="1"/>
            <a:r>
              <a:rPr lang="en-US" smtClean="0"/>
              <a:t>Higher mortality rate with severe hypoglycemia secondary to sulfonylureas</a:t>
            </a:r>
          </a:p>
          <a:p>
            <a:pPr lvl="1" eaLnBrk="1" hangingPunct="1"/>
            <a:r>
              <a:rPr lang="en-US" smtClean="0"/>
              <a:t>Especially (chlorpropamide) Diabenese</a:t>
            </a:r>
            <a:r>
              <a:rPr lang="en-US" sz="2000" baseline="30000" smtClean="0"/>
              <a:t>®</a:t>
            </a:r>
            <a:r>
              <a:rPr lang="en-US" smtClean="0"/>
              <a:t>  and (glyburide) Micronase</a:t>
            </a:r>
            <a:r>
              <a:rPr lang="en-US" sz="2000" baseline="40000" smtClean="0"/>
              <a:t>®</a:t>
            </a:r>
            <a:r>
              <a:rPr lang="en-US" smtClean="0"/>
              <a:t>, Diabeta</a:t>
            </a:r>
            <a:r>
              <a:rPr lang="en-US" sz="2000" baseline="40000" smtClean="0"/>
              <a:t>®</a:t>
            </a:r>
            <a:endParaRPr lang="en-US" baseline="40000" smtClean="0"/>
          </a:p>
          <a:p>
            <a:pPr eaLnBrk="1" hangingPunct="1"/>
            <a:r>
              <a:rPr lang="en-US" smtClean="0"/>
              <a:t>Blood glucose levels don’t describe severity, response is individual</a:t>
            </a:r>
          </a:p>
        </p:txBody>
      </p:sp>
    </p:spTree>
    <p:extLst>
      <p:ext uri="{BB962C8B-B14F-4D97-AF65-F5344CB8AC3E}">
        <p14:creationId xmlns:p14="http://schemas.microsoft.com/office/powerpoint/2010/main" val="24284117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3000" fill="hold"/>
                                        <p:tgtEl>
                                          <p:spTgt spid="1517571">
                                            <p:txEl>
                                              <p:pRg st="2" end="2"/>
                                            </p:txEl>
                                          </p:spTgt>
                                        </p:tgtEl>
                                        <p:attrNameLst>
                                          <p:attrName>r</p:attrName>
                                        </p:attrNameLst>
                                      </p:cBhvr>
                                    </p:animRot>
                                  </p:childTnLst>
                                </p:cTn>
                              </p:par>
                              <p:par>
                                <p:cTn id="7" presetID="8" presetClass="emph" presetSubtype="0" fill="hold" nodeType="withEffect">
                                  <p:stCondLst>
                                    <p:cond delay="0"/>
                                  </p:stCondLst>
                                  <p:childTnLst>
                                    <p:animRot by="21600000">
                                      <p:cBhvr>
                                        <p:cTn id="8" dur="3000" fill="hold"/>
                                        <p:tgtEl>
                                          <p:spTgt spid="1517571">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1026"/>
          <p:cNvSpPr>
            <a:spLocks noGrp="1" noChangeArrowheads="1"/>
          </p:cNvSpPr>
          <p:nvPr>
            <p:ph type="title"/>
          </p:nvPr>
        </p:nvSpPr>
        <p:spPr>
          <a:noFill/>
        </p:spPr>
        <p:txBody>
          <a:bodyPr lIns="90477" tIns="44445" rIns="90477" bIns="44445" anchor="b"/>
          <a:lstStyle/>
          <a:p>
            <a:pPr eaLnBrk="1" hangingPunct="1"/>
            <a:r>
              <a:rPr lang="en-US" dirty="0" smtClean="0"/>
              <a:t>Hypoglycemia Symptoms</a:t>
            </a:r>
          </a:p>
        </p:txBody>
      </p:sp>
      <p:sp>
        <p:nvSpPr>
          <p:cNvPr id="290819" name="Rectangle 1027"/>
          <p:cNvSpPr>
            <a:spLocks noGrp="1" noChangeArrowheads="1"/>
          </p:cNvSpPr>
          <p:nvPr>
            <p:ph type="body" sz="half" idx="2"/>
          </p:nvPr>
        </p:nvSpPr>
        <p:spPr>
          <a:xfrm>
            <a:off x="1981200" y="1752600"/>
            <a:ext cx="3429000" cy="4525963"/>
          </a:xfrm>
        </p:spPr>
        <p:txBody>
          <a:bodyPr/>
          <a:lstStyle/>
          <a:p>
            <a:pPr eaLnBrk="1" hangingPunct="1"/>
            <a:r>
              <a:rPr lang="en-US" sz="2800" dirty="0" smtClean="0">
                <a:solidFill>
                  <a:schemeClr val="hlink"/>
                </a:solidFill>
              </a:rPr>
              <a:t>Autonomic</a:t>
            </a:r>
          </a:p>
          <a:p>
            <a:pPr lvl="1" eaLnBrk="1" hangingPunct="1"/>
            <a:r>
              <a:rPr lang="en-US" sz="2800" dirty="0" smtClean="0"/>
              <a:t>Anxiety</a:t>
            </a:r>
          </a:p>
          <a:p>
            <a:pPr lvl="1" eaLnBrk="1" hangingPunct="1"/>
            <a:r>
              <a:rPr lang="en-US" sz="2800" dirty="0" smtClean="0"/>
              <a:t>Palpitations</a:t>
            </a:r>
          </a:p>
          <a:p>
            <a:pPr lvl="1" eaLnBrk="1" hangingPunct="1"/>
            <a:r>
              <a:rPr lang="en-US" sz="2800" dirty="0" smtClean="0"/>
              <a:t>Sweating</a:t>
            </a:r>
          </a:p>
          <a:p>
            <a:pPr lvl="1" eaLnBrk="1" hangingPunct="1"/>
            <a:r>
              <a:rPr lang="en-US" sz="2800" dirty="0" smtClean="0"/>
              <a:t>Tingling</a:t>
            </a:r>
          </a:p>
          <a:p>
            <a:pPr lvl="1" eaLnBrk="1" hangingPunct="1"/>
            <a:r>
              <a:rPr lang="en-US" sz="2800" dirty="0" smtClean="0"/>
              <a:t>Trembling</a:t>
            </a:r>
          </a:p>
          <a:p>
            <a:pPr lvl="1" eaLnBrk="1" hangingPunct="1"/>
            <a:r>
              <a:rPr lang="en-US" sz="2800" dirty="0" smtClean="0"/>
              <a:t>Hypoglycemic Unawareness</a:t>
            </a:r>
          </a:p>
          <a:p>
            <a:pPr lvl="1" eaLnBrk="1" hangingPunct="1"/>
            <a:endParaRPr lang="en-US" sz="2800" dirty="0" smtClean="0"/>
          </a:p>
        </p:txBody>
      </p:sp>
      <p:sp>
        <p:nvSpPr>
          <p:cNvPr id="1519620" name="Rectangle 1028"/>
          <p:cNvSpPr>
            <a:spLocks noChangeArrowheads="1"/>
          </p:cNvSpPr>
          <p:nvPr/>
        </p:nvSpPr>
        <p:spPr bwMode="auto">
          <a:xfrm>
            <a:off x="4876800" y="1600200"/>
            <a:ext cx="3200400" cy="4525963"/>
          </a:xfrm>
          <a:prstGeom prst="rect">
            <a:avLst/>
          </a:prstGeom>
          <a:noFill/>
          <a:ln w="9525">
            <a:noFill/>
            <a:miter lim="800000"/>
            <a:headEnd/>
            <a:tailEnd/>
          </a:ln>
          <a:effectLst/>
        </p:spPr>
        <p:txBody>
          <a:bodyPr/>
          <a:lstStyle/>
          <a:p>
            <a:pPr marL="342900" indent="-342900" eaLnBrk="1" hangingPunct="1">
              <a:spcBef>
                <a:spcPct val="20000"/>
              </a:spcBef>
              <a:buClr>
                <a:schemeClr val="tx2"/>
              </a:buClr>
              <a:buSzPct val="60000"/>
              <a:buFont typeface="Wingdings" pitchFamily="2" charset="2"/>
              <a:buBlip>
                <a:blip r:embed="rId3"/>
              </a:buBlip>
              <a:defRPr/>
            </a:pPr>
            <a:r>
              <a:rPr lang="en-US" sz="2800" dirty="0" err="1">
                <a:solidFill>
                  <a:schemeClr val="accent1">
                    <a:lumMod val="50000"/>
                  </a:schemeClr>
                </a:solidFill>
                <a:latin typeface="Tahoma" pitchFamily="34" charset="0"/>
              </a:rPr>
              <a:t>Neuroglycopenia</a:t>
            </a:r>
            <a:endParaRPr lang="en-US" sz="2800" dirty="0">
              <a:solidFill>
                <a:schemeClr val="accent1">
                  <a:lumMod val="50000"/>
                </a:schemeClr>
              </a:solidFill>
              <a:latin typeface="Tahoma" pitchFamily="34" charset="0"/>
            </a:endParaRPr>
          </a:p>
          <a:p>
            <a:pPr marL="742950" lvl="1" indent="-285750" eaLnBrk="1" hangingPunct="1">
              <a:spcBef>
                <a:spcPct val="20000"/>
              </a:spcBef>
              <a:buClr>
                <a:schemeClr val="folHlink"/>
              </a:buClr>
              <a:buSzPct val="55000"/>
              <a:buFont typeface="Wingdings" pitchFamily="2" charset="2"/>
              <a:buBlip>
                <a:blip r:embed="rId4"/>
              </a:buBlip>
              <a:defRPr/>
            </a:pPr>
            <a:r>
              <a:rPr lang="en-US" sz="2800" dirty="0">
                <a:latin typeface="Tahoma" pitchFamily="34" charset="0"/>
              </a:rPr>
              <a:t>Irritability</a:t>
            </a:r>
          </a:p>
          <a:p>
            <a:pPr marL="742950" lvl="1" indent="-285750" eaLnBrk="1" hangingPunct="1">
              <a:spcBef>
                <a:spcPct val="20000"/>
              </a:spcBef>
              <a:buClr>
                <a:schemeClr val="folHlink"/>
              </a:buClr>
              <a:buSzPct val="55000"/>
              <a:buFont typeface="Wingdings" pitchFamily="2" charset="2"/>
              <a:buBlip>
                <a:blip r:embed="rId4"/>
              </a:buBlip>
              <a:defRPr/>
            </a:pPr>
            <a:r>
              <a:rPr lang="en-US" sz="2800" dirty="0">
                <a:latin typeface="Tahoma" pitchFamily="34" charset="0"/>
              </a:rPr>
              <a:t>Drowsiness</a:t>
            </a:r>
          </a:p>
          <a:p>
            <a:pPr marL="742950" lvl="1" indent="-285750" eaLnBrk="1" hangingPunct="1">
              <a:spcBef>
                <a:spcPct val="20000"/>
              </a:spcBef>
              <a:buClr>
                <a:schemeClr val="folHlink"/>
              </a:buClr>
              <a:buSzPct val="55000"/>
              <a:buFont typeface="Wingdings" pitchFamily="2" charset="2"/>
              <a:buBlip>
                <a:blip r:embed="rId4"/>
              </a:buBlip>
              <a:defRPr/>
            </a:pPr>
            <a:r>
              <a:rPr lang="en-US" sz="2800" dirty="0">
                <a:latin typeface="Tahoma" pitchFamily="34" charset="0"/>
              </a:rPr>
              <a:t>Dizziness</a:t>
            </a:r>
          </a:p>
          <a:p>
            <a:pPr marL="742950" lvl="1" indent="-285750" eaLnBrk="1" hangingPunct="1">
              <a:spcBef>
                <a:spcPct val="20000"/>
              </a:spcBef>
              <a:buClr>
                <a:schemeClr val="folHlink"/>
              </a:buClr>
              <a:buSzPct val="55000"/>
              <a:buFont typeface="Wingdings" pitchFamily="2" charset="2"/>
              <a:buBlip>
                <a:blip r:embed="rId4"/>
              </a:buBlip>
              <a:defRPr/>
            </a:pPr>
            <a:r>
              <a:rPr lang="en-US" sz="2800" dirty="0">
                <a:latin typeface="Tahoma" pitchFamily="34" charset="0"/>
              </a:rPr>
              <a:t>Blurred Vision</a:t>
            </a:r>
          </a:p>
          <a:p>
            <a:pPr marL="742950" lvl="1" indent="-285750" eaLnBrk="1" hangingPunct="1">
              <a:spcBef>
                <a:spcPct val="20000"/>
              </a:spcBef>
              <a:buClr>
                <a:schemeClr val="folHlink"/>
              </a:buClr>
              <a:buSzPct val="55000"/>
              <a:buFont typeface="Wingdings" pitchFamily="2" charset="2"/>
              <a:buBlip>
                <a:blip r:embed="rId4"/>
              </a:buBlip>
              <a:defRPr/>
            </a:pPr>
            <a:r>
              <a:rPr lang="en-US" sz="2800" dirty="0">
                <a:latin typeface="Tahoma" pitchFamily="34" charset="0"/>
              </a:rPr>
              <a:t>Difficulty with speech</a:t>
            </a:r>
          </a:p>
          <a:p>
            <a:pPr marL="742950" lvl="1" indent="-285750" eaLnBrk="1" hangingPunct="1">
              <a:spcBef>
                <a:spcPct val="20000"/>
              </a:spcBef>
              <a:buClr>
                <a:schemeClr val="folHlink"/>
              </a:buClr>
              <a:buSzPct val="55000"/>
              <a:buFont typeface="Wingdings" pitchFamily="2" charset="2"/>
              <a:buBlip>
                <a:blip r:embed="rId4"/>
              </a:buBlip>
              <a:defRPr/>
            </a:pPr>
            <a:r>
              <a:rPr lang="en-US" sz="2800" dirty="0">
                <a:latin typeface="Tahoma" pitchFamily="34" charset="0"/>
              </a:rPr>
              <a:t>Confusion</a:t>
            </a:r>
          </a:p>
          <a:p>
            <a:pPr marL="742950" lvl="1" indent="-285750" eaLnBrk="1" hangingPunct="1">
              <a:spcBef>
                <a:spcPct val="20000"/>
              </a:spcBef>
              <a:buClr>
                <a:schemeClr val="folHlink"/>
              </a:buClr>
              <a:buSzPct val="55000"/>
              <a:buFont typeface="Wingdings" pitchFamily="2" charset="2"/>
              <a:buBlip>
                <a:blip r:embed="rId4"/>
              </a:buBlip>
              <a:defRPr/>
            </a:pPr>
            <a:r>
              <a:rPr lang="en-US" sz="2800" dirty="0">
                <a:latin typeface="Tahoma" pitchFamily="34" charset="0"/>
              </a:rPr>
              <a:t>Feeling faint</a:t>
            </a:r>
          </a:p>
          <a:p>
            <a:pPr marL="742950" lvl="1" indent="-285750" eaLnBrk="1" hangingPunct="1">
              <a:spcBef>
                <a:spcPct val="20000"/>
              </a:spcBef>
              <a:buClr>
                <a:schemeClr val="folHlink"/>
              </a:buClr>
              <a:buSzPct val="55000"/>
              <a:buFont typeface="Wingdings" pitchFamily="2" charset="2"/>
              <a:buBlip>
                <a:blip r:embed="rId4"/>
              </a:buBlip>
              <a:defRPr/>
            </a:pPr>
            <a:endParaRPr lang="en-US" sz="2800" dirty="0">
              <a:effectLst>
                <a:outerShdw blurRad="38100" dist="38100" dir="2700000" algn="tl">
                  <a:srgbClr val="000000"/>
                </a:outerShdw>
              </a:effectLst>
              <a:latin typeface="Tahoma" pitchFamily="34" charset="0"/>
            </a:endParaRPr>
          </a:p>
        </p:txBody>
      </p:sp>
      <p:pic>
        <p:nvPicPr>
          <p:cNvPr id="290821" name="Picture 1029" descr="fatigue_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905000"/>
            <a:ext cx="17430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464676"/>
      </p:ext>
    </p:extLst>
  </p:cSld>
  <p:clrMapOvr>
    <a:masterClrMapping/>
  </p:clrMapOv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a:xfrm>
            <a:off x="533400" y="228600"/>
            <a:ext cx="8610600" cy="992188"/>
          </a:xfrm>
          <a:noFill/>
        </p:spPr>
        <p:txBody>
          <a:bodyPr lIns="90477" tIns="44445" rIns="90477" bIns="44445" anchor="b"/>
          <a:lstStyle/>
          <a:p>
            <a:pPr eaLnBrk="1" hangingPunct="1"/>
            <a:r>
              <a:rPr lang="en-US" smtClean="0"/>
              <a:t>Treatment of Hypoglycemia</a:t>
            </a:r>
            <a:endParaRPr lang="en-US" smtClean="0">
              <a:sym typeface="Monotype Sorts" pitchFamily="2" charset="2"/>
            </a:endParaRPr>
          </a:p>
        </p:txBody>
      </p:sp>
      <p:sp>
        <p:nvSpPr>
          <p:cNvPr id="1320963" name="Rectangle 3"/>
          <p:cNvSpPr>
            <a:spLocks noGrp="1" noChangeArrowheads="1"/>
          </p:cNvSpPr>
          <p:nvPr>
            <p:ph type="body" idx="1"/>
          </p:nvPr>
        </p:nvSpPr>
        <p:spPr>
          <a:xfrm>
            <a:off x="457200" y="1524000"/>
            <a:ext cx="7772400" cy="4572000"/>
          </a:xfrm>
        </p:spPr>
        <p:txBody>
          <a:bodyPr lIns="90477" tIns="44445" rIns="90477" bIns="44445"/>
          <a:lstStyle/>
          <a:p>
            <a:pPr eaLnBrk="1" hangingPunct="1"/>
            <a:r>
              <a:rPr lang="en-US" smtClean="0"/>
              <a:t>If blood glucose </a:t>
            </a:r>
            <a:r>
              <a:rPr lang="en-US" b="1" smtClean="0"/>
              <a:t>70</a:t>
            </a:r>
            <a:r>
              <a:rPr lang="en-US" sz="2800" smtClean="0"/>
              <a:t>mg/dl</a:t>
            </a:r>
            <a:r>
              <a:rPr lang="en-US" smtClean="0"/>
              <a:t> or below:</a:t>
            </a:r>
          </a:p>
          <a:p>
            <a:pPr lvl="1" eaLnBrk="1" hangingPunct="1">
              <a:buSzPct val="75000"/>
              <a:buFont typeface="Monotype Sorts" pitchFamily="2" charset="2"/>
              <a:buBlip>
                <a:blip r:embed="rId3"/>
              </a:buBlip>
            </a:pPr>
            <a:r>
              <a:rPr lang="en-US" smtClean="0"/>
              <a:t>10-15 gms of carb to raise BG 30 - 45</a:t>
            </a:r>
            <a:r>
              <a:rPr lang="en-US" sz="2800" smtClean="0"/>
              <a:t>mg/dl</a:t>
            </a:r>
            <a:endParaRPr lang="en-US" smtClean="0"/>
          </a:p>
          <a:p>
            <a:pPr eaLnBrk="1" hangingPunct="1">
              <a:buFont typeface="Monotype Sorts" pitchFamily="2" charset="2"/>
              <a:buBlip>
                <a:blip r:embed="rId4"/>
              </a:buBlip>
            </a:pPr>
            <a:r>
              <a:rPr lang="en-US" smtClean="0"/>
              <a:t>Retest in 15 minutes, if still low, treat again, even without symptoms</a:t>
            </a:r>
          </a:p>
          <a:p>
            <a:pPr eaLnBrk="1" hangingPunct="1">
              <a:buFont typeface="Monotype Sorts" pitchFamily="2" charset="2"/>
              <a:buBlip>
                <a:blip r:embed="rId4"/>
              </a:buBlip>
            </a:pPr>
            <a:r>
              <a:rPr lang="en-US" smtClean="0"/>
              <a:t>Follow with usual meal or snack</a:t>
            </a:r>
          </a:p>
          <a:p>
            <a:pPr eaLnBrk="1" hangingPunct="1">
              <a:buFont typeface="Monotype Sorts" pitchFamily="2" charset="2"/>
              <a:buBlip>
                <a:blip r:embed="rId4"/>
              </a:buBlip>
            </a:pPr>
            <a:r>
              <a:rPr lang="en-US" smtClean="0"/>
              <a:t>If BG less than 40, allow recovery time</a:t>
            </a:r>
          </a:p>
          <a:p>
            <a:pPr eaLnBrk="1" hangingPunct="1">
              <a:buFont typeface="Monotype Sorts" pitchFamily="2" charset="2"/>
              <a:buNone/>
            </a:pPr>
            <a:endParaRPr lang="en-US" smtClean="0"/>
          </a:p>
        </p:txBody>
      </p:sp>
    </p:spTree>
    <p:extLst>
      <p:ext uri="{BB962C8B-B14F-4D97-AF65-F5344CB8AC3E}">
        <p14:creationId xmlns:p14="http://schemas.microsoft.com/office/powerpoint/2010/main" val="2732545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320963">
                                            <p:txEl>
                                              <p:pRg st="2" end="2"/>
                                            </p:txEl>
                                          </p:spTgt>
                                        </p:tgtEl>
                                        <p:attrNameLst>
                                          <p:attrName>style.visibility</p:attrName>
                                        </p:attrNameLst>
                                      </p:cBhvr>
                                      <p:to>
                                        <p:strVal val="visible"/>
                                      </p:to>
                                    </p:set>
                                    <p:anim calcmode="lin" valueType="num">
                                      <p:cBhvr additive="base">
                                        <p:cTn id="7" dur="2000" fill="hold"/>
                                        <p:tgtEl>
                                          <p:spTgt spid="1320963">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320963">
                                            <p:txEl>
                                              <p:pRg st="2" end="2"/>
                                            </p:txEl>
                                          </p:spTgt>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320963">
                                            <p:txEl>
                                              <p:pRg st="3" end="3"/>
                                            </p:txEl>
                                          </p:spTgt>
                                        </p:tgtEl>
                                        <p:attrNameLst>
                                          <p:attrName>style.visibility</p:attrName>
                                        </p:attrNameLst>
                                      </p:cBhvr>
                                      <p:to>
                                        <p:strVal val="visible"/>
                                      </p:to>
                                    </p:set>
                                    <p:anim calcmode="lin" valueType="num">
                                      <p:cBhvr additive="base">
                                        <p:cTn id="11" dur="2000" fill="hold"/>
                                        <p:tgtEl>
                                          <p:spTgt spid="1320963">
                                            <p:txEl>
                                              <p:pRg st="3" end="3"/>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320963">
                                            <p:txEl>
                                              <p:pRg st="3" end="3"/>
                                            </p:txEl>
                                          </p:spTgt>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320963">
                                            <p:txEl>
                                              <p:pRg st="4" end="4"/>
                                            </p:txEl>
                                          </p:spTgt>
                                        </p:tgtEl>
                                        <p:attrNameLst>
                                          <p:attrName>style.visibility</p:attrName>
                                        </p:attrNameLst>
                                      </p:cBhvr>
                                      <p:to>
                                        <p:strVal val="visible"/>
                                      </p:to>
                                    </p:set>
                                    <p:anim calcmode="lin" valueType="num">
                                      <p:cBhvr additive="base">
                                        <p:cTn id="15" dur="2000" fill="hold"/>
                                        <p:tgtEl>
                                          <p:spTgt spid="1320963">
                                            <p:txEl>
                                              <p:pRg st="4" end="4"/>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320963">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p:txBody>
          <a:bodyPr/>
          <a:lstStyle/>
          <a:p>
            <a:pPr eaLnBrk="1" hangingPunct="1"/>
            <a:r>
              <a:rPr lang="en-US" smtClean="0"/>
              <a:t>15 - 20 Gms Carb Sources</a:t>
            </a:r>
          </a:p>
        </p:txBody>
      </p:sp>
      <p:sp>
        <p:nvSpPr>
          <p:cNvPr id="294915" name="Rectangle 3"/>
          <p:cNvSpPr>
            <a:spLocks noGrp="1" noChangeArrowheads="1"/>
          </p:cNvSpPr>
          <p:nvPr>
            <p:ph type="body" sz="half" idx="1"/>
          </p:nvPr>
        </p:nvSpPr>
        <p:spPr>
          <a:xfrm>
            <a:off x="533400" y="1981200"/>
            <a:ext cx="4648200" cy="4495800"/>
          </a:xfrm>
        </p:spPr>
        <p:txBody>
          <a:bodyPr/>
          <a:lstStyle/>
          <a:p>
            <a:pPr eaLnBrk="1" hangingPunct="1">
              <a:buFont typeface="Wingdings" panose="05000000000000000000" pitchFamily="2" charset="2"/>
              <a:buBlip>
                <a:blip r:embed="rId4"/>
              </a:buBlip>
            </a:pPr>
            <a:r>
              <a:rPr lang="en-US" sz="2800" smtClean="0"/>
              <a:t>3 - 4 Glucose Tablets</a:t>
            </a:r>
          </a:p>
          <a:p>
            <a:pPr eaLnBrk="1" hangingPunct="1">
              <a:buFont typeface="Wingdings" panose="05000000000000000000" pitchFamily="2" charset="2"/>
              <a:buBlip>
                <a:blip r:embed="rId4"/>
              </a:buBlip>
            </a:pPr>
            <a:r>
              <a:rPr lang="en-US" sz="2800" smtClean="0"/>
              <a:t>8 - 10 Lifesavers candy</a:t>
            </a:r>
          </a:p>
          <a:p>
            <a:pPr eaLnBrk="1" hangingPunct="1">
              <a:buFont typeface="Wingdings" panose="05000000000000000000" pitchFamily="2" charset="2"/>
              <a:buBlip>
                <a:blip r:embed="rId4"/>
              </a:buBlip>
            </a:pPr>
            <a:r>
              <a:rPr lang="en-US" sz="2800" smtClean="0"/>
              <a:t>8 - 10 Hard candies</a:t>
            </a:r>
          </a:p>
          <a:p>
            <a:pPr eaLnBrk="1" hangingPunct="1">
              <a:buFont typeface="Wingdings" panose="05000000000000000000" pitchFamily="2" charset="2"/>
              <a:buBlip>
                <a:blip r:embed="rId4"/>
              </a:buBlip>
            </a:pPr>
            <a:r>
              <a:rPr lang="en-US" sz="2800" smtClean="0"/>
              <a:t>2 Tablespoons Raisins</a:t>
            </a:r>
          </a:p>
          <a:p>
            <a:pPr eaLnBrk="1" hangingPunct="1">
              <a:buFont typeface="Wingdings" panose="05000000000000000000" pitchFamily="2" charset="2"/>
              <a:buBlip>
                <a:blip r:embed="rId4"/>
              </a:buBlip>
            </a:pPr>
            <a:r>
              <a:rPr lang="en-US" sz="2800" smtClean="0"/>
              <a:t>4 - 6 oz’s Nondiet soda</a:t>
            </a:r>
          </a:p>
          <a:p>
            <a:pPr eaLnBrk="1" hangingPunct="1">
              <a:buFont typeface="Wingdings" panose="05000000000000000000" pitchFamily="2" charset="2"/>
              <a:buBlip>
                <a:blip r:embed="rId4"/>
              </a:buBlip>
            </a:pPr>
            <a:r>
              <a:rPr lang="en-US" sz="2800" smtClean="0"/>
              <a:t>4 - 6 oz’s Fruit Juice</a:t>
            </a:r>
          </a:p>
          <a:p>
            <a:pPr eaLnBrk="1" hangingPunct="1">
              <a:buFont typeface="Wingdings" panose="05000000000000000000" pitchFamily="2" charset="2"/>
              <a:buBlip>
                <a:blip r:embed="rId4"/>
              </a:buBlip>
            </a:pPr>
            <a:r>
              <a:rPr lang="en-US" sz="2800" smtClean="0"/>
              <a:t>8 oz Milk (non fat)</a:t>
            </a:r>
          </a:p>
        </p:txBody>
      </p:sp>
      <p:graphicFrame>
        <p:nvGraphicFramePr>
          <p:cNvPr id="1898496" name="Object 1024"/>
          <p:cNvGraphicFramePr>
            <a:graphicFrameLocks noGrp="1" noChangeAspect="1"/>
          </p:cNvGraphicFramePr>
          <p:nvPr>
            <p:ph type="clipArt" sz="half" idx="2"/>
          </p:nvPr>
        </p:nvGraphicFramePr>
        <p:xfrm>
          <a:off x="5443538" y="1941513"/>
          <a:ext cx="3208337" cy="3714750"/>
        </p:xfrm>
        <a:graphic>
          <a:graphicData uri="http://schemas.openxmlformats.org/presentationml/2006/ole">
            <mc:AlternateContent xmlns:mc="http://schemas.openxmlformats.org/markup-compatibility/2006">
              <mc:Choice xmlns:v="urn:schemas-microsoft-com:vml" Requires="v">
                <p:oleObj spid="_x0000_s61454" name="Clip" r:id="rId5" imgW="2622260" imgH="2598524" progId="MS_ClipArt_Gallery.5">
                  <p:embed/>
                </p:oleObj>
              </mc:Choice>
              <mc:Fallback>
                <p:oleObj name="Clip" r:id="rId5" imgW="2622260" imgH="2598524"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3538" y="1941513"/>
                        <a:ext cx="3208337"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2621831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898496"/>
                                        </p:tgtEl>
                                        <p:attrNameLst>
                                          <p:attrName>style.visibility</p:attrName>
                                        </p:attrNameLst>
                                      </p:cBhvr>
                                      <p:to>
                                        <p:strVal val="visible"/>
                                      </p:to>
                                    </p:set>
                                    <p:anim calcmode="lin" valueType="num">
                                      <p:cBhvr additive="base">
                                        <p:cTn id="7" dur="3000" fill="hold"/>
                                        <p:tgtEl>
                                          <p:spTgt spid="1898496"/>
                                        </p:tgtEl>
                                        <p:attrNameLst>
                                          <p:attrName>ppt_x</p:attrName>
                                        </p:attrNameLst>
                                      </p:cBhvr>
                                      <p:tavLst>
                                        <p:tav tm="0">
                                          <p:val>
                                            <p:strVal val="#ppt_x"/>
                                          </p:val>
                                        </p:tav>
                                        <p:tav tm="100000">
                                          <p:val>
                                            <p:strVal val="#ppt_x"/>
                                          </p:val>
                                        </p:tav>
                                      </p:tavLst>
                                    </p:anim>
                                    <p:anim calcmode="lin" valueType="num">
                                      <p:cBhvr additive="base">
                                        <p:cTn id="8" dur="3000" fill="hold"/>
                                        <p:tgtEl>
                                          <p:spTgt spid="189849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3000"/>
                            </p:stCondLst>
                            <p:childTnLst>
                              <p:par>
                                <p:cTn id="10" presetID="8" presetClass="emph" presetSubtype="0" fill="hold" nodeType="afterEffect">
                                  <p:stCondLst>
                                    <p:cond delay="0"/>
                                  </p:stCondLst>
                                  <p:childTnLst>
                                    <p:animRot by="21600000">
                                      <p:cBhvr>
                                        <p:cTn id="11" dur="2000" fill="hold"/>
                                        <p:tgtEl>
                                          <p:spTgt spid="189849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body-sm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3"/>
          <p:cNvSpPr>
            <a:spLocks noGrp="1" noChangeArrowheads="1"/>
          </p:cNvSpPr>
          <p:nvPr>
            <p:ph type="title"/>
          </p:nvPr>
        </p:nvSpPr>
        <p:spPr>
          <a:xfrm>
            <a:off x="169863" y="152400"/>
            <a:ext cx="8737600" cy="762000"/>
          </a:xfrm>
        </p:spPr>
        <p:txBody>
          <a:bodyPr>
            <a:normAutofit fontScale="90000"/>
          </a:bodyPr>
          <a:lstStyle/>
          <a:p>
            <a:pPr eaLnBrk="1" hangingPunct="1"/>
            <a:r>
              <a:rPr lang="en-US" sz="2800" smtClean="0"/>
              <a:t>GLP-1 Effects in Humans</a:t>
            </a:r>
            <a:br>
              <a:rPr lang="en-US" sz="2800" smtClean="0"/>
            </a:br>
            <a:r>
              <a:rPr lang="en-US" sz="2800" smtClean="0"/>
              <a:t>Understanding the Natural Role of Incretins</a:t>
            </a:r>
          </a:p>
        </p:txBody>
      </p:sp>
      <p:sp>
        <p:nvSpPr>
          <p:cNvPr id="37892" name="Rectangle 4"/>
          <p:cNvSpPr>
            <a:spLocks noChangeArrowheads="1"/>
          </p:cNvSpPr>
          <p:nvPr/>
        </p:nvSpPr>
        <p:spPr bwMode="auto">
          <a:xfrm>
            <a:off x="596900" y="6124575"/>
            <a:ext cx="59928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nchor="b">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lnSpc>
                <a:spcPct val="80000"/>
              </a:lnSpc>
              <a:spcBef>
                <a:spcPct val="40000"/>
              </a:spcBef>
              <a:buClrTx/>
              <a:buSzTx/>
              <a:buFontTx/>
              <a:buNone/>
            </a:pPr>
            <a:r>
              <a:rPr lang="fr-FR" sz="1000">
                <a:latin typeface="Times New Roman" panose="02020603050405020304" pitchFamily="18" charset="0"/>
                <a:ea typeface="Times New Roman" panose="02020603050405020304" pitchFamily="18" charset="0"/>
                <a:cs typeface="Arial Narrow" panose="020B0606020202030204" pitchFamily="34" charset="0"/>
              </a:rPr>
              <a:t>Adapted from Flint A, et al. </a:t>
            </a:r>
            <a:r>
              <a:rPr lang="fr-FR" sz="1000" i="1">
                <a:latin typeface="Times New Roman" panose="02020603050405020304" pitchFamily="18" charset="0"/>
                <a:ea typeface="Times New Roman" panose="02020603050405020304" pitchFamily="18" charset="0"/>
                <a:cs typeface="Arial Narrow" panose="020B0606020202030204" pitchFamily="34" charset="0"/>
              </a:rPr>
              <a:t>J Clin Invest</a:t>
            </a:r>
            <a:r>
              <a:rPr lang="fr-FR" sz="1000">
                <a:latin typeface="Times New Roman" panose="02020603050405020304" pitchFamily="18" charset="0"/>
                <a:ea typeface="Times New Roman" panose="02020603050405020304" pitchFamily="18" charset="0"/>
                <a:cs typeface="Arial Narrow" panose="020B0606020202030204" pitchFamily="34" charset="0"/>
              </a:rPr>
              <a:t>. 1998;101:515-520</a:t>
            </a:r>
            <a:br>
              <a:rPr lang="fr-FR" sz="1000">
                <a:latin typeface="Times New Roman" panose="02020603050405020304" pitchFamily="18" charset="0"/>
                <a:ea typeface="Times New Roman" panose="02020603050405020304" pitchFamily="18" charset="0"/>
                <a:cs typeface="Arial Narrow" panose="020B0606020202030204" pitchFamily="34" charset="0"/>
              </a:rPr>
            </a:br>
            <a:r>
              <a:rPr lang="fr-FR" sz="1000">
                <a:latin typeface="Times New Roman" panose="02020603050405020304" pitchFamily="18" charset="0"/>
                <a:ea typeface="Times New Roman" panose="02020603050405020304" pitchFamily="18" charset="0"/>
                <a:cs typeface="Arial Narrow" panose="020B0606020202030204" pitchFamily="34" charset="0"/>
              </a:rPr>
              <a:t>Adapted from Larsson H, et al. </a:t>
            </a:r>
            <a:r>
              <a:rPr lang="fr-FR" sz="1000" i="1">
                <a:latin typeface="Times New Roman" panose="02020603050405020304" pitchFamily="18" charset="0"/>
                <a:ea typeface="Times New Roman" panose="02020603050405020304" pitchFamily="18" charset="0"/>
                <a:cs typeface="Arial Narrow" panose="020B0606020202030204" pitchFamily="34" charset="0"/>
              </a:rPr>
              <a:t>Acta Physiol Scand.</a:t>
            </a:r>
            <a:r>
              <a:rPr lang="fr-FR" sz="1000">
                <a:latin typeface="Times New Roman" panose="02020603050405020304" pitchFamily="18" charset="0"/>
                <a:ea typeface="Times New Roman" panose="02020603050405020304" pitchFamily="18" charset="0"/>
                <a:cs typeface="Arial Narrow" panose="020B0606020202030204" pitchFamily="34" charset="0"/>
              </a:rPr>
              <a:t> 1997;160:413-422</a:t>
            </a:r>
            <a:br>
              <a:rPr lang="fr-FR" sz="1000">
                <a:latin typeface="Times New Roman" panose="02020603050405020304" pitchFamily="18" charset="0"/>
                <a:ea typeface="Times New Roman" panose="02020603050405020304" pitchFamily="18" charset="0"/>
                <a:cs typeface="Arial Narrow" panose="020B0606020202030204" pitchFamily="34" charset="0"/>
              </a:rPr>
            </a:br>
            <a:r>
              <a:rPr lang="fr-FR" sz="1000">
                <a:latin typeface="Times New Roman" panose="02020603050405020304" pitchFamily="18" charset="0"/>
                <a:ea typeface="Times New Roman" panose="02020603050405020304" pitchFamily="18" charset="0"/>
                <a:cs typeface="Arial Narrow" panose="020B0606020202030204" pitchFamily="34" charset="0"/>
              </a:rPr>
              <a:t>Adapted from </a:t>
            </a:r>
            <a:r>
              <a:rPr lang="it-IT" sz="1000">
                <a:latin typeface="Times New Roman" panose="02020603050405020304" pitchFamily="18" charset="0"/>
                <a:ea typeface="Times New Roman" panose="02020603050405020304" pitchFamily="18" charset="0"/>
                <a:cs typeface="Arial Narrow" panose="020B0606020202030204" pitchFamily="34" charset="0"/>
              </a:rPr>
              <a:t>Nauck MA, et al.</a:t>
            </a:r>
            <a:r>
              <a:rPr lang="it-IT" sz="1000" i="1">
                <a:latin typeface="Times New Roman" panose="02020603050405020304" pitchFamily="18" charset="0"/>
                <a:ea typeface="Times New Roman" panose="02020603050405020304" pitchFamily="18" charset="0"/>
                <a:cs typeface="Arial Narrow" panose="020B0606020202030204" pitchFamily="34" charset="0"/>
              </a:rPr>
              <a:t> Diabetologia</a:t>
            </a:r>
            <a:r>
              <a:rPr lang="it-IT" sz="1000">
                <a:latin typeface="Times New Roman" panose="02020603050405020304" pitchFamily="18" charset="0"/>
                <a:ea typeface="Times New Roman" panose="02020603050405020304" pitchFamily="18" charset="0"/>
                <a:cs typeface="Arial Narrow" panose="020B0606020202030204" pitchFamily="34" charset="0"/>
              </a:rPr>
              <a:t>. 1996;39:1546-1553</a:t>
            </a:r>
            <a:br>
              <a:rPr lang="it-IT" sz="1000">
                <a:latin typeface="Times New Roman" panose="02020603050405020304" pitchFamily="18" charset="0"/>
                <a:ea typeface="Times New Roman" panose="02020603050405020304" pitchFamily="18" charset="0"/>
                <a:cs typeface="Arial Narrow" panose="020B0606020202030204" pitchFamily="34" charset="0"/>
              </a:rPr>
            </a:br>
            <a:r>
              <a:rPr lang="it-IT" sz="1000">
                <a:latin typeface="Times New Roman" panose="02020603050405020304" pitchFamily="18" charset="0"/>
                <a:ea typeface="Times New Roman" panose="02020603050405020304" pitchFamily="18" charset="0"/>
                <a:cs typeface="Arial Narrow" panose="020B0606020202030204" pitchFamily="34" charset="0"/>
              </a:rPr>
              <a:t>Adapted from </a:t>
            </a:r>
            <a:r>
              <a:rPr lang="pt-BR" sz="1000">
                <a:latin typeface="Times New Roman" panose="02020603050405020304" pitchFamily="18" charset="0"/>
                <a:ea typeface="Times New Roman" panose="02020603050405020304" pitchFamily="18" charset="0"/>
                <a:cs typeface="Arial Narrow" panose="020B0606020202030204" pitchFamily="34" charset="0"/>
              </a:rPr>
              <a:t>Drucker DJ. </a:t>
            </a:r>
            <a:r>
              <a:rPr lang="pt-BR" sz="1000" i="1">
                <a:latin typeface="Times New Roman" panose="02020603050405020304" pitchFamily="18" charset="0"/>
                <a:ea typeface="Times New Roman" panose="02020603050405020304" pitchFamily="18" charset="0"/>
                <a:cs typeface="Arial Narrow" panose="020B0606020202030204" pitchFamily="34" charset="0"/>
              </a:rPr>
              <a:t>Diabetes</a:t>
            </a:r>
            <a:r>
              <a:rPr lang="pt-BR" sz="1000">
                <a:latin typeface="Times New Roman" panose="02020603050405020304" pitchFamily="18" charset="0"/>
                <a:ea typeface="Times New Roman" panose="02020603050405020304" pitchFamily="18" charset="0"/>
                <a:cs typeface="Arial Narrow" panose="020B0606020202030204" pitchFamily="34" charset="0"/>
              </a:rPr>
              <a:t>. </a:t>
            </a:r>
            <a:r>
              <a:rPr lang="fr-FR" sz="1000">
                <a:latin typeface="Times New Roman" panose="02020603050405020304" pitchFamily="18" charset="0"/>
                <a:ea typeface="Times New Roman" panose="02020603050405020304" pitchFamily="18" charset="0"/>
                <a:cs typeface="Arial Narrow" panose="020B0606020202030204" pitchFamily="34" charset="0"/>
              </a:rPr>
              <a:t>1998;47:159-169</a:t>
            </a:r>
            <a:endParaRPr lang="en-US" sz="1000">
              <a:latin typeface="Times New Roman" panose="02020603050405020304" pitchFamily="18" charset="0"/>
              <a:ea typeface="Times New Roman" panose="02020603050405020304" pitchFamily="18" charset="0"/>
              <a:cs typeface="Arial Narrow" panose="020B0606020202030204" pitchFamily="34" charset="0"/>
            </a:endParaRPr>
          </a:p>
        </p:txBody>
      </p:sp>
      <p:sp>
        <p:nvSpPr>
          <p:cNvPr id="1507333" name="Text Box 5"/>
          <p:cNvSpPr txBox="1">
            <a:spLocks noChangeArrowheads="1"/>
          </p:cNvSpPr>
          <p:nvPr/>
        </p:nvSpPr>
        <p:spPr bwMode="auto">
          <a:xfrm>
            <a:off x="6248400" y="4953000"/>
            <a:ext cx="2066925" cy="460375"/>
          </a:xfrm>
          <a:prstGeom prst="rect">
            <a:avLst/>
          </a:prstGeom>
          <a:noFill/>
          <a:ln w="9525">
            <a:noFill/>
            <a:miter lim="800000"/>
            <a:headEnd/>
            <a:tailEnd/>
          </a:ln>
        </p:spPr>
        <p:txBody>
          <a:bodyPr/>
          <a:lstStyle/>
          <a:p>
            <a:pPr algn="ctr" eaLnBrk="1" hangingPunct="1">
              <a:defRPr/>
            </a:pPr>
            <a:r>
              <a:rPr lang="en-US" sz="1600" b="1">
                <a:solidFill>
                  <a:schemeClr val="tx2"/>
                </a:solidFill>
                <a:effectLst>
                  <a:outerShdw blurRad="38100" dist="38100" dir="2700000" algn="tl">
                    <a:srgbClr val="000000"/>
                  </a:outerShdw>
                </a:effectLst>
                <a:latin typeface="Arial" charset="0"/>
              </a:rPr>
              <a:t>Stomach:</a:t>
            </a:r>
            <a:r>
              <a:rPr lang="en-US" sz="1400" b="1">
                <a:effectLst>
                  <a:outerShdw blurRad="38100" dist="38100" dir="2700000" algn="tl">
                    <a:srgbClr val="000000"/>
                  </a:outerShdw>
                </a:effectLst>
                <a:latin typeface="Arial" charset="0"/>
              </a:rPr>
              <a:t> </a:t>
            </a:r>
            <a:br>
              <a:rPr lang="en-US" sz="1400" b="1">
                <a:effectLst>
                  <a:outerShdw blurRad="38100" dist="38100" dir="2700000" algn="tl">
                    <a:srgbClr val="000000"/>
                  </a:outerShdw>
                </a:effectLst>
                <a:latin typeface="Arial" charset="0"/>
              </a:rPr>
            </a:br>
            <a:r>
              <a:rPr lang="en-US" sz="1400" b="1">
                <a:effectLst>
                  <a:outerShdw blurRad="38100" dist="38100" dir="2700000" algn="tl">
                    <a:srgbClr val="000000"/>
                  </a:outerShdw>
                </a:effectLst>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eaLnBrk="1" hangingPunct="1">
              <a:defRPr/>
            </a:pPr>
            <a:r>
              <a:rPr lang="en-US" sz="1400" b="1">
                <a:effectLst>
                  <a:outerShdw blurRad="38100" dist="38100" dir="2700000" algn="tl">
                    <a:srgbClr val="000000"/>
                  </a:outerShdw>
                </a:effectLst>
                <a:latin typeface="Arial" charset="0"/>
              </a:rPr>
              <a:t>Promotes satiety and </a:t>
            </a:r>
            <a:br>
              <a:rPr lang="en-US" sz="1400" b="1">
                <a:effectLst>
                  <a:outerShdw blurRad="38100" dist="38100" dir="2700000" algn="tl">
                    <a:srgbClr val="000000"/>
                  </a:outerShdw>
                </a:effectLst>
                <a:latin typeface="Arial" charset="0"/>
              </a:rPr>
            </a:br>
            <a:r>
              <a:rPr lang="en-US" sz="1400" b="1">
                <a:effectLst>
                  <a:outerShdw blurRad="38100" dist="38100" dir="2700000" algn="tl">
                    <a:srgbClr val="000000"/>
                  </a:outerShdw>
                </a:effectLst>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eaLnBrk="1" hangingPunct="1">
              <a:defRPr/>
            </a:pPr>
            <a:r>
              <a:rPr lang="en-US" sz="1600" b="1">
                <a:solidFill>
                  <a:schemeClr val="tx2"/>
                </a:solidFill>
                <a:effectLst>
                  <a:outerShdw blurRad="38100" dist="38100" dir="2700000" algn="tl">
                    <a:srgbClr val="000000"/>
                  </a:outerShdw>
                </a:effectLst>
                <a:latin typeface="Arial" charset="0"/>
              </a:rPr>
              <a:t>Liver:</a:t>
            </a:r>
            <a:br>
              <a:rPr lang="en-US" sz="1600" b="1">
                <a:solidFill>
                  <a:schemeClr val="tx2"/>
                </a:solidFill>
                <a:effectLst>
                  <a:outerShdw blurRad="38100" dist="38100" dir="2700000" algn="tl">
                    <a:srgbClr val="000000"/>
                  </a:outerShdw>
                </a:effectLst>
                <a:latin typeface="Arial" charset="0"/>
              </a:rPr>
            </a:br>
            <a:r>
              <a:rPr lang="en-US" sz="1600" b="1">
                <a:solidFill>
                  <a:schemeClr val="tx2"/>
                </a:solidFill>
                <a:effectLst>
                  <a:outerShdw blurRad="38100" dist="38100" dir="2700000" algn="tl">
                    <a:srgbClr val="000000"/>
                  </a:outerShdw>
                </a:effectLst>
                <a:latin typeface="Arial" charset="0"/>
              </a:rPr>
              <a:t> </a:t>
            </a:r>
            <a:r>
              <a:rPr lang="en-US" sz="1400" b="1">
                <a:effectLst>
                  <a:outerShdw blurRad="38100" dist="38100" dir="2700000" algn="tl">
                    <a:srgbClr val="000000"/>
                  </a:outerShdw>
                </a:effectLst>
                <a:latin typeface="Arial" charset="0"/>
                <a:ea typeface="SimSun" pitchFamily="2" charset="-122"/>
                <a:sym typeface="Symbol" pitchFamily="18" charset="2"/>
              </a:rPr>
              <a:t></a:t>
            </a:r>
            <a:r>
              <a:rPr lang="en-US" sz="1400" b="1">
                <a:solidFill>
                  <a:schemeClr val="tx2"/>
                </a:solidFill>
                <a:effectLst>
                  <a:outerShdw blurRad="38100" dist="38100" dir="2700000" algn="tl">
                    <a:srgbClr val="000000"/>
                  </a:outerShdw>
                </a:effectLst>
                <a:latin typeface="Arial" charset="0"/>
              </a:rPr>
              <a:t> Glucagon </a:t>
            </a:r>
            <a:r>
              <a:rPr lang="en-US" sz="1400" b="1">
                <a:effectLst>
                  <a:outerShdw blurRad="38100" dist="38100" dir="2700000" algn="tl">
                    <a:srgbClr val="000000"/>
                  </a:outerShdw>
                </a:effectLst>
                <a:latin typeface="Arial" charset="0"/>
              </a:rPr>
              <a:t>reduces hepatic glucose output</a:t>
            </a:r>
          </a:p>
        </p:txBody>
      </p:sp>
      <p:sp>
        <p:nvSpPr>
          <p:cNvPr id="1507337" name="Text Box 9"/>
          <p:cNvSpPr txBox="1">
            <a:spLocks noChangeArrowheads="1"/>
          </p:cNvSpPr>
          <p:nvPr/>
        </p:nvSpPr>
        <p:spPr bwMode="auto">
          <a:xfrm>
            <a:off x="439738" y="4498975"/>
            <a:ext cx="2698750" cy="523875"/>
          </a:xfrm>
          <a:prstGeom prst="rect">
            <a:avLst/>
          </a:prstGeom>
          <a:noFill/>
          <a:ln w="9525">
            <a:noFill/>
            <a:miter lim="800000"/>
            <a:headEnd/>
            <a:tailEnd/>
          </a:ln>
        </p:spPr>
        <p:txBody>
          <a:bodyPr/>
          <a:lstStyle/>
          <a:p>
            <a:pPr algn="ctr" eaLnBrk="1" hangingPunct="1">
              <a:defRPr/>
            </a:pPr>
            <a:r>
              <a:rPr lang="en-US" sz="1600" b="1">
                <a:solidFill>
                  <a:schemeClr val="tx2"/>
                </a:solidFill>
                <a:effectLst>
                  <a:outerShdw blurRad="38100" dist="38100" dir="2700000" algn="tl">
                    <a:srgbClr val="000000"/>
                  </a:outerShdw>
                </a:effectLst>
                <a:latin typeface="Arial" charset="0"/>
              </a:rPr>
              <a:t>Beta cells:</a:t>
            </a:r>
            <a:br>
              <a:rPr lang="en-US" sz="1600" b="1">
                <a:solidFill>
                  <a:schemeClr val="tx2"/>
                </a:solidFill>
                <a:effectLst>
                  <a:outerShdw blurRad="38100" dist="38100" dir="2700000" algn="tl">
                    <a:srgbClr val="000000"/>
                  </a:outerShdw>
                </a:effectLst>
                <a:latin typeface="Arial" charset="0"/>
              </a:rPr>
            </a:br>
            <a:r>
              <a:rPr lang="en-US" sz="1400" b="1">
                <a:solidFill>
                  <a:schemeClr val="tx2"/>
                </a:solidFill>
                <a:effectLst>
                  <a:outerShdw blurRad="38100" dist="38100" dir="2700000" algn="tl">
                    <a:srgbClr val="000000"/>
                  </a:outerShdw>
                </a:effectLst>
                <a:latin typeface="Arial" charset="0"/>
              </a:rPr>
              <a:t>Enhances</a:t>
            </a:r>
            <a:r>
              <a:rPr lang="en-US" sz="1400" b="1">
                <a:effectLst>
                  <a:outerShdw blurRad="38100" dist="38100" dir="2700000" algn="tl">
                    <a:srgbClr val="000000"/>
                  </a:outerShdw>
                </a:effectLst>
                <a:latin typeface="Arial" charset="0"/>
              </a:rPr>
              <a:t> glucose-dependent </a:t>
            </a:r>
            <a:r>
              <a:rPr lang="en-US" sz="1400" b="1">
                <a:solidFill>
                  <a:schemeClr val="tx2"/>
                </a:solidFill>
                <a:effectLst>
                  <a:outerShdw blurRad="38100" dist="38100" dir="2700000" algn="tl">
                    <a:srgbClr val="000000"/>
                  </a:outerShdw>
                </a:effectLst>
                <a:latin typeface="Arial" charset="0"/>
              </a:rPr>
              <a:t>insulin secretion</a:t>
            </a:r>
            <a:endParaRPr lang="en-US" sz="1400" b="1">
              <a:effectLst>
                <a:outerShdw blurRad="38100" dist="38100" dir="2700000" algn="tl">
                  <a:srgbClr val="000000"/>
                </a:outerShdw>
              </a:effectLst>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39" name="Text Box 11"/>
          <p:cNvSpPr txBox="1">
            <a:spLocks noChangeArrowheads="1"/>
          </p:cNvSpPr>
          <p:nvPr/>
        </p:nvSpPr>
        <p:spPr bwMode="auto">
          <a:xfrm>
            <a:off x="5813425" y="2960688"/>
            <a:ext cx="2120900" cy="655637"/>
          </a:xfrm>
          <a:prstGeom prst="rect">
            <a:avLst/>
          </a:prstGeom>
          <a:noFill/>
          <a:ln w="9525">
            <a:noFill/>
            <a:miter lim="800000"/>
            <a:headEnd/>
            <a:tailEnd/>
          </a:ln>
        </p:spPr>
        <p:txBody>
          <a:bodyPr/>
          <a:lstStyle/>
          <a:p>
            <a:pPr algn="ctr" eaLnBrk="1" hangingPunct="1">
              <a:defRPr/>
            </a:pPr>
            <a:r>
              <a:rPr lang="en-US" sz="1600" b="1">
                <a:solidFill>
                  <a:schemeClr val="tx2"/>
                </a:solidFill>
                <a:effectLst>
                  <a:outerShdw blurRad="38100" dist="38100" dir="2700000" algn="tl">
                    <a:srgbClr val="000000"/>
                  </a:outerShdw>
                </a:effectLst>
                <a:latin typeface="Arial" charset="0"/>
              </a:rPr>
              <a:t>Alpha cells:</a:t>
            </a:r>
          </a:p>
          <a:p>
            <a:pPr algn="ctr" eaLnBrk="1" hangingPunct="1">
              <a:defRPr/>
            </a:pPr>
            <a:r>
              <a:rPr lang="en-US" sz="1400" b="1">
                <a:effectLst>
                  <a:outerShdw blurRad="38100" dist="38100" dir="2700000" algn="tl">
                    <a:srgbClr val="000000"/>
                  </a:outerShdw>
                </a:effectLst>
                <a:latin typeface="Arial" charset="0"/>
                <a:ea typeface="SimSun" pitchFamily="2" charset="-122"/>
                <a:sym typeface="Symbol" pitchFamily="18" charset="2"/>
              </a:rPr>
              <a:t></a:t>
            </a:r>
            <a:r>
              <a:rPr lang="en-US" sz="1400" b="1">
                <a:effectLst>
                  <a:outerShdw blurRad="38100" dist="38100" dir="2700000" algn="tl">
                    <a:srgbClr val="000000"/>
                  </a:outerShdw>
                </a:effectLst>
                <a:latin typeface="Arial" charset="0"/>
              </a:rPr>
              <a:t> Postprandial</a:t>
            </a:r>
            <a:br>
              <a:rPr lang="en-US" sz="1400" b="1">
                <a:effectLst>
                  <a:outerShdw blurRad="38100" dist="38100" dir="2700000" algn="tl">
                    <a:srgbClr val="000000"/>
                  </a:outerShdw>
                </a:effectLst>
                <a:latin typeface="Arial" charset="0"/>
              </a:rPr>
            </a:br>
            <a:r>
              <a:rPr lang="en-US" sz="1400" b="1">
                <a:effectLst>
                  <a:outerShdw blurRad="38100" dist="38100" dir="2700000" algn="tl">
                    <a:srgbClr val="000000"/>
                  </a:outerShdw>
                </a:effectLst>
                <a:latin typeface="Arial" charset="0"/>
              </a:rPr>
              <a:t>glucagon secretion</a:t>
            </a:r>
          </a:p>
        </p:txBody>
      </p:sp>
      <p:grpSp>
        <p:nvGrpSpPr>
          <p:cNvPr id="2" name="Group 12"/>
          <p:cNvGrpSpPr>
            <a:grpSpLocks/>
          </p:cNvGrpSpPr>
          <p:nvPr/>
        </p:nvGrpSpPr>
        <p:grpSpPr bwMode="auto">
          <a:xfrm>
            <a:off x="4395788" y="3179763"/>
            <a:ext cx="1606550" cy="1490662"/>
            <a:chOff x="2769" y="2003"/>
            <a:chExt cx="1012" cy="939"/>
          </a:xfrm>
        </p:grpSpPr>
        <p:sp>
          <p:nvSpPr>
            <p:cNvPr id="37909"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37910"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grpSp>
      <p:sp>
        <p:nvSpPr>
          <p:cNvPr id="1507343" name="Text Box 15"/>
          <p:cNvSpPr txBox="1">
            <a:spLocks noChangeArrowheads="1"/>
          </p:cNvSpPr>
          <p:nvPr/>
        </p:nvSpPr>
        <p:spPr bwMode="blackWhite">
          <a:xfrm>
            <a:off x="457200" y="1066800"/>
            <a:ext cx="2884488" cy="742950"/>
          </a:xfrm>
          <a:prstGeom prst="rect">
            <a:avLst/>
          </a:prstGeom>
          <a:solidFill>
            <a:schemeClr val="bg2"/>
          </a:solidFill>
          <a:ln w="9525">
            <a:solidFill>
              <a:schemeClr val="bg2"/>
            </a:solidFill>
            <a:miter lim="800000"/>
            <a:headEnd/>
            <a:tailEnd/>
          </a:ln>
        </p:spPr>
        <p:txBody>
          <a:bodyPr>
            <a:spAutoFit/>
          </a:bodyPr>
          <a:lstStyle>
            <a:lvl1pPr marL="109538" indent="-109538">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ctr" eaLnBrk="1" hangingPunct="1">
              <a:lnSpc>
                <a:spcPct val="110000"/>
              </a:lnSpc>
              <a:spcBef>
                <a:spcPct val="0"/>
              </a:spcBef>
              <a:buClrTx/>
              <a:buSzTx/>
              <a:buFontTx/>
              <a:buNone/>
            </a:pPr>
            <a:r>
              <a:rPr lang="en-US" altLang="en-US" sz="2000" b="1">
                <a:latin typeface="Arial" panose="020B0604020202020204" pitchFamily="34" charset="0"/>
                <a:cs typeface="Arial" panose="020B0604020202020204" pitchFamily="34" charset="0"/>
              </a:rPr>
              <a:t>GLP-1 secreted upon the ingestion of food</a:t>
            </a:r>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45" name="Freeform 17"/>
          <p:cNvSpPr>
            <a:spLocks/>
          </p:cNvSpPr>
          <p:nvPr/>
        </p:nvSpPr>
        <p:spPr bwMode="auto">
          <a:xfrm rot="2855784">
            <a:off x="7335045" y="3574256"/>
            <a:ext cx="442912" cy="942975"/>
          </a:xfrm>
          <a:custGeom>
            <a:avLst/>
            <a:gdLst>
              <a:gd name="T0" fmla="*/ 2147483646 w 597"/>
              <a:gd name="T1" fmla="*/ 0 h 469"/>
              <a:gd name="T2" fmla="*/ 2147483646 w 597"/>
              <a:gd name="T3" fmla="*/ 2147483646 h 469"/>
              <a:gd name="T4" fmla="*/ 0 w 597"/>
              <a:gd name="T5" fmla="*/ 2147483646 h 469"/>
              <a:gd name="T6" fmla="*/ 0 60000 65536"/>
              <a:gd name="T7" fmla="*/ 0 60000 65536"/>
              <a:gd name="T8" fmla="*/ 0 60000 65536"/>
            </a:gdLst>
            <a:ahLst/>
            <a:cxnLst>
              <a:cxn ang="T6">
                <a:pos x="T0" y="T1"/>
              </a:cxn>
              <a:cxn ang="T7">
                <a:pos x="T2" y="T3"/>
              </a:cxn>
              <a:cxn ang="T8">
                <a:pos x="T4" y="T5"/>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7346" name="Oval 18"/>
          <p:cNvSpPr>
            <a:spLocks noChangeArrowheads="1"/>
          </p:cNvSpPr>
          <p:nvPr/>
        </p:nvSpPr>
        <p:spPr bwMode="blackWhite">
          <a:xfrm>
            <a:off x="4572000" y="5715000"/>
            <a:ext cx="3657600" cy="1143000"/>
          </a:xfrm>
          <a:prstGeom prst="ellipse">
            <a:avLst/>
          </a:prstGeom>
          <a:gradFill rotWithShape="1">
            <a:gsLst>
              <a:gs pos="0">
                <a:srgbClr val="760000"/>
              </a:gs>
              <a:gs pos="50000">
                <a:srgbClr val="FF0000"/>
              </a:gs>
              <a:gs pos="100000">
                <a:srgbClr val="760000"/>
              </a:gs>
            </a:gsLst>
            <a:lin ang="2700000" scaled="1"/>
          </a:gradFill>
          <a:ln>
            <a:noFill/>
          </a:ln>
          <a:effectLst>
            <a:outerShdw dist="74053" dir="3542175" algn="ctr" rotWithShape="0">
              <a:schemeClr val="bg2"/>
            </a:outerShdw>
          </a:effectLst>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ctr" eaLnBrk="1" hangingPunct="1">
              <a:spcBef>
                <a:spcPct val="0"/>
              </a:spcBef>
              <a:buClrTx/>
              <a:buSzTx/>
              <a:buFontTx/>
              <a:buNone/>
            </a:pPr>
            <a:endParaRPr lang="en-US" sz="400" b="1">
              <a:latin typeface="Arial" panose="020B0604020202020204" pitchFamily="34" charset="0"/>
            </a:endParaRPr>
          </a:p>
          <a:p>
            <a:pPr algn="ctr" eaLnBrk="1" hangingPunct="1">
              <a:spcBef>
                <a:spcPct val="0"/>
              </a:spcBef>
              <a:buClrTx/>
              <a:buSzTx/>
              <a:buFontTx/>
              <a:buNone/>
            </a:pPr>
            <a:endParaRPr lang="en-US" sz="1600" b="1">
              <a:solidFill>
                <a:srgbClr val="6AEE60"/>
              </a:solidFill>
              <a:latin typeface="Arial" panose="020B0604020202020204" pitchFamily="34" charset="0"/>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eaLnBrk="1" hangingPunct="1">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eaLnBrk="1" hangingPunct="1">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49" name="Line 21"/>
          <p:cNvSpPr>
            <a:spLocks noChangeShapeType="1"/>
          </p:cNvSpPr>
          <p:nvPr/>
        </p:nvSpPr>
        <p:spPr bwMode="auto">
          <a:xfrm rot="1077562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50" name="Text Box 22"/>
          <p:cNvSpPr txBox="1">
            <a:spLocks noChangeArrowheads="1"/>
          </p:cNvSpPr>
          <p:nvPr/>
        </p:nvSpPr>
        <p:spPr bwMode="blackWhite">
          <a:xfrm>
            <a:off x="5029200" y="5935663"/>
            <a:ext cx="2819400" cy="708025"/>
          </a:xfrm>
          <a:prstGeom prst="rect">
            <a:avLst/>
          </a:prstGeom>
          <a:solidFill>
            <a:schemeClr val="bg2"/>
          </a:solidFill>
          <a:ln w="9525">
            <a:solidFill>
              <a:schemeClr val="bg2"/>
            </a:solidFill>
            <a:miter lim="800000"/>
            <a:headEnd/>
            <a:tailEnd/>
          </a:ln>
        </p:spPr>
        <p:txBody>
          <a:bodyPr>
            <a:spAutoFit/>
          </a:bodyPr>
          <a:lstStyle>
            <a:lvl1pPr marL="109538" indent="-109538">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ctr" eaLnBrk="1" hangingPunct="1">
              <a:spcBef>
                <a:spcPct val="0"/>
              </a:spcBef>
              <a:buClrTx/>
              <a:buSzTx/>
              <a:buFontTx/>
              <a:buNone/>
            </a:pPr>
            <a:r>
              <a:rPr lang="en-US" altLang="en-US" sz="2000" b="1">
                <a:latin typeface="Arial" panose="020B0604020202020204" pitchFamily="34" charset="0"/>
                <a:cs typeface="Arial" panose="020B0604020202020204" pitchFamily="34" charset="0"/>
              </a:rPr>
              <a:t>GLP-1 degraded by </a:t>
            </a:r>
          </a:p>
          <a:p>
            <a:pPr algn="ctr" eaLnBrk="1" hangingPunct="1">
              <a:spcBef>
                <a:spcPct val="0"/>
              </a:spcBef>
              <a:buClrTx/>
              <a:buSzTx/>
              <a:buFontTx/>
              <a:buNone/>
            </a:pPr>
            <a:r>
              <a:rPr lang="en-US" altLang="en-US" sz="2000" b="1">
                <a:latin typeface="Arial" panose="020B0604020202020204" pitchFamily="34" charset="0"/>
                <a:cs typeface="Arial" panose="020B0604020202020204" pitchFamily="34" charset="0"/>
              </a:rPr>
              <a:t>DPP-4 w/in minutes</a:t>
            </a:r>
          </a:p>
        </p:txBody>
      </p:sp>
    </p:spTree>
    <p:extLst>
      <p:ext uri="{BB962C8B-B14F-4D97-AF65-F5344CB8AC3E}">
        <p14:creationId xmlns:p14="http://schemas.microsoft.com/office/powerpoint/2010/main" val="167759647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grpId="0"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grpId="0"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grpId="0"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5" grpId="0" animBg="1"/>
      <p:bldP spid="1507336" grpId="0" autoUpdateAnimBg="0"/>
      <p:bldP spid="1507337" grpId="0" autoUpdateAnimBg="0"/>
      <p:bldP spid="1507338" grpId="0" animBg="1"/>
      <p:bldP spid="1507339" grpId="0" autoUpdateAnimBg="0"/>
      <p:bldP spid="1507343" grpId="0" animBg="1" autoUpdateAnimBg="0"/>
      <p:bldP spid="1507344" grpId="0" animBg="1"/>
      <p:bldP spid="1507345" grpId="0" animBg="1"/>
      <p:bldP spid="1507346" grpId="0" animBg="1" autoUpdateAnimBg="0"/>
      <p:bldP spid="1507347" grpId="0" animBg="1" autoUpdateAnimBg="0"/>
      <p:bldP spid="1507348" grpId="0" animBg="1"/>
      <p:bldP spid="1507349" grpId="0" animBg="1"/>
      <p:bldP spid="1507350" grpId="0" animBg="1" autoUpdateAnimBg="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0642" name="Picture 2" descr="Glucose Tabl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6350"/>
            <a:ext cx="4524375"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713" y="214313"/>
            <a:ext cx="3138487" cy="3138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563" y="3124200"/>
            <a:ext cx="1981200" cy="344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0323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5206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p:txBody>
          <a:bodyPr>
            <a:normAutofit fontScale="90000"/>
          </a:bodyPr>
          <a:lstStyle/>
          <a:p>
            <a:pPr eaLnBrk="1" hangingPunct="1"/>
            <a:r>
              <a:rPr lang="en-US" sz="3600" smtClean="0">
                <a:solidFill>
                  <a:schemeClr val="folHlink"/>
                </a:solidFill>
              </a:rPr>
              <a:t>Indications for Insulin Sensitizers </a:t>
            </a:r>
            <a:r>
              <a:rPr lang="en-US" sz="2400" smtClean="0">
                <a:solidFill>
                  <a:schemeClr val="folHlink"/>
                </a:solidFill>
              </a:rPr>
              <a:t>Rosiglitazone (Avandia</a:t>
            </a:r>
            <a:r>
              <a:rPr lang="en-US" sz="2400" baseline="30000" smtClean="0">
                <a:solidFill>
                  <a:schemeClr val="folHlink"/>
                </a:solidFill>
              </a:rPr>
              <a:t>®</a:t>
            </a:r>
            <a:r>
              <a:rPr lang="en-US" sz="2400" smtClean="0">
                <a:solidFill>
                  <a:schemeClr val="folHlink"/>
                </a:solidFill>
              </a:rPr>
              <a:t>), Pioglitazone (Actos</a:t>
            </a:r>
            <a:r>
              <a:rPr lang="en-US" sz="2400" baseline="30000" smtClean="0">
                <a:solidFill>
                  <a:schemeClr val="folHlink"/>
                </a:solidFill>
              </a:rPr>
              <a:t>®</a:t>
            </a:r>
            <a:r>
              <a:rPr lang="en-US" sz="2400" smtClean="0">
                <a:solidFill>
                  <a:schemeClr val="folHlink"/>
                </a:solidFill>
              </a:rPr>
              <a:t>)</a:t>
            </a:r>
            <a:endParaRPr lang="en-US" sz="2800" smtClean="0">
              <a:solidFill>
                <a:schemeClr val="folHlink"/>
              </a:solidFill>
            </a:endParaRPr>
          </a:p>
        </p:txBody>
      </p:sp>
      <p:sp>
        <p:nvSpPr>
          <p:cNvPr id="1582083" name="Rectangle 3"/>
          <p:cNvSpPr>
            <a:spLocks noGrp="1" noChangeArrowheads="1"/>
          </p:cNvSpPr>
          <p:nvPr>
            <p:ph type="body" sz="half" idx="1"/>
          </p:nvPr>
        </p:nvSpPr>
        <p:spPr>
          <a:xfrm>
            <a:off x="457200" y="2057400"/>
            <a:ext cx="6629400" cy="4800600"/>
          </a:xfrm>
        </p:spPr>
        <p:txBody>
          <a:bodyPr/>
          <a:lstStyle/>
          <a:p>
            <a:pPr eaLnBrk="1" hangingPunct="1"/>
            <a:r>
              <a:rPr lang="en-US" sz="2400" dirty="0" smtClean="0"/>
              <a:t>Action</a:t>
            </a:r>
            <a:r>
              <a:rPr lang="en-US" dirty="0" smtClean="0">
                <a:solidFill>
                  <a:srgbClr val="33CC33"/>
                </a:solidFill>
              </a:rPr>
              <a:t>: </a:t>
            </a:r>
            <a:r>
              <a:rPr lang="en-US" sz="4000" b="1" dirty="0" smtClean="0">
                <a:solidFill>
                  <a:schemeClr val="accent1">
                    <a:lumMod val="50000"/>
                  </a:schemeClr>
                </a:solidFill>
              </a:rPr>
              <a:t>Sensitizers</a:t>
            </a:r>
          </a:p>
          <a:p>
            <a:pPr eaLnBrk="1" hangingPunct="1"/>
            <a:endParaRPr lang="en-US" sz="2400" dirty="0" smtClean="0"/>
          </a:p>
          <a:p>
            <a:pPr eaLnBrk="1" hangingPunct="1"/>
            <a:r>
              <a:rPr lang="en-US" sz="2800" dirty="0" smtClean="0"/>
              <a:t>Who?</a:t>
            </a:r>
          </a:p>
          <a:p>
            <a:pPr lvl="1" eaLnBrk="1" hangingPunct="1"/>
            <a:r>
              <a:rPr lang="en-US" dirty="0" smtClean="0"/>
              <a:t>Insulin resistant patient</a:t>
            </a:r>
          </a:p>
          <a:p>
            <a:pPr lvl="1" eaLnBrk="1" hangingPunct="1"/>
            <a:r>
              <a:rPr lang="en-US" dirty="0" err="1" smtClean="0"/>
              <a:t>Dysmetabolic</a:t>
            </a:r>
            <a:r>
              <a:rPr lang="en-US" dirty="0" smtClean="0"/>
              <a:t> syndrome</a:t>
            </a:r>
          </a:p>
          <a:p>
            <a:pPr lvl="1" eaLnBrk="1" hangingPunct="1">
              <a:buFont typeface="Wingdings" panose="05000000000000000000" pitchFamily="2" charset="2"/>
              <a:buNone/>
            </a:pPr>
            <a:endParaRPr lang="en-US" sz="2400" dirty="0" smtClean="0"/>
          </a:p>
          <a:p>
            <a:pPr eaLnBrk="1" hangingPunct="1">
              <a:buFont typeface="Wingdings" panose="05000000000000000000" pitchFamily="2" charset="2"/>
              <a:buNone/>
            </a:pPr>
            <a:r>
              <a:rPr lang="en-US" sz="2800" dirty="0" smtClean="0"/>
              <a:t> </a:t>
            </a:r>
            <a:endParaRPr lang="en-US" sz="2000" dirty="0" smtClean="0">
              <a:solidFill>
                <a:srgbClr val="33CC33"/>
              </a:solidFill>
            </a:endParaRPr>
          </a:p>
        </p:txBody>
      </p:sp>
      <p:pic>
        <p:nvPicPr>
          <p:cNvPr id="299012" name="Picture 4" descr="MCj03675360000[1]"/>
          <p:cNvPicPr>
            <a:picLocks noGrp="1" noChangeAspect="1" noChangeArrowheads="1"/>
          </p:cNvPicPr>
          <p:nvPr>
            <p:ph sz="quarter" idx="3"/>
          </p:nvPr>
        </p:nvPicPr>
        <p:blipFill>
          <a:blip r:embed="rId3" cstate="print">
            <a:extLst>
              <a:ext uri="{28A0092B-C50C-407E-A947-70E740481C1C}">
                <a14:useLocalDpi xmlns:a14="http://schemas.microsoft.com/office/drawing/2010/main" val="0"/>
              </a:ext>
            </a:extLst>
          </a:blip>
          <a:srcRect/>
          <a:stretch>
            <a:fillRect/>
          </a:stretch>
        </p:blipFill>
        <p:spPr>
          <a:xfrm>
            <a:off x="5715000" y="2057400"/>
            <a:ext cx="3003550" cy="2235200"/>
          </a:xfrm>
          <a:noFill/>
        </p:spPr>
      </p:pic>
      <p:sp>
        <p:nvSpPr>
          <p:cNvPr id="299013" name="Text Box 6"/>
          <p:cNvSpPr txBox="1">
            <a:spLocks noChangeArrowheads="1"/>
          </p:cNvSpPr>
          <p:nvPr/>
        </p:nvSpPr>
        <p:spPr bwMode="auto">
          <a:xfrm>
            <a:off x="2368550" y="6526213"/>
            <a:ext cx="418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000">
                <a:latin typeface="Times New Roman" panose="02020603050405020304" pitchFamily="18" charset="0"/>
              </a:rPr>
              <a:t>© Copyright 1999-2013, Diabetes Educational Services, All Rights Reserved.</a:t>
            </a:r>
          </a:p>
        </p:txBody>
      </p:sp>
    </p:spTree>
    <p:extLst>
      <p:ext uri="{BB962C8B-B14F-4D97-AF65-F5344CB8AC3E}">
        <p14:creationId xmlns:p14="http://schemas.microsoft.com/office/powerpoint/2010/main" val="22557419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582083">
                                            <p:txEl>
                                              <p:pRg st="2" end="2"/>
                                            </p:txEl>
                                          </p:spTgt>
                                        </p:tgtEl>
                                        <p:attrNameLst>
                                          <p:attrName>style.visibility</p:attrName>
                                        </p:attrNameLst>
                                      </p:cBhvr>
                                      <p:to>
                                        <p:strVal val="visible"/>
                                      </p:to>
                                    </p:set>
                                    <p:animEffect transition="in" filter="box(in)">
                                      <p:cBhvr>
                                        <p:cTn id="7" dur="5000"/>
                                        <p:tgtEl>
                                          <p:spTgt spid="1582083">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582083">
                                            <p:txEl>
                                              <p:pRg st="3" end="3"/>
                                            </p:txEl>
                                          </p:spTgt>
                                        </p:tgtEl>
                                        <p:attrNameLst>
                                          <p:attrName>style.visibility</p:attrName>
                                        </p:attrNameLst>
                                      </p:cBhvr>
                                      <p:to>
                                        <p:strVal val="visible"/>
                                      </p:to>
                                    </p:set>
                                    <p:animEffect transition="in" filter="box(in)">
                                      <p:cBhvr>
                                        <p:cTn id="12" dur="5000"/>
                                        <p:tgtEl>
                                          <p:spTgt spid="1582083">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582083">
                                            <p:txEl>
                                              <p:pRg st="0" end="0"/>
                                            </p:txEl>
                                          </p:spTgt>
                                        </p:tgtEl>
                                        <p:attrNameLst>
                                          <p:attrName>style.visibility</p:attrName>
                                        </p:attrNameLst>
                                      </p:cBhvr>
                                      <p:to>
                                        <p:strVal val="visible"/>
                                      </p:to>
                                    </p:set>
                                    <p:animEffect transition="in" filter="box(in)">
                                      <p:cBhvr>
                                        <p:cTn id="17" dur="5000"/>
                                        <p:tgtEl>
                                          <p:spTgt spid="1582083">
                                            <p:txEl>
                                              <p:pRg st="0" end="0"/>
                                            </p:txEl>
                                          </p:spTgt>
                                        </p:tgtEl>
                                      </p:cBhvr>
                                    </p:animEffect>
                                  </p:childTnLst>
                                </p:cTn>
                              </p:par>
                              <p:par>
                                <p:cTn id="18" presetID="4" presetClass="entr" presetSubtype="16" fill="hold" nodeType="withEffect">
                                  <p:stCondLst>
                                    <p:cond delay="0"/>
                                  </p:stCondLst>
                                  <p:childTnLst>
                                    <p:set>
                                      <p:cBhvr>
                                        <p:cTn id="19" dur="1" fill="hold">
                                          <p:stCondLst>
                                            <p:cond delay="0"/>
                                          </p:stCondLst>
                                        </p:cTn>
                                        <p:tgtEl>
                                          <p:spTgt spid="1582083">
                                            <p:txEl>
                                              <p:pRg st="4" end="4"/>
                                            </p:txEl>
                                          </p:spTgt>
                                        </p:tgtEl>
                                        <p:attrNameLst>
                                          <p:attrName>style.visibility</p:attrName>
                                        </p:attrNameLst>
                                      </p:cBhvr>
                                      <p:to>
                                        <p:strVal val="visible"/>
                                      </p:to>
                                    </p:set>
                                    <p:animEffect transition="in" filter="box(in)">
                                      <p:cBhvr>
                                        <p:cTn id="20" dur="5000"/>
                                        <p:tgtEl>
                                          <p:spTgt spid="1582083">
                                            <p:txEl>
                                              <p:pRg st="4" end="4"/>
                                            </p:txEl>
                                          </p:spTgt>
                                        </p:tgtEl>
                                      </p:cBhvr>
                                    </p:animEffect>
                                  </p:childTnLst>
                                </p:cTn>
                              </p:par>
                              <p:par>
                                <p:cTn id="21" presetID="4" presetClass="entr" presetSubtype="16" fill="hold" nodeType="withEffect">
                                  <p:stCondLst>
                                    <p:cond delay="0"/>
                                  </p:stCondLst>
                                  <p:childTnLst>
                                    <p:set>
                                      <p:cBhvr>
                                        <p:cTn id="22" dur="1" fill="hold">
                                          <p:stCondLst>
                                            <p:cond delay="0"/>
                                          </p:stCondLst>
                                        </p:cTn>
                                        <p:tgtEl>
                                          <p:spTgt spid="1582083">
                                            <p:txEl>
                                              <p:pRg st="6" end="6"/>
                                            </p:txEl>
                                          </p:spTgt>
                                        </p:tgtEl>
                                        <p:attrNameLst>
                                          <p:attrName>style.visibility</p:attrName>
                                        </p:attrNameLst>
                                      </p:cBhvr>
                                      <p:to>
                                        <p:strVal val="visible"/>
                                      </p:to>
                                    </p:set>
                                    <p:animEffect transition="in" filter="box(in)">
                                      <p:cBhvr>
                                        <p:cTn id="23" dur="5000"/>
                                        <p:tgtEl>
                                          <p:spTgt spid="158208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685800" y="228600"/>
            <a:ext cx="7772400" cy="533400"/>
          </a:xfrm>
        </p:spPr>
        <p:txBody>
          <a:bodyPr>
            <a:normAutofit fontScale="90000"/>
          </a:bodyPr>
          <a:lstStyle/>
          <a:p>
            <a:pPr eaLnBrk="1" hangingPunct="1">
              <a:defRPr/>
            </a:pPr>
            <a:r>
              <a:rPr lang="en-US" smtClean="0">
                <a:solidFill>
                  <a:schemeClr val="accent1">
                    <a:lumMod val="20000"/>
                    <a:lumOff val="80000"/>
                  </a:schemeClr>
                </a:solidFill>
              </a:rPr>
              <a:t>Thiazolidinediones – TZD’s</a:t>
            </a:r>
          </a:p>
        </p:txBody>
      </p:sp>
      <p:sp>
        <p:nvSpPr>
          <p:cNvPr id="1520643" name="Rectangle 3"/>
          <p:cNvSpPr>
            <a:spLocks noGrp="1" noChangeArrowheads="1"/>
          </p:cNvSpPr>
          <p:nvPr>
            <p:ph type="body" idx="1"/>
          </p:nvPr>
        </p:nvSpPr>
        <p:spPr>
          <a:xfrm>
            <a:off x="381000" y="1066800"/>
            <a:ext cx="8458200" cy="5791200"/>
          </a:xfrm>
        </p:spPr>
        <p:txBody>
          <a:bodyPr/>
          <a:lstStyle/>
          <a:p>
            <a:pPr eaLnBrk="1" hangingPunct="1">
              <a:lnSpc>
                <a:spcPct val="80000"/>
              </a:lnSpc>
            </a:pPr>
            <a:r>
              <a:rPr lang="en-US" sz="2800" b="1" dirty="0" smtClean="0"/>
              <a:t>Action</a:t>
            </a:r>
            <a:r>
              <a:rPr lang="en-US" sz="2800" dirty="0" smtClean="0"/>
              <a:t>: decrease insulin resistance by making muscle and adipose cells more sensitive to insulin.  Decrease free fatty acids</a:t>
            </a:r>
          </a:p>
          <a:p>
            <a:pPr eaLnBrk="1" hangingPunct="1">
              <a:lnSpc>
                <a:spcPct val="80000"/>
              </a:lnSpc>
            </a:pPr>
            <a:r>
              <a:rPr lang="en-US" sz="2800" b="1" dirty="0" smtClean="0"/>
              <a:t>Names</a:t>
            </a:r>
            <a:r>
              <a:rPr lang="en-US" sz="2800" dirty="0" smtClean="0"/>
              <a:t>:</a:t>
            </a:r>
          </a:p>
          <a:p>
            <a:pPr lvl="1" eaLnBrk="1" hangingPunct="1">
              <a:lnSpc>
                <a:spcPct val="80000"/>
              </a:lnSpc>
            </a:pPr>
            <a:r>
              <a:rPr lang="en-US" dirty="0" smtClean="0"/>
              <a:t>pioglitazone (</a:t>
            </a:r>
            <a:r>
              <a:rPr lang="en-US" dirty="0" err="1" smtClean="0"/>
              <a:t>Actos</a:t>
            </a:r>
            <a:r>
              <a:rPr lang="en-US" dirty="0" smtClean="0"/>
              <a:t>) </a:t>
            </a:r>
          </a:p>
          <a:p>
            <a:pPr lvl="2" eaLnBrk="1" hangingPunct="1">
              <a:lnSpc>
                <a:spcPct val="80000"/>
              </a:lnSpc>
            </a:pPr>
            <a:r>
              <a:rPr lang="en-US" dirty="0" smtClean="0"/>
              <a:t>Dosing: 15-45 mg daily  </a:t>
            </a:r>
          </a:p>
          <a:p>
            <a:pPr lvl="1" eaLnBrk="1" hangingPunct="1">
              <a:lnSpc>
                <a:spcPct val="80000"/>
              </a:lnSpc>
            </a:pPr>
            <a:r>
              <a:rPr lang="en-US" dirty="0" smtClean="0"/>
              <a:t>rosiglitazone (</a:t>
            </a:r>
            <a:r>
              <a:rPr lang="en-US" dirty="0" smtClean="0"/>
              <a:t>Avandia) – restriction removed</a:t>
            </a:r>
          </a:p>
          <a:p>
            <a:pPr lvl="2">
              <a:lnSpc>
                <a:spcPct val="80000"/>
              </a:lnSpc>
            </a:pPr>
            <a:r>
              <a:rPr lang="en-US" dirty="0"/>
              <a:t>Dosing: </a:t>
            </a:r>
            <a:r>
              <a:rPr lang="en-US" dirty="0" smtClean="0"/>
              <a:t>4-8 </a:t>
            </a:r>
            <a:r>
              <a:rPr lang="en-US" dirty="0"/>
              <a:t>mg daily  </a:t>
            </a:r>
          </a:p>
          <a:p>
            <a:pPr lvl="1" eaLnBrk="1" hangingPunct="1">
              <a:lnSpc>
                <a:spcPct val="80000"/>
              </a:lnSpc>
            </a:pPr>
            <a:endParaRPr lang="en-US" dirty="0" smtClean="0"/>
          </a:p>
          <a:p>
            <a:pPr eaLnBrk="1" hangingPunct="1">
              <a:lnSpc>
                <a:spcPct val="80000"/>
              </a:lnSpc>
            </a:pPr>
            <a:r>
              <a:rPr lang="en-US" sz="2800" b="1" dirty="0" smtClean="0"/>
              <a:t>Efficacy:</a:t>
            </a:r>
          </a:p>
          <a:p>
            <a:pPr lvl="1" eaLnBrk="1" hangingPunct="1">
              <a:lnSpc>
                <a:spcPct val="80000"/>
              </a:lnSpc>
            </a:pPr>
            <a:r>
              <a:rPr lang="en-US" sz="2400" dirty="0" smtClean="0"/>
              <a:t>Decrease fasting plasma glucose ~35-40 mg/dl  </a:t>
            </a:r>
          </a:p>
          <a:p>
            <a:pPr lvl="1" eaLnBrk="1" hangingPunct="1">
              <a:lnSpc>
                <a:spcPct val="80000"/>
              </a:lnSpc>
            </a:pPr>
            <a:r>
              <a:rPr lang="en-US" sz="2400" dirty="0" smtClean="0"/>
              <a:t>Reduce A1C ~0.5-1.0%</a:t>
            </a:r>
          </a:p>
          <a:p>
            <a:pPr lvl="1" eaLnBrk="1" hangingPunct="1">
              <a:lnSpc>
                <a:spcPct val="80000"/>
              </a:lnSpc>
            </a:pPr>
            <a:r>
              <a:rPr lang="en-US" sz="2400" dirty="0" smtClean="0"/>
              <a:t>6 weeks for maximum effect</a:t>
            </a:r>
          </a:p>
          <a:p>
            <a:pPr lvl="1" eaLnBrk="1" hangingPunct="1">
              <a:lnSpc>
                <a:spcPct val="80000"/>
              </a:lnSpc>
            </a:pPr>
            <a:r>
              <a:rPr lang="en-US" sz="2400" dirty="0" smtClean="0"/>
              <a:t>$30 a month</a:t>
            </a:r>
          </a:p>
          <a:p>
            <a:pPr lvl="1" eaLnBrk="1" hangingPunct="1">
              <a:lnSpc>
                <a:spcPct val="80000"/>
              </a:lnSpc>
            </a:pPr>
            <a:endParaRPr lang="en-US" sz="2400" dirty="0" smtClean="0"/>
          </a:p>
        </p:txBody>
      </p:sp>
      <p:sp>
        <p:nvSpPr>
          <p:cNvPr id="301060" name="Line 4"/>
          <p:cNvSpPr>
            <a:spLocks noChangeShapeType="1"/>
          </p:cNvSpPr>
          <p:nvPr/>
        </p:nvSpPr>
        <p:spPr bwMode="auto">
          <a:xfrm>
            <a:off x="685800" y="7620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1061" name="Text Box 6"/>
          <p:cNvSpPr txBox="1">
            <a:spLocks noChangeArrowheads="1"/>
          </p:cNvSpPr>
          <p:nvPr/>
        </p:nvSpPr>
        <p:spPr bwMode="auto">
          <a:xfrm>
            <a:off x="2368550" y="6526213"/>
            <a:ext cx="418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000">
                <a:latin typeface="Times New Roman" panose="02020603050405020304" pitchFamily="18" charset="0"/>
              </a:rPr>
              <a:t>© Copyright 1999-2013, Diabetes Educational Services, All Rights Reserved.</a:t>
            </a:r>
          </a:p>
        </p:txBody>
      </p:sp>
    </p:spTree>
    <p:extLst>
      <p:ext uri="{BB962C8B-B14F-4D97-AF65-F5344CB8AC3E}">
        <p14:creationId xmlns:p14="http://schemas.microsoft.com/office/powerpoint/2010/main" val="11777059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20643">
                                            <p:txEl>
                                              <p:pRg st="0" end="0"/>
                                            </p:txEl>
                                          </p:spTgt>
                                        </p:tgtEl>
                                        <p:attrNameLst>
                                          <p:attrName>style.visibility</p:attrName>
                                        </p:attrNameLst>
                                      </p:cBhvr>
                                      <p:to>
                                        <p:strVal val="visible"/>
                                      </p:to>
                                    </p:set>
                                    <p:animEffect transition="in" filter="wipe(up)">
                                      <p:cBhvr>
                                        <p:cTn id="7" dur="500"/>
                                        <p:tgtEl>
                                          <p:spTgt spid="15206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20643">
                                            <p:txEl>
                                              <p:pRg st="1" end="1"/>
                                            </p:txEl>
                                          </p:spTgt>
                                        </p:tgtEl>
                                        <p:attrNameLst>
                                          <p:attrName>style.visibility</p:attrName>
                                        </p:attrNameLst>
                                      </p:cBhvr>
                                      <p:to>
                                        <p:strVal val="visible"/>
                                      </p:to>
                                    </p:set>
                                    <p:animEffect transition="in" filter="wipe(up)">
                                      <p:cBhvr>
                                        <p:cTn id="12" dur="500"/>
                                        <p:tgtEl>
                                          <p:spTgt spid="1520643">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20643">
                                            <p:txEl>
                                              <p:pRg st="2" end="2"/>
                                            </p:txEl>
                                          </p:spTgt>
                                        </p:tgtEl>
                                        <p:attrNameLst>
                                          <p:attrName>style.visibility</p:attrName>
                                        </p:attrNameLst>
                                      </p:cBhvr>
                                      <p:to>
                                        <p:strVal val="visible"/>
                                      </p:to>
                                    </p:set>
                                    <p:animEffect transition="in" filter="wipe(up)">
                                      <p:cBhvr>
                                        <p:cTn id="15" dur="500"/>
                                        <p:tgtEl>
                                          <p:spTgt spid="1520643">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20643">
                                            <p:txEl>
                                              <p:pRg st="3" end="3"/>
                                            </p:txEl>
                                          </p:spTgt>
                                        </p:tgtEl>
                                        <p:attrNameLst>
                                          <p:attrName>style.visibility</p:attrName>
                                        </p:attrNameLst>
                                      </p:cBhvr>
                                      <p:to>
                                        <p:strVal val="visible"/>
                                      </p:to>
                                    </p:set>
                                    <p:animEffect transition="in" filter="wipe(up)">
                                      <p:cBhvr>
                                        <p:cTn id="18" dur="500"/>
                                        <p:tgtEl>
                                          <p:spTgt spid="1520643">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20643">
                                            <p:txEl>
                                              <p:pRg st="4" end="4"/>
                                            </p:txEl>
                                          </p:spTgt>
                                        </p:tgtEl>
                                        <p:attrNameLst>
                                          <p:attrName>style.visibility</p:attrName>
                                        </p:attrNameLst>
                                      </p:cBhvr>
                                      <p:to>
                                        <p:strVal val="visible"/>
                                      </p:to>
                                    </p:set>
                                    <p:animEffect transition="in" filter="wipe(up)">
                                      <p:cBhvr>
                                        <p:cTn id="21" dur="500"/>
                                        <p:tgtEl>
                                          <p:spTgt spid="1520643">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20643">
                                            <p:txEl>
                                              <p:pRg st="5" end="5"/>
                                            </p:txEl>
                                          </p:spTgt>
                                        </p:tgtEl>
                                        <p:attrNameLst>
                                          <p:attrName>style.visibility</p:attrName>
                                        </p:attrNameLst>
                                      </p:cBhvr>
                                      <p:to>
                                        <p:strVal val="visible"/>
                                      </p:to>
                                    </p:set>
                                    <p:animEffect transition="in" filter="wipe(up)">
                                      <p:cBhvr>
                                        <p:cTn id="24" dur="500"/>
                                        <p:tgtEl>
                                          <p:spTgt spid="1520643">
                                            <p:txEl>
                                              <p:pRg st="5" end="5"/>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520643">
                                            <p:txEl>
                                              <p:pRg st="7" end="7"/>
                                            </p:txEl>
                                          </p:spTgt>
                                        </p:tgtEl>
                                        <p:attrNameLst>
                                          <p:attrName>style.visibility</p:attrName>
                                        </p:attrNameLst>
                                      </p:cBhvr>
                                      <p:to>
                                        <p:strVal val="visible"/>
                                      </p:to>
                                    </p:set>
                                    <p:animEffect transition="in" filter="wipe(up)">
                                      <p:cBhvr>
                                        <p:cTn id="29" dur="500"/>
                                        <p:tgtEl>
                                          <p:spTgt spid="1520643">
                                            <p:txEl>
                                              <p:pRg st="7" end="7"/>
                                            </p:txEl>
                                          </p:spTgt>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520643">
                                            <p:txEl>
                                              <p:pRg st="8" end="8"/>
                                            </p:txEl>
                                          </p:spTgt>
                                        </p:tgtEl>
                                        <p:attrNameLst>
                                          <p:attrName>style.visibility</p:attrName>
                                        </p:attrNameLst>
                                      </p:cBhvr>
                                      <p:to>
                                        <p:strVal val="visible"/>
                                      </p:to>
                                    </p:set>
                                    <p:animEffect transition="in" filter="wipe(up)">
                                      <p:cBhvr>
                                        <p:cTn id="32" dur="500"/>
                                        <p:tgtEl>
                                          <p:spTgt spid="1520643">
                                            <p:txEl>
                                              <p:pRg st="8" end="8"/>
                                            </p:txEl>
                                          </p:spTgt>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520643">
                                            <p:txEl>
                                              <p:pRg st="9" end="9"/>
                                            </p:txEl>
                                          </p:spTgt>
                                        </p:tgtEl>
                                        <p:attrNameLst>
                                          <p:attrName>style.visibility</p:attrName>
                                        </p:attrNameLst>
                                      </p:cBhvr>
                                      <p:to>
                                        <p:strVal val="visible"/>
                                      </p:to>
                                    </p:set>
                                    <p:animEffect transition="in" filter="wipe(up)">
                                      <p:cBhvr>
                                        <p:cTn id="35" dur="500"/>
                                        <p:tgtEl>
                                          <p:spTgt spid="1520643">
                                            <p:txEl>
                                              <p:pRg st="9" end="9"/>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520643">
                                            <p:txEl>
                                              <p:pRg st="10" end="10"/>
                                            </p:txEl>
                                          </p:spTgt>
                                        </p:tgtEl>
                                        <p:attrNameLst>
                                          <p:attrName>style.visibility</p:attrName>
                                        </p:attrNameLst>
                                      </p:cBhvr>
                                      <p:to>
                                        <p:strVal val="visible"/>
                                      </p:to>
                                    </p:set>
                                    <p:animEffect transition="in" filter="wipe(up)">
                                      <p:cBhvr>
                                        <p:cTn id="40" dur="500"/>
                                        <p:tgtEl>
                                          <p:spTgt spid="1520643">
                                            <p:txEl>
                                              <p:pRg st="10" end="10"/>
                                            </p:txEl>
                                          </p:spTgt>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520643">
                                            <p:txEl>
                                              <p:pRg st="11" end="11"/>
                                            </p:txEl>
                                          </p:spTgt>
                                        </p:tgtEl>
                                        <p:attrNameLst>
                                          <p:attrName>style.visibility</p:attrName>
                                        </p:attrNameLst>
                                      </p:cBhvr>
                                      <p:to>
                                        <p:strVal val="visible"/>
                                      </p:to>
                                    </p:set>
                                    <p:animEffect transition="in" filter="wipe(up)">
                                      <p:cBhvr>
                                        <p:cTn id="43" dur="500"/>
                                        <p:tgtEl>
                                          <p:spTgt spid="152064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0643" grpId="0" build="p" autoUpdateAnimBg="0"/>
    </p:bldLst>
  </p:timing>
</p:sld>
</file>

<file path=ppt/slides/slide1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2690" name="Rectangle 2"/>
          <p:cNvSpPr>
            <a:spLocks noGrp="1" noChangeArrowheads="1"/>
          </p:cNvSpPr>
          <p:nvPr>
            <p:ph type="title"/>
          </p:nvPr>
        </p:nvSpPr>
        <p:spPr>
          <a:xfrm>
            <a:off x="381000" y="228600"/>
            <a:ext cx="8458200" cy="914400"/>
          </a:xfrm>
        </p:spPr>
        <p:txBody>
          <a:bodyPr>
            <a:normAutofit/>
          </a:bodyPr>
          <a:lstStyle/>
          <a:p>
            <a:pPr eaLnBrk="1" hangingPunct="1">
              <a:defRPr/>
            </a:pPr>
            <a:r>
              <a:rPr lang="en-US" dirty="0" smtClean="0"/>
              <a:t>rosiglitazone (Avandia) </a:t>
            </a:r>
          </a:p>
        </p:txBody>
      </p:sp>
      <p:sp>
        <p:nvSpPr>
          <p:cNvPr id="1522691" name="Rectangle 3"/>
          <p:cNvSpPr>
            <a:spLocks noGrp="1" noChangeArrowheads="1"/>
          </p:cNvSpPr>
          <p:nvPr>
            <p:ph type="body" idx="1"/>
          </p:nvPr>
        </p:nvSpPr>
        <p:spPr>
          <a:xfrm>
            <a:off x="2514600" y="1447800"/>
            <a:ext cx="5410200" cy="5943600"/>
          </a:xfrm>
        </p:spPr>
        <p:txBody>
          <a:bodyPr/>
          <a:lstStyle/>
          <a:p>
            <a:pPr lvl="1" eaLnBrk="1" hangingPunct="1">
              <a:lnSpc>
                <a:spcPct val="90000"/>
              </a:lnSpc>
              <a:defRPr/>
            </a:pPr>
            <a:r>
              <a:rPr lang="en-US" sz="3600" dirty="0" smtClean="0"/>
              <a:t>Avandia FDA Restriction lifted.</a:t>
            </a:r>
          </a:p>
          <a:p>
            <a:pPr marL="292608" lvl="1" indent="0" eaLnBrk="1" hangingPunct="1">
              <a:lnSpc>
                <a:spcPct val="90000"/>
              </a:lnSpc>
              <a:buNone/>
              <a:defRPr/>
            </a:pPr>
            <a:endParaRPr lang="en-US" sz="3600" dirty="0" smtClean="0"/>
          </a:p>
          <a:p>
            <a:pPr marL="457200" lvl="1" indent="0" eaLnBrk="1" hangingPunct="1">
              <a:lnSpc>
                <a:spcPct val="90000"/>
              </a:lnSpc>
              <a:buFont typeface="Wingdings" pitchFamily="2" charset="2"/>
              <a:buNone/>
              <a:defRPr/>
            </a:pPr>
            <a:r>
              <a:rPr lang="en-US" sz="3600" dirty="0"/>
              <a:t> </a:t>
            </a:r>
            <a:r>
              <a:rPr lang="en-US" sz="3600" dirty="0" smtClean="0"/>
              <a:t>   </a:t>
            </a:r>
          </a:p>
          <a:p>
            <a:pPr lvl="2" eaLnBrk="1" hangingPunct="1">
              <a:lnSpc>
                <a:spcPct val="90000"/>
              </a:lnSpc>
              <a:defRPr/>
            </a:pPr>
            <a:r>
              <a:rPr lang="en-US" sz="3200" dirty="0" smtClean="0"/>
              <a:t> New studies show not associated w/   </a:t>
            </a:r>
            <a:r>
              <a:rPr lang="en-US" sz="2800" dirty="0" smtClean="0"/>
              <a:t>increased risk of Myocardial Infarction</a:t>
            </a:r>
          </a:p>
          <a:p>
            <a:pPr lvl="1" eaLnBrk="1" hangingPunct="1">
              <a:lnSpc>
                <a:spcPct val="90000"/>
              </a:lnSpc>
              <a:defRPr/>
            </a:pPr>
            <a:endParaRPr lang="en-US" sz="3600" dirty="0" smtClean="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337" y="1432965"/>
            <a:ext cx="1775263" cy="2209800"/>
          </a:xfrm>
          <a:prstGeom prst="rect">
            <a:avLst/>
          </a:prstGeom>
        </p:spPr>
      </p:pic>
    </p:spTree>
    <p:custDataLst>
      <p:tags r:id="rId1"/>
    </p:custDataLst>
    <p:extLst>
      <p:ext uri="{BB962C8B-B14F-4D97-AF65-F5344CB8AC3E}">
        <p14:creationId xmlns:p14="http://schemas.microsoft.com/office/powerpoint/2010/main" val="1497638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22691">
                                            <p:txEl>
                                              <p:pRg st="0" end="0"/>
                                            </p:txEl>
                                          </p:spTgt>
                                        </p:tgtEl>
                                        <p:attrNameLst>
                                          <p:attrName>style.visibility</p:attrName>
                                        </p:attrNameLst>
                                      </p:cBhvr>
                                      <p:to>
                                        <p:strVal val="visible"/>
                                      </p:to>
                                    </p:set>
                                    <p:animEffect transition="in" filter="wipe(up)">
                                      <p:cBhvr>
                                        <p:cTn id="7" dur="500"/>
                                        <p:tgtEl>
                                          <p:spTgt spid="15226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22691">
                                            <p:txEl>
                                              <p:pRg st="2" end="2"/>
                                            </p:txEl>
                                          </p:spTgt>
                                        </p:tgtEl>
                                        <p:attrNameLst>
                                          <p:attrName>style.visibility</p:attrName>
                                        </p:attrNameLst>
                                      </p:cBhvr>
                                      <p:to>
                                        <p:strVal val="visible"/>
                                      </p:to>
                                    </p:set>
                                    <p:animEffect transition="in" filter="wipe(up)">
                                      <p:cBhvr>
                                        <p:cTn id="12" dur="500"/>
                                        <p:tgtEl>
                                          <p:spTgt spid="1522691">
                                            <p:txEl>
                                              <p:pRg st="2" end="2"/>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22691">
                                            <p:txEl>
                                              <p:pRg st="3" end="3"/>
                                            </p:txEl>
                                          </p:spTgt>
                                        </p:tgtEl>
                                        <p:attrNameLst>
                                          <p:attrName>style.visibility</p:attrName>
                                        </p:attrNameLst>
                                      </p:cBhvr>
                                      <p:to>
                                        <p:strVal val="visible"/>
                                      </p:to>
                                    </p:set>
                                    <p:animEffect transition="in" filter="wipe(up)">
                                      <p:cBhvr>
                                        <p:cTn id="15" dur="500"/>
                                        <p:tgtEl>
                                          <p:spTgt spid="152269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2691" grpId="0" build="p" autoUpdateAnimBg="0"/>
    </p:bldLst>
  </p:timing>
</p:sld>
</file>

<file path=ppt/slides/slide1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2690" name="Rectangle 2"/>
          <p:cNvSpPr>
            <a:spLocks noGrp="1" noChangeArrowheads="1"/>
          </p:cNvSpPr>
          <p:nvPr>
            <p:ph type="title"/>
          </p:nvPr>
        </p:nvSpPr>
        <p:spPr>
          <a:xfrm>
            <a:off x="685800" y="152400"/>
            <a:ext cx="7848600" cy="914400"/>
          </a:xfrm>
        </p:spPr>
        <p:txBody>
          <a:bodyPr>
            <a:normAutofit fontScale="90000"/>
          </a:bodyPr>
          <a:lstStyle/>
          <a:p>
            <a:pPr eaLnBrk="1" hangingPunct="1">
              <a:defRPr/>
            </a:pPr>
            <a:r>
              <a:rPr lang="en-US" dirty="0" smtClean="0"/>
              <a:t>Pioglitazone (Actos) Warning</a:t>
            </a:r>
          </a:p>
        </p:txBody>
      </p:sp>
      <p:sp>
        <p:nvSpPr>
          <p:cNvPr id="1522691" name="Rectangle 3"/>
          <p:cNvSpPr>
            <a:spLocks noGrp="1" noChangeArrowheads="1"/>
          </p:cNvSpPr>
          <p:nvPr>
            <p:ph type="body" idx="1"/>
          </p:nvPr>
        </p:nvSpPr>
        <p:spPr>
          <a:xfrm>
            <a:off x="2325688" y="1295400"/>
            <a:ext cx="5599112" cy="6019800"/>
          </a:xfrm>
        </p:spPr>
        <p:txBody>
          <a:bodyPr/>
          <a:lstStyle/>
          <a:p>
            <a:pPr eaLnBrk="1" hangingPunct="1">
              <a:lnSpc>
                <a:spcPct val="90000"/>
              </a:lnSpc>
              <a:buFont typeface="Wingdings" pitchFamily="2" charset="2"/>
              <a:buNone/>
              <a:defRPr/>
            </a:pPr>
            <a:r>
              <a:rPr lang="en-US" sz="3300" dirty="0" smtClean="0">
                <a:solidFill>
                  <a:schemeClr val="accent4">
                    <a:lumMod val="75000"/>
                  </a:schemeClr>
                </a:solidFill>
              </a:rPr>
              <a:t> Bladder Cancer Risk</a:t>
            </a:r>
          </a:p>
          <a:p>
            <a:pPr lvl="1" indent="-342900" eaLnBrk="1" hangingPunct="1">
              <a:lnSpc>
                <a:spcPct val="90000"/>
              </a:lnSpc>
              <a:defRPr/>
            </a:pPr>
            <a:r>
              <a:rPr lang="en-US" sz="2500" dirty="0">
                <a:solidFill>
                  <a:schemeClr val="tx2">
                    <a:lumMod val="50000"/>
                  </a:schemeClr>
                </a:solidFill>
                <a:effectLst/>
              </a:rPr>
              <a:t>R</a:t>
            </a:r>
            <a:r>
              <a:rPr lang="en-US" sz="2500" dirty="0" smtClean="0">
                <a:solidFill>
                  <a:schemeClr val="tx2">
                    <a:lumMod val="50000"/>
                  </a:schemeClr>
                </a:solidFill>
                <a:effectLst/>
              </a:rPr>
              <a:t>isk increased </a:t>
            </a:r>
            <a:r>
              <a:rPr lang="en-US" sz="2500" dirty="0">
                <a:solidFill>
                  <a:schemeClr val="tx2">
                    <a:lumMod val="50000"/>
                  </a:schemeClr>
                </a:solidFill>
                <a:effectLst/>
              </a:rPr>
              <a:t>with increasing dose and duration </a:t>
            </a:r>
            <a:endParaRPr lang="en-US" sz="2500" dirty="0" smtClean="0">
              <a:solidFill>
                <a:schemeClr val="tx2">
                  <a:lumMod val="50000"/>
                </a:schemeClr>
              </a:solidFill>
              <a:effectLst/>
            </a:endParaRPr>
          </a:p>
          <a:p>
            <a:pPr lvl="1" indent="-342900" eaLnBrk="1" hangingPunct="1">
              <a:lnSpc>
                <a:spcPct val="90000"/>
              </a:lnSpc>
              <a:defRPr/>
            </a:pPr>
            <a:r>
              <a:rPr lang="en-US" sz="2500" dirty="0" smtClean="0">
                <a:solidFill>
                  <a:schemeClr val="tx2">
                    <a:lumMod val="50000"/>
                  </a:schemeClr>
                </a:solidFill>
                <a:effectLst/>
              </a:rPr>
              <a:t>France has pulled Actos, Germany restricted access</a:t>
            </a:r>
          </a:p>
          <a:p>
            <a:pPr lvl="1" indent="-342900" eaLnBrk="1" hangingPunct="1">
              <a:lnSpc>
                <a:spcPct val="90000"/>
              </a:lnSpc>
              <a:defRPr/>
            </a:pPr>
            <a:endParaRPr lang="en-US" dirty="0" smtClean="0">
              <a:solidFill>
                <a:schemeClr val="tx2">
                  <a:lumMod val="50000"/>
                </a:schemeClr>
              </a:solidFill>
              <a:effectLst/>
            </a:endParaRPr>
          </a:p>
          <a:p>
            <a:pPr lvl="1" indent="-342900" eaLnBrk="1" hangingPunct="1">
              <a:lnSpc>
                <a:spcPct val="90000"/>
              </a:lnSpc>
              <a:defRPr/>
            </a:pPr>
            <a:r>
              <a:rPr lang="en-US" sz="2500" dirty="0" smtClean="0">
                <a:solidFill>
                  <a:schemeClr val="tx2">
                    <a:lumMod val="50000"/>
                  </a:schemeClr>
                </a:solidFill>
                <a:effectLst/>
              </a:rPr>
              <a:t>Patient Instructions</a:t>
            </a:r>
          </a:p>
          <a:p>
            <a:pPr lvl="2" indent="-342900" eaLnBrk="1" hangingPunct="1">
              <a:lnSpc>
                <a:spcPct val="90000"/>
              </a:lnSpc>
              <a:defRPr/>
            </a:pPr>
            <a:r>
              <a:rPr lang="en-US" sz="2400" dirty="0" smtClean="0">
                <a:solidFill>
                  <a:schemeClr val="tx2">
                    <a:lumMod val="50000"/>
                  </a:schemeClr>
                </a:solidFill>
                <a:effectLst/>
              </a:rPr>
              <a:t>Report symptoms </a:t>
            </a:r>
            <a:r>
              <a:rPr lang="en-US" sz="2400" dirty="0">
                <a:solidFill>
                  <a:schemeClr val="tx2">
                    <a:lumMod val="50000"/>
                  </a:schemeClr>
                </a:solidFill>
                <a:effectLst/>
              </a:rPr>
              <a:t>of bladder cancer: blood or red color in urine; urgent need to urinate or pain while urinating; pain in back or lower abdomen.</a:t>
            </a:r>
          </a:p>
          <a:p>
            <a:pPr lvl="2" indent="-342900" eaLnBrk="1" hangingPunct="1">
              <a:lnSpc>
                <a:spcPct val="90000"/>
              </a:lnSpc>
              <a:defRPr/>
            </a:pPr>
            <a:endParaRPr lang="en-US" sz="2100" dirty="0" smtClean="0">
              <a:solidFill>
                <a:srgbClr val="FFFFFF"/>
              </a:solidFill>
            </a:endParaRPr>
          </a:p>
        </p:txBody>
      </p:sp>
      <p:sp>
        <p:nvSpPr>
          <p:cNvPr id="64516" name="Line 4"/>
          <p:cNvSpPr>
            <a:spLocks noChangeShapeType="1"/>
          </p:cNvSpPr>
          <p:nvPr/>
        </p:nvSpPr>
        <p:spPr bwMode="auto">
          <a:xfrm>
            <a:off x="609600" y="12192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64517" name="Text Box 6"/>
          <p:cNvSpPr txBox="1">
            <a:spLocks noChangeArrowheads="1"/>
          </p:cNvSpPr>
          <p:nvPr/>
        </p:nvSpPr>
        <p:spPr bwMode="auto">
          <a:xfrm>
            <a:off x="2325688" y="6554788"/>
            <a:ext cx="418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000" dirty="0">
                <a:solidFill>
                  <a:prstClr val="black"/>
                </a:solidFill>
                <a:latin typeface="Times New Roman" pitchFamily="18" charset="0"/>
              </a:rPr>
              <a:t>© Copyright </a:t>
            </a:r>
            <a:r>
              <a:rPr lang="en-US" sz="1000" dirty="0" smtClean="0">
                <a:solidFill>
                  <a:prstClr val="black"/>
                </a:solidFill>
                <a:latin typeface="Times New Roman" pitchFamily="18" charset="0"/>
              </a:rPr>
              <a:t>1999-2013, </a:t>
            </a:r>
            <a:r>
              <a:rPr lang="en-US" sz="1000" dirty="0">
                <a:solidFill>
                  <a:prstClr val="black"/>
                </a:solidFill>
                <a:latin typeface="Times New Roman" pitchFamily="18" charset="0"/>
              </a:rPr>
              <a:t>Diabetes Educational Services, All Rights Reserved.</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1447800"/>
            <a:ext cx="1739900" cy="2609850"/>
          </a:xfrm>
          <a:prstGeom prst="rect">
            <a:avLst/>
          </a:prstGeom>
        </p:spPr>
      </p:pic>
    </p:spTree>
    <p:custDataLst>
      <p:tags r:id="rId1"/>
    </p:custDataLst>
    <p:extLst>
      <p:ext uri="{BB962C8B-B14F-4D97-AF65-F5344CB8AC3E}">
        <p14:creationId xmlns:p14="http://schemas.microsoft.com/office/powerpoint/2010/main" val="32524942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22691">
                                            <p:txEl>
                                              <p:pRg st="0" end="0"/>
                                            </p:txEl>
                                          </p:spTgt>
                                        </p:tgtEl>
                                        <p:attrNameLst>
                                          <p:attrName>style.visibility</p:attrName>
                                        </p:attrNameLst>
                                      </p:cBhvr>
                                      <p:to>
                                        <p:strVal val="visible"/>
                                      </p:to>
                                    </p:set>
                                    <p:animEffect transition="in" filter="wipe(up)">
                                      <p:cBhvr>
                                        <p:cTn id="7" dur="500"/>
                                        <p:tgtEl>
                                          <p:spTgt spid="1522691">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22691">
                                            <p:txEl>
                                              <p:pRg st="1" end="1"/>
                                            </p:txEl>
                                          </p:spTgt>
                                        </p:tgtEl>
                                        <p:attrNameLst>
                                          <p:attrName>style.visibility</p:attrName>
                                        </p:attrNameLst>
                                      </p:cBhvr>
                                      <p:to>
                                        <p:strVal val="visible"/>
                                      </p:to>
                                    </p:set>
                                    <p:animEffect transition="in" filter="wipe(up)">
                                      <p:cBhvr>
                                        <p:cTn id="10" dur="500"/>
                                        <p:tgtEl>
                                          <p:spTgt spid="1522691">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522691">
                                            <p:txEl>
                                              <p:pRg st="2" end="2"/>
                                            </p:txEl>
                                          </p:spTgt>
                                        </p:tgtEl>
                                        <p:attrNameLst>
                                          <p:attrName>style.visibility</p:attrName>
                                        </p:attrNameLst>
                                      </p:cBhvr>
                                      <p:to>
                                        <p:strVal val="visible"/>
                                      </p:to>
                                    </p:set>
                                    <p:animEffect transition="in" filter="wipe(up)">
                                      <p:cBhvr>
                                        <p:cTn id="13" dur="500"/>
                                        <p:tgtEl>
                                          <p:spTgt spid="1522691">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522691">
                                            <p:txEl>
                                              <p:pRg st="4" end="4"/>
                                            </p:txEl>
                                          </p:spTgt>
                                        </p:tgtEl>
                                        <p:attrNameLst>
                                          <p:attrName>style.visibility</p:attrName>
                                        </p:attrNameLst>
                                      </p:cBhvr>
                                      <p:to>
                                        <p:strVal val="visible"/>
                                      </p:to>
                                    </p:set>
                                    <p:animEffect transition="in" filter="wipe(up)">
                                      <p:cBhvr>
                                        <p:cTn id="16" dur="500"/>
                                        <p:tgtEl>
                                          <p:spTgt spid="1522691">
                                            <p:txEl>
                                              <p:pRg st="4" end="4"/>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522691">
                                            <p:txEl>
                                              <p:pRg st="5" end="5"/>
                                            </p:txEl>
                                          </p:spTgt>
                                        </p:tgtEl>
                                        <p:attrNameLst>
                                          <p:attrName>style.visibility</p:attrName>
                                        </p:attrNameLst>
                                      </p:cBhvr>
                                      <p:to>
                                        <p:strVal val="visible"/>
                                      </p:to>
                                    </p:set>
                                    <p:animEffect transition="in" filter="wipe(up)">
                                      <p:cBhvr>
                                        <p:cTn id="19" dur="500"/>
                                        <p:tgtEl>
                                          <p:spTgt spid="152269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2691" grpId="0" build="p" autoUpdateAnimBg="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2866" name="Rectangle 2"/>
          <p:cNvSpPr>
            <a:spLocks noGrp="1" noChangeArrowheads="1"/>
          </p:cNvSpPr>
          <p:nvPr>
            <p:ph type="title"/>
          </p:nvPr>
        </p:nvSpPr>
        <p:spPr>
          <a:xfrm>
            <a:off x="304800" y="304800"/>
            <a:ext cx="8305800" cy="1143000"/>
          </a:xfrm>
        </p:spPr>
        <p:txBody>
          <a:bodyPr>
            <a:normAutofit fontScale="90000"/>
          </a:bodyPr>
          <a:lstStyle/>
          <a:p>
            <a:pPr eaLnBrk="1" hangingPunct="1">
              <a:defRPr/>
            </a:pPr>
            <a:r>
              <a:rPr lang="en-US" sz="3200" dirty="0" smtClean="0">
                <a:solidFill>
                  <a:schemeClr val="accent1">
                    <a:lumMod val="20000"/>
                    <a:lumOff val="80000"/>
                  </a:schemeClr>
                </a:solidFill>
              </a:rPr>
              <a:t>Incretin Mimetics – GLP-1s</a:t>
            </a:r>
            <a:br>
              <a:rPr lang="en-US" sz="3200" dirty="0" smtClean="0">
                <a:solidFill>
                  <a:schemeClr val="accent1">
                    <a:lumMod val="20000"/>
                    <a:lumOff val="80000"/>
                  </a:schemeClr>
                </a:solidFill>
              </a:rPr>
            </a:br>
            <a:r>
              <a:rPr lang="en-US" sz="3200" dirty="0" smtClean="0">
                <a:solidFill>
                  <a:schemeClr val="accent1">
                    <a:lumMod val="20000"/>
                    <a:lumOff val="80000"/>
                  </a:schemeClr>
                </a:solidFill>
              </a:rPr>
              <a:t>“Gut Hormone Imitators”</a:t>
            </a:r>
            <a:br>
              <a:rPr lang="en-US" sz="3200" dirty="0" smtClean="0">
                <a:solidFill>
                  <a:schemeClr val="accent1">
                    <a:lumMod val="20000"/>
                    <a:lumOff val="80000"/>
                  </a:schemeClr>
                </a:solidFill>
              </a:rPr>
            </a:br>
            <a:r>
              <a:rPr lang="en-US" sz="3200" dirty="0" smtClean="0">
                <a:solidFill>
                  <a:schemeClr val="accent1">
                    <a:lumMod val="20000"/>
                    <a:lumOff val="80000"/>
                  </a:schemeClr>
                </a:solidFill>
              </a:rPr>
              <a:t>DPP-IV Inhibitors </a:t>
            </a:r>
          </a:p>
        </p:txBody>
      </p:sp>
      <p:sp>
        <p:nvSpPr>
          <p:cNvPr id="305155" name="Rectangle 3"/>
          <p:cNvSpPr>
            <a:spLocks noGrp="1" noChangeArrowheads="1"/>
          </p:cNvSpPr>
          <p:nvPr>
            <p:ph type="body" idx="1"/>
          </p:nvPr>
        </p:nvSpPr>
        <p:spPr/>
        <p:txBody>
          <a:bodyPr/>
          <a:lstStyle/>
          <a:p>
            <a:pPr eaLnBrk="1" hangingPunct="1"/>
            <a:r>
              <a:rPr lang="en-US" smtClean="0"/>
              <a:t>How do they work?</a:t>
            </a:r>
          </a:p>
        </p:txBody>
      </p:sp>
      <p:pic>
        <p:nvPicPr>
          <p:cNvPr id="305156" name="Picture 6" descr="C:\Documents and Settings\Owner\Local Settings\Temporary Internet Files\Content.IE5\M5Q1JLMY\MPj0438727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438400"/>
            <a:ext cx="5037138" cy="377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5157" name="Text Box 6"/>
          <p:cNvSpPr txBox="1">
            <a:spLocks noChangeArrowheads="1"/>
          </p:cNvSpPr>
          <p:nvPr/>
        </p:nvSpPr>
        <p:spPr bwMode="auto">
          <a:xfrm>
            <a:off x="2368550" y="6526213"/>
            <a:ext cx="418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000">
                <a:latin typeface="Times New Roman" panose="02020603050405020304" pitchFamily="18" charset="0"/>
              </a:rPr>
              <a:t>© Copyright 1999-2013, Diabetes Educational Services, All Rights Reserved.</a:t>
            </a:r>
          </a:p>
        </p:txBody>
      </p:sp>
    </p:spTree>
    <p:extLst>
      <p:ext uri="{BB962C8B-B14F-4D97-AF65-F5344CB8AC3E}">
        <p14:creationId xmlns:p14="http://schemas.microsoft.com/office/powerpoint/2010/main" val="1273072809"/>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body-sm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3"/>
          <p:cNvSpPr>
            <a:spLocks noGrp="1" noChangeArrowheads="1"/>
          </p:cNvSpPr>
          <p:nvPr>
            <p:ph type="title"/>
          </p:nvPr>
        </p:nvSpPr>
        <p:spPr>
          <a:xfrm>
            <a:off x="169863" y="152400"/>
            <a:ext cx="8737600" cy="762000"/>
          </a:xfrm>
        </p:spPr>
        <p:txBody>
          <a:bodyPr>
            <a:normAutofit fontScale="90000"/>
          </a:bodyPr>
          <a:lstStyle/>
          <a:p>
            <a:pPr eaLnBrk="1" hangingPunct="1"/>
            <a:r>
              <a:rPr lang="en-US" sz="2800" smtClean="0"/>
              <a:t>GLP-1 Effects in Humans</a:t>
            </a:r>
            <a:br>
              <a:rPr lang="en-US" sz="2800" smtClean="0"/>
            </a:br>
            <a:r>
              <a:rPr lang="en-US" sz="2800" smtClean="0"/>
              <a:t>Understanding the Natural Role of Incretins</a:t>
            </a:r>
          </a:p>
        </p:txBody>
      </p:sp>
      <p:sp>
        <p:nvSpPr>
          <p:cNvPr id="37892" name="Rectangle 4"/>
          <p:cNvSpPr>
            <a:spLocks noChangeArrowheads="1"/>
          </p:cNvSpPr>
          <p:nvPr/>
        </p:nvSpPr>
        <p:spPr bwMode="auto">
          <a:xfrm>
            <a:off x="596900" y="6124575"/>
            <a:ext cx="59928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nchor="b">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lnSpc>
                <a:spcPct val="80000"/>
              </a:lnSpc>
              <a:spcBef>
                <a:spcPct val="40000"/>
              </a:spcBef>
              <a:buClrTx/>
              <a:buSzTx/>
              <a:buFontTx/>
              <a:buNone/>
            </a:pPr>
            <a:r>
              <a:rPr lang="fr-FR" sz="1000">
                <a:latin typeface="Times New Roman" panose="02020603050405020304" pitchFamily="18" charset="0"/>
                <a:ea typeface="Times New Roman" panose="02020603050405020304" pitchFamily="18" charset="0"/>
                <a:cs typeface="Arial Narrow" panose="020B0606020202030204" pitchFamily="34" charset="0"/>
              </a:rPr>
              <a:t>Adapted from Flint A, et al. </a:t>
            </a:r>
            <a:r>
              <a:rPr lang="fr-FR" sz="1000" i="1">
                <a:latin typeface="Times New Roman" panose="02020603050405020304" pitchFamily="18" charset="0"/>
                <a:ea typeface="Times New Roman" panose="02020603050405020304" pitchFamily="18" charset="0"/>
                <a:cs typeface="Arial Narrow" panose="020B0606020202030204" pitchFamily="34" charset="0"/>
              </a:rPr>
              <a:t>J Clin Invest</a:t>
            </a:r>
            <a:r>
              <a:rPr lang="fr-FR" sz="1000">
                <a:latin typeface="Times New Roman" panose="02020603050405020304" pitchFamily="18" charset="0"/>
                <a:ea typeface="Times New Roman" panose="02020603050405020304" pitchFamily="18" charset="0"/>
                <a:cs typeface="Arial Narrow" panose="020B0606020202030204" pitchFamily="34" charset="0"/>
              </a:rPr>
              <a:t>. 1998;101:515-520</a:t>
            </a:r>
            <a:br>
              <a:rPr lang="fr-FR" sz="1000">
                <a:latin typeface="Times New Roman" panose="02020603050405020304" pitchFamily="18" charset="0"/>
                <a:ea typeface="Times New Roman" panose="02020603050405020304" pitchFamily="18" charset="0"/>
                <a:cs typeface="Arial Narrow" panose="020B0606020202030204" pitchFamily="34" charset="0"/>
              </a:rPr>
            </a:br>
            <a:r>
              <a:rPr lang="fr-FR" sz="1000">
                <a:latin typeface="Times New Roman" panose="02020603050405020304" pitchFamily="18" charset="0"/>
                <a:ea typeface="Times New Roman" panose="02020603050405020304" pitchFamily="18" charset="0"/>
                <a:cs typeface="Arial Narrow" panose="020B0606020202030204" pitchFamily="34" charset="0"/>
              </a:rPr>
              <a:t>Adapted from Larsson H, et al. </a:t>
            </a:r>
            <a:r>
              <a:rPr lang="fr-FR" sz="1000" i="1">
                <a:latin typeface="Times New Roman" panose="02020603050405020304" pitchFamily="18" charset="0"/>
                <a:ea typeface="Times New Roman" panose="02020603050405020304" pitchFamily="18" charset="0"/>
                <a:cs typeface="Arial Narrow" panose="020B0606020202030204" pitchFamily="34" charset="0"/>
              </a:rPr>
              <a:t>Acta Physiol Scand.</a:t>
            </a:r>
            <a:r>
              <a:rPr lang="fr-FR" sz="1000">
                <a:latin typeface="Times New Roman" panose="02020603050405020304" pitchFamily="18" charset="0"/>
                <a:ea typeface="Times New Roman" panose="02020603050405020304" pitchFamily="18" charset="0"/>
                <a:cs typeface="Arial Narrow" panose="020B0606020202030204" pitchFamily="34" charset="0"/>
              </a:rPr>
              <a:t> 1997;160:413-422</a:t>
            </a:r>
            <a:br>
              <a:rPr lang="fr-FR" sz="1000">
                <a:latin typeface="Times New Roman" panose="02020603050405020304" pitchFamily="18" charset="0"/>
                <a:ea typeface="Times New Roman" panose="02020603050405020304" pitchFamily="18" charset="0"/>
                <a:cs typeface="Arial Narrow" panose="020B0606020202030204" pitchFamily="34" charset="0"/>
              </a:rPr>
            </a:br>
            <a:r>
              <a:rPr lang="fr-FR" sz="1000">
                <a:latin typeface="Times New Roman" panose="02020603050405020304" pitchFamily="18" charset="0"/>
                <a:ea typeface="Times New Roman" panose="02020603050405020304" pitchFamily="18" charset="0"/>
                <a:cs typeface="Arial Narrow" panose="020B0606020202030204" pitchFamily="34" charset="0"/>
              </a:rPr>
              <a:t>Adapted from </a:t>
            </a:r>
            <a:r>
              <a:rPr lang="it-IT" sz="1000">
                <a:latin typeface="Times New Roman" panose="02020603050405020304" pitchFamily="18" charset="0"/>
                <a:ea typeface="Times New Roman" panose="02020603050405020304" pitchFamily="18" charset="0"/>
                <a:cs typeface="Arial Narrow" panose="020B0606020202030204" pitchFamily="34" charset="0"/>
              </a:rPr>
              <a:t>Nauck MA, et al.</a:t>
            </a:r>
            <a:r>
              <a:rPr lang="it-IT" sz="1000" i="1">
                <a:latin typeface="Times New Roman" panose="02020603050405020304" pitchFamily="18" charset="0"/>
                <a:ea typeface="Times New Roman" panose="02020603050405020304" pitchFamily="18" charset="0"/>
                <a:cs typeface="Arial Narrow" panose="020B0606020202030204" pitchFamily="34" charset="0"/>
              </a:rPr>
              <a:t> Diabetologia</a:t>
            </a:r>
            <a:r>
              <a:rPr lang="it-IT" sz="1000">
                <a:latin typeface="Times New Roman" panose="02020603050405020304" pitchFamily="18" charset="0"/>
                <a:ea typeface="Times New Roman" panose="02020603050405020304" pitchFamily="18" charset="0"/>
                <a:cs typeface="Arial Narrow" panose="020B0606020202030204" pitchFamily="34" charset="0"/>
              </a:rPr>
              <a:t>. 1996;39:1546-1553</a:t>
            </a:r>
            <a:br>
              <a:rPr lang="it-IT" sz="1000">
                <a:latin typeface="Times New Roman" panose="02020603050405020304" pitchFamily="18" charset="0"/>
                <a:ea typeface="Times New Roman" panose="02020603050405020304" pitchFamily="18" charset="0"/>
                <a:cs typeface="Arial Narrow" panose="020B0606020202030204" pitchFamily="34" charset="0"/>
              </a:rPr>
            </a:br>
            <a:r>
              <a:rPr lang="it-IT" sz="1000">
                <a:latin typeface="Times New Roman" panose="02020603050405020304" pitchFamily="18" charset="0"/>
                <a:ea typeface="Times New Roman" panose="02020603050405020304" pitchFamily="18" charset="0"/>
                <a:cs typeface="Arial Narrow" panose="020B0606020202030204" pitchFamily="34" charset="0"/>
              </a:rPr>
              <a:t>Adapted from </a:t>
            </a:r>
            <a:r>
              <a:rPr lang="pt-BR" sz="1000">
                <a:latin typeface="Times New Roman" panose="02020603050405020304" pitchFamily="18" charset="0"/>
                <a:ea typeface="Times New Roman" panose="02020603050405020304" pitchFamily="18" charset="0"/>
                <a:cs typeface="Arial Narrow" panose="020B0606020202030204" pitchFamily="34" charset="0"/>
              </a:rPr>
              <a:t>Drucker DJ. </a:t>
            </a:r>
            <a:r>
              <a:rPr lang="pt-BR" sz="1000" i="1">
                <a:latin typeface="Times New Roman" panose="02020603050405020304" pitchFamily="18" charset="0"/>
                <a:ea typeface="Times New Roman" panose="02020603050405020304" pitchFamily="18" charset="0"/>
                <a:cs typeface="Arial Narrow" panose="020B0606020202030204" pitchFamily="34" charset="0"/>
              </a:rPr>
              <a:t>Diabetes</a:t>
            </a:r>
            <a:r>
              <a:rPr lang="pt-BR" sz="1000">
                <a:latin typeface="Times New Roman" panose="02020603050405020304" pitchFamily="18" charset="0"/>
                <a:ea typeface="Times New Roman" panose="02020603050405020304" pitchFamily="18" charset="0"/>
                <a:cs typeface="Arial Narrow" panose="020B0606020202030204" pitchFamily="34" charset="0"/>
              </a:rPr>
              <a:t>. </a:t>
            </a:r>
            <a:r>
              <a:rPr lang="fr-FR" sz="1000">
                <a:latin typeface="Times New Roman" panose="02020603050405020304" pitchFamily="18" charset="0"/>
                <a:ea typeface="Times New Roman" panose="02020603050405020304" pitchFamily="18" charset="0"/>
                <a:cs typeface="Arial Narrow" panose="020B0606020202030204" pitchFamily="34" charset="0"/>
              </a:rPr>
              <a:t>1998;47:159-169</a:t>
            </a:r>
            <a:endParaRPr lang="en-US" sz="1000">
              <a:latin typeface="Times New Roman" panose="02020603050405020304" pitchFamily="18" charset="0"/>
              <a:ea typeface="Times New Roman" panose="02020603050405020304" pitchFamily="18" charset="0"/>
              <a:cs typeface="Arial Narrow" panose="020B0606020202030204" pitchFamily="34" charset="0"/>
            </a:endParaRPr>
          </a:p>
        </p:txBody>
      </p:sp>
      <p:sp>
        <p:nvSpPr>
          <p:cNvPr id="1507333" name="Text Box 5"/>
          <p:cNvSpPr txBox="1">
            <a:spLocks noChangeArrowheads="1"/>
          </p:cNvSpPr>
          <p:nvPr/>
        </p:nvSpPr>
        <p:spPr bwMode="auto">
          <a:xfrm>
            <a:off x="6248400" y="4953000"/>
            <a:ext cx="2066925" cy="460375"/>
          </a:xfrm>
          <a:prstGeom prst="rect">
            <a:avLst/>
          </a:prstGeom>
          <a:noFill/>
          <a:ln w="9525">
            <a:noFill/>
            <a:miter lim="800000"/>
            <a:headEnd/>
            <a:tailEnd/>
          </a:ln>
        </p:spPr>
        <p:txBody>
          <a:bodyPr/>
          <a:lstStyle/>
          <a:p>
            <a:pPr algn="ctr" eaLnBrk="1" hangingPunct="1">
              <a:defRPr/>
            </a:pPr>
            <a:r>
              <a:rPr lang="en-US" sz="1600" b="1">
                <a:solidFill>
                  <a:schemeClr val="tx2"/>
                </a:solidFill>
                <a:effectLst>
                  <a:outerShdw blurRad="38100" dist="38100" dir="2700000" algn="tl">
                    <a:srgbClr val="000000"/>
                  </a:outerShdw>
                </a:effectLst>
                <a:latin typeface="Arial" charset="0"/>
              </a:rPr>
              <a:t>Stomach:</a:t>
            </a:r>
            <a:r>
              <a:rPr lang="en-US" sz="1400" b="1">
                <a:effectLst>
                  <a:outerShdw blurRad="38100" dist="38100" dir="2700000" algn="tl">
                    <a:srgbClr val="000000"/>
                  </a:outerShdw>
                </a:effectLst>
                <a:latin typeface="Arial" charset="0"/>
              </a:rPr>
              <a:t> </a:t>
            </a:r>
            <a:br>
              <a:rPr lang="en-US" sz="1400" b="1">
                <a:effectLst>
                  <a:outerShdw blurRad="38100" dist="38100" dir="2700000" algn="tl">
                    <a:srgbClr val="000000"/>
                  </a:outerShdw>
                </a:effectLst>
                <a:latin typeface="Arial" charset="0"/>
              </a:rPr>
            </a:br>
            <a:r>
              <a:rPr lang="en-US" sz="1400" b="1">
                <a:effectLst>
                  <a:outerShdw blurRad="38100" dist="38100" dir="2700000" algn="tl">
                    <a:srgbClr val="000000"/>
                  </a:outerShdw>
                </a:effectLst>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eaLnBrk="1" hangingPunct="1">
              <a:defRPr/>
            </a:pPr>
            <a:r>
              <a:rPr lang="en-US" sz="1400" b="1">
                <a:effectLst>
                  <a:outerShdw blurRad="38100" dist="38100" dir="2700000" algn="tl">
                    <a:srgbClr val="000000"/>
                  </a:outerShdw>
                </a:effectLst>
                <a:latin typeface="Arial" charset="0"/>
              </a:rPr>
              <a:t>Promotes satiety and </a:t>
            </a:r>
            <a:br>
              <a:rPr lang="en-US" sz="1400" b="1">
                <a:effectLst>
                  <a:outerShdw blurRad="38100" dist="38100" dir="2700000" algn="tl">
                    <a:srgbClr val="000000"/>
                  </a:outerShdw>
                </a:effectLst>
                <a:latin typeface="Arial" charset="0"/>
              </a:rPr>
            </a:br>
            <a:r>
              <a:rPr lang="en-US" sz="1400" b="1">
                <a:effectLst>
                  <a:outerShdw blurRad="38100" dist="38100" dir="2700000" algn="tl">
                    <a:srgbClr val="000000"/>
                  </a:outerShdw>
                </a:effectLst>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eaLnBrk="1" hangingPunct="1">
              <a:defRPr/>
            </a:pPr>
            <a:r>
              <a:rPr lang="en-US" sz="1600" b="1">
                <a:solidFill>
                  <a:schemeClr val="tx2"/>
                </a:solidFill>
                <a:effectLst>
                  <a:outerShdw blurRad="38100" dist="38100" dir="2700000" algn="tl">
                    <a:srgbClr val="000000"/>
                  </a:outerShdw>
                </a:effectLst>
                <a:latin typeface="Arial" charset="0"/>
              </a:rPr>
              <a:t>Liver:</a:t>
            </a:r>
            <a:br>
              <a:rPr lang="en-US" sz="1600" b="1">
                <a:solidFill>
                  <a:schemeClr val="tx2"/>
                </a:solidFill>
                <a:effectLst>
                  <a:outerShdw blurRad="38100" dist="38100" dir="2700000" algn="tl">
                    <a:srgbClr val="000000"/>
                  </a:outerShdw>
                </a:effectLst>
                <a:latin typeface="Arial" charset="0"/>
              </a:rPr>
            </a:br>
            <a:r>
              <a:rPr lang="en-US" sz="1600" b="1">
                <a:solidFill>
                  <a:schemeClr val="tx2"/>
                </a:solidFill>
                <a:effectLst>
                  <a:outerShdw blurRad="38100" dist="38100" dir="2700000" algn="tl">
                    <a:srgbClr val="000000"/>
                  </a:outerShdw>
                </a:effectLst>
                <a:latin typeface="Arial" charset="0"/>
              </a:rPr>
              <a:t> </a:t>
            </a:r>
            <a:r>
              <a:rPr lang="en-US" sz="1400" b="1">
                <a:effectLst>
                  <a:outerShdw blurRad="38100" dist="38100" dir="2700000" algn="tl">
                    <a:srgbClr val="000000"/>
                  </a:outerShdw>
                </a:effectLst>
                <a:latin typeface="Arial" charset="0"/>
                <a:ea typeface="SimSun" pitchFamily="2" charset="-122"/>
                <a:sym typeface="Symbol" pitchFamily="18" charset="2"/>
              </a:rPr>
              <a:t></a:t>
            </a:r>
            <a:r>
              <a:rPr lang="en-US" sz="1400" b="1">
                <a:solidFill>
                  <a:schemeClr val="tx2"/>
                </a:solidFill>
                <a:effectLst>
                  <a:outerShdw blurRad="38100" dist="38100" dir="2700000" algn="tl">
                    <a:srgbClr val="000000"/>
                  </a:outerShdw>
                </a:effectLst>
                <a:latin typeface="Arial" charset="0"/>
              </a:rPr>
              <a:t> Glucagon </a:t>
            </a:r>
            <a:r>
              <a:rPr lang="en-US" sz="1400" b="1">
                <a:effectLst>
                  <a:outerShdw blurRad="38100" dist="38100" dir="2700000" algn="tl">
                    <a:srgbClr val="000000"/>
                  </a:outerShdw>
                </a:effectLst>
                <a:latin typeface="Arial" charset="0"/>
              </a:rPr>
              <a:t>reduces hepatic glucose output</a:t>
            </a:r>
          </a:p>
        </p:txBody>
      </p:sp>
      <p:sp>
        <p:nvSpPr>
          <p:cNvPr id="1507337" name="Text Box 9"/>
          <p:cNvSpPr txBox="1">
            <a:spLocks noChangeArrowheads="1"/>
          </p:cNvSpPr>
          <p:nvPr/>
        </p:nvSpPr>
        <p:spPr bwMode="auto">
          <a:xfrm>
            <a:off x="439738" y="4498975"/>
            <a:ext cx="2698750" cy="523875"/>
          </a:xfrm>
          <a:prstGeom prst="rect">
            <a:avLst/>
          </a:prstGeom>
          <a:noFill/>
          <a:ln w="9525">
            <a:noFill/>
            <a:miter lim="800000"/>
            <a:headEnd/>
            <a:tailEnd/>
          </a:ln>
        </p:spPr>
        <p:txBody>
          <a:bodyPr/>
          <a:lstStyle/>
          <a:p>
            <a:pPr algn="ctr" eaLnBrk="1" hangingPunct="1">
              <a:defRPr/>
            </a:pPr>
            <a:r>
              <a:rPr lang="en-US" sz="1600" b="1">
                <a:solidFill>
                  <a:schemeClr val="tx2"/>
                </a:solidFill>
                <a:effectLst>
                  <a:outerShdw blurRad="38100" dist="38100" dir="2700000" algn="tl">
                    <a:srgbClr val="000000"/>
                  </a:outerShdw>
                </a:effectLst>
                <a:latin typeface="Arial" charset="0"/>
              </a:rPr>
              <a:t>Beta cells:</a:t>
            </a:r>
            <a:br>
              <a:rPr lang="en-US" sz="1600" b="1">
                <a:solidFill>
                  <a:schemeClr val="tx2"/>
                </a:solidFill>
                <a:effectLst>
                  <a:outerShdw blurRad="38100" dist="38100" dir="2700000" algn="tl">
                    <a:srgbClr val="000000"/>
                  </a:outerShdw>
                </a:effectLst>
                <a:latin typeface="Arial" charset="0"/>
              </a:rPr>
            </a:br>
            <a:r>
              <a:rPr lang="en-US" sz="1400" b="1">
                <a:solidFill>
                  <a:schemeClr val="tx2"/>
                </a:solidFill>
                <a:effectLst>
                  <a:outerShdw blurRad="38100" dist="38100" dir="2700000" algn="tl">
                    <a:srgbClr val="000000"/>
                  </a:outerShdw>
                </a:effectLst>
                <a:latin typeface="Arial" charset="0"/>
              </a:rPr>
              <a:t>Enhances</a:t>
            </a:r>
            <a:r>
              <a:rPr lang="en-US" sz="1400" b="1">
                <a:effectLst>
                  <a:outerShdw blurRad="38100" dist="38100" dir="2700000" algn="tl">
                    <a:srgbClr val="000000"/>
                  </a:outerShdw>
                </a:effectLst>
                <a:latin typeface="Arial" charset="0"/>
              </a:rPr>
              <a:t> glucose-dependent </a:t>
            </a:r>
            <a:r>
              <a:rPr lang="en-US" sz="1400" b="1">
                <a:solidFill>
                  <a:schemeClr val="tx2"/>
                </a:solidFill>
                <a:effectLst>
                  <a:outerShdw blurRad="38100" dist="38100" dir="2700000" algn="tl">
                    <a:srgbClr val="000000"/>
                  </a:outerShdw>
                </a:effectLst>
                <a:latin typeface="Arial" charset="0"/>
              </a:rPr>
              <a:t>insulin secretion</a:t>
            </a:r>
            <a:endParaRPr lang="en-US" sz="1400" b="1">
              <a:effectLst>
                <a:outerShdw blurRad="38100" dist="38100" dir="2700000" algn="tl">
                  <a:srgbClr val="000000"/>
                </a:outerShdw>
              </a:effectLst>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39" name="Text Box 11"/>
          <p:cNvSpPr txBox="1">
            <a:spLocks noChangeArrowheads="1"/>
          </p:cNvSpPr>
          <p:nvPr/>
        </p:nvSpPr>
        <p:spPr bwMode="auto">
          <a:xfrm>
            <a:off x="5813425" y="2960688"/>
            <a:ext cx="2120900" cy="655637"/>
          </a:xfrm>
          <a:prstGeom prst="rect">
            <a:avLst/>
          </a:prstGeom>
          <a:noFill/>
          <a:ln w="9525">
            <a:noFill/>
            <a:miter lim="800000"/>
            <a:headEnd/>
            <a:tailEnd/>
          </a:ln>
        </p:spPr>
        <p:txBody>
          <a:bodyPr/>
          <a:lstStyle/>
          <a:p>
            <a:pPr algn="ctr" eaLnBrk="1" hangingPunct="1">
              <a:defRPr/>
            </a:pPr>
            <a:r>
              <a:rPr lang="en-US" sz="1600" b="1">
                <a:solidFill>
                  <a:schemeClr val="tx2"/>
                </a:solidFill>
                <a:effectLst>
                  <a:outerShdw blurRad="38100" dist="38100" dir="2700000" algn="tl">
                    <a:srgbClr val="000000"/>
                  </a:outerShdw>
                </a:effectLst>
                <a:latin typeface="Arial" charset="0"/>
              </a:rPr>
              <a:t>Alpha cells:</a:t>
            </a:r>
          </a:p>
          <a:p>
            <a:pPr algn="ctr" eaLnBrk="1" hangingPunct="1">
              <a:defRPr/>
            </a:pPr>
            <a:r>
              <a:rPr lang="en-US" sz="1400" b="1">
                <a:effectLst>
                  <a:outerShdw blurRad="38100" dist="38100" dir="2700000" algn="tl">
                    <a:srgbClr val="000000"/>
                  </a:outerShdw>
                </a:effectLst>
                <a:latin typeface="Arial" charset="0"/>
                <a:ea typeface="SimSun" pitchFamily="2" charset="-122"/>
                <a:sym typeface="Symbol" pitchFamily="18" charset="2"/>
              </a:rPr>
              <a:t></a:t>
            </a:r>
            <a:r>
              <a:rPr lang="en-US" sz="1400" b="1">
                <a:effectLst>
                  <a:outerShdw blurRad="38100" dist="38100" dir="2700000" algn="tl">
                    <a:srgbClr val="000000"/>
                  </a:outerShdw>
                </a:effectLst>
                <a:latin typeface="Arial" charset="0"/>
              </a:rPr>
              <a:t> Postprandial</a:t>
            </a:r>
            <a:br>
              <a:rPr lang="en-US" sz="1400" b="1">
                <a:effectLst>
                  <a:outerShdw blurRad="38100" dist="38100" dir="2700000" algn="tl">
                    <a:srgbClr val="000000"/>
                  </a:outerShdw>
                </a:effectLst>
                <a:latin typeface="Arial" charset="0"/>
              </a:rPr>
            </a:br>
            <a:r>
              <a:rPr lang="en-US" sz="1400" b="1">
                <a:effectLst>
                  <a:outerShdw blurRad="38100" dist="38100" dir="2700000" algn="tl">
                    <a:srgbClr val="000000"/>
                  </a:outerShdw>
                </a:effectLst>
                <a:latin typeface="Arial" charset="0"/>
              </a:rPr>
              <a:t>glucagon secretion</a:t>
            </a:r>
          </a:p>
        </p:txBody>
      </p:sp>
      <p:grpSp>
        <p:nvGrpSpPr>
          <p:cNvPr id="2" name="Group 12"/>
          <p:cNvGrpSpPr>
            <a:grpSpLocks/>
          </p:cNvGrpSpPr>
          <p:nvPr/>
        </p:nvGrpSpPr>
        <p:grpSpPr bwMode="auto">
          <a:xfrm>
            <a:off x="4395788" y="3179763"/>
            <a:ext cx="1606550" cy="1490662"/>
            <a:chOff x="2769" y="2003"/>
            <a:chExt cx="1012" cy="939"/>
          </a:xfrm>
        </p:grpSpPr>
        <p:sp>
          <p:nvSpPr>
            <p:cNvPr id="37909"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37910"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grpSp>
      <p:sp>
        <p:nvSpPr>
          <p:cNvPr id="1507343" name="Text Box 15"/>
          <p:cNvSpPr txBox="1">
            <a:spLocks noChangeArrowheads="1"/>
          </p:cNvSpPr>
          <p:nvPr/>
        </p:nvSpPr>
        <p:spPr bwMode="blackWhite">
          <a:xfrm>
            <a:off x="457200" y="1066800"/>
            <a:ext cx="2884488" cy="742950"/>
          </a:xfrm>
          <a:prstGeom prst="rect">
            <a:avLst/>
          </a:prstGeom>
          <a:solidFill>
            <a:schemeClr val="bg2"/>
          </a:solidFill>
          <a:ln w="9525">
            <a:solidFill>
              <a:schemeClr val="bg2"/>
            </a:solidFill>
            <a:miter lim="800000"/>
            <a:headEnd/>
            <a:tailEnd/>
          </a:ln>
        </p:spPr>
        <p:txBody>
          <a:bodyPr>
            <a:spAutoFit/>
          </a:bodyPr>
          <a:lstStyle>
            <a:lvl1pPr marL="109538" indent="-109538">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ctr" eaLnBrk="1" hangingPunct="1">
              <a:lnSpc>
                <a:spcPct val="110000"/>
              </a:lnSpc>
              <a:spcBef>
                <a:spcPct val="0"/>
              </a:spcBef>
              <a:buClrTx/>
              <a:buSzTx/>
              <a:buFontTx/>
              <a:buNone/>
            </a:pPr>
            <a:r>
              <a:rPr lang="en-US" altLang="en-US" sz="2000" b="1">
                <a:latin typeface="Arial" panose="020B0604020202020204" pitchFamily="34" charset="0"/>
                <a:cs typeface="Arial" panose="020B0604020202020204" pitchFamily="34" charset="0"/>
              </a:rPr>
              <a:t>GLP-1 secreted upon the ingestion of food</a:t>
            </a:r>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45" name="Freeform 17"/>
          <p:cNvSpPr>
            <a:spLocks/>
          </p:cNvSpPr>
          <p:nvPr/>
        </p:nvSpPr>
        <p:spPr bwMode="auto">
          <a:xfrm rot="2855784">
            <a:off x="7335045" y="3574256"/>
            <a:ext cx="442912" cy="942975"/>
          </a:xfrm>
          <a:custGeom>
            <a:avLst/>
            <a:gdLst>
              <a:gd name="T0" fmla="*/ 2147483646 w 597"/>
              <a:gd name="T1" fmla="*/ 0 h 469"/>
              <a:gd name="T2" fmla="*/ 2147483646 w 597"/>
              <a:gd name="T3" fmla="*/ 2147483646 h 469"/>
              <a:gd name="T4" fmla="*/ 0 w 597"/>
              <a:gd name="T5" fmla="*/ 2147483646 h 469"/>
              <a:gd name="T6" fmla="*/ 0 60000 65536"/>
              <a:gd name="T7" fmla="*/ 0 60000 65536"/>
              <a:gd name="T8" fmla="*/ 0 60000 65536"/>
            </a:gdLst>
            <a:ahLst/>
            <a:cxnLst>
              <a:cxn ang="T6">
                <a:pos x="T0" y="T1"/>
              </a:cxn>
              <a:cxn ang="T7">
                <a:pos x="T2" y="T3"/>
              </a:cxn>
              <a:cxn ang="T8">
                <a:pos x="T4" y="T5"/>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7346" name="Oval 18"/>
          <p:cNvSpPr>
            <a:spLocks noChangeArrowheads="1"/>
          </p:cNvSpPr>
          <p:nvPr/>
        </p:nvSpPr>
        <p:spPr bwMode="blackWhite">
          <a:xfrm>
            <a:off x="4572000" y="5715000"/>
            <a:ext cx="3657600" cy="1143000"/>
          </a:xfrm>
          <a:prstGeom prst="ellipse">
            <a:avLst/>
          </a:prstGeom>
          <a:gradFill rotWithShape="1">
            <a:gsLst>
              <a:gs pos="0">
                <a:srgbClr val="760000"/>
              </a:gs>
              <a:gs pos="50000">
                <a:srgbClr val="FF0000"/>
              </a:gs>
              <a:gs pos="100000">
                <a:srgbClr val="760000"/>
              </a:gs>
            </a:gsLst>
            <a:lin ang="2700000" scaled="1"/>
          </a:gradFill>
          <a:ln>
            <a:noFill/>
          </a:ln>
          <a:effectLst>
            <a:outerShdw dist="74053" dir="3542175" algn="ctr" rotWithShape="0">
              <a:schemeClr val="bg2"/>
            </a:outerShdw>
          </a:effectLst>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ctr" eaLnBrk="1" hangingPunct="1">
              <a:spcBef>
                <a:spcPct val="0"/>
              </a:spcBef>
              <a:buClrTx/>
              <a:buSzTx/>
              <a:buFontTx/>
              <a:buNone/>
            </a:pPr>
            <a:endParaRPr lang="en-US" sz="400" b="1">
              <a:latin typeface="Arial" panose="020B0604020202020204" pitchFamily="34" charset="0"/>
            </a:endParaRPr>
          </a:p>
          <a:p>
            <a:pPr algn="ctr" eaLnBrk="1" hangingPunct="1">
              <a:spcBef>
                <a:spcPct val="0"/>
              </a:spcBef>
              <a:buClrTx/>
              <a:buSzTx/>
              <a:buFontTx/>
              <a:buNone/>
            </a:pPr>
            <a:endParaRPr lang="en-US" sz="1600" b="1">
              <a:solidFill>
                <a:srgbClr val="6AEE60"/>
              </a:solidFill>
              <a:latin typeface="Arial" panose="020B0604020202020204" pitchFamily="34" charset="0"/>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eaLnBrk="1" hangingPunct="1">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eaLnBrk="1" hangingPunct="1">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49" name="Line 21"/>
          <p:cNvSpPr>
            <a:spLocks noChangeShapeType="1"/>
          </p:cNvSpPr>
          <p:nvPr/>
        </p:nvSpPr>
        <p:spPr bwMode="auto">
          <a:xfrm rot="1077562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50" name="Text Box 22"/>
          <p:cNvSpPr txBox="1">
            <a:spLocks noChangeArrowheads="1"/>
          </p:cNvSpPr>
          <p:nvPr/>
        </p:nvSpPr>
        <p:spPr bwMode="blackWhite">
          <a:xfrm>
            <a:off x="5029200" y="5935663"/>
            <a:ext cx="2819400" cy="708025"/>
          </a:xfrm>
          <a:prstGeom prst="rect">
            <a:avLst/>
          </a:prstGeom>
          <a:solidFill>
            <a:schemeClr val="bg2"/>
          </a:solidFill>
          <a:ln w="9525">
            <a:solidFill>
              <a:schemeClr val="bg2"/>
            </a:solidFill>
            <a:miter lim="800000"/>
            <a:headEnd/>
            <a:tailEnd/>
          </a:ln>
        </p:spPr>
        <p:txBody>
          <a:bodyPr>
            <a:spAutoFit/>
          </a:bodyPr>
          <a:lstStyle>
            <a:lvl1pPr marL="109538" indent="-109538">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ctr" eaLnBrk="1" hangingPunct="1">
              <a:spcBef>
                <a:spcPct val="0"/>
              </a:spcBef>
              <a:buClrTx/>
              <a:buSzTx/>
              <a:buFontTx/>
              <a:buNone/>
            </a:pPr>
            <a:r>
              <a:rPr lang="en-US" altLang="en-US" sz="2000" b="1">
                <a:latin typeface="Arial" panose="020B0604020202020204" pitchFamily="34" charset="0"/>
                <a:cs typeface="Arial" panose="020B0604020202020204" pitchFamily="34" charset="0"/>
              </a:rPr>
              <a:t>GLP-1 degraded by </a:t>
            </a:r>
          </a:p>
          <a:p>
            <a:pPr algn="ctr" eaLnBrk="1" hangingPunct="1">
              <a:spcBef>
                <a:spcPct val="0"/>
              </a:spcBef>
              <a:buClrTx/>
              <a:buSzTx/>
              <a:buFontTx/>
              <a:buNone/>
            </a:pPr>
            <a:r>
              <a:rPr lang="en-US" altLang="en-US" sz="2000" b="1">
                <a:latin typeface="Arial" panose="020B0604020202020204" pitchFamily="34" charset="0"/>
                <a:cs typeface="Arial" panose="020B0604020202020204" pitchFamily="34" charset="0"/>
              </a:rPr>
              <a:t>DPP-4 w/in minutes</a:t>
            </a:r>
          </a:p>
        </p:txBody>
      </p:sp>
    </p:spTree>
    <p:extLst>
      <p:ext uri="{BB962C8B-B14F-4D97-AF65-F5344CB8AC3E}">
        <p14:creationId xmlns:p14="http://schemas.microsoft.com/office/powerpoint/2010/main" val="220776477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grpId="0"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grpId="0"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grpId="0"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5" grpId="0" animBg="1"/>
      <p:bldP spid="1507336" grpId="0" autoUpdateAnimBg="0"/>
      <p:bldP spid="1507337" grpId="0" autoUpdateAnimBg="0"/>
      <p:bldP spid="1507338" grpId="0" animBg="1"/>
      <p:bldP spid="1507339" grpId="0" autoUpdateAnimBg="0"/>
      <p:bldP spid="1507343" grpId="0" animBg="1" autoUpdateAnimBg="0"/>
      <p:bldP spid="1507344" grpId="0" animBg="1"/>
      <p:bldP spid="1507345" grpId="0" animBg="1"/>
      <p:bldP spid="1507346" grpId="0" animBg="1" autoUpdateAnimBg="0"/>
      <p:bldP spid="1507347" grpId="0" animBg="1" autoUpdateAnimBg="0"/>
      <p:bldP spid="1507348" grpId="0" animBg="1"/>
      <p:bldP spid="1507349" grpId="0" animBg="1"/>
      <p:bldP spid="1507350" grpId="0" animBg="1" autoUpdateAnimBg="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Title 2"/>
          <p:cNvSpPr>
            <a:spLocks noGrp="1"/>
          </p:cNvSpPr>
          <p:nvPr>
            <p:ph type="title"/>
          </p:nvPr>
        </p:nvSpPr>
        <p:spPr/>
        <p:txBody>
          <a:bodyPr>
            <a:normAutofit fontScale="90000"/>
          </a:bodyPr>
          <a:lstStyle/>
          <a:p>
            <a:r>
              <a:rPr lang="en-US" smtClean="0"/>
              <a:t>For all the Following GLP-1 Inhibitors</a:t>
            </a:r>
          </a:p>
        </p:txBody>
      </p:sp>
      <p:sp>
        <p:nvSpPr>
          <p:cNvPr id="4" name="Content Placeholder 3"/>
          <p:cNvSpPr>
            <a:spLocks noGrp="1"/>
          </p:cNvSpPr>
          <p:nvPr>
            <p:ph idx="1"/>
          </p:nvPr>
        </p:nvSpPr>
        <p:spPr/>
        <p:txBody>
          <a:bodyPr/>
          <a:lstStyle/>
          <a:p>
            <a:pPr>
              <a:buFont typeface="Arial" pitchFamily="34" charset="0"/>
              <a:buChar char="•"/>
              <a:defRPr/>
            </a:pPr>
            <a:r>
              <a:rPr lang="en-US" sz="4000" dirty="0" smtClean="0">
                <a:solidFill>
                  <a:srgbClr val="C00000"/>
                </a:solidFill>
              </a:rPr>
              <a:t>Pancreatitis Warning</a:t>
            </a:r>
          </a:p>
          <a:p>
            <a:pPr lvl="1">
              <a:buFont typeface="Arial" pitchFamily="34" charset="0"/>
              <a:buChar char="•"/>
              <a:defRPr/>
            </a:pPr>
            <a:r>
              <a:rPr lang="en-US" dirty="0" smtClean="0"/>
              <a:t>Please tell all patients to report signs right away and discontinue meds</a:t>
            </a:r>
          </a:p>
          <a:p>
            <a:pPr lvl="1">
              <a:buFont typeface="Arial" pitchFamily="34" charset="0"/>
              <a:buChar char="•"/>
              <a:defRPr/>
            </a:pPr>
            <a:r>
              <a:rPr lang="en-US" dirty="0" smtClean="0"/>
              <a:t>Signs include:</a:t>
            </a:r>
          </a:p>
          <a:p>
            <a:pPr lvl="1">
              <a:buFont typeface="Arial" pitchFamily="34" charset="0"/>
              <a:buChar char="•"/>
              <a:defRPr/>
            </a:pPr>
            <a:r>
              <a:rPr lang="en-US" dirty="0" smtClean="0"/>
              <a:t>Sudden abdominal pain, nausea and vomiting</a:t>
            </a:r>
            <a:endParaRPr lang="en-US" dirty="0"/>
          </a:p>
          <a:p>
            <a:pPr marL="457200" lvl="1" indent="0">
              <a:buFont typeface="Wingdings" panose="05000000000000000000" pitchFamily="2" charset="2"/>
              <a:buNone/>
              <a:defRPr/>
            </a:pPr>
            <a:r>
              <a:rPr lang="en-US" dirty="0" smtClean="0"/>
              <a:t>Also investigating if use associated w/ increased risk of pancreatic cancer</a:t>
            </a:r>
          </a:p>
        </p:txBody>
      </p:sp>
    </p:spTree>
    <p:extLst>
      <p:ext uri="{BB962C8B-B14F-4D97-AF65-F5344CB8AC3E}">
        <p14:creationId xmlns:p14="http://schemas.microsoft.com/office/powerpoint/2010/main" val="777033689"/>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a:xfrm>
            <a:off x="685800" y="152400"/>
            <a:ext cx="8229600" cy="1143000"/>
          </a:xfrm>
        </p:spPr>
        <p:txBody>
          <a:bodyPr/>
          <a:lstStyle/>
          <a:p>
            <a:pPr eaLnBrk="1" hangingPunct="1"/>
            <a:r>
              <a:rPr lang="en-US" sz="3600" smtClean="0">
                <a:solidFill>
                  <a:schemeClr val="folHlink"/>
                </a:solidFill>
              </a:rPr>
              <a:t>Incretin Mimetics</a:t>
            </a:r>
            <a:r>
              <a:rPr lang="en-US" sz="5400" smtClean="0">
                <a:solidFill>
                  <a:schemeClr val="folHlink"/>
                </a:solidFill>
              </a:rPr>
              <a:t/>
            </a:r>
            <a:br>
              <a:rPr lang="en-US" sz="5400" smtClean="0">
                <a:solidFill>
                  <a:schemeClr val="folHlink"/>
                </a:solidFill>
              </a:rPr>
            </a:br>
            <a:r>
              <a:rPr lang="en-US" sz="2800" smtClean="0">
                <a:solidFill>
                  <a:schemeClr val="folHlink"/>
                </a:solidFill>
              </a:rPr>
              <a:t>Exenatide (Byetta) XR (Bydureon)</a:t>
            </a:r>
            <a:endParaRPr lang="en-US" sz="3800" smtClean="0">
              <a:solidFill>
                <a:srgbClr val="33CC33"/>
              </a:solidFill>
            </a:endParaRPr>
          </a:p>
        </p:txBody>
      </p:sp>
      <p:sp>
        <p:nvSpPr>
          <p:cNvPr id="1509379" name="Rectangle 3"/>
          <p:cNvSpPr>
            <a:spLocks noGrp="1" noChangeArrowheads="1"/>
          </p:cNvSpPr>
          <p:nvPr>
            <p:ph type="body" idx="1"/>
          </p:nvPr>
        </p:nvSpPr>
        <p:spPr>
          <a:xfrm>
            <a:off x="304800" y="1371600"/>
            <a:ext cx="8839200" cy="5181600"/>
          </a:xfrm>
        </p:spPr>
        <p:txBody>
          <a:bodyPr/>
          <a:lstStyle/>
          <a:p>
            <a:pPr eaLnBrk="1" hangingPunct="1"/>
            <a:r>
              <a:rPr lang="en-US" b="1" smtClean="0"/>
              <a:t>Action:</a:t>
            </a:r>
            <a:r>
              <a:rPr lang="en-US" smtClean="0"/>
              <a:t> </a:t>
            </a:r>
          </a:p>
          <a:p>
            <a:pPr lvl="1" eaLnBrk="1" hangingPunct="1"/>
            <a:r>
              <a:rPr lang="en-US" smtClean="0"/>
              <a:t>Insulin release in response to meal  </a:t>
            </a:r>
          </a:p>
          <a:p>
            <a:pPr lvl="1" eaLnBrk="1" hangingPunct="1"/>
            <a:r>
              <a:rPr lang="en-US" smtClean="0"/>
              <a:t>Slows gastric emptying</a:t>
            </a:r>
          </a:p>
          <a:p>
            <a:pPr lvl="1" eaLnBrk="1" hangingPunct="1"/>
            <a:r>
              <a:rPr lang="en-US" smtClean="0">
                <a:solidFill>
                  <a:schemeClr val="folHlink"/>
                </a:solidFill>
              </a:rPr>
              <a:t>Causes Satiety</a:t>
            </a:r>
          </a:p>
          <a:p>
            <a:pPr eaLnBrk="1" hangingPunct="1"/>
            <a:r>
              <a:rPr lang="en-US" sz="2800" b="1" smtClean="0"/>
              <a:t>Exenatide Dosing</a:t>
            </a:r>
            <a:r>
              <a:rPr lang="en-US" smtClean="0"/>
              <a:t>: - </a:t>
            </a:r>
            <a:r>
              <a:rPr lang="en-US" sz="2800" smtClean="0"/>
              <a:t>5-10 mcg</a:t>
            </a:r>
            <a:r>
              <a:rPr lang="en-US" sz="2800" smtClean="0">
                <a:solidFill>
                  <a:srgbClr val="FFC000"/>
                </a:solidFill>
              </a:rPr>
              <a:t> ac </a:t>
            </a:r>
            <a:r>
              <a:rPr lang="en-US" sz="2800" smtClean="0"/>
              <a:t>break, dinner</a:t>
            </a:r>
            <a:endParaRPr lang="en-US" smtClean="0"/>
          </a:p>
          <a:p>
            <a:pPr lvl="2" eaLnBrk="1" hangingPunct="1"/>
            <a:r>
              <a:rPr lang="en-US" sz="2800" smtClean="0"/>
              <a:t>Extended Release 2013 – Bydureon – 1x week</a:t>
            </a:r>
          </a:p>
          <a:p>
            <a:pPr eaLnBrk="1" hangingPunct="1"/>
            <a:r>
              <a:rPr lang="en-US" b="1" smtClean="0"/>
              <a:t>Efficacy:</a:t>
            </a:r>
            <a:r>
              <a:rPr lang="en-US" smtClean="0"/>
              <a:t> </a:t>
            </a:r>
            <a:r>
              <a:rPr lang="en-US" sz="2800" smtClean="0"/>
              <a:t>Decreases A1c by 0.7%, wt by 3lbs </a:t>
            </a:r>
          </a:p>
          <a:p>
            <a:pPr eaLnBrk="1" hangingPunct="1"/>
            <a:r>
              <a:rPr lang="en-US" sz="2800" b="1" smtClean="0"/>
              <a:t>Indication</a:t>
            </a:r>
            <a:r>
              <a:rPr lang="en-US" sz="2800" smtClean="0"/>
              <a:t>: For type 2s only  - mono or in combo</a:t>
            </a:r>
          </a:p>
          <a:p>
            <a:pPr eaLnBrk="1" hangingPunct="1"/>
            <a:r>
              <a:rPr lang="en-US" b="1" smtClean="0"/>
              <a:t>Other</a:t>
            </a:r>
            <a:r>
              <a:rPr lang="en-US" smtClean="0"/>
              <a:t>: </a:t>
            </a:r>
            <a:r>
              <a:rPr lang="en-US" sz="2800" smtClean="0"/>
              <a:t>In prefilled pens in 5 or 10 mcg doses </a:t>
            </a:r>
          </a:p>
        </p:txBody>
      </p:sp>
      <p:sp>
        <p:nvSpPr>
          <p:cNvPr id="308228" name="Text Box 5"/>
          <p:cNvSpPr txBox="1">
            <a:spLocks noChangeArrowheads="1"/>
          </p:cNvSpPr>
          <p:nvPr/>
        </p:nvSpPr>
        <p:spPr bwMode="auto">
          <a:xfrm>
            <a:off x="2368550" y="6526213"/>
            <a:ext cx="418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000">
                <a:latin typeface="Times New Roman" panose="02020603050405020304" pitchFamily="18" charset="0"/>
              </a:rPr>
              <a:t>© Copyright 1999-2013, Diabetes Educational Services, All Rights Reserved.</a:t>
            </a:r>
          </a:p>
        </p:txBody>
      </p:sp>
      <p:graphicFrame>
        <p:nvGraphicFramePr>
          <p:cNvPr id="308229" name="Object 4"/>
          <p:cNvGraphicFramePr>
            <a:graphicFrameLocks noChangeAspect="1"/>
          </p:cNvGraphicFramePr>
          <p:nvPr/>
        </p:nvGraphicFramePr>
        <p:xfrm>
          <a:off x="3429000" y="1371600"/>
          <a:ext cx="2151063" cy="317500"/>
        </p:xfrm>
        <a:graphic>
          <a:graphicData uri="http://schemas.openxmlformats.org/presentationml/2006/ole">
            <mc:AlternateContent xmlns:mc="http://schemas.openxmlformats.org/markup-compatibility/2006">
              <mc:Choice xmlns:v="urn:schemas-microsoft-com:vml" Requires="v">
                <p:oleObj spid="_x0000_s62490" name="Photo Editor Photo" r:id="rId8" imgW="3809524" imgH="561905" progId="MSPhotoEd.3">
                  <p:embed/>
                </p:oleObj>
              </mc:Choice>
              <mc:Fallback>
                <p:oleObj name="Photo Editor Photo" r:id="rId8" imgW="3809524" imgH="561905" progId="MSPhotoEd.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9000" y="1371600"/>
                        <a:ext cx="2151063"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8230" name="Object 5"/>
          <p:cNvGraphicFramePr>
            <a:graphicFrameLocks noChangeAspect="1"/>
          </p:cNvGraphicFramePr>
          <p:nvPr/>
        </p:nvGraphicFramePr>
        <p:xfrm>
          <a:off x="5867400" y="1371600"/>
          <a:ext cx="2362200" cy="347663"/>
        </p:xfrm>
        <a:graphic>
          <a:graphicData uri="http://schemas.openxmlformats.org/presentationml/2006/ole">
            <mc:AlternateContent xmlns:mc="http://schemas.openxmlformats.org/markup-compatibility/2006">
              <mc:Choice xmlns:v="urn:schemas-microsoft-com:vml" Requires="v">
                <p:oleObj spid="_x0000_s62491" name="Photo Editor Photo" r:id="rId10" imgW="3809524" imgH="561905" progId="MSPhotoEd.3">
                  <p:embed/>
                </p:oleObj>
              </mc:Choice>
              <mc:Fallback>
                <p:oleObj name="Photo Editor Photo" r:id="rId10" imgW="3809524" imgH="561905" progId="MSPhotoEd.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67400" y="1371600"/>
                        <a:ext cx="2362200" cy="34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8381190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09379">
                                            <p:txEl>
                                              <p:pRg st="0" end="0"/>
                                            </p:txEl>
                                          </p:spTgt>
                                        </p:tgtEl>
                                        <p:attrNameLst>
                                          <p:attrName>style.visibility</p:attrName>
                                        </p:attrNameLst>
                                      </p:cBhvr>
                                      <p:to>
                                        <p:strVal val="visible"/>
                                      </p:to>
                                    </p:set>
                                    <p:anim calcmode="lin" valueType="num">
                                      <p:cBhvr additive="base">
                                        <p:cTn id="7" dur="3000" fill="hold"/>
                                        <p:tgtEl>
                                          <p:spTgt spid="1509379">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09379">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09379">
                                            <p:txEl>
                                              <p:pRg st="1" end="1"/>
                                            </p:txEl>
                                          </p:spTgt>
                                        </p:tgtEl>
                                        <p:attrNameLst>
                                          <p:attrName>style.visibility</p:attrName>
                                        </p:attrNameLst>
                                      </p:cBhvr>
                                      <p:to>
                                        <p:strVal val="visible"/>
                                      </p:to>
                                    </p:set>
                                    <p:anim calcmode="lin" valueType="num">
                                      <p:cBhvr additive="base">
                                        <p:cTn id="12" dur="3000" fill="hold"/>
                                        <p:tgtEl>
                                          <p:spTgt spid="1509379">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09379">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09379">
                                            <p:txEl>
                                              <p:pRg st="2" end="2"/>
                                            </p:txEl>
                                          </p:spTgt>
                                        </p:tgtEl>
                                        <p:attrNameLst>
                                          <p:attrName>style.visibility</p:attrName>
                                        </p:attrNameLst>
                                      </p:cBhvr>
                                      <p:to>
                                        <p:strVal val="visible"/>
                                      </p:to>
                                    </p:set>
                                    <p:anim calcmode="lin" valueType="num">
                                      <p:cBhvr additive="base">
                                        <p:cTn id="17" dur="3000" fill="hold"/>
                                        <p:tgtEl>
                                          <p:spTgt spid="1509379">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09379">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09379">
                                            <p:txEl>
                                              <p:pRg st="3" end="3"/>
                                            </p:txEl>
                                          </p:spTgt>
                                        </p:tgtEl>
                                        <p:attrNameLst>
                                          <p:attrName>style.visibility</p:attrName>
                                        </p:attrNameLst>
                                      </p:cBhvr>
                                      <p:to>
                                        <p:strVal val="visible"/>
                                      </p:to>
                                    </p:set>
                                    <p:anim calcmode="lin" valueType="num">
                                      <p:cBhvr additive="base">
                                        <p:cTn id="22" dur="3000" fill="hold"/>
                                        <p:tgtEl>
                                          <p:spTgt spid="1509379">
                                            <p:txEl>
                                              <p:pRg st="3" end="3"/>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09379">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09379">
                                            <p:txEl>
                                              <p:pRg st="6" end="6"/>
                                            </p:txEl>
                                          </p:spTgt>
                                        </p:tgtEl>
                                        <p:attrNameLst>
                                          <p:attrName>style.visibility</p:attrName>
                                        </p:attrNameLst>
                                      </p:cBhvr>
                                      <p:to>
                                        <p:strVal val="visible"/>
                                      </p:to>
                                    </p:set>
                                    <p:anim calcmode="lin" valueType="num">
                                      <p:cBhvr additive="base">
                                        <p:cTn id="27" dur="3000" fill="hold"/>
                                        <p:tgtEl>
                                          <p:spTgt spid="1509379">
                                            <p:txEl>
                                              <p:pRg st="6" end="6"/>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09379">
                                            <p:txEl>
                                              <p:pRg st="6" end="6"/>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09379">
                                            <p:txEl>
                                              <p:pRg st="4" end="4"/>
                                            </p:txEl>
                                          </p:spTgt>
                                        </p:tgtEl>
                                        <p:attrNameLst>
                                          <p:attrName>style.visibility</p:attrName>
                                        </p:attrNameLst>
                                      </p:cBhvr>
                                      <p:to>
                                        <p:strVal val="visible"/>
                                      </p:to>
                                    </p:set>
                                    <p:anim calcmode="lin" valueType="num">
                                      <p:cBhvr additive="base">
                                        <p:cTn id="32" dur="3000" fill="hold"/>
                                        <p:tgtEl>
                                          <p:spTgt spid="1509379">
                                            <p:txEl>
                                              <p:pRg st="4" end="4"/>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09379">
                                            <p:txEl>
                                              <p:pRg st="4" end="4"/>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09379">
                                            <p:txEl>
                                              <p:pRg st="5" end="5"/>
                                            </p:txEl>
                                          </p:spTgt>
                                        </p:tgtEl>
                                        <p:attrNameLst>
                                          <p:attrName>style.visibility</p:attrName>
                                        </p:attrNameLst>
                                      </p:cBhvr>
                                      <p:to>
                                        <p:strVal val="visible"/>
                                      </p:to>
                                    </p:set>
                                    <p:anim calcmode="lin" valueType="num">
                                      <p:cBhvr additive="base">
                                        <p:cTn id="37" dur="3000" fill="hold"/>
                                        <p:tgtEl>
                                          <p:spTgt spid="1509379">
                                            <p:txEl>
                                              <p:pRg st="5" end="5"/>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09379">
                                            <p:txEl>
                                              <p:pRg st="5" end="5"/>
                                            </p:txEl>
                                          </p:spTgt>
                                        </p:tgtEl>
                                        <p:attrNameLst>
                                          <p:attrName>ppt_y</p:attrName>
                                        </p:attrNameLst>
                                      </p:cBhvr>
                                      <p:tavLst>
                                        <p:tav tm="0">
                                          <p:val>
                                            <p:strVal val="1+#ppt_h/2"/>
                                          </p:val>
                                        </p:tav>
                                        <p:tav tm="100000">
                                          <p:val>
                                            <p:strVal val="#ppt_y"/>
                                          </p:val>
                                        </p:tav>
                                      </p:tavLst>
                                    </p:anim>
                                  </p:childTnLst>
                                </p:cTn>
                              </p:par>
                            </p:childTnLst>
                          </p:cTn>
                        </p:par>
                        <p:par>
                          <p:cTn id="39" fill="hold" nodeType="afterGroup">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09379">
                                            <p:txEl>
                                              <p:pRg st="7" end="7"/>
                                            </p:txEl>
                                          </p:spTgt>
                                        </p:tgtEl>
                                        <p:attrNameLst>
                                          <p:attrName>style.visibility</p:attrName>
                                        </p:attrNameLst>
                                      </p:cBhvr>
                                      <p:to>
                                        <p:strVal val="visible"/>
                                      </p:to>
                                    </p:set>
                                    <p:anim calcmode="lin" valueType="num">
                                      <p:cBhvr additive="base">
                                        <p:cTn id="42" dur="3000" fill="hold"/>
                                        <p:tgtEl>
                                          <p:spTgt spid="1509379">
                                            <p:txEl>
                                              <p:pRg st="7" end="7"/>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09379">
                                            <p:txEl>
                                              <p:pRg st="7" end="7"/>
                                            </p:txEl>
                                          </p:spTgt>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09379">
                                            <p:txEl>
                                              <p:pRg st="8" end="8"/>
                                            </p:txEl>
                                          </p:spTgt>
                                        </p:tgtEl>
                                        <p:attrNameLst>
                                          <p:attrName>style.visibility</p:attrName>
                                        </p:attrNameLst>
                                      </p:cBhvr>
                                      <p:to>
                                        <p:strVal val="visible"/>
                                      </p:to>
                                    </p:set>
                                    <p:anim calcmode="lin" valueType="num">
                                      <p:cBhvr additive="base">
                                        <p:cTn id="47" dur="3000" fill="hold"/>
                                        <p:tgtEl>
                                          <p:spTgt spid="1509379">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09379">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a:xfrm>
            <a:off x="685800" y="152400"/>
            <a:ext cx="8229600" cy="1143000"/>
          </a:xfrm>
        </p:spPr>
        <p:txBody>
          <a:bodyPr/>
          <a:lstStyle/>
          <a:p>
            <a:pPr eaLnBrk="1" hangingPunct="1"/>
            <a:r>
              <a:rPr lang="en-US" sz="3200" smtClean="0">
                <a:solidFill>
                  <a:schemeClr val="folHlink"/>
                </a:solidFill>
              </a:rPr>
              <a:t>Incretin Mimetics – GLP-1 Analog</a:t>
            </a:r>
            <a:r>
              <a:rPr lang="en-US" sz="5500" smtClean="0">
                <a:solidFill>
                  <a:schemeClr val="folHlink"/>
                </a:solidFill>
              </a:rPr>
              <a:t/>
            </a:r>
            <a:br>
              <a:rPr lang="en-US" sz="5500" smtClean="0">
                <a:solidFill>
                  <a:schemeClr val="folHlink"/>
                </a:solidFill>
              </a:rPr>
            </a:br>
            <a:r>
              <a:rPr lang="en-US" sz="3200" smtClean="0">
                <a:solidFill>
                  <a:schemeClr val="folHlink"/>
                </a:solidFill>
              </a:rPr>
              <a:t>Liraglutide (Victoza)</a:t>
            </a:r>
            <a:endParaRPr lang="en-US" sz="3800" smtClean="0">
              <a:solidFill>
                <a:schemeClr val="folHlink"/>
              </a:solidFill>
            </a:endParaRPr>
          </a:p>
        </p:txBody>
      </p:sp>
      <p:sp>
        <p:nvSpPr>
          <p:cNvPr id="1509379" name="Rectangle 3"/>
          <p:cNvSpPr>
            <a:spLocks noGrp="1" noChangeArrowheads="1"/>
          </p:cNvSpPr>
          <p:nvPr>
            <p:ph type="body" idx="1"/>
          </p:nvPr>
        </p:nvSpPr>
        <p:spPr>
          <a:xfrm>
            <a:off x="304800" y="1524000"/>
            <a:ext cx="8839200" cy="5029200"/>
          </a:xfrm>
        </p:spPr>
        <p:txBody>
          <a:bodyPr/>
          <a:lstStyle/>
          <a:p>
            <a:pPr eaLnBrk="1" hangingPunct="1">
              <a:buFont typeface="Wingdings" panose="05000000000000000000" pitchFamily="2" charset="2"/>
              <a:buNone/>
            </a:pPr>
            <a:r>
              <a:rPr lang="en-US" b="1" dirty="0" err="1" smtClean="0"/>
              <a:t>Liraglutide</a:t>
            </a:r>
            <a:r>
              <a:rPr lang="en-US" b="1" dirty="0" smtClean="0"/>
              <a:t> Dosing</a:t>
            </a:r>
            <a:r>
              <a:rPr lang="en-US" dirty="0" smtClean="0"/>
              <a:t>: 1x daily, time not critical</a:t>
            </a:r>
          </a:p>
          <a:p>
            <a:pPr eaLnBrk="1" hangingPunct="1">
              <a:buFont typeface="Arial" panose="020B0604020202020204" pitchFamily="34" charset="0"/>
              <a:buChar char="•"/>
            </a:pPr>
            <a:r>
              <a:rPr lang="en-US" dirty="0" smtClean="0"/>
              <a:t>0.6 x 1 week – if tolerated (nausea), go to &gt; </a:t>
            </a:r>
          </a:p>
          <a:p>
            <a:pPr eaLnBrk="1" hangingPunct="1">
              <a:buFont typeface="Arial" panose="020B0604020202020204" pitchFamily="34" charset="0"/>
              <a:buChar char="•"/>
            </a:pPr>
            <a:r>
              <a:rPr lang="en-US" dirty="0" smtClean="0"/>
              <a:t>1.2 x 1 week – if tolerated go to &gt;</a:t>
            </a:r>
          </a:p>
          <a:p>
            <a:pPr eaLnBrk="1" hangingPunct="1">
              <a:buFont typeface="Arial" panose="020B0604020202020204" pitchFamily="34" charset="0"/>
              <a:buChar char="•"/>
            </a:pPr>
            <a:r>
              <a:rPr lang="en-US" dirty="0" smtClean="0"/>
              <a:t>1.8 mg daily</a:t>
            </a:r>
          </a:p>
          <a:p>
            <a:pPr eaLnBrk="1" hangingPunct="1"/>
            <a:r>
              <a:rPr lang="en-US" b="1" dirty="0" smtClean="0"/>
              <a:t>Efficacy:</a:t>
            </a:r>
            <a:r>
              <a:rPr lang="en-US" dirty="0" smtClean="0"/>
              <a:t> </a:t>
            </a:r>
            <a:r>
              <a:rPr lang="en-US" sz="2800" dirty="0" smtClean="0"/>
              <a:t>lowers; A1c by 1%, body </a:t>
            </a:r>
            <a:r>
              <a:rPr lang="en-US" sz="2800" dirty="0" err="1" smtClean="0"/>
              <a:t>wt</a:t>
            </a:r>
            <a:r>
              <a:rPr lang="en-US" sz="2800" dirty="0" smtClean="0"/>
              <a:t> by ~ 2.5kg </a:t>
            </a:r>
          </a:p>
          <a:p>
            <a:pPr eaLnBrk="1" hangingPunct="1"/>
            <a:r>
              <a:rPr lang="en-US" sz="2800" b="1" dirty="0" smtClean="0"/>
              <a:t>Indication</a:t>
            </a:r>
            <a:r>
              <a:rPr lang="en-US" sz="2800" dirty="0" smtClean="0"/>
              <a:t>: Monotherapy or in combo . Type 2 only</a:t>
            </a:r>
          </a:p>
          <a:p>
            <a:pPr eaLnBrk="1" hangingPunct="1"/>
            <a:r>
              <a:rPr lang="en-US" b="1" dirty="0" smtClean="0"/>
              <a:t>Other</a:t>
            </a:r>
            <a:r>
              <a:rPr lang="en-US" dirty="0" smtClean="0"/>
              <a:t>: </a:t>
            </a:r>
            <a:r>
              <a:rPr lang="en-US" sz="2800" dirty="0" smtClean="0"/>
              <a:t>In pen, with preset dosing</a:t>
            </a:r>
          </a:p>
          <a:p>
            <a:pPr eaLnBrk="1" hangingPunct="1"/>
            <a:r>
              <a:rPr lang="en-US" sz="2800" b="1" dirty="0" smtClean="0">
                <a:solidFill>
                  <a:srgbClr val="C00000"/>
                </a:solidFill>
              </a:rPr>
              <a:t>Black</a:t>
            </a:r>
            <a:r>
              <a:rPr lang="en-US" sz="2800" dirty="0" smtClean="0">
                <a:solidFill>
                  <a:srgbClr val="C00000"/>
                </a:solidFill>
              </a:rPr>
              <a:t> </a:t>
            </a:r>
            <a:r>
              <a:rPr lang="en-US" sz="2800" b="1" dirty="0" smtClean="0">
                <a:solidFill>
                  <a:srgbClr val="C00000"/>
                </a:solidFill>
              </a:rPr>
              <a:t>box</a:t>
            </a:r>
            <a:r>
              <a:rPr lang="en-US" sz="2800" dirty="0" smtClean="0">
                <a:solidFill>
                  <a:srgbClr val="C00000"/>
                </a:solidFill>
              </a:rPr>
              <a:t>–thyroid  tumor  warning </a:t>
            </a:r>
            <a:r>
              <a:rPr lang="en-US" sz="2800" dirty="0" smtClean="0"/>
              <a:t>(avoid if family </a:t>
            </a:r>
            <a:r>
              <a:rPr lang="en-US" sz="2800" dirty="0" err="1" smtClean="0"/>
              <a:t>hx</a:t>
            </a:r>
            <a:r>
              <a:rPr lang="en-US" sz="2800" dirty="0" smtClean="0"/>
              <a:t>, notify MD of hoarseness, lump).</a:t>
            </a:r>
          </a:p>
        </p:txBody>
      </p:sp>
      <p:sp>
        <p:nvSpPr>
          <p:cNvPr id="310276" name="Text Box 5"/>
          <p:cNvSpPr txBox="1">
            <a:spLocks noChangeArrowheads="1"/>
          </p:cNvSpPr>
          <p:nvPr/>
        </p:nvSpPr>
        <p:spPr bwMode="auto">
          <a:xfrm>
            <a:off x="2368550" y="6526213"/>
            <a:ext cx="418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000">
                <a:latin typeface="Times New Roman" panose="02020603050405020304" pitchFamily="18" charset="0"/>
              </a:rPr>
              <a:t>© Copyright 1999-2013, Diabetes Educational Services, All Rights Reserved.</a:t>
            </a:r>
          </a:p>
        </p:txBody>
      </p:sp>
    </p:spTree>
    <p:extLst>
      <p:ext uri="{BB962C8B-B14F-4D97-AF65-F5344CB8AC3E}">
        <p14:creationId xmlns:p14="http://schemas.microsoft.com/office/powerpoint/2010/main" val="10534634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09379">
                                            <p:txEl>
                                              <p:pRg st="4" end="4"/>
                                            </p:txEl>
                                          </p:spTgt>
                                        </p:tgtEl>
                                        <p:attrNameLst>
                                          <p:attrName>style.visibility</p:attrName>
                                        </p:attrNameLst>
                                      </p:cBhvr>
                                      <p:to>
                                        <p:strVal val="visible"/>
                                      </p:to>
                                    </p:set>
                                    <p:anim calcmode="lin" valueType="num">
                                      <p:cBhvr additive="base">
                                        <p:cTn id="7" dur="3000" fill="hold"/>
                                        <p:tgtEl>
                                          <p:spTgt spid="1509379">
                                            <p:txEl>
                                              <p:pRg st="4" end="4"/>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09379">
                                            <p:txEl>
                                              <p:pRg st="4" end="4"/>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09379">
                                            <p:txEl>
                                              <p:pRg st="0" end="0"/>
                                            </p:txEl>
                                          </p:spTgt>
                                        </p:tgtEl>
                                        <p:attrNameLst>
                                          <p:attrName>style.visibility</p:attrName>
                                        </p:attrNameLst>
                                      </p:cBhvr>
                                      <p:to>
                                        <p:strVal val="visible"/>
                                      </p:to>
                                    </p:set>
                                    <p:anim calcmode="lin" valueType="num">
                                      <p:cBhvr additive="base">
                                        <p:cTn id="12" dur="3000" fill="hold"/>
                                        <p:tgtEl>
                                          <p:spTgt spid="1509379">
                                            <p:txEl>
                                              <p:pRg st="0" end="0"/>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09379">
                                            <p:txEl>
                                              <p:pRg st="0" end="0"/>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09379">
                                            <p:txEl>
                                              <p:pRg st="1" end="1"/>
                                            </p:txEl>
                                          </p:spTgt>
                                        </p:tgtEl>
                                        <p:attrNameLst>
                                          <p:attrName>style.visibility</p:attrName>
                                        </p:attrNameLst>
                                      </p:cBhvr>
                                      <p:to>
                                        <p:strVal val="visible"/>
                                      </p:to>
                                    </p:set>
                                    <p:anim calcmode="lin" valueType="num">
                                      <p:cBhvr additive="base">
                                        <p:cTn id="17" dur="3000" fill="hold"/>
                                        <p:tgtEl>
                                          <p:spTgt spid="1509379">
                                            <p:txEl>
                                              <p:pRg st="1" end="1"/>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09379">
                                            <p:txEl>
                                              <p:pRg st="1" end="1"/>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09379">
                                            <p:txEl>
                                              <p:pRg st="2" end="2"/>
                                            </p:txEl>
                                          </p:spTgt>
                                        </p:tgtEl>
                                        <p:attrNameLst>
                                          <p:attrName>style.visibility</p:attrName>
                                        </p:attrNameLst>
                                      </p:cBhvr>
                                      <p:to>
                                        <p:strVal val="visible"/>
                                      </p:to>
                                    </p:set>
                                    <p:anim calcmode="lin" valueType="num">
                                      <p:cBhvr additive="base">
                                        <p:cTn id="22" dur="3000" fill="hold"/>
                                        <p:tgtEl>
                                          <p:spTgt spid="1509379">
                                            <p:txEl>
                                              <p:pRg st="2" end="2"/>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09379">
                                            <p:txEl>
                                              <p:pRg st="2" end="2"/>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09379">
                                            <p:txEl>
                                              <p:pRg st="3" end="3"/>
                                            </p:txEl>
                                          </p:spTgt>
                                        </p:tgtEl>
                                        <p:attrNameLst>
                                          <p:attrName>style.visibility</p:attrName>
                                        </p:attrNameLst>
                                      </p:cBhvr>
                                      <p:to>
                                        <p:strVal val="visible"/>
                                      </p:to>
                                    </p:set>
                                    <p:anim calcmode="lin" valueType="num">
                                      <p:cBhvr additive="base">
                                        <p:cTn id="27" dur="3000" fill="hold"/>
                                        <p:tgtEl>
                                          <p:spTgt spid="1509379">
                                            <p:txEl>
                                              <p:pRg st="3" end="3"/>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09379">
                                            <p:txEl>
                                              <p:pRg st="3" end="3"/>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09379">
                                            <p:txEl>
                                              <p:pRg st="5" end="5"/>
                                            </p:txEl>
                                          </p:spTgt>
                                        </p:tgtEl>
                                        <p:attrNameLst>
                                          <p:attrName>style.visibility</p:attrName>
                                        </p:attrNameLst>
                                      </p:cBhvr>
                                      <p:to>
                                        <p:strVal val="visible"/>
                                      </p:to>
                                    </p:set>
                                    <p:anim calcmode="lin" valueType="num">
                                      <p:cBhvr additive="base">
                                        <p:cTn id="32" dur="3000" fill="hold"/>
                                        <p:tgtEl>
                                          <p:spTgt spid="1509379">
                                            <p:txEl>
                                              <p:pRg st="5" end="5"/>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09379">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09379">
                                            <p:txEl>
                                              <p:pRg st="6" end="6"/>
                                            </p:txEl>
                                          </p:spTgt>
                                        </p:tgtEl>
                                        <p:attrNameLst>
                                          <p:attrName>style.visibility</p:attrName>
                                        </p:attrNameLst>
                                      </p:cBhvr>
                                      <p:to>
                                        <p:strVal val="visible"/>
                                      </p:to>
                                    </p:set>
                                    <p:anim calcmode="lin" valueType="num">
                                      <p:cBhvr additive="base">
                                        <p:cTn id="37" dur="3000" fill="hold"/>
                                        <p:tgtEl>
                                          <p:spTgt spid="1509379">
                                            <p:txEl>
                                              <p:pRg st="6" end="6"/>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09379">
                                            <p:txEl>
                                              <p:pRg st="6" end="6"/>
                                            </p:txEl>
                                          </p:spTgt>
                                        </p:tgtEl>
                                        <p:attrNameLst>
                                          <p:attrName>ppt_y</p:attrName>
                                        </p:attrNameLst>
                                      </p:cBhvr>
                                      <p:tavLst>
                                        <p:tav tm="0">
                                          <p:val>
                                            <p:strVal val="1+#ppt_h/2"/>
                                          </p:val>
                                        </p:tav>
                                        <p:tav tm="100000">
                                          <p:val>
                                            <p:strVal val="#ppt_y"/>
                                          </p:val>
                                        </p:tav>
                                      </p:tavLst>
                                    </p:anim>
                                  </p:childTnLst>
                                </p:cTn>
                              </p:par>
                            </p:childTnLst>
                          </p:cTn>
                        </p:par>
                        <p:par>
                          <p:cTn id="39" fill="hold" nodeType="afterGroup">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09379">
                                            <p:txEl>
                                              <p:pRg st="7" end="7"/>
                                            </p:txEl>
                                          </p:spTgt>
                                        </p:tgtEl>
                                        <p:attrNameLst>
                                          <p:attrName>style.visibility</p:attrName>
                                        </p:attrNameLst>
                                      </p:cBhvr>
                                      <p:to>
                                        <p:strVal val="visible"/>
                                      </p:to>
                                    </p:set>
                                    <p:anim calcmode="lin" valueType="num">
                                      <p:cBhvr additive="base">
                                        <p:cTn id="42" dur="3000" fill="hold"/>
                                        <p:tgtEl>
                                          <p:spTgt spid="1509379">
                                            <p:txEl>
                                              <p:pRg st="7" end="7"/>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0937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52400" y="228600"/>
            <a:ext cx="8763000" cy="1143000"/>
          </a:xfrm>
          <a:noFill/>
        </p:spPr>
        <p:txBody>
          <a:bodyPr lIns="90477" tIns="44445" rIns="90477" bIns="44445" anchor="b">
            <a:normAutofit fontScale="90000"/>
          </a:bodyPr>
          <a:lstStyle/>
          <a:p>
            <a:pPr eaLnBrk="1" hangingPunct="1"/>
            <a:r>
              <a:rPr lang="en-US" sz="3600" b="1" dirty="0" smtClean="0">
                <a:solidFill>
                  <a:schemeClr val="accent3">
                    <a:lumMod val="60000"/>
                    <a:lumOff val="40000"/>
                  </a:schemeClr>
                </a:solidFill>
                <a:latin typeface="Tahoma" panose="020B0604030504040204" pitchFamily="34" charset="0"/>
              </a:rPr>
              <a:t>Diabetes in the 21st Century: </a:t>
            </a:r>
            <a:br>
              <a:rPr lang="en-US" sz="3600" b="1" dirty="0" smtClean="0">
                <a:solidFill>
                  <a:schemeClr val="accent3">
                    <a:lumMod val="60000"/>
                    <a:lumOff val="40000"/>
                  </a:schemeClr>
                </a:solidFill>
                <a:latin typeface="Tahoma" panose="020B0604030504040204" pitchFamily="34" charset="0"/>
              </a:rPr>
            </a:br>
            <a:r>
              <a:rPr lang="en-US" sz="3600" b="1" dirty="0" smtClean="0">
                <a:solidFill>
                  <a:schemeClr val="accent3">
                    <a:lumMod val="60000"/>
                    <a:lumOff val="40000"/>
                  </a:schemeClr>
                </a:solidFill>
                <a:latin typeface="Tahoma" panose="020B0604030504040204" pitchFamily="34" charset="0"/>
              </a:rPr>
              <a:t>A Clinical and Educational Update</a:t>
            </a:r>
            <a:endParaRPr lang="en-US" sz="4500" dirty="0" smtClean="0">
              <a:solidFill>
                <a:schemeClr val="accent3">
                  <a:lumMod val="60000"/>
                  <a:lumOff val="40000"/>
                </a:schemeClr>
              </a:solidFill>
            </a:endParaRPr>
          </a:p>
        </p:txBody>
      </p:sp>
      <p:sp>
        <p:nvSpPr>
          <p:cNvPr id="7171" name="Rectangle 3"/>
          <p:cNvSpPr>
            <a:spLocks noGrp="1" noChangeArrowheads="1"/>
          </p:cNvSpPr>
          <p:nvPr>
            <p:ph type="body" idx="1"/>
          </p:nvPr>
        </p:nvSpPr>
        <p:spPr>
          <a:xfrm>
            <a:off x="228600" y="1676400"/>
            <a:ext cx="7848600" cy="4953000"/>
          </a:xfrm>
        </p:spPr>
        <p:txBody>
          <a:bodyPr lIns="90477" tIns="44445" rIns="90477" bIns="44445">
            <a:normAutofit lnSpcReduction="10000"/>
          </a:bodyPr>
          <a:lstStyle/>
          <a:p>
            <a:pPr eaLnBrk="1" hangingPunct="1">
              <a:buFont typeface="Wingdings" panose="05000000000000000000" pitchFamily="2" charset="2"/>
              <a:buNone/>
            </a:pPr>
            <a:r>
              <a:rPr lang="en-US" sz="3400" b="1" dirty="0" smtClean="0">
                <a:solidFill>
                  <a:schemeClr val="tx2"/>
                </a:solidFill>
              </a:rPr>
              <a:t>1.</a:t>
            </a:r>
            <a:r>
              <a:rPr lang="en-US" b="1" dirty="0" smtClean="0">
                <a:solidFill>
                  <a:schemeClr val="tx2"/>
                </a:solidFill>
              </a:rPr>
              <a:t> </a:t>
            </a:r>
            <a:r>
              <a:rPr lang="en-US" sz="3400" dirty="0" smtClean="0">
                <a:solidFill>
                  <a:schemeClr val="tx2"/>
                </a:solidFill>
              </a:rPr>
              <a:t>Describe type 1 and type 2 diabetes.</a:t>
            </a:r>
          </a:p>
          <a:p>
            <a:pPr eaLnBrk="1" hangingPunct="1">
              <a:buFont typeface="Wingdings" panose="05000000000000000000" pitchFamily="2" charset="2"/>
              <a:buNone/>
            </a:pPr>
            <a:r>
              <a:rPr lang="en-US" sz="3400" dirty="0" smtClean="0">
                <a:solidFill>
                  <a:schemeClr val="tx2"/>
                </a:solidFill>
              </a:rPr>
              <a:t>2. List 4 manifestations of insulin resistance.</a:t>
            </a:r>
          </a:p>
          <a:p>
            <a:pPr eaLnBrk="1" hangingPunct="1">
              <a:buFont typeface="Wingdings" panose="05000000000000000000" pitchFamily="2" charset="2"/>
              <a:buNone/>
            </a:pPr>
            <a:r>
              <a:rPr lang="en-US" sz="3400" dirty="0" smtClean="0">
                <a:solidFill>
                  <a:schemeClr val="tx2"/>
                </a:solidFill>
              </a:rPr>
              <a:t>3. State unique qualities of diabetes agents. </a:t>
            </a:r>
          </a:p>
          <a:p>
            <a:pPr eaLnBrk="1" hangingPunct="1">
              <a:buFont typeface="Wingdings" panose="05000000000000000000" pitchFamily="2" charset="2"/>
              <a:buNone/>
            </a:pPr>
            <a:r>
              <a:rPr lang="en-US" sz="3400" dirty="0" smtClean="0">
                <a:solidFill>
                  <a:schemeClr val="tx2"/>
                </a:solidFill>
              </a:rPr>
              <a:t>4. List ADA diabetes management guidelines. </a:t>
            </a:r>
          </a:p>
          <a:p>
            <a:pPr eaLnBrk="1" hangingPunct="1">
              <a:buFont typeface="Wingdings" panose="05000000000000000000" pitchFamily="2" charset="2"/>
              <a:buNone/>
            </a:pPr>
            <a:r>
              <a:rPr lang="en-US" sz="3400" dirty="0" smtClean="0">
                <a:solidFill>
                  <a:schemeClr val="tx2"/>
                </a:solidFill>
              </a:rPr>
              <a:t>5. Discuss medical nutrition therapy</a:t>
            </a:r>
          </a:p>
          <a:p>
            <a:pPr eaLnBrk="1" hangingPunct="1">
              <a:buFont typeface="Wingdings" panose="05000000000000000000" pitchFamily="2" charset="2"/>
              <a:buNone/>
            </a:pPr>
            <a:r>
              <a:rPr lang="en-US" sz="3400" dirty="0" smtClean="0">
                <a:solidFill>
                  <a:schemeClr val="tx2"/>
                </a:solidFill>
              </a:rPr>
              <a:t>6. Describe diabetes survival skills</a:t>
            </a:r>
          </a:p>
          <a:p>
            <a:pPr eaLnBrk="1" hangingPunct="1">
              <a:buFont typeface="Wingdings" panose="05000000000000000000" pitchFamily="2" charset="2"/>
              <a:buNone/>
            </a:pPr>
            <a:endParaRPr lang="en-US" sz="3400" dirty="0" smtClean="0">
              <a:solidFill>
                <a:schemeClr val="tx2"/>
              </a:solidFill>
            </a:endParaRPr>
          </a:p>
        </p:txBody>
      </p:sp>
    </p:spTree>
    <p:extLst>
      <p:ext uri="{BB962C8B-B14F-4D97-AF65-F5344CB8AC3E}">
        <p14:creationId xmlns:p14="http://schemas.microsoft.com/office/powerpoint/2010/main" val="1965703178"/>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a:xfrm>
            <a:off x="455613" y="0"/>
            <a:ext cx="6249987" cy="1143000"/>
          </a:xfrm>
        </p:spPr>
        <p:txBody>
          <a:bodyPr/>
          <a:lstStyle/>
          <a:p>
            <a:r>
              <a:rPr lang="en-US" smtClean="0"/>
              <a:t>Bariatric Surgery</a:t>
            </a:r>
          </a:p>
        </p:txBody>
      </p:sp>
      <p:sp>
        <p:nvSpPr>
          <p:cNvPr id="147459" name="Content Placeholder 2"/>
          <p:cNvSpPr>
            <a:spLocks noGrp="1"/>
          </p:cNvSpPr>
          <p:nvPr>
            <p:ph idx="1"/>
          </p:nvPr>
        </p:nvSpPr>
        <p:spPr>
          <a:xfrm>
            <a:off x="455613" y="1066800"/>
            <a:ext cx="8226425" cy="5029200"/>
          </a:xfrm>
        </p:spPr>
        <p:txBody>
          <a:bodyPr/>
          <a:lstStyle/>
          <a:p>
            <a:r>
              <a:rPr lang="en-US" smtClean="0"/>
              <a:t>Consider on diabetes pts w/ BMI &gt;35, esp with comorbidities</a:t>
            </a:r>
          </a:p>
          <a:p>
            <a:r>
              <a:rPr lang="en-US" smtClean="0"/>
              <a:t>Remission (BG normalized)</a:t>
            </a:r>
          </a:p>
          <a:p>
            <a:pPr lvl="1"/>
            <a:r>
              <a:rPr lang="en-US" smtClean="0"/>
              <a:t>rates range from 40 – 95%</a:t>
            </a:r>
          </a:p>
          <a:p>
            <a:pPr lvl="1"/>
            <a:r>
              <a:rPr lang="en-US" smtClean="0"/>
              <a:t>Better results with newer diabetes (more beta cell mass)</a:t>
            </a:r>
          </a:p>
          <a:p>
            <a:pPr lvl="1"/>
            <a:r>
              <a:rPr lang="en-US" smtClean="0"/>
              <a:t>Due to increase incretins (gut hormones)</a:t>
            </a:r>
          </a:p>
          <a:p>
            <a:r>
              <a:rPr lang="en-US" smtClean="0"/>
              <a:t>Still researching long term benefits, cost effectiveness and risk </a:t>
            </a:r>
          </a:p>
          <a:p>
            <a:endParaRPr lang="en-US" smtClean="0"/>
          </a:p>
        </p:txBody>
      </p:sp>
      <p:pic>
        <p:nvPicPr>
          <p:cNvPr id="147460" name="Picture 6" descr="C:\Users\Beverly\AppData\Local\Microsoft\Windows\Temporary Internet Files\Content.IE5\DJWH7WCO\MC900312244[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0" y="1789113"/>
            <a:ext cx="1524000"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5533772"/>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a:xfrm>
            <a:off x="457200" y="304800"/>
            <a:ext cx="8153400" cy="1143000"/>
          </a:xfrm>
        </p:spPr>
        <p:txBody>
          <a:bodyPr/>
          <a:lstStyle/>
          <a:p>
            <a:pPr eaLnBrk="1" hangingPunct="1"/>
            <a:r>
              <a:rPr lang="en-US" sz="3200" smtClean="0">
                <a:solidFill>
                  <a:srgbClr val="FFCC66"/>
                </a:solidFill>
              </a:rPr>
              <a:t>Incretin Mimetics Considerations Exenatide, Liraglutide, DPP - IVs</a:t>
            </a:r>
          </a:p>
        </p:txBody>
      </p:sp>
      <p:sp>
        <p:nvSpPr>
          <p:cNvPr id="312323" name="Rectangle 3"/>
          <p:cNvSpPr>
            <a:spLocks noGrp="1" noChangeArrowheads="1"/>
          </p:cNvSpPr>
          <p:nvPr>
            <p:ph type="body" sz="half" idx="1"/>
          </p:nvPr>
        </p:nvSpPr>
        <p:spPr>
          <a:xfrm>
            <a:off x="457200" y="1600200"/>
            <a:ext cx="8229600" cy="4953000"/>
          </a:xfrm>
        </p:spPr>
        <p:txBody>
          <a:bodyPr/>
          <a:lstStyle/>
          <a:p>
            <a:pPr eaLnBrk="1" hangingPunct="1"/>
            <a:r>
              <a:rPr lang="en-US" sz="2800" dirty="0" smtClean="0"/>
              <a:t>Store pens in </a:t>
            </a:r>
            <a:r>
              <a:rPr lang="en-US" sz="2800" dirty="0" err="1" smtClean="0"/>
              <a:t>refrig</a:t>
            </a:r>
            <a:r>
              <a:rPr lang="en-US" sz="2800" dirty="0" smtClean="0"/>
              <a:t>, toss after 30 days</a:t>
            </a:r>
          </a:p>
          <a:p>
            <a:pPr eaLnBrk="1" hangingPunct="1"/>
            <a:r>
              <a:rPr lang="en-US" sz="2800" dirty="0" smtClean="0"/>
              <a:t>Sub-Q Injection in </a:t>
            </a:r>
            <a:r>
              <a:rPr lang="en-US" sz="2800" dirty="0" err="1" smtClean="0"/>
              <a:t>abd</a:t>
            </a:r>
            <a:r>
              <a:rPr lang="en-US" sz="2800" dirty="0" smtClean="0"/>
              <a:t>, thigh, upper arm </a:t>
            </a:r>
          </a:p>
          <a:p>
            <a:pPr eaLnBrk="1" hangingPunct="1"/>
            <a:r>
              <a:rPr lang="en-US" sz="2800" dirty="0" smtClean="0"/>
              <a:t>To prevent hypoglycemia , reduce sulfonylurea/insulin dose when starting</a:t>
            </a:r>
          </a:p>
          <a:p>
            <a:pPr eaLnBrk="1" hangingPunct="1"/>
            <a:r>
              <a:rPr lang="en-US" sz="2800" dirty="0" smtClean="0"/>
              <a:t>Side effects include nausea, diarrhea</a:t>
            </a:r>
          </a:p>
          <a:p>
            <a:pPr eaLnBrk="1" hangingPunct="1"/>
            <a:r>
              <a:rPr lang="en-US" sz="2800" dirty="0" smtClean="0">
                <a:solidFill>
                  <a:srgbClr val="C00000"/>
                </a:solidFill>
              </a:rPr>
              <a:t>Pancreatitis warning (instruct </a:t>
            </a:r>
            <a:r>
              <a:rPr lang="en-US" sz="2800" dirty="0" err="1" smtClean="0">
                <a:solidFill>
                  <a:srgbClr val="C00000"/>
                </a:solidFill>
              </a:rPr>
              <a:t>pt</a:t>
            </a:r>
            <a:r>
              <a:rPr lang="en-US" sz="2800" dirty="0" smtClean="0">
                <a:solidFill>
                  <a:srgbClr val="C00000"/>
                </a:solidFill>
              </a:rPr>
              <a:t> to report </a:t>
            </a:r>
            <a:r>
              <a:rPr lang="en-US" sz="2800" dirty="0" err="1" smtClean="0">
                <a:solidFill>
                  <a:srgbClr val="C00000"/>
                </a:solidFill>
              </a:rPr>
              <a:t>abd</a:t>
            </a:r>
            <a:r>
              <a:rPr lang="en-US" sz="2800" dirty="0" smtClean="0">
                <a:solidFill>
                  <a:srgbClr val="C00000"/>
                </a:solidFill>
              </a:rPr>
              <a:t> pain, vomiting)</a:t>
            </a:r>
          </a:p>
          <a:p>
            <a:pPr eaLnBrk="1" hangingPunct="1"/>
            <a:r>
              <a:rPr lang="en-US" sz="2800" dirty="0" smtClean="0"/>
              <a:t>Don’t use w/ </a:t>
            </a:r>
            <a:r>
              <a:rPr lang="en-US" sz="2800" dirty="0" err="1" smtClean="0"/>
              <a:t>gastroparesis</a:t>
            </a:r>
            <a:r>
              <a:rPr lang="en-US" sz="2800" dirty="0" smtClean="0"/>
              <a:t>, severe renal disease</a:t>
            </a:r>
          </a:p>
          <a:p>
            <a:pPr eaLnBrk="1" hangingPunct="1"/>
            <a:r>
              <a:rPr lang="en-US" sz="2800" dirty="0" err="1" smtClean="0"/>
              <a:t>Exenatide</a:t>
            </a:r>
            <a:r>
              <a:rPr lang="en-US" sz="2800" dirty="0" smtClean="0"/>
              <a:t> Cost : $150-175 for month supply of pen devices</a:t>
            </a:r>
          </a:p>
        </p:txBody>
      </p:sp>
      <p:sp>
        <p:nvSpPr>
          <p:cNvPr id="312324" name="Text Box 7"/>
          <p:cNvSpPr txBox="1">
            <a:spLocks noChangeArrowheads="1"/>
          </p:cNvSpPr>
          <p:nvPr/>
        </p:nvSpPr>
        <p:spPr bwMode="auto">
          <a:xfrm>
            <a:off x="2368550" y="6526213"/>
            <a:ext cx="418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000">
                <a:latin typeface="Times New Roman" panose="02020603050405020304" pitchFamily="18" charset="0"/>
              </a:rPr>
              <a:t>© Copyright 1999-2013, Diabetes Educational Services, All Rights Reserved.</a:t>
            </a:r>
          </a:p>
        </p:txBody>
      </p:sp>
    </p:spTree>
    <p:extLst>
      <p:ext uri="{BB962C8B-B14F-4D97-AF65-F5344CB8AC3E}">
        <p14:creationId xmlns:p14="http://schemas.microsoft.com/office/powerpoint/2010/main" val="4279842960"/>
      </p:ext>
    </p:extLst>
  </p:cSld>
  <p:clrMapOvr>
    <a:masterClrMapping/>
  </p:clrMapOvr>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228600" y="609600"/>
            <a:ext cx="8915400" cy="1600200"/>
          </a:xfrm>
        </p:spPr>
        <p:txBody>
          <a:bodyPr>
            <a:normAutofit fontScale="90000"/>
          </a:bodyPr>
          <a:lstStyle/>
          <a:p>
            <a:pPr eaLnBrk="1" hangingPunct="1">
              <a:defRPr/>
            </a:pPr>
            <a:r>
              <a:rPr lang="en-US" sz="3600" dirty="0" smtClean="0"/>
              <a:t>DPP-4 Inhibitors – </a:t>
            </a:r>
            <a:r>
              <a:rPr lang="en-US" sz="2800" dirty="0" smtClean="0"/>
              <a:t>“</a:t>
            </a:r>
            <a:r>
              <a:rPr lang="en-US" sz="2800" dirty="0" err="1" smtClean="0"/>
              <a:t>Incretin</a:t>
            </a:r>
            <a:r>
              <a:rPr lang="en-US" sz="2800" dirty="0" smtClean="0"/>
              <a:t> Enhancers”</a:t>
            </a:r>
            <a:r>
              <a:rPr lang="en-US" sz="3600" dirty="0" smtClean="0"/>
              <a:t> </a:t>
            </a:r>
            <a:r>
              <a:rPr lang="en-US" sz="2400" dirty="0" smtClean="0">
                <a:solidFill>
                  <a:schemeClr val="accent5">
                    <a:lumMod val="20000"/>
                    <a:lumOff val="80000"/>
                  </a:schemeClr>
                </a:solidFill>
              </a:rPr>
              <a:t>Januvia (</a:t>
            </a:r>
            <a:r>
              <a:rPr lang="en-US" sz="2400" dirty="0" err="1" smtClean="0">
                <a:solidFill>
                  <a:schemeClr val="accent5">
                    <a:lumMod val="20000"/>
                    <a:lumOff val="80000"/>
                  </a:schemeClr>
                </a:solidFill>
              </a:rPr>
              <a:t>sitagliptin</a:t>
            </a:r>
            <a:r>
              <a:rPr lang="en-US" sz="2400" dirty="0" smtClean="0">
                <a:solidFill>
                  <a:schemeClr val="accent5">
                    <a:lumMod val="20000"/>
                    <a:lumOff val="80000"/>
                  </a:schemeClr>
                </a:solidFill>
              </a:rPr>
              <a:t>)  </a:t>
            </a:r>
            <a:r>
              <a:rPr lang="en-US" sz="2400" dirty="0" smtClean="0"/>
              <a:t/>
            </a:r>
            <a:br>
              <a:rPr lang="en-US" sz="2400" dirty="0" smtClean="0"/>
            </a:br>
            <a:r>
              <a:rPr lang="en-US" sz="2400" dirty="0" err="1" smtClean="0">
                <a:solidFill>
                  <a:schemeClr val="tx2">
                    <a:lumMod val="20000"/>
                    <a:lumOff val="80000"/>
                  </a:schemeClr>
                </a:solidFill>
              </a:rPr>
              <a:t>Tradjenta</a:t>
            </a:r>
            <a:r>
              <a:rPr lang="en-US" sz="2400" dirty="0" smtClean="0">
                <a:solidFill>
                  <a:schemeClr val="tx2">
                    <a:lumMod val="20000"/>
                    <a:lumOff val="80000"/>
                  </a:schemeClr>
                </a:solidFill>
              </a:rPr>
              <a:t> (</a:t>
            </a:r>
            <a:r>
              <a:rPr lang="en-US" sz="2400" dirty="0" err="1" smtClean="0">
                <a:solidFill>
                  <a:schemeClr val="tx2">
                    <a:lumMod val="20000"/>
                    <a:lumOff val="80000"/>
                  </a:schemeClr>
                </a:solidFill>
              </a:rPr>
              <a:t>linagliptin</a:t>
            </a:r>
            <a:r>
              <a:rPr lang="en-US" sz="2400" dirty="0" smtClean="0">
                <a:solidFill>
                  <a:schemeClr val="tx2">
                    <a:lumMod val="20000"/>
                    <a:lumOff val="80000"/>
                  </a:schemeClr>
                </a:solidFill>
              </a:rPr>
              <a:t>) </a:t>
            </a:r>
            <a:br>
              <a:rPr lang="en-US" sz="2400" dirty="0" smtClean="0">
                <a:solidFill>
                  <a:schemeClr val="tx2">
                    <a:lumMod val="20000"/>
                    <a:lumOff val="80000"/>
                  </a:schemeClr>
                </a:solidFill>
              </a:rPr>
            </a:br>
            <a:r>
              <a:rPr lang="en-US" sz="2400" dirty="0" err="1" smtClean="0">
                <a:solidFill>
                  <a:schemeClr val="tx2">
                    <a:lumMod val="20000"/>
                    <a:lumOff val="80000"/>
                  </a:schemeClr>
                </a:solidFill>
              </a:rPr>
              <a:t>Onglyza</a:t>
            </a:r>
            <a:r>
              <a:rPr lang="en-US" sz="2400" dirty="0" smtClean="0">
                <a:solidFill>
                  <a:schemeClr val="tx2">
                    <a:lumMod val="20000"/>
                    <a:lumOff val="80000"/>
                  </a:schemeClr>
                </a:solidFill>
              </a:rPr>
              <a:t> (</a:t>
            </a:r>
            <a:r>
              <a:rPr lang="en-US" sz="2400" dirty="0" err="1" smtClean="0">
                <a:solidFill>
                  <a:schemeClr val="tx2">
                    <a:lumMod val="20000"/>
                    <a:lumOff val="80000"/>
                  </a:schemeClr>
                </a:solidFill>
              </a:rPr>
              <a:t>saxagliptin</a:t>
            </a:r>
            <a:r>
              <a:rPr lang="en-US" sz="2400" dirty="0" smtClean="0">
                <a:solidFill>
                  <a:schemeClr val="tx2">
                    <a:lumMod val="20000"/>
                    <a:lumOff val="80000"/>
                  </a:schemeClr>
                </a:solidFill>
              </a:rPr>
              <a:t>) </a:t>
            </a:r>
            <a:br>
              <a:rPr lang="en-US" sz="2400" dirty="0" smtClean="0">
                <a:solidFill>
                  <a:schemeClr val="tx2">
                    <a:lumMod val="20000"/>
                    <a:lumOff val="80000"/>
                  </a:schemeClr>
                </a:solidFill>
              </a:rPr>
            </a:br>
            <a:r>
              <a:rPr lang="en-US" sz="2400" dirty="0" err="1" smtClean="0">
                <a:solidFill>
                  <a:schemeClr val="tx2">
                    <a:lumMod val="20000"/>
                    <a:lumOff val="80000"/>
                  </a:schemeClr>
                </a:solidFill>
              </a:rPr>
              <a:t>Nesina</a:t>
            </a:r>
            <a:r>
              <a:rPr lang="en-US" sz="2400" dirty="0" smtClean="0">
                <a:solidFill>
                  <a:schemeClr val="tx2">
                    <a:lumMod val="20000"/>
                    <a:lumOff val="80000"/>
                  </a:schemeClr>
                </a:solidFill>
              </a:rPr>
              <a:t> (</a:t>
            </a:r>
            <a:r>
              <a:rPr lang="en-US" sz="2400" dirty="0" err="1" smtClean="0">
                <a:solidFill>
                  <a:schemeClr val="tx2">
                    <a:lumMod val="20000"/>
                    <a:lumOff val="80000"/>
                  </a:schemeClr>
                </a:solidFill>
              </a:rPr>
              <a:t>Alogliptin</a:t>
            </a:r>
            <a:r>
              <a:rPr lang="en-US" sz="2400" dirty="0" smtClean="0">
                <a:solidFill>
                  <a:schemeClr val="tx2">
                    <a:lumMod val="20000"/>
                    <a:lumOff val="80000"/>
                  </a:schemeClr>
                </a:solidFill>
              </a:rPr>
              <a:t>)</a:t>
            </a:r>
            <a:br>
              <a:rPr lang="en-US" sz="2400" dirty="0" smtClean="0">
                <a:solidFill>
                  <a:schemeClr val="tx2">
                    <a:lumMod val="20000"/>
                    <a:lumOff val="80000"/>
                  </a:schemeClr>
                </a:solidFill>
              </a:rPr>
            </a:br>
            <a:endParaRPr lang="en-US" sz="1800" dirty="0" smtClean="0">
              <a:solidFill>
                <a:schemeClr val="tx2">
                  <a:lumMod val="20000"/>
                  <a:lumOff val="80000"/>
                </a:schemeClr>
              </a:solidFill>
            </a:endParaRPr>
          </a:p>
        </p:txBody>
      </p:sp>
      <p:sp>
        <p:nvSpPr>
          <p:cNvPr id="1511427" name="Rectangle 3"/>
          <p:cNvSpPr>
            <a:spLocks noGrp="1" noChangeArrowheads="1"/>
          </p:cNvSpPr>
          <p:nvPr>
            <p:ph type="body" idx="1"/>
          </p:nvPr>
        </p:nvSpPr>
        <p:spPr>
          <a:xfrm>
            <a:off x="304800" y="2286000"/>
            <a:ext cx="8610600" cy="4343400"/>
          </a:xfrm>
        </p:spPr>
        <p:txBody>
          <a:bodyPr/>
          <a:lstStyle/>
          <a:p>
            <a:pPr eaLnBrk="1" hangingPunct="1">
              <a:lnSpc>
                <a:spcPct val="80000"/>
              </a:lnSpc>
            </a:pPr>
            <a:r>
              <a:rPr lang="en-US" sz="2800" b="1" dirty="0" smtClean="0">
                <a:solidFill>
                  <a:schemeClr val="accent1">
                    <a:lumMod val="50000"/>
                  </a:schemeClr>
                </a:solidFill>
              </a:rPr>
              <a:t>Action:</a:t>
            </a:r>
            <a:r>
              <a:rPr lang="en-US" sz="2800" dirty="0" smtClean="0">
                <a:solidFill>
                  <a:schemeClr val="accent1">
                    <a:lumMod val="50000"/>
                  </a:schemeClr>
                </a:solidFill>
              </a:rPr>
              <a:t> </a:t>
            </a:r>
          </a:p>
          <a:p>
            <a:pPr lvl="1" eaLnBrk="1" hangingPunct="1">
              <a:lnSpc>
                <a:spcPct val="80000"/>
              </a:lnSpc>
            </a:pPr>
            <a:r>
              <a:rPr lang="en-US" sz="2800" dirty="0" smtClean="0"/>
              <a:t>Increase insulin release w/ meals</a:t>
            </a:r>
          </a:p>
          <a:p>
            <a:pPr lvl="1" eaLnBrk="1" hangingPunct="1">
              <a:lnSpc>
                <a:spcPct val="80000"/>
              </a:lnSpc>
            </a:pPr>
            <a:r>
              <a:rPr lang="en-US" sz="2800" dirty="0" smtClean="0"/>
              <a:t>Suppress glucagon</a:t>
            </a:r>
          </a:p>
          <a:p>
            <a:pPr lvl="1" eaLnBrk="1" hangingPunct="1">
              <a:lnSpc>
                <a:spcPct val="80000"/>
              </a:lnSpc>
            </a:pPr>
            <a:r>
              <a:rPr lang="en-US" sz="2800" dirty="0" smtClean="0"/>
              <a:t>Promote satiety (slows gastric emptying)</a:t>
            </a:r>
          </a:p>
          <a:p>
            <a:pPr eaLnBrk="1" hangingPunct="1">
              <a:lnSpc>
                <a:spcPct val="80000"/>
              </a:lnSpc>
            </a:pPr>
            <a:r>
              <a:rPr lang="en-US" sz="2800" b="1" dirty="0" smtClean="0"/>
              <a:t>Dosing</a:t>
            </a:r>
            <a:r>
              <a:rPr lang="en-US" sz="2800" dirty="0" smtClean="0"/>
              <a:t>:  See </a:t>
            </a:r>
            <a:r>
              <a:rPr lang="en-US" sz="2800" dirty="0" err="1" smtClean="0"/>
              <a:t>pocketcard</a:t>
            </a:r>
            <a:r>
              <a:rPr lang="en-US" sz="2800" dirty="0" smtClean="0"/>
              <a:t> </a:t>
            </a:r>
          </a:p>
          <a:p>
            <a:pPr eaLnBrk="1" hangingPunct="1">
              <a:lnSpc>
                <a:spcPct val="80000"/>
              </a:lnSpc>
            </a:pPr>
            <a:r>
              <a:rPr lang="en-US" sz="2800" b="1" dirty="0" smtClean="0"/>
              <a:t>Efficacy:</a:t>
            </a:r>
            <a:r>
              <a:rPr lang="en-US" sz="2800" dirty="0" smtClean="0"/>
              <a:t> Decreases A1c by 0.6 -0.8% </a:t>
            </a:r>
          </a:p>
          <a:p>
            <a:pPr eaLnBrk="1" hangingPunct="1">
              <a:lnSpc>
                <a:spcPct val="80000"/>
              </a:lnSpc>
            </a:pPr>
            <a:r>
              <a:rPr lang="en-US" sz="2800" b="1" dirty="0" smtClean="0"/>
              <a:t>Indication</a:t>
            </a:r>
            <a:r>
              <a:rPr lang="en-US" sz="2400" dirty="0" smtClean="0"/>
              <a:t>: </a:t>
            </a:r>
            <a:r>
              <a:rPr lang="en-US" sz="2800" dirty="0" smtClean="0"/>
              <a:t>For type 2s</a:t>
            </a:r>
            <a:endParaRPr lang="en-US" sz="2400" dirty="0" smtClean="0"/>
          </a:p>
        </p:txBody>
      </p:sp>
      <p:sp>
        <p:nvSpPr>
          <p:cNvPr id="314372" name="Text Box 5"/>
          <p:cNvSpPr txBox="1">
            <a:spLocks noChangeArrowheads="1"/>
          </p:cNvSpPr>
          <p:nvPr/>
        </p:nvSpPr>
        <p:spPr bwMode="auto">
          <a:xfrm>
            <a:off x="2368550" y="6526213"/>
            <a:ext cx="418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000">
                <a:latin typeface="Times New Roman" panose="02020603050405020304" pitchFamily="18" charset="0"/>
              </a:rPr>
              <a:t>© Copyright 1999-2013, Diabetes Educational Services, All Rights Reserved.</a:t>
            </a:r>
          </a:p>
        </p:txBody>
      </p:sp>
    </p:spTree>
    <p:extLst>
      <p:ext uri="{BB962C8B-B14F-4D97-AF65-F5344CB8AC3E}">
        <p14:creationId xmlns:p14="http://schemas.microsoft.com/office/powerpoint/2010/main" val="35421100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11427">
                                            <p:txEl>
                                              <p:pRg st="0" end="0"/>
                                            </p:txEl>
                                          </p:spTgt>
                                        </p:tgtEl>
                                        <p:attrNameLst>
                                          <p:attrName>style.visibility</p:attrName>
                                        </p:attrNameLst>
                                      </p:cBhvr>
                                      <p:to>
                                        <p:strVal val="visible"/>
                                      </p:to>
                                    </p:set>
                                    <p:anim calcmode="lin" valueType="num">
                                      <p:cBhvr additive="base">
                                        <p:cTn id="7" dur="3000" fill="hold"/>
                                        <p:tgtEl>
                                          <p:spTgt spid="1511427">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11427">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11427">
                                            <p:txEl>
                                              <p:pRg st="1" end="1"/>
                                            </p:txEl>
                                          </p:spTgt>
                                        </p:tgtEl>
                                        <p:attrNameLst>
                                          <p:attrName>style.visibility</p:attrName>
                                        </p:attrNameLst>
                                      </p:cBhvr>
                                      <p:to>
                                        <p:strVal val="visible"/>
                                      </p:to>
                                    </p:set>
                                    <p:anim calcmode="lin" valueType="num">
                                      <p:cBhvr additive="base">
                                        <p:cTn id="12" dur="3000" fill="hold"/>
                                        <p:tgtEl>
                                          <p:spTgt spid="1511427">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11427">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11427">
                                            <p:txEl>
                                              <p:pRg st="2" end="2"/>
                                            </p:txEl>
                                          </p:spTgt>
                                        </p:tgtEl>
                                        <p:attrNameLst>
                                          <p:attrName>style.visibility</p:attrName>
                                        </p:attrNameLst>
                                      </p:cBhvr>
                                      <p:to>
                                        <p:strVal val="visible"/>
                                      </p:to>
                                    </p:set>
                                    <p:anim calcmode="lin" valueType="num">
                                      <p:cBhvr additive="base">
                                        <p:cTn id="17" dur="3000" fill="hold"/>
                                        <p:tgtEl>
                                          <p:spTgt spid="1511427">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11427">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11427">
                                            <p:txEl>
                                              <p:pRg st="3" end="3"/>
                                            </p:txEl>
                                          </p:spTgt>
                                        </p:tgtEl>
                                        <p:attrNameLst>
                                          <p:attrName>style.visibility</p:attrName>
                                        </p:attrNameLst>
                                      </p:cBhvr>
                                      <p:to>
                                        <p:strVal val="visible"/>
                                      </p:to>
                                    </p:set>
                                    <p:anim calcmode="lin" valueType="num">
                                      <p:cBhvr additive="base">
                                        <p:cTn id="22" dur="3000" fill="hold"/>
                                        <p:tgtEl>
                                          <p:spTgt spid="1511427">
                                            <p:txEl>
                                              <p:pRg st="3" end="3"/>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11427">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11427">
                                            <p:txEl>
                                              <p:pRg st="5" end="5"/>
                                            </p:txEl>
                                          </p:spTgt>
                                        </p:tgtEl>
                                        <p:attrNameLst>
                                          <p:attrName>style.visibility</p:attrName>
                                        </p:attrNameLst>
                                      </p:cBhvr>
                                      <p:to>
                                        <p:strVal val="visible"/>
                                      </p:to>
                                    </p:set>
                                    <p:anim calcmode="lin" valueType="num">
                                      <p:cBhvr additive="base">
                                        <p:cTn id="27" dur="3000" fill="hold"/>
                                        <p:tgtEl>
                                          <p:spTgt spid="1511427">
                                            <p:txEl>
                                              <p:pRg st="5" end="5"/>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11427">
                                            <p:txEl>
                                              <p:pRg st="5" end="5"/>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11427">
                                            <p:txEl>
                                              <p:pRg st="4" end="4"/>
                                            </p:txEl>
                                          </p:spTgt>
                                        </p:tgtEl>
                                        <p:attrNameLst>
                                          <p:attrName>style.visibility</p:attrName>
                                        </p:attrNameLst>
                                      </p:cBhvr>
                                      <p:to>
                                        <p:strVal val="visible"/>
                                      </p:to>
                                    </p:set>
                                    <p:anim calcmode="lin" valueType="num">
                                      <p:cBhvr additive="base">
                                        <p:cTn id="32" dur="3000" fill="hold"/>
                                        <p:tgtEl>
                                          <p:spTgt spid="1511427">
                                            <p:txEl>
                                              <p:pRg st="4" end="4"/>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11427">
                                            <p:txEl>
                                              <p:pRg st="4" end="4"/>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11427">
                                            <p:txEl>
                                              <p:pRg st="6" end="6"/>
                                            </p:txEl>
                                          </p:spTgt>
                                        </p:tgtEl>
                                        <p:attrNameLst>
                                          <p:attrName>style.visibility</p:attrName>
                                        </p:attrNameLst>
                                      </p:cBhvr>
                                      <p:to>
                                        <p:strVal val="visible"/>
                                      </p:to>
                                    </p:set>
                                    <p:anim calcmode="lin" valueType="num">
                                      <p:cBhvr additive="base">
                                        <p:cTn id="37" dur="3000" fill="hold"/>
                                        <p:tgtEl>
                                          <p:spTgt spid="1511427">
                                            <p:txEl>
                                              <p:pRg st="6" end="6"/>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1142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a:xfrm>
            <a:off x="457200" y="457200"/>
            <a:ext cx="8153400" cy="1143000"/>
          </a:xfrm>
        </p:spPr>
        <p:txBody>
          <a:bodyPr>
            <a:normAutofit fontScale="90000"/>
          </a:bodyPr>
          <a:lstStyle/>
          <a:p>
            <a:pPr eaLnBrk="1" hangingPunct="1"/>
            <a:r>
              <a:rPr lang="en-US" sz="3600" smtClean="0"/>
              <a:t/>
            </a:r>
            <a:br>
              <a:rPr lang="en-US" sz="3600" smtClean="0"/>
            </a:br>
            <a:r>
              <a:rPr lang="en-US" sz="3600" smtClean="0"/>
              <a:t>DPP-4 Inhibitors- </a:t>
            </a:r>
            <a:r>
              <a:rPr lang="en-US" sz="2800" smtClean="0"/>
              <a:t>“Incretin Enhancers”</a:t>
            </a:r>
            <a:br>
              <a:rPr lang="en-US" sz="2800" smtClean="0"/>
            </a:br>
            <a:r>
              <a:rPr lang="en-US" sz="3200" smtClean="0">
                <a:solidFill>
                  <a:schemeClr val="folHlink"/>
                </a:solidFill>
              </a:rPr>
              <a:t/>
            </a:r>
            <a:br>
              <a:rPr lang="en-US" sz="3200" smtClean="0">
                <a:solidFill>
                  <a:schemeClr val="folHlink"/>
                </a:solidFill>
              </a:rPr>
            </a:br>
            <a:endParaRPr lang="en-US" sz="2000" smtClean="0">
              <a:solidFill>
                <a:schemeClr val="folHlink"/>
              </a:solidFill>
            </a:endParaRPr>
          </a:p>
        </p:txBody>
      </p:sp>
      <p:sp>
        <p:nvSpPr>
          <p:cNvPr id="316419" name="Rectangle 3"/>
          <p:cNvSpPr>
            <a:spLocks noGrp="1" noChangeArrowheads="1"/>
          </p:cNvSpPr>
          <p:nvPr>
            <p:ph type="body" sz="half" idx="1"/>
          </p:nvPr>
        </p:nvSpPr>
        <p:spPr>
          <a:xfrm>
            <a:off x="304800" y="1447800"/>
            <a:ext cx="8229600" cy="5029200"/>
          </a:xfrm>
        </p:spPr>
        <p:txBody>
          <a:bodyPr/>
          <a:lstStyle/>
          <a:p>
            <a:pPr eaLnBrk="1" hangingPunct="1"/>
            <a:r>
              <a:rPr lang="en-US" dirty="0" smtClean="0"/>
              <a:t>Januvia, </a:t>
            </a:r>
            <a:r>
              <a:rPr lang="en-US" dirty="0" err="1" smtClean="0"/>
              <a:t>Onglyza</a:t>
            </a:r>
            <a:r>
              <a:rPr lang="en-US" dirty="0" smtClean="0"/>
              <a:t> eliminated via kidney, lower dose needed</a:t>
            </a:r>
          </a:p>
          <a:p>
            <a:pPr eaLnBrk="1" hangingPunct="1"/>
            <a:r>
              <a:rPr lang="en-US" dirty="0" smtClean="0"/>
              <a:t>Do not cause </a:t>
            </a:r>
            <a:r>
              <a:rPr lang="en-US" dirty="0" err="1" smtClean="0"/>
              <a:t>wt</a:t>
            </a:r>
            <a:r>
              <a:rPr lang="en-US" dirty="0" smtClean="0"/>
              <a:t> gain or hypoglycemia </a:t>
            </a:r>
          </a:p>
          <a:p>
            <a:pPr eaLnBrk="1" hangingPunct="1"/>
            <a:r>
              <a:rPr lang="en-US" dirty="0" smtClean="0"/>
              <a:t>Side effects –headache, runny nose, sore throat- </a:t>
            </a:r>
            <a:r>
              <a:rPr lang="en-US" dirty="0" smtClean="0">
                <a:solidFill>
                  <a:schemeClr val="accent1">
                    <a:lumMod val="50000"/>
                  </a:schemeClr>
                </a:solidFill>
              </a:rPr>
              <a:t>watch for pancreatitis</a:t>
            </a:r>
          </a:p>
          <a:p>
            <a:pPr eaLnBrk="1" hangingPunct="1"/>
            <a:r>
              <a:rPr lang="en-US" dirty="0" smtClean="0"/>
              <a:t>Cost $100 - $150 </a:t>
            </a:r>
            <a:r>
              <a:rPr lang="en-US" dirty="0" err="1" smtClean="0"/>
              <a:t>mo</a:t>
            </a:r>
            <a:endParaRPr lang="en-US" dirty="0" smtClean="0"/>
          </a:p>
        </p:txBody>
      </p:sp>
      <p:sp>
        <p:nvSpPr>
          <p:cNvPr id="316420" name="Text Box 5"/>
          <p:cNvSpPr txBox="1">
            <a:spLocks noChangeArrowheads="1"/>
          </p:cNvSpPr>
          <p:nvPr/>
        </p:nvSpPr>
        <p:spPr bwMode="auto">
          <a:xfrm>
            <a:off x="2411413" y="6569075"/>
            <a:ext cx="41878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000">
                <a:latin typeface="Times New Roman" panose="02020603050405020304" pitchFamily="18" charset="0"/>
              </a:rPr>
              <a:t>© Copyright 1999-2013, Diabetes Educational Services, All Rights Reserved.</a:t>
            </a:r>
          </a:p>
        </p:txBody>
      </p:sp>
    </p:spTree>
    <p:extLst>
      <p:ext uri="{BB962C8B-B14F-4D97-AF65-F5344CB8AC3E}">
        <p14:creationId xmlns:p14="http://schemas.microsoft.com/office/powerpoint/2010/main" val="2941968878"/>
      </p:ext>
    </p:extLst>
  </p:cSld>
  <p:clrMapOvr>
    <a:masterClrMapping/>
  </p:clrMapOvr>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Content Placeholder 7"/>
          <p:cNvSpPr txBox="1">
            <a:spLocks/>
          </p:cNvSpPr>
          <p:nvPr/>
        </p:nvSpPr>
        <p:spPr bwMode="auto">
          <a:xfrm>
            <a:off x="304800" y="1458848"/>
            <a:ext cx="8305800" cy="4675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Clr>
                <a:schemeClr val="tx2"/>
              </a:buClr>
              <a:buSzPct val="60000"/>
              <a:buFont typeface="Wingdings" panose="05000000000000000000" pitchFamily="2" charset="2"/>
              <a:buBlip>
                <a:blip r:embed="rId2"/>
              </a:buBlip>
              <a:defRPr sz="3200">
                <a:solidFill>
                  <a:schemeClr val="tx1"/>
                </a:solidFill>
                <a:latin typeface="Tahoma" panose="020B0604030504040204" pitchFamily="34" charset="0"/>
              </a:defRPr>
            </a:lvl1pPr>
            <a:lvl2pPr marL="742950" indent="-285750" defTabSz="457200">
              <a:spcBef>
                <a:spcPct val="20000"/>
              </a:spcBef>
              <a:buClr>
                <a:schemeClr val="folHlink"/>
              </a:buClr>
              <a:buSzPct val="55000"/>
              <a:buFont typeface="Wingdings" panose="05000000000000000000" pitchFamily="2" charset="2"/>
              <a:buBlip>
                <a:blip r:embed="rId3"/>
              </a:buBlip>
              <a:defRPr sz="3200">
                <a:solidFill>
                  <a:schemeClr val="tx1"/>
                </a:solidFill>
                <a:latin typeface="Tahoma" panose="020B0604030504040204" pitchFamily="34" charset="0"/>
              </a:defRPr>
            </a:lvl2pPr>
            <a:lvl3pPr marL="1143000" indent="-228600" defTabSz="457200">
              <a:spcBef>
                <a:spcPct val="20000"/>
              </a:spcBef>
              <a:buClr>
                <a:schemeClr val="tx2"/>
              </a:buClr>
              <a:buSzPct val="50000"/>
              <a:buFont typeface="Wingdings" panose="05000000000000000000" pitchFamily="2" charset="2"/>
              <a:buBlip>
                <a:blip r:embed="rId4"/>
              </a:buBlip>
              <a:defRPr sz="3200">
                <a:solidFill>
                  <a:schemeClr val="tx1"/>
                </a:solidFill>
                <a:latin typeface="Tahoma" panose="020B0604030504040204" pitchFamily="34" charset="0"/>
              </a:defRPr>
            </a:lvl3pPr>
            <a:lvl4pPr marL="1600200" indent="-228600" defTabSz="457200">
              <a:spcBef>
                <a:spcPct val="20000"/>
              </a:spcBef>
              <a:buClr>
                <a:schemeClr val="tx1"/>
              </a:buClr>
              <a:buSzPct val="55000"/>
              <a:buBlip>
                <a:blip r:embed="rId5"/>
              </a:buBlip>
              <a:defRPr sz="3200">
                <a:solidFill>
                  <a:schemeClr val="tx1"/>
                </a:solidFill>
                <a:latin typeface="Tahoma" panose="020B0604030504040204" pitchFamily="34" charset="0"/>
              </a:defRPr>
            </a:lvl4pPr>
            <a:lvl5pPr marL="2057400" indent="-228600" defTabSz="457200">
              <a:spcBef>
                <a:spcPct val="20000"/>
              </a:spcBef>
              <a:buClr>
                <a:schemeClr val="tx1"/>
              </a:buClr>
              <a:buBlip>
                <a:blip r:embed="rId5"/>
              </a:buBlip>
              <a:defRPr sz="3200">
                <a:solidFill>
                  <a:schemeClr val="tx1"/>
                </a:solidFill>
                <a:latin typeface="Tahoma" panose="020B0604030504040204" pitchFamily="34" charset="0"/>
              </a:defRPr>
            </a:lvl5pPr>
            <a:lvl6pPr marL="2514600" indent="-228600" defTabSz="457200" eaLnBrk="0" fontAlgn="base" hangingPunct="0">
              <a:spcBef>
                <a:spcPct val="20000"/>
              </a:spcBef>
              <a:spcAft>
                <a:spcPct val="0"/>
              </a:spcAft>
              <a:buClr>
                <a:schemeClr val="tx1"/>
              </a:buClr>
              <a:buBlip>
                <a:blip r:embed="rId5"/>
              </a:buBlip>
              <a:defRPr sz="3200">
                <a:solidFill>
                  <a:schemeClr val="tx1"/>
                </a:solidFill>
                <a:latin typeface="Tahoma" panose="020B0604030504040204" pitchFamily="34" charset="0"/>
              </a:defRPr>
            </a:lvl6pPr>
            <a:lvl7pPr marL="2971800" indent="-228600" defTabSz="457200" eaLnBrk="0" fontAlgn="base" hangingPunct="0">
              <a:spcBef>
                <a:spcPct val="20000"/>
              </a:spcBef>
              <a:spcAft>
                <a:spcPct val="0"/>
              </a:spcAft>
              <a:buClr>
                <a:schemeClr val="tx1"/>
              </a:buClr>
              <a:buBlip>
                <a:blip r:embed="rId5"/>
              </a:buBlip>
              <a:defRPr sz="3200">
                <a:solidFill>
                  <a:schemeClr val="tx1"/>
                </a:solidFill>
                <a:latin typeface="Tahoma" panose="020B0604030504040204" pitchFamily="34" charset="0"/>
              </a:defRPr>
            </a:lvl7pPr>
            <a:lvl8pPr marL="3429000" indent="-228600" defTabSz="457200" eaLnBrk="0" fontAlgn="base" hangingPunct="0">
              <a:spcBef>
                <a:spcPct val="20000"/>
              </a:spcBef>
              <a:spcAft>
                <a:spcPct val="0"/>
              </a:spcAft>
              <a:buClr>
                <a:schemeClr val="tx1"/>
              </a:buClr>
              <a:buBlip>
                <a:blip r:embed="rId5"/>
              </a:buBlip>
              <a:defRPr sz="3200">
                <a:solidFill>
                  <a:schemeClr val="tx1"/>
                </a:solidFill>
                <a:latin typeface="Tahoma" panose="020B0604030504040204" pitchFamily="34" charset="0"/>
              </a:defRPr>
            </a:lvl8pPr>
            <a:lvl9pPr marL="3886200" indent="-228600" defTabSz="457200" eaLnBrk="0" fontAlgn="base" hangingPunct="0">
              <a:spcBef>
                <a:spcPct val="20000"/>
              </a:spcBef>
              <a:spcAft>
                <a:spcPct val="0"/>
              </a:spcAft>
              <a:buClr>
                <a:schemeClr val="tx1"/>
              </a:buClr>
              <a:buBlip>
                <a:blip r:embed="rId5"/>
              </a:buBlip>
              <a:defRPr sz="3200">
                <a:solidFill>
                  <a:schemeClr val="tx1"/>
                </a:solidFill>
                <a:latin typeface="Tahoma" panose="020B0604030504040204" pitchFamily="34" charset="0"/>
              </a:defRPr>
            </a:lvl9pPr>
          </a:lstStyle>
          <a:p>
            <a:pPr>
              <a:buClrTx/>
              <a:buSzTx/>
              <a:buFont typeface="Arial" panose="020B0604020202020204" pitchFamily="34" charset="0"/>
              <a:buChar char="•"/>
            </a:pPr>
            <a:r>
              <a:rPr lang="en-US" dirty="0" err="1">
                <a:solidFill>
                  <a:schemeClr val="accent1">
                    <a:lumMod val="50000"/>
                  </a:schemeClr>
                </a:solidFill>
                <a:ea typeface="ＭＳ Ｐゴシック" panose="020B0600070205080204" pitchFamily="34" charset="-128"/>
              </a:rPr>
              <a:t>Cangliflozin</a:t>
            </a:r>
            <a:r>
              <a:rPr lang="en-US" dirty="0">
                <a:solidFill>
                  <a:schemeClr val="accent1">
                    <a:lumMod val="50000"/>
                  </a:schemeClr>
                </a:solidFill>
                <a:ea typeface="ＭＳ Ｐゴシック" panose="020B0600070205080204" pitchFamily="34" charset="-128"/>
              </a:rPr>
              <a:t> (</a:t>
            </a:r>
            <a:r>
              <a:rPr lang="en-US" dirty="0" err="1">
                <a:solidFill>
                  <a:schemeClr val="accent1">
                    <a:lumMod val="50000"/>
                  </a:schemeClr>
                </a:solidFill>
                <a:ea typeface="ＭＳ Ｐゴシック" panose="020B0600070205080204" pitchFamily="34" charset="-128"/>
              </a:rPr>
              <a:t>Invokana</a:t>
            </a:r>
            <a:r>
              <a:rPr lang="en-US" dirty="0" smtClean="0">
                <a:solidFill>
                  <a:schemeClr val="accent1">
                    <a:lumMod val="50000"/>
                  </a:schemeClr>
                </a:solidFill>
                <a:ea typeface="ＭＳ Ｐゴシック" panose="020B0600070205080204" pitchFamily="34" charset="-128"/>
              </a:rPr>
              <a:t>)</a:t>
            </a:r>
          </a:p>
          <a:p>
            <a:pPr>
              <a:buClrTx/>
              <a:buSzTx/>
              <a:buFont typeface="Arial" panose="020B0604020202020204" pitchFamily="34" charset="0"/>
              <a:buChar char="•"/>
            </a:pPr>
            <a:r>
              <a:rPr lang="en-US" dirty="0" err="1" smtClean="0">
                <a:solidFill>
                  <a:schemeClr val="accent1">
                    <a:lumMod val="50000"/>
                  </a:schemeClr>
                </a:solidFill>
                <a:ea typeface="ＭＳ Ｐゴシック" panose="020B0600070205080204" pitchFamily="34" charset="-128"/>
              </a:rPr>
              <a:t>Dapagliflozin</a:t>
            </a:r>
            <a:r>
              <a:rPr lang="en-US" dirty="0" smtClean="0">
                <a:solidFill>
                  <a:schemeClr val="accent1">
                    <a:lumMod val="50000"/>
                  </a:schemeClr>
                </a:solidFill>
                <a:ea typeface="ＭＳ Ｐゴシック" panose="020B0600070205080204" pitchFamily="34" charset="-128"/>
              </a:rPr>
              <a:t> (</a:t>
            </a:r>
            <a:r>
              <a:rPr lang="en-US" dirty="0" err="1" smtClean="0">
                <a:solidFill>
                  <a:schemeClr val="accent1">
                    <a:lumMod val="50000"/>
                  </a:schemeClr>
                </a:solidFill>
                <a:ea typeface="ＭＳ Ｐゴシック" panose="020B0600070205080204" pitchFamily="34" charset="-128"/>
              </a:rPr>
              <a:t>Farxiga</a:t>
            </a:r>
            <a:r>
              <a:rPr lang="en-US" dirty="0" smtClean="0">
                <a:solidFill>
                  <a:schemeClr val="accent1">
                    <a:lumMod val="50000"/>
                  </a:schemeClr>
                </a:solidFill>
                <a:ea typeface="ＭＳ Ｐゴシック" panose="020B0600070205080204" pitchFamily="34" charset="-128"/>
              </a:rPr>
              <a:t>)</a:t>
            </a:r>
            <a:endParaRPr lang="en-US" dirty="0">
              <a:solidFill>
                <a:schemeClr val="accent1">
                  <a:lumMod val="50000"/>
                </a:schemeClr>
              </a:solidFill>
              <a:ea typeface="ＭＳ Ｐゴシック" panose="020B0600070205080204" pitchFamily="34" charset="-128"/>
            </a:endParaRPr>
          </a:p>
          <a:p>
            <a:pPr>
              <a:buClrTx/>
              <a:buSzTx/>
              <a:buFont typeface="Arial" panose="020B0604020202020204" pitchFamily="34" charset="0"/>
              <a:buChar char="•"/>
            </a:pPr>
            <a:r>
              <a:rPr lang="en-US" dirty="0">
                <a:ea typeface="ＭＳ Ｐゴシック" panose="020B0600070205080204" pitchFamily="34" charset="-128"/>
              </a:rPr>
              <a:t>“</a:t>
            </a:r>
            <a:r>
              <a:rPr lang="en-US" dirty="0" err="1">
                <a:ea typeface="ＭＳ Ｐゴシック" panose="020B0600070205080204" pitchFamily="34" charset="-128"/>
              </a:rPr>
              <a:t>Glucoretic</a:t>
            </a:r>
            <a:r>
              <a:rPr lang="en-US" dirty="0">
                <a:ea typeface="ＭＳ Ｐゴシック" panose="020B0600070205080204" pitchFamily="34" charset="-128"/>
              </a:rPr>
              <a:t>” - Inhibit the reabsorption of glucose in the proximal kidney tubules</a:t>
            </a:r>
          </a:p>
          <a:p>
            <a:pPr>
              <a:buClrTx/>
              <a:buSzTx/>
              <a:buFont typeface="Arial" panose="020B0604020202020204" pitchFamily="34" charset="0"/>
              <a:buChar char="•"/>
            </a:pPr>
            <a:r>
              <a:rPr lang="en-US" dirty="0">
                <a:ea typeface="ＭＳ Ｐゴシック" panose="020B0600070205080204" pitchFamily="34" charset="-128"/>
              </a:rPr>
              <a:t>Monitor B/P, K+ &amp; renal function. </a:t>
            </a:r>
          </a:p>
          <a:p>
            <a:pPr>
              <a:buClrTx/>
              <a:buSzTx/>
              <a:buFont typeface="Arial" panose="020B0604020202020204" pitchFamily="34" charset="0"/>
              <a:buChar char="•"/>
            </a:pPr>
            <a:r>
              <a:rPr lang="en-US" dirty="0" smtClean="0">
                <a:ea typeface="ＭＳ Ｐゴシック" panose="020B0600070205080204" pitchFamily="34" charset="-128"/>
              </a:rPr>
              <a:t>If GFR &lt; 60, see instructions</a:t>
            </a:r>
            <a:endParaRPr lang="en-US" dirty="0">
              <a:ea typeface="ＭＳ Ｐゴシック" panose="020B0600070205080204" pitchFamily="34" charset="-128"/>
            </a:endParaRPr>
          </a:p>
          <a:p>
            <a:pPr>
              <a:buClrTx/>
              <a:buSzTx/>
              <a:buFont typeface="Arial" panose="020B0604020202020204" pitchFamily="34" charset="0"/>
              <a:buChar char="•"/>
            </a:pPr>
            <a:r>
              <a:rPr lang="en-US" dirty="0">
                <a:ea typeface="ＭＳ Ｐゴシック" panose="020B0600070205080204" pitchFamily="34" charset="-128"/>
              </a:rPr>
              <a:t>Side effects: hypotension, UTI, increased urination, genital yeast infections. </a:t>
            </a:r>
          </a:p>
          <a:p>
            <a:pPr>
              <a:buClrTx/>
              <a:buSzTx/>
              <a:buFont typeface="Arial" panose="020B0604020202020204" pitchFamily="34" charset="0"/>
              <a:buChar char="•"/>
            </a:pPr>
            <a:r>
              <a:rPr lang="en-US" dirty="0">
                <a:ea typeface="ＭＳ Ｐゴシック" panose="020B0600070205080204" pitchFamily="34" charset="-128"/>
              </a:rPr>
              <a:t>Lowers A1c 0.7%–1.0%, </a:t>
            </a:r>
            <a:r>
              <a:rPr lang="en-US" dirty="0" err="1">
                <a:ea typeface="ＭＳ Ｐゴシック" panose="020B0600070205080204" pitchFamily="34" charset="-128"/>
              </a:rPr>
              <a:t>wt</a:t>
            </a:r>
            <a:r>
              <a:rPr lang="en-US" dirty="0">
                <a:ea typeface="ＭＳ Ｐゴシック" panose="020B0600070205080204" pitchFamily="34" charset="-128"/>
              </a:rPr>
              <a:t> loss of 1-3 lbs.	</a:t>
            </a:r>
          </a:p>
        </p:txBody>
      </p:sp>
      <p:grpSp>
        <p:nvGrpSpPr>
          <p:cNvPr id="3" name="Group 134"/>
          <p:cNvGrpSpPr>
            <a:grpSpLocks/>
          </p:cNvGrpSpPr>
          <p:nvPr/>
        </p:nvGrpSpPr>
        <p:grpSpPr bwMode="auto">
          <a:xfrm>
            <a:off x="5765800" y="107950"/>
            <a:ext cx="3381375" cy="1898650"/>
            <a:chOff x="4032" y="2126"/>
            <a:chExt cx="1728" cy="1130"/>
          </a:xfrm>
        </p:grpSpPr>
        <p:pic>
          <p:nvPicPr>
            <p:cNvPr id="320517" name="Picture 115" descr="body_parts_kidne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2" y="2126"/>
              <a:ext cx="1728" cy="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16"/>
            <p:cNvSpPr txBox="1">
              <a:spLocks noChangeArrowheads="1"/>
            </p:cNvSpPr>
            <p:nvPr/>
          </p:nvSpPr>
          <p:spPr bwMode="auto">
            <a:xfrm>
              <a:off x="4471" y="2930"/>
              <a:ext cx="1289" cy="326"/>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defRPr/>
              </a:pPr>
              <a:r>
                <a:rPr lang="en-US" sz="1400" b="1" dirty="0">
                  <a:effectLst>
                    <a:outerShdw blurRad="38100" dist="38100" dir="2700000" algn="tl">
                      <a:srgbClr val="000000"/>
                    </a:outerShdw>
                  </a:effectLst>
                </a:rPr>
                <a:t>Increased Glucose</a:t>
              </a:r>
            </a:p>
            <a:p>
              <a:pPr>
                <a:defRPr/>
              </a:pPr>
              <a:r>
                <a:rPr lang="en-US" sz="1400" b="1" dirty="0">
                  <a:effectLst>
                    <a:outerShdw blurRad="38100" dist="38100" dir="2700000" algn="tl">
                      <a:srgbClr val="000000"/>
                    </a:outerShdw>
                  </a:effectLst>
                </a:rPr>
                <a:t>Reabsorption</a:t>
              </a:r>
            </a:p>
          </p:txBody>
        </p:sp>
      </p:grpSp>
      <p:sp>
        <p:nvSpPr>
          <p:cNvPr id="320516" name="Rectangle 5"/>
          <p:cNvSpPr>
            <a:spLocks noChangeArrowheads="1"/>
          </p:cNvSpPr>
          <p:nvPr/>
        </p:nvSpPr>
        <p:spPr bwMode="auto">
          <a:xfrm>
            <a:off x="293687" y="430180"/>
            <a:ext cx="5472113"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sz="4000" dirty="0">
                <a:latin typeface="Segoe UI Semibold" panose="020B0702040204020203" pitchFamily="34" charset="0"/>
              </a:rPr>
              <a:t>SGLT2 Inhibitors</a:t>
            </a:r>
          </a:p>
        </p:txBody>
      </p:sp>
    </p:spTree>
    <p:extLst>
      <p:ext uri="{BB962C8B-B14F-4D97-AF65-F5344CB8AC3E}">
        <p14:creationId xmlns:p14="http://schemas.microsoft.com/office/powerpoint/2010/main" val="9542003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mph" presetSubtype="0" repeatCount="2000" fill="hold" nodeType="clickEffect">
                                  <p:stCondLst>
                                    <p:cond delay="0"/>
                                  </p:stCondLst>
                                  <p:childTnLst>
                                    <p:anim calcmode="discrete" valueType="str">
                                      <p:cBhvr>
                                        <p:cTn id="6" dur="1000" fill="hold"/>
                                        <p:tgtEl>
                                          <p:spTgt spid="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8898" name="Rectangle 2"/>
          <p:cNvSpPr>
            <a:spLocks noGrp="1" noChangeArrowheads="1"/>
          </p:cNvSpPr>
          <p:nvPr>
            <p:ph type="title"/>
          </p:nvPr>
        </p:nvSpPr>
        <p:spPr>
          <a:xfrm>
            <a:off x="2209800" y="762000"/>
            <a:ext cx="6172200" cy="1143000"/>
          </a:xfrm>
        </p:spPr>
        <p:txBody>
          <a:bodyPr>
            <a:normAutofit fontScale="90000"/>
          </a:bodyPr>
          <a:lstStyle/>
          <a:p>
            <a:pPr eaLnBrk="1" hangingPunct="1">
              <a:defRPr/>
            </a:pPr>
            <a:r>
              <a:rPr lang="en-US" sz="3600" smtClean="0">
                <a:solidFill>
                  <a:schemeClr val="accent1">
                    <a:lumMod val="20000"/>
                    <a:lumOff val="80000"/>
                  </a:schemeClr>
                </a:solidFill>
              </a:rPr>
              <a:t>Mr. Jones -  Which Diabetes Medication would you start?</a:t>
            </a:r>
          </a:p>
        </p:txBody>
      </p:sp>
      <p:sp>
        <p:nvSpPr>
          <p:cNvPr id="323587" name="Rectangle 3"/>
          <p:cNvSpPr>
            <a:spLocks noGrp="1" noChangeArrowheads="1"/>
          </p:cNvSpPr>
          <p:nvPr>
            <p:ph type="body" sz="half" idx="1"/>
          </p:nvPr>
        </p:nvSpPr>
        <p:spPr>
          <a:xfrm>
            <a:off x="609600" y="2514600"/>
            <a:ext cx="7848600" cy="4076700"/>
          </a:xfrm>
        </p:spPr>
        <p:txBody>
          <a:bodyPr/>
          <a:lstStyle/>
          <a:p>
            <a:pPr algn="ctr" eaLnBrk="1" hangingPunct="1">
              <a:buFont typeface="Wingdings" panose="05000000000000000000" pitchFamily="2" charset="2"/>
              <a:buNone/>
            </a:pPr>
            <a:r>
              <a:rPr lang="en-US" sz="2800" smtClean="0"/>
              <a:t>Mr. Jones is 62 with newly diagnosed type 2 diabetes. He is overweight with a slow healing foot sore. His blood glucose levels are  ranging from 160 – 250. His creatinine is 1.1. Lipid results are pending. He has medical insurance and lives alone.  He walks his dog 3 times a week.</a:t>
            </a:r>
          </a:p>
          <a:p>
            <a:pPr algn="ctr" eaLnBrk="1" hangingPunct="1">
              <a:buFont typeface="Wingdings" panose="05000000000000000000" pitchFamily="2" charset="2"/>
              <a:buNone/>
            </a:pPr>
            <a:endParaRPr lang="en-US" sz="2800" smtClean="0"/>
          </a:p>
        </p:txBody>
      </p:sp>
      <p:pic>
        <p:nvPicPr>
          <p:cNvPr id="323588" name="Picture 9" descr="MCj02346250000[1]"/>
          <p:cNvPicPr>
            <a:picLocks noGrp="1" noChangeAspect="1" noChangeArrowheads="1"/>
          </p:cNvPicPr>
          <p:nvPr>
            <p:ph sz="quarter" idx="3"/>
          </p:nvPr>
        </p:nvPicPr>
        <p:blipFill>
          <a:blip r:embed="rId3" cstate="print">
            <a:extLst>
              <a:ext uri="{28A0092B-C50C-407E-A947-70E740481C1C}">
                <a14:useLocalDpi xmlns:a14="http://schemas.microsoft.com/office/drawing/2010/main" val="0"/>
              </a:ext>
            </a:extLst>
          </a:blip>
          <a:srcRect/>
          <a:stretch>
            <a:fillRect/>
          </a:stretch>
        </p:blipFill>
        <p:spPr>
          <a:xfrm>
            <a:off x="381000" y="304800"/>
            <a:ext cx="1631950" cy="1820863"/>
          </a:xfrm>
          <a:noFill/>
        </p:spPr>
      </p:pic>
    </p:spTree>
    <p:extLst>
      <p:ext uri="{BB962C8B-B14F-4D97-AF65-F5344CB8AC3E}">
        <p14:creationId xmlns:p14="http://schemas.microsoft.com/office/powerpoint/2010/main" val="1579685183"/>
      </p:ext>
    </p:extLst>
  </p:cSld>
  <p:clrMapOvr>
    <a:masterClrMapping/>
  </p:clrMapOvr>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Grp="1" noChangeArrowheads="1"/>
          </p:cNvSpPr>
          <p:nvPr>
            <p:ph type="title"/>
          </p:nvPr>
        </p:nvSpPr>
        <p:spPr>
          <a:xfrm>
            <a:off x="381000" y="0"/>
            <a:ext cx="8229600" cy="1143000"/>
          </a:xfrm>
          <a:noFill/>
        </p:spPr>
        <p:txBody>
          <a:bodyPr lIns="90488" tIns="44450" rIns="90488" bIns="44450" anchor="b"/>
          <a:lstStyle/>
          <a:p>
            <a:pPr eaLnBrk="1" hangingPunct="1"/>
            <a:r>
              <a:rPr lang="en-US" smtClean="0">
                <a:solidFill>
                  <a:srgbClr val="64EA81"/>
                </a:solidFill>
              </a:rPr>
              <a:t>List the Treatment Options</a:t>
            </a:r>
          </a:p>
        </p:txBody>
      </p:sp>
      <p:sp>
        <p:nvSpPr>
          <p:cNvPr id="325635" name="Rectangle 3"/>
          <p:cNvSpPr>
            <a:spLocks noGrp="1" noChangeArrowheads="1"/>
          </p:cNvSpPr>
          <p:nvPr>
            <p:ph type="body" idx="1"/>
          </p:nvPr>
        </p:nvSpPr>
        <p:spPr>
          <a:xfrm>
            <a:off x="457200" y="1295400"/>
            <a:ext cx="8382000" cy="5562600"/>
          </a:xfrm>
        </p:spPr>
        <p:txBody>
          <a:bodyPr lIns="90488" tIns="44450" rIns="90488" bIns="44450"/>
          <a:lstStyle/>
          <a:p>
            <a:pPr marL="609600" indent="-609600" eaLnBrk="1" hangingPunct="1">
              <a:lnSpc>
                <a:spcPct val="90000"/>
              </a:lnSpc>
              <a:buClr>
                <a:schemeClr val="tx1"/>
              </a:buClr>
              <a:buSzTx/>
              <a:buFont typeface="Monotype Sorts" pitchFamily="2" charset="2"/>
              <a:buAutoNum type="arabicPeriod"/>
            </a:pPr>
            <a:r>
              <a:rPr lang="en-US" sz="2400" smtClean="0"/>
              <a:t>42 yr old, obese, Type 2, newly diagnosed. FBG 178, LDL 154, normal creatinine.</a:t>
            </a:r>
          </a:p>
          <a:p>
            <a:pPr marL="609600" indent="-609600" eaLnBrk="1" hangingPunct="1">
              <a:lnSpc>
                <a:spcPct val="90000"/>
              </a:lnSpc>
              <a:buFont typeface="Monotype Sorts" pitchFamily="2" charset="2"/>
              <a:buNone/>
            </a:pPr>
            <a:r>
              <a:rPr lang="en-US" sz="1400" smtClean="0"/>
              <a:t> </a:t>
            </a:r>
          </a:p>
          <a:p>
            <a:pPr marL="609600" indent="-609600" eaLnBrk="1" hangingPunct="1">
              <a:lnSpc>
                <a:spcPct val="90000"/>
              </a:lnSpc>
              <a:buFont typeface="Wingdings" panose="05000000000000000000" pitchFamily="2" charset="2"/>
              <a:buNone/>
            </a:pPr>
            <a:r>
              <a:rPr lang="en-US" sz="2400" smtClean="0"/>
              <a:t>2.    72 yr old, thin, lives alone, newly diagnosed. FBG 141, Creat 1.3, Triglycerides 132, LDL 97.</a:t>
            </a:r>
          </a:p>
          <a:p>
            <a:pPr marL="609600" indent="-609600" eaLnBrk="1" hangingPunct="1">
              <a:lnSpc>
                <a:spcPct val="90000"/>
              </a:lnSpc>
              <a:buFont typeface="Wingdings" panose="05000000000000000000" pitchFamily="2" charset="2"/>
              <a:buNone/>
            </a:pPr>
            <a:endParaRPr lang="en-US" sz="1600" smtClean="0"/>
          </a:p>
          <a:p>
            <a:pPr marL="609600" indent="-609600" eaLnBrk="1" hangingPunct="1">
              <a:lnSpc>
                <a:spcPct val="90000"/>
              </a:lnSpc>
              <a:buFont typeface="Wingdings" panose="05000000000000000000" pitchFamily="2" charset="2"/>
              <a:buNone/>
            </a:pPr>
            <a:r>
              <a:rPr lang="en-US" sz="2400" smtClean="0"/>
              <a:t>3.    59 yr old, overweight on glyburide 10mg QD, average FBG 170’s, pm glucose 210’s. Creat 1.0, HDL 38, LDL 127.</a:t>
            </a:r>
          </a:p>
          <a:p>
            <a:pPr marL="609600" indent="-609600" eaLnBrk="1" hangingPunct="1">
              <a:lnSpc>
                <a:spcPct val="90000"/>
              </a:lnSpc>
              <a:buFont typeface="Wingdings" panose="05000000000000000000" pitchFamily="2" charset="2"/>
              <a:buNone/>
            </a:pPr>
            <a:endParaRPr lang="en-US" sz="1200" smtClean="0"/>
          </a:p>
          <a:p>
            <a:pPr marL="609600" indent="-609600" eaLnBrk="1" hangingPunct="1">
              <a:lnSpc>
                <a:spcPct val="90000"/>
              </a:lnSpc>
              <a:buFont typeface="Wingdings" panose="05000000000000000000" pitchFamily="2" charset="2"/>
              <a:buNone/>
            </a:pPr>
            <a:r>
              <a:rPr lang="en-US" sz="2400" smtClean="0"/>
              <a:t>4. 58 year old overweight on Metformin 1000mg BID before breakfast and dinner.  AM glucose 120s, A1c 8.1%.  Creat 1.4, LDL 106</a:t>
            </a:r>
          </a:p>
          <a:p>
            <a:pPr marL="609600" indent="-609600" eaLnBrk="1" hangingPunct="1">
              <a:lnSpc>
                <a:spcPct val="90000"/>
              </a:lnSpc>
              <a:buFont typeface="Wingdings" panose="05000000000000000000" pitchFamily="2" charset="2"/>
              <a:buNone/>
            </a:pPr>
            <a:r>
              <a:rPr lang="en-US" sz="2400" smtClean="0"/>
              <a:t>5. Overweight 64 yr old on glucotrol 10mg daily, 500mg metformin, 15 mg Actos</a:t>
            </a:r>
            <a:r>
              <a:rPr lang="en-US" sz="2400" baseline="30000" smtClean="0"/>
              <a:t>®</a:t>
            </a:r>
            <a:r>
              <a:rPr lang="en-US" sz="2400" smtClean="0"/>
              <a:t>.  FBG 150’s, post prandial BG 190’s. Creat 1.2, LDL 138.</a:t>
            </a:r>
          </a:p>
          <a:p>
            <a:pPr marL="609600" indent="-609600" eaLnBrk="1" hangingPunct="1">
              <a:lnSpc>
                <a:spcPct val="90000"/>
              </a:lnSpc>
              <a:buClr>
                <a:schemeClr val="tx1"/>
              </a:buClr>
              <a:buSzTx/>
              <a:buFont typeface="Wingdings" panose="05000000000000000000" pitchFamily="2" charset="2"/>
              <a:buNone/>
            </a:pPr>
            <a:endParaRPr lang="en-US" sz="900" smtClean="0"/>
          </a:p>
        </p:txBody>
      </p:sp>
    </p:spTree>
    <p:extLst>
      <p:ext uri="{BB962C8B-B14F-4D97-AF65-F5344CB8AC3E}">
        <p14:creationId xmlns:p14="http://schemas.microsoft.com/office/powerpoint/2010/main" val="792958166"/>
      </p:ext>
    </p:extLst>
  </p:cSld>
  <p:clrMapOvr>
    <a:masterClrMapping/>
  </p:clrMapOvr>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ctrTitle"/>
          </p:nvPr>
        </p:nvSpPr>
        <p:spPr>
          <a:xfrm>
            <a:off x="457200" y="304800"/>
            <a:ext cx="7772400" cy="2590800"/>
          </a:xfrm>
        </p:spPr>
        <p:txBody>
          <a:bodyPr/>
          <a:lstStyle/>
          <a:p>
            <a:pPr eaLnBrk="1" hangingPunct="1"/>
            <a:r>
              <a:rPr lang="en-US" sz="3600" b="1" smtClean="0">
                <a:solidFill>
                  <a:srgbClr val="00FF00"/>
                </a:solidFill>
              </a:rPr>
              <a:t>Diabetes Bingo</a:t>
            </a:r>
            <a:br>
              <a:rPr lang="en-US" sz="3600" b="1" smtClean="0">
                <a:solidFill>
                  <a:srgbClr val="00FF00"/>
                </a:solidFill>
              </a:rPr>
            </a:br>
            <a:r>
              <a:rPr lang="en-US" sz="3600" b="1" smtClean="0">
                <a:solidFill>
                  <a:srgbClr val="00FF00"/>
                </a:solidFill>
              </a:rPr>
              <a:t>“DiaBingo”</a:t>
            </a:r>
            <a:br>
              <a:rPr lang="en-US" sz="3600" b="1" smtClean="0">
                <a:solidFill>
                  <a:srgbClr val="00FF00"/>
                </a:solidFill>
              </a:rPr>
            </a:br>
            <a:r>
              <a:rPr lang="en-US" sz="3600" b="1" smtClean="0">
                <a:solidFill>
                  <a:srgbClr val="00FF00"/>
                </a:solidFill>
              </a:rPr>
              <a:t>Shout out Right Answer</a:t>
            </a:r>
          </a:p>
        </p:txBody>
      </p:sp>
      <p:sp>
        <p:nvSpPr>
          <p:cNvPr id="327683" name="Rectangle 3"/>
          <p:cNvSpPr>
            <a:spLocks noGrp="1" noChangeArrowheads="1"/>
          </p:cNvSpPr>
          <p:nvPr>
            <p:ph type="subTitle" idx="1"/>
          </p:nvPr>
        </p:nvSpPr>
        <p:spPr>
          <a:xfrm>
            <a:off x="0" y="4343400"/>
            <a:ext cx="6400800" cy="1752600"/>
          </a:xfrm>
        </p:spPr>
        <p:txBody>
          <a:bodyPr/>
          <a:lstStyle/>
          <a:p>
            <a:pPr eaLnBrk="1" hangingPunct="1"/>
            <a:r>
              <a:rPr lang="en-US" b="1" smtClean="0"/>
              <a:t> </a:t>
            </a:r>
          </a:p>
        </p:txBody>
      </p:sp>
      <p:pic>
        <p:nvPicPr>
          <p:cNvPr id="327684" name="Picture 4" descr="MCj0336154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3352800"/>
            <a:ext cx="3592513"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1410869"/>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a:xfrm>
            <a:off x="838200" y="304800"/>
            <a:ext cx="7772400" cy="868363"/>
          </a:xfrm>
        </p:spPr>
        <p:txBody>
          <a:bodyPr/>
          <a:lstStyle/>
          <a:p>
            <a:pPr eaLnBrk="1" hangingPunct="1"/>
            <a:r>
              <a:rPr lang="en-US" smtClean="0">
                <a:solidFill>
                  <a:srgbClr val="00FF00"/>
                </a:solidFill>
              </a:rPr>
              <a:t>DiaBingo - N</a:t>
            </a:r>
          </a:p>
        </p:txBody>
      </p:sp>
      <p:sp>
        <p:nvSpPr>
          <p:cNvPr id="1734659" name="Rectangle 1027"/>
          <p:cNvSpPr>
            <a:spLocks noGrp="1" noChangeArrowheads="1"/>
          </p:cNvSpPr>
          <p:nvPr>
            <p:ph type="body" idx="1"/>
          </p:nvPr>
        </p:nvSpPr>
        <p:spPr>
          <a:xfrm>
            <a:off x="228600" y="1295400"/>
            <a:ext cx="8915400" cy="6629400"/>
          </a:xfrm>
        </p:spPr>
        <p:txBody>
          <a:bodyPr/>
          <a:lstStyle/>
          <a:p>
            <a:pPr marL="609600" indent="-609600" eaLnBrk="1" hangingPunct="1">
              <a:lnSpc>
                <a:spcPct val="80000"/>
              </a:lnSpc>
              <a:buFont typeface="Wingdings" pitchFamily="2" charset="2"/>
              <a:buNone/>
              <a:defRPr/>
            </a:pPr>
            <a:r>
              <a:rPr lang="en-US" sz="1600" b="1" smtClean="0"/>
              <a:t>N</a:t>
            </a:r>
            <a:r>
              <a:rPr lang="en-US" sz="1600" smtClean="0"/>
              <a:t> </a:t>
            </a:r>
            <a:r>
              <a:rPr lang="en-US" sz="2000" smtClean="0"/>
              <a:t>Injected hormone called an incretin mimetic				 </a:t>
            </a:r>
            <a:endParaRPr lang="en-US" sz="2000" b="1" smtClean="0"/>
          </a:p>
          <a:p>
            <a:pPr marL="609600" indent="-609600" eaLnBrk="1" hangingPunct="1">
              <a:lnSpc>
                <a:spcPct val="80000"/>
              </a:lnSpc>
              <a:buFont typeface="Wingdings" pitchFamily="2" charset="2"/>
              <a:buNone/>
              <a:defRPr/>
            </a:pPr>
            <a:r>
              <a:rPr lang="en-US" sz="2000" b="1" smtClean="0"/>
              <a:t>N</a:t>
            </a:r>
            <a:r>
              <a:rPr lang="en-US" sz="2000" smtClean="0"/>
              <a:t> DPP demonstrated that exercise and diet reduced risk of DM by ___%	 </a:t>
            </a:r>
            <a:endParaRPr lang="en-US" sz="2000" b="1" smtClean="0"/>
          </a:p>
          <a:p>
            <a:pPr marL="609600" indent="-609600" eaLnBrk="1" hangingPunct="1">
              <a:lnSpc>
                <a:spcPct val="80000"/>
              </a:lnSpc>
              <a:buFont typeface="Wingdings" pitchFamily="2" charset="2"/>
              <a:buNone/>
              <a:defRPr/>
            </a:pPr>
            <a:r>
              <a:rPr lang="en-US" sz="2000" b="1" smtClean="0"/>
              <a:t>N</a:t>
            </a:r>
            <a:r>
              <a:rPr lang="en-US" sz="2000" smtClean="0"/>
              <a:t> An _______a day can help prevent heart attack and stroke		</a:t>
            </a:r>
          </a:p>
          <a:p>
            <a:pPr marL="609600" indent="-609600" eaLnBrk="1" hangingPunct="1">
              <a:lnSpc>
                <a:spcPct val="80000"/>
              </a:lnSpc>
              <a:buFont typeface="Wingdings" pitchFamily="2" charset="2"/>
              <a:buNone/>
              <a:defRPr/>
            </a:pPr>
            <a:r>
              <a:rPr lang="en-US" sz="2000" b="1" smtClean="0"/>
              <a:t>N</a:t>
            </a:r>
            <a:r>
              <a:rPr lang="en-US" sz="2000" smtClean="0"/>
              <a:t> Rebound hyperglycemia						 </a:t>
            </a:r>
            <a:endParaRPr lang="en-US" sz="2000" b="1" smtClean="0"/>
          </a:p>
          <a:p>
            <a:pPr marL="609600" indent="-609600" eaLnBrk="1" hangingPunct="1">
              <a:lnSpc>
                <a:spcPct val="80000"/>
              </a:lnSpc>
              <a:buFont typeface="Wingdings" pitchFamily="2" charset="2"/>
              <a:buNone/>
              <a:defRPr/>
            </a:pPr>
            <a:r>
              <a:rPr lang="en-US" sz="2000" b="1" smtClean="0"/>
              <a:t>N</a:t>
            </a:r>
            <a:r>
              <a:rPr lang="en-US" sz="2000" smtClean="0"/>
              <a:t> Scare tactics are effective at motivating patients to change behavior		 </a:t>
            </a:r>
            <a:endParaRPr lang="en-US" sz="2000" b="1" smtClean="0"/>
          </a:p>
          <a:p>
            <a:pPr marL="609600" indent="-609600" eaLnBrk="1" hangingPunct="1">
              <a:lnSpc>
                <a:spcPct val="80000"/>
              </a:lnSpc>
              <a:buFont typeface="Wingdings" pitchFamily="2" charset="2"/>
              <a:buNone/>
              <a:defRPr/>
            </a:pPr>
            <a:r>
              <a:rPr lang="en-US" sz="2000" b="1" smtClean="0"/>
              <a:t>N</a:t>
            </a:r>
            <a:r>
              <a:rPr lang="en-US" sz="2000" smtClean="0"/>
              <a:t> Losing ___ % of body weight, can improve blood glucose, BP, lipids	 </a:t>
            </a:r>
            <a:endParaRPr lang="en-US" sz="2000" b="1" smtClean="0"/>
          </a:p>
          <a:p>
            <a:pPr marL="609600" indent="-609600" eaLnBrk="1" hangingPunct="1">
              <a:lnSpc>
                <a:spcPct val="80000"/>
              </a:lnSpc>
              <a:buFont typeface="Wingdings" pitchFamily="2" charset="2"/>
              <a:buNone/>
              <a:defRPr/>
            </a:pPr>
            <a:r>
              <a:rPr lang="en-US" sz="2000" b="1" smtClean="0"/>
              <a:t>N</a:t>
            </a:r>
            <a:r>
              <a:rPr lang="en-US" sz="2000" smtClean="0"/>
              <a:t> Drugs that can cause hyperglycemia					  </a:t>
            </a:r>
            <a:endParaRPr lang="en-US" sz="2000" b="1" smtClean="0"/>
          </a:p>
          <a:p>
            <a:pPr marL="609600" indent="-609600" eaLnBrk="1" hangingPunct="1">
              <a:lnSpc>
                <a:spcPct val="80000"/>
              </a:lnSpc>
              <a:buFont typeface="Wingdings" pitchFamily="2" charset="2"/>
              <a:buNone/>
              <a:defRPr/>
            </a:pPr>
            <a:r>
              <a:rPr lang="en-US" sz="2000" b="1" smtClean="0"/>
              <a:t>N</a:t>
            </a:r>
            <a:r>
              <a:rPr lang="en-US" sz="2000" smtClean="0"/>
              <a:t> 2/3 cups of rice equals ______ serving carbohydrate			 </a:t>
            </a:r>
            <a:endParaRPr lang="en-US" sz="2000" b="1" smtClean="0"/>
          </a:p>
          <a:p>
            <a:pPr marL="609600" indent="-609600" eaLnBrk="1" hangingPunct="1">
              <a:lnSpc>
                <a:spcPct val="80000"/>
              </a:lnSpc>
              <a:buFont typeface="Wingdings" pitchFamily="2" charset="2"/>
              <a:buNone/>
              <a:defRPr/>
            </a:pPr>
            <a:r>
              <a:rPr lang="en-US" sz="2000" b="1" smtClean="0"/>
              <a:t>N</a:t>
            </a:r>
            <a:r>
              <a:rPr lang="en-US" sz="2000" smtClean="0"/>
              <a:t> A1c of 7% equals glucose of					 </a:t>
            </a:r>
            <a:endParaRPr lang="en-US" sz="2000" b="1" smtClean="0"/>
          </a:p>
          <a:p>
            <a:pPr marL="609600" indent="-609600" eaLnBrk="1" hangingPunct="1">
              <a:lnSpc>
                <a:spcPct val="80000"/>
              </a:lnSpc>
              <a:buFont typeface="Wingdings" pitchFamily="2" charset="2"/>
              <a:buNone/>
              <a:defRPr/>
            </a:pPr>
            <a:r>
              <a:rPr lang="en-US" sz="2000" b="1" smtClean="0"/>
              <a:t>N</a:t>
            </a:r>
            <a:r>
              <a:rPr lang="en-US" sz="2000" smtClean="0"/>
              <a:t> One % drop in A1c reduces risk of complications by ___ %			 </a:t>
            </a:r>
            <a:endParaRPr lang="en-US" sz="2000" b="1" smtClean="0"/>
          </a:p>
          <a:p>
            <a:pPr marL="609600" indent="-609600" eaLnBrk="1" hangingPunct="1">
              <a:lnSpc>
                <a:spcPct val="80000"/>
              </a:lnSpc>
              <a:buFont typeface="Wingdings" pitchFamily="2" charset="2"/>
              <a:buNone/>
              <a:defRPr/>
            </a:pPr>
            <a:r>
              <a:rPr lang="en-US" sz="2000" b="1" smtClean="0"/>
              <a:t>N</a:t>
            </a:r>
            <a:r>
              <a:rPr lang="en-US" sz="2000" smtClean="0"/>
              <a:t> 1 gm of fat equal _____kilo/calories</a:t>
            </a:r>
          </a:p>
          <a:p>
            <a:pPr marL="609600" indent="-609600" eaLnBrk="1" hangingPunct="1">
              <a:lnSpc>
                <a:spcPct val="80000"/>
              </a:lnSpc>
              <a:spcBef>
                <a:spcPct val="0"/>
              </a:spcBef>
              <a:buFont typeface="Wingdings" pitchFamily="2" charset="2"/>
              <a:buNone/>
              <a:defRPr/>
            </a:pPr>
            <a:r>
              <a:rPr lang="en-US" sz="2000" b="1" smtClean="0"/>
              <a:t>N</a:t>
            </a:r>
            <a:r>
              <a:rPr lang="en-US" sz="2000" smtClean="0"/>
              <a:t> Metabolic syndrome = hyperglycemia, hyperlipidemia</a:t>
            </a:r>
            <a:r>
              <a:rPr lang="en-US" sz="4000" smtClean="0"/>
              <a:t>, </a:t>
            </a:r>
            <a:r>
              <a:rPr lang="en-US" sz="2400" smtClean="0"/>
              <a:t>hypertension</a:t>
            </a:r>
          </a:p>
          <a:p>
            <a:pPr marL="609600" indent="-609600" eaLnBrk="1" hangingPunct="1">
              <a:lnSpc>
                <a:spcPct val="80000"/>
              </a:lnSpc>
              <a:spcBef>
                <a:spcPct val="0"/>
              </a:spcBef>
              <a:buFont typeface="Wingdings" pitchFamily="2" charset="2"/>
              <a:buNone/>
              <a:defRPr/>
            </a:pPr>
            <a:r>
              <a:rPr lang="en-US" sz="2400" smtClean="0"/>
              <a:t>N 1% A1c = _______ of Blood Glucose</a:t>
            </a:r>
            <a:r>
              <a:rPr lang="en-US" sz="3600" smtClean="0"/>
              <a:t>	</a:t>
            </a:r>
            <a:r>
              <a:rPr lang="en-US" sz="2800" smtClean="0"/>
              <a:t> </a:t>
            </a:r>
          </a:p>
        </p:txBody>
      </p:sp>
    </p:spTree>
    <p:extLst>
      <p:ext uri="{BB962C8B-B14F-4D97-AF65-F5344CB8AC3E}">
        <p14:creationId xmlns:p14="http://schemas.microsoft.com/office/powerpoint/2010/main" val="25114441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4659">
                                            <p:txEl>
                                              <p:pRg st="0" end="0"/>
                                            </p:txEl>
                                          </p:spTgt>
                                        </p:tgtEl>
                                        <p:attrNameLst>
                                          <p:attrName>style.visibility</p:attrName>
                                        </p:attrNameLst>
                                      </p:cBhvr>
                                      <p:to>
                                        <p:strVal val="visible"/>
                                      </p:to>
                                    </p:set>
                                    <p:anim calcmode="lin" valueType="num">
                                      <p:cBhvr additive="base">
                                        <p:cTn id="7" dur="500" fill="hold"/>
                                        <p:tgtEl>
                                          <p:spTgt spid="17346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4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4659">
                                            <p:txEl>
                                              <p:pRg st="1" end="1"/>
                                            </p:txEl>
                                          </p:spTgt>
                                        </p:tgtEl>
                                        <p:attrNameLst>
                                          <p:attrName>style.visibility</p:attrName>
                                        </p:attrNameLst>
                                      </p:cBhvr>
                                      <p:to>
                                        <p:strVal val="visible"/>
                                      </p:to>
                                    </p:set>
                                    <p:anim calcmode="lin" valueType="num">
                                      <p:cBhvr additive="base">
                                        <p:cTn id="13" dur="500" fill="hold"/>
                                        <p:tgtEl>
                                          <p:spTgt spid="17346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4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4659">
                                            <p:txEl>
                                              <p:pRg st="2" end="2"/>
                                            </p:txEl>
                                          </p:spTgt>
                                        </p:tgtEl>
                                        <p:attrNameLst>
                                          <p:attrName>style.visibility</p:attrName>
                                        </p:attrNameLst>
                                      </p:cBhvr>
                                      <p:to>
                                        <p:strVal val="visible"/>
                                      </p:to>
                                    </p:set>
                                    <p:anim calcmode="lin" valueType="num">
                                      <p:cBhvr additive="base">
                                        <p:cTn id="19" dur="500" fill="hold"/>
                                        <p:tgtEl>
                                          <p:spTgt spid="17346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4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4659">
                                            <p:txEl>
                                              <p:pRg st="3" end="3"/>
                                            </p:txEl>
                                          </p:spTgt>
                                        </p:tgtEl>
                                        <p:attrNameLst>
                                          <p:attrName>style.visibility</p:attrName>
                                        </p:attrNameLst>
                                      </p:cBhvr>
                                      <p:to>
                                        <p:strVal val="visible"/>
                                      </p:to>
                                    </p:set>
                                    <p:anim calcmode="lin" valueType="num">
                                      <p:cBhvr additive="base">
                                        <p:cTn id="25" dur="500" fill="hold"/>
                                        <p:tgtEl>
                                          <p:spTgt spid="17346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46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4659">
                                            <p:txEl>
                                              <p:pRg st="4" end="4"/>
                                            </p:txEl>
                                          </p:spTgt>
                                        </p:tgtEl>
                                        <p:attrNameLst>
                                          <p:attrName>style.visibility</p:attrName>
                                        </p:attrNameLst>
                                      </p:cBhvr>
                                      <p:to>
                                        <p:strVal val="visible"/>
                                      </p:to>
                                    </p:set>
                                    <p:anim calcmode="lin" valueType="num">
                                      <p:cBhvr additive="base">
                                        <p:cTn id="31" dur="500" fill="hold"/>
                                        <p:tgtEl>
                                          <p:spTgt spid="17346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46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4659">
                                            <p:txEl>
                                              <p:pRg st="5" end="5"/>
                                            </p:txEl>
                                          </p:spTgt>
                                        </p:tgtEl>
                                        <p:attrNameLst>
                                          <p:attrName>style.visibility</p:attrName>
                                        </p:attrNameLst>
                                      </p:cBhvr>
                                      <p:to>
                                        <p:strVal val="visible"/>
                                      </p:to>
                                    </p:set>
                                    <p:anim calcmode="lin" valueType="num">
                                      <p:cBhvr additive="base">
                                        <p:cTn id="37" dur="500" fill="hold"/>
                                        <p:tgtEl>
                                          <p:spTgt spid="17346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46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4659">
                                            <p:txEl>
                                              <p:pRg st="6" end="6"/>
                                            </p:txEl>
                                          </p:spTgt>
                                        </p:tgtEl>
                                        <p:attrNameLst>
                                          <p:attrName>style.visibility</p:attrName>
                                        </p:attrNameLst>
                                      </p:cBhvr>
                                      <p:to>
                                        <p:strVal val="visible"/>
                                      </p:to>
                                    </p:set>
                                    <p:anim calcmode="lin" valueType="num">
                                      <p:cBhvr additive="base">
                                        <p:cTn id="43" dur="500" fill="hold"/>
                                        <p:tgtEl>
                                          <p:spTgt spid="17346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46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4659">
                                            <p:txEl>
                                              <p:pRg st="7" end="7"/>
                                            </p:txEl>
                                          </p:spTgt>
                                        </p:tgtEl>
                                        <p:attrNameLst>
                                          <p:attrName>style.visibility</p:attrName>
                                        </p:attrNameLst>
                                      </p:cBhvr>
                                      <p:to>
                                        <p:strVal val="visible"/>
                                      </p:to>
                                    </p:set>
                                    <p:anim calcmode="lin" valueType="num">
                                      <p:cBhvr additive="base">
                                        <p:cTn id="49" dur="500" fill="hold"/>
                                        <p:tgtEl>
                                          <p:spTgt spid="173465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46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4659">
                                            <p:txEl>
                                              <p:pRg st="8" end="8"/>
                                            </p:txEl>
                                          </p:spTgt>
                                        </p:tgtEl>
                                        <p:attrNameLst>
                                          <p:attrName>style.visibility</p:attrName>
                                        </p:attrNameLst>
                                      </p:cBhvr>
                                      <p:to>
                                        <p:strVal val="visible"/>
                                      </p:to>
                                    </p:set>
                                    <p:anim calcmode="lin" valueType="num">
                                      <p:cBhvr additive="base">
                                        <p:cTn id="55" dur="500" fill="hold"/>
                                        <p:tgtEl>
                                          <p:spTgt spid="173465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465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4659">
                                            <p:txEl>
                                              <p:pRg st="9" end="9"/>
                                            </p:txEl>
                                          </p:spTgt>
                                        </p:tgtEl>
                                        <p:attrNameLst>
                                          <p:attrName>style.visibility</p:attrName>
                                        </p:attrNameLst>
                                      </p:cBhvr>
                                      <p:to>
                                        <p:strVal val="visible"/>
                                      </p:to>
                                    </p:set>
                                    <p:anim calcmode="lin" valueType="num">
                                      <p:cBhvr additive="base">
                                        <p:cTn id="61" dur="500" fill="hold"/>
                                        <p:tgtEl>
                                          <p:spTgt spid="1734659">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465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4659">
                                            <p:txEl>
                                              <p:pRg st="10" end="10"/>
                                            </p:txEl>
                                          </p:spTgt>
                                        </p:tgtEl>
                                        <p:attrNameLst>
                                          <p:attrName>style.visibility</p:attrName>
                                        </p:attrNameLst>
                                      </p:cBhvr>
                                      <p:to>
                                        <p:strVal val="visible"/>
                                      </p:to>
                                    </p:set>
                                    <p:anim calcmode="lin" valueType="num">
                                      <p:cBhvr additive="base">
                                        <p:cTn id="67" dur="500" fill="hold"/>
                                        <p:tgtEl>
                                          <p:spTgt spid="1734659">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465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4659">
                                            <p:txEl>
                                              <p:pRg st="11" end="11"/>
                                            </p:txEl>
                                          </p:spTgt>
                                        </p:tgtEl>
                                        <p:attrNameLst>
                                          <p:attrName>style.visibility</p:attrName>
                                        </p:attrNameLst>
                                      </p:cBhvr>
                                      <p:to>
                                        <p:strVal val="visible"/>
                                      </p:to>
                                    </p:set>
                                    <p:anim calcmode="lin" valueType="num">
                                      <p:cBhvr additive="base">
                                        <p:cTn id="73" dur="500" fill="hold"/>
                                        <p:tgtEl>
                                          <p:spTgt spid="1734659">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4659">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nodeType="clickEffect">
                                  <p:stCondLst>
                                    <p:cond delay="0"/>
                                  </p:stCondLst>
                                  <p:childTnLst>
                                    <p:set>
                                      <p:cBhvr>
                                        <p:cTn id="78" dur="1" fill="hold">
                                          <p:stCondLst>
                                            <p:cond delay="0"/>
                                          </p:stCondLst>
                                        </p:cTn>
                                        <p:tgtEl>
                                          <p:spTgt spid="1734659">
                                            <p:txEl>
                                              <p:pRg st="12" end="12"/>
                                            </p:txEl>
                                          </p:spTgt>
                                        </p:tgtEl>
                                        <p:attrNameLst>
                                          <p:attrName>style.visibility</p:attrName>
                                        </p:attrNameLst>
                                      </p:cBhvr>
                                      <p:to>
                                        <p:strVal val="visible"/>
                                      </p:to>
                                    </p:set>
                                    <p:anim calcmode="lin" valueType="num">
                                      <p:cBhvr additive="base">
                                        <p:cTn id="79" dur="500" fill="hold"/>
                                        <p:tgtEl>
                                          <p:spTgt spid="1734659">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734659">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ChangeArrowheads="1"/>
          </p:cNvSpPr>
          <p:nvPr>
            <p:ph type="title"/>
          </p:nvPr>
        </p:nvSpPr>
        <p:spPr/>
        <p:txBody>
          <a:bodyPr/>
          <a:lstStyle/>
          <a:p>
            <a:pPr eaLnBrk="1" hangingPunct="1"/>
            <a:r>
              <a:rPr lang="en-US" sz="3600" smtClean="0"/>
              <a:t>High Numbers Got You Down?</a:t>
            </a:r>
            <a:endParaRPr lang="en-US" smtClean="0"/>
          </a:p>
        </p:txBody>
      </p:sp>
      <p:sp>
        <p:nvSpPr>
          <p:cNvPr id="399363" name="Rectangle 3"/>
          <p:cNvSpPr>
            <a:spLocks noGrp="1" noChangeArrowheads="1"/>
          </p:cNvSpPr>
          <p:nvPr>
            <p:ph type="body" idx="1"/>
          </p:nvPr>
        </p:nvSpPr>
        <p:spPr>
          <a:xfrm>
            <a:off x="190500" y="1828800"/>
            <a:ext cx="7772400" cy="4495800"/>
          </a:xfrm>
        </p:spPr>
        <p:txBody>
          <a:bodyPr/>
          <a:lstStyle/>
          <a:p>
            <a:pPr eaLnBrk="1" hangingPunct="1"/>
            <a:r>
              <a:rPr lang="en-US" sz="2800" b="1" dirty="0" smtClean="0"/>
              <a:t>By getting glucose less than 150 you will</a:t>
            </a:r>
            <a:r>
              <a:rPr lang="en-US" sz="2800" dirty="0" smtClean="0"/>
              <a:t>:</a:t>
            </a:r>
          </a:p>
          <a:p>
            <a:pPr lvl="1" eaLnBrk="1" hangingPunct="1">
              <a:buFont typeface="Monotype Sorts" pitchFamily="2" charset="2"/>
              <a:buBlip>
                <a:blip r:embed="rId4"/>
              </a:buBlip>
            </a:pPr>
            <a:r>
              <a:rPr lang="en-US" dirty="0" smtClean="0"/>
              <a:t>have more energy</a:t>
            </a:r>
          </a:p>
          <a:p>
            <a:pPr lvl="1" eaLnBrk="1" hangingPunct="1">
              <a:buFont typeface="Monotype Sorts" pitchFamily="2" charset="2"/>
              <a:buBlip>
                <a:blip r:embed="rId4"/>
              </a:buBlip>
            </a:pPr>
            <a:r>
              <a:rPr lang="en-US" dirty="0" smtClean="0"/>
              <a:t>spend fewer days in bed</a:t>
            </a:r>
          </a:p>
          <a:p>
            <a:pPr lvl="1" eaLnBrk="1" hangingPunct="1">
              <a:buFont typeface="Monotype Sorts" pitchFamily="2" charset="2"/>
              <a:buBlip>
                <a:blip r:embed="rId4"/>
              </a:buBlip>
            </a:pPr>
            <a:r>
              <a:rPr lang="en-US" dirty="0" smtClean="0"/>
              <a:t>feel less depressed</a:t>
            </a:r>
          </a:p>
          <a:p>
            <a:pPr lvl="1" eaLnBrk="1" hangingPunct="1">
              <a:buFont typeface="Monotype Sorts" pitchFamily="2" charset="2"/>
              <a:buBlip>
                <a:blip r:embed="rId4"/>
              </a:buBlip>
            </a:pPr>
            <a:r>
              <a:rPr lang="en-US" dirty="0" smtClean="0"/>
              <a:t>urinate less often</a:t>
            </a:r>
          </a:p>
          <a:p>
            <a:pPr lvl="1" eaLnBrk="1" hangingPunct="1">
              <a:buFont typeface="Monotype Sorts" pitchFamily="2" charset="2"/>
              <a:buBlip>
                <a:blip r:embed="rId4"/>
              </a:buBlip>
            </a:pPr>
            <a:r>
              <a:rPr lang="en-US" dirty="0" smtClean="0"/>
              <a:t>improve your vision</a:t>
            </a:r>
          </a:p>
          <a:p>
            <a:pPr lvl="1" eaLnBrk="1" hangingPunct="1">
              <a:buFont typeface="Monotype Sorts" pitchFamily="2" charset="2"/>
              <a:buBlip>
                <a:blip r:embed="rId4"/>
              </a:buBlip>
            </a:pPr>
            <a:r>
              <a:rPr lang="en-US" dirty="0" smtClean="0"/>
              <a:t>think more clearly </a:t>
            </a:r>
          </a:p>
          <a:p>
            <a:pPr lvl="1" eaLnBrk="1" hangingPunct="1">
              <a:buFont typeface="Monotype Sorts" pitchFamily="2" charset="2"/>
              <a:buBlip>
                <a:blip r:embed="rId4"/>
              </a:buBlip>
            </a:pPr>
            <a:r>
              <a:rPr lang="en-US" dirty="0" smtClean="0"/>
              <a:t>miss work less often</a:t>
            </a:r>
          </a:p>
          <a:p>
            <a:pPr lvl="1" eaLnBrk="1" hangingPunct="1">
              <a:buFont typeface="Monotype Sorts" pitchFamily="2" charset="2"/>
              <a:buNone/>
            </a:pPr>
            <a:r>
              <a:rPr lang="en-US" sz="2400" i="1" dirty="0" err="1" smtClean="0"/>
              <a:t>Testa</a:t>
            </a:r>
            <a:r>
              <a:rPr lang="en-US" sz="2400" i="1" dirty="0" smtClean="0"/>
              <a:t>, Simonson JAMA 280: 1998</a:t>
            </a:r>
          </a:p>
        </p:txBody>
      </p:sp>
      <p:graphicFrame>
        <p:nvGraphicFramePr>
          <p:cNvPr id="399364" name="Object 1024"/>
          <p:cNvGraphicFramePr>
            <a:graphicFrameLocks noChangeAspect="1"/>
          </p:cNvGraphicFramePr>
          <p:nvPr>
            <p:extLst>
              <p:ext uri="{D42A27DB-BD31-4B8C-83A1-F6EECF244321}">
                <p14:modId xmlns:p14="http://schemas.microsoft.com/office/powerpoint/2010/main" val="1426364258"/>
              </p:ext>
            </p:extLst>
          </p:nvPr>
        </p:nvGraphicFramePr>
        <p:xfrm>
          <a:off x="5030470" y="2667000"/>
          <a:ext cx="2921000" cy="3441700"/>
        </p:xfrm>
        <a:graphic>
          <a:graphicData uri="http://schemas.openxmlformats.org/presentationml/2006/ole">
            <mc:AlternateContent xmlns:mc="http://schemas.openxmlformats.org/markup-compatibility/2006">
              <mc:Choice xmlns:v="urn:schemas-microsoft-com:vml" Requires="v">
                <p:oleObj spid="_x0000_s68623" name="Clip" r:id="rId5" imgW="1548079" imgH="1825142" progId="MS_ClipArt_Gallery.5">
                  <p:embed/>
                </p:oleObj>
              </mc:Choice>
              <mc:Fallback>
                <p:oleObj name="Clip" r:id="rId5" imgW="1548079" imgH="1825142"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30470" y="2667000"/>
                        <a:ext cx="2921000" cy="3441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426859240"/>
      </p:ext>
    </p:extLst>
  </p:cSld>
  <p:clrMapOvr>
    <a:masterClrMapping/>
  </p:clrMapOvr>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a:xfrm>
            <a:off x="304800" y="285188"/>
            <a:ext cx="7005638" cy="565150"/>
          </a:xfrm>
        </p:spPr>
        <p:txBody>
          <a:bodyPr>
            <a:normAutofit fontScale="90000"/>
          </a:bodyPr>
          <a:lstStyle/>
          <a:p>
            <a:pPr eaLnBrk="1" hangingPunct="1">
              <a:defRPr/>
            </a:pPr>
            <a:r>
              <a:rPr lang="en-US" sz="6000" b="1" dirty="0" smtClean="0">
                <a:solidFill>
                  <a:schemeClr val="accent4">
                    <a:lumMod val="75000"/>
                  </a:schemeClr>
                </a:solidFill>
              </a:rPr>
              <a:t>Thank You</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853035"/>
            <a:ext cx="4514850" cy="6019800"/>
          </a:xfrm>
          <a:prstGeom prst="rect">
            <a:avLst/>
          </a:prstGeom>
        </p:spPr>
      </p:pic>
      <p:sp>
        <p:nvSpPr>
          <p:cNvPr id="4" name="TextBox 3"/>
          <p:cNvSpPr txBox="1"/>
          <p:nvPr/>
        </p:nvSpPr>
        <p:spPr>
          <a:xfrm>
            <a:off x="5181600" y="850338"/>
            <a:ext cx="3124200" cy="3416320"/>
          </a:xfrm>
          <a:prstGeom prst="rect">
            <a:avLst/>
          </a:prstGeom>
          <a:noFill/>
        </p:spPr>
        <p:txBody>
          <a:bodyPr wrap="square" rtlCol="0">
            <a:spAutoFit/>
          </a:bodyPr>
          <a:lstStyle/>
          <a:p>
            <a:r>
              <a:rPr lang="en-US" sz="2400" b="1" dirty="0" smtClean="0">
                <a:solidFill>
                  <a:schemeClr val="accent4">
                    <a:lumMod val="75000"/>
                  </a:schemeClr>
                </a:solidFill>
                <a:effectLst>
                  <a:outerShdw blurRad="38100" dist="38100" dir="2700000" algn="tl">
                    <a:srgbClr val="000000">
                      <a:alpha val="43137"/>
                    </a:srgbClr>
                  </a:outerShdw>
                </a:effectLst>
              </a:rPr>
              <a:t>Questions?</a:t>
            </a:r>
          </a:p>
          <a:p>
            <a:r>
              <a:rPr lang="en-US" sz="2400" b="1" dirty="0" smtClean="0">
                <a:solidFill>
                  <a:schemeClr val="accent4">
                    <a:lumMod val="75000"/>
                  </a:schemeClr>
                </a:solidFill>
                <a:effectLst>
                  <a:outerShdw blurRad="38100" dist="38100" dir="2700000" algn="tl">
                    <a:srgbClr val="000000">
                      <a:alpha val="43137"/>
                    </a:srgbClr>
                  </a:outerShdw>
                </a:effectLst>
              </a:rPr>
              <a:t>Email – </a:t>
            </a:r>
            <a:r>
              <a:rPr lang="en-US" sz="2400" dirty="0" smtClean="0">
                <a:hlinkClick r:id="rId4"/>
              </a:rPr>
              <a:t>bev@diabetesed.net</a:t>
            </a:r>
            <a:endParaRPr lang="en-US" sz="2400" dirty="0" smtClean="0"/>
          </a:p>
          <a:p>
            <a:endParaRPr lang="en-US" sz="2400" dirty="0"/>
          </a:p>
          <a:p>
            <a:r>
              <a:rPr lang="en-US" sz="2400" b="1" dirty="0" smtClean="0">
                <a:solidFill>
                  <a:schemeClr val="accent4">
                    <a:lumMod val="75000"/>
                  </a:schemeClr>
                </a:solidFill>
                <a:effectLst>
                  <a:outerShdw blurRad="38100" dist="38100" dir="2700000" algn="tl">
                    <a:srgbClr val="000000">
                      <a:alpha val="43137"/>
                    </a:srgbClr>
                  </a:outerShdw>
                </a:effectLst>
              </a:rPr>
              <a:t>Web- </a:t>
            </a:r>
            <a:r>
              <a:rPr lang="en-US" sz="2400" dirty="0" smtClean="0">
                <a:hlinkClick r:id="rId5"/>
              </a:rPr>
              <a:t>www.diabetesed.net</a:t>
            </a:r>
            <a:endParaRPr lang="en-US" sz="2400" dirty="0" smtClean="0"/>
          </a:p>
          <a:p>
            <a:endParaRPr lang="en-US" sz="2400" dirty="0"/>
          </a:p>
          <a:p>
            <a:pPr algn="ctr"/>
            <a:r>
              <a:rPr lang="en-US" sz="2400" b="1" dirty="0" smtClean="0">
                <a:solidFill>
                  <a:schemeClr val="accent4">
                    <a:lumMod val="75000"/>
                  </a:schemeClr>
                </a:solidFill>
                <a:effectLst>
                  <a:outerShdw blurRad="38100" dist="38100" dir="2700000" algn="tl">
                    <a:srgbClr val="000000">
                      <a:alpha val="43137"/>
                    </a:srgbClr>
                  </a:outerShdw>
                </a:effectLst>
              </a:rPr>
              <a:t>We are happy to help </a:t>
            </a:r>
            <a:endParaRPr lang="en-US" sz="2400" b="1" dirty="0">
              <a:solidFill>
                <a:schemeClr val="accent4">
                  <a:lumMod val="75000"/>
                </a:schemeClr>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6800" y="4572000"/>
            <a:ext cx="3276600" cy="928591"/>
          </a:xfrm>
          <a:prstGeom prst="rect">
            <a:avLst/>
          </a:prstGeom>
        </p:spPr>
      </p:pic>
    </p:spTree>
    <p:extLst>
      <p:ext uri="{BB962C8B-B14F-4D97-AF65-F5344CB8AC3E}">
        <p14:creationId xmlns:p14="http://schemas.microsoft.com/office/powerpoint/2010/main" val="24993181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noFill/>
        </p:spPr>
        <p:txBody>
          <a:bodyPr lIns="90477" tIns="44445" rIns="90477" bIns="44445" anchor="b"/>
          <a:lstStyle/>
          <a:p>
            <a:pPr eaLnBrk="1" hangingPunct="1"/>
            <a:r>
              <a:rPr lang="en-US" smtClean="0"/>
              <a:t>Signs of Diabetes</a:t>
            </a:r>
            <a:endParaRPr lang="en-US" sz="3600" smtClean="0">
              <a:sym typeface="Monotype Sorts" pitchFamily="2" charset="2"/>
            </a:endParaRPr>
          </a:p>
        </p:txBody>
      </p:sp>
      <p:sp>
        <p:nvSpPr>
          <p:cNvPr id="39939" name="Rectangle 3"/>
          <p:cNvSpPr>
            <a:spLocks noGrp="1" noChangeArrowheads="1"/>
          </p:cNvSpPr>
          <p:nvPr>
            <p:ph type="body" sz="half" idx="1"/>
          </p:nvPr>
        </p:nvSpPr>
        <p:spPr/>
        <p:txBody>
          <a:bodyPr lIns="90477" tIns="44445" rIns="90477" bIns="44445"/>
          <a:lstStyle/>
          <a:p>
            <a:pPr eaLnBrk="1" hangingPunct="1"/>
            <a:r>
              <a:rPr lang="en-US" smtClean="0"/>
              <a:t>Polyuria</a:t>
            </a:r>
          </a:p>
          <a:p>
            <a:pPr eaLnBrk="1" hangingPunct="1"/>
            <a:r>
              <a:rPr lang="en-US" smtClean="0"/>
              <a:t>Polydipsia	</a:t>
            </a:r>
          </a:p>
          <a:p>
            <a:pPr eaLnBrk="1" hangingPunct="1"/>
            <a:r>
              <a:rPr lang="en-US" smtClean="0"/>
              <a:t>Polyphasia</a:t>
            </a:r>
          </a:p>
          <a:p>
            <a:pPr eaLnBrk="1" hangingPunct="1"/>
            <a:r>
              <a:rPr lang="en-US" smtClean="0"/>
              <a:t>Weight loss</a:t>
            </a:r>
          </a:p>
          <a:p>
            <a:pPr eaLnBrk="1" hangingPunct="1"/>
            <a:r>
              <a:rPr lang="en-US" smtClean="0"/>
              <a:t>Fatigue</a:t>
            </a:r>
          </a:p>
          <a:p>
            <a:pPr eaLnBrk="1" hangingPunct="1"/>
            <a:r>
              <a:rPr lang="en-US" smtClean="0"/>
              <a:t>Skin and other infections</a:t>
            </a:r>
          </a:p>
          <a:p>
            <a:pPr eaLnBrk="1" hangingPunct="1"/>
            <a:r>
              <a:rPr lang="en-US" smtClean="0"/>
              <a:t>Blurry vision</a:t>
            </a:r>
          </a:p>
        </p:txBody>
      </p:sp>
      <p:sp>
        <p:nvSpPr>
          <p:cNvPr id="1756164" name="Rectangle 4"/>
          <p:cNvSpPr>
            <a:spLocks noGrp="1" noChangeArrowheads="1"/>
          </p:cNvSpPr>
          <p:nvPr>
            <p:ph type="body" sz="half" idx="2"/>
          </p:nvPr>
        </p:nvSpPr>
        <p:spPr>
          <a:xfrm>
            <a:off x="4113213" y="1752600"/>
            <a:ext cx="4573587" cy="4800600"/>
          </a:xfrm>
        </p:spPr>
        <p:txBody>
          <a:bodyPr lIns="90477" tIns="44445" rIns="90477" bIns="44445"/>
          <a:lstStyle/>
          <a:p>
            <a:pPr eaLnBrk="1" hangingPunct="1">
              <a:buFont typeface="Wingdings" panose="05000000000000000000" pitchFamily="2" charset="2"/>
              <a:buBlip>
                <a:blip r:embed="rId3"/>
              </a:buBlip>
            </a:pPr>
            <a:r>
              <a:rPr lang="en-US" smtClean="0"/>
              <a:t>Glycosuria, H</a:t>
            </a:r>
            <a:r>
              <a:rPr lang="en-US" baseline="-25000" smtClean="0"/>
              <a:t>2</a:t>
            </a:r>
            <a:r>
              <a:rPr lang="en-US" smtClean="0"/>
              <a:t>O losses</a:t>
            </a:r>
          </a:p>
          <a:p>
            <a:pPr eaLnBrk="1" hangingPunct="1">
              <a:buFont typeface="Wingdings" panose="05000000000000000000" pitchFamily="2" charset="2"/>
              <a:buBlip>
                <a:blip r:embed="rId3"/>
              </a:buBlip>
            </a:pPr>
            <a:r>
              <a:rPr lang="en-US" smtClean="0"/>
              <a:t>Dehydration</a:t>
            </a:r>
          </a:p>
          <a:p>
            <a:pPr eaLnBrk="1" hangingPunct="1">
              <a:buFont typeface="Wingdings" panose="05000000000000000000" pitchFamily="2" charset="2"/>
              <a:buBlip>
                <a:blip r:embed="rId3"/>
              </a:buBlip>
            </a:pPr>
            <a:r>
              <a:rPr lang="en-US" smtClean="0"/>
              <a:t>Fuel Depletion</a:t>
            </a:r>
          </a:p>
          <a:p>
            <a:pPr eaLnBrk="1" hangingPunct="1">
              <a:buFont typeface="Wingdings" panose="05000000000000000000" pitchFamily="2" charset="2"/>
              <a:buBlip>
                <a:blip r:embed="rId3"/>
              </a:buBlip>
            </a:pPr>
            <a:r>
              <a:rPr lang="en-US" smtClean="0"/>
              <a:t>Loss of body tissue, H</a:t>
            </a:r>
            <a:r>
              <a:rPr lang="en-US" baseline="-25000" smtClean="0"/>
              <a:t>2</a:t>
            </a:r>
            <a:r>
              <a:rPr lang="en-US" smtClean="0"/>
              <a:t>O</a:t>
            </a:r>
          </a:p>
          <a:p>
            <a:pPr eaLnBrk="1" hangingPunct="1">
              <a:buFont typeface="Wingdings" panose="05000000000000000000" pitchFamily="2" charset="2"/>
              <a:buBlip>
                <a:blip r:embed="rId3"/>
              </a:buBlip>
            </a:pPr>
            <a:r>
              <a:rPr lang="en-US" smtClean="0"/>
              <a:t>Poor energy utilization</a:t>
            </a:r>
          </a:p>
          <a:p>
            <a:pPr eaLnBrk="1" hangingPunct="1">
              <a:buFont typeface="Wingdings" panose="05000000000000000000" pitchFamily="2" charset="2"/>
              <a:buBlip>
                <a:blip r:embed="rId3"/>
              </a:buBlip>
            </a:pPr>
            <a:r>
              <a:rPr lang="en-US" smtClean="0"/>
              <a:t>Hyperglycemia increases incidence of infection</a:t>
            </a:r>
          </a:p>
          <a:p>
            <a:pPr eaLnBrk="1" hangingPunct="1">
              <a:buFont typeface="Wingdings" panose="05000000000000000000" pitchFamily="2" charset="2"/>
              <a:buBlip>
                <a:blip r:embed="rId3"/>
              </a:buBlip>
            </a:pPr>
            <a:r>
              <a:rPr lang="en-US" smtClean="0"/>
              <a:t>Osmotic changes</a:t>
            </a:r>
          </a:p>
          <a:p>
            <a:pPr eaLnBrk="1" hangingPunct="1">
              <a:buFont typeface="Wingdings" panose="05000000000000000000" pitchFamily="2" charset="2"/>
              <a:buNone/>
            </a:pPr>
            <a:endParaRPr lang="en-US" smtClean="0"/>
          </a:p>
          <a:p>
            <a:pPr eaLnBrk="1" hangingPunct="1"/>
            <a:endParaRPr lang="en-US" sz="2400" smtClean="0"/>
          </a:p>
        </p:txBody>
      </p:sp>
    </p:spTree>
    <p:extLst>
      <p:ext uri="{BB962C8B-B14F-4D97-AF65-F5344CB8AC3E}">
        <p14:creationId xmlns:p14="http://schemas.microsoft.com/office/powerpoint/2010/main" val="127645574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56164">
                                            <p:txEl>
                                              <p:pRg st="0" end="0"/>
                                            </p:txEl>
                                          </p:spTgt>
                                        </p:tgtEl>
                                        <p:attrNameLst>
                                          <p:attrName>style.visibility</p:attrName>
                                        </p:attrNameLst>
                                      </p:cBhvr>
                                      <p:to>
                                        <p:strVal val="visible"/>
                                      </p:to>
                                    </p:set>
                                    <p:anim calcmode="lin" valueType="num">
                                      <p:cBhvr additive="base">
                                        <p:cTn id="7" dur="2000" fill="hold"/>
                                        <p:tgtEl>
                                          <p:spTgt spid="1756164">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756164">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756164">
                                            <p:txEl>
                                              <p:pRg st="1" end="1"/>
                                            </p:txEl>
                                          </p:spTgt>
                                        </p:tgtEl>
                                        <p:attrNameLst>
                                          <p:attrName>style.visibility</p:attrName>
                                        </p:attrNameLst>
                                      </p:cBhvr>
                                      <p:to>
                                        <p:strVal val="visible"/>
                                      </p:to>
                                    </p:set>
                                    <p:anim calcmode="lin" valueType="num">
                                      <p:cBhvr additive="base">
                                        <p:cTn id="12" dur="2000" fill="hold"/>
                                        <p:tgtEl>
                                          <p:spTgt spid="1756164">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756164">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756164">
                                            <p:txEl>
                                              <p:pRg st="2" end="2"/>
                                            </p:txEl>
                                          </p:spTgt>
                                        </p:tgtEl>
                                        <p:attrNameLst>
                                          <p:attrName>style.visibility</p:attrName>
                                        </p:attrNameLst>
                                      </p:cBhvr>
                                      <p:to>
                                        <p:strVal val="visible"/>
                                      </p:to>
                                    </p:set>
                                    <p:anim calcmode="lin" valueType="num">
                                      <p:cBhvr additive="base">
                                        <p:cTn id="17" dur="2000" fill="hold"/>
                                        <p:tgtEl>
                                          <p:spTgt spid="1756164">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756164">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756164">
                                            <p:txEl>
                                              <p:pRg st="3" end="3"/>
                                            </p:txEl>
                                          </p:spTgt>
                                        </p:tgtEl>
                                        <p:attrNameLst>
                                          <p:attrName>style.visibility</p:attrName>
                                        </p:attrNameLst>
                                      </p:cBhvr>
                                      <p:to>
                                        <p:strVal val="visible"/>
                                      </p:to>
                                    </p:set>
                                    <p:anim calcmode="lin" valueType="num">
                                      <p:cBhvr additive="base">
                                        <p:cTn id="22" dur="2000" fill="hold"/>
                                        <p:tgtEl>
                                          <p:spTgt spid="1756164">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756164">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756164">
                                            <p:txEl>
                                              <p:pRg st="4" end="4"/>
                                            </p:txEl>
                                          </p:spTgt>
                                        </p:tgtEl>
                                        <p:attrNameLst>
                                          <p:attrName>style.visibility</p:attrName>
                                        </p:attrNameLst>
                                      </p:cBhvr>
                                      <p:to>
                                        <p:strVal val="visible"/>
                                      </p:to>
                                    </p:set>
                                    <p:anim calcmode="lin" valueType="num">
                                      <p:cBhvr additive="base">
                                        <p:cTn id="27" dur="2000" fill="hold"/>
                                        <p:tgtEl>
                                          <p:spTgt spid="1756164">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756164">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1756164">
                                            <p:txEl>
                                              <p:pRg st="5" end="5"/>
                                            </p:txEl>
                                          </p:spTgt>
                                        </p:tgtEl>
                                        <p:attrNameLst>
                                          <p:attrName>style.visibility</p:attrName>
                                        </p:attrNameLst>
                                      </p:cBhvr>
                                      <p:to>
                                        <p:strVal val="visible"/>
                                      </p:to>
                                    </p:set>
                                    <p:anim calcmode="lin" valueType="num">
                                      <p:cBhvr additive="base">
                                        <p:cTn id="32" dur="2000" fill="hold"/>
                                        <p:tgtEl>
                                          <p:spTgt spid="1756164">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756164">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1756164">
                                            <p:txEl>
                                              <p:pRg st="6" end="6"/>
                                            </p:txEl>
                                          </p:spTgt>
                                        </p:tgtEl>
                                        <p:attrNameLst>
                                          <p:attrName>style.visibility</p:attrName>
                                        </p:attrNameLst>
                                      </p:cBhvr>
                                      <p:to>
                                        <p:strVal val="visible"/>
                                      </p:to>
                                    </p:set>
                                    <p:anim calcmode="lin" valueType="num">
                                      <p:cBhvr additive="base">
                                        <p:cTn id="37" dur="2000" fill="hold"/>
                                        <p:tgtEl>
                                          <p:spTgt spid="1756164">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75616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616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152400"/>
            <a:ext cx="8226425" cy="869950"/>
          </a:xfrm>
        </p:spPr>
        <p:txBody>
          <a:bodyPr lIns="90488" tIns="44450" rIns="90488" bIns="44450" anchor="b"/>
          <a:lstStyle/>
          <a:p>
            <a:pPr eaLnBrk="1" hangingPunct="1"/>
            <a:r>
              <a:rPr lang="en-US" smtClean="0"/>
              <a:t>Case Study </a:t>
            </a:r>
          </a:p>
        </p:txBody>
      </p:sp>
      <p:sp>
        <p:nvSpPr>
          <p:cNvPr id="41987" name="Rectangle 3"/>
          <p:cNvSpPr>
            <a:spLocks noGrp="1" noChangeArrowheads="1"/>
          </p:cNvSpPr>
          <p:nvPr>
            <p:ph type="body" idx="1"/>
          </p:nvPr>
        </p:nvSpPr>
        <p:spPr>
          <a:xfrm>
            <a:off x="455613" y="1524000"/>
            <a:ext cx="6326187" cy="4572000"/>
          </a:xfrm>
        </p:spPr>
        <p:txBody>
          <a:bodyPr lIns="90488" tIns="44450" rIns="90488" bIns="44450"/>
          <a:lstStyle/>
          <a:p>
            <a:pPr eaLnBrk="1" hangingPunct="1">
              <a:buFont typeface="Wingdings" panose="05000000000000000000" pitchFamily="2" charset="2"/>
              <a:buNone/>
            </a:pPr>
            <a:r>
              <a:rPr lang="en-US" dirty="0" smtClean="0"/>
              <a:t> </a:t>
            </a:r>
            <a:r>
              <a:rPr lang="en-US" b="1" dirty="0" smtClean="0"/>
              <a:t>1. Pt profile: 5’8”, 192 </a:t>
            </a:r>
            <a:r>
              <a:rPr lang="en-US" b="1" dirty="0" err="1" smtClean="0"/>
              <a:t>lb</a:t>
            </a:r>
            <a:r>
              <a:rPr lang="en-US" b="1" dirty="0" smtClean="0"/>
              <a:t> male</a:t>
            </a:r>
          </a:p>
          <a:p>
            <a:pPr eaLnBrk="1" hangingPunct="1">
              <a:buFont typeface="Wingdings" panose="05000000000000000000" pitchFamily="2" charset="2"/>
              <a:buNone/>
            </a:pPr>
            <a:r>
              <a:rPr lang="en-US" dirty="0" smtClean="0"/>
              <a:t>Diabetes 12 years, on insulin 3 </a:t>
            </a:r>
            <a:r>
              <a:rPr lang="en-US" dirty="0" err="1" smtClean="0"/>
              <a:t>yrs</a:t>
            </a:r>
            <a:endParaRPr lang="en-US" dirty="0" smtClean="0"/>
          </a:p>
          <a:p>
            <a:pPr eaLnBrk="1" hangingPunct="1">
              <a:buFont typeface="Wingdings" panose="05000000000000000000" pitchFamily="2" charset="2"/>
              <a:buNone/>
            </a:pPr>
            <a:r>
              <a:rPr lang="en-US" i="1" dirty="0" smtClean="0"/>
              <a:t>What type of DM and how do you know</a:t>
            </a:r>
            <a:r>
              <a:rPr lang="en-US" dirty="0" smtClean="0"/>
              <a:t>?</a:t>
            </a:r>
          </a:p>
          <a:p>
            <a:pPr eaLnBrk="1" hangingPunct="1">
              <a:buFont typeface="Wingdings" panose="05000000000000000000" pitchFamily="2" charset="2"/>
              <a:buNone/>
            </a:pPr>
            <a:endParaRPr lang="en-US" sz="2400" dirty="0" smtClean="0"/>
          </a:p>
          <a:p>
            <a:pPr eaLnBrk="1" hangingPunct="1">
              <a:buFont typeface="Wingdings" panose="05000000000000000000" pitchFamily="2" charset="2"/>
              <a:buNone/>
            </a:pPr>
            <a:r>
              <a:rPr lang="en-US" b="1" dirty="0" smtClean="0"/>
              <a:t>2. 5’6”, 108 </a:t>
            </a:r>
            <a:r>
              <a:rPr lang="en-US" b="1" dirty="0" err="1" smtClean="0"/>
              <a:t>lb</a:t>
            </a:r>
            <a:r>
              <a:rPr lang="en-US" b="1" dirty="0" smtClean="0"/>
              <a:t> female</a:t>
            </a:r>
          </a:p>
          <a:p>
            <a:pPr eaLnBrk="1" hangingPunct="1">
              <a:buFont typeface="Wingdings" panose="05000000000000000000" pitchFamily="2" charset="2"/>
              <a:buNone/>
            </a:pPr>
            <a:r>
              <a:rPr lang="en-US" dirty="0" smtClean="0"/>
              <a:t>On insulin 3u Regular before meals, 10u NPH at bedtime</a:t>
            </a:r>
          </a:p>
          <a:p>
            <a:pPr eaLnBrk="1" hangingPunct="1">
              <a:buFont typeface="Wingdings" panose="05000000000000000000" pitchFamily="2" charset="2"/>
              <a:buNone/>
            </a:pPr>
            <a:r>
              <a:rPr lang="en-US" i="1" dirty="0" smtClean="0">
                <a:solidFill>
                  <a:srgbClr val="7030A0"/>
                </a:solidFill>
              </a:rPr>
              <a:t>What type of DM and how do you know?</a:t>
            </a:r>
            <a:endParaRPr lang="en-US" dirty="0" smtClean="0">
              <a:solidFill>
                <a:srgbClr val="7030A0"/>
              </a:solidFill>
            </a:endParaRPr>
          </a:p>
          <a:p>
            <a:pPr eaLnBrk="1" hangingPunct="1">
              <a:buFont typeface="Wingdings" panose="05000000000000000000" pitchFamily="2" charset="2"/>
              <a:buNone/>
            </a:pPr>
            <a:endParaRPr lang="en-US" dirty="0" smtClean="0"/>
          </a:p>
        </p:txBody>
      </p:sp>
      <p:pic>
        <p:nvPicPr>
          <p:cNvPr id="41988" name="Picture 3" descr="C:\Users\bev\AppData\Local\Microsoft\Windows\Temporary Internet Files\Content.IE5\NPALL6MO\MP90044218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8975" y="3709988"/>
            <a:ext cx="197643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4" descr="C:\Users\bev\AppData\Local\Microsoft\Windows\Temporary Internet Files\Content.IE5\YVK3WSTP\MP90040704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0075" y="763587"/>
            <a:ext cx="1865313"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4881229"/>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pancre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6523334"/>
      </p:ext>
    </p:extLst>
  </p:cSld>
  <p:clrMapOvr>
    <a:masterClrMapping/>
  </p:clrMapOvr>
  <p:transition>
    <p:rand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mother and child ty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5168199"/>
      </p:ext>
    </p:extLst>
  </p:cSld>
  <p:clrMapOvr>
    <a:masterClrMapping/>
  </p:clrMapOvr>
  <p:transition>
    <p:rand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Gary H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611109"/>
      </p:ext>
    </p:extLst>
  </p:cSld>
  <p:clrMapOvr>
    <a:masterClrMapping/>
  </p:clrMapOvr>
  <p:transition>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noFill/>
        </p:spPr>
        <p:txBody>
          <a:bodyPr lIns="90477" tIns="44445" rIns="90477" bIns="44445" anchor="b">
            <a:normAutofit fontScale="90000"/>
          </a:bodyPr>
          <a:lstStyle/>
          <a:p>
            <a:pPr eaLnBrk="1" hangingPunct="1">
              <a:buFont typeface="Wingdings" panose="05000000000000000000" pitchFamily="2" charset="2"/>
              <a:buNone/>
            </a:pPr>
            <a:r>
              <a:rPr lang="en-US" sz="3600" smtClean="0"/>
              <a:t>Type 1 Diabetes – Genetics and Risk Factors</a:t>
            </a:r>
          </a:p>
        </p:txBody>
      </p:sp>
      <p:sp>
        <p:nvSpPr>
          <p:cNvPr id="50179" name="Rectangle 3"/>
          <p:cNvSpPr>
            <a:spLocks noGrp="1" noChangeArrowheads="1"/>
          </p:cNvSpPr>
          <p:nvPr>
            <p:ph type="body" sz="half" idx="1"/>
          </p:nvPr>
        </p:nvSpPr>
        <p:spPr>
          <a:xfrm>
            <a:off x="304800" y="1600200"/>
            <a:ext cx="8534400" cy="4572000"/>
          </a:xfrm>
        </p:spPr>
        <p:txBody>
          <a:bodyPr lIns="90477" tIns="44445" rIns="90477" bIns="44445"/>
          <a:lstStyle/>
          <a:p>
            <a:pPr lvl="1" eaLnBrk="1" hangingPunct="1">
              <a:lnSpc>
                <a:spcPct val="90000"/>
              </a:lnSpc>
              <a:buFont typeface="Wingdings" panose="05000000000000000000" pitchFamily="2" charset="2"/>
              <a:buBlip>
                <a:blip r:embed="rId3"/>
              </a:buBlip>
            </a:pPr>
            <a:r>
              <a:rPr lang="en-US" sz="2800" smtClean="0"/>
              <a:t>1- 400 to 1-1000 = Risk of type 1 in gen pop</a:t>
            </a:r>
          </a:p>
          <a:p>
            <a:pPr lvl="1" eaLnBrk="1" hangingPunct="1">
              <a:lnSpc>
                <a:spcPct val="90000"/>
              </a:lnSpc>
              <a:buFont typeface="Wingdings" panose="05000000000000000000" pitchFamily="2" charset="2"/>
              <a:buBlip>
                <a:blip r:embed="rId3"/>
              </a:buBlip>
            </a:pPr>
            <a:r>
              <a:rPr lang="en-US" sz="2800" smtClean="0"/>
              <a:t>1-20 to 1-50 in offspring of diabetes parents</a:t>
            </a:r>
          </a:p>
          <a:p>
            <a:pPr lvl="1" eaLnBrk="1" hangingPunct="1">
              <a:lnSpc>
                <a:spcPct val="90000"/>
              </a:lnSpc>
              <a:buFont typeface="Wingdings" panose="05000000000000000000" pitchFamily="2" charset="2"/>
              <a:buBlip>
                <a:blip r:embed="rId3"/>
              </a:buBlip>
            </a:pPr>
            <a:r>
              <a:rPr lang="en-US" sz="2800" smtClean="0"/>
              <a:t>Combo of genes and disease susceptibility</a:t>
            </a:r>
          </a:p>
          <a:p>
            <a:pPr lvl="1" eaLnBrk="1" hangingPunct="1">
              <a:lnSpc>
                <a:spcPct val="90000"/>
              </a:lnSpc>
              <a:buFont typeface="Wingdings" panose="05000000000000000000" pitchFamily="2" charset="2"/>
              <a:buBlip>
                <a:blip r:embed="rId3"/>
              </a:buBlip>
            </a:pPr>
            <a:r>
              <a:rPr lang="en-US" sz="2800" smtClean="0"/>
              <a:t>Risk Factors:</a:t>
            </a:r>
          </a:p>
          <a:p>
            <a:pPr lvl="2" eaLnBrk="1" hangingPunct="1">
              <a:lnSpc>
                <a:spcPct val="90000"/>
              </a:lnSpc>
              <a:buFont typeface="Wingdings" panose="05000000000000000000" pitchFamily="2" charset="2"/>
              <a:buBlip>
                <a:blip r:embed="rId3"/>
              </a:buBlip>
            </a:pPr>
            <a:r>
              <a:rPr lang="en-US" sz="2800" smtClean="0"/>
              <a:t>Autoimmunity tends to run in families</a:t>
            </a:r>
          </a:p>
          <a:p>
            <a:pPr lvl="2" eaLnBrk="1" hangingPunct="1">
              <a:lnSpc>
                <a:spcPct val="90000"/>
              </a:lnSpc>
              <a:buFont typeface="Wingdings" panose="05000000000000000000" pitchFamily="2" charset="2"/>
              <a:buBlip>
                <a:blip r:embed="rId3"/>
              </a:buBlip>
            </a:pPr>
            <a:r>
              <a:rPr lang="en-US" sz="2800" smtClean="0"/>
              <a:t>Higher rates in non breastfed infants</a:t>
            </a:r>
          </a:p>
          <a:p>
            <a:pPr lvl="2" eaLnBrk="1" hangingPunct="1">
              <a:lnSpc>
                <a:spcPct val="90000"/>
              </a:lnSpc>
              <a:buFont typeface="Wingdings" panose="05000000000000000000" pitchFamily="2" charset="2"/>
              <a:buBlip>
                <a:blip r:embed="rId4"/>
              </a:buBlip>
            </a:pPr>
            <a:r>
              <a:rPr lang="en-US" sz="2800" smtClean="0"/>
              <a:t>Viral triggers: congenital rubella, coxsackie virus B, cytomegalovirus, adenovirus and mumps</a:t>
            </a:r>
            <a:r>
              <a:rPr lang="en-US" sz="3200" smtClean="0"/>
              <a:t>.</a:t>
            </a:r>
          </a:p>
          <a:p>
            <a:pPr lvl="1" eaLnBrk="1" hangingPunct="1">
              <a:lnSpc>
                <a:spcPct val="90000"/>
              </a:lnSpc>
              <a:buFont typeface="Wingdings" panose="05000000000000000000" pitchFamily="2" charset="2"/>
              <a:buBlip>
                <a:blip r:embed="rId5"/>
              </a:buBlip>
            </a:pPr>
            <a:endParaRPr lang="en-US" sz="3200" smtClean="0"/>
          </a:p>
        </p:txBody>
      </p:sp>
    </p:spTree>
    <p:extLst>
      <p:ext uri="{BB962C8B-B14F-4D97-AF65-F5344CB8AC3E}">
        <p14:creationId xmlns:p14="http://schemas.microsoft.com/office/powerpoint/2010/main" val="2408594184"/>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381000" y="-228600"/>
            <a:ext cx="8226425" cy="1143000"/>
          </a:xfrm>
          <a:noFill/>
        </p:spPr>
        <p:txBody>
          <a:bodyPr lIns="90477" tIns="44445" rIns="90477" bIns="44445" anchor="b"/>
          <a:lstStyle/>
          <a:p>
            <a:pPr eaLnBrk="1" hangingPunct="1">
              <a:buFont typeface="Wingdings" panose="05000000000000000000" pitchFamily="2" charset="2"/>
              <a:buNone/>
            </a:pPr>
            <a:r>
              <a:rPr lang="en-US" sz="3600" smtClean="0"/>
              <a:t>Type 1 Diabetes – 10% of all DM</a:t>
            </a:r>
            <a:endParaRPr lang="en-US" sz="3600" smtClean="0">
              <a:sym typeface="Monotype Sorts" pitchFamily="2" charset="2"/>
            </a:endParaRPr>
          </a:p>
        </p:txBody>
      </p:sp>
      <p:sp>
        <p:nvSpPr>
          <p:cNvPr id="52227" name="Rectangle 3"/>
          <p:cNvSpPr>
            <a:spLocks noGrp="1" noChangeArrowheads="1"/>
          </p:cNvSpPr>
          <p:nvPr>
            <p:ph type="body" sz="half" idx="1"/>
          </p:nvPr>
        </p:nvSpPr>
        <p:spPr>
          <a:xfrm>
            <a:off x="304800" y="990600"/>
            <a:ext cx="8610600" cy="5410200"/>
          </a:xfrm>
        </p:spPr>
        <p:txBody>
          <a:bodyPr lIns="90477" tIns="44445" rIns="90477" bIns="44445">
            <a:normAutofit lnSpcReduction="10000"/>
          </a:bodyPr>
          <a:lstStyle/>
          <a:p>
            <a:pPr lvl="1" eaLnBrk="1" hangingPunct="1">
              <a:buFont typeface="Wingdings" panose="05000000000000000000" pitchFamily="2" charset="2"/>
              <a:buChar char="Ø"/>
            </a:pPr>
            <a:r>
              <a:rPr lang="en-US" sz="2800" smtClean="0"/>
              <a:t>Auto-immune pancreatic beta cells destruction </a:t>
            </a:r>
          </a:p>
          <a:p>
            <a:pPr lvl="1" eaLnBrk="1" hangingPunct="1">
              <a:buFont typeface="Wingdings" panose="05000000000000000000" pitchFamily="2" charset="2"/>
              <a:buChar char="Ø"/>
            </a:pPr>
            <a:r>
              <a:rPr lang="en-US" sz="2800" smtClean="0"/>
              <a:t>Most commonly expressed at age 10-14</a:t>
            </a:r>
          </a:p>
          <a:p>
            <a:pPr lvl="1" eaLnBrk="1" hangingPunct="1">
              <a:buFont typeface="Wingdings" panose="05000000000000000000" pitchFamily="2" charset="2"/>
              <a:buChar char="Ø"/>
            </a:pPr>
            <a:r>
              <a:rPr lang="en-US" sz="2800" smtClean="0"/>
              <a:t>More rapid destruction in youth (vs. adults)</a:t>
            </a:r>
          </a:p>
          <a:p>
            <a:pPr lvl="1" eaLnBrk="1" hangingPunct="1">
              <a:buFont typeface="Wingdings" panose="05000000000000000000" pitchFamily="2" charset="2"/>
              <a:buChar char="Ø"/>
            </a:pPr>
            <a:r>
              <a:rPr lang="en-US" sz="2800" smtClean="0"/>
              <a:t>Insulin sensitive (require 0.5 - 1.0 units/kg/day)</a:t>
            </a:r>
          </a:p>
          <a:p>
            <a:pPr lvl="1" eaLnBrk="1" hangingPunct="1">
              <a:buFont typeface="Wingdings" panose="05000000000000000000" pitchFamily="2" charset="2"/>
              <a:buChar char="Ø"/>
            </a:pPr>
            <a:r>
              <a:rPr lang="en-US" sz="2800" smtClean="0"/>
              <a:t>Auto-immune Markers </a:t>
            </a:r>
          </a:p>
          <a:p>
            <a:pPr lvl="2" eaLnBrk="1" hangingPunct="1">
              <a:buFont typeface="Wingdings" panose="05000000000000000000" pitchFamily="2" charset="2"/>
              <a:buChar char="Ø"/>
            </a:pPr>
            <a:r>
              <a:rPr lang="en-US" sz="2400" smtClean="0"/>
              <a:t>Positive Glutamic Acid Decarboxylase (GAD), Insulin &amp; Islet Cell Autoantibodies (IAA &amp; ICA’s) </a:t>
            </a:r>
          </a:p>
          <a:p>
            <a:pPr lvl="2" eaLnBrk="1" hangingPunct="1">
              <a:buFont typeface="Wingdings" panose="05000000000000000000" pitchFamily="2" charset="2"/>
              <a:buChar char="Ø"/>
            </a:pPr>
            <a:r>
              <a:rPr lang="en-US" sz="2400" smtClean="0"/>
              <a:t>New marker – ZnT8 (zinc transporter) antibodies to this (ZnT8) found in 60-80% of type 1</a:t>
            </a:r>
          </a:p>
          <a:p>
            <a:pPr lvl="1" eaLnBrk="1" hangingPunct="1">
              <a:buFont typeface="Wingdings" panose="05000000000000000000" pitchFamily="2" charset="2"/>
              <a:buChar char="Ø"/>
            </a:pPr>
            <a:r>
              <a:rPr lang="en-US" sz="2800" smtClean="0"/>
              <a:t>Other clues</a:t>
            </a:r>
          </a:p>
          <a:p>
            <a:pPr lvl="2" eaLnBrk="1" hangingPunct="1">
              <a:buFont typeface="Wingdings" panose="05000000000000000000" pitchFamily="2" charset="2"/>
              <a:buChar char="Ø"/>
            </a:pPr>
            <a:r>
              <a:rPr lang="en-US" sz="2800" smtClean="0"/>
              <a:t>Low C-Peptide level &lt; 0.5</a:t>
            </a:r>
          </a:p>
          <a:p>
            <a:pPr lvl="2" eaLnBrk="1" hangingPunct="1">
              <a:buFont typeface="Wingdings" panose="05000000000000000000" pitchFamily="2" charset="2"/>
              <a:buChar char="Ø"/>
            </a:pPr>
            <a:r>
              <a:rPr lang="en-US" sz="2800" smtClean="0"/>
              <a:t>Usually lean and present in sick state</a:t>
            </a:r>
          </a:p>
          <a:p>
            <a:pPr lvl="1" eaLnBrk="1" hangingPunct="1">
              <a:buFont typeface="Wingdings" panose="05000000000000000000" pitchFamily="2" charset="2"/>
              <a:buNone/>
            </a:pPr>
            <a:endParaRPr lang="en-US" sz="2000" smtClean="0"/>
          </a:p>
        </p:txBody>
      </p:sp>
    </p:spTree>
    <p:extLst>
      <p:ext uri="{BB962C8B-B14F-4D97-AF65-F5344CB8AC3E}">
        <p14:creationId xmlns:p14="http://schemas.microsoft.com/office/powerpoint/2010/main" val="3965345598"/>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6688" y="0"/>
            <a:ext cx="429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58775"/>
            <a:ext cx="3900488" cy="390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2050293"/>
      </p:ext>
    </p:extLst>
  </p:cSld>
  <p:clrMapOvr>
    <a:masterClrMapping/>
  </p:clrMapOvr>
  <p:transition>
    <p:rand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6"/>
          <p:cNvSpPr>
            <a:spLocks noGrp="1"/>
          </p:cNvSpPr>
          <p:nvPr>
            <p:ph type="title"/>
          </p:nvPr>
        </p:nvSpPr>
        <p:spPr/>
        <p:txBody>
          <a:bodyPr>
            <a:normAutofit fontScale="90000"/>
          </a:bodyPr>
          <a:lstStyle/>
          <a:p>
            <a:r>
              <a:rPr lang="en-US" smtClean="0"/>
              <a:t>What Does Type 1 Look Like?</a:t>
            </a:r>
          </a:p>
        </p:txBody>
      </p:sp>
      <p:pic>
        <p:nvPicPr>
          <p:cNvPr id="56323" name="Picture 2" descr="http://0.tqn.com/d/type1diabetes/1/0/R/2/-/-/Bret-Michaels---Ethan-Miller---Image-Entertainment---Getty---107365749.jpg"/>
          <p:cNvPicPr>
            <a:picLocks noGrp="1" noChangeAspect="1" noChangeArrowheads="1"/>
          </p:cNvPicPr>
          <p:nvPr>
            <p:ph type="pic" idx="4294967295"/>
          </p:nvPr>
        </p:nvPicPr>
        <p:blipFill>
          <a:blip r:embed="rId2">
            <a:extLst>
              <a:ext uri="{28A0092B-C50C-407E-A947-70E740481C1C}">
                <a14:useLocalDpi xmlns:a14="http://schemas.microsoft.com/office/drawing/2010/main" val="0"/>
              </a:ext>
            </a:extLst>
          </a:blip>
          <a:srcRect t="29056" b="29056"/>
          <a:stretch>
            <a:fillRect/>
          </a:stretch>
        </p:blipFill>
        <p:spPr>
          <a:xfrm>
            <a:off x="5334000" y="1333500"/>
            <a:ext cx="3249613" cy="2209800"/>
          </a:xfrm>
        </p:spPr>
      </p:pic>
      <p:pic>
        <p:nvPicPr>
          <p:cNvPr id="56324" name="Picture 6" descr="http://3.bp.blogspot.com/-UQZ2OA6f47s/Tykl1O-7_lI/AAAAAAAAG94/iKQfSynUjIs/s320/Nick+Jonas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429000"/>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0" descr="Mary Tyler Mo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828800"/>
            <a:ext cx="134143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12" descr="Sonia Sotomay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4267200"/>
            <a:ext cx="16764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Rectangle 8"/>
          <p:cNvSpPr>
            <a:spLocks noChangeArrowheads="1"/>
          </p:cNvSpPr>
          <p:nvPr/>
        </p:nvSpPr>
        <p:spPr bwMode="auto">
          <a:xfrm>
            <a:off x="5562600" y="6324600"/>
            <a:ext cx="2800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a:latin typeface="Arial" panose="020B0604020202020204" pitchFamily="34" charset="0"/>
              </a:rPr>
              <a:t>Justice Sonia Sotomayor </a:t>
            </a:r>
          </a:p>
        </p:txBody>
      </p:sp>
      <p:sp>
        <p:nvSpPr>
          <p:cNvPr id="56328" name="Rectangle 13"/>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sp>
        <p:nvSpPr>
          <p:cNvPr id="56329" name="Rectangle 11"/>
          <p:cNvSpPr>
            <a:spLocks noChangeArrowheads="1"/>
          </p:cNvSpPr>
          <p:nvPr/>
        </p:nvSpPr>
        <p:spPr bwMode="auto">
          <a:xfrm>
            <a:off x="3962400" y="1333500"/>
            <a:ext cx="152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000" b="1">
                <a:latin typeface="Arial" panose="020B0604020202020204" pitchFamily="34" charset="0"/>
              </a:rPr>
              <a:t>Bret Michaels</a:t>
            </a:r>
            <a:r>
              <a:rPr lang="en-US" sz="2000">
                <a:latin typeface="Arial" panose="020B0604020202020204" pitchFamily="34" charset="0"/>
              </a:rPr>
              <a:t> </a:t>
            </a:r>
          </a:p>
        </p:txBody>
      </p:sp>
      <p:sp>
        <p:nvSpPr>
          <p:cNvPr id="56330" name="Rectangle 12"/>
          <p:cNvSpPr>
            <a:spLocks noChangeArrowheads="1"/>
          </p:cNvSpPr>
          <p:nvPr/>
        </p:nvSpPr>
        <p:spPr bwMode="auto">
          <a:xfrm>
            <a:off x="152400" y="3429000"/>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Arial" panose="020B0604020202020204" pitchFamily="34" charset="0"/>
              </a:rPr>
              <a:t>Mary Tyler Moore</a:t>
            </a:r>
            <a:endParaRPr lang="en-US" sz="2400">
              <a:latin typeface="Arial" panose="020B0604020202020204" pitchFamily="34" charset="0"/>
            </a:endParaRPr>
          </a:p>
        </p:txBody>
      </p:sp>
      <p:sp>
        <p:nvSpPr>
          <p:cNvPr id="56331" name="Rectangle 14"/>
          <p:cNvSpPr>
            <a:spLocks noChangeArrowheads="1"/>
          </p:cNvSpPr>
          <p:nvPr/>
        </p:nvSpPr>
        <p:spPr bwMode="auto">
          <a:xfrm>
            <a:off x="3124200" y="6477000"/>
            <a:ext cx="3292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Arial" panose="020B0604020202020204" pitchFamily="34" charset="0"/>
              </a:rPr>
              <a:t>Nick Jonas</a:t>
            </a:r>
            <a:endParaRPr lang="en-US" sz="2400">
              <a:latin typeface="Arial" panose="020B0604020202020204" pitchFamily="34" charset="0"/>
            </a:endParaRPr>
          </a:p>
        </p:txBody>
      </p:sp>
      <p:sp>
        <p:nvSpPr>
          <p:cNvPr id="56332" name="Rectangle 15"/>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pic>
        <p:nvPicPr>
          <p:cNvPr id="56333" name="Picture 16" descr="Adam Morriso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000" y="4724400"/>
            <a:ext cx="12795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4" name="Rectangle 17"/>
          <p:cNvSpPr>
            <a:spLocks noChangeArrowheads="1"/>
          </p:cNvSpPr>
          <p:nvPr/>
        </p:nvSpPr>
        <p:spPr bwMode="auto">
          <a:xfrm>
            <a:off x="228600" y="4343400"/>
            <a:ext cx="2133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b="1">
                <a:latin typeface="Arial" panose="020B0604020202020204" pitchFamily="34" charset="0"/>
              </a:rPr>
              <a:t>Adam Morrison</a:t>
            </a:r>
            <a:r>
              <a:rPr lang="en-US" sz="1400">
                <a:latin typeface="Arial" panose="020B0604020202020204" pitchFamily="34" charset="0"/>
              </a:rPr>
              <a:t> </a:t>
            </a:r>
          </a:p>
        </p:txBody>
      </p:sp>
      <p:sp>
        <p:nvSpPr>
          <p:cNvPr id="56335" name="Rectangle 18"/>
          <p:cNvSpPr>
            <a:spLocks noChangeArrowheads="1"/>
          </p:cNvSpPr>
          <p:nvPr/>
        </p:nvSpPr>
        <p:spPr bwMode="auto">
          <a:xfrm>
            <a:off x="2514600" y="2362200"/>
            <a:ext cx="1658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a:latin typeface="Arial" panose="020B0604020202020204" pitchFamily="34" charset="0"/>
              </a:rPr>
              <a:t>Sharon Stone </a:t>
            </a:r>
          </a:p>
        </p:txBody>
      </p:sp>
      <p:sp>
        <p:nvSpPr>
          <p:cNvPr id="56336" name="Rectangle 19"/>
          <p:cNvSpPr>
            <a:spLocks noChangeArrowheads="1"/>
          </p:cNvSpPr>
          <p:nvPr/>
        </p:nvSpPr>
        <p:spPr bwMode="auto">
          <a:xfrm>
            <a:off x="2286000" y="2667000"/>
            <a:ext cx="1325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a:latin typeface="Arial" panose="020B0604020202020204" pitchFamily="34" charset="0"/>
              </a:rPr>
              <a:t>Halle Berry</a:t>
            </a:r>
          </a:p>
        </p:txBody>
      </p:sp>
      <p:sp>
        <p:nvSpPr>
          <p:cNvPr id="56337" name="TextBox 16"/>
          <p:cNvSpPr txBox="1">
            <a:spLocks noChangeArrowheads="1"/>
          </p:cNvSpPr>
          <p:nvPr/>
        </p:nvSpPr>
        <p:spPr bwMode="auto">
          <a:xfrm>
            <a:off x="5181600" y="3729038"/>
            <a:ext cx="4238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Times New Roman" panose="02020603050405020304" pitchFamily="18" charset="0"/>
              </a:rPr>
              <a:t>From Debbie Nagata’s slide collection</a:t>
            </a:r>
          </a:p>
        </p:txBody>
      </p:sp>
    </p:spTree>
    <p:extLst>
      <p:ext uri="{BB962C8B-B14F-4D97-AF65-F5344CB8AC3E}">
        <p14:creationId xmlns:p14="http://schemas.microsoft.com/office/powerpoint/2010/main" val="4286125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85800" y="381000"/>
            <a:ext cx="7924800" cy="1143000"/>
          </a:xfrm>
        </p:spPr>
        <p:txBody>
          <a:bodyPr/>
          <a:lstStyle/>
          <a:p>
            <a:pPr eaLnBrk="1" hangingPunct="1"/>
            <a:r>
              <a:rPr lang="en-US" sz="4800" b="1" smtClean="0">
                <a:latin typeface="Articulate Extrabold" panose="02000503050000020004" pitchFamily="2" charset="0"/>
              </a:rPr>
              <a:t>CDC Announces</a:t>
            </a:r>
          </a:p>
        </p:txBody>
      </p:sp>
      <p:sp>
        <p:nvSpPr>
          <p:cNvPr id="1885187" name="Rectangle 3"/>
          <p:cNvSpPr>
            <a:spLocks noGrp="1" noChangeArrowheads="1"/>
          </p:cNvSpPr>
          <p:nvPr>
            <p:ph type="body" idx="1"/>
          </p:nvPr>
        </p:nvSpPr>
        <p:spPr>
          <a:xfrm>
            <a:off x="2971800" y="1524000"/>
            <a:ext cx="5154613" cy="5018088"/>
          </a:xfrm>
        </p:spPr>
        <p:txBody>
          <a:bodyPr/>
          <a:lstStyle/>
          <a:p>
            <a:pPr eaLnBrk="1" hangingPunct="1">
              <a:buFont typeface="Wingdings" panose="05000000000000000000" pitchFamily="2" charset="2"/>
              <a:buNone/>
            </a:pPr>
            <a:endParaRPr lang="en-US" sz="2800" smtClean="0"/>
          </a:p>
          <a:p>
            <a:pPr algn="ctr" eaLnBrk="1" hangingPunct="1">
              <a:buFont typeface="Wingdings" panose="05000000000000000000" pitchFamily="2" charset="2"/>
              <a:buNone/>
            </a:pPr>
            <a:r>
              <a:rPr lang="en-US" sz="4800" smtClean="0">
                <a:solidFill>
                  <a:schemeClr val="hlink"/>
                </a:solidFill>
              </a:rPr>
              <a:t>1 in 3 Americans may  have Diabetes by 2050</a:t>
            </a:r>
            <a:endParaRPr lang="en-US" sz="4400" smtClean="0">
              <a:solidFill>
                <a:schemeClr val="hlink"/>
              </a:solidFill>
            </a:endParaRPr>
          </a:p>
          <a:p>
            <a:pPr algn="ctr" eaLnBrk="1" hangingPunct="1">
              <a:buFont typeface="Wingdings" panose="05000000000000000000" pitchFamily="2" charset="2"/>
              <a:buNone/>
            </a:pPr>
            <a:endParaRPr lang="en-US" sz="2000" i="1" smtClean="0">
              <a:solidFill>
                <a:schemeClr val="hlink"/>
              </a:solidFill>
            </a:endParaRPr>
          </a:p>
          <a:p>
            <a:pPr algn="r" eaLnBrk="1" hangingPunct="1">
              <a:buFont typeface="Wingdings" panose="05000000000000000000" pitchFamily="2" charset="2"/>
              <a:buNone/>
            </a:pPr>
            <a:r>
              <a:rPr lang="en-US" sz="1600" i="1" smtClean="0"/>
              <a:t>Boyle, Thompson, Barker, Williamson </a:t>
            </a:r>
          </a:p>
          <a:p>
            <a:pPr algn="r" eaLnBrk="1" hangingPunct="1">
              <a:buFont typeface="Wingdings" panose="05000000000000000000" pitchFamily="2" charset="2"/>
              <a:buNone/>
            </a:pPr>
            <a:r>
              <a:rPr lang="en-US" sz="1600" i="1" smtClean="0"/>
              <a:t>2010, Oct 22:8(1)29</a:t>
            </a:r>
          </a:p>
          <a:p>
            <a:pPr algn="r" eaLnBrk="1" hangingPunct="1">
              <a:buFont typeface="Wingdings" panose="05000000000000000000" pitchFamily="2" charset="2"/>
              <a:buNone/>
            </a:pPr>
            <a:r>
              <a:rPr lang="en-US" sz="1600" i="1" smtClean="0"/>
              <a:t>www.pophealthmetrics.co</a:t>
            </a:r>
            <a:r>
              <a:rPr lang="en-US" sz="2000" i="1" smtClean="0"/>
              <a:t>m</a:t>
            </a:r>
          </a:p>
        </p:txBody>
      </p:sp>
      <p:pic>
        <p:nvPicPr>
          <p:cNvPr id="9220" name="Picture 4" descr="j0351647[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2286000"/>
            <a:ext cx="230028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223929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885187">
                                            <p:txEl>
                                              <p:pRg st="1" end="1"/>
                                            </p:txEl>
                                          </p:spTgt>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8" presetClass="emph" presetSubtype="0" fill="hold" nodeType="clickEffect">
                                  <p:stCondLst>
                                    <p:cond delay="0"/>
                                  </p:stCondLst>
                                  <p:childTnLst>
                                    <p:animRot by="21600000">
                                      <p:cBhvr>
                                        <p:cTn id="10" dur="2000" fill="hold"/>
                                        <p:tgtEl>
                                          <p:spTgt spid="1885187">
                                            <p:txEl>
                                              <p:pRg st="3" end="3"/>
                                            </p:txEl>
                                          </p:spTgt>
                                        </p:tgtEl>
                                        <p:attrNameLst>
                                          <p:attrName>r</p:attrName>
                                        </p:attrNameLst>
                                      </p:cBhvr>
                                    </p:animRo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mph" presetSubtype="0" fill="hold" nodeType="clickEffect">
                                  <p:stCondLst>
                                    <p:cond delay="0"/>
                                  </p:stCondLst>
                                  <p:childTnLst>
                                    <p:animRot by="21600000">
                                      <p:cBhvr>
                                        <p:cTn id="14" dur="2000" fill="hold"/>
                                        <p:tgtEl>
                                          <p:spTgt spid="1885187">
                                            <p:txEl>
                                              <p:pRg st="4" end="4"/>
                                            </p:txEl>
                                          </p:spTgt>
                                        </p:tgtEl>
                                        <p:attrNameLst>
                                          <p:attrName>r</p:attrName>
                                        </p:attrNameLst>
                                      </p:cBhvr>
                                    </p:animRot>
                                  </p:childTnLst>
                                </p:cTn>
                              </p:par>
                            </p:childTnLst>
                          </p:cTn>
                        </p:par>
                      </p:childTnLst>
                    </p:cTn>
                  </p:par>
                  <p:par>
                    <p:cTn id="15" fill="hold" nodeType="clickPar">
                      <p:stCondLst>
                        <p:cond delay="indefinite"/>
                      </p:stCondLst>
                      <p:childTnLst>
                        <p:par>
                          <p:cTn id="16" fill="hold" nodeType="withGroup">
                            <p:stCondLst>
                              <p:cond delay="0"/>
                            </p:stCondLst>
                            <p:childTnLst>
                              <p:par>
                                <p:cTn id="17" presetID="8" presetClass="emph" presetSubtype="0" fill="hold" nodeType="clickEffect">
                                  <p:stCondLst>
                                    <p:cond delay="0"/>
                                  </p:stCondLst>
                                  <p:childTnLst>
                                    <p:animRot by="21600000">
                                      <p:cBhvr>
                                        <p:cTn id="18" dur="2000" fill="hold"/>
                                        <p:tgtEl>
                                          <p:spTgt spid="1885187">
                                            <p:txEl>
                                              <p:pRg st="5" end="5"/>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838200" y="304800"/>
            <a:ext cx="7772400" cy="1600200"/>
          </a:xfrm>
        </p:spPr>
        <p:txBody>
          <a:bodyPr>
            <a:normAutofit fontScale="90000"/>
          </a:bodyPr>
          <a:lstStyle/>
          <a:p>
            <a:pPr eaLnBrk="1" hangingPunct="1"/>
            <a:r>
              <a:rPr lang="en-US" smtClean="0"/>
              <a:t>Type 1 Diabetes Associated with other immune conditions</a:t>
            </a:r>
          </a:p>
        </p:txBody>
      </p:sp>
      <p:sp>
        <p:nvSpPr>
          <p:cNvPr id="57347" name="Rectangle 3"/>
          <p:cNvSpPr>
            <a:spLocks noGrp="1" noChangeArrowheads="1"/>
          </p:cNvSpPr>
          <p:nvPr>
            <p:ph type="body" idx="1"/>
          </p:nvPr>
        </p:nvSpPr>
        <p:spPr>
          <a:xfrm>
            <a:off x="914400" y="2209800"/>
            <a:ext cx="7772400" cy="4343400"/>
          </a:xfrm>
        </p:spPr>
        <p:txBody>
          <a:bodyPr/>
          <a:lstStyle/>
          <a:p>
            <a:pPr eaLnBrk="1" hangingPunct="1"/>
            <a:r>
              <a:rPr lang="en-US" smtClean="0"/>
              <a:t>Celiac disease (gluten intolerance)</a:t>
            </a:r>
          </a:p>
          <a:p>
            <a:pPr eaLnBrk="1" hangingPunct="1"/>
            <a:r>
              <a:rPr lang="en-US" smtClean="0"/>
              <a:t>Thyroid disease</a:t>
            </a:r>
          </a:p>
          <a:p>
            <a:pPr eaLnBrk="1" hangingPunct="1"/>
            <a:r>
              <a:rPr lang="en-US" smtClean="0"/>
              <a:t>Addison’s Disease</a:t>
            </a:r>
          </a:p>
          <a:p>
            <a:pPr eaLnBrk="1" hangingPunct="1"/>
            <a:r>
              <a:rPr lang="en-US" smtClean="0"/>
              <a:t>Rheumatoid arthritis</a:t>
            </a:r>
          </a:p>
          <a:p>
            <a:pPr eaLnBrk="1" hangingPunct="1"/>
            <a:r>
              <a:rPr lang="en-US" smtClean="0"/>
              <a:t>Other</a:t>
            </a:r>
          </a:p>
          <a:p>
            <a:pPr eaLnBrk="1" hangingPunct="1"/>
            <a:endParaRPr lang="en-US" smtClean="0"/>
          </a:p>
        </p:txBody>
      </p:sp>
      <p:pic>
        <p:nvPicPr>
          <p:cNvPr id="57348" name="Picture 4" descr="C:\Users\Beverly\AppData\Local\Microsoft\Windows\Temporary Internet Files\Content.IE5\DMXEH1SJ\MPj0438737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429000"/>
            <a:ext cx="215265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17403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smtClean="0"/>
              <a:t>Type 1 Summary</a:t>
            </a:r>
          </a:p>
        </p:txBody>
      </p:sp>
      <p:sp>
        <p:nvSpPr>
          <p:cNvPr id="59395" name="Rectangle 3"/>
          <p:cNvSpPr>
            <a:spLocks noGrp="1" noChangeArrowheads="1"/>
          </p:cNvSpPr>
          <p:nvPr>
            <p:ph type="body" idx="1"/>
          </p:nvPr>
        </p:nvSpPr>
        <p:spPr/>
        <p:txBody>
          <a:bodyPr/>
          <a:lstStyle/>
          <a:p>
            <a:pPr eaLnBrk="1" hangingPunct="1"/>
            <a:r>
              <a:rPr lang="en-US" smtClean="0"/>
              <a:t>Autoimmune and often associated w/</a:t>
            </a:r>
          </a:p>
          <a:p>
            <a:pPr eaLnBrk="1" hangingPunct="1"/>
            <a:r>
              <a:rPr lang="en-US" smtClean="0"/>
              <a:t>Complete pancreatic destruction</a:t>
            </a:r>
          </a:p>
          <a:p>
            <a:pPr eaLnBrk="1" hangingPunct="1"/>
            <a:r>
              <a:rPr lang="en-US" smtClean="0"/>
              <a:t>Need insulin shots</a:t>
            </a:r>
          </a:p>
          <a:p>
            <a:pPr eaLnBrk="1" hangingPunct="1"/>
            <a:r>
              <a:rPr lang="en-US" smtClean="0"/>
              <a:t>Often first present in Diabetic KetoAcidosis (DKA)</a:t>
            </a:r>
          </a:p>
        </p:txBody>
      </p:sp>
    </p:spTree>
    <p:extLst>
      <p:ext uri="{BB962C8B-B14F-4D97-AF65-F5344CB8AC3E}">
        <p14:creationId xmlns:p14="http://schemas.microsoft.com/office/powerpoint/2010/main" val="28360697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smtClean="0"/>
              <a:t>Type 1 in Hospital	</a:t>
            </a:r>
          </a:p>
        </p:txBody>
      </p:sp>
      <p:sp>
        <p:nvSpPr>
          <p:cNvPr id="61443" name="Content Placeholder 2"/>
          <p:cNvSpPr>
            <a:spLocks noGrp="1"/>
          </p:cNvSpPr>
          <p:nvPr>
            <p:ph idx="1"/>
          </p:nvPr>
        </p:nvSpPr>
        <p:spPr>
          <a:xfrm>
            <a:off x="457200" y="1447800"/>
            <a:ext cx="8001000" cy="5029200"/>
          </a:xfrm>
        </p:spPr>
        <p:txBody>
          <a:bodyPr/>
          <a:lstStyle/>
          <a:p>
            <a:r>
              <a:rPr lang="en-US" dirty="0" smtClean="0"/>
              <a:t>43 </a:t>
            </a:r>
            <a:r>
              <a:rPr lang="en-US" dirty="0" err="1" smtClean="0"/>
              <a:t>yr</a:t>
            </a:r>
            <a:r>
              <a:rPr lang="en-US" dirty="0" smtClean="0"/>
              <a:t> old admitted to evaluate angina.</a:t>
            </a:r>
          </a:p>
          <a:p>
            <a:r>
              <a:rPr lang="en-US" dirty="0" smtClean="0"/>
              <a:t>Morning blood sugar is 92.</a:t>
            </a:r>
          </a:p>
          <a:p>
            <a:r>
              <a:rPr lang="en-US" dirty="0" smtClean="0"/>
              <a:t>Based on Regular insulin sliding scale, no insulin required. </a:t>
            </a:r>
          </a:p>
          <a:p>
            <a:r>
              <a:rPr lang="en-US" dirty="0" smtClean="0"/>
              <a:t>Breakfast tray shows up and patient says, I need my insulin shot before I eat</a:t>
            </a:r>
            <a:r>
              <a:rPr lang="en-US" dirty="0" smtClean="0"/>
              <a:t>.</a:t>
            </a:r>
          </a:p>
          <a:p>
            <a:pPr marL="0" indent="0">
              <a:buNone/>
            </a:pPr>
            <a:endParaRPr lang="en-US" dirty="0"/>
          </a:p>
          <a:p>
            <a:pPr marL="0" indent="0">
              <a:buNone/>
            </a:pPr>
            <a:r>
              <a:rPr lang="en-US" dirty="0" smtClean="0"/>
              <a:t> </a:t>
            </a:r>
            <a:r>
              <a:rPr lang="en-US" dirty="0" smtClean="0"/>
              <a:t>		</a:t>
            </a:r>
            <a:r>
              <a:rPr lang="en-US" sz="4000" b="1" dirty="0" smtClean="0">
                <a:solidFill>
                  <a:schemeClr val="accent5">
                    <a:lumMod val="50000"/>
                  </a:schemeClr>
                </a:solidFill>
              </a:rPr>
              <a:t>What do you say?</a:t>
            </a:r>
            <a:endParaRPr lang="en-US" b="1" dirty="0" smtClean="0">
              <a:solidFill>
                <a:schemeClr val="accent5">
                  <a:lumMod val="50000"/>
                </a:schemeClr>
              </a:solidFill>
            </a:endParaRPr>
          </a:p>
        </p:txBody>
      </p:sp>
      <p:pic>
        <p:nvPicPr>
          <p:cNvPr id="61444" name="Picture 2" descr="C:\Users\Beverly\AppData\Local\Microsoft\Windows\Temporary Internet Files\Content.IE5\BY1JKQ3K\MC90044142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3434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78218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6834" name="Rectangle 2"/>
          <p:cNvSpPr>
            <a:spLocks noChangeArrowheads="1"/>
          </p:cNvSpPr>
          <p:nvPr/>
        </p:nvSpPr>
        <p:spPr bwMode="auto">
          <a:xfrm>
            <a:off x="5486400" y="685800"/>
            <a:ext cx="2724150" cy="454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5400" dirty="0">
                <a:solidFill>
                  <a:schemeClr val="accent1">
                    <a:lumMod val="50000"/>
                  </a:schemeClr>
                </a:solidFill>
                <a:latin typeface="Arial Black" panose="020B0A04020102020204" pitchFamily="34" charset="0"/>
              </a:rPr>
              <a:t>“How Sweet It Is”</a:t>
            </a:r>
            <a:endParaRPr lang="en-US" sz="4000" dirty="0">
              <a:solidFill>
                <a:schemeClr val="accent1">
                  <a:lumMod val="50000"/>
                </a:schemeClr>
              </a:solidFill>
              <a:latin typeface="Arial Black" panose="020B0A04020102020204" pitchFamily="34" charset="0"/>
            </a:endParaRPr>
          </a:p>
        </p:txBody>
      </p:sp>
      <p:pic>
        <p:nvPicPr>
          <p:cNvPr id="6349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434975"/>
            <a:ext cx="4724400" cy="596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208341296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656834"/>
                                        </p:tgtEl>
                                        <p:attrNameLst>
                                          <p:attrName>style.visibility</p:attrName>
                                        </p:attrNameLst>
                                      </p:cBhvr>
                                      <p:to>
                                        <p:strVal val="visible"/>
                                      </p:to>
                                    </p:set>
                                    <p:anim calcmode="lin" valueType="num">
                                      <p:cBhvr additive="base">
                                        <p:cTn id="7" dur="2000" fill="hold"/>
                                        <p:tgtEl>
                                          <p:spTgt spid="1656834"/>
                                        </p:tgtEl>
                                        <p:attrNameLst>
                                          <p:attrName>ppt_x</p:attrName>
                                        </p:attrNameLst>
                                      </p:cBhvr>
                                      <p:tavLst>
                                        <p:tav tm="0">
                                          <p:val>
                                            <p:strVal val="0-#ppt_w/2"/>
                                          </p:val>
                                        </p:tav>
                                        <p:tav tm="100000">
                                          <p:val>
                                            <p:strVal val="#ppt_x"/>
                                          </p:val>
                                        </p:tav>
                                      </p:tavLst>
                                    </p:anim>
                                    <p:anim calcmode="lin" valueType="num">
                                      <p:cBhvr additive="base">
                                        <p:cTn id="8" dur="2000" fill="hold"/>
                                        <p:tgtEl>
                                          <p:spTgt spid="165683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683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538" name="Object 2"/>
          <p:cNvGraphicFramePr>
            <a:graphicFrameLocks noChangeAspect="1"/>
          </p:cNvGraphicFramePr>
          <p:nvPr/>
        </p:nvGraphicFramePr>
        <p:xfrm>
          <a:off x="0" y="685800"/>
          <a:ext cx="4359275" cy="3371850"/>
        </p:xfrm>
        <a:graphic>
          <a:graphicData uri="http://schemas.openxmlformats.org/presentationml/2006/ole">
            <mc:AlternateContent xmlns:mc="http://schemas.openxmlformats.org/markup-compatibility/2006">
              <mc:Choice xmlns:v="urn:schemas-microsoft-com:vml" Requires="v">
                <p:oleObj spid="_x0000_s47130" name="Clip" r:id="rId4" imgW="3840813" imgH="2972058" progId="MS_ClipArt_Gallery.5">
                  <p:embed/>
                </p:oleObj>
              </mc:Choice>
              <mc:Fallback>
                <p:oleObj name="Clip" r:id="rId4" imgW="3840813" imgH="2972058"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85800"/>
                        <a:ext cx="4359275" cy="3371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5539" name="Object 3"/>
          <p:cNvGraphicFramePr>
            <a:graphicFrameLocks noChangeAspect="1"/>
          </p:cNvGraphicFramePr>
          <p:nvPr/>
        </p:nvGraphicFramePr>
        <p:xfrm>
          <a:off x="4749800" y="685800"/>
          <a:ext cx="4394200" cy="3398838"/>
        </p:xfrm>
        <a:graphic>
          <a:graphicData uri="http://schemas.openxmlformats.org/presentationml/2006/ole">
            <mc:AlternateContent xmlns:mc="http://schemas.openxmlformats.org/markup-compatibility/2006">
              <mc:Choice xmlns:v="urn:schemas-microsoft-com:vml" Requires="v">
                <p:oleObj spid="_x0000_s47131" name="Clip" r:id="rId6" imgW="3840813" imgH="2972058" progId="MS_ClipArt_Gallery.5">
                  <p:embed/>
                </p:oleObj>
              </mc:Choice>
              <mc:Fallback>
                <p:oleObj name="Clip" r:id="rId6" imgW="3840813" imgH="2972058" progId="MS_ClipArt_Gallery.5">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9800" y="685800"/>
                        <a:ext cx="4394200" cy="3398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680388" name="Picture 4" descr="visceral fa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9800" y="0"/>
            <a:ext cx="4719638"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35697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3642" y="304800"/>
            <a:ext cx="7772400" cy="1143000"/>
          </a:xfrm>
        </p:spPr>
        <p:txBody>
          <a:bodyPr>
            <a:normAutofit fontScale="90000"/>
          </a:bodyPr>
          <a:lstStyle/>
          <a:p>
            <a:r>
              <a:rPr lang="en-US" dirty="0" smtClean="0"/>
              <a:t>Visceral Fat – </a:t>
            </a:r>
            <a:br>
              <a:rPr lang="en-US" dirty="0" smtClean="0"/>
            </a:br>
            <a:r>
              <a:rPr lang="en-US" dirty="0" smtClean="0"/>
              <a:t>“Endocrine Organ”</a:t>
            </a:r>
            <a:endParaRPr lang="en-US" dirty="0"/>
          </a:p>
        </p:txBody>
      </p:sp>
      <p:pic>
        <p:nvPicPr>
          <p:cNvPr id="64514" name="Picture 2" descr="http://www.juneportfolio.com/wp-content/uploads/2013/06/ViscerlFat.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flipH="1">
            <a:off x="46629" y="1496659"/>
            <a:ext cx="9067801" cy="5361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34422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sz="3600" smtClean="0"/>
              <a:t>Cardio Metabolic Risk  - </a:t>
            </a:r>
            <a:br>
              <a:rPr lang="en-US" sz="3600" smtClean="0"/>
            </a:br>
            <a:r>
              <a:rPr lang="en-US" sz="3600" smtClean="0"/>
              <a:t>5 Hypers -</a:t>
            </a:r>
          </a:p>
        </p:txBody>
      </p:sp>
      <p:sp>
        <p:nvSpPr>
          <p:cNvPr id="1767427" name="Rectangle 3"/>
          <p:cNvSpPr>
            <a:spLocks noGrp="1" noChangeArrowheads="1"/>
          </p:cNvSpPr>
          <p:nvPr>
            <p:ph type="body" idx="1"/>
          </p:nvPr>
        </p:nvSpPr>
        <p:spPr/>
        <p:txBody>
          <a:bodyPr/>
          <a:lstStyle/>
          <a:p>
            <a:pPr eaLnBrk="1" hangingPunct="1"/>
            <a:r>
              <a:rPr lang="en-US" smtClean="0"/>
              <a:t>Hyperinsulinemia (resistance)</a:t>
            </a:r>
          </a:p>
          <a:p>
            <a:pPr eaLnBrk="1" hangingPunct="1"/>
            <a:r>
              <a:rPr lang="en-US" smtClean="0"/>
              <a:t>Hyperglycemia</a:t>
            </a:r>
          </a:p>
          <a:p>
            <a:pPr eaLnBrk="1" hangingPunct="1"/>
            <a:r>
              <a:rPr lang="en-US" smtClean="0"/>
              <a:t>Hyperlipidemia</a:t>
            </a:r>
          </a:p>
          <a:p>
            <a:pPr eaLnBrk="1" hangingPunct="1"/>
            <a:r>
              <a:rPr lang="en-US" smtClean="0"/>
              <a:t>Hypertension</a:t>
            </a:r>
          </a:p>
          <a:p>
            <a:pPr eaLnBrk="1" hangingPunct="1"/>
            <a:r>
              <a:rPr lang="en-US" smtClean="0"/>
              <a:t>Hyper”waistline”emia (35” women, 40” men)</a:t>
            </a:r>
          </a:p>
          <a:p>
            <a:pPr eaLnBrk="1" hangingPunct="1">
              <a:buFont typeface="Wingdings" panose="05000000000000000000" pitchFamily="2" charset="2"/>
              <a:buNone/>
            </a:pPr>
            <a:endParaRPr lang="en-US" i="1" smtClean="0"/>
          </a:p>
          <a:p>
            <a:pPr algn="ctr" eaLnBrk="1" hangingPunct="1">
              <a:buFont typeface="Wingdings" panose="05000000000000000000" pitchFamily="2" charset="2"/>
              <a:buNone/>
            </a:pPr>
            <a:r>
              <a:rPr lang="en-US" i="1" smtClean="0">
                <a:solidFill>
                  <a:schemeClr val="folHlink"/>
                </a:solidFill>
              </a:rPr>
              <a:t>Manifestations of Insulin Resistance</a:t>
            </a:r>
            <a:endParaRPr lang="en-US" smtClean="0">
              <a:solidFill>
                <a:schemeClr val="folHlink"/>
              </a:solidFill>
            </a:endParaRPr>
          </a:p>
        </p:txBody>
      </p:sp>
      <p:pic>
        <p:nvPicPr>
          <p:cNvPr id="67588" name="Picture 4" descr="tiylgif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1219200"/>
            <a:ext cx="152241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67749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767427">
                                            <p:txEl>
                                              <p:pRg st="0" end="0"/>
                                            </p:txEl>
                                          </p:spTgt>
                                        </p:tgtEl>
                                        <p:attrNameLst>
                                          <p:attrName>style.visibility</p:attrName>
                                        </p:attrNameLst>
                                      </p:cBhvr>
                                      <p:to>
                                        <p:strVal val="visible"/>
                                      </p:to>
                                    </p:set>
                                    <p:animEffect transition="in" filter="diamond(in)">
                                      <p:cBhvr>
                                        <p:cTn id="7" dur="2000"/>
                                        <p:tgtEl>
                                          <p:spTgt spid="17674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767427">
                                            <p:txEl>
                                              <p:pRg st="1" end="1"/>
                                            </p:txEl>
                                          </p:spTgt>
                                        </p:tgtEl>
                                        <p:attrNameLst>
                                          <p:attrName>style.visibility</p:attrName>
                                        </p:attrNameLst>
                                      </p:cBhvr>
                                      <p:to>
                                        <p:strVal val="visible"/>
                                      </p:to>
                                    </p:set>
                                    <p:animEffect transition="in" filter="diamond(in)">
                                      <p:cBhvr>
                                        <p:cTn id="12" dur="2000"/>
                                        <p:tgtEl>
                                          <p:spTgt spid="17674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767427">
                                            <p:txEl>
                                              <p:pRg st="2" end="2"/>
                                            </p:txEl>
                                          </p:spTgt>
                                        </p:tgtEl>
                                        <p:attrNameLst>
                                          <p:attrName>style.visibility</p:attrName>
                                        </p:attrNameLst>
                                      </p:cBhvr>
                                      <p:to>
                                        <p:strVal val="visible"/>
                                      </p:to>
                                    </p:set>
                                    <p:animEffect transition="in" filter="diamond(in)">
                                      <p:cBhvr>
                                        <p:cTn id="17" dur="2000"/>
                                        <p:tgtEl>
                                          <p:spTgt spid="17674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1767427">
                                            <p:txEl>
                                              <p:pRg st="3" end="3"/>
                                            </p:txEl>
                                          </p:spTgt>
                                        </p:tgtEl>
                                        <p:attrNameLst>
                                          <p:attrName>style.visibility</p:attrName>
                                        </p:attrNameLst>
                                      </p:cBhvr>
                                      <p:to>
                                        <p:strVal val="visible"/>
                                      </p:to>
                                    </p:set>
                                    <p:animEffect transition="in" filter="diamond(in)">
                                      <p:cBhvr>
                                        <p:cTn id="22" dur="2000"/>
                                        <p:tgtEl>
                                          <p:spTgt spid="176742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1767427">
                                            <p:txEl>
                                              <p:pRg st="4" end="4"/>
                                            </p:txEl>
                                          </p:spTgt>
                                        </p:tgtEl>
                                        <p:attrNameLst>
                                          <p:attrName>style.visibility</p:attrName>
                                        </p:attrNameLst>
                                      </p:cBhvr>
                                      <p:to>
                                        <p:strVal val="visible"/>
                                      </p:to>
                                    </p:set>
                                    <p:animEffect transition="in" filter="diamond(in)">
                                      <p:cBhvr>
                                        <p:cTn id="27" dur="500"/>
                                        <p:tgtEl>
                                          <p:spTgt spid="176742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1767427">
                                            <p:txEl>
                                              <p:pRg st="6" end="6"/>
                                            </p:txEl>
                                          </p:spTgt>
                                        </p:tgtEl>
                                        <p:attrNameLst>
                                          <p:attrName>style.visibility</p:attrName>
                                        </p:attrNameLst>
                                      </p:cBhvr>
                                      <p:to>
                                        <p:strVal val="visible"/>
                                      </p:to>
                                    </p:set>
                                    <p:animEffect transition="in" filter="diamond(in)">
                                      <p:cBhvr>
                                        <p:cTn id="32" dur="500"/>
                                        <p:tgtEl>
                                          <p:spTgt spid="17674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152400"/>
            <a:ext cx="8529638" cy="1143000"/>
          </a:xfrm>
        </p:spPr>
        <p:txBody>
          <a:bodyPr>
            <a:normAutofit fontScale="90000"/>
          </a:bodyPr>
          <a:lstStyle/>
          <a:p>
            <a:pPr>
              <a:defRPr/>
            </a:pPr>
            <a:r>
              <a:rPr lang="en-US" dirty="0" smtClean="0"/>
              <a:t>Flash Mob – World Diabetes Day to Beat It</a:t>
            </a:r>
            <a:endParaRPr lang="en-US" dirty="0"/>
          </a:p>
        </p:txBody>
      </p:sp>
      <p:sp>
        <p:nvSpPr>
          <p:cNvPr id="3" name="Text Placeholder 2"/>
          <p:cNvSpPr>
            <a:spLocks noGrp="1"/>
          </p:cNvSpPr>
          <p:nvPr>
            <p:ph type="body" sz="half" idx="1"/>
          </p:nvPr>
        </p:nvSpPr>
        <p:spPr>
          <a:xfrm>
            <a:off x="4534189" y="1598612"/>
            <a:ext cx="4037012" cy="4497387"/>
          </a:xfrm>
        </p:spPr>
        <p:txBody>
          <a:bodyPr/>
          <a:lstStyle/>
          <a:p>
            <a:pPr>
              <a:buFont typeface="Arial" panose="020B0604020202020204" pitchFamily="34" charset="0"/>
              <a:buChar char="•"/>
              <a:defRPr/>
            </a:pPr>
            <a:r>
              <a:rPr lang="en-US" sz="2800" dirty="0" smtClean="0"/>
              <a:t>Open door</a:t>
            </a:r>
          </a:p>
          <a:p>
            <a:pPr>
              <a:buFont typeface="Arial" panose="020B0604020202020204" pitchFamily="34" charset="0"/>
              <a:buChar char="•"/>
              <a:defRPr/>
            </a:pPr>
            <a:r>
              <a:rPr lang="en-US" sz="2800" dirty="0" smtClean="0"/>
              <a:t>Ride Horse</a:t>
            </a:r>
          </a:p>
          <a:p>
            <a:pPr>
              <a:buFont typeface="Arial" panose="020B0604020202020204" pitchFamily="34" charset="0"/>
              <a:buChar char="•"/>
              <a:defRPr/>
            </a:pPr>
            <a:r>
              <a:rPr lang="en-US" sz="2800" dirty="0" smtClean="0"/>
              <a:t>Scoot </a:t>
            </a:r>
            <a:r>
              <a:rPr lang="en-US" sz="2800" dirty="0" err="1" smtClean="0"/>
              <a:t>Rt</a:t>
            </a:r>
            <a:r>
              <a:rPr lang="en-US" sz="2800" dirty="0" smtClean="0"/>
              <a:t>/Left</a:t>
            </a:r>
          </a:p>
          <a:p>
            <a:pPr>
              <a:buFont typeface="Arial" panose="020B0604020202020204" pitchFamily="34" charset="0"/>
              <a:buChar char="•"/>
              <a:defRPr/>
            </a:pPr>
            <a:r>
              <a:rPr lang="en-US" sz="2800" dirty="0" smtClean="0"/>
              <a:t>Turn R &amp; Clap, then L</a:t>
            </a:r>
          </a:p>
          <a:p>
            <a:pPr>
              <a:buFont typeface="Arial" panose="020B0604020202020204" pitchFamily="34" charset="0"/>
              <a:buChar char="•"/>
              <a:defRPr/>
            </a:pPr>
            <a:r>
              <a:rPr lang="en-US" sz="2800" dirty="0" smtClean="0"/>
              <a:t>Shoulder Walk</a:t>
            </a:r>
          </a:p>
          <a:p>
            <a:pPr>
              <a:buFont typeface="Arial" panose="020B0604020202020204" pitchFamily="34" charset="0"/>
              <a:buChar char="•"/>
              <a:defRPr/>
            </a:pPr>
            <a:r>
              <a:rPr lang="en-US" sz="2800" dirty="0" smtClean="0"/>
              <a:t>Punch down/up</a:t>
            </a:r>
          </a:p>
        </p:txBody>
      </p:sp>
      <p:sp>
        <p:nvSpPr>
          <p:cNvPr id="4" name="Content Placeholder 3"/>
          <p:cNvSpPr>
            <a:spLocks noGrp="1"/>
          </p:cNvSpPr>
          <p:nvPr>
            <p:ph sz="half" idx="2"/>
          </p:nvPr>
        </p:nvSpPr>
        <p:spPr>
          <a:xfrm>
            <a:off x="304800" y="1590097"/>
            <a:ext cx="4037013" cy="4497387"/>
          </a:xfrm>
        </p:spPr>
        <p:txBody>
          <a:bodyPr/>
          <a:lstStyle/>
          <a:p>
            <a:pPr lvl="1">
              <a:defRPr/>
            </a:pPr>
            <a:r>
              <a:rPr lang="en-US" dirty="0" smtClean="0"/>
              <a:t>March  R/C/R</a:t>
            </a:r>
          </a:p>
          <a:p>
            <a:pPr lvl="1">
              <a:defRPr/>
            </a:pPr>
            <a:r>
              <a:rPr lang="en-US" dirty="0" smtClean="0"/>
              <a:t>Fred Astaire</a:t>
            </a:r>
          </a:p>
          <a:p>
            <a:pPr lvl="1">
              <a:defRPr/>
            </a:pPr>
            <a:r>
              <a:rPr lang="en-US" dirty="0" smtClean="0"/>
              <a:t>Point R/L</a:t>
            </a:r>
          </a:p>
          <a:p>
            <a:pPr lvl="1">
              <a:defRPr/>
            </a:pPr>
            <a:r>
              <a:rPr lang="en-US" dirty="0" smtClean="0"/>
              <a:t>Arms up, down</a:t>
            </a:r>
          </a:p>
          <a:p>
            <a:pPr lvl="1">
              <a:defRPr/>
            </a:pPr>
            <a:r>
              <a:rPr lang="en-US" dirty="0" smtClean="0"/>
              <a:t>Shoulder Walk</a:t>
            </a:r>
          </a:p>
          <a:p>
            <a:pPr lvl="1">
              <a:defRPr/>
            </a:pPr>
            <a:r>
              <a:rPr lang="en-US" dirty="0" smtClean="0"/>
              <a:t>Punch down/up</a:t>
            </a:r>
          </a:p>
          <a:p>
            <a:pPr lvl="1">
              <a:defRPr/>
            </a:pPr>
            <a:r>
              <a:rPr lang="en-US" dirty="0" smtClean="0"/>
              <a:t>Scoot </a:t>
            </a:r>
            <a:r>
              <a:rPr lang="en-US" dirty="0" err="1" smtClean="0"/>
              <a:t>Rt</a:t>
            </a:r>
            <a:r>
              <a:rPr lang="en-US" dirty="0" smtClean="0"/>
              <a:t>/Left</a:t>
            </a:r>
          </a:p>
          <a:p>
            <a:pPr lvl="1">
              <a:defRPr/>
            </a:pPr>
            <a:r>
              <a:rPr lang="en-US" dirty="0" smtClean="0"/>
              <a:t>Reach up R/L</a:t>
            </a:r>
          </a:p>
          <a:p>
            <a:pPr lvl="1">
              <a:defRPr/>
            </a:pPr>
            <a:r>
              <a:rPr lang="en-US" dirty="0" smtClean="0"/>
              <a:t>Shoulder Walk</a:t>
            </a:r>
          </a:p>
          <a:p>
            <a:pPr lvl="1">
              <a:defRPr/>
            </a:pP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5200" y="3733800"/>
            <a:ext cx="1696173" cy="2926958"/>
          </a:xfrm>
          <a:prstGeom prst="rect">
            <a:avLst/>
          </a:prstGeom>
        </p:spPr>
      </p:pic>
    </p:spTree>
    <p:extLst>
      <p:ext uri="{BB962C8B-B14F-4D97-AF65-F5344CB8AC3E}">
        <p14:creationId xmlns:p14="http://schemas.microsoft.com/office/powerpoint/2010/main" val="32352080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323850" y="6400800"/>
            <a:ext cx="44910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83" name="Rectangle 3"/>
          <p:cNvSpPr>
            <a:spLocks noGrp="1" noChangeArrowheads="1"/>
          </p:cNvSpPr>
          <p:nvPr>
            <p:ph type="title"/>
          </p:nvPr>
        </p:nvSpPr>
        <p:spPr>
          <a:xfrm>
            <a:off x="838200" y="152400"/>
            <a:ext cx="7772400" cy="1295400"/>
          </a:xfrm>
        </p:spPr>
        <p:txBody>
          <a:bodyPr/>
          <a:lstStyle/>
          <a:p>
            <a:pPr eaLnBrk="1" hangingPunct="1"/>
            <a:r>
              <a:rPr lang="en-US" sz="3600" smtClean="0"/>
              <a:t>Natural Progression of Type 2 Diabetes</a:t>
            </a:r>
          </a:p>
        </p:txBody>
      </p:sp>
      <p:sp>
        <p:nvSpPr>
          <p:cNvPr id="71684" name="Rectangle 4"/>
          <p:cNvSpPr>
            <a:spLocks noChangeArrowheads="1"/>
          </p:cNvSpPr>
          <p:nvPr/>
        </p:nvSpPr>
        <p:spPr bwMode="gray">
          <a:xfrm>
            <a:off x="2038350" y="3254375"/>
            <a:ext cx="5972175" cy="1582738"/>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85" name="Line 5"/>
          <p:cNvSpPr>
            <a:spLocks noChangeShapeType="1"/>
          </p:cNvSpPr>
          <p:nvPr/>
        </p:nvSpPr>
        <p:spPr bwMode="black">
          <a:xfrm flipV="1">
            <a:off x="2930525"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6" name="Line 6"/>
          <p:cNvSpPr>
            <a:spLocks noChangeShapeType="1"/>
          </p:cNvSpPr>
          <p:nvPr/>
        </p:nvSpPr>
        <p:spPr bwMode="black">
          <a:xfrm flipV="1">
            <a:off x="3881438"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7" name="Line 7"/>
          <p:cNvSpPr>
            <a:spLocks noChangeShapeType="1"/>
          </p:cNvSpPr>
          <p:nvPr/>
        </p:nvSpPr>
        <p:spPr bwMode="black">
          <a:xfrm flipV="1">
            <a:off x="4851400"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8" name="Line 8"/>
          <p:cNvSpPr>
            <a:spLocks noChangeShapeType="1"/>
          </p:cNvSpPr>
          <p:nvPr/>
        </p:nvSpPr>
        <p:spPr bwMode="black">
          <a:xfrm flipV="1">
            <a:off x="5799138"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9" name="Line 9"/>
          <p:cNvSpPr>
            <a:spLocks noChangeShapeType="1"/>
          </p:cNvSpPr>
          <p:nvPr/>
        </p:nvSpPr>
        <p:spPr bwMode="black">
          <a:xfrm flipV="1">
            <a:off x="6753225"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90" name="Line 10"/>
          <p:cNvSpPr>
            <a:spLocks noChangeShapeType="1"/>
          </p:cNvSpPr>
          <p:nvPr/>
        </p:nvSpPr>
        <p:spPr bwMode="black">
          <a:xfrm flipV="1">
            <a:off x="7700963"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91" name="Rectangle 11"/>
          <p:cNvSpPr>
            <a:spLocks noChangeArrowheads="1"/>
          </p:cNvSpPr>
          <p:nvPr/>
        </p:nvSpPr>
        <p:spPr bwMode="black">
          <a:xfrm>
            <a:off x="22860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2" name="Rectangle 12"/>
          <p:cNvSpPr>
            <a:spLocks noChangeArrowheads="1"/>
          </p:cNvSpPr>
          <p:nvPr/>
        </p:nvSpPr>
        <p:spPr bwMode="black">
          <a:xfrm>
            <a:off x="2419350"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-20</a:t>
            </a:r>
          </a:p>
        </p:txBody>
      </p:sp>
      <p:sp>
        <p:nvSpPr>
          <p:cNvPr id="71693" name="Rectangle 13"/>
          <p:cNvSpPr>
            <a:spLocks noChangeArrowheads="1"/>
          </p:cNvSpPr>
          <p:nvPr/>
        </p:nvSpPr>
        <p:spPr bwMode="black">
          <a:xfrm>
            <a:off x="32258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4" name="Rectangle 14"/>
          <p:cNvSpPr>
            <a:spLocks noChangeArrowheads="1"/>
          </p:cNvSpPr>
          <p:nvPr/>
        </p:nvSpPr>
        <p:spPr bwMode="black">
          <a:xfrm>
            <a:off x="3292475"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-10</a:t>
            </a:r>
          </a:p>
        </p:txBody>
      </p:sp>
      <p:sp>
        <p:nvSpPr>
          <p:cNvPr id="71695" name="Rectangle 15"/>
          <p:cNvSpPr>
            <a:spLocks noChangeArrowheads="1"/>
          </p:cNvSpPr>
          <p:nvPr/>
        </p:nvSpPr>
        <p:spPr bwMode="black">
          <a:xfrm>
            <a:off x="4300538" y="4962525"/>
            <a:ext cx="1206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6" name="Rectangle 16"/>
          <p:cNvSpPr>
            <a:spLocks noChangeArrowheads="1"/>
          </p:cNvSpPr>
          <p:nvPr/>
        </p:nvSpPr>
        <p:spPr bwMode="black">
          <a:xfrm>
            <a:off x="4308475" y="4968875"/>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0</a:t>
            </a:r>
          </a:p>
        </p:txBody>
      </p:sp>
      <p:sp>
        <p:nvSpPr>
          <p:cNvPr id="71697" name="Rectangle 17"/>
          <p:cNvSpPr>
            <a:spLocks noChangeArrowheads="1"/>
          </p:cNvSpPr>
          <p:nvPr/>
        </p:nvSpPr>
        <p:spPr bwMode="black">
          <a:xfrm>
            <a:off x="5175250"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8" name="Rectangle 18"/>
          <p:cNvSpPr>
            <a:spLocks noChangeArrowheads="1"/>
          </p:cNvSpPr>
          <p:nvPr/>
        </p:nvSpPr>
        <p:spPr bwMode="black">
          <a:xfrm>
            <a:off x="51911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10</a:t>
            </a:r>
          </a:p>
        </p:txBody>
      </p:sp>
      <p:sp>
        <p:nvSpPr>
          <p:cNvPr id="71699" name="Rectangle 19"/>
          <p:cNvSpPr>
            <a:spLocks noChangeArrowheads="1"/>
          </p:cNvSpPr>
          <p:nvPr/>
        </p:nvSpPr>
        <p:spPr bwMode="black">
          <a:xfrm>
            <a:off x="61499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00" name="Rectangle 20"/>
          <p:cNvSpPr>
            <a:spLocks noChangeArrowheads="1"/>
          </p:cNvSpPr>
          <p:nvPr/>
        </p:nvSpPr>
        <p:spPr bwMode="black">
          <a:xfrm>
            <a:off x="61690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20</a:t>
            </a:r>
          </a:p>
        </p:txBody>
      </p:sp>
      <p:sp>
        <p:nvSpPr>
          <p:cNvPr id="71701" name="Rectangle 21"/>
          <p:cNvSpPr>
            <a:spLocks noChangeArrowheads="1"/>
          </p:cNvSpPr>
          <p:nvPr/>
        </p:nvSpPr>
        <p:spPr bwMode="black">
          <a:xfrm>
            <a:off x="71151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02" name="Rectangle 22"/>
          <p:cNvSpPr>
            <a:spLocks noChangeArrowheads="1"/>
          </p:cNvSpPr>
          <p:nvPr/>
        </p:nvSpPr>
        <p:spPr bwMode="black">
          <a:xfrm>
            <a:off x="7131050"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30</a:t>
            </a:r>
          </a:p>
        </p:txBody>
      </p:sp>
      <p:sp>
        <p:nvSpPr>
          <p:cNvPr id="71703" name="Rectangle 23"/>
          <p:cNvSpPr>
            <a:spLocks noChangeArrowheads="1"/>
          </p:cNvSpPr>
          <p:nvPr/>
        </p:nvSpPr>
        <p:spPr bwMode="gray">
          <a:xfrm>
            <a:off x="2038350" y="1300163"/>
            <a:ext cx="5975350" cy="1766887"/>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700">
              <a:latin typeface="Arial Narrow" panose="020B0606020202030204" pitchFamily="34" charset="0"/>
            </a:endParaRPr>
          </a:p>
        </p:txBody>
      </p:sp>
      <p:sp>
        <p:nvSpPr>
          <p:cNvPr id="71704" name="Line 24"/>
          <p:cNvSpPr>
            <a:spLocks noChangeShapeType="1"/>
          </p:cNvSpPr>
          <p:nvPr/>
        </p:nvSpPr>
        <p:spPr bwMode="gray">
          <a:xfrm flipV="1">
            <a:off x="293052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5" name="Line 25"/>
          <p:cNvSpPr>
            <a:spLocks noChangeShapeType="1"/>
          </p:cNvSpPr>
          <p:nvPr/>
        </p:nvSpPr>
        <p:spPr bwMode="gray">
          <a:xfrm flipV="1">
            <a:off x="4864100" y="3067050"/>
            <a:ext cx="3175"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6" name="Line 26"/>
          <p:cNvSpPr>
            <a:spLocks noChangeShapeType="1"/>
          </p:cNvSpPr>
          <p:nvPr/>
        </p:nvSpPr>
        <p:spPr bwMode="gray">
          <a:xfrm flipV="1">
            <a:off x="5799138"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7" name="Line 27"/>
          <p:cNvSpPr>
            <a:spLocks noChangeShapeType="1"/>
          </p:cNvSpPr>
          <p:nvPr/>
        </p:nvSpPr>
        <p:spPr bwMode="gray">
          <a:xfrm flipV="1">
            <a:off x="67468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8" name="Line 28"/>
          <p:cNvSpPr>
            <a:spLocks noChangeShapeType="1"/>
          </p:cNvSpPr>
          <p:nvPr/>
        </p:nvSpPr>
        <p:spPr bwMode="gray">
          <a:xfrm flipV="1">
            <a:off x="7700963"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9" name="Line 29"/>
          <p:cNvSpPr>
            <a:spLocks noChangeShapeType="1"/>
          </p:cNvSpPr>
          <p:nvPr/>
        </p:nvSpPr>
        <p:spPr bwMode="gray">
          <a:xfrm flipV="1">
            <a:off x="38766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10" name="Freeform 30"/>
          <p:cNvSpPr>
            <a:spLocks/>
          </p:cNvSpPr>
          <p:nvPr/>
        </p:nvSpPr>
        <p:spPr bwMode="white">
          <a:xfrm>
            <a:off x="2028825" y="3427413"/>
            <a:ext cx="5895975" cy="746125"/>
          </a:xfrm>
          <a:custGeom>
            <a:avLst/>
            <a:gdLst>
              <a:gd name="T0" fmla="*/ 0 w 3419"/>
              <a:gd name="T1" fmla="*/ 2147483646 h 403"/>
              <a:gd name="T2" fmla="*/ 2147483646 w 3419"/>
              <a:gd name="T3" fmla="*/ 2147483646 h 403"/>
              <a:gd name="T4" fmla="*/ 2147483646 w 3419"/>
              <a:gd name="T5" fmla="*/ 2147483646 h 403"/>
              <a:gd name="T6" fmla="*/ 2147483646 w 3419"/>
              <a:gd name="T7" fmla="*/ 2147483646 h 403"/>
              <a:gd name="T8" fmla="*/ 2147483646 w 3419"/>
              <a:gd name="T9" fmla="*/ 2147483646 h 403"/>
              <a:gd name="T10" fmla="*/ 2147483646 w 3419"/>
              <a:gd name="T11" fmla="*/ 2147483646 h 403"/>
              <a:gd name="T12" fmla="*/ 2147483646 w 3419"/>
              <a:gd name="T13" fmla="*/ 2147483646 h 403"/>
              <a:gd name="T14" fmla="*/ 2147483646 w 3419"/>
              <a:gd name="T15" fmla="*/ 2147483646 h 403"/>
              <a:gd name="T16" fmla="*/ 2147483646 w 3419"/>
              <a:gd name="T17" fmla="*/ 2147483646 h 403"/>
              <a:gd name="T18" fmla="*/ 2147483646 w 3419"/>
              <a:gd name="T19" fmla="*/ 2147483646 h 403"/>
              <a:gd name="T20" fmla="*/ 2147483646 w 3419"/>
              <a:gd name="T21" fmla="*/ 2147483646 h 403"/>
              <a:gd name="T22" fmla="*/ 2147483646 w 3419"/>
              <a:gd name="T23" fmla="*/ 2147483646 h 403"/>
              <a:gd name="T24" fmla="*/ 2147483646 w 3419"/>
              <a:gd name="T25" fmla="*/ 2147483646 h 403"/>
              <a:gd name="T26" fmla="*/ 2147483646 w 3419"/>
              <a:gd name="T27" fmla="*/ 2147483646 h 403"/>
              <a:gd name="T28" fmla="*/ 2147483646 w 3419"/>
              <a:gd name="T29" fmla="*/ 2147483646 h 403"/>
              <a:gd name="T30" fmla="*/ 2147483646 w 3419"/>
              <a:gd name="T31" fmla="*/ 2147483646 h 403"/>
              <a:gd name="T32" fmla="*/ 2147483646 w 3419"/>
              <a:gd name="T33" fmla="*/ 2147483646 h 403"/>
              <a:gd name="T34" fmla="*/ 2147483646 w 3419"/>
              <a:gd name="T35" fmla="*/ 2147483646 h 403"/>
              <a:gd name="T36" fmla="*/ 2147483646 w 3419"/>
              <a:gd name="T37" fmla="*/ 2147483646 h 403"/>
              <a:gd name="T38" fmla="*/ 2147483646 w 3419"/>
              <a:gd name="T39" fmla="*/ 2147483646 h 403"/>
              <a:gd name="T40" fmla="*/ 2147483646 w 3419"/>
              <a:gd name="T41" fmla="*/ 2147483646 h 403"/>
              <a:gd name="T42" fmla="*/ 2147483646 w 3419"/>
              <a:gd name="T43" fmla="*/ 2147483646 h 403"/>
              <a:gd name="T44" fmla="*/ 2147483646 w 3419"/>
              <a:gd name="T45" fmla="*/ 2147483646 h 403"/>
              <a:gd name="T46" fmla="*/ 2147483646 w 3419"/>
              <a:gd name="T47" fmla="*/ 2147483646 h 403"/>
              <a:gd name="T48" fmla="*/ 2147483646 w 3419"/>
              <a:gd name="T49" fmla="*/ 2147483646 h 403"/>
              <a:gd name="T50" fmla="*/ 2147483646 w 3419"/>
              <a:gd name="T51" fmla="*/ 2147483646 h 403"/>
              <a:gd name="T52" fmla="*/ 2147483646 w 3419"/>
              <a:gd name="T53" fmla="*/ 2147483646 h 403"/>
              <a:gd name="T54" fmla="*/ 2147483646 w 3419"/>
              <a:gd name="T55" fmla="*/ 2147483646 h 403"/>
              <a:gd name="T56" fmla="*/ 2147483646 w 3419"/>
              <a:gd name="T57" fmla="*/ 2147483646 h 403"/>
              <a:gd name="T58" fmla="*/ 2147483646 w 3419"/>
              <a:gd name="T59" fmla="*/ 2147483646 h 403"/>
              <a:gd name="T60" fmla="*/ 2147483646 w 3419"/>
              <a:gd name="T61" fmla="*/ 2147483646 h 403"/>
              <a:gd name="T62" fmla="*/ 2147483646 w 3419"/>
              <a:gd name="T63" fmla="*/ 2147483646 h 403"/>
              <a:gd name="T64" fmla="*/ 2147483646 w 3419"/>
              <a:gd name="T65" fmla="*/ 2147483646 h 403"/>
              <a:gd name="T66" fmla="*/ 2147483646 w 3419"/>
              <a:gd name="T67" fmla="*/ 2147483646 h 403"/>
              <a:gd name="T68" fmla="*/ 2147483646 w 3419"/>
              <a:gd name="T69" fmla="*/ 2147483646 h 403"/>
              <a:gd name="T70" fmla="*/ 2147483646 w 3419"/>
              <a:gd name="T71" fmla="*/ 2147483646 h 403"/>
              <a:gd name="T72" fmla="*/ 2147483646 w 3419"/>
              <a:gd name="T73" fmla="*/ 2147483646 h 403"/>
              <a:gd name="T74" fmla="*/ 2147483646 w 3419"/>
              <a:gd name="T75" fmla="*/ 2147483646 h 403"/>
              <a:gd name="T76" fmla="*/ 2147483646 w 3419"/>
              <a:gd name="T77" fmla="*/ 2147483646 h 403"/>
              <a:gd name="T78" fmla="*/ 2147483646 w 3419"/>
              <a:gd name="T79" fmla="*/ 2147483646 h 403"/>
              <a:gd name="T80" fmla="*/ 2147483646 w 3419"/>
              <a:gd name="T81" fmla="*/ 0 h 403"/>
              <a:gd name="T82" fmla="*/ 2147483646 w 3419"/>
              <a:gd name="T83" fmla="*/ 0 h 403"/>
              <a:gd name="T84" fmla="*/ 2147483646 w 3419"/>
              <a:gd name="T85" fmla="*/ 0 h 403"/>
              <a:gd name="T86" fmla="*/ 2147483646 w 3419"/>
              <a:gd name="T87" fmla="*/ 2147483646 h 403"/>
              <a:gd name="T88" fmla="*/ 2147483646 w 3419"/>
              <a:gd name="T89" fmla="*/ 2147483646 h 403"/>
              <a:gd name="T90" fmla="*/ 2147483646 w 3419"/>
              <a:gd name="T91" fmla="*/ 2147483646 h 403"/>
              <a:gd name="T92" fmla="*/ 2147483646 w 3419"/>
              <a:gd name="T93" fmla="*/ 2147483646 h 403"/>
              <a:gd name="T94" fmla="*/ 2147483646 w 3419"/>
              <a:gd name="T95" fmla="*/ 2147483646 h 403"/>
              <a:gd name="T96" fmla="*/ 2147483646 w 3419"/>
              <a:gd name="T97" fmla="*/ 2147483646 h 403"/>
              <a:gd name="T98" fmla="*/ 2147483646 w 3419"/>
              <a:gd name="T99" fmla="*/ 2147483646 h 403"/>
              <a:gd name="T100" fmla="*/ 2147483646 w 3419"/>
              <a:gd name="T101" fmla="*/ 2147483646 h 403"/>
              <a:gd name="T102" fmla="*/ 2147483646 w 3419"/>
              <a:gd name="T103" fmla="*/ 2147483646 h 403"/>
              <a:gd name="T104" fmla="*/ 2147483646 w 3419"/>
              <a:gd name="T105" fmla="*/ 2147483646 h 403"/>
              <a:gd name="T106" fmla="*/ 2147483646 w 3419"/>
              <a:gd name="T107" fmla="*/ 2147483646 h 403"/>
              <a:gd name="T108" fmla="*/ 2147483646 w 3419"/>
              <a:gd name="T109" fmla="*/ 2147483646 h 403"/>
              <a:gd name="T110" fmla="*/ 2147483646 w 3419"/>
              <a:gd name="T111" fmla="*/ 2147483646 h 403"/>
              <a:gd name="T112" fmla="*/ 2147483646 w 3419"/>
              <a:gd name="T113" fmla="*/ 2147483646 h 403"/>
              <a:gd name="T114" fmla="*/ 2147483646 w 3419"/>
              <a:gd name="T115" fmla="*/ 2147483646 h 403"/>
              <a:gd name="T116" fmla="*/ 0 w 3419"/>
              <a:gd name="T117" fmla="*/ 2147483646 h 4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19"/>
              <a:gd name="T178" fmla="*/ 0 h 403"/>
              <a:gd name="T179" fmla="*/ 3419 w 3419"/>
              <a:gd name="T180" fmla="*/ 403 h 4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19" h="403">
                <a:moveTo>
                  <a:pt x="0" y="385"/>
                </a:moveTo>
                <a:lnTo>
                  <a:pt x="13" y="403"/>
                </a:lnTo>
                <a:lnTo>
                  <a:pt x="118" y="322"/>
                </a:lnTo>
                <a:lnTo>
                  <a:pt x="225" y="241"/>
                </a:lnTo>
                <a:lnTo>
                  <a:pt x="332" y="167"/>
                </a:lnTo>
                <a:lnTo>
                  <a:pt x="324" y="158"/>
                </a:lnTo>
                <a:lnTo>
                  <a:pt x="330" y="167"/>
                </a:lnTo>
                <a:lnTo>
                  <a:pt x="381" y="134"/>
                </a:lnTo>
                <a:lnTo>
                  <a:pt x="376" y="125"/>
                </a:lnTo>
                <a:lnTo>
                  <a:pt x="381" y="136"/>
                </a:lnTo>
                <a:lnTo>
                  <a:pt x="435" y="109"/>
                </a:lnTo>
                <a:lnTo>
                  <a:pt x="429" y="98"/>
                </a:lnTo>
                <a:lnTo>
                  <a:pt x="433" y="109"/>
                </a:lnTo>
                <a:lnTo>
                  <a:pt x="486" y="88"/>
                </a:lnTo>
                <a:lnTo>
                  <a:pt x="540" y="70"/>
                </a:lnTo>
                <a:lnTo>
                  <a:pt x="536" y="59"/>
                </a:lnTo>
                <a:lnTo>
                  <a:pt x="538" y="70"/>
                </a:lnTo>
                <a:lnTo>
                  <a:pt x="645" y="50"/>
                </a:lnTo>
                <a:lnTo>
                  <a:pt x="643" y="39"/>
                </a:lnTo>
                <a:lnTo>
                  <a:pt x="645" y="50"/>
                </a:lnTo>
                <a:lnTo>
                  <a:pt x="757" y="35"/>
                </a:lnTo>
                <a:lnTo>
                  <a:pt x="864" y="29"/>
                </a:lnTo>
                <a:lnTo>
                  <a:pt x="970" y="22"/>
                </a:lnTo>
                <a:lnTo>
                  <a:pt x="969" y="11"/>
                </a:lnTo>
                <a:lnTo>
                  <a:pt x="969" y="22"/>
                </a:lnTo>
                <a:lnTo>
                  <a:pt x="1075" y="22"/>
                </a:lnTo>
                <a:lnTo>
                  <a:pt x="1287" y="29"/>
                </a:lnTo>
                <a:lnTo>
                  <a:pt x="1712" y="29"/>
                </a:lnTo>
                <a:lnTo>
                  <a:pt x="2138" y="29"/>
                </a:lnTo>
                <a:lnTo>
                  <a:pt x="2563" y="29"/>
                </a:lnTo>
                <a:lnTo>
                  <a:pt x="2775" y="29"/>
                </a:lnTo>
                <a:lnTo>
                  <a:pt x="2996" y="29"/>
                </a:lnTo>
                <a:lnTo>
                  <a:pt x="3419" y="29"/>
                </a:lnTo>
                <a:lnTo>
                  <a:pt x="3419" y="7"/>
                </a:lnTo>
                <a:lnTo>
                  <a:pt x="2996" y="7"/>
                </a:lnTo>
                <a:lnTo>
                  <a:pt x="2775" y="7"/>
                </a:lnTo>
                <a:lnTo>
                  <a:pt x="2563" y="7"/>
                </a:lnTo>
                <a:lnTo>
                  <a:pt x="2138" y="7"/>
                </a:lnTo>
                <a:lnTo>
                  <a:pt x="1712" y="7"/>
                </a:lnTo>
                <a:lnTo>
                  <a:pt x="1287" y="7"/>
                </a:lnTo>
                <a:lnTo>
                  <a:pt x="1075" y="0"/>
                </a:lnTo>
                <a:lnTo>
                  <a:pt x="969" y="0"/>
                </a:lnTo>
                <a:lnTo>
                  <a:pt x="862" y="7"/>
                </a:lnTo>
                <a:lnTo>
                  <a:pt x="755" y="13"/>
                </a:lnTo>
                <a:lnTo>
                  <a:pt x="643" y="28"/>
                </a:lnTo>
                <a:lnTo>
                  <a:pt x="641" y="28"/>
                </a:lnTo>
                <a:lnTo>
                  <a:pt x="534" y="48"/>
                </a:lnTo>
                <a:lnTo>
                  <a:pt x="532" y="50"/>
                </a:lnTo>
                <a:lnTo>
                  <a:pt x="479" y="68"/>
                </a:lnTo>
                <a:lnTo>
                  <a:pt x="426" y="88"/>
                </a:lnTo>
                <a:lnTo>
                  <a:pt x="424" y="88"/>
                </a:lnTo>
                <a:lnTo>
                  <a:pt x="370" y="116"/>
                </a:lnTo>
                <a:lnTo>
                  <a:pt x="319" y="149"/>
                </a:lnTo>
                <a:lnTo>
                  <a:pt x="212" y="223"/>
                </a:lnTo>
                <a:lnTo>
                  <a:pt x="105" y="304"/>
                </a:lnTo>
                <a:lnTo>
                  <a:pt x="0" y="3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1" name="Freeform 31"/>
          <p:cNvSpPr>
            <a:spLocks/>
          </p:cNvSpPr>
          <p:nvPr/>
        </p:nvSpPr>
        <p:spPr bwMode="gray">
          <a:xfrm>
            <a:off x="2028825" y="3587750"/>
            <a:ext cx="5899150" cy="1157288"/>
          </a:xfrm>
          <a:custGeom>
            <a:avLst/>
            <a:gdLst>
              <a:gd name="T0" fmla="*/ 2147483646 w 3421"/>
              <a:gd name="T1" fmla="*/ 2147483646 h 626"/>
              <a:gd name="T2" fmla="*/ 2147483646 w 3421"/>
              <a:gd name="T3" fmla="*/ 2147483646 h 626"/>
              <a:gd name="T4" fmla="*/ 2147483646 w 3421"/>
              <a:gd name="T5" fmla="*/ 2147483646 h 626"/>
              <a:gd name="T6" fmla="*/ 2147483646 w 3421"/>
              <a:gd name="T7" fmla="*/ 2147483646 h 626"/>
              <a:gd name="T8" fmla="*/ 2147483646 w 3421"/>
              <a:gd name="T9" fmla="*/ 2147483646 h 626"/>
              <a:gd name="T10" fmla="*/ 2147483646 w 3421"/>
              <a:gd name="T11" fmla="*/ 2147483646 h 626"/>
              <a:gd name="T12" fmla="*/ 2147483646 w 3421"/>
              <a:gd name="T13" fmla="*/ 2147483646 h 626"/>
              <a:gd name="T14" fmla="*/ 2147483646 w 3421"/>
              <a:gd name="T15" fmla="*/ 2147483646 h 626"/>
              <a:gd name="T16" fmla="*/ 2147483646 w 3421"/>
              <a:gd name="T17" fmla="*/ 2147483646 h 626"/>
              <a:gd name="T18" fmla="*/ 2147483646 w 3421"/>
              <a:gd name="T19" fmla="*/ 2147483646 h 626"/>
              <a:gd name="T20" fmla="*/ 2147483646 w 3421"/>
              <a:gd name="T21" fmla="*/ 2147483646 h 626"/>
              <a:gd name="T22" fmla="*/ 2147483646 w 3421"/>
              <a:gd name="T23" fmla="*/ 2147483646 h 626"/>
              <a:gd name="T24" fmla="*/ 2147483646 w 3421"/>
              <a:gd name="T25" fmla="*/ 2147483646 h 626"/>
              <a:gd name="T26" fmla="*/ 2147483646 w 3421"/>
              <a:gd name="T27" fmla="*/ 2147483646 h 626"/>
              <a:gd name="T28" fmla="*/ 2147483646 w 3421"/>
              <a:gd name="T29" fmla="*/ 2147483646 h 626"/>
              <a:gd name="T30" fmla="*/ 2147483646 w 3421"/>
              <a:gd name="T31" fmla="*/ 2147483646 h 626"/>
              <a:gd name="T32" fmla="*/ 2147483646 w 3421"/>
              <a:gd name="T33" fmla="*/ 2147483646 h 626"/>
              <a:gd name="T34" fmla="*/ 2147483646 w 3421"/>
              <a:gd name="T35" fmla="*/ 2147483646 h 626"/>
              <a:gd name="T36" fmla="*/ 2147483646 w 3421"/>
              <a:gd name="T37" fmla="*/ 2147483646 h 626"/>
              <a:gd name="T38" fmla="*/ 2147483646 w 3421"/>
              <a:gd name="T39" fmla="*/ 2147483646 h 626"/>
              <a:gd name="T40" fmla="*/ 2147483646 w 3421"/>
              <a:gd name="T41" fmla="*/ 2147483646 h 626"/>
              <a:gd name="T42" fmla="*/ 2147483646 w 3421"/>
              <a:gd name="T43" fmla="*/ 2147483646 h 626"/>
              <a:gd name="T44" fmla="*/ 2147483646 w 3421"/>
              <a:gd name="T45" fmla="*/ 2147483646 h 626"/>
              <a:gd name="T46" fmla="*/ 2147483646 w 3421"/>
              <a:gd name="T47" fmla="*/ 2147483646 h 626"/>
              <a:gd name="T48" fmla="*/ 2147483646 w 3421"/>
              <a:gd name="T49" fmla="*/ 2147483646 h 626"/>
              <a:gd name="T50" fmla="*/ 2147483646 w 3421"/>
              <a:gd name="T51" fmla="*/ 2147483646 h 626"/>
              <a:gd name="T52" fmla="*/ 2147483646 w 3421"/>
              <a:gd name="T53" fmla="*/ 2147483646 h 626"/>
              <a:gd name="T54" fmla="*/ 2147483646 w 3421"/>
              <a:gd name="T55" fmla="*/ 2147483646 h 626"/>
              <a:gd name="T56" fmla="*/ 2147483646 w 3421"/>
              <a:gd name="T57" fmla="*/ 2147483646 h 626"/>
              <a:gd name="T58" fmla="*/ 2147483646 w 3421"/>
              <a:gd name="T59" fmla="*/ 2147483646 h 626"/>
              <a:gd name="T60" fmla="*/ 2147483646 w 3421"/>
              <a:gd name="T61" fmla="*/ 2147483646 h 626"/>
              <a:gd name="T62" fmla="*/ 2147483646 w 3421"/>
              <a:gd name="T63" fmla="*/ 2147483646 h 626"/>
              <a:gd name="T64" fmla="*/ 2147483646 w 3421"/>
              <a:gd name="T65" fmla="*/ 2147483646 h 626"/>
              <a:gd name="T66" fmla="*/ 2147483646 w 3421"/>
              <a:gd name="T67" fmla="*/ 2147483646 h 626"/>
              <a:gd name="T68" fmla="*/ 2147483646 w 3421"/>
              <a:gd name="T69" fmla="*/ 2147483646 h 626"/>
              <a:gd name="T70" fmla="*/ 2147483646 w 3421"/>
              <a:gd name="T71" fmla="*/ 2147483646 h 626"/>
              <a:gd name="T72" fmla="*/ 2147483646 w 3421"/>
              <a:gd name="T73" fmla="*/ 2147483646 h 626"/>
              <a:gd name="T74" fmla="*/ 2147483646 w 3421"/>
              <a:gd name="T75" fmla="*/ 2147483646 h 626"/>
              <a:gd name="T76" fmla="*/ 2147483646 w 3421"/>
              <a:gd name="T77" fmla="*/ 2147483646 h 626"/>
              <a:gd name="T78" fmla="*/ 2147483646 w 3421"/>
              <a:gd name="T79" fmla="*/ 2147483646 h 626"/>
              <a:gd name="T80" fmla="*/ 2147483646 w 3421"/>
              <a:gd name="T81" fmla="*/ 0 h 626"/>
              <a:gd name="T82" fmla="*/ 2147483646 w 3421"/>
              <a:gd name="T83" fmla="*/ 0 h 626"/>
              <a:gd name="T84" fmla="*/ 2147483646 w 3421"/>
              <a:gd name="T85" fmla="*/ 2147483646 h 626"/>
              <a:gd name="T86" fmla="*/ 2147483646 w 3421"/>
              <a:gd name="T87" fmla="*/ 2147483646 h 626"/>
              <a:gd name="T88" fmla="*/ 2147483646 w 3421"/>
              <a:gd name="T89" fmla="*/ 2147483646 h 626"/>
              <a:gd name="T90" fmla="*/ 2147483646 w 3421"/>
              <a:gd name="T91" fmla="*/ 2147483646 h 626"/>
              <a:gd name="T92" fmla="*/ 2147483646 w 3421"/>
              <a:gd name="T93" fmla="*/ 2147483646 h 626"/>
              <a:gd name="T94" fmla="*/ 2147483646 w 3421"/>
              <a:gd name="T95" fmla="*/ 2147483646 h 6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21"/>
              <a:gd name="T145" fmla="*/ 0 h 626"/>
              <a:gd name="T146" fmla="*/ 3421 w 3421"/>
              <a:gd name="T147" fmla="*/ 626 h 6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21" h="626">
                <a:moveTo>
                  <a:pt x="0" y="332"/>
                </a:moveTo>
                <a:lnTo>
                  <a:pt x="11" y="350"/>
                </a:lnTo>
                <a:lnTo>
                  <a:pt x="116" y="282"/>
                </a:lnTo>
                <a:lnTo>
                  <a:pt x="223" y="216"/>
                </a:lnTo>
                <a:lnTo>
                  <a:pt x="330" y="148"/>
                </a:lnTo>
                <a:lnTo>
                  <a:pt x="324" y="139"/>
                </a:lnTo>
                <a:lnTo>
                  <a:pt x="330" y="150"/>
                </a:lnTo>
                <a:lnTo>
                  <a:pt x="381" y="124"/>
                </a:lnTo>
                <a:lnTo>
                  <a:pt x="376" y="113"/>
                </a:lnTo>
                <a:lnTo>
                  <a:pt x="380" y="124"/>
                </a:lnTo>
                <a:lnTo>
                  <a:pt x="433" y="104"/>
                </a:lnTo>
                <a:lnTo>
                  <a:pt x="540" y="63"/>
                </a:lnTo>
                <a:lnTo>
                  <a:pt x="536" y="52"/>
                </a:lnTo>
                <a:lnTo>
                  <a:pt x="540" y="63"/>
                </a:lnTo>
                <a:lnTo>
                  <a:pt x="646" y="35"/>
                </a:lnTo>
                <a:lnTo>
                  <a:pt x="643" y="24"/>
                </a:lnTo>
                <a:lnTo>
                  <a:pt x="645" y="35"/>
                </a:lnTo>
                <a:lnTo>
                  <a:pt x="757" y="23"/>
                </a:lnTo>
                <a:lnTo>
                  <a:pt x="755" y="12"/>
                </a:lnTo>
                <a:lnTo>
                  <a:pt x="755" y="23"/>
                </a:lnTo>
                <a:lnTo>
                  <a:pt x="862" y="23"/>
                </a:lnTo>
                <a:lnTo>
                  <a:pt x="862" y="12"/>
                </a:lnTo>
                <a:lnTo>
                  <a:pt x="862" y="23"/>
                </a:lnTo>
                <a:lnTo>
                  <a:pt x="915" y="30"/>
                </a:lnTo>
                <a:lnTo>
                  <a:pt x="915" y="19"/>
                </a:lnTo>
                <a:lnTo>
                  <a:pt x="913" y="30"/>
                </a:lnTo>
                <a:lnTo>
                  <a:pt x="967" y="43"/>
                </a:lnTo>
                <a:lnTo>
                  <a:pt x="969" y="32"/>
                </a:lnTo>
                <a:lnTo>
                  <a:pt x="965" y="43"/>
                </a:lnTo>
                <a:lnTo>
                  <a:pt x="1072" y="89"/>
                </a:lnTo>
                <a:lnTo>
                  <a:pt x="1177" y="137"/>
                </a:lnTo>
                <a:lnTo>
                  <a:pt x="1283" y="185"/>
                </a:lnTo>
                <a:lnTo>
                  <a:pt x="1390" y="223"/>
                </a:lnTo>
                <a:lnTo>
                  <a:pt x="1394" y="212"/>
                </a:lnTo>
                <a:lnTo>
                  <a:pt x="1390" y="223"/>
                </a:lnTo>
                <a:lnTo>
                  <a:pt x="1495" y="271"/>
                </a:lnTo>
                <a:lnTo>
                  <a:pt x="1604" y="312"/>
                </a:lnTo>
                <a:lnTo>
                  <a:pt x="1709" y="352"/>
                </a:lnTo>
                <a:lnTo>
                  <a:pt x="1711" y="352"/>
                </a:lnTo>
                <a:lnTo>
                  <a:pt x="1817" y="378"/>
                </a:lnTo>
                <a:lnTo>
                  <a:pt x="1924" y="405"/>
                </a:lnTo>
                <a:lnTo>
                  <a:pt x="2136" y="446"/>
                </a:lnTo>
                <a:lnTo>
                  <a:pt x="2348" y="479"/>
                </a:lnTo>
                <a:lnTo>
                  <a:pt x="2561" y="512"/>
                </a:lnTo>
                <a:lnTo>
                  <a:pt x="2773" y="547"/>
                </a:lnTo>
                <a:lnTo>
                  <a:pt x="2775" y="547"/>
                </a:lnTo>
                <a:lnTo>
                  <a:pt x="2996" y="573"/>
                </a:lnTo>
                <a:lnTo>
                  <a:pt x="3419" y="626"/>
                </a:lnTo>
                <a:lnTo>
                  <a:pt x="3421" y="604"/>
                </a:lnTo>
                <a:lnTo>
                  <a:pt x="2997" y="551"/>
                </a:lnTo>
                <a:lnTo>
                  <a:pt x="2777" y="525"/>
                </a:lnTo>
                <a:lnTo>
                  <a:pt x="2775" y="536"/>
                </a:lnTo>
                <a:lnTo>
                  <a:pt x="2777" y="525"/>
                </a:lnTo>
                <a:lnTo>
                  <a:pt x="2565" y="490"/>
                </a:lnTo>
                <a:lnTo>
                  <a:pt x="2351" y="457"/>
                </a:lnTo>
                <a:lnTo>
                  <a:pt x="2140" y="424"/>
                </a:lnTo>
                <a:lnTo>
                  <a:pt x="1928" y="383"/>
                </a:lnTo>
                <a:lnTo>
                  <a:pt x="1926" y="394"/>
                </a:lnTo>
                <a:lnTo>
                  <a:pt x="1930" y="385"/>
                </a:lnTo>
                <a:lnTo>
                  <a:pt x="1823" y="358"/>
                </a:lnTo>
                <a:lnTo>
                  <a:pt x="1716" y="332"/>
                </a:lnTo>
                <a:lnTo>
                  <a:pt x="1712" y="341"/>
                </a:lnTo>
                <a:lnTo>
                  <a:pt x="1716" y="332"/>
                </a:lnTo>
                <a:lnTo>
                  <a:pt x="1611" y="291"/>
                </a:lnTo>
                <a:lnTo>
                  <a:pt x="1503" y="251"/>
                </a:lnTo>
                <a:lnTo>
                  <a:pt x="1499" y="260"/>
                </a:lnTo>
                <a:lnTo>
                  <a:pt x="1504" y="251"/>
                </a:lnTo>
                <a:lnTo>
                  <a:pt x="1399" y="203"/>
                </a:lnTo>
                <a:lnTo>
                  <a:pt x="1398" y="203"/>
                </a:lnTo>
                <a:lnTo>
                  <a:pt x="1291" y="164"/>
                </a:lnTo>
                <a:lnTo>
                  <a:pt x="1287" y="173"/>
                </a:lnTo>
                <a:lnTo>
                  <a:pt x="1293" y="164"/>
                </a:lnTo>
                <a:lnTo>
                  <a:pt x="1186" y="116"/>
                </a:lnTo>
                <a:lnTo>
                  <a:pt x="1081" y="69"/>
                </a:lnTo>
                <a:lnTo>
                  <a:pt x="974" y="23"/>
                </a:lnTo>
                <a:lnTo>
                  <a:pt x="972" y="23"/>
                </a:lnTo>
                <a:lnTo>
                  <a:pt x="919" y="10"/>
                </a:lnTo>
                <a:lnTo>
                  <a:pt x="917" y="8"/>
                </a:lnTo>
                <a:lnTo>
                  <a:pt x="864" y="0"/>
                </a:lnTo>
                <a:lnTo>
                  <a:pt x="862" y="0"/>
                </a:lnTo>
                <a:lnTo>
                  <a:pt x="755" y="0"/>
                </a:lnTo>
                <a:lnTo>
                  <a:pt x="643" y="13"/>
                </a:lnTo>
                <a:lnTo>
                  <a:pt x="641" y="15"/>
                </a:lnTo>
                <a:lnTo>
                  <a:pt x="534" y="43"/>
                </a:lnTo>
                <a:lnTo>
                  <a:pt x="532" y="43"/>
                </a:lnTo>
                <a:lnTo>
                  <a:pt x="426" y="83"/>
                </a:lnTo>
                <a:lnTo>
                  <a:pt x="372" y="104"/>
                </a:lnTo>
                <a:lnTo>
                  <a:pt x="321" y="129"/>
                </a:lnTo>
                <a:lnTo>
                  <a:pt x="319" y="129"/>
                </a:lnTo>
                <a:lnTo>
                  <a:pt x="212" y="197"/>
                </a:lnTo>
                <a:lnTo>
                  <a:pt x="105" y="264"/>
                </a:lnTo>
                <a:lnTo>
                  <a:pt x="0" y="33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2" name="Freeform 32"/>
          <p:cNvSpPr>
            <a:spLocks/>
          </p:cNvSpPr>
          <p:nvPr/>
        </p:nvSpPr>
        <p:spPr bwMode="gray">
          <a:xfrm>
            <a:off x="2051050" y="1570038"/>
            <a:ext cx="5835650" cy="1231900"/>
          </a:xfrm>
          <a:custGeom>
            <a:avLst/>
            <a:gdLst>
              <a:gd name="T0" fmla="*/ 2147483646 w 3384"/>
              <a:gd name="T1" fmla="*/ 2147483646 h 666"/>
              <a:gd name="T2" fmla="*/ 2147483646 w 3384"/>
              <a:gd name="T3" fmla="*/ 2147483646 h 666"/>
              <a:gd name="T4" fmla="*/ 2147483646 w 3384"/>
              <a:gd name="T5" fmla="*/ 2147483646 h 666"/>
              <a:gd name="T6" fmla="*/ 2147483646 w 3384"/>
              <a:gd name="T7" fmla="*/ 2147483646 h 666"/>
              <a:gd name="T8" fmla="*/ 2147483646 w 3384"/>
              <a:gd name="T9" fmla="*/ 2147483646 h 666"/>
              <a:gd name="T10" fmla="*/ 2147483646 w 3384"/>
              <a:gd name="T11" fmla="*/ 2147483646 h 666"/>
              <a:gd name="T12" fmla="*/ 2147483646 w 3384"/>
              <a:gd name="T13" fmla="*/ 2147483646 h 666"/>
              <a:gd name="T14" fmla="*/ 2147483646 w 3384"/>
              <a:gd name="T15" fmla="*/ 2147483646 h 666"/>
              <a:gd name="T16" fmla="*/ 2147483646 w 3384"/>
              <a:gd name="T17" fmla="*/ 2147483646 h 666"/>
              <a:gd name="T18" fmla="*/ 2147483646 w 3384"/>
              <a:gd name="T19" fmla="*/ 2147483646 h 666"/>
              <a:gd name="T20" fmla="*/ 2147483646 w 3384"/>
              <a:gd name="T21" fmla="*/ 2147483646 h 666"/>
              <a:gd name="T22" fmla="*/ 2147483646 w 3384"/>
              <a:gd name="T23" fmla="*/ 2147483646 h 666"/>
              <a:gd name="T24" fmla="*/ 2147483646 w 3384"/>
              <a:gd name="T25" fmla="*/ 2147483646 h 666"/>
              <a:gd name="T26" fmla="*/ 2147483646 w 3384"/>
              <a:gd name="T27" fmla="*/ 2147483646 h 666"/>
              <a:gd name="T28" fmla="*/ 2147483646 w 3384"/>
              <a:gd name="T29" fmla="*/ 2147483646 h 666"/>
              <a:gd name="T30" fmla="*/ 2147483646 w 3384"/>
              <a:gd name="T31" fmla="*/ 2147483646 h 666"/>
              <a:gd name="T32" fmla="*/ 2147483646 w 3384"/>
              <a:gd name="T33" fmla="*/ 2147483646 h 666"/>
              <a:gd name="T34" fmla="*/ 2147483646 w 3384"/>
              <a:gd name="T35" fmla="*/ 2147483646 h 666"/>
              <a:gd name="T36" fmla="*/ 2147483646 w 3384"/>
              <a:gd name="T37" fmla="*/ 2147483646 h 666"/>
              <a:gd name="T38" fmla="*/ 2147483646 w 3384"/>
              <a:gd name="T39" fmla="*/ 2147483646 h 666"/>
              <a:gd name="T40" fmla="*/ 2147483646 w 3384"/>
              <a:gd name="T41" fmla="*/ 2147483646 h 666"/>
              <a:gd name="T42" fmla="*/ 2147483646 w 3384"/>
              <a:gd name="T43" fmla="*/ 2147483646 h 666"/>
              <a:gd name="T44" fmla="*/ 2147483646 w 3384"/>
              <a:gd name="T45" fmla="*/ 2147483646 h 666"/>
              <a:gd name="T46" fmla="*/ 2147483646 w 3384"/>
              <a:gd name="T47" fmla="*/ 2147483646 h 666"/>
              <a:gd name="T48" fmla="*/ 2147483646 w 3384"/>
              <a:gd name="T49" fmla="*/ 2147483646 h 666"/>
              <a:gd name="T50" fmla="*/ 2147483646 w 3384"/>
              <a:gd name="T51" fmla="*/ 2147483646 h 666"/>
              <a:gd name="T52" fmla="*/ 2147483646 w 3384"/>
              <a:gd name="T53" fmla="*/ 2147483646 h 666"/>
              <a:gd name="T54" fmla="*/ 2147483646 w 3384"/>
              <a:gd name="T55" fmla="*/ 2147483646 h 666"/>
              <a:gd name="T56" fmla="*/ 2147483646 w 3384"/>
              <a:gd name="T57" fmla="*/ 2147483646 h 666"/>
              <a:gd name="T58" fmla="*/ 2147483646 w 3384"/>
              <a:gd name="T59" fmla="*/ 2147483646 h 666"/>
              <a:gd name="T60" fmla="*/ 2147483646 w 3384"/>
              <a:gd name="T61" fmla="*/ 2147483646 h 666"/>
              <a:gd name="T62" fmla="*/ 2147483646 w 3384"/>
              <a:gd name="T63" fmla="*/ 2147483646 h 666"/>
              <a:gd name="T64" fmla="*/ 2147483646 w 3384"/>
              <a:gd name="T65" fmla="*/ 2147483646 h 666"/>
              <a:gd name="T66" fmla="*/ 2147483646 w 3384"/>
              <a:gd name="T67" fmla="*/ 2147483646 h 666"/>
              <a:gd name="T68" fmla="*/ 2147483646 w 3384"/>
              <a:gd name="T69" fmla="*/ 2147483646 h 666"/>
              <a:gd name="T70" fmla="*/ 2147483646 w 3384"/>
              <a:gd name="T71" fmla="*/ 2147483646 h 666"/>
              <a:gd name="T72" fmla="*/ 2147483646 w 3384"/>
              <a:gd name="T73" fmla="*/ 2147483646 h 666"/>
              <a:gd name="T74" fmla="*/ 2147483646 w 3384"/>
              <a:gd name="T75" fmla="*/ 2147483646 h 666"/>
              <a:gd name="T76" fmla="*/ 2147483646 w 3384"/>
              <a:gd name="T77" fmla="*/ 2147483646 h 666"/>
              <a:gd name="T78" fmla="*/ 2147483646 w 3384"/>
              <a:gd name="T79" fmla="*/ 2147483646 h 666"/>
              <a:gd name="T80" fmla="*/ 2147483646 w 3384"/>
              <a:gd name="T81" fmla="*/ 2147483646 h 666"/>
              <a:gd name="T82" fmla="*/ 2147483646 w 3384"/>
              <a:gd name="T83" fmla="*/ 2147483646 h 666"/>
              <a:gd name="T84" fmla="*/ 2147483646 w 3384"/>
              <a:gd name="T85" fmla="*/ 2147483646 h 666"/>
              <a:gd name="T86" fmla="*/ 2147483646 w 3384"/>
              <a:gd name="T87" fmla="*/ 2147483646 h 666"/>
              <a:gd name="T88" fmla="*/ 2147483646 w 3384"/>
              <a:gd name="T89" fmla="*/ 2147483646 h 666"/>
              <a:gd name="T90" fmla="*/ 2147483646 w 3384"/>
              <a:gd name="T91" fmla="*/ 2147483646 h 666"/>
              <a:gd name="T92" fmla="*/ 2147483646 w 3384"/>
              <a:gd name="T93" fmla="*/ 2147483646 h 666"/>
              <a:gd name="T94" fmla="*/ 2147483646 w 3384"/>
              <a:gd name="T95" fmla="*/ 2147483646 h 666"/>
              <a:gd name="T96" fmla="*/ 2147483646 w 3384"/>
              <a:gd name="T97" fmla="*/ 2147483646 h 666"/>
              <a:gd name="T98" fmla="*/ 2147483646 w 3384"/>
              <a:gd name="T99" fmla="*/ 2147483646 h 666"/>
              <a:gd name="T100" fmla="*/ 2147483646 w 3384"/>
              <a:gd name="T101" fmla="*/ 2147483646 h 666"/>
              <a:gd name="T102" fmla="*/ 2147483646 w 3384"/>
              <a:gd name="T103" fmla="*/ 2147483646 h 666"/>
              <a:gd name="T104" fmla="*/ 2147483646 w 3384"/>
              <a:gd name="T105" fmla="*/ 2147483646 h 666"/>
              <a:gd name="T106" fmla="*/ 2147483646 w 3384"/>
              <a:gd name="T107" fmla="*/ 2147483646 h 666"/>
              <a:gd name="T108" fmla="*/ 2147483646 w 3384"/>
              <a:gd name="T109" fmla="*/ 2147483646 h 666"/>
              <a:gd name="T110" fmla="*/ 2147483646 w 3384"/>
              <a:gd name="T111" fmla="*/ 2147483646 h 666"/>
              <a:gd name="T112" fmla="*/ 2147483646 w 3384"/>
              <a:gd name="T113" fmla="*/ 2147483646 h 666"/>
              <a:gd name="T114" fmla="*/ 2147483646 w 3384"/>
              <a:gd name="T115" fmla="*/ 2147483646 h 666"/>
              <a:gd name="T116" fmla="*/ 2147483646 w 3384"/>
              <a:gd name="T117" fmla="*/ 2147483646 h 666"/>
              <a:gd name="T118" fmla="*/ 2147483646 w 3384"/>
              <a:gd name="T119" fmla="*/ 2147483646 h 666"/>
              <a:gd name="T120" fmla="*/ 2147483646 w 3384"/>
              <a:gd name="T121" fmla="*/ 2147483646 h 666"/>
              <a:gd name="T122" fmla="*/ 2147483646 w 3384"/>
              <a:gd name="T123" fmla="*/ 2147483646 h 666"/>
              <a:gd name="T124" fmla="*/ 2147483646 w 3384"/>
              <a:gd name="T125" fmla="*/ 2147483646 h 6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384"/>
              <a:gd name="T190" fmla="*/ 0 h 666"/>
              <a:gd name="T191" fmla="*/ 3384 w 3384"/>
              <a:gd name="T192" fmla="*/ 666 h 6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384" h="666">
                <a:moveTo>
                  <a:pt x="0" y="644"/>
                </a:moveTo>
                <a:lnTo>
                  <a:pt x="0" y="666"/>
                </a:lnTo>
                <a:lnTo>
                  <a:pt x="129" y="666"/>
                </a:lnTo>
                <a:lnTo>
                  <a:pt x="192" y="666"/>
                </a:lnTo>
                <a:lnTo>
                  <a:pt x="252" y="666"/>
                </a:lnTo>
                <a:lnTo>
                  <a:pt x="308" y="666"/>
                </a:lnTo>
                <a:lnTo>
                  <a:pt x="361" y="666"/>
                </a:lnTo>
                <a:lnTo>
                  <a:pt x="407" y="664"/>
                </a:lnTo>
                <a:lnTo>
                  <a:pt x="427" y="664"/>
                </a:lnTo>
                <a:lnTo>
                  <a:pt x="446" y="664"/>
                </a:lnTo>
                <a:lnTo>
                  <a:pt x="462" y="664"/>
                </a:lnTo>
                <a:lnTo>
                  <a:pt x="477" y="664"/>
                </a:lnTo>
                <a:lnTo>
                  <a:pt x="490" y="663"/>
                </a:lnTo>
                <a:lnTo>
                  <a:pt x="501" y="663"/>
                </a:lnTo>
                <a:lnTo>
                  <a:pt x="519" y="663"/>
                </a:lnTo>
                <a:lnTo>
                  <a:pt x="532" y="661"/>
                </a:lnTo>
                <a:lnTo>
                  <a:pt x="543" y="659"/>
                </a:lnTo>
                <a:lnTo>
                  <a:pt x="554" y="659"/>
                </a:lnTo>
                <a:lnTo>
                  <a:pt x="569" y="657"/>
                </a:lnTo>
                <a:lnTo>
                  <a:pt x="587" y="657"/>
                </a:lnTo>
                <a:lnTo>
                  <a:pt x="589" y="657"/>
                </a:lnTo>
                <a:lnTo>
                  <a:pt x="610" y="655"/>
                </a:lnTo>
                <a:lnTo>
                  <a:pt x="635" y="655"/>
                </a:lnTo>
                <a:lnTo>
                  <a:pt x="689" y="653"/>
                </a:lnTo>
                <a:lnTo>
                  <a:pt x="716" y="653"/>
                </a:lnTo>
                <a:lnTo>
                  <a:pt x="742" y="652"/>
                </a:lnTo>
                <a:lnTo>
                  <a:pt x="766" y="650"/>
                </a:lnTo>
                <a:lnTo>
                  <a:pt x="788" y="648"/>
                </a:lnTo>
                <a:lnTo>
                  <a:pt x="786" y="637"/>
                </a:lnTo>
                <a:lnTo>
                  <a:pt x="788" y="648"/>
                </a:lnTo>
                <a:lnTo>
                  <a:pt x="803" y="646"/>
                </a:lnTo>
                <a:lnTo>
                  <a:pt x="818" y="642"/>
                </a:lnTo>
                <a:lnTo>
                  <a:pt x="823" y="642"/>
                </a:lnTo>
                <a:lnTo>
                  <a:pt x="836" y="639"/>
                </a:lnTo>
                <a:lnTo>
                  <a:pt x="847" y="635"/>
                </a:lnTo>
                <a:lnTo>
                  <a:pt x="869" y="628"/>
                </a:lnTo>
                <a:lnTo>
                  <a:pt x="880" y="622"/>
                </a:lnTo>
                <a:lnTo>
                  <a:pt x="893" y="618"/>
                </a:lnTo>
                <a:lnTo>
                  <a:pt x="923" y="607"/>
                </a:lnTo>
                <a:lnTo>
                  <a:pt x="954" y="594"/>
                </a:lnTo>
                <a:lnTo>
                  <a:pt x="989" y="580"/>
                </a:lnTo>
                <a:lnTo>
                  <a:pt x="1029" y="563"/>
                </a:lnTo>
                <a:lnTo>
                  <a:pt x="1029" y="561"/>
                </a:lnTo>
                <a:lnTo>
                  <a:pt x="1051" y="550"/>
                </a:lnTo>
                <a:lnTo>
                  <a:pt x="1075" y="536"/>
                </a:lnTo>
                <a:lnTo>
                  <a:pt x="1129" y="502"/>
                </a:lnTo>
                <a:lnTo>
                  <a:pt x="1182" y="471"/>
                </a:lnTo>
                <a:lnTo>
                  <a:pt x="1210" y="458"/>
                </a:lnTo>
                <a:lnTo>
                  <a:pt x="1235" y="447"/>
                </a:lnTo>
                <a:lnTo>
                  <a:pt x="1278" y="429"/>
                </a:lnTo>
                <a:lnTo>
                  <a:pt x="1320" y="416"/>
                </a:lnTo>
                <a:lnTo>
                  <a:pt x="1361" y="407"/>
                </a:lnTo>
                <a:lnTo>
                  <a:pt x="1357" y="397"/>
                </a:lnTo>
                <a:lnTo>
                  <a:pt x="1357" y="409"/>
                </a:lnTo>
                <a:lnTo>
                  <a:pt x="1377" y="403"/>
                </a:lnTo>
                <a:lnTo>
                  <a:pt x="1403" y="399"/>
                </a:lnTo>
                <a:lnTo>
                  <a:pt x="1447" y="394"/>
                </a:lnTo>
                <a:lnTo>
                  <a:pt x="1495" y="392"/>
                </a:lnTo>
                <a:lnTo>
                  <a:pt x="1521" y="390"/>
                </a:lnTo>
                <a:lnTo>
                  <a:pt x="1548" y="388"/>
                </a:lnTo>
                <a:lnTo>
                  <a:pt x="1580" y="386"/>
                </a:lnTo>
                <a:lnTo>
                  <a:pt x="1618" y="383"/>
                </a:lnTo>
                <a:lnTo>
                  <a:pt x="1659" y="379"/>
                </a:lnTo>
                <a:lnTo>
                  <a:pt x="1707" y="375"/>
                </a:lnTo>
                <a:lnTo>
                  <a:pt x="1758" y="370"/>
                </a:lnTo>
                <a:lnTo>
                  <a:pt x="1812" y="364"/>
                </a:lnTo>
                <a:lnTo>
                  <a:pt x="1922" y="351"/>
                </a:lnTo>
                <a:lnTo>
                  <a:pt x="1977" y="344"/>
                </a:lnTo>
                <a:lnTo>
                  <a:pt x="2031" y="337"/>
                </a:lnTo>
                <a:lnTo>
                  <a:pt x="2081" y="328"/>
                </a:lnTo>
                <a:lnTo>
                  <a:pt x="2136" y="317"/>
                </a:lnTo>
                <a:lnTo>
                  <a:pt x="2189" y="305"/>
                </a:lnTo>
                <a:lnTo>
                  <a:pt x="2195" y="305"/>
                </a:lnTo>
                <a:lnTo>
                  <a:pt x="2248" y="293"/>
                </a:lnTo>
                <a:lnTo>
                  <a:pt x="2300" y="282"/>
                </a:lnTo>
                <a:lnTo>
                  <a:pt x="2347" y="270"/>
                </a:lnTo>
                <a:lnTo>
                  <a:pt x="2390" y="261"/>
                </a:lnTo>
                <a:lnTo>
                  <a:pt x="2408" y="258"/>
                </a:lnTo>
                <a:lnTo>
                  <a:pt x="2423" y="254"/>
                </a:lnTo>
                <a:lnTo>
                  <a:pt x="2441" y="250"/>
                </a:lnTo>
                <a:lnTo>
                  <a:pt x="2452" y="247"/>
                </a:lnTo>
                <a:lnTo>
                  <a:pt x="2463" y="245"/>
                </a:lnTo>
                <a:lnTo>
                  <a:pt x="2471" y="243"/>
                </a:lnTo>
                <a:lnTo>
                  <a:pt x="2484" y="239"/>
                </a:lnTo>
                <a:lnTo>
                  <a:pt x="2493" y="237"/>
                </a:lnTo>
                <a:lnTo>
                  <a:pt x="2504" y="236"/>
                </a:lnTo>
                <a:lnTo>
                  <a:pt x="2515" y="232"/>
                </a:lnTo>
                <a:lnTo>
                  <a:pt x="2524" y="230"/>
                </a:lnTo>
                <a:lnTo>
                  <a:pt x="2533" y="228"/>
                </a:lnTo>
                <a:lnTo>
                  <a:pt x="2546" y="224"/>
                </a:lnTo>
                <a:lnTo>
                  <a:pt x="2557" y="223"/>
                </a:lnTo>
                <a:lnTo>
                  <a:pt x="2572" y="219"/>
                </a:lnTo>
                <a:lnTo>
                  <a:pt x="2592" y="215"/>
                </a:lnTo>
                <a:lnTo>
                  <a:pt x="2613" y="212"/>
                </a:lnTo>
                <a:lnTo>
                  <a:pt x="2637" y="206"/>
                </a:lnTo>
                <a:lnTo>
                  <a:pt x="2684" y="197"/>
                </a:lnTo>
                <a:lnTo>
                  <a:pt x="2738" y="186"/>
                </a:lnTo>
                <a:lnTo>
                  <a:pt x="2791" y="177"/>
                </a:lnTo>
                <a:lnTo>
                  <a:pt x="2841" y="166"/>
                </a:lnTo>
                <a:lnTo>
                  <a:pt x="2865" y="162"/>
                </a:lnTo>
                <a:lnTo>
                  <a:pt x="2887" y="156"/>
                </a:lnTo>
                <a:lnTo>
                  <a:pt x="2907" y="153"/>
                </a:lnTo>
                <a:lnTo>
                  <a:pt x="2927" y="149"/>
                </a:lnTo>
                <a:lnTo>
                  <a:pt x="2961" y="142"/>
                </a:lnTo>
                <a:lnTo>
                  <a:pt x="2986" y="136"/>
                </a:lnTo>
                <a:lnTo>
                  <a:pt x="3007" y="131"/>
                </a:lnTo>
                <a:lnTo>
                  <a:pt x="3025" y="127"/>
                </a:lnTo>
                <a:lnTo>
                  <a:pt x="3058" y="118"/>
                </a:lnTo>
                <a:lnTo>
                  <a:pt x="3077" y="112"/>
                </a:lnTo>
                <a:lnTo>
                  <a:pt x="3097" y="107"/>
                </a:lnTo>
                <a:lnTo>
                  <a:pt x="3123" y="99"/>
                </a:lnTo>
                <a:lnTo>
                  <a:pt x="3148" y="90"/>
                </a:lnTo>
                <a:lnTo>
                  <a:pt x="3202" y="74"/>
                </a:lnTo>
                <a:lnTo>
                  <a:pt x="3227" y="64"/>
                </a:lnTo>
                <a:lnTo>
                  <a:pt x="3251" y="57"/>
                </a:lnTo>
                <a:lnTo>
                  <a:pt x="3275" y="50"/>
                </a:lnTo>
                <a:lnTo>
                  <a:pt x="3294" y="44"/>
                </a:lnTo>
                <a:lnTo>
                  <a:pt x="3312" y="39"/>
                </a:lnTo>
                <a:lnTo>
                  <a:pt x="3327" y="35"/>
                </a:lnTo>
                <a:lnTo>
                  <a:pt x="3353" y="28"/>
                </a:lnTo>
                <a:lnTo>
                  <a:pt x="3347" y="18"/>
                </a:lnTo>
                <a:lnTo>
                  <a:pt x="3347" y="29"/>
                </a:lnTo>
                <a:lnTo>
                  <a:pt x="3367" y="26"/>
                </a:lnTo>
                <a:lnTo>
                  <a:pt x="3373" y="24"/>
                </a:lnTo>
                <a:lnTo>
                  <a:pt x="3384" y="22"/>
                </a:lnTo>
                <a:lnTo>
                  <a:pt x="3380" y="0"/>
                </a:lnTo>
                <a:lnTo>
                  <a:pt x="3364" y="4"/>
                </a:lnTo>
                <a:lnTo>
                  <a:pt x="3367" y="15"/>
                </a:lnTo>
                <a:lnTo>
                  <a:pt x="3367" y="4"/>
                </a:lnTo>
                <a:lnTo>
                  <a:pt x="3347" y="7"/>
                </a:lnTo>
                <a:lnTo>
                  <a:pt x="3343" y="7"/>
                </a:lnTo>
                <a:lnTo>
                  <a:pt x="3318" y="15"/>
                </a:lnTo>
                <a:lnTo>
                  <a:pt x="3303" y="18"/>
                </a:lnTo>
                <a:lnTo>
                  <a:pt x="3286" y="24"/>
                </a:lnTo>
                <a:lnTo>
                  <a:pt x="3290" y="33"/>
                </a:lnTo>
                <a:lnTo>
                  <a:pt x="3288" y="24"/>
                </a:lnTo>
                <a:lnTo>
                  <a:pt x="3266" y="29"/>
                </a:lnTo>
                <a:lnTo>
                  <a:pt x="3242" y="37"/>
                </a:lnTo>
                <a:lnTo>
                  <a:pt x="3218" y="44"/>
                </a:lnTo>
                <a:lnTo>
                  <a:pt x="3193" y="53"/>
                </a:lnTo>
                <a:lnTo>
                  <a:pt x="3139" y="70"/>
                </a:lnTo>
                <a:lnTo>
                  <a:pt x="3113" y="79"/>
                </a:lnTo>
                <a:lnTo>
                  <a:pt x="3091" y="86"/>
                </a:lnTo>
                <a:lnTo>
                  <a:pt x="3067" y="92"/>
                </a:lnTo>
                <a:lnTo>
                  <a:pt x="3049" y="97"/>
                </a:lnTo>
                <a:lnTo>
                  <a:pt x="3016" y="107"/>
                </a:lnTo>
                <a:lnTo>
                  <a:pt x="2997" y="110"/>
                </a:lnTo>
                <a:lnTo>
                  <a:pt x="2977" y="116"/>
                </a:lnTo>
                <a:lnTo>
                  <a:pt x="2951" y="121"/>
                </a:lnTo>
                <a:lnTo>
                  <a:pt x="2924" y="127"/>
                </a:lnTo>
                <a:lnTo>
                  <a:pt x="2907" y="131"/>
                </a:lnTo>
                <a:lnTo>
                  <a:pt x="2887" y="134"/>
                </a:lnTo>
                <a:lnTo>
                  <a:pt x="2865" y="140"/>
                </a:lnTo>
                <a:lnTo>
                  <a:pt x="2841" y="143"/>
                </a:lnTo>
                <a:lnTo>
                  <a:pt x="2791" y="155"/>
                </a:lnTo>
                <a:lnTo>
                  <a:pt x="2738" y="164"/>
                </a:lnTo>
                <a:lnTo>
                  <a:pt x="2684" y="175"/>
                </a:lnTo>
                <a:lnTo>
                  <a:pt x="2637" y="184"/>
                </a:lnTo>
                <a:lnTo>
                  <a:pt x="2613" y="189"/>
                </a:lnTo>
                <a:lnTo>
                  <a:pt x="2592" y="193"/>
                </a:lnTo>
                <a:lnTo>
                  <a:pt x="2572" y="197"/>
                </a:lnTo>
                <a:lnTo>
                  <a:pt x="2554" y="201"/>
                </a:lnTo>
                <a:lnTo>
                  <a:pt x="2537" y="204"/>
                </a:lnTo>
                <a:lnTo>
                  <a:pt x="2524" y="208"/>
                </a:lnTo>
                <a:lnTo>
                  <a:pt x="2515" y="210"/>
                </a:lnTo>
                <a:lnTo>
                  <a:pt x="2506" y="212"/>
                </a:lnTo>
                <a:lnTo>
                  <a:pt x="2495" y="215"/>
                </a:lnTo>
                <a:lnTo>
                  <a:pt x="2484" y="217"/>
                </a:lnTo>
                <a:lnTo>
                  <a:pt x="2475" y="219"/>
                </a:lnTo>
                <a:lnTo>
                  <a:pt x="2462" y="223"/>
                </a:lnTo>
                <a:lnTo>
                  <a:pt x="2454" y="224"/>
                </a:lnTo>
                <a:lnTo>
                  <a:pt x="2443" y="226"/>
                </a:lnTo>
                <a:lnTo>
                  <a:pt x="2432" y="230"/>
                </a:lnTo>
                <a:lnTo>
                  <a:pt x="2419" y="232"/>
                </a:lnTo>
                <a:lnTo>
                  <a:pt x="2399" y="237"/>
                </a:lnTo>
                <a:lnTo>
                  <a:pt x="2381" y="241"/>
                </a:lnTo>
                <a:lnTo>
                  <a:pt x="2338" y="250"/>
                </a:lnTo>
                <a:lnTo>
                  <a:pt x="2290" y="261"/>
                </a:lnTo>
                <a:lnTo>
                  <a:pt x="2239" y="272"/>
                </a:lnTo>
                <a:lnTo>
                  <a:pt x="2185" y="285"/>
                </a:lnTo>
                <a:lnTo>
                  <a:pt x="2189" y="294"/>
                </a:lnTo>
                <a:lnTo>
                  <a:pt x="2189" y="283"/>
                </a:lnTo>
                <a:lnTo>
                  <a:pt x="2136" y="294"/>
                </a:lnTo>
                <a:lnTo>
                  <a:pt x="2081" y="305"/>
                </a:lnTo>
                <a:lnTo>
                  <a:pt x="2027" y="315"/>
                </a:lnTo>
                <a:lnTo>
                  <a:pt x="1977" y="322"/>
                </a:lnTo>
                <a:lnTo>
                  <a:pt x="1922" y="329"/>
                </a:lnTo>
                <a:lnTo>
                  <a:pt x="1812" y="342"/>
                </a:lnTo>
                <a:lnTo>
                  <a:pt x="1758" y="348"/>
                </a:lnTo>
                <a:lnTo>
                  <a:pt x="1707" y="353"/>
                </a:lnTo>
                <a:lnTo>
                  <a:pt x="1659" y="357"/>
                </a:lnTo>
                <a:lnTo>
                  <a:pt x="1617" y="361"/>
                </a:lnTo>
                <a:lnTo>
                  <a:pt x="1580" y="364"/>
                </a:lnTo>
                <a:lnTo>
                  <a:pt x="1548" y="366"/>
                </a:lnTo>
                <a:lnTo>
                  <a:pt x="1521" y="368"/>
                </a:lnTo>
                <a:lnTo>
                  <a:pt x="1495" y="370"/>
                </a:lnTo>
                <a:lnTo>
                  <a:pt x="1447" y="372"/>
                </a:lnTo>
                <a:lnTo>
                  <a:pt x="1399" y="377"/>
                </a:lnTo>
                <a:lnTo>
                  <a:pt x="1377" y="381"/>
                </a:lnTo>
                <a:lnTo>
                  <a:pt x="1357" y="386"/>
                </a:lnTo>
                <a:lnTo>
                  <a:pt x="1351" y="386"/>
                </a:lnTo>
                <a:lnTo>
                  <a:pt x="1311" y="396"/>
                </a:lnTo>
                <a:lnTo>
                  <a:pt x="1269" y="409"/>
                </a:lnTo>
                <a:lnTo>
                  <a:pt x="1226" y="427"/>
                </a:lnTo>
                <a:lnTo>
                  <a:pt x="1201" y="438"/>
                </a:lnTo>
                <a:lnTo>
                  <a:pt x="1173" y="451"/>
                </a:lnTo>
                <a:lnTo>
                  <a:pt x="1119" y="482"/>
                </a:lnTo>
                <a:lnTo>
                  <a:pt x="1066" y="515"/>
                </a:lnTo>
                <a:lnTo>
                  <a:pt x="1042" y="530"/>
                </a:lnTo>
                <a:lnTo>
                  <a:pt x="1018" y="543"/>
                </a:lnTo>
                <a:lnTo>
                  <a:pt x="1024" y="552"/>
                </a:lnTo>
                <a:lnTo>
                  <a:pt x="1020" y="543"/>
                </a:lnTo>
                <a:lnTo>
                  <a:pt x="980" y="559"/>
                </a:lnTo>
                <a:lnTo>
                  <a:pt x="945" y="574"/>
                </a:lnTo>
                <a:lnTo>
                  <a:pt x="913" y="587"/>
                </a:lnTo>
                <a:lnTo>
                  <a:pt x="886" y="598"/>
                </a:lnTo>
                <a:lnTo>
                  <a:pt x="871" y="602"/>
                </a:lnTo>
                <a:lnTo>
                  <a:pt x="860" y="607"/>
                </a:lnTo>
                <a:lnTo>
                  <a:pt x="838" y="615"/>
                </a:lnTo>
                <a:lnTo>
                  <a:pt x="827" y="618"/>
                </a:lnTo>
                <a:lnTo>
                  <a:pt x="814" y="622"/>
                </a:lnTo>
                <a:lnTo>
                  <a:pt x="818" y="631"/>
                </a:lnTo>
                <a:lnTo>
                  <a:pt x="818" y="620"/>
                </a:lnTo>
                <a:lnTo>
                  <a:pt x="803" y="624"/>
                </a:lnTo>
                <a:lnTo>
                  <a:pt x="786" y="626"/>
                </a:lnTo>
                <a:lnTo>
                  <a:pt x="784" y="626"/>
                </a:lnTo>
                <a:lnTo>
                  <a:pt x="766" y="628"/>
                </a:lnTo>
                <a:lnTo>
                  <a:pt x="742" y="629"/>
                </a:lnTo>
                <a:lnTo>
                  <a:pt x="716" y="631"/>
                </a:lnTo>
                <a:lnTo>
                  <a:pt x="689" y="631"/>
                </a:lnTo>
                <a:lnTo>
                  <a:pt x="635" y="633"/>
                </a:lnTo>
                <a:lnTo>
                  <a:pt x="610" y="633"/>
                </a:lnTo>
                <a:lnTo>
                  <a:pt x="587" y="635"/>
                </a:lnTo>
                <a:lnTo>
                  <a:pt x="587" y="646"/>
                </a:lnTo>
                <a:lnTo>
                  <a:pt x="587" y="635"/>
                </a:lnTo>
                <a:lnTo>
                  <a:pt x="569" y="635"/>
                </a:lnTo>
                <a:lnTo>
                  <a:pt x="554" y="637"/>
                </a:lnTo>
                <a:lnTo>
                  <a:pt x="543" y="637"/>
                </a:lnTo>
                <a:lnTo>
                  <a:pt x="532" y="639"/>
                </a:lnTo>
                <a:lnTo>
                  <a:pt x="519" y="640"/>
                </a:lnTo>
                <a:lnTo>
                  <a:pt x="501" y="640"/>
                </a:lnTo>
                <a:lnTo>
                  <a:pt x="490" y="640"/>
                </a:lnTo>
                <a:lnTo>
                  <a:pt x="477" y="642"/>
                </a:lnTo>
                <a:lnTo>
                  <a:pt x="462" y="642"/>
                </a:lnTo>
                <a:lnTo>
                  <a:pt x="446" y="642"/>
                </a:lnTo>
                <a:lnTo>
                  <a:pt x="427" y="642"/>
                </a:lnTo>
                <a:lnTo>
                  <a:pt x="407" y="642"/>
                </a:lnTo>
                <a:lnTo>
                  <a:pt x="361" y="644"/>
                </a:lnTo>
                <a:lnTo>
                  <a:pt x="308" y="644"/>
                </a:lnTo>
                <a:lnTo>
                  <a:pt x="252" y="644"/>
                </a:lnTo>
                <a:lnTo>
                  <a:pt x="192" y="644"/>
                </a:lnTo>
                <a:lnTo>
                  <a:pt x="129" y="644"/>
                </a:lnTo>
                <a:lnTo>
                  <a:pt x="0" y="64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3" name="Freeform 33"/>
          <p:cNvSpPr>
            <a:spLocks/>
          </p:cNvSpPr>
          <p:nvPr/>
        </p:nvSpPr>
        <p:spPr bwMode="gray">
          <a:xfrm>
            <a:off x="2038350" y="1781175"/>
            <a:ext cx="5903913" cy="1089025"/>
          </a:xfrm>
          <a:custGeom>
            <a:avLst/>
            <a:gdLst>
              <a:gd name="T0" fmla="*/ 2147483646 w 3424"/>
              <a:gd name="T1" fmla="*/ 2147483646 h 589"/>
              <a:gd name="T2" fmla="*/ 2147483646 w 3424"/>
              <a:gd name="T3" fmla="*/ 2147483646 h 589"/>
              <a:gd name="T4" fmla="*/ 2147483646 w 3424"/>
              <a:gd name="T5" fmla="*/ 2147483646 h 589"/>
              <a:gd name="T6" fmla="*/ 2147483646 w 3424"/>
              <a:gd name="T7" fmla="*/ 2147483646 h 589"/>
              <a:gd name="T8" fmla="*/ 2147483646 w 3424"/>
              <a:gd name="T9" fmla="*/ 2147483646 h 589"/>
              <a:gd name="T10" fmla="*/ 2147483646 w 3424"/>
              <a:gd name="T11" fmla="*/ 2147483646 h 589"/>
              <a:gd name="T12" fmla="*/ 2147483646 w 3424"/>
              <a:gd name="T13" fmla="*/ 2147483646 h 589"/>
              <a:gd name="T14" fmla="*/ 2147483646 w 3424"/>
              <a:gd name="T15" fmla="*/ 2147483646 h 589"/>
              <a:gd name="T16" fmla="*/ 2147483646 w 3424"/>
              <a:gd name="T17" fmla="*/ 2147483646 h 589"/>
              <a:gd name="T18" fmla="*/ 2147483646 w 3424"/>
              <a:gd name="T19" fmla="*/ 2147483646 h 589"/>
              <a:gd name="T20" fmla="*/ 2147483646 w 3424"/>
              <a:gd name="T21" fmla="*/ 2147483646 h 589"/>
              <a:gd name="T22" fmla="*/ 2147483646 w 3424"/>
              <a:gd name="T23" fmla="*/ 2147483646 h 589"/>
              <a:gd name="T24" fmla="*/ 2147483646 w 3424"/>
              <a:gd name="T25" fmla="*/ 2147483646 h 589"/>
              <a:gd name="T26" fmla="*/ 2147483646 w 3424"/>
              <a:gd name="T27" fmla="*/ 2147483646 h 589"/>
              <a:gd name="T28" fmla="*/ 2147483646 w 3424"/>
              <a:gd name="T29" fmla="*/ 2147483646 h 589"/>
              <a:gd name="T30" fmla="*/ 2147483646 w 3424"/>
              <a:gd name="T31" fmla="*/ 2147483646 h 589"/>
              <a:gd name="T32" fmla="*/ 2147483646 w 3424"/>
              <a:gd name="T33" fmla="*/ 2147483646 h 589"/>
              <a:gd name="T34" fmla="*/ 2147483646 w 3424"/>
              <a:gd name="T35" fmla="*/ 2147483646 h 589"/>
              <a:gd name="T36" fmla="*/ 2147483646 w 3424"/>
              <a:gd name="T37" fmla="*/ 2147483646 h 589"/>
              <a:gd name="T38" fmla="*/ 2147483646 w 3424"/>
              <a:gd name="T39" fmla="*/ 2147483646 h 589"/>
              <a:gd name="T40" fmla="*/ 2147483646 w 3424"/>
              <a:gd name="T41" fmla="*/ 2147483646 h 589"/>
              <a:gd name="T42" fmla="*/ 2147483646 w 3424"/>
              <a:gd name="T43" fmla="*/ 2147483646 h 589"/>
              <a:gd name="T44" fmla="*/ 2147483646 w 3424"/>
              <a:gd name="T45" fmla="*/ 2147483646 h 589"/>
              <a:gd name="T46" fmla="*/ 2147483646 w 3424"/>
              <a:gd name="T47" fmla="*/ 2147483646 h 589"/>
              <a:gd name="T48" fmla="*/ 2147483646 w 3424"/>
              <a:gd name="T49" fmla="*/ 2147483646 h 589"/>
              <a:gd name="T50" fmla="*/ 2147483646 w 3424"/>
              <a:gd name="T51" fmla="*/ 2147483646 h 589"/>
              <a:gd name="T52" fmla="*/ 2147483646 w 3424"/>
              <a:gd name="T53" fmla="*/ 2147483646 h 589"/>
              <a:gd name="T54" fmla="*/ 2147483646 w 3424"/>
              <a:gd name="T55" fmla="*/ 0 h 589"/>
              <a:gd name="T56" fmla="*/ 2147483646 w 3424"/>
              <a:gd name="T57" fmla="*/ 2147483646 h 589"/>
              <a:gd name="T58" fmla="*/ 2147483646 w 3424"/>
              <a:gd name="T59" fmla="*/ 2147483646 h 589"/>
              <a:gd name="T60" fmla="*/ 2147483646 w 3424"/>
              <a:gd name="T61" fmla="*/ 2147483646 h 589"/>
              <a:gd name="T62" fmla="*/ 2147483646 w 3424"/>
              <a:gd name="T63" fmla="*/ 2147483646 h 589"/>
              <a:gd name="T64" fmla="*/ 2147483646 w 3424"/>
              <a:gd name="T65" fmla="*/ 2147483646 h 589"/>
              <a:gd name="T66" fmla="*/ 2147483646 w 3424"/>
              <a:gd name="T67" fmla="*/ 2147483646 h 589"/>
              <a:gd name="T68" fmla="*/ 2147483646 w 3424"/>
              <a:gd name="T69" fmla="*/ 2147483646 h 589"/>
              <a:gd name="T70" fmla="*/ 2147483646 w 3424"/>
              <a:gd name="T71" fmla="*/ 2147483646 h 589"/>
              <a:gd name="T72" fmla="*/ 2147483646 w 3424"/>
              <a:gd name="T73" fmla="*/ 2147483646 h 589"/>
              <a:gd name="T74" fmla="*/ 2147483646 w 3424"/>
              <a:gd name="T75" fmla="*/ 2147483646 h 589"/>
              <a:gd name="T76" fmla="*/ 2147483646 w 3424"/>
              <a:gd name="T77" fmla="*/ 2147483646 h 589"/>
              <a:gd name="T78" fmla="*/ 2147483646 w 3424"/>
              <a:gd name="T79" fmla="*/ 2147483646 h 589"/>
              <a:gd name="T80" fmla="*/ 2147483646 w 3424"/>
              <a:gd name="T81" fmla="*/ 2147483646 h 589"/>
              <a:gd name="T82" fmla="*/ 2147483646 w 3424"/>
              <a:gd name="T83" fmla="*/ 2147483646 h 589"/>
              <a:gd name="T84" fmla="*/ 2147483646 w 3424"/>
              <a:gd name="T85" fmla="*/ 2147483646 h 589"/>
              <a:gd name="T86" fmla="*/ 2147483646 w 3424"/>
              <a:gd name="T87" fmla="*/ 2147483646 h 589"/>
              <a:gd name="T88" fmla="*/ 2147483646 w 3424"/>
              <a:gd name="T89" fmla="*/ 2147483646 h 589"/>
              <a:gd name="T90" fmla="*/ 2147483646 w 3424"/>
              <a:gd name="T91" fmla="*/ 2147483646 h 589"/>
              <a:gd name="T92" fmla="*/ 2147483646 w 3424"/>
              <a:gd name="T93" fmla="*/ 2147483646 h 589"/>
              <a:gd name="T94" fmla="*/ 2147483646 w 3424"/>
              <a:gd name="T95" fmla="*/ 2147483646 h 589"/>
              <a:gd name="T96" fmla="*/ 2147483646 w 3424"/>
              <a:gd name="T97" fmla="*/ 2147483646 h 589"/>
              <a:gd name="T98" fmla="*/ 2147483646 w 3424"/>
              <a:gd name="T99" fmla="*/ 2147483646 h 589"/>
              <a:gd name="T100" fmla="*/ 2147483646 w 3424"/>
              <a:gd name="T101" fmla="*/ 2147483646 h 589"/>
              <a:gd name="T102" fmla="*/ 2147483646 w 3424"/>
              <a:gd name="T103" fmla="*/ 2147483646 h 589"/>
              <a:gd name="T104" fmla="*/ 2147483646 w 3424"/>
              <a:gd name="T105" fmla="*/ 2147483646 h 589"/>
              <a:gd name="T106" fmla="*/ 2147483646 w 3424"/>
              <a:gd name="T107" fmla="*/ 2147483646 h 5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24"/>
              <a:gd name="T163" fmla="*/ 0 h 589"/>
              <a:gd name="T164" fmla="*/ 3424 w 3424"/>
              <a:gd name="T165" fmla="*/ 589 h 5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24" h="589">
                <a:moveTo>
                  <a:pt x="38" y="589"/>
                </a:moveTo>
                <a:lnTo>
                  <a:pt x="38" y="567"/>
                </a:lnTo>
                <a:lnTo>
                  <a:pt x="29" y="567"/>
                </a:lnTo>
                <a:lnTo>
                  <a:pt x="20" y="567"/>
                </a:lnTo>
                <a:lnTo>
                  <a:pt x="13" y="567"/>
                </a:lnTo>
                <a:lnTo>
                  <a:pt x="11" y="567"/>
                </a:lnTo>
                <a:lnTo>
                  <a:pt x="11" y="578"/>
                </a:lnTo>
                <a:lnTo>
                  <a:pt x="15" y="587"/>
                </a:lnTo>
                <a:lnTo>
                  <a:pt x="18" y="585"/>
                </a:lnTo>
                <a:lnTo>
                  <a:pt x="22" y="578"/>
                </a:lnTo>
                <a:lnTo>
                  <a:pt x="18" y="571"/>
                </a:lnTo>
                <a:lnTo>
                  <a:pt x="15" y="567"/>
                </a:lnTo>
                <a:lnTo>
                  <a:pt x="11" y="589"/>
                </a:lnTo>
                <a:lnTo>
                  <a:pt x="13" y="589"/>
                </a:lnTo>
                <a:lnTo>
                  <a:pt x="20" y="589"/>
                </a:lnTo>
                <a:lnTo>
                  <a:pt x="27" y="587"/>
                </a:lnTo>
                <a:lnTo>
                  <a:pt x="35" y="587"/>
                </a:lnTo>
                <a:lnTo>
                  <a:pt x="46" y="587"/>
                </a:lnTo>
                <a:lnTo>
                  <a:pt x="59" y="587"/>
                </a:lnTo>
                <a:lnTo>
                  <a:pt x="75" y="587"/>
                </a:lnTo>
                <a:lnTo>
                  <a:pt x="96" y="587"/>
                </a:lnTo>
                <a:lnTo>
                  <a:pt x="118" y="585"/>
                </a:lnTo>
                <a:lnTo>
                  <a:pt x="143" y="585"/>
                </a:lnTo>
                <a:lnTo>
                  <a:pt x="171" y="585"/>
                </a:lnTo>
                <a:lnTo>
                  <a:pt x="200" y="585"/>
                </a:lnTo>
                <a:lnTo>
                  <a:pt x="263" y="584"/>
                </a:lnTo>
                <a:lnTo>
                  <a:pt x="327" y="582"/>
                </a:lnTo>
                <a:lnTo>
                  <a:pt x="388" y="582"/>
                </a:lnTo>
                <a:lnTo>
                  <a:pt x="418" y="580"/>
                </a:lnTo>
                <a:lnTo>
                  <a:pt x="443" y="580"/>
                </a:lnTo>
                <a:lnTo>
                  <a:pt x="467" y="578"/>
                </a:lnTo>
                <a:lnTo>
                  <a:pt x="488" y="578"/>
                </a:lnTo>
                <a:lnTo>
                  <a:pt x="523" y="576"/>
                </a:lnTo>
                <a:lnTo>
                  <a:pt x="552" y="574"/>
                </a:lnTo>
                <a:lnTo>
                  <a:pt x="578" y="572"/>
                </a:lnTo>
                <a:lnTo>
                  <a:pt x="600" y="571"/>
                </a:lnTo>
                <a:lnTo>
                  <a:pt x="618" y="569"/>
                </a:lnTo>
                <a:lnTo>
                  <a:pt x="637" y="567"/>
                </a:lnTo>
                <a:lnTo>
                  <a:pt x="657" y="567"/>
                </a:lnTo>
                <a:lnTo>
                  <a:pt x="677" y="565"/>
                </a:lnTo>
                <a:lnTo>
                  <a:pt x="679" y="565"/>
                </a:lnTo>
                <a:lnTo>
                  <a:pt x="698" y="565"/>
                </a:lnTo>
                <a:lnTo>
                  <a:pt x="712" y="565"/>
                </a:lnTo>
                <a:lnTo>
                  <a:pt x="727" y="567"/>
                </a:lnTo>
                <a:lnTo>
                  <a:pt x="740" y="569"/>
                </a:lnTo>
                <a:lnTo>
                  <a:pt x="756" y="569"/>
                </a:lnTo>
                <a:lnTo>
                  <a:pt x="777" y="569"/>
                </a:lnTo>
                <a:lnTo>
                  <a:pt x="790" y="567"/>
                </a:lnTo>
                <a:lnTo>
                  <a:pt x="804" y="567"/>
                </a:lnTo>
                <a:lnTo>
                  <a:pt x="821" y="565"/>
                </a:lnTo>
                <a:lnTo>
                  <a:pt x="841" y="561"/>
                </a:lnTo>
                <a:lnTo>
                  <a:pt x="861" y="558"/>
                </a:lnTo>
                <a:lnTo>
                  <a:pt x="885" y="554"/>
                </a:lnTo>
                <a:lnTo>
                  <a:pt x="911" y="549"/>
                </a:lnTo>
                <a:lnTo>
                  <a:pt x="939" y="543"/>
                </a:lnTo>
                <a:lnTo>
                  <a:pt x="1001" y="530"/>
                </a:lnTo>
                <a:lnTo>
                  <a:pt x="1066" y="517"/>
                </a:lnTo>
                <a:lnTo>
                  <a:pt x="1134" y="503"/>
                </a:lnTo>
                <a:lnTo>
                  <a:pt x="1198" y="490"/>
                </a:lnTo>
                <a:lnTo>
                  <a:pt x="1259" y="479"/>
                </a:lnTo>
                <a:lnTo>
                  <a:pt x="1287" y="475"/>
                </a:lnTo>
                <a:lnTo>
                  <a:pt x="1314" y="471"/>
                </a:lnTo>
                <a:lnTo>
                  <a:pt x="1360" y="466"/>
                </a:lnTo>
                <a:lnTo>
                  <a:pt x="1408" y="462"/>
                </a:lnTo>
                <a:lnTo>
                  <a:pt x="1452" y="460"/>
                </a:lnTo>
                <a:lnTo>
                  <a:pt x="1495" y="460"/>
                </a:lnTo>
                <a:lnTo>
                  <a:pt x="1533" y="460"/>
                </a:lnTo>
                <a:lnTo>
                  <a:pt x="1568" y="460"/>
                </a:lnTo>
                <a:lnTo>
                  <a:pt x="1600" y="460"/>
                </a:lnTo>
                <a:lnTo>
                  <a:pt x="1625" y="460"/>
                </a:lnTo>
                <a:lnTo>
                  <a:pt x="1627" y="460"/>
                </a:lnTo>
                <a:lnTo>
                  <a:pt x="1636" y="460"/>
                </a:lnTo>
                <a:lnTo>
                  <a:pt x="1644" y="460"/>
                </a:lnTo>
                <a:lnTo>
                  <a:pt x="1649" y="460"/>
                </a:lnTo>
                <a:lnTo>
                  <a:pt x="1655" y="460"/>
                </a:lnTo>
                <a:lnTo>
                  <a:pt x="1659" y="460"/>
                </a:lnTo>
                <a:lnTo>
                  <a:pt x="1659" y="449"/>
                </a:lnTo>
                <a:lnTo>
                  <a:pt x="1655" y="458"/>
                </a:lnTo>
                <a:lnTo>
                  <a:pt x="1657" y="460"/>
                </a:lnTo>
                <a:lnTo>
                  <a:pt x="1662" y="460"/>
                </a:lnTo>
                <a:lnTo>
                  <a:pt x="1664" y="460"/>
                </a:lnTo>
                <a:lnTo>
                  <a:pt x="1668" y="460"/>
                </a:lnTo>
                <a:lnTo>
                  <a:pt x="1673" y="458"/>
                </a:lnTo>
                <a:lnTo>
                  <a:pt x="1679" y="458"/>
                </a:lnTo>
                <a:lnTo>
                  <a:pt x="1686" y="457"/>
                </a:lnTo>
                <a:lnTo>
                  <a:pt x="1699" y="455"/>
                </a:lnTo>
                <a:lnTo>
                  <a:pt x="1710" y="453"/>
                </a:lnTo>
                <a:lnTo>
                  <a:pt x="1725" y="449"/>
                </a:lnTo>
                <a:lnTo>
                  <a:pt x="1730" y="447"/>
                </a:lnTo>
                <a:lnTo>
                  <a:pt x="1747" y="444"/>
                </a:lnTo>
                <a:lnTo>
                  <a:pt x="1765" y="440"/>
                </a:lnTo>
                <a:lnTo>
                  <a:pt x="1760" y="431"/>
                </a:lnTo>
                <a:lnTo>
                  <a:pt x="1760" y="442"/>
                </a:lnTo>
                <a:lnTo>
                  <a:pt x="1800" y="433"/>
                </a:lnTo>
                <a:lnTo>
                  <a:pt x="1806" y="433"/>
                </a:lnTo>
                <a:lnTo>
                  <a:pt x="1850" y="423"/>
                </a:lnTo>
                <a:lnTo>
                  <a:pt x="1894" y="412"/>
                </a:lnTo>
                <a:lnTo>
                  <a:pt x="1937" y="403"/>
                </a:lnTo>
                <a:lnTo>
                  <a:pt x="1975" y="396"/>
                </a:lnTo>
                <a:lnTo>
                  <a:pt x="1992" y="392"/>
                </a:lnTo>
                <a:lnTo>
                  <a:pt x="2007" y="388"/>
                </a:lnTo>
                <a:lnTo>
                  <a:pt x="2034" y="381"/>
                </a:lnTo>
                <a:lnTo>
                  <a:pt x="2056" y="376"/>
                </a:lnTo>
                <a:lnTo>
                  <a:pt x="2075" y="370"/>
                </a:lnTo>
                <a:lnTo>
                  <a:pt x="2091" y="364"/>
                </a:lnTo>
                <a:lnTo>
                  <a:pt x="2108" y="359"/>
                </a:lnTo>
                <a:lnTo>
                  <a:pt x="2126" y="353"/>
                </a:lnTo>
                <a:lnTo>
                  <a:pt x="2145" y="348"/>
                </a:lnTo>
                <a:lnTo>
                  <a:pt x="2165" y="344"/>
                </a:lnTo>
                <a:lnTo>
                  <a:pt x="2194" y="339"/>
                </a:lnTo>
                <a:lnTo>
                  <a:pt x="2189" y="328"/>
                </a:lnTo>
                <a:lnTo>
                  <a:pt x="2189" y="339"/>
                </a:lnTo>
                <a:lnTo>
                  <a:pt x="2218" y="333"/>
                </a:lnTo>
                <a:lnTo>
                  <a:pt x="2250" y="328"/>
                </a:lnTo>
                <a:lnTo>
                  <a:pt x="2283" y="322"/>
                </a:lnTo>
                <a:lnTo>
                  <a:pt x="2314" y="317"/>
                </a:lnTo>
                <a:lnTo>
                  <a:pt x="2345" y="311"/>
                </a:lnTo>
                <a:lnTo>
                  <a:pt x="2375" y="307"/>
                </a:lnTo>
                <a:lnTo>
                  <a:pt x="2402" y="302"/>
                </a:lnTo>
                <a:lnTo>
                  <a:pt x="2423" y="298"/>
                </a:lnTo>
                <a:lnTo>
                  <a:pt x="2443" y="293"/>
                </a:lnTo>
                <a:lnTo>
                  <a:pt x="2448" y="293"/>
                </a:lnTo>
                <a:lnTo>
                  <a:pt x="2485" y="283"/>
                </a:lnTo>
                <a:lnTo>
                  <a:pt x="2520" y="276"/>
                </a:lnTo>
                <a:lnTo>
                  <a:pt x="2539" y="271"/>
                </a:lnTo>
                <a:lnTo>
                  <a:pt x="2559" y="267"/>
                </a:lnTo>
                <a:lnTo>
                  <a:pt x="2581" y="261"/>
                </a:lnTo>
                <a:lnTo>
                  <a:pt x="2601" y="256"/>
                </a:lnTo>
                <a:lnTo>
                  <a:pt x="2621" y="250"/>
                </a:lnTo>
                <a:lnTo>
                  <a:pt x="2644" y="245"/>
                </a:lnTo>
                <a:lnTo>
                  <a:pt x="2666" y="237"/>
                </a:lnTo>
                <a:lnTo>
                  <a:pt x="2693" y="230"/>
                </a:lnTo>
                <a:lnTo>
                  <a:pt x="2723" y="221"/>
                </a:lnTo>
                <a:lnTo>
                  <a:pt x="2758" y="212"/>
                </a:lnTo>
                <a:lnTo>
                  <a:pt x="2780" y="204"/>
                </a:lnTo>
                <a:lnTo>
                  <a:pt x="2804" y="199"/>
                </a:lnTo>
                <a:lnTo>
                  <a:pt x="2828" y="191"/>
                </a:lnTo>
                <a:lnTo>
                  <a:pt x="2855" y="184"/>
                </a:lnTo>
                <a:lnTo>
                  <a:pt x="2914" y="168"/>
                </a:lnTo>
                <a:lnTo>
                  <a:pt x="2975" y="151"/>
                </a:lnTo>
                <a:lnTo>
                  <a:pt x="3036" y="133"/>
                </a:lnTo>
                <a:lnTo>
                  <a:pt x="3093" y="116"/>
                </a:lnTo>
                <a:lnTo>
                  <a:pt x="3119" y="109"/>
                </a:lnTo>
                <a:lnTo>
                  <a:pt x="3144" y="101"/>
                </a:lnTo>
                <a:lnTo>
                  <a:pt x="3166" y="96"/>
                </a:lnTo>
                <a:lnTo>
                  <a:pt x="3187" y="90"/>
                </a:lnTo>
                <a:lnTo>
                  <a:pt x="3223" y="77"/>
                </a:lnTo>
                <a:lnTo>
                  <a:pt x="3255" y="68"/>
                </a:lnTo>
                <a:lnTo>
                  <a:pt x="3282" y="59"/>
                </a:lnTo>
                <a:lnTo>
                  <a:pt x="3304" y="52"/>
                </a:lnTo>
                <a:lnTo>
                  <a:pt x="3325" y="44"/>
                </a:lnTo>
                <a:lnTo>
                  <a:pt x="3343" y="39"/>
                </a:lnTo>
                <a:lnTo>
                  <a:pt x="3373" y="29"/>
                </a:lnTo>
                <a:lnTo>
                  <a:pt x="3387" y="26"/>
                </a:lnTo>
                <a:lnTo>
                  <a:pt x="3397" y="22"/>
                </a:lnTo>
                <a:lnTo>
                  <a:pt x="3393" y="13"/>
                </a:lnTo>
                <a:lnTo>
                  <a:pt x="3393" y="24"/>
                </a:lnTo>
                <a:lnTo>
                  <a:pt x="3400" y="22"/>
                </a:lnTo>
                <a:lnTo>
                  <a:pt x="3406" y="22"/>
                </a:lnTo>
                <a:lnTo>
                  <a:pt x="3413" y="22"/>
                </a:lnTo>
                <a:lnTo>
                  <a:pt x="3413" y="11"/>
                </a:lnTo>
                <a:lnTo>
                  <a:pt x="3409" y="20"/>
                </a:lnTo>
                <a:lnTo>
                  <a:pt x="3406" y="18"/>
                </a:lnTo>
                <a:lnTo>
                  <a:pt x="3411" y="22"/>
                </a:lnTo>
                <a:lnTo>
                  <a:pt x="3424" y="6"/>
                </a:lnTo>
                <a:lnTo>
                  <a:pt x="3422" y="2"/>
                </a:lnTo>
                <a:lnTo>
                  <a:pt x="3417" y="0"/>
                </a:lnTo>
                <a:lnTo>
                  <a:pt x="3413" y="0"/>
                </a:lnTo>
                <a:lnTo>
                  <a:pt x="3406" y="0"/>
                </a:lnTo>
                <a:lnTo>
                  <a:pt x="3400" y="0"/>
                </a:lnTo>
                <a:lnTo>
                  <a:pt x="3393" y="2"/>
                </a:lnTo>
                <a:lnTo>
                  <a:pt x="3387" y="2"/>
                </a:lnTo>
                <a:lnTo>
                  <a:pt x="3378" y="6"/>
                </a:lnTo>
                <a:lnTo>
                  <a:pt x="3367" y="9"/>
                </a:lnTo>
                <a:lnTo>
                  <a:pt x="3334" y="18"/>
                </a:lnTo>
                <a:lnTo>
                  <a:pt x="3316" y="24"/>
                </a:lnTo>
                <a:lnTo>
                  <a:pt x="3295" y="31"/>
                </a:lnTo>
                <a:lnTo>
                  <a:pt x="3273" y="39"/>
                </a:lnTo>
                <a:lnTo>
                  <a:pt x="3246" y="48"/>
                </a:lnTo>
                <a:lnTo>
                  <a:pt x="3214" y="57"/>
                </a:lnTo>
                <a:lnTo>
                  <a:pt x="3181" y="70"/>
                </a:lnTo>
                <a:lnTo>
                  <a:pt x="3157" y="75"/>
                </a:lnTo>
                <a:lnTo>
                  <a:pt x="3135" y="81"/>
                </a:lnTo>
                <a:lnTo>
                  <a:pt x="3109" y="88"/>
                </a:lnTo>
                <a:lnTo>
                  <a:pt x="3084" y="96"/>
                </a:lnTo>
                <a:lnTo>
                  <a:pt x="3026" y="112"/>
                </a:lnTo>
                <a:lnTo>
                  <a:pt x="2966" y="131"/>
                </a:lnTo>
                <a:lnTo>
                  <a:pt x="2905" y="147"/>
                </a:lnTo>
                <a:lnTo>
                  <a:pt x="2846" y="164"/>
                </a:lnTo>
                <a:lnTo>
                  <a:pt x="2818" y="171"/>
                </a:lnTo>
                <a:lnTo>
                  <a:pt x="2794" y="179"/>
                </a:lnTo>
                <a:lnTo>
                  <a:pt x="2771" y="184"/>
                </a:lnTo>
                <a:lnTo>
                  <a:pt x="2752" y="191"/>
                </a:lnTo>
                <a:lnTo>
                  <a:pt x="2713" y="201"/>
                </a:lnTo>
                <a:lnTo>
                  <a:pt x="2684" y="210"/>
                </a:lnTo>
                <a:lnTo>
                  <a:pt x="2656" y="217"/>
                </a:lnTo>
                <a:lnTo>
                  <a:pt x="2634" y="225"/>
                </a:lnTo>
                <a:lnTo>
                  <a:pt x="2612" y="230"/>
                </a:lnTo>
                <a:lnTo>
                  <a:pt x="2592" y="236"/>
                </a:lnTo>
                <a:lnTo>
                  <a:pt x="2572" y="241"/>
                </a:lnTo>
                <a:lnTo>
                  <a:pt x="2553" y="247"/>
                </a:lnTo>
                <a:lnTo>
                  <a:pt x="2529" y="250"/>
                </a:lnTo>
                <a:lnTo>
                  <a:pt x="2511" y="256"/>
                </a:lnTo>
                <a:lnTo>
                  <a:pt x="2476" y="263"/>
                </a:lnTo>
                <a:lnTo>
                  <a:pt x="2439" y="272"/>
                </a:lnTo>
                <a:lnTo>
                  <a:pt x="2443" y="282"/>
                </a:lnTo>
                <a:lnTo>
                  <a:pt x="2443" y="271"/>
                </a:lnTo>
                <a:lnTo>
                  <a:pt x="2423" y="276"/>
                </a:lnTo>
                <a:lnTo>
                  <a:pt x="2399" y="280"/>
                </a:lnTo>
                <a:lnTo>
                  <a:pt x="2375" y="285"/>
                </a:lnTo>
                <a:lnTo>
                  <a:pt x="2345" y="289"/>
                </a:lnTo>
                <a:lnTo>
                  <a:pt x="2314" y="295"/>
                </a:lnTo>
                <a:lnTo>
                  <a:pt x="2283" y="300"/>
                </a:lnTo>
                <a:lnTo>
                  <a:pt x="2250" y="306"/>
                </a:lnTo>
                <a:lnTo>
                  <a:pt x="2218" y="311"/>
                </a:lnTo>
                <a:lnTo>
                  <a:pt x="2189" y="317"/>
                </a:lnTo>
                <a:lnTo>
                  <a:pt x="2185" y="318"/>
                </a:lnTo>
                <a:lnTo>
                  <a:pt x="2161" y="322"/>
                </a:lnTo>
                <a:lnTo>
                  <a:pt x="2135" y="328"/>
                </a:lnTo>
                <a:lnTo>
                  <a:pt x="2117" y="333"/>
                </a:lnTo>
                <a:lnTo>
                  <a:pt x="2099" y="339"/>
                </a:lnTo>
                <a:lnTo>
                  <a:pt x="2082" y="344"/>
                </a:lnTo>
                <a:lnTo>
                  <a:pt x="2065" y="350"/>
                </a:lnTo>
                <a:lnTo>
                  <a:pt x="2047" y="355"/>
                </a:lnTo>
                <a:lnTo>
                  <a:pt x="2025" y="361"/>
                </a:lnTo>
                <a:lnTo>
                  <a:pt x="2001" y="368"/>
                </a:lnTo>
                <a:lnTo>
                  <a:pt x="1983" y="372"/>
                </a:lnTo>
                <a:lnTo>
                  <a:pt x="1966" y="376"/>
                </a:lnTo>
                <a:lnTo>
                  <a:pt x="1927" y="383"/>
                </a:lnTo>
                <a:lnTo>
                  <a:pt x="1885" y="392"/>
                </a:lnTo>
                <a:lnTo>
                  <a:pt x="1841" y="403"/>
                </a:lnTo>
                <a:lnTo>
                  <a:pt x="1797" y="412"/>
                </a:lnTo>
                <a:lnTo>
                  <a:pt x="1800" y="422"/>
                </a:lnTo>
                <a:lnTo>
                  <a:pt x="1800" y="411"/>
                </a:lnTo>
                <a:lnTo>
                  <a:pt x="1760" y="420"/>
                </a:lnTo>
                <a:lnTo>
                  <a:pt x="1756" y="420"/>
                </a:lnTo>
                <a:lnTo>
                  <a:pt x="1738" y="423"/>
                </a:lnTo>
                <a:lnTo>
                  <a:pt x="1721" y="427"/>
                </a:lnTo>
                <a:lnTo>
                  <a:pt x="1725" y="438"/>
                </a:lnTo>
                <a:lnTo>
                  <a:pt x="1725" y="427"/>
                </a:lnTo>
                <a:lnTo>
                  <a:pt x="1710" y="431"/>
                </a:lnTo>
                <a:lnTo>
                  <a:pt x="1695" y="433"/>
                </a:lnTo>
                <a:lnTo>
                  <a:pt x="1686" y="434"/>
                </a:lnTo>
                <a:lnTo>
                  <a:pt x="1679" y="436"/>
                </a:lnTo>
                <a:lnTo>
                  <a:pt x="1673" y="436"/>
                </a:lnTo>
                <a:lnTo>
                  <a:pt x="1668" y="438"/>
                </a:lnTo>
                <a:lnTo>
                  <a:pt x="1664" y="438"/>
                </a:lnTo>
                <a:lnTo>
                  <a:pt x="1662" y="438"/>
                </a:lnTo>
                <a:lnTo>
                  <a:pt x="1662" y="449"/>
                </a:lnTo>
                <a:lnTo>
                  <a:pt x="1666" y="440"/>
                </a:lnTo>
                <a:lnTo>
                  <a:pt x="1664" y="438"/>
                </a:lnTo>
                <a:lnTo>
                  <a:pt x="1659" y="438"/>
                </a:lnTo>
                <a:lnTo>
                  <a:pt x="1655" y="438"/>
                </a:lnTo>
                <a:lnTo>
                  <a:pt x="1649" y="438"/>
                </a:lnTo>
                <a:lnTo>
                  <a:pt x="1644" y="438"/>
                </a:lnTo>
                <a:lnTo>
                  <a:pt x="1636" y="438"/>
                </a:lnTo>
                <a:lnTo>
                  <a:pt x="1625" y="438"/>
                </a:lnTo>
                <a:lnTo>
                  <a:pt x="1625" y="449"/>
                </a:lnTo>
                <a:lnTo>
                  <a:pt x="1625" y="438"/>
                </a:lnTo>
                <a:lnTo>
                  <a:pt x="1600" y="438"/>
                </a:lnTo>
                <a:lnTo>
                  <a:pt x="1568" y="438"/>
                </a:lnTo>
                <a:lnTo>
                  <a:pt x="1533" y="438"/>
                </a:lnTo>
                <a:lnTo>
                  <a:pt x="1495" y="438"/>
                </a:lnTo>
                <a:lnTo>
                  <a:pt x="1452" y="438"/>
                </a:lnTo>
                <a:lnTo>
                  <a:pt x="1408" y="440"/>
                </a:lnTo>
                <a:lnTo>
                  <a:pt x="1360" y="444"/>
                </a:lnTo>
                <a:lnTo>
                  <a:pt x="1312" y="449"/>
                </a:lnTo>
                <a:lnTo>
                  <a:pt x="1287" y="453"/>
                </a:lnTo>
                <a:lnTo>
                  <a:pt x="1259" y="457"/>
                </a:lnTo>
                <a:lnTo>
                  <a:pt x="1198" y="468"/>
                </a:lnTo>
                <a:lnTo>
                  <a:pt x="1134" y="480"/>
                </a:lnTo>
                <a:lnTo>
                  <a:pt x="1066" y="495"/>
                </a:lnTo>
                <a:lnTo>
                  <a:pt x="1001" y="508"/>
                </a:lnTo>
                <a:lnTo>
                  <a:pt x="939" y="521"/>
                </a:lnTo>
                <a:lnTo>
                  <a:pt x="911" y="526"/>
                </a:lnTo>
                <a:lnTo>
                  <a:pt x="885" y="532"/>
                </a:lnTo>
                <a:lnTo>
                  <a:pt x="861" y="536"/>
                </a:lnTo>
                <a:lnTo>
                  <a:pt x="837" y="539"/>
                </a:lnTo>
                <a:lnTo>
                  <a:pt x="821" y="543"/>
                </a:lnTo>
                <a:lnTo>
                  <a:pt x="804" y="545"/>
                </a:lnTo>
                <a:lnTo>
                  <a:pt x="790" y="545"/>
                </a:lnTo>
                <a:lnTo>
                  <a:pt x="777" y="547"/>
                </a:lnTo>
                <a:lnTo>
                  <a:pt x="756" y="547"/>
                </a:lnTo>
                <a:lnTo>
                  <a:pt x="740" y="547"/>
                </a:lnTo>
                <a:lnTo>
                  <a:pt x="727" y="545"/>
                </a:lnTo>
                <a:lnTo>
                  <a:pt x="712" y="543"/>
                </a:lnTo>
                <a:lnTo>
                  <a:pt x="698" y="543"/>
                </a:lnTo>
                <a:lnTo>
                  <a:pt x="677" y="543"/>
                </a:lnTo>
                <a:lnTo>
                  <a:pt x="677" y="554"/>
                </a:lnTo>
                <a:lnTo>
                  <a:pt x="677" y="543"/>
                </a:lnTo>
                <a:lnTo>
                  <a:pt x="657" y="545"/>
                </a:lnTo>
                <a:lnTo>
                  <a:pt x="637" y="545"/>
                </a:lnTo>
                <a:lnTo>
                  <a:pt x="618" y="547"/>
                </a:lnTo>
                <a:lnTo>
                  <a:pt x="600" y="549"/>
                </a:lnTo>
                <a:lnTo>
                  <a:pt x="578" y="550"/>
                </a:lnTo>
                <a:lnTo>
                  <a:pt x="552" y="552"/>
                </a:lnTo>
                <a:lnTo>
                  <a:pt x="523" y="554"/>
                </a:lnTo>
                <a:lnTo>
                  <a:pt x="488" y="556"/>
                </a:lnTo>
                <a:lnTo>
                  <a:pt x="467" y="556"/>
                </a:lnTo>
                <a:lnTo>
                  <a:pt x="443" y="558"/>
                </a:lnTo>
                <a:lnTo>
                  <a:pt x="418" y="558"/>
                </a:lnTo>
                <a:lnTo>
                  <a:pt x="388" y="560"/>
                </a:lnTo>
                <a:lnTo>
                  <a:pt x="327" y="560"/>
                </a:lnTo>
                <a:lnTo>
                  <a:pt x="263" y="561"/>
                </a:lnTo>
                <a:lnTo>
                  <a:pt x="200" y="563"/>
                </a:lnTo>
                <a:lnTo>
                  <a:pt x="171" y="563"/>
                </a:lnTo>
                <a:lnTo>
                  <a:pt x="143" y="563"/>
                </a:lnTo>
                <a:lnTo>
                  <a:pt x="118" y="563"/>
                </a:lnTo>
                <a:lnTo>
                  <a:pt x="96" y="565"/>
                </a:lnTo>
                <a:lnTo>
                  <a:pt x="75" y="565"/>
                </a:lnTo>
                <a:lnTo>
                  <a:pt x="59" y="565"/>
                </a:lnTo>
                <a:lnTo>
                  <a:pt x="46" y="565"/>
                </a:lnTo>
                <a:lnTo>
                  <a:pt x="35" y="565"/>
                </a:lnTo>
                <a:lnTo>
                  <a:pt x="27" y="565"/>
                </a:lnTo>
                <a:lnTo>
                  <a:pt x="20" y="567"/>
                </a:lnTo>
                <a:lnTo>
                  <a:pt x="13" y="567"/>
                </a:lnTo>
                <a:lnTo>
                  <a:pt x="11" y="567"/>
                </a:lnTo>
                <a:lnTo>
                  <a:pt x="7" y="567"/>
                </a:lnTo>
                <a:lnTo>
                  <a:pt x="3" y="571"/>
                </a:lnTo>
                <a:lnTo>
                  <a:pt x="0" y="578"/>
                </a:lnTo>
                <a:lnTo>
                  <a:pt x="3" y="585"/>
                </a:lnTo>
                <a:lnTo>
                  <a:pt x="7" y="587"/>
                </a:lnTo>
                <a:lnTo>
                  <a:pt x="11" y="589"/>
                </a:lnTo>
                <a:lnTo>
                  <a:pt x="13" y="589"/>
                </a:lnTo>
                <a:lnTo>
                  <a:pt x="20" y="589"/>
                </a:lnTo>
                <a:lnTo>
                  <a:pt x="29" y="589"/>
                </a:lnTo>
                <a:lnTo>
                  <a:pt x="38" y="58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4" name="Rectangle 34"/>
          <p:cNvSpPr>
            <a:spLocks noChangeArrowheads="1"/>
          </p:cNvSpPr>
          <p:nvPr/>
        </p:nvSpPr>
        <p:spPr bwMode="auto">
          <a:xfrm>
            <a:off x="3606800" y="5200650"/>
            <a:ext cx="21923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15" name="Rectangle 35"/>
          <p:cNvSpPr>
            <a:spLocks noChangeArrowheads="1"/>
          </p:cNvSpPr>
          <p:nvPr/>
        </p:nvSpPr>
        <p:spPr bwMode="auto">
          <a:xfrm>
            <a:off x="3698875" y="5265738"/>
            <a:ext cx="17208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700">
                <a:latin typeface="Arial" panose="020B0604020202020204" pitchFamily="34" charset="0"/>
              </a:rPr>
              <a:t>Years of Diabetes</a:t>
            </a:r>
            <a:endParaRPr lang="en-US" sz="2400">
              <a:latin typeface="Arial" panose="020B0604020202020204" pitchFamily="34" charset="0"/>
            </a:endParaRPr>
          </a:p>
        </p:txBody>
      </p:sp>
      <p:sp>
        <p:nvSpPr>
          <p:cNvPr id="71716" name="Rectangle 36"/>
          <p:cNvSpPr>
            <a:spLocks noChangeArrowheads="1"/>
          </p:cNvSpPr>
          <p:nvPr/>
        </p:nvSpPr>
        <p:spPr bwMode="auto">
          <a:xfrm>
            <a:off x="168275" y="3524250"/>
            <a:ext cx="17319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lgn="r" eaLnBrk="1" hangingPunct="1">
              <a:spcBef>
                <a:spcPct val="0"/>
              </a:spcBef>
              <a:buClrTx/>
              <a:buSzTx/>
              <a:buFontTx/>
              <a:buNone/>
            </a:pPr>
            <a:r>
              <a:rPr lang="en-US" sz="2000">
                <a:latin typeface="Arial" panose="020B0604020202020204" pitchFamily="34" charset="0"/>
              </a:rPr>
              <a:t>Relative </a:t>
            </a:r>
            <a:br>
              <a:rPr lang="en-US" sz="2000">
                <a:latin typeface="Arial" panose="020B0604020202020204" pitchFamily="34" charset="0"/>
              </a:rPr>
            </a:br>
            <a:r>
              <a:rPr lang="en-US" sz="2000" i="1">
                <a:latin typeface="Arial" panose="020B0604020202020204" pitchFamily="34" charset="0"/>
                <a:sym typeface="Symbol" panose="05050102010706020507" pitchFamily="18" charset="2"/>
              </a:rPr>
              <a:t></a:t>
            </a:r>
            <a:r>
              <a:rPr lang="en-US" sz="2000" i="1">
                <a:latin typeface="Arial" panose="020B0604020202020204" pitchFamily="34" charset="0"/>
              </a:rPr>
              <a:t>-</a:t>
            </a:r>
            <a:r>
              <a:rPr lang="en-US" sz="2000">
                <a:latin typeface="Arial" panose="020B0604020202020204" pitchFamily="34" charset="0"/>
              </a:rPr>
              <a:t>Cell</a:t>
            </a:r>
            <a:r>
              <a:rPr lang="en-US" sz="2000" i="1">
                <a:latin typeface="Arial" panose="020B0604020202020204" pitchFamily="34" charset="0"/>
              </a:rPr>
              <a:t> </a:t>
            </a:r>
            <a:br>
              <a:rPr lang="en-US" sz="2000" i="1">
                <a:latin typeface="Arial" panose="020B0604020202020204" pitchFamily="34" charset="0"/>
              </a:rPr>
            </a:br>
            <a:r>
              <a:rPr lang="en-US" sz="2000">
                <a:latin typeface="Arial" panose="020B0604020202020204" pitchFamily="34" charset="0"/>
              </a:rPr>
              <a:t>Function</a:t>
            </a:r>
          </a:p>
        </p:txBody>
      </p:sp>
      <p:sp>
        <p:nvSpPr>
          <p:cNvPr id="71717" name="Rectangle 37"/>
          <p:cNvSpPr>
            <a:spLocks noChangeArrowheads="1"/>
          </p:cNvSpPr>
          <p:nvPr/>
        </p:nvSpPr>
        <p:spPr bwMode="auto">
          <a:xfrm>
            <a:off x="968375" y="1652588"/>
            <a:ext cx="931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lgn="r" eaLnBrk="1" hangingPunct="1">
              <a:spcBef>
                <a:spcPct val="0"/>
              </a:spcBef>
              <a:buClrTx/>
              <a:buSzTx/>
              <a:buFontTx/>
              <a:buNone/>
            </a:pPr>
            <a:r>
              <a:rPr lang="en-US" sz="2000">
                <a:latin typeface="Arial" panose="020B0604020202020204" pitchFamily="34" charset="0"/>
              </a:rPr>
              <a:t>Plasma</a:t>
            </a:r>
          </a:p>
          <a:p>
            <a:pPr algn="r" eaLnBrk="1" hangingPunct="1">
              <a:spcBef>
                <a:spcPct val="0"/>
              </a:spcBef>
              <a:buClrTx/>
              <a:buSzTx/>
              <a:buFontTx/>
              <a:buNone/>
            </a:pPr>
            <a:r>
              <a:rPr lang="en-US" sz="2000">
                <a:latin typeface="Arial" panose="020B0604020202020204" pitchFamily="34" charset="0"/>
              </a:rPr>
              <a:t>Glucose</a:t>
            </a:r>
          </a:p>
        </p:txBody>
      </p:sp>
      <p:sp>
        <p:nvSpPr>
          <p:cNvPr id="71718" name="Rectangle 38"/>
          <p:cNvSpPr>
            <a:spLocks noChangeArrowheads="1"/>
          </p:cNvSpPr>
          <p:nvPr/>
        </p:nvSpPr>
        <p:spPr bwMode="gray">
          <a:xfrm>
            <a:off x="5719763" y="3465513"/>
            <a:ext cx="192563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19" name="Rectangle 39"/>
          <p:cNvSpPr>
            <a:spLocks noChangeArrowheads="1"/>
          </p:cNvSpPr>
          <p:nvPr/>
        </p:nvSpPr>
        <p:spPr bwMode="gray">
          <a:xfrm>
            <a:off x="5476875" y="3497263"/>
            <a:ext cx="2355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chemeClr val="accent1"/>
                </a:solidFill>
                <a:latin typeface="Arial" panose="020B0604020202020204" pitchFamily="34" charset="0"/>
              </a:rPr>
              <a:t>Insulin resistance</a:t>
            </a:r>
          </a:p>
        </p:txBody>
      </p:sp>
      <p:sp>
        <p:nvSpPr>
          <p:cNvPr id="71720" name="Rectangle 40"/>
          <p:cNvSpPr>
            <a:spLocks noChangeArrowheads="1"/>
          </p:cNvSpPr>
          <p:nvPr/>
        </p:nvSpPr>
        <p:spPr bwMode="black">
          <a:xfrm>
            <a:off x="5730875" y="4084638"/>
            <a:ext cx="18383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1" name="Rectangle 41"/>
          <p:cNvSpPr>
            <a:spLocks noChangeArrowheads="1"/>
          </p:cNvSpPr>
          <p:nvPr/>
        </p:nvSpPr>
        <p:spPr bwMode="black">
          <a:xfrm>
            <a:off x="5716588" y="4089400"/>
            <a:ext cx="165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chemeClr val="tx2"/>
                </a:solidFill>
                <a:latin typeface="Arial" panose="020B0604020202020204" pitchFamily="34" charset="0"/>
              </a:rPr>
              <a:t>Insulin secretion</a:t>
            </a:r>
          </a:p>
        </p:txBody>
      </p:sp>
      <p:sp>
        <p:nvSpPr>
          <p:cNvPr id="71722" name="Rectangle 42"/>
          <p:cNvSpPr>
            <a:spLocks noChangeArrowheads="1"/>
          </p:cNvSpPr>
          <p:nvPr/>
        </p:nvSpPr>
        <p:spPr bwMode="auto">
          <a:xfrm>
            <a:off x="1030288" y="2651125"/>
            <a:ext cx="93662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3" name="Rectangle 43"/>
          <p:cNvSpPr>
            <a:spLocks noChangeArrowheads="1"/>
          </p:cNvSpPr>
          <p:nvPr/>
        </p:nvSpPr>
        <p:spPr bwMode="auto">
          <a:xfrm>
            <a:off x="808038" y="2643188"/>
            <a:ext cx="109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lgn="r" eaLnBrk="1" hangingPunct="1">
              <a:spcBef>
                <a:spcPct val="0"/>
              </a:spcBef>
              <a:buClrTx/>
              <a:buSzTx/>
              <a:buFontTx/>
              <a:buNone/>
            </a:pPr>
            <a:r>
              <a:rPr lang="en-US" sz="1800">
                <a:latin typeface="Arial" panose="020B0604020202020204" pitchFamily="34" charset="0"/>
              </a:rPr>
              <a:t>126 mg/dL</a:t>
            </a:r>
          </a:p>
        </p:txBody>
      </p:sp>
      <p:sp>
        <p:nvSpPr>
          <p:cNvPr id="71724" name="Rectangle 44"/>
          <p:cNvSpPr>
            <a:spLocks noChangeArrowheads="1"/>
          </p:cNvSpPr>
          <p:nvPr/>
        </p:nvSpPr>
        <p:spPr bwMode="black">
          <a:xfrm>
            <a:off x="5892800" y="2400300"/>
            <a:ext cx="17938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5" name="Rectangle 45"/>
          <p:cNvSpPr>
            <a:spLocks noChangeArrowheads="1"/>
          </p:cNvSpPr>
          <p:nvPr/>
        </p:nvSpPr>
        <p:spPr bwMode="black">
          <a:xfrm>
            <a:off x="5716588" y="24606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rgbClr val="00FFFF"/>
                </a:solidFill>
                <a:latin typeface="Arial" panose="020B0604020202020204" pitchFamily="34" charset="0"/>
              </a:rPr>
              <a:t>Fasting glucose</a:t>
            </a:r>
          </a:p>
        </p:txBody>
      </p:sp>
      <p:sp>
        <p:nvSpPr>
          <p:cNvPr id="71726" name="Rectangle 46"/>
          <p:cNvSpPr>
            <a:spLocks noChangeArrowheads="1"/>
          </p:cNvSpPr>
          <p:nvPr/>
        </p:nvSpPr>
        <p:spPr bwMode="black">
          <a:xfrm>
            <a:off x="5337175" y="1454150"/>
            <a:ext cx="12890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7" name="Rectangle 47"/>
          <p:cNvSpPr>
            <a:spLocks noChangeArrowheads="1"/>
          </p:cNvSpPr>
          <p:nvPr/>
        </p:nvSpPr>
        <p:spPr bwMode="black">
          <a:xfrm>
            <a:off x="4870450" y="1522413"/>
            <a:ext cx="2120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chemeClr val="hlink"/>
                </a:solidFill>
                <a:latin typeface="Arial" panose="020B0604020202020204" pitchFamily="34" charset="0"/>
              </a:rPr>
              <a:t>Postprandial glucose</a:t>
            </a:r>
          </a:p>
        </p:txBody>
      </p:sp>
      <p:sp>
        <p:nvSpPr>
          <p:cNvPr id="71728" name="Line 48"/>
          <p:cNvSpPr>
            <a:spLocks noChangeShapeType="1"/>
          </p:cNvSpPr>
          <p:nvPr/>
        </p:nvSpPr>
        <p:spPr bwMode="auto">
          <a:xfrm flipV="1">
            <a:off x="4356100" y="3246438"/>
            <a:ext cx="0" cy="158115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1729" name="Line 49"/>
          <p:cNvSpPr>
            <a:spLocks noChangeShapeType="1"/>
          </p:cNvSpPr>
          <p:nvPr/>
        </p:nvSpPr>
        <p:spPr bwMode="auto">
          <a:xfrm flipV="1">
            <a:off x="4356100" y="1322388"/>
            <a:ext cx="0" cy="1736725"/>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1730" name="AutoShape 50"/>
          <p:cNvSpPr>
            <a:spLocks/>
          </p:cNvSpPr>
          <p:nvPr/>
        </p:nvSpPr>
        <p:spPr bwMode="auto">
          <a:xfrm rot="5400000">
            <a:off x="3095626" y="4486275"/>
            <a:ext cx="176212" cy="2262187"/>
          </a:xfrm>
          <a:prstGeom prst="rightBracket">
            <a:avLst>
              <a:gd name="adj" fmla="val 106982"/>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31" name="AutoShape 51"/>
          <p:cNvSpPr>
            <a:spLocks/>
          </p:cNvSpPr>
          <p:nvPr/>
        </p:nvSpPr>
        <p:spPr bwMode="auto">
          <a:xfrm rot="5400000">
            <a:off x="6095206" y="3817144"/>
            <a:ext cx="153988" cy="3562350"/>
          </a:xfrm>
          <a:prstGeom prst="rightBracket">
            <a:avLst>
              <a:gd name="adj" fmla="val 192783"/>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32" name="Rectangle 52"/>
          <p:cNvSpPr>
            <a:spLocks noChangeArrowheads="1"/>
          </p:cNvSpPr>
          <p:nvPr/>
        </p:nvSpPr>
        <p:spPr bwMode="auto">
          <a:xfrm>
            <a:off x="2339975" y="5799138"/>
            <a:ext cx="13700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a:latin typeface="Arial" panose="020B0604020202020204" pitchFamily="34" charset="0"/>
              </a:rPr>
              <a:t>Prior to diagnosis</a:t>
            </a:r>
          </a:p>
        </p:txBody>
      </p:sp>
      <p:sp>
        <p:nvSpPr>
          <p:cNvPr id="71733" name="Rectangle 53"/>
          <p:cNvSpPr>
            <a:spLocks noChangeArrowheads="1"/>
          </p:cNvSpPr>
          <p:nvPr/>
        </p:nvSpPr>
        <p:spPr bwMode="auto">
          <a:xfrm>
            <a:off x="5588000" y="5780088"/>
            <a:ext cx="11731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a:latin typeface="Arial" panose="020B0604020202020204" pitchFamily="34" charset="0"/>
              </a:rPr>
              <a:t>After diagnosis</a:t>
            </a:r>
          </a:p>
        </p:txBody>
      </p:sp>
      <p:sp>
        <p:nvSpPr>
          <p:cNvPr id="71734" name="Text Box 54"/>
          <p:cNvSpPr txBox="1">
            <a:spLocks noChangeArrowheads="1"/>
          </p:cNvSpPr>
          <p:nvPr/>
        </p:nvSpPr>
        <p:spPr bwMode="auto">
          <a:xfrm>
            <a:off x="0" y="6329363"/>
            <a:ext cx="8458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200">
                <a:latin typeface="Arial" panose="020B0604020202020204" pitchFamily="34" charset="0"/>
              </a:rPr>
              <a:t>Adapted from Bergenstal et al. 2000; International Diabetes Center.</a:t>
            </a:r>
          </a:p>
        </p:txBody>
      </p:sp>
    </p:spTree>
    <p:extLst>
      <p:ext uri="{BB962C8B-B14F-4D97-AF65-F5344CB8AC3E}">
        <p14:creationId xmlns:p14="http://schemas.microsoft.com/office/powerpoint/2010/main" val="417623239"/>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381000" y="0"/>
            <a:ext cx="8226425" cy="1143000"/>
          </a:xfrm>
        </p:spPr>
        <p:txBody>
          <a:bodyPr/>
          <a:lstStyle/>
          <a:p>
            <a:pPr eaLnBrk="1" hangingPunct="1"/>
            <a:r>
              <a:rPr lang="en-US" smtClean="0"/>
              <a:t>Natural History of Diabetes</a:t>
            </a:r>
          </a:p>
        </p:txBody>
      </p:sp>
      <p:sp>
        <p:nvSpPr>
          <p:cNvPr id="8" name="Content Placeholder 3"/>
          <p:cNvSpPr txBox="1">
            <a:spLocks/>
          </p:cNvSpPr>
          <p:nvPr/>
        </p:nvSpPr>
        <p:spPr bwMode="auto">
          <a:xfrm>
            <a:off x="5943600" y="1752600"/>
            <a:ext cx="2971800" cy="1828800"/>
          </a:xfrm>
          <a:prstGeom prst="rect">
            <a:avLst/>
          </a:prstGeom>
          <a:noFill/>
          <a:ln w="9525">
            <a:noFill/>
            <a:miter lim="800000"/>
            <a:headEnd/>
            <a:tailEnd/>
          </a:ln>
          <a:effectLst/>
        </p:spPr>
        <p:txBody>
          <a:bodyPr/>
          <a:lstStyle/>
          <a:p>
            <a:pPr marL="342900" indent="-342900" eaLnBrk="1" hangingPunct="1">
              <a:spcBef>
                <a:spcPct val="20000"/>
              </a:spcBef>
              <a:buClr>
                <a:schemeClr val="tx2"/>
              </a:buClr>
              <a:buSzPct val="65000"/>
              <a:buFont typeface="Wingdings" pitchFamily="2" charset="2"/>
              <a:buBlip>
                <a:blip r:embed="rId3"/>
              </a:buBlip>
              <a:defRPr/>
            </a:pPr>
            <a:endParaRPr lang="en-US" sz="3200" kern="0" dirty="0">
              <a:latin typeface="+mn-lt"/>
            </a:endParaRPr>
          </a:p>
        </p:txBody>
      </p:sp>
      <p:graphicFrame>
        <p:nvGraphicFramePr>
          <p:cNvPr id="9" name="Diagram 8"/>
          <p:cNvGraphicFramePr/>
          <p:nvPr/>
        </p:nvGraphicFramePr>
        <p:xfrm>
          <a:off x="304800" y="1066800"/>
          <a:ext cx="8610600" cy="5410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4517" name="TextBox 9"/>
          <p:cNvSpPr txBox="1">
            <a:spLocks noChangeArrowheads="1"/>
          </p:cNvSpPr>
          <p:nvPr/>
        </p:nvSpPr>
        <p:spPr bwMode="auto">
          <a:xfrm>
            <a:off x="685800" y="5638800"/>
            <a:ext cx="7924800" cy="307975"/>
          </a:xfrm>
          <a:prstGeom prst="rect">
            <a:avLst/>
          </a:prstGeom>
          <a:noFill/>
          <a:ln w="9525">
            <a:noFill/>
            <a:miter lim="800000"/>
            <a:headEnd/>
            <a:tailEnd/>
          </a:ln>
        </p:spPr>
        <p:txBody>
          <a:bodyPr>
            <a:spAutoFit/>
          </a:bodyPr>
          <a:lstStyle/>
          <a:p>
            <a:pPr algn="ctr" eaLnBrk="1" hangingPunct="1">
              <a:defRPr/>
            </a:pPr>
            <a:r>
              <a:rPr lang="en-US" sz="1400" dirty="0">
                <a:solidFill>
                  <a:schemeClr val="bg2">
                    <a:lumMod val="75000"/>
                  </a:schemeClr>
                </a:solidFill>
                <a:latin typeface="+mj-lt"/>
              </a:rPr>
              <a:t>Development of type 2 diabetes happens over years or decades</a:t>
            </a:r>
          </a:p>
        </p:txBody>
      </p:sp>
      <p:sp>
        <p:nvSpPr>
          <p:cNvPr id="73734" name="TextBox 12"/>
          <p:cNvSpPr txBox="1">
            <a:spLocks noChangeArrowheads="1"/>
          </p:cNvSpPr>
          <p:nvPr/>
        </p:nvSpPr>
        <p:spPr bwMode="auto">
          <a:xfrm>
            <a:off x="533400" y="5105400"/>
            <a:ext cx="53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3735" name="Left Arrow 15"/>
          <p:cNvSpPr>
            <a:spLocks noChangeArrowheads="1"/>
          </p:cNvSpPr>
          <p:nvPr/>
        </p:nvSpPr>
        <p:spPr bwMode="auto">
          <a:xfrm>
            <a:off x="2667000" y="2895600"/>
            <a:ext cx="1143000" cy="609600"/>
          </a:xfrm>
          <a:prstGeom prst="leftArrow">
            <a:avLst>
              <a:gd name="adj1" fmla="val 63333"/>
              <a:gd name="adj2" fmla="val 50000"/>
            </a:avLst>
          </a:prstGeom>
          <a:solidFill>
            <a:schemeClr val="tx1"/>
          </a:solidFill>
          <a:ln w="12700" algn="ctr">
            <a:solidFill>
              <a:schemeClr val="tx1"/>
            </a:solidFill>
            <a:round/>
            <a:headEnd/>
            <a:tailEnd/>
          </a:ln>
        </p:spPr>
        <p:txBody>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3736" name="Left Arrow 16"/>
          <p:cNvSpPr>
            <a:spLocks noChangeArrowheads="1"/>
          </p:cNvSpPr>
          <p:nvPr/>
        </p:nvSpPr>
        <p:spPr bwMode="auto">
          <a:xfrm>
            <a:off x="5715000" y="2819400"/>
            <a:ext cx="914400" cy="609600"/>
          </a:xfrm>
          <a:prstGeom prst="leftArrow">
            <a:avLst>
              <a:gd name="adj1" fmla="val 50000"/>
              <a:gd name="adj2" fmla="val 50000"/>
            </a:avLst>
          </a:prstGeom>
          <a:solidFill>
            <a:schemeClr val="tx1"/>
          </a:solidFill>
          <a:ln w="12700" algn="ctr">
            <a:solidFill>
              <a:schemeClr val="tx1"/>
            </a:solidFill>
            <a:round/>
            <a:headEnd/>
            <a:tailEnd/>
          </a:ln>
        </p:spPr>
        <p:txBody>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64521" name="TextBox 23"/>
          <p:cNvSpPr txBox="1">
            <a:spLocks noChangeArrowheads="1"/>
          </p:cNvSpPr>
          <p:nvPr/>
        </p:nvSpPr>
        <p:spPr bwMode="auto">
          <a:xfrm>
            <a:off x="3060700" y="3022600"/>
            <a:ext cx="762000" cy="381000"/>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a:spAutoFit/>
          </a:bodyPr>
          <a:lstStyle/>
          <a:p>
            <a:pPr eaLnBrk="1" hangingPunct="1">
              <a:defRPr/>
            </a:pPr>
            <a:r>
              <a:rPr lang="en-US" dirty="0"/>
              <a:t>Yes!</a:t>
            </a:r>
          </a:p>
        </p:txBody>
      </p:sp>
      <p:sp>
        <p:nvSpPr>
          <p:cNvPr id="64523" name="TextBox 14"/>
          <p:cNvSpPr txBox="1">
            <a:spLocks noChangeArrowheads="1"/>
          </p:cNvSpPr>
          <p:nvPr/>
        </p:nvSpPr>
        <p:spPr bwMode="auto">
          <a:xfrm>
            <a:off x="6108700" y="2971800"/>
            <a:ext cx="622300" cy="369888"/>
          </a:xfrm>
          <a:prstGeom prst="rect">
            <a:avLst/>
          </a:prstGeom>
          <a:solidFill>
            <a:schemeClr val="tx1"/>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hangingPunct="1">
              <a:defRPr/>
            </a:pPr>
            <a:r>
              <a:rPr lang="en-US" dirty="0"/>
              <a:t>NO</a:t>
            </a:r>
          </a:p>
        </p:txBody>
      </p:sp>
    </p:spTree>
    <p:extLst>
      <p:ext uri="{BB962C8B-B14F-4D97-AF65-F5344CB8AC3E}">
        <p14:creationId xmlns:p14="http://schemas.microsoft.com/office/powerpoint/2010/main" val="2239967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81000" y="0"/>
            <a:ext cx="8226425" cy="914400"/>
          </a:xfrm>
          <a:noFill/>
        </p:spPr>
        <p:txBody>
          <a:bodyPr lIns="90477" tIns="44445" rIns="90477" bIns="44445" anchor="b"/>
          <a:lstStyle/>
          <a:p>
            <a:pPr eaLnBrk="1" hangingPunct="1"/>
            <a:r>
              <a:rPr lang="en-US" sz="4400" smtClean="0"/>
              <a:t>Diabetes in America 2013</a:t>
            </a:r>
            <a:endParaRPr lang="en-US" sz="3200" smtClean="0">
              <a:sym typeface="Monotype Sorts" pitchFamily="2" charset="2"/>
            </a:endParaRPr>
          </a:p>
        </p:txBody>
      </p:sp>
      <p:sp>
        <p:nvSpPr>
          <p:cNvPr id="11267" name="Rectangle 3"/>
          <p:cNvSpPr>
            <a:spLocks noGrp="1" noChangeArrowheads="1"/>
          </p:cNvSpPr>
          <p:nvPr>
            <p:ph type="body" idx="1"/>
          </p:nvPr>
        </p:nvSpPr>
        <p:spPr>
          <a:xfrm>
            <a:off x="381000" y="914400"/>
            <a:ext cx="8110538" cy="3429000"/>
          </a:xfrm>
        </p:spPr>
        <p:txBody>
          <a:bodyPr lIns="90477" tIns="44445" rIns="90477" bIns="44445"/>
          <a:lstStyle/>
          <a:p>
            <a:pPr eaLnBrk="1" hangingPunct="1">
              <a:lnSpc>
                <a:spcPct val="90000"/>
              </a:lnSpc>
            </a:pPr>
            <a:r>
              <a:rPr lang="en-US" b="1" dirty="0" smtClean="0">
                <a:solidFill>
                  <a:schemeClr val="accent1">
                    <a:lumMod val="50000"/>
                  </a:schemeClr>
                </a:solidFill>
              </a:rPr>
              <a:t>26 </a:t>
            </a:r>
            <a:r>
              <a:rPr lang="en-US" sz="2800" dirty="0" smtClean="0"/>
              <a:t>million  or </a:t>
            </a:r>
            <a:r>
              <a:rPr lang="en-US" b="1" dirty="0" smtClean="0">
                <a:solidFill>
                  <a:schemeClr val="accent1">
                    <a:lumMod val="50000"/>
                  </a:schemeClr>
                </a:solidFill>
              </a:rPr>
              <a:t>8.3%</a:t>
            </a:r>
          </a:p>
          <a:p>
            <a:pPr eaLnBrk="1" hangingPunct="1">
              <a:lnSpc>
                <a:spcPct val="90000"/>
              </a:lnSpc>
            </a:pPr>
            <a:r>
              <a:rPr lang="en-US" sz="2800" b="1" dirty="0" smtClean="0">
                <a:solidFill>
                  <a:schemeClr val="accent1">
                    <a:lumMod val="50000"/>
                  </a:schemeClr>
                </a:solidFill>
              </a:rPr>
              <a:t>79 million have pre diabetes</a:t>
            </a:r>
          </a:p>
          <a:p>
            <a:pPr eaLnBrk="1" hangingPunct="1">
              <a:lnSpc>
                <a:spcPct val="90000"/>
              </a:lnSpc>
            </a:pPr>
            <a:r>
              <a:rPr lang="en-US" sz="2800" dirty="0" smtClean="0"/>
              <a:t>New cases increased </a:t>
            </a:r>
            <a:r>
              <a:rPr lang="en-US" sz="3600" b="1" dirty="0" smtClean="0">
                <a:solidFill>
                  <a:srgbClr val="FFCC00"/>
                </a:solidFill>
              </a:rPr>
              <a:t>90%</a:t>
            </a:r>
            <a:r>
              <a:rPr lang="en-US" sz="2800" dirty="0" smtClean="0"/>
              <a:t> in past 10 years. </a:t>
            </a:r>
          </a:p>
          <a:p>
            <a:pPr marL="857250" lvl="1" indent="-400050" eaLnBrk="1" hangingPunct="1">
              <a:lnSpc>
                <a:spcPct val="90000"/>
              </a:lnSpc>
            </a:pPr>
            <a:r>
              <a:rPr lang="en-US" sz="2800" dirty="0" smtClean="0"/>
              <a:t>4.8 per 1,000 people during 1995-1997 to </a:t>
            </a:r>
          </a:p>
          <a:p>
            <a:pPr marL="857250" lvl="1" indent="-400050" eaLnBrk="1" hangingPunct="1">
              <a:lnSpc>
                <a:spcPct val="90000"/>
              </a:lnSpc>
            </a:pPr>
            <a:r>
              <a:rPr lang="en-US" sz="2800" dirty="0" smtClean="0"/>
              <a:t>9.1 per 1,000 in 2005-2007 in 33 states.</a:t>
            </a:r>
            <a:r>
              <a:rPr lang="en-US" dirty="0" smtClean="0"/>
              <a:t> </a:t>
            </a:r>
          </a:p>
          <a:p>
            <a:pPr algn="r" eaLnBrk="1" hangingPunct="1">
              <a:lnSpc>
                <a:spcPct val="90000"/>
              </a:lnSpc>
              <a:buFont typeface="Wingdings" panose="05000000000000000000" pitchFamily="2" charset="2"/>
              <a:buNone/>
            </a:pPr>
            <a:r>
              <a:rPr lang="en-US" sz="1800" dirty="0" smtClean="0"/>
              <a:t>CDC 2011</a:t>
            </a:r>
          </a:p>
          <a:p>
            <a:pPr algn="r" eaLnBrk="1" hangingPunct="1">
              <a:lnSpc>
                <a:spcPct val="90000"/>
              </a:lnSpc>
              <a:buFont typeface="Wingdings" panose="05000000000000000000" pitchFamily="2" charset="2"/>
              <a:buNone/>
            </a:pPr>
            <a:r>
              <a:rPr lang="en-US" sz="2400" dirty="0" smtClean="0"/>
              <a:t>         </a:t>
            </a:r>
          </a:p>
        </p:txBody>
      </p:sp>
      <p:pic>
        <p:nvPicPr>
          <p:cNvPr id="11268"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838575"/>
            <a:ext cx="8839200" cy="288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6033656"/>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en-US" smtClean="0"/>
              <a:t>Diagnostic Criteria</a:t>
            </a:r>
          </a:p>
        </p:txBody>
      </p:sp>
      <p:sp>
        <p:nvSpPr>
          <p:cNvPr id="3" name="Content Placeholder 2"/>
          <p:cNvSpPr>
            <a:spLocks noGrp="1"/>
          </p:cNvSpPr>
          <p:nvPr>
            <p:ph idx="1"/>
          </p:nvPr>
        </p:nvSpPr>
        <p:spPr>
          <a:xfrm>
            <a:off x="228600" y="1497330"/>
            <a:ext cx="8153400" cy="5106987"/>
          </a:xfrm>
        </p:spPr>
        <p:txBody>
          <a:bodyPr/>
          <a:lstStyle/>
          <a:p>
            <a:pPr>
              <a:defRPr/>
            </a:pPr>
            <a:r>
              <a:rPr lang="en-US" dirty="0" smtClean="0"/>
              <a:t>All test should be repeated in the absence of unequivocal hyperglycemia</a:t>
            </a:r>
          </a:p>
          <a:p>
            <a:pPr>
              <a:defRPr/>
            </a:pPr>
            <a:r>
              <a:rPr lang="en-US" dirty="0" smtClean="0"/>
              <a:t>If test abnormal, repeat same test to confirm diagnosis</a:t>
            </a:r>
          </a:p>
          <a:p>
            <a:pPr marL="0" indent="0">
              <a:buFont typeface="Wingdings" panose="05000000000000000000" pitchFamily="2" charset="2"/>
              <a:buNone/>
              <a:defRPr/>
            </a:pPr>
            <a:r>
              <a:rPr lang="en-US" b="1" dirty="0" smtClean="0">
                <a:solidFill>
                  <a:schemeClr val="accent1">
                    <a:lumMod val="50000"/>
                  </a:schemeClr>
                </a:solidFill>
              </a:rPr>
              <a:t>Kaiser Diabetes Screening Guidelines</a:t>
            </a:r>
            <a:r>
              <a:rPr lang="en-US" b="1" dirty="0" smtClean="0">
                <a:solidFill>
                  <a:srgbClr val="64EA81"/>
                </a:solidFill>
              </a:rPr>
              <a:t>:</a:t>
            </a:r>
          </a:p>
          <a:p>
            <a:pPr>
              <a:buFont typeface="Arial" pitchFamily="34" charset="0"/>
              <a:buChar char="•"/>
              <a:defRPr/>
            </a:pPr>
            <a:r>
              <a:rPr lang="en-US" dirty="0" smtClean="0"/>
              <a:t>Fasting Plasma Glucose (FPG) preferred screening test – after 8 </a:t>
            </a:r>
            <a:r>
              <a:rPr lang="en-US" dirty="0" err="1" smtClean="0"/>
              <a:t>hr</a:t>
            </a:r>
            <a:r>
              <a:rPr lang="en-US" dirty="0" smtClean="0"/>
              <a:t> fast</a:t>
            </a:r>
          </a:p>
          <a:p>
            <a:pPr>
              <a:buFont typeface="Arial" pitchFamily="34" charset="0"/>
              <a:buChar char="•"/>
              <a:defRPr/>
            </a:pPr>
            <a:r>
              <a:rPr lang="en-US" dirty="0" smtClean="0"/>
              <a:t>A1c acceptable alternative screening test</a:t>
            </a:r>
            <a:endParaRPr lang="en-US" dirty="0"/>
          </a:p>
        </p:txBody>
      </p:sp>
    </p:spTree>
    <p:extLst>
      <p:ext uri="{BB962C8B-B14F-4D97-AF65-F5344CB8AC3E}">
        <p14:creationId xmlns:p14="http://schemas.microsoft.com/office/powerpoint/2010/main" val="10961605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06400" y="228600"/>
            <a:ext cx="8059738" cy="1143000"/>
          </a:xfrm>
          <a:noFill/>
        </p:spPr>
        <p:txBody>
          <a:bodyPr lIns="90488" tIns="44450" rIns="90488" bIns="44450" anchor="b"/>
          <a:lstStyle/>
          <a:p>
            <a:pPr eaLnBrk="1" hangingPunct="1"/>
            <a:r>
              <a:rPr lang="en-US" smtClean="0"/>
              <a:t>Diabetes 2 - Who is at Risk?</a:t>
            </a:r>
            <a:r>
              <a:rPr lang="en-US" sz="3200" smtClean="0"/>
              <a:t> </a:t>
            </a:r>
            <a:br>
              <a:rPr lang="en-US" sz="3200" smtClean="0"/>
            </a:br>
            <a:r>
              <a:rPr lang="en-US" sz="2400" smtClean="0"/>
              <a:t>(ADA Clinical Practice Guidelines</a:t>
            </a:r>
            <a:r>
              <a:rPr lang="en-US" sz="2800" smtClean="0"/>
              <a:t>)</a:t>
            </a:r>
            <a:endParaRPr lang="en-US" sz="2800" smtClean="0">
              <a:sym typeface="Monotype Sorts" pitchFamily="2" charset="2"/>
            </a:endParaRPr>
          </a:p>
        </p:txBody>
      </p:sp>
      <p:sp>
        <p:nvSpPr>
          <p:cNvPr id="1666051" name="Rectangle 3"/>
          <p:cNvSpPr>
            <a:spLocks noGrp="1" noChangeArrowheads="1"/>
          </p:cNvSpPr>
          <p:nvPr>
            <p:ph type="body" idx="1"/>
          </p:nvPr>
        </p:nvSpPr>
        <p:spPr>
          <a:xfrm>
            <a:off x="609600" y="1752600"/>
            <a:ext cx="7467600" cy="4724400"/>
          </a:xfrm>
        </p:spPr>
        <p:txBody>
          <a:bodyPr lIns="90488" tIns="44450" rIns="90488" bIns="44450"/>
          <a:lstStyle/>
          <a:p>
            <a:pPr marL="533400" indent="-533400" eaLnBrk="1" hangingPunct="1">
              <a:lnSpc>
                <a:spcPct val="90000"/>
              </a:lnSpc>
              <a:buFont typeface="Wingdings" panose="05000000000000000000" pitchFamily="2" charset="2"/>
              <a:buAutoNum type="arabicPeriod"/>
            </a:pPr>
            <a:r>
              <a:rPr lang="en-US" sz="2800" smtClean="0"/>
              <a:t>Testing should be considered in all adults who are overweight (BMI </a:t>
            </a:r>
            <a:r>
              <a:rPr lang="en-US" sz="2800" smtClean="0">
                <a:sym typeface="Symbol" panose="05050102010706020507" pitchFamily="18" charset="2"/>
              </a:rPr>
              <a:t> 25) and have additional </a:t>
            </a:r>
            <a:r>
              <a:rPr lang="en-US" sz="2800" b="1" u="sng" smtClean="0">
                <a:sym typeface="Symbol" panose="05050102010706020507" pitchFamily="18" charset="2"/>
              </a:rPr>
              <a:t>risk factors</a:t>
            </a:r>
            <a:r>
              <a:rPr lang="en-US" sz="2800" smtClean="0"/>
              <a:t>:</a:t>
            </a:r>
          </a:p>
          <a:p>
            <a:pPr marL="533400" indent="-533400" eaLnBrk="1" hangingPunct="1">
              <a:lnSpc>
                <a:spcPct val="90000"/>
              </a:lnSpc>
              <a:buFont typeface="Wingdings" panose="05000000000000000000" pitchFamily="2" charset="2"/>
              <a:buAutoNum type="arabicPeriod"/>
            </a:pPr>
            <a:endParaRPr lang="en-US" sz="1600" smtClean="0"/>
          </a:p>
          <a:p>
            <a:pPr marL="990600" lvl="1" indent="-533400" eaLnBrk="1" hangingPunct="1">
              <a:lnSpc>
                <a:spcPct val="90000"/>
              </a:lnSpc>
              <a:buClr>
                <a:schemeClr val="hlink"/>
              </a:buClr>
            </a:pPr>
            <a:r>
              <a:rPr lang="en-US" smtClean="0"/>
              <a:t>First-degree relative w/ diabetes</a:t>
            </a:r>
          </a:p>
          <a:p>
            <a:pPr marL="990600" lvl="1" indent="-533400" eaLnBrk="1" hangingPunct="1">
              <a:lnSpc>
                <a:spcPct val="90000"/>
              </a:lnSpc>
              <a:buClr>
                <a:schemeClr val="hlink"/>
              </a:buClr>
            </a:pPr>
            <a:r>
              <a:rPr lang="en-US" smtClean="0"/>
              <a:t>Member of a high-risk ethnic population</a:t>
            </a:r>
          </a:p>
          <a:p>
            <a:pPr marL="990600" lvl="1" indent="-533400" eaLnBrk="1" hangingPunct="1">
              <a:lnSpc>
                <a:spcPct val="90000"/>
              </a:lnSpc>
              <a:buClr>
                <a:schemeClr val="hlink"/>
              </a:buClr>
            </a:pPr>
            <a:r>
              <a:rPr lang="en-US" smtClean="0"/>
              <a:t>Habitual physical inactivity</a:t>
            </a:r>
          </a:p>
          <a:p>
            <a:pPr marL="990600" lvl="1" indent="-533400" eaLnBrk="1" hangingPunct="1">
              <a:lnSpc>
                <a:spcPct val="90000"/>
              </a:lnSpc>
              <a:buClr>
                <a:schemeClr val="hlink"/>
              </a:buClr>
            </a:pPr>
            <a:r>
              <a:rPr lang="en-US" smtClean="0"/>
              <a:t>PreDiabetes </a:t>
            </a:r>
          </a:p>
          <a:p>
            <a:pPr marL="990600" lvl="1" indent="-533400" eaLnBrk="1" hangingPunct="1">
              <a:lnSpc>
                <a:spcPct val="90000"/>
              </a:lnSpc>
              <a:buClr>
                <a:schemeClr val="hlink"/>
              </a:buClr>
            </a:pPr>
            <a:r>
              <a:rPr lang="en-US" smtClean="0"/>
              <a:t>History of heart disease</a:t>
            </a:r>
          </a:p>
        </p:txBody>
      </p:sp>
      <p:graphicFrame>
        <p:nvGraphicFramePr>
          <p:cNvPr id="77828" name="Object 4"/>
          <p:cNvGraphicFramePr>
            <a:graphicFrameLocks noChangeAspect="1"/>
          </p:cNvGraphicFramePr>
          <p:nvPr/>
        </p:nvGraphicFramePr>
        <p:xfrm>
          <a:off x="6934200" y="4648200"/>
          <a:ext cx="2209800" cy="1457325"/>
        </p:xfrm>
        <a:graphic>
          <a:graphicData uri="http://schemas.openxmlformats.org/presentationml/2006/ole">
            <mc:AlternateContent xmlns:mc="http://schemas.openxmlformats.org/markup-compatibility/2006">
              <mc:Choice xmlns:v="urn:schemas-microsoft-com:vml" Requires="v">
                <p:oleObj spid="_x0000_s48142" name="Clip" r:id="rId4" imgW="3429297" imgH="2262857" progId="MS_ClipArt_Gallery.5">
                  <p:embed/>
                </p:oleObj>
              </mc:Choice>
              <mc:Fallback>
                <p:oleObj name="Clip" r:id="rId4" imgW="3429297" imgH="2262857"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4648200"/>
                        <a:ext cx="2209800" cy="145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8480421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66051">
                                            <p:txEl>
                                              <p:pRg st="2" end="2"/>
                                            </p:txEl>
                                          </p:spTgt>
                                        </p:tgtEl>
                                        <p:attrNameLst>
                                          <p:attrName>style.visibility</p:attrName>
                                        </p:attrNameLst>
                                      </p:cBhvr>
                                      <p:to>
                                        <p:strVal val="visible"/>
                                      </p:to>
                                    </p:set>
                                    <p:anim calcmode="lin" valueType="num">
                                      <p:cBhvr additive="base">
                                        <p:cTn id="7" dur="2000" fill="hold"/>
                                        <p:tgtEl>
                                          <p:spTgt spid="1666051">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666051">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66051">
                                            <p:txEl>
                                              <p:pRg st="3" end="3"/>
                                            </p:txEl>
                                          </p:spTgt>
                                        </p:tgtEl>
                                        <p:attrNameLst>
                                          <p:attrName>style.visibility</p:attrName>
                                        </p:attrNameLst>
                                      </p:cBhvr>
                                      <p:to>
                                        <p:strVal val="visible"/>
                                      </p:to>
                                    </p:set>
                                    <p:anim calcmode="lin" valueType="num">
                                      <p:cBhvr additive="base">
                                        <p:cTn id="11" dur="2000" fill="hold"/>
                                        <p:tgtEl>
                                          <p:spTgt spid="1666051">
                                            <p:txEl>
                                              <p:pRg st="3" end="3"/>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666051">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66051">
                                            <p:txEl>
                                              <p:pRg st="4" end="4"/>
                                            </p:txEl>
                                          </p:spTgt>
                                        </p:tgtEl>
                                        <p:attrNameLst>
                                          <p:attrName>style.visibility</p:attrName>
                                        </p:attrNameLst>
                                      </p:cBhvr>
                                      <p:to>
                                        <p:strVal val="visible"/>
                                      </p:to>
                                    </p:set>
                                    <p:anim calcmode="lin" valueType="num">
                                      <p:cBhvr additive="base">
                                        <p:cTn id="15" dur="2000" fill="hold"/>
                                        <p:tgtEl>
                                          <p:spTgt spid="1666051">
                                            <p:txEl>
                                              <p:pRg st="4" end="4"/>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666051">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66051">
                                            <p:txEl>
                                              <p:pRg st="5" end="5"/>
                                            </p:txEl>
                                          </p:spTgt>
                                        </p:tgtEl>
                                        <p:attrNameLst>
                                          <p:attrName>style.visibility</p:attrName>
                                        </p:attrNameLst>
                                      </p:cBhvr>
                                      <p:to>
                                        <p:strVal val="visible"/>
                                      </p:to>
                                    </p:set>
                                    <p:anim calcmode="lin" valueType="num">
                                      <p:cBhvr additive="base">
                                        <p:cTn id="19" dur="2000" fill="hold"/>
                                        <p:tgtEl>
                                          <p:spTgt spid="1666051">
                                            <p:txEl>
                                              <p:pRg st="5" end="5"/>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666051">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66051">
                                            <p:txEl>
                                              <p:pRg st="6" end="6"/>
                                            </p:txEl>
                                          </p:spTgt>
                                        </p:tgtEl>
                                        <p:attrNameLst>
                                          <p:attrName>style.visibility</p:attrName>
                                        </p:attrNameLst>
                                      </p:cBhvr>
                                      <p:to>
                                        <p:strVal val="visible"/>
                                      </p:to>
                                    </p:set>
                                    <p:anim calcmode="lin" valueType="num">
                                      <p:cBhvr additive="base">
                                        <p:cTn id="23" dur="2000" fill="hold"/>
                                        <p:tgtEl>
                                          <p:spTgt spid="1666051">
                                            <p:txEl>
                                              <p:pRg st="6" end="6"/>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66605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06400" y="228600"/>
            <a:ext cx="8059738" cy="1143000"/>
          </a:xfrm>
          <a:noFill/>
        </p:spPr>
        <p:txBody>
          <a:bodyPr lIns="90488" tIns="44450" rIns="90488" bIns="44450" anchor="b"/>
          <a:lstStyle/>
          <a:p>
            <a:pPr eaLnBrk="1" hangingPunct="1"/>
            <a:r>
              <a:rPr lang="en-US" smtClean="0"/>
              <a:t>Diabetes 2 - Who is at Risk?</a:t>
            </a:r>
            <a:r>
              <a:rPr lang="en-US" sz="3200" smtClean="0"/>
              <a:t> </a:t>
            </a:r>
            <a:br>
              <a:rPr lang="en-US" sz="3200" smtClean="0"/>
            </a:br>
            <a:r>
              <a:rPr lang="en-US" sz="2400" smtClean="0"/>
              <a:t>(ADA Clinical Practice Guidelines</a:t>
            </a:r>
            <a:r>
              <a:rPr lang="en-US" sz="2800" smtClean="0"/>
              <a:t>)</a:t>
            </a:r>
            <a:endParaRPr lang="en-US" sz="2800" smtClean="0">
              <a:sym typeface="Monotype Sorts" pitchFamily="2" charset="2"/>
            </a:endParaRPr>
          </a:p>
        </p:txBody>
      </p:sp>
      <p:sp>
        <p:nvSpPr>
          <p:cNvPr id="1667075" name="Rectangle 3"/>
          <p:cNvSpPr>
            <a:spLocks noGrp="1" noChangeArrowheads="1"/>
          </p:cNvSpPr>
          <p:nvPr>
            <p:ph type="body" idx="1"/>
          </p:nvPr>
        </p:nvSpPr>
        <p:spPr>
          <a:xfrm>
            <a:off x="457200" y="1600200"/>
            <a:ext cx="8305800" cy="4724400"/>
          </a:xfrm>
        </p:spPr>
        <p:txBody>
          <a:bodyPr lIns="90488" tIns="44450" rIns="90488" bIns="44450"/>
          <a:lstStyle/>
          <a:p>
            <a:pPr eaLnBrk="1" hangingPunct="1">
              <a:buFont typeface="Wingdings" panose="05000000000000000000" pitchFamily="2" charset="2"/>
              <a:buNone/>
            </a:pPr>
            <a:r>
              <a:rPr lang="en-US" sz="2800" b="1" smtClean="0"/>
              <a:t>Risk factors cont’d</a:t>
            </a:r>
            <a:endParaRPr lang="en-US" sz="2800" smtClean="0"/>
          </a:p>
          <a:p>
            <a:pPr lvl="1" eaLnBrk="1" hangingPunct="1">
              <a:buClr>
                <a:schemeClr val="hlink"/>
              </a:buClr>
            </a:pPr>
            <a:r>
              <a:rPr lang="en-US" sz="3300" smtClean="0"/>
              <a:t>HTN - BP &gt; 140/90</a:t>
            </a:r>
            <a:endParaRPr lang="en-US" sz="3600" smtClean="0"/>
          </a:p>
          <a:p>
            <a:pPr lvl="1" eaLnBrk="1" hangingPunct="1">
              <a:buClr>
                <a:schemeClr val="hlink"/>
              </a:buClr>
            </a:pPr>
            <a:r>
              <a:rPr lang="en-US" sz="3300" smtClean="0"/>
              <a:t>HDL &lt; 35 or triglycerides &gt; 250</a:t>
            </a:r>
          </a:p>
          <a:p>
            <a:pPr lvl="1" eaLnBrk="1" hangingPunct="1">
              <a:buClr>
                <a:schemeClr val="hlink"/>
              </a:buClr>
            </a:pPr>
            <a:r>
              <a:rPr lang="en-US" sz="3300" smtClean="0"/>
              <a:t>baby &gt;9 lb or history of Gestational Diabetes Mellitus (GDM)</a:t>
            </a:r>
          </a:p>
          <a:p>
            <a:pPr lvl="1" eaLnBrk="1" hangingPunct="1">
              <a:buClr>
                <a:schemeClr val="hlink"/>
              </a:buClr>
            </a:pPr>
            <a:r>
              <a:rPr lang="en-US" sz="2900" smtClean="0"/>
              <a:t>Polycystic ovary syndrome (PCOS)</a:t>
            </a:r>
          </a:p>
          <a:p>
            <a:pPr lvl="1" eaLnBrk="1" hangingPunct="1">
              <a:buClr>
                <a:schemeClr val="hlink"/>
              </a:buClr>
            </a:pPr>
            <a:r>
              <a:rPr lang="en-US" sz="2900" smtClean="0"/>
              <a:t>Other conditions assoc w/ insulin resistance:</a:t>
            </a:r>
          </a:p>
          <a:p>
            <a:pPr lvl="2" eaLnBrk="1" hangingPunct="1">
              <a:buClr>
                <a:schemeClr val="hlink"/>
              </a:buClr>
            </a:pPr>
            <a:r>
              <a:rPr lang="en-US" sz="2900" smtClean="0"/>
              <a:t>Severe obesity, acanthosis nigricans (AN)</a:t>
            </a:r>
          </a:p>
        </p:txBody>
      </p:sp>
      <p:graphicFrame>
        <p:nvGraphicFramePr>
          <p:cNvPr id="79876" name="Object 4"/>
          <p:cNvGraphicFramePr>
            <a:graphicFrameLocks noChangeAspect="1"/>
          </p:cNvGraphicFramePr>
          <p:nvPr/>
        </p:nvGraphicFramePr>
        <p:xfrm>
          <a:off x="7315200" y="1066800"/>
          <a:ext cx="1528763" cy="2209800"/>
        </p:xfrm>
        <a:graphic>
          <a:graphicData uri="http://schemas.openxmlformats.org/presentationml/2006/ole">
            <mc:AlternateContent xmlns:mc="http://schemas.openxmlformats.org/markup-compatibility/2006">
              <mc:Choice xmlns:v="urn:schemas-microsoft-com:vml" Requires="v">
                <p:oleObj spid="_x0000_s49166" name="Clip" r:id="rId4" imgW="2373517" imgH="3429754" progId="MS_ClipArt_Gallery.5">
                  <p:embed/>
                </p:oleObj>
              </mc:Choice>
              <mc:Fallback>
                <p:oleObj name="Clip" r:id="rId4" imgW="2373517" imgH="3429754"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1066800"/>
                        <a:ext cx="1528763" cy="220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5091009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667075">
                                            <p:txEl>
                                              <p:pRg st="2" end="2"/>
                                            </p:txEl>
                                          </p:spTgt>
                                        </p:tgtEl>
                                        <p:attrNameLst>
                                          <p:attrName>style.visibility</p:attrName>
                                        </p:attrNameLst>
                                      </p:cBhvr>
                                      <p:to>
                                        <p:strVal val="visible"/>
                                      </p:to>
                                    </p:set>
                                    <p:anim calcmode="lin" valueType="num">
                                      <p:cBhvr additive="base">
                                        <p:cTn id="7" dur="2000" fill="hold"/>
                                        <p:tgtEl>
                                          <p:spTgt spid="1667075">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667075">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67075">
                                            <p:txEl>
                                              <p:pRg st="6" end="6"/>
                                            </p:txEl>
                                          </p:spTgt>
                                        </p:tgtEl>
                                        <p:attrNameLst>
                                          <p:attrName>style.visibility</p:attrName>
                                        </p:attrNameLst>
                                      </p:cBhvr>
                                      <p:to>
                                        <p:strVal val="visible"/>
                                      </p:to>
                                    </p:set>
                                    <p:anim calcmode="lin" valueType="num">
                                      <p:cBhvr additive="base">
                                        <p:cTn id="11" dur="2000" fill="hold"/>
                                        <p:tgtEl>
                                          <p:spTgt spid="1667075">
                                            <p:txEl>
                                              <p:pRg st="6" end="6"/>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667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severe acanthosis nigricans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685800"/>
            <a:ext cx="7620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3"/>
          <p:cNvSpPr>
            <a:spLocks noChangeArrowheads="1"/>
          </p:cNvSpPr>
          <p:nvPr/>
        </p:nvSpPr>
        <p:spPr bwMode="auto">
          <a:xfrm>
            <a:off x="533400" y="5410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b="1" i="1">
                <a:solidFill>
                  <a:srgbClr val="8DF658"/>
                </a:solidFill>
              </a:rPr>
              <a:t>Acanthosis Nigricans</a:t>
            </a:r>
          </a:p>
        </p:txBody>
      </p:sp>
    </p:spTree>
    <p:extLst>
      <p:ext uri="{BB962C8B-B14F-4D97-AF65-F5344CB8AC3E}">
        <p14:creationId xmlns:p14="http://schemas.microsoft.com/office/powerpoint/2010/main" val="13977920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normAutofit fontScale="90000"/>
          </a:bodyPr>
          <a:lstStyle/>
          <a:p>
            <a:pPr eaLnBrk="1" hangingPunct="1"/>
            <a:r>
              <a:rPr lang="en-US" smtClean="0"/>
              <a:t>Acanthosis Nigricans (AN) 	</a:t>
            </a:r>
          </a:p>
        </p:txBody>
      </p:sp>
      <p:sp>
        <p:nvSpPr>
          <p:cNvPr id="83971" name="Rectangle 3"/>
          <p:cNvSpPr>
            <a:spLocks noGrp="1" noChangeArrowheads="1"/>
          </p:cNvSpPr>
          <p:nvPr>
            <p:ph type="body" idx="1"/>
          </p:nvPr>
        </p:nvSpPr>
        <p:spPr>
          <a:xfrm>
            <a:off x="304800" y="1295400"/>
            <a:ext cx="7239000" cy="5486400"/>
          </a:xfrm>
        </p:spPr>
        <p:txBody>
          <a:bodyPr/>
          <a:lstStyle/>
          <a:p>
            <a:pPr eaLnBrk="1" hangingPunct="1">
              <a:lnSpc>
                <a:spcPct val="90000"/>
              </a:lnSpc>
            </a:pPr>
            <a:r>
              <a:rPr lang="en-US" dirty="0" smtClean="0"/>
              <a:t>Signals high insulin levels in bloodstream</a:t>
            </a:r>
          </a:p>
          <a:p>
            <a:pPr eaLnBrk="1" hangingPunct="1">
              <a:lnSpc>
                <a:spcPct val="90000"/>
              </a:lnSpc>
            </a:pPr>
            <a:r>
              <a:rPr lang="en-US" dirty="0" smtClean="0"/>
              <a:t>Patches of darkened skin over parts of body that bend or rub against each other</a:t>
            </a:r>
          </a:p>
          <a:p>
            <a:pPr lvl="1" eaLnBrk="1" hangingPunct="1">
              <a:lnSpc>
                <a:spcPct val="90000"/>
              </a:lnSpc>
            </a:pPr>
            <a:r>
              <a:rPr lang="en-US" dirty="0" smtClean="0"/>
              <a:t>Neck, underarm, waistline, groin, knuckles, elbows, toes</a:t>
            </a:r>
          </a:p>
          <a:p>
            <a:pPr lvl="1" eaLnBrk="1" hangingPunct="1">
              <a:lnSpc>
                <a:spcPct val="90000"/>
              </a:lnSpc>
            </a:pPr>
            <a:r>
              <a:rPr lang="en-US" dirty="0" smtClean="0"/>
              <a:t>Skin tags on neck and darkened areas around eyes, nose and cheeks.</a:t>
            </a:r>
          </a:p>
          <a:p>
            <a:pPr eaLnBrk="1" hangingPunct="1">
              <a:lnSpc>
                <a:spcPct val="90000"/>
              </a:lnSpc>
            </a:pPr>
            <a:r>
              <a:rPr lang="en-US" dirty="0" smtClean="0"/>
              <a:t>No cure, lesions regress with treatment of insulin resistance</a:t>
            </a:r>
          </a:p>
        </p:txBody>
      </p:sp>
    </p:spTree>
    <p:extLst>
      <p:ext uri="{BB962C8B-B14F-4D97-AF65-F5344CB8AC3E}">
        <p14:creationId xmlns:p14="http://schemas.microsoft.com/office/powerpoint/2010/main" val="895841995"/>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381000" y="1295400"/>
            <a:ext cx="5105400" cy="1143000"/>
          </a:xfrm>
        </p:spPr>
        <p:txBody>
          <a:bodyPr>
            <a:normAutofit fontScale="90000"/>
          </a:bodyPr>
          <a:lstStyle/>
          <a:p>
            <a:pPr eaLnBrk="1" hangingPunct="1"/>
            <a:r>
              <a:rPr lang="en-US" smtClean="0"/>
              <a:t>Diabetes is also associated with </a:t>
            </a:r>
          </a:p>
        </p:txBody>
      </p:sp>
      <p:sp>
        <p:nvSpPr>
          <p:cNvPr id="1759235" name="Rectangle 3"/>
          <p:cNvSpPr>
            <a:spLocks noGrp="1" noChangeArrowheads="1"/>
          </p:cNvSpPr>
          <p:nvPr>
            <p:ph type="body" idx="1"/>
          </p:nvPr>
        </p:nvSpPr>
        <p:spPr>
          <a:xfrm>
            <a:off x="381000" y="2667000"/>
            <a:ext cx="8256588" cy="3733800"/>
          </a:xfrm>
        </p:spPr>
        <p:txBody>
          <a:bodyPr/>
          <a:lstStyle/>
          <a:p>
            <a:pPr eaLnBrk="1" hangingPunct="1">
              <a:defRPr/>
            </a:pPr>
            <a:r>
              <a:rPr lang="en-US" dirty="0" smtClean="0"/>
              <a:t>Fatty liver disease  </a:t>
            </a:r>
          </a:p>
          <a:p>
            <a:pPr eaLnBrk="1" hangingPunct="1">
              <a:defRPr/>
            </a:pPr>
            <a:r>
              <a:rPr lang="en-US" dirty="0" smtClean="0"/>
              <a:t>Obstructive sleep apnea</a:t>
            </a:r>
          </a:p>
          <a:p>
            <a:pPr eaLnBrk="1" hangingPunct="1">
              <a:defRPr/>
            </a:pPr>
            <a:r>
              <a:rPr lang="en-US" dirty="0" smtClean="0"/>
              <a:t>Cancer; pancreas, liver, breast</a:t>
            </a:r>
          </a:p>
          <a:p>
            <a:pPr eaLnBrk="1" hangingPunct="1">
              <a:defRPr/>
            </a:pPr>
            <a:r>
              <a:rPr lang="en-US" dirty="0" smtClean="0"/>
              <a:t>Alzheimer’s</a:t>
            </a:r>
          </a:p>
          <a:p>
            <a:pPr eaLnBrk="1" hangingPunct="1">
              <a:defRPr/>
            </a:pPr>
            <a:r>
              <a:rPr lang="en-US" dirty="0" smtClean="0"/>
              <a:t>Depression</a:t>
            </a:r>
          </a:p>
          <a:p>
            <a:pPr marL="0" indent="0" eaLnBrk="1" hangingPunct="1">
              <a:buFont typeface="Wingdings" panose="05000000000000000000" pitchFamily="2" charset="2"/>
              <a:buNone/>
              <a:defRPr/>
            </a:pPr>
            <a:endParaRPr lang="en-US" dirty="0" smtClean="0"/>
          </a:p>
        </p:txBody>
      </p:sp>
      <p:pic>
        <p:nvPicPr>
          <p:cNvPr id="8602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81625" y="22860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8058029"/>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5613" y="273050"/>
            <a:ext cx="8226425" cy="565150"/>
          </a:xfrm>
        </p:spPr>
        <p:txBody>
          <a:bodyPr lIns="90488" tIns="44450" rIns="90488" bIns="44450">
            <a:normAutofit fontScale="90000"/>
          </a:bodyPr>
          <a:lstStyle/>
          <a:p>
            <a:pPr eaLnBrk="1" hangingPunct="1"/>
            <a:r>
              <a:rPr lang="en-US" sz="3600" smtClean="0"/>
              <a:t>Ominous Octet</a:t>
            </a:r>
          </a:p>
        </p:txBody>
      </p:sp>
      <p:pic>
        <p:nvPicPr>
          <p:cNvPr id="88067" name="Picture 276" descr="MCj01975660000[1]"/>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a:xfrm>
            <a:off x="304800" y="838200"/>
            <a:ext cx="1524000" cy="1500188"/>
          </a:xfrm>
          <a:noFill/>
        </p:spPr>
      </p:pic>
      <p:pic>
        <p:nvPicPr>
          <p:cNvPr id="88068" name="Picture 277" descr="MCHM00246_0000[1]"/>
          <p:cNvPicPr>
            <a:picLocks noGrp="1" noChangeAspect="1" noChangeArrowheads="1"/>
          </p:cNvPicPr>
          <p:nvPr>
            <p:ph sz="quarter" idx="2"/>
          </p:nvPr>
        </p:nvPicPr>
        <p:blipFill>
          <a:blip r:embed="rId5" cstate="print">
            <a:extLst>
              <a:ext uri="{28A0092B-C50C-407E-A947-70E740481C1C}">
                <a14:useLocalDpi xmlns:a14="http://schemas.microsoft.com/office/drawing/2010/main" val="0"/>
              </a:ext>
            </a:extLst>
          </a:blip>
          <a:srcRect/>
          <a:stretch>
            <a:fillRect/>
          </a:stretch>
        </p:blipFill>
        <p:spPr>
          <a:xfrm>
            <a:off x="7315200" y="304800"/>
            <a:ext cx="1101725" cy="1484313"/>
          </a:xfrm>
          <a:noFill/>
        </p:spPr>
      </p:pic>
      <p:pic>
        <p:nvPicPr>
          <p:cNvPr id="88069" name="Picture 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5486400"/>
            <a:ext cx="1579563"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8070" name="Freeform 5"/>
          <p:cNvSpPr>
            <a:spLocks/>
          </p:cNvSpPr>
          <p:nvPr/>
        </p:nvSpPr>
        <p:spPr bwMode="auto">
          <a:xfrm>
            <a:off x="6140450" y="4008438"/>
            <a:ext cx="825500" cy="1022350"/>
          </a:xfrm>
          <a:custGeom>
            <a:avLst/>
            <a:gdLst>
              <a:gd name="T0" fmla="*/ 2147483646 w 584"/>
              <a:gd name="T1" fmla="*/ 2147483646 h 644"/>
              <a:gd name="T2" fmla="*/ 2147483646 w 584"/>
              <a:gd name="T3" fmla="*/ 2147483646 h 644"/>
              <a:gd name="T4" fmla="*/ 2147483646 w 584"/>
              <a:gd name="T5" fmla="*/ 2147483646 h 644"/>
              <a:gd name="T6" fmla="*/ 2147483646 w 584"/>
              <a:gd name="T7" fmla="*/ 2147483646 h 644"/>
              <a:gd name="T8" fmla="*/ 2147483646 w 584"/>
              <a:gd name="T9" fmla="*/ 2147483646 h 644"/>
              <a:gd name="T10" fmla="*/ 2147483646 w 584"/>
              <a:gd name="T11" fmla="*/ 2147483646 h 644"/>
              <a:gd name="T12" fmla="*/ 2147483646 w 584"/>
              <a:gd name="T13" fmla="*/ 2147483646 h 644"/>
              <a:gd name="T14" fmla="*/ 2147483646 w 584"/>
              <a:gd name="T15" fmla="*/ 2147483646 h 644"/>
              <a:gd name="T16" fmla="*/ 2147483646 w 584"/>
              <a:gd name="T17" fmla="*/ 2147483646 h 644"/>
              <a:gd name="T18" fmla="*/ 2147483646 w 584"/>
              <a:gd name="T19" fmla="*/ 2147483646 h 644"/>
              <a:gd name="T20" fmla="*/ 2147483646 w 584"/>
              <a:gd name="T21" fmla="*/ 2147483646 h 644"/>
              <a:gd name="T22" fmla="*/ 2147483646 w 584"/>
              <a:gd name="T23" fmla="*/ 2147483646 h 644"/>
              <a:gd name="T24" fmla="*/ 2147483646 w 584"/>
              <a:gd name="T25" fmla="*/ 2147483646 h 644"/>
              <a:gd name="T26" fmla="*/ 2147483646 w 584"/>
              <a:gd name="T27" fmla="*/ 2147483646 h 644"/>
              <a:gd name="T28" fmla="*/ 2147483646 w 584"/>
              <a:gd name="T29" fmla="*/ 2147483646 h 644"/>
              <a:gd name="T30" fmla="*/ 2147483646 w 584"/>
              <a:gd name="T31" fmla="*/ 2147483646 h 644"/>
              <a:gd name="T32" fmla="*/ 2147483646 w 584"/>
              <a:gd name="T33" fmla="*/ 2147483646 h 644"/>
              <a:gd name="T34" fmla="*/ 2147483646 w 584"/>
              <a:gd name="T35" fmla="*/ 2147483646 h 644"/>
              <a:gd name="T36" fmla="*/ 2147483646 w 584"/>
              <a:gd name="T37" fmla="*/ 2147483646 h 644"/>
              <a:gd name="T38" fmla="*/ 2147483646 w 584"/>
              <a:gd name="T39" fmla="*/ 2147483646 h 644"/>
              <a:gd name="T40" fmla="*/ 2147483646 w 584"/>
              <a:gd name="T41" fmla="*/ 2147483646 h 644"/>
              <a:gd name="T42" fmla="*/ 2147483646 w 584"/>
              <a:gd name="T43" fmla="*/ 2147483646 h 644"/>
              <a:gd name="T44" fmla="*/ 2147483646 w 584"/>
              <a:gd name="T45" fmla="*/ 2147483646 h 644"/>
              <a:gd name="T46" fmla="*/ 2147483646 w 584"/>
              <a:gd name="T47" fmla="*/ 2147483646 h 644"/>
              <a:gd name="T48" fmla="*/ 2147483646 w 584"/>
              <a:gd name="T49" fmla="*/ 2147483646 h 644"/>
              <a:gd name="T50" fmla="*/ 2147483646 w 584"/>
              <a:gd name="T51" fmla="*/ 2147483646 h 644"/>
              <a:gd name="T52" fmla="*/ 2147483646 w 584"/>
              <a:gd name="T53" fmla="*/ 2147483646 h 644"/>
              <a:gd name="T54" fmla="*/ 2147483646 w 584"/>
              <a:gd name="T55" fmla="*/ 2147483646 h 644"/>
              <a:gd name="T56" fmla="*/ 2147483646 w 584"/>
              <a:gd name="T57" fmla="*/ 2147483646 h 644"/>
              <a:gd name="T58" fmla="*/ 2147483646 w 584"/>
              <a:gd name="T59" fmla="*/ 2147483646 h 644"/>
              <a:gd name="T60" fmla="*/ 2147483646 w 584"/>
              <a:gd name="T61" fmla="*/ 2147483646 h 644"/>
              <a:gd name="T62" fmla="*/ 2147483646 w 584"/>
              <a:gd name="T63" fmla="*/ 2147483646 h 644"/>
              <a:gd name="T64" fmla="*/ 2147483646 w 584"/>
              <a:gd name="T65" fmla="*/ 2147483646 h 644"/>
              <a:gd name="T66" fmla="*/ 2147483646 w 584"/>
              <a:gd name="T67" fmla="*/ 2147483646 h 644"/>
              <a:gd name="T68" fmla="*/ 2147483646 w 584"/>
              <a:gd name="T69" fmla="*/ 2147483646 h 644"/>
              <a:gd name="T70" fmla="*/ 2147483646 w 584"/>
              <a:gd name="T71" fmla="*/ 0 h 644"/>
              <a:gd name="T72" fmla="*/ 2147483646 w 584"/>
              <a:gd name="T73" fmla="*/ 2147483646 h 644"/>
              <a:gd name="T74" fmla="*/ 2147483646 w 584"/>
              <a:gd name="T75" fmla="*/ 2147483646 h 644"/>
              <a:gd name="T76" fmla="*/ 2147483646 w 584"/>
              <a:gd name="T77" fmla="*/ 2147483646 h 644"/>
              <a:gd name="T78" fmla="*/ 2147483646 w 584"/>
              <a:gd name="T79" fmla="*/ 2147483646 h 644"/>
              <a:gd name="T80" fmla="*/ 2147483646 w 584"/>
              <a:gd name="T81" fmla="*/ 2147483646 h 644"/>
              <a:gd name="T82" fmla="*/ 2147483646 w 584"/>
              <a:gd name="T83" fmla="*/ 2147483646 h 644"/>
              <a:gd name="T84" fmla="*/ 2147483646 w 584"/>
              <a:gd name="T85" fmla="*/ 2147483646 h 644"/>
              <a:gd name="T86" fmla="*/ 2147483646 w 584"/>
              <a:gd name="T87" fmla="*/ 2147483646 h 644"/>
              <a:gd name="T88" fmla="*/ 2147483646 w 584"/>
              <a:gd name="T89" fmla="*/ 2147483646 h 644"/>
              <a:gd name="T90" fmla="*/ 2147483646 w 584"/>
              <a:gd name="T91" fmla="*/ 2147483646 h 644"/>
              <a:gd name="T92" fmla="*/ 2147483646 w 584"/>
              <a:gd name="T93" fmla="*/ 2147483646 h 644"/>
              <a:gd name="T94" fmla="*/ 2147483646 w 584"/>
              <a:gd name="T95" fmla="*/ 2147483646 h 644"/>
              <a:gd name="T96" fmla="*/ 2147483646 w 584"/>
              <a:gd name="T97" fmla="*/ 2147483646 h 644"/>
              <a:gd name="T98" fmla="*/ 2147483646 w 584"/>
              <a:gd name="T99" fmla="*/ 2147483646 h 644"/>
              <a:gd name="T100" fmla="*/ 2147483646 w 584"/>
              <a:gd name="T101" fmla="*/ 2147483646 h 644"/>
              <a:gd name="T102" fmla="*/ 2147483646 w 584"/>
              <a:gd name="T103" fmla="*/ 2147483646 h 644"/>
              <a:gd name="T104" fmla="*/ 2147483646 w 584"/>
              <a:gd name="T105" fmla="*/ 2147483646 h 644"/>
              <a:gd name="T106" fmla="*/ 2147483646 w 584"/>
              <a:gd name="T107" fmla="*/ 2147483646 h 644"/>
              <a:gd name="T108" fmla="*/ 2147483646 w 584"/>
              <a:gd name="T109" fmla="*/ 2147483646 h 644"/>
              <a:gd name="T110" fmla="*/ 2147483646 w 584"/>
              <a:gd name="T111" fmla="*/ 2147483646 h 644"/>
              <a:gd name="T112" fmla="*/ 2147483646 w 584"/>
              <a:gd name="T113" fmla="*/ 2147483646 h 644"/>
              <a:gd name="T114" fmla="*/ 2147483646 w 584"/>
              <a:gd name="T115" fmla="*/ 2147483646 h 644"/>
              <a:gd name="T116" fmla="*/ 2147483646 w 584"/>
              <a:gd name="T117" fmla="*/ 2147483646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1" name="Freeform 6"/>
          <p:cNvSpPr>
            <a:spLocks/>
          </p:cNvSpPr>
          <p:nvPr/>
        </p:nvSpPr>
        <p:spPr bwMode="auto">
          <a:xfrm>
            <a:off x="6140450" y="4008438"/>
            <a:ext cx="825500" cy="1022350"/>
          </a:xfrm>
          <a:custGeom>
            <a:avLst/>
            <a:gdLst>
              <a:gd name="T0" fmla="*/ 2147483646 w 584"/>
              <a:gd name="T1" fmla="*/ 2147483646 h 644"/>
              <a:gd name="T2" fmla="*/ 2147483646 w 584"/>
              <a:gd name="T3" fmla="*/ 2147483646 h 644"/>
              <a:gd name="T4" fmla="*/ 2147483646 w 584"/>
              <a:gd name="T5" fmla="*/ 2147483646 h 644"/>
              <a:gd name="T6" fmla="*/ 2147483646 w 584"/>
              <a:gd name="T7" fmla="*/ 2147483646 h 644"/>
              <a:gd name="T8" fmla="*/ 2147483646 w 584"/>
              <a:gd name="T9" fmla="*/ 2147483646 h 644"/>
              <a:gd name="T10" fmla="*/ 2147483646 w 584"/>
              <a:gd name="T11" fmla="*/ 2147483646 h 644"/>
              <a:gd name="T12" fmla="*/ 2147483646 w 584"/>
              <a:gd name="T13" fmla="*/ 2147483646 h 644"/>
              <a:gd name="T14" fmla="*/ 2147483646 w 584"/>
              <a:gd name="T15" fmla="*/ 2147483646 h 644"/>
              <a:gd name="T16" fmla="*/ 2147483646 w 584"/>
              <a:gd name="T17" fmla="*/ 2147483646 h 644"/>
              <a:gd name="T18" fmla="*/ 2147483646 w 584"/>
              <a:gd name="T19" fmla="*/ 2147483646 h 644"/>
              <a:gd name="T20" fmla="*/ 2147483646 w 584"/>
              <a:gd name="T21" fmla="*/ 2147483646 h 644"/>
              <a:gd name="T22" fmla="*/ 2147483646 w 584"/>
              <a:gd name="T23" fmla="*/ 2147483646 h 644"/>
              <a:gd name="T24" fmla="*/ 2147483646 w 584"/>
              <a:gd name="T25" fmla="*/ 2147483646 h 644"/>
              <a:gd name="T26" fmla="*/ 2147483646 w 584"/>
              <a:gd name="T27" fmla="*/ 2147483646 h 644"/>
              <a:gd name="T28" fmla="*/ 2147483646 w 584"/>
              <a:gd name="T29" fmla="*/ 2147483646 h 644"/>
              <a:gd name="T30" fmla="*/ 2147483646 w 584"/>
              <a:gd name="T31" fmla="*/ 2147483646 h 644"/>
              <a:gd name="T32" fmla="*/ 2147483646 w 584"/>
              <a:gd name="T33" fmla="*/ 2147483646 h 644"/>
              <a:gd name="T34" fmla="*/ 2147483646 w 584"/>
              <a:gd name="T35" fmla="*/ 2147483646 h 644"/>
              <a:gd name="T36" fmla="*/ 2147483646 w 584"/>
              <a:gd name="T37" fmla="*/ 2147483646 h 644"/>
              <a:gd name="T38" fmla="*/ 2147483646 w 584"/>
              <a:gd name="T39" fmla="*/ 2147483646 h 644"/>
              <a:gd name="T40" fmla="*/ 2147483646 w 584"/>
              <a:gd name="T41" fmla="*/ 2147483646 h 644"/>
              <a:gd name="T42" fmla="*/ 2147483646 w 584"/>
              <a:gd name="T43" fmla="*/ 2147483646 h 644"/>
              <a:gd name="T44" fmla="*/ 2147483646 w 584"/>
              <a:gd name="T45" fmla="*/ 2147483646 h 644"/>
              <a:gd name="T46" fmla="*/ 2147483646 w 584"/>
              <a:gd name="T47" fmla="*/ 2147483646 h 644"/>
              <a:gd name="T48" fmla="*/ 2147483646 w 584"/>
              <a:gd name="T49" fmla="*/ 2147483646 h 644"/>
              <a:gd name="T50" fmla="*/ 2147483646 w 584"/>
              <a:gd name="T51" fmla="*/ 2147483646 h 644"/>
              <a:gd name="T52" fmla="*/ 2147483646 w 584"/>
              <a:gd name="T53" fmla="*/ 2147483646 h 644"/>
              <a:gd name="T54" fmla="*/ 2147483646 w 584"/>
              <a:gd name="T55" fmla="*/ 2147483646 h 644"/>
              <a:gd name="T56" fmla="*/ 2147483646 w 584"/>
              <a:gd name="T57" fmla="*/ 2147483646 h 644"/>
              <a:gd name="T58" fmla="*/ 2147483646 w 584"/>
              <a:gd name="T59" fmla="*/ 2147483646 h 644"/>
              <a:gd name="T60" fmla="*/ 2147483646 w 584"/>
              <a:gd name="T61" fmla="*/ 2147483646 h 644"/>
              <a:gd name="T62" fmla="*/ 2147483646 w 584"/>
              <a:gd name="T63" fmla="*/ 2147483646 h 644"/>
              <a:gd name="T64" fmla="*/ 2147483646 w 584"/>
              <a:gd name="T65" fmla="*/ 2147483646 h 644"/>
              <a:gd name="T66" fmla="*/ 2147483646 w 584"/>
              <a:gd name="T67" fmla="*/ 2147483646 h 644"/>
              <a:gd name="T68" fmla="*/ 2147483646 w 584"/>
              <a:gd name="T69" fmla="*/ 2147483646 h 644"/>
              <a:gd name="T70" fmla="*/ 2147483646 w 584"/>
              <a:gd name="T71" fmla="*/ 0 h 644"/>
              <a:gd name="T72" fmla="*/ 2147483646 w 584"/>
              <a:gd name="T73" fmla="*/ 2147483646 h 644"/>
              <a:gd name="T74" fmla="*/ 2147483646 w 584"/>
              <a:gd name="T75" fmla="*/ 2147483646 h 644"/>
              <a:gd name="T76" fmla="*/ 2147483646 w 584"/>
              <a:gd name="T77" fmla="*/ 2147483646 h 644"/>
              <a:gd name="T78" fmla="*/ 2147483646 w 584"/>
              <a:gd name="T79" fmla="*/ 2147483646 h 644"/>
              <a:gd name="T80" fmla="*/ 2147483646 w 584"/>
              <a:gd name="T81" fmla="*/ 2147483646 h 644"/>
              <a:gd name="T82" fmla="*/ 2147483646 w 584"/>
              <a:gd name="T83" fmla="*/ 2147483646 h 644"/>
              <a:gd name="T84" fmla="*/ 2147483646 w 584"/>
              <a:gd name="T85" fmla="*/ 2147483646 h 644"/>
              <a:gd name="T86" fmla="*/ 2147483646 w 584"/>
              <a:gd name="T87" fmla="*/ 2147483646 h 644"/>
              <a:gd name="T88" fmla="*/ 2147483646 w 584"/>
              <a:gd name="T89" fmla="*/ 2147483646 h 644"/>
              <a:gd name="T90" fmla="*/ 2147483646 w 584"/>
              <a:gd name="T91" fmla="*/ 2147483646 h 644"/>
              <a:gd name="T92" fmla="*/ 2147483646 w 584"/>
              <a:gd name="T93" fmla="*/ 2147483646 h 644"/>
              <a:gd name="T94" fmla="*/ 2147483646 w 584"/>
              <a:gd name="T95" fmla="*/ 2147483646 h 644"/>
              <a:gd name="T96" fmla="*/ 2147483646 w 584"/>
              <a:gd name="T97" fmla="*/ 2147483646 h 644"/>
              <a:gd name="T98" fmla="*/ 2147483646 w 584"/>
              <a:gd name="T99" fmla="*/ 2147483646 h 644"/>
              <a:gd name="T100" fmla="*/ 2147483646 w 584"/>
              <a:gd name="T101" fmla="*/ 2147483646 h 644"/>
              <a:gd name="T102" fmla="*/ 2147483646 w 584"/>
              <a:gd name="T103" fmla="*/ 2147483646 h 644"/>
              <a:gd name="T104" fmla="*/ 2147483646 w 584"/>
              <a:gd name="T105" fmla="*/ 2147483646 h 644"/>
              <a:gd name="T106" fmla="*/ 2147483646 w 584"/>
              <a:gd name="T107" fmla="*/ 2147483646 h 644"/>
              <a:gd name="T108" fmla="*/ 2147483646 w 584"/>
              <a:gd name="T109" fmla="*/ 2147483646 h 644"/>
              <a:gd name="T110" fmla="*/ 2147483646 w 584"/>
              <a:gd name="T111" fmla="*/ 2147483646 h 644"/>
              <a:gd name="T112" fmla="*/ 2147483646 w 584"/>
              <a:gd name="T113" fmla="*/ 2147483646 h 644"/>
              <a:gd name="T114" fmla="*/ 2147483646 w 584"/>
              <a:gd name="T115" fmla="*/ 2147483646 h 644"/>
              <a:gd name="T116" fmla="*/ 2147483646 w 584"/>
              <a:gd name="T117" fmla="*/ 2147483646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88072" name="Freeform 7"/>
          <p:cNvSpPr>
            <a:spLocks/>
          </p:cNvSpPr>
          <p:nvPr/>
        </p:nvSpPr>
        <p:spPr bwMode="auto">
          <a:xfrm>
            <a:off x="6286500" y="4741863"/>
            <a:ext cx="280988" cy="263525"/>
          </a:xfrm>
          <a:custGeom>
            <a:avLst/>
            <a:gdLst>
              <a:gd name="T0" fmla="*/ 2147483646 w 199"/>
              <a:gd name="T1" fmla="*/ 2147483646 h 166"/>
              <a:gd name="T2" fmla="*/ 2147483646 w 199"/>
              <a:gd name="T3" fmla="*/ 2147483646 h 166"/>
              <a:gd name="T4" fmla="*/ 2147483646 w 199"/>
              <a:gd name="T5" fmla="*/ 2147483646 h 166"/>
              <a:gd name="T6" fmla="*/ 2147483646 w 199"/>
              <a:gd name="T7" fmla="*/ 2147483646 h 166"/>
              <a:gd name="T8" fmla="*/ 2147483646 w 199"/>
              <a:gd name="T9" fmla="*/ 2147483646 h 166"/>
              <a:gd name="T10" fmla="*/ 2147483646 w 199"/>
              <a:gd name="T11" fmla="*/ 2147483646 h 166"/>
              <a:gd name="T12" fmla="*/ 2147483646 w 199"/>
              <a:gd name="T13" fmla="*/ 2147483646 h 166"/>
              <a:gd name="T14" fmla="*/ 2147483646 w 199"/>
              <a:gd name="T15" fmla="*/ 2147483646 h 166"/>
              <a:gd name="T16" fmla="*/ 2147483646 w 199"/>
              <a:gd name="T17" fmla="*/ 2147483646 h 166"/>
              <a:gd name="T18" fmla="*/ 2147483646 w 199"/>
              <a:gd name="T19" fmla="*/ 2147483646 h 166"/>
              <a:gd name="T20" fmla="*/ 2147483646 w 199"/>
              <a:gd name="T21" fmla="*/ 2147483646 h 166"/>
              <a:gd name="T22" fmla="*/ 2147483646 w 199"/>
              <a:gd name="T23" fmla="*/ 2147483646 h 166"/>
              <a:gd name="T24" fmla="*/ 2147483646 w 199"/>
              <a:gd name="T25" fmla="*/ 2147483646 h 166"/>
              <a:gd name="T26" fmla="*/ 2147483646 w 199"/>
              <a:gd name="T27" fmla="*/ 2147483646 h 166"/>
              <a:gd name="T28" fmla="*/ 2147483646 w 199"/>
              <a:gd name="T29" fmla="*/ 2147483646 h 166"/>
              <a:gd name="T30" fmla="*/ 2147483646 w 199"/>
              <a:gd name="T31" fmla="*/ 2147483646 h 166"/>
              <a:gd name="T32" fmla="*/ 2147483646 w 199"/>
              <a:gd name="T33" fmla="*/ 2147483646 h 166"/>
              <a:gd name="T34" fmla="*/ 2147483646 w 199"/>
              <a:gd name="T35" fmla="*/ 2147483646 h 166"/>
              <a:gd name="T36" fmla="*/ 2147483646 w 199"/>
              <a:gd name="T37" fmla="*/ 2147483646 h 166"/>
              <a:gd name="T38" fmla="*/ 2147483646 w 199"/>
              <a:gd name="T39" fmla="*/ 2147483646 h 166"/>
              <a:gd name="T40" fmla="*/ 2147483646 w 199"/>
              <a:gd name="T41" fmla="*/ 2147483646 h 166"/>
              <a:gd name="T42" fmla="*/ 2147483646 w 199"/>
              <a:gd name="T43" fmla="*/ 2147483646 h 166"/>
              <a:gd name="T44" fmla="*/ 2147483646 w 199"/>
              <a:gd name="T45" fmla="*/ 2147483646 h 166"/>
              <a:gd name="T46" fmla="*/ 2147483646 w 199"/>
              <a:gd name="T47" fmla="*/ 2147483646 h 166"/>
              <a:gd name="T48" fmla="*/ 2147483646 w 199"/>
              <a:gd name="T49" fmla="*/ 2147483646 h 166"/>
              <a:gd name="T50" fmla="*/ 2147483646 w 199"/>
              <a:gd name="T51" fmla="*/ 2147483646 h 166"/>
              <a:gd name="T52" fmla="*/ 2147483646 w 199"/>
              <a:gd name="T53" fmla="*/ 2147483646 h 166"/>
              <a:gd name="T54" fmla="*/ 2147483646 w 199"/>
              <a:gd name="T55" fmla="*/ 2147483646 h 166"/>
              <a:gd name="T56" fmla="*/ 2147483646 w 199"/>
              <a:gd name="T57" fmla="*/ 2147483646 h 166"/>
              <a:gd name="T58" fmla="*/ 2147483646 w 199"/>
              <a:gd name="T59" fmla="*/ 2147483646 h 166"/>
              <a:gd name="T60" fmla="*/ 2147483646 w 199"/>
              <a:gd name="T61" fmla="*/ 2147483646 h 166"/>
              <a:gd name="T62" fmla="*/ 2147483646 w 199"/>
              <a:gd name="T63" fmla="*/ 2147483646 h 166"/>
              <a:gd name="T64" fmla="*/ 2147483646 w 199"/>
              <a:gd name="T65" fmla="*/ 2147483646 h 166"/>
              <a:gd name="T66" fmla="*/ 2147483646 w 199"/>
              <a:gd name="T67" fmla="*/ 2147483646 h 166"/>
              <a:gd name="T68" fmla="*/ 2147483646 w 199"/>
              <a:gd name="T69" fmla="*/ 2147483646 h 166"/>
              <a:gd name="T70" fmla="*/ 2147483646 w 199"/>
              <a:gd name="T71" fmla="*/ 2147483646 h 166"/>
              <a:gd name="T72" fmla="*/ 2147483646 w 199"/>
              <a:gd name="T73" fmla="*/ 0 h 166"/>
              <a:gd name="T74" fmla="*/ 2147483646 w 199"/>
              <a:gd name="T75" fmla="*/ 2147483646 h 166"/>
              <a:gd name="T76" fmla="*/ 2147483646 w 199"/>
              <a:gd name="T77" fmla="*/ 2147483646 h 166"/>
              <a:gd name="T78" fmla="*/ 2147483646 w 199"/>
              <a:gd name="T79" fmla="*/ 2147483646 h 166"/>
              <a:gd name="T80" fmla="*/ 2147483646 w 199"/>
              <a:gd name="T81" fmla="*/ 2147483646 h 166"/>
              <a:gd name="T82" fmla="*/ 2147483646 w 199"/>
              <a:gd name="T83" fmla="*/ 2147483646 h 166"/>
              <a:gd name="T84" fmla="*/ 2147483646 w 199"/>
              <a:gd name="T85" fmla="*/ 2147483646 h 166"/>
              <a:gd name="T86" fmla="*/ 2147483646 w 199"/>
              <a:gd name="T87" fmla="*/ 2147483646 h 166"/>
              <a:gd name="T88" fmla="*/ 2147483646 w 199"/>
              <a:gd name="T89" fmla="*/ 2147483646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3" name="Freeform 8"/>
          <p:cNvSpPr>
            <a:spLocks/>
          </p:cNvSpPr>
          <p:nvPr/>
        </p:nvSpPr>
        <p:spPr bwMode="auto">
          <a:xfrm>
            <a:off x="6299200" y="4929188"/>
            <a:ext cx="47625" cy="66675"/>
          </a:xfrm>
          <a:custGeom>
            <a:avLst/>
            <a:gdLst>
              <a:gd name="T0" fmla="*/ 2147483646 w 34"/>
              <a:gd name="T1" fmla="*/ 2147483646 h 42"/>
              <a:gd name="T2" fmla="*/ 2147483646 w 34"/>
              <a:gd name="T3" fmla="*/ 2147483646 h 42"/>
              <a:gd name="T4" fmla="*/ 2147483646 w 34"/>
              <a:gd name="T5" fmla="*/ 2147483646 h 42"/>
              <a:gd name="T6" fmla="*/ 2147483646 w 34"/>
              <a:gd name="T7" fmla="*/ 2147483646 h 42"/>
              <a:gd name="T8" fmla="*/ 0 w 34"/>
              <a:gd name="T9" fmla="*/ 2147483646 h 42"/>
              <a:gd name="T10" fmla="*/ 0 w 34"/>
              <a:gd name="T11" fmla="*/ 2147483646 h 42"/>
              <a:gd name="T12" fmla="*/ 2147483646 w 34"/>
              <a:gd name="T13" fmla="*/ 2147483646 h 42"/>
              <a:gd name="T14" fmla="*/ 2147483646 w 34"/>
              <a:gd name="T15" fmla="*/ 2147483646 h 42"/>
              <a:gd name="T16" fmla="*/ 2147483646 w 34"/>
              <a:gd name="T17" fmla="*/ 2147483646 h 42"/>
              <a:gd name="T18" fmla="*/ 2147483646 w 34"/>
              <a:gd name="T19" fmla="*/ 2147483646 h 42"/>
              <a:gd name="T20" fmla="*/ 2147483646 w 34"/>
              <a:gd name="T21" fmla="*/ 2147483646 h 42"/>
              <a:gd name="T22" fmla="*/ 2147483646 w 34"/>
              <a:gd name="T23" fmla="*/ 2147483646 h 42"/>
              <a:gd name="T24" fmla="*/ 2147483646 w 34"/>
              <a:gd name="T25" fmla="*/ 2147483646 h 42"/>
              <a:gd name="T26" fmla="*/ 2147483646 w 34"/>
              <a:gd name="T27" fmla="*/ 2147483646 h 42"/>
              <a:gd name="T28" fmla="*/ 2147483646 w 34"/>
              <a:gd name="T29" fmla="*/ 2147483646 h 42"/>
              <a:gd name="T30" fmla="*/ 2147483646 w 34"/>
              <a:gd name="T31" fmla="*/ 2147483646 h 42"/>
              <a:gd name="T32" fmla="*/ 2147483646 w 34"/>
              <a:gd name="T33" fmla="*/ 2147483646 h 42"/>
              <a:gd name="T34" fmla="*/ 2147483646 w 34"/>
              <a:gd name="T35" fmla="*/ 2147483646 h 42"/>
              <a:gd name="T36" fmla="*/ 2147483646 w 34"/>
              <a:gd name="T37" fmla="*/ 2147483646 h 42"/>
              <a:gd name="T38" fmla="*/ 2147483646 w 34"/>
              <a:gd name="T39" fmla="*/ 2147483646 h 42"/>
              <a:gd name="T40" fmla="*/ 2147483646 w 34"/>
              <a:gd name="T41" fmla="*/ 2147483646 h 42"/>
              <a:gd name="T42" fmla="*/ 2147483646 w 34"/>
              <a:gd name="T43" fmla="*/ 2147483646 h 42"/>
              <a:gd name="T44" fmla="*/ 2147483646 w 34"/>
              <a:gd name="T45" fmla="*/ 2147483646 h 42"/>
              <a:gd name="T46" fmla="*/ 2147483646 w 34"/>
              <a:gd name="T47" fmla="*/ 2147483646 h 42"/>
              <a:gd name="T48" fmla="*/ 2147483646 w 34"/>
              <a:gd name="T49" fmla="*/ 2147483646 h 42"/>
              <a:gd name="T50" fmla="*/ 2147483646 w 34"/>
              <a:gd name="T51" fmla="*/ 2147483646 h 42"/>
              <a:gd name="T52" fmla="*/ 2147483646 w 34"/>
              <a:gd name="T53" fmla="*/ 2147483646 h 42"/>
              <a:gd name="T54" fmla="*/ 2147483646 w 34"/>
              <a:gd name="T55" fmla="*/ 2147483646 h 42"/>
              <a:gd name="T56" fmla="*/ 2147483646 w 34"/>
              <a:gd name="T57" fmla="*/ 2147483646 h 42"/>
              <a:gd name="T58" fmla="*/ 2147483646 w 34"/>
              <a:gd name="T59" fmla="*/ 2147483646 h 42"/>
              <a:gd name="T60" fmla="*/ 2147483646 w 34"/>
              <a:gd name="T61" fmla="*/ 2147483646 h 42"/>
              <a:gd name="T62" fmla="*/ 2147483646 w 34"/>
              <a:gd name="T63" fmla="*/ 0 h 42"/>
              <a:gd name="T64" fmla="*/ 2147483646 w 34"/>
              <a:gd name="T65" fmla="*/ 0 h 42"/>
              <a:gd name="T66" fmla="*/ 2147483646 w 34"/>
              <a:gd name="T67" fmla="*/ 2147483646 h 42"/>
              <a:gd name="T68" fmla="*/ 2147483646 w 34"/>
              <a:gd name="T69" fmla="*/ 2147483646 h 42"/>
              <a:gd name="T70" fmla="*/ 2147483646 w 34"/>
              <a:gd name="T71" fmla="*/ 2147483646 h 42"/>
              <a:gd name="T72" fmla="*/ 2147483646 w 34"/>
              <a:gd name="T73" fmla="*/ 2147483646 h 42"/>
              <a:gd name="T74" fmla="*/ 2147483646 w 34"/>
              <a:gd name="T75" fmla="*/ 2147483646 h 42"/>
              <a:gd name="T76" fmla="*/ 2147483646 w 34"/>
              <a:gd name="T77" fmla="*/ 2147483646 h 42"/>
              <a:gd name="T78" fmla="*/ 2147483646 w 34"/>
              <a:gd name="T79" fmla="*/ 2147483646 h 42"/>
              <a:gd name="T80" fmla="*/ 2147483646 w 34"/>
              <a:gd name="T81" fmla="*/ 2147483646 h 42"/>
              <a:gd name="T82" fmla="*/ 2147483646 w 34"/>
              <a:gd name="T83" fmla="*/ 2147483646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4" name="Freeform 9"/>
          <p:cNvSpPr>
            <a:spLocks/>
          </p:cNvSpPr>
          <p:nvPr/>
        </p:nvSpPr>
        <p:spPr bwMode="auto">
          <a:xfrm>
            <a:off x="6299200" y="4929188"/>
            <a:ext cx="47625" cy="66675"/>
          </a:xfrm>
          <a:custGeom>
            <a:avLst/>
            <a:gdLst>
              <a:gd name="T0" fmla="*/ 2147483646 w 34"/>
              <a:gd name="T1" fmla="*/ 2147483646 h 42"/>
              <a:gd name="T2" fmla="*/ 2147483646 w 34"/>
              <a:gd name="T3" fmla="*/ 2147483646 h 42"/>
              <a:gd name="T4" fmla="*/ 2147483646 w 34"/>
              <a:gd name="T5" fmla="*/ 2147483646 h 42"/>
              <a:gd name="T6" fmla="*/ 2147483646 w 34"/>
              <a:gd name="T7" fmla="*/ 2147483646 h 42"/>
              <a:gd name="T8" fmla="*/ 0 w 34"/>
              <a:gd name="T9" fmla="*/ 2147483646 h 42"/>
              <a:gd name="T10" fmla="*/ 0 w 34"/>
              <a:gd name="T11" fmla="*/ 2147483646 h 42"/>
              <a:gd name="T12" fmla="*/ 2147483646 w 34"/>
              <a:gd name="T13" fmla="*/ 2147483646 h 42"/>
              <a:gd name="T14" fmla="*/ 2147483646 w 34"/>
              <a:gd name="T15" fmla="*/ 2147483646 h 42"/>
              <a:gd name="T16" fmla="*/ 2147483646 w 34"/>
              <a:gd name="T17" fmla="*/ 2147483646 h 42"/>
              <a:gd name="T18" fmla="*/ 2147483646 w 34"/>
              <a:gd name="T19" fmla="*/ 2147483646 h 42"/>
              <a:gd name="T20" fmla="*/ 2147483646 w 34"/>
              <a:gd name="T21" fmla="*/ 2147483646 h 42"/>
              <a:gd name="T22" fmla="*/ 2147483646 w 34"/>
              <a:gd name="T23" fmla="*/ 2147483646 h 42"/>
              <a:gd name="T24" fmla="*/ 2147483646 w 34"/>
              <a:gd name="T25" fmla="*/ 2147483646 h 42"/>
              <a:gd name="T26" fmla="*/ 2147483646 w 34"/>
              <a:gd name="T27" fmla="*/ 2147483646 h 42"/>
              <a:gd name="T28" fmla="*/ 2147483646 w 34"/>
              <a:gd name="T29" fmla="*/ 2147483646 h 42"/>
              <a:gd name="T30" fmla="*/ 2147483646 w 34"/>
              <a:gd name="T31" fmla="*/ 2147483646 h 42"/>
              <a:gd name="T32" fmla="*/ 2147483646 w 34"/>
              <a:gd name="T33" fmla="*/ 2147483646 h 42"/>
              <a:gd name="T34" fmla="*/ 2147483646 w 34"/>
              <a:gd name="T35" fmla="*/ 2147483646 h 42"/>
              <a:gd name="T36" fmla="*/ 2147483646 w 34"/>
              <a:gd name="T37" fmla="*/ 2147483646 h 42"/>
              <a:gd name="T38" fmla="*/ 2147483646 w 34"/>
              <a:gd name="T39" fmla="*/ 2147483646 h 42"/>
              <a:gd name="T40" fmla="*/ 2147483646 w 34"/>
              <a:gd name="T41" fmla="*/ 2147483646 h 42"/>
              <a:gd name="T42" fmla="*/ 2147483646 w 34"/>
              <a:gd name="T43" fmla="*/ 2147483646 h 42"/>
              <a:gd name="T44" fmla="*/ 2147483646 w 34"/>
              <a:gd name="T45" fmla="*/ 2147483646 h 42"/>
              <a:gd name="T46" fmla="*/ 2147483646 w 34"/>
              <a:gd name="T47" fmla="*/ 2147483646 h 42"/>
              <a:gd name="T48" fmla="*/ 2147483646 w 34"/>
              <a:gd name="T49" fmla="*/ 2147483646 h 42"/>
              <a:gd name="T50" fmla="*/ 2147483646 w 34"/>
              <a:gd name="T51" fmla="*/ 2147483646 h 42"/>
              <a:gd name="T52" fmla="*/ 2147483646 w 34"/>
              <a:gd name="T53" fmla="*/ 2147483646 h 42"/>
              <a:gd name="T54" fmla="*/ 2147483646 w 34"/>
              <a:gd name="T55" fmla="*/ 2147483646 h 42"/>
              <a:gd name="T56" fmla="*/ 2147483646 w 34"/>
              <a:gd name="T57" fmla="*/ 2147483646 h 42"/>
              <a:gd name="T58" fmla="*/ 2147483646 w 34"/>
              <a:gd name="T59" fmla="*/ 2147483646 h 42"/>
              <a:gd name="T60" fmla="*/ 2147483646 w 34"/>
              <a:gd name="T61" fmla="*/ 2147483646 h 42"/>
              <a:gd name="T62" fmla="*/ 2147483646 w 34"/>
              <a:gd name="T63" fmla="*/ 0 h 42"/>
              <a:gd name="T64" fmla="*/ 2147483646 w 34"/>
              <a:gd name="T65" fmla="*/ 0 h 42"/>
              <a:gd name="T66" fmla="*/ 2147483646 w 34"/>
              <a:gd name="T67" fmla="*/ 2147483646 h 42"/>
              <a:gd name="T68" fmla="*/ 2147483646 w 34"/>
              <a:gd name="T69" fmla="*/ 2147483646 h 42"/>
              <a:gd name="T70" fmla="*/ 2147483646 w 34"/>
              <a:gd name="T71" fmla="*/ 2147483646 h 42"/>
              <a:gd name="T72" fmla="*/ 2147483646 w 34"/>
              <a:gd name="T73" fmla="*/ 2147483646 h 42"/>
              <a:gd name="T74" fmla="*/ 2147483646 w 34"/>
              <a:gd name="T75" fmla="*/ 2147483646 h 42"/>
              <a:gd name="T76" fmla="*/ 2147483646 w 34"/>
              <a:gd name="T77" fmla="*/ 2147483646 h 42"/>
              <a:gd name="T78" fmla="*/ 2147483646 w 34"/>
              <a:gd name="T79" fmla="*/ 2147483646 h 42"/>
              <a:gd name="T80" fmla="*/ 2147483646 w 34"/>
              <a:gd name="T81" fmla="*/ 2147483646 h 42"/>
              <a:gd name="T82" fmla="*/ 2147483646 w 34"/>
              <a:gd name="T83" fmla="*/ 2147483646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88075" name="Freeform 10"/>
          <p:cNvSpPr>
            <a:spLocks/>
          </p:cNvSpPr>
          <p:nvPr/>
        </p:nvSpPr>
        <p:spPr bwMode="auto">
          <a:xfrm>
            <a:off x="6299200" y="4929188"/>
            <a:ext cx="47625" cy="66675"/>
          </a:xfrm>
          <a:custGeom>
            <a:avLst/>
            <a:gdLst>
              <a:gd name="T0" fmla="*/ 2147483646 w 34"/>
              <a:gd name="T1" fmla="*/ 2147483646 h 42"/>
              <a:gd name="T2" fmla="*/ 2147483646 w 34"/>
              <a:gd name="T3" fmla="*/ 2147483646 h 42"/>
              <a:gd name="T4" fmla="*/ 2147483646 w 34"/>
              <a:gd name="T5" fmla="*/ 2147483646 h 42"/>
              <a:gd name="T6" fmla="*/ 2147483646 w 34"/>
              <a:gd name="T7" fmla="*/ 2147483646 h 42"/>
              <a:gd name="T8" fmla="*/ 0 w 34"/>
              <a:gd name="T9" fmla="*/ 2147483646 h 42"/>
              <a:gd name="T10" fmla="*/ 0 w 34"/>
              <a:gd name="T11" fmla="*/ 2147483646 h 42"/>
              <a:gd name="T12" fmla="*/ 2147483646 w 34"/>
              <a:gd name="T13" fmla="*/ 2147483646 h 42"/>
              <a:gd name="T14" fmla="*/ 2147483646 w 34"/>
              <a:gd name="T15" fmla="*/ 2147483646 h 42"/>
              <a:gd name="T16" fmla="*/ 2147483646 w 34"/>
              <a:gd name="T17" fmla="*/ 2147483646 h 42"/>
              <a:gd name="T18" fmla="*/ 2147483646 w 34"/>
              <a:gd name="T19" fmla="*/ 2147483646 h 42"/>
              <a:gd name="T20" fmla="*/ 2147483646 w 34"/>
              <a:gd name="T21" fmla="*/ 2147483646 h 42"/>
              <a:gd name="T22" fmla="*/ 2147483646 w 34"/>
              <a:gd name="T23" fmla="*/ 2147483646 h 42"/>
              <a:gd name="T24" fmla="*/ 2147483646 w 34"/>
              <a:gd name="T25" fmla="*/ 2147483646 h 42"/>
              <a:gd name="T26" fmla="*/ 2147483646 w 34"/>
              <a:gd name="T27" fmla="*/ 2147483646 h 42"/>
              <a:gd name="T28" fmla="*/ 2147483646 w 34"/>
              <a:gd name="T29" fmla="*/ 2147483646 h 42"/>
              <a:gd name="T30" fmla="*/ 2147483646 w 34"/>
              <a:gd name="T31" fmla="*/ 2147483646 h 42"/>
              <a:gd name="T32" fmla="*/ 2147483646 w 34"/>
              <a:gd name="T33" fmla="*/ 2147483646 h 42"/>
              <a:gd name="T34" fmla="*/ 2147483646 w 34"/>
              <a:gd name="T35" fmla="*/ 2147483646 h 42"/>
              <a:gd name="T36" fmla="*/ 2147483646 w 34"/>
              <a:gd name="T37" fmla="*/ 2147483646 h 42"/>
              <a:gd name="T38" fmla="*/ 2147483646 w 34"/>
              <a:gd name="T39" fmla="*/ 2147483646 h 42"/>
              <a:gd name="T40" fmla="*/ 2147483646 w 34"/>
              <a:gd name="T41" fmla="*/ 2147483646 h 42"/>
              <a:gd name="T42" fmla="*/ 2147483646 w 34"/>
              <a:gd name="T43" fmla="*/ 2147483646 h 42"/>
              <a:gd name="T44" fmla="*/ 2147483646 w 34"/>
              <a:gd name="T45" fmla="*/ 2147483646 h 42"/>
              <a:gd name="T46" fmla="*/ 2147483646 w 34"/>
              <a:gd name="T47" fmla="*/ 2147483646 h 42"/>
              <a:gd name="T48" fmla="*/ 2147483646 w 34"/>
              <a:gd name="T49" fmla="*/ 2147483646 h 42"/>
              <a:gd name="T50" fmla="*/ 2147483646 w 34"/>
              <a:gd name="T51" fmla="*/ 2147483646 h 42"/>
              <a:gd name="T52" fmla="*/ 2147483646 w 34"/>
              <a:gd name="T53" fmla="*/ 2147483646 h 42"/>
              <a:gd name="T54" fmla="*/ 2147483646 w 34"/>
              <a:gd name="T55" fmla="*/ 2147483646 h 42"/>
              <a:gd name="T56" fmla="*/ 2147483646 w 34"/>
              <a:gd name="T57" fmla="*/ 2147483646 h 42"/>
              <a:gd name="T58" fmla="*/ 2147483646 w 34"/>
              <a:gd name="T59" fmla="*/ 2147483646 h 42"/>
              <a:gd name="T60" fmla="*/ 2147483646 w 34"/>
              <a:gd name="T61" fmla="*/ 2147483646 h 42"/>
              <a:gd name="T62" fmla="*/ 2147483646 w 34"/>
              <a:gd name="T63" fmla="*/ 0 h 42"/>
              <a:gd name="T64" fmla="*/ 2147483646 w 34"/>
              <a:gd name="T65" fmla="*/ 0 h 42"/>
              <a:gd name="T66" fmla="*/ 2147483646 w 34"/>
              <a:gd name="T67" fmla="*/ 2147483646 h 42"/>
              <a:gd name="T68" fmla="*/ 2147483646 w 34"/>
              <a:gd name="T69" fmla="*/ 2147483646 h 42"/>
              <a:gd name="T70" fmla="*/ 2147483646 w 34"/>
              <a:gd name="T71" fmla="*/ 2147483646 h 42"/>
              <a:gd name="T72" fmla="*/ 2147483646 w 34"/>
              <a:gd name="T73" fmla="*/ 2147483646 h 42"/>
              <a:gd name="T74" fmla="*/ 2147483646 w 34"/>
              <a:gd name="T75" fmla="*/ 2147483646 h 42"/>
              <a:gd name="T76" fmla="*/ 2147483646 w 34"/>
              <a:gd name="T77" fmla="*/ 2147483646 h 42"/>
              <a:gd name="T78" fmla="*/ 2147483646 w 34"/>
              <a:gd name="T79" fmla="*/ 2147483646 h 42"/>
              <a:gd name="T80" fmla="*/ 2147483646 w 34"/>
              <a:gd name="T81" fmla="*/ 2147483646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88076" name="Freeform 11"/>
          <p:cNvSpPr>
            <a:spLocks/>
          </p:cNvSpPr>
          <p:nvPr/>
        </p:nvSpPr>
        <p:spPr bwMode="auto">
          <a:xfrm>
            <a:off x="6332538" y="4830763"/>
            <a:ext cx="42862" cy="85725"/>
          </a:xfrm>
          <a:custGeom>
            <a:avLst/>
            <a:gdLst>
              <a:gd name="T0" fmla="*/ 2147483646 w 30"/>
              <a:gd name="T1" fmla="*/ 2147483646 h 54"/>
              <a:gd name="T2" fmla="*/ 2147483646 w 30"/>
              <a:gd name="T3" fmla="*/ 2147483646 h 54"/>
              <a:gd name="T4" fmla="*/ 2147483646 w 30"/>
              <a:gd name="T5" fmla="*/ 2147483646 h 54"/>
              <a:gd name="T6" fmla="*/ 2147483646 w 30"/>
              <a:gd name="T7" fmla="*/ 2147483646 h 54"/>
              <a:gd name="T8" fmla="*/ 0 w 30"/>
              <a:gd name="T9" fmla="*/ 2147483646 h 54"/>
              <a:gd name="T10" fmla="*/ 0 w 30"/>
              <a:gd name="T11" fmla="*/ 2147483646 h 54"/>
              <a:gd name="T12" fmla="*/ 0 w 30"/>
              <a:gd name="T13" fmla="*/ 2147483646 h 54"/>
              <a:gd name="T14" fmla="*/ 0 w 30"/>
              <a:gd name="T15" fmla="*/ 2147483646 h 54"/>
              <a:gd name="T16" fmla="*/ 2147483646 w 30"/>
              <a:gd name="T17" fmla="*/ 2147483646 h 54"/>
              <a:gd name="T18" fmla="*/ 2147483646 w 30"/>
              <a:gd name="T19" fmla="*/ 2147483646 h 54"/>
              <a:gd name="T20" fmla="*/ 2147483646 w 30"/>
              <a:gd name="T21" fmla="*/ 2147483646 h 54"/>
              <a:gd name="T22" fmla="*/ 2147483646 w 30"/>
              <a:gd name="T23" fmla="*/ 2147483646 h 54"/>
              <a:gd name="T24" fmla="*/ 2147483646 w 30"/>
              <a:gd name="T25" fmla="*/ 2147483646 h 54"/>
              <a:gd name="T26" fmla="*/ 2147483646 w 30"/>
              <a:gd name="T27" fmla="*/ 2147483646 h 54"/>
              <a:gd name="T28" fmla="*/ 2147483646 w 30"/>
              <a:gd name="T29" fmla="*/ 2147483646 h 54"/>
              <a:gd name="T30" fmla="*/ 2147483646 w 30"/>
              <a:gd name="T31" fmla="*/ 2147483646 h 54"/>
              <a:gd name="T32" fmla="*/ 2147483646 w 30"/>
              <a:gd name="T33" fmla="*/ 2147483646 h 54"/>
              <a:gd name="T34" fmla="*/ 2147483646 w 30"/>
              <a:gd name="T35" fmla="*/ 2147483646 h 54"/>
              <a:gd name="T36" fmla="*/ 2147483646 w 30"/>
              <a:gd name="T37" fmla="*/ 2147483646 h 54"/>
              <a:gd name="T38" fmla="*/ 2147483646 w 30"/>
              <a:gd name="T39" fmla="*/ 2147483646 h 54"/>
              <a:gd name="T40" fmla="*/ 2147483646 w 30"/>
              <a:gd name="T41" fmla="*/ 2147483646 h 54"/>
              <a:gd name="T42" fmla="*/ 2147483646 w 30"/>
              <a:gd name="T43" fmla="*/ 2147483646 h 54"/>
              <a:gd name="T44" fmla="*/ 2147483646 w 30"/>
              <a:gd name="T45" fmla="*/ 2147483646 h 54"/>
              <a:gd name="T46" fmla="*/ 2147483646 w 30"/>
              <a:gd name="T47" fmla="*/ 2147483646 h 54"/>
              <a:gd name="T48" fmla="*/ 2147483646 w 30"/>
              <a:gd name="T49" fmla="*/ 2147483646 h 54"/>
              <a:gd name="T50" fmla="*/ 2147483646 w 30"/>
              <a:gd name="T51" fmla="*/ 2147483646 h 54"/>
              <a:gd name="T52" fmla="*/ 2147483646 w 30"/>
              <a:gd name="T53" fmla="*/ 0 h 54"/>
              <a:gd name="T54" fmla="*/ 2147483646 w 30"/>
              <a:gd name="T55" fmla="*/ 2147483646 h 54"/>
              <a:gd name="T56" fmla="*/ 2147483646 w 30"/>
              <a:gd name="T57" fmla="*/ 2147483646 h 54"/>
              <a:gd name="T58" fmla="*/ 2147483646 w 30"/>
              <a:gd name="T59" fmla="*/ 2147483646 h 54"/>
              <a:gd name="T60" fmla="*/ 2147483646 w 30"/>
              <a:gd name="T61" fmla="*/ 2147483646 h 54"/>
              <a:gd name="T62" fmla="*/ 2147483646 w 30"/>
              <a:gd name="T63" fmla="*/ 2147483646 h 54"/>
              <a:gd name="T64" fmla="*/ 2147483646 w 30"/>
              <a:gd name="T65" fmla="*/ 2147483646 h 54"/>
              <a:gd name="T66" fmla="*/ 2147483646 w 30"/>
              <a:gd name="T67" fmla="*/ 2147483646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7" name="Freeform 12"/>
          <p:cNvSpPr>
            <a:spLocks/>
          </p:cNvSpPr>
          <p:nvPr/>
        </p:nvSpPr>
        <p:spPr bwMode="auto">
          <a:xfrm>
            <a:off x="6332538" y="4830763"/>
            <a:ext cx="42862" cy="85725"/>
          </a:xfrm>
          <a:custGeom>
            <a:avLst/>
            <a:gdLst>
              <a:gd name="T0" fmla="*/ 2147483646 w 30"/>
              <a:gd name="T1" fmla="*/ 2147483646 h 54"/>
              <a:gd name="T2" fmla="*/ 2147483646 w 30"/>
              <a:gd name="T3" fmla="*/ 2147483646 h 54"/>
              <a:gd name="T4" fmla="*/ 2147483646 w 30"/>
              <a:gd name="T5" fmla="*/ 2147483646 h 54"/>
              <a:gd name="T6" fmla="*/ 2147483646 w 30"/>
              <a:gd name="T7" fmla="*/ 2147483646 h 54"/>
              <a:gd name="T8" fmla="*/ 0 w 30"/>
              <a:gd name="T9" fmla="*/ 2147483646 h 54"/>
              <a:gd name="T10" fmla="*/ 0 w 30"/>
              <a:gd name="T11" fmla="*/ 2147483646 h 54"/>
              <a:gd name="T12" fmla="*/ 0 w 30"/>
              <a:gd name="T13" fmla="*/ 2147483646 h 54"/>
              <a:gd name="T14" fmla="*/ 0 w 30"/>
              <a:gd name="T15" fmla="*/ 2147483646 h 54"/>
              <a:gd name="T16" fmla="*/ 2147483646 w 30"/>
              <a:gd name="T17" fmla="*/ 2147483646 h 54"/>
              <a:gd name="T18" fmla="*/ 2147483646 w 30"/>
              <a:gd name="T19" fmla="*/ 2147483646 h 54"/>
              <a:gd name="T20" fmla="*/ 2147483646 w 30"/>
              <a:gd name="T21" fmla="*/ 2147483646 h 54"/>
              <a:gd name="T22" fmla="*/ 2147483646 w 30"/>
              <a:gd name="T23" fmla="*/ 2147483646 h 54"/>
              <a:gd name="T24" fmla="*/ 2147483646 w 30"/>
              <a:gd name="T25" fmla="*/ 2147483646 h 54"/>
              <a:gd name="T26" fmla="*/ 2147483646 w 30"/>
              <a:gd name="T27" fmla="*/ 2147483646 h 54"/>
              <a:gd name="T28" fmla="*/ 2147483646 w 30"/>
              <a:gd name="T29" fmla="*/ 2147483646 h 54"/>
              <a:gd name="T30" fmla="*/ 2147483646 w 30"/>
              <a:gd name="T31" fmla="*/ 2147483646 h 54"/>
              <a:gd name="T32" fmla="*/ 2147483646 w 30"/>
              <a:gd name="T33" fmla="*/ 2147483646 h 54"/>
              <a:gd name="T34" fmla="*/ 2147483646 w 30"/>
              <a:gd name="T35" fmla="*/ 2147483646 h 54"/>
              <a:gd name="T36" fmla="*/ 2147483646 w 30"/>
              <a:gd name="T37" fmla="*/ 2147483646 h 54"/>
              <a:gd name="T38" fmla="*/ 2147483646 w 30"/>
              <a:gd name="T39" fmla="*/ 2147483646 h 54"/>
              <a:gd name="T40" fmla="*/ 2147483646 w 30"/>
              <a:gd name="T41" fmla="*/ 2147483646 h 54"/>
              <a:gd name="T42" fmla="*/ 2147483646 w 30"/>
              <a:gd name="T43" fmla="*/ 2147483646 h 54"/>
              <a:gd name="T44" fmla="*/ 2147483646 w 30"/>
              <a:gd name="T45" fmla="*/ 2147483646 h 54"/>
              <a:gd name="T46" fmla="*/ 2147483646 w 30"/>
              <a:gd name="T47" fmla="*/ 2147483646 h 54"/>
              <a:gd name="T48" fmla="*/ 2147483646 w 30"/>
              <a:gd name="T49" fmla="*/ 2147483646 h 54"/>
              <a:gd name="T50" fmla="*/ 2147483646 w 30"/>
              <a:gd name="T51" fmla="*/ 2147483646 h 54"/>
              <a:gd name="T52" fmla="*/ 2147483646 w 30"/>
              <a:gd name="T53" fmla="*/ 0 h 54"/>
              <a:gd name="T54" fmla="*/ 2147483646 w 30"/>
              <a:gd name="T55" fmla="*/ 2147483646 h 54"/>
              <a:gd name="T56" fmla="*/ 2147483646 w 30"/>
              <a:gd name="T57" fmla="*/ 2147483646 h 54"/>
              <a:gd name="T58" fmla="*/ 2147483646 w 30"/>
              <a:gd name="T59" fmla="*/ 2147483646 h 54"/>
              <a:gd name="T60" fmla="*/ 2147483646 w 30"/>
              <a:gd name="T61" fmla="*/ 2147483646 h 54"/>
              <a:gd name="T62" fmla="*/ 2147483646 w 30"/>
              <a:gd name="T63" fmla="*/ 2147483646 h 54"/>
              <a:gd name="T64" fmla="*/ 2147483646 w 30"/>
              <a:gd name="T65" fmla="*/ 2147483646 h 54"/>
              <a:gd name="T66" fmla="*/ 2147483646 w 30"/>
              <a:gd name="T67" fmla="*/ 2147483646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88078" name="Freeform 13"/>
          <p:cNvSpPr>
            <a:spLocks/>
          </p:cNvSpPr>
          <p:nvPr/>
        </p:nvSpPr>
        <p:spPr bwMode="auto">
          <a:xfrm>
            <a:off x="6332538" y="4830763"/>
            <a:ext cx="42862" cy="85725"/>
          </a:xfrm>
          <a:custGeom>
            <a:avLst/>
            <a:gdLst>
              <a:gd name="T0" fmla="*/ 2147483646 w 30"/>
              <a:gd name="T1" fmla="*/ 2147483646 h 54"/>
              <a:gd name="T2" fmla="*/ 2147483646 w 30"/>
              <a:gd name="T3" fmla="*/ 2147483646 h 54"/>
              <a:gd name="T4" fmla="*/ 2147483646 w 30"/>
              <a:gd name="T5" fmla="*/ 2147483646 h 54"/>
              <a:gd name="T6" fmla="*/ 2147483646 w 30"/>
              <a:gd name="T7" fmla="*/ 2147483646 h 54"/>
              <a:gd name="T8" fmla="*/ 0 w 30"/>
              <a:gd name="T9" fmla="*/ 2147483646 h 54"/>
              <a:gd name="T10" fmla="*/ 0 w 30"/>
              <a:gd name="T11" fmla="*/ 2147483646 h 54"/>
              <a:gd name="T12" fmla="*/ 0 w 30"/>
              <a:gd name="T13" fmla="*/ 2147483646 h 54"/>
              <a:gd name="T14" fmla="*/ 0 w 30"/>
              <a:gd name="T15" fmla="*/ 2147483646 h 54"/>
              <a:gd name="T16" fmla="*/ 2147483646 w 30"/>
              <a:gd name="T17" fmla="*/ 2147483646 h 54"/>
              <a:gd name="T18" fmla="*/ 2147483646 w 30"/>
              <a:gd name="T19" fmla="*/ 2147483646 h 54"/>
              <a:gd name="T20" fmla="*/ 2147483646 w 30"/>
              <a:gd name="T21" fmla="*/ 2147483646 h 54"/>
              <a:gd name="T22" fmla="*/ 2147483646 w 30"/>
              <a:gd name="T23" fmla="*/ 2147483646 h 54"/>
              <a:gd name="T24" fmla="*/ 2147483646 w 30"/>
              <a:gd name="T25" fmla="*/ 2147483646 h 54"/>
              <a:gd name="T26" fmla="*/ 2147483646 w 30"/>
              <a:gd name="T27" fmla="*/ 2147483646 h 54"/>
              <a:gd name="T28" fmla="*/ 2147483646 w 30"/>
              <a:gd name="T29" fmla="*/ 2147483646 h 54"/>
              <a:gd name="T30" fmla="*/ 2147483646 w 30"/>
              <a:gd name="T31" fmla="*/ 2147483646 h 54"/>
              <a:gd name="T32" fmla="*/ 2147483646 w 30"/>
              <a:gd name="T33" fmla="*/ 2147483646 h 54"/>
              <a:gd name="T34" fmla="*/ 2147483646 w 30"/>
              <a:gd name="T35" fmla="*/ 2147483646 h 54"/>
              <a:gd name="T36" fmla="*/ 2147483646 w 30"/>
              <a:gd name="T37" fmla="*/ 2147483646 h 54"/>
              <a:gd name="T38" fmla="*/ 2147483646 w 30"/>
              <a:gd name="T39" fmla="*/ 2147483646 h 54"/>
              <a:gd name="T40" fmla="*/ 2147483646 w 30"/>
              <a:gd name="T41" fmla="*/ 2147483646 h 54"/>
              <a:gd name="T42" fmla="*/ 2147483646 w 30"/>
              <a:gd name="T43" fmla="*/ 2147483646 h 54"/>
              <a:gd name="T44" fmla="*/ 2147483646 w 30"/>
              <a:gd name="T45" fmla="*/ 2147483646 h 54"/>
              <a:gd name="T46" fmla="*/ 2147483646 w 30"/>
              <a:gd name="T47" fmla="*/ 2147483646 h 54"/>
              <a:gd name="T48" fmla="*/ 2147483646 w 30"/>
              <a:gd name="T49" fmla="*/ 2147483646 h 54"/>
              <a:gd name="T50" fmla="*/ 2147483646 w 30"/>
              <a:gd name="T51" fmla="*/ 2147483646 h 54"/>
              <a:gd name="T52" fmla="*/ 2147483646 w 30"/>
              <a:gd name="T53" fmla="*/ 0 h 54"/>
              <a:gd name="T54" fmla="*/ 2147483646 w 30"/>
              <a:gd name="T55" fmla="*/ 2147483646 h 54"/>
              <a:gd name="T56" fmla="*/ 2147483646 w 30"/>
              <a:gd name="T57" fmla="*/ 2147483646 h 54"/>
              <a:gd name="T58" fmla="*/ 2147483646 w 30"/>
              <a:gd name="T59" fmla="*/ 2147483646 h 54"/>
              <a:gd name="T60" fmla="*/ 2147483646 w 30"/>
              <a:gd name="T61" fmla="*/ 2147483646 h 54"/>
              <a:gd name="T62" fmla="*/ 2147483646 w 30"/>
              <a:gd name="T63" fmla="*/ 2147483646 h 54"/>
              <a:gd name="T64" fmla="*/ 2147483646 w 30"/>
              <a:gd name="T65" fmla="*/ 2147483646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88079" name="Freeform 14"/>
          <p:cNvSpPr>
            <a:spLocks/>
          </p:cNvSpPr>
          <p:nvPr/>
        </p:nvSpPr>
        <p:spPr bwMode="auto">
          <a:xfrm>
            <a:off x="6350000" y="4913313"/>
            <a:ext cx="65088" cy="68262"/>
          </a:xfrm>
          <a:custGeom>
            <a:avLst/>
            <a:gdLst>
              <a:gd name="T0" fmla="*/ 0 w 46"/>
              <a:gd name="T1" fmla="*/ 2147483646 h 43"/>
              <a:gd name="T2" fmla="*/ 2147483646 w 46"/>
              <a:gd name="T3" fmla="*/ 2147483646 h 43"/>
              <a:gd name="T4" fmla="*/ 2147483646 w 46"/>
              <a:gd name="T5" fmla="*/ 2147483646 h 43"/>
              <a:gd name="T6" fmla="*/ 2147483646 w 46"/>
              <a:gd name="T7" fmla="*/ 2147483646 h 43"/>
              <a:gd name="T8" fmla="*/ 2147483646 w 46"/>
              <a:gd name="T9" fmla="*/ 2147483646 h 43"/>
              <a:gd name="T10" fmla="*/ 2147483646 w 46"/>
              <a:gd name="T11" fmla="*/ 2147483646 h 43"/>
              <a:gd name="T12" fmla="*/ 2147483646 w 46"/>
              <a:gd name="T13" fmla="*/ 2147483646 h 43"/>
              <a:gd name="T14" fmla="*/ 2147483646 w 46"/>
              <a:gd name="T15" fmla="*/ 2147483646 h 43"/>
              <a:gd name="T16" fmla="*/ 2147483646 w 46"/>
              <a:gd name="T17" fmla="*/ 2147483646 h 43"/>
              <a:gd name="T18" fmla="*/ 2147483646 w 46"/>
              <a:gd name="T19" fmla="*/ 2147483646 h 43"/>
              <a:gd name="T20" fmla="*/ 2147483646 w 46"/>
              <a:gd name="T21" fmla="*/ 2147483646 h 43"/>
              <a:gd name="T22" fmla="*/ 2147483646 w 46"/>
              <a:gd name="T23" fmla="*/ 2147483646 h 43"/>
              <a:gd name="T24" fmla="*/ 2147483646 w 46"/>
              <a:gd name="T25" fmla="*/ 2147483646 h 43"/>
              <a:gd name="T26" fmla="*/ 2147483646 w 46"/>
              <a:gd name="T27" fmla="*/ 2147483646 h 43"/>
              <a:gd name="T28" fmla="*/ 2147483646 w 46"/>
              <a:gd name="T29" fmla="*/ 2147483646 h 43"/>
              <a:gd name="T30" fmla="*/ 2147483646 w 46"/>
              <a:gd name="T31" fmla="*/ 2147483646 h 43"/>
              <a:gd name="T32" fmla="*/ 2147483646 w 46"/>
              <a:gd name="T33" fmla="*/ 2147483646 h 43"/>
              <a:gd name="T34" fmla="*/ 2147483646 w 46"/>
              <a:gd name="T35" fmla="*/ 2147483646 h 43"/>
              <a:gd name="T36" fmla="*/ 2147483646 w 46"/>
              <a:gd name="T37" fmla="*/ 2147483646 h 43"/>
              <a:gd name="T38" fmla="*/ 2147483646 w 46"/>
              <a:gd name="T39" fmla="*/ 2147483646 h 43"/>
              <a:gd name="T40" fmla="*/ 2147483646 w 46"/>
              <a:gd name="T41" fmla="*/ 2147483646 h 43"/>
              <a:gd name="T42" fmla="*/ 2147483646 w 46"/>
              <a:gd name="T43" fmla="*/ 2147483646 h 43"/>
              <a:gd name="T44" fmla="*/ 2147483646 w 46"/>
              <a:gd name="T45" fmla="*/ 2147483646 h 43"/>
              <a:gd name="T46" fmla="*/ 2147483646 w 46"/>
              <a:gd name="T47" fmla="*/ 2147483646 h 43"/>
              <a:gd name="T48" fmla="*/ 2147483646 w 46"/>
              <a:gd name="T49" fmla="*/ 2147483646 h 43"/>
              <a:gd name="T50" fmla="*/ 2147483646 w 46"/>
              <a:gd name="T51" fmla="*/ 2147483646 h 43"/>
              <a:gd name="T52" fmla="*/ 2147483646 w 46"/>
              <a:gd name="T53" fmla="*/ 2147483646 h 43"/>
              <a:gd name="T54" fmla="*/ 2147483646 w 46"/>
              <a:gd name="T55" fmla="*/ 0 h 43"/>
              <a:gd name="T56" fmla="*/ 2147483646 w 46"/>
              <a:gd name="T57" fmla="*/ 0 h 43"/>
              <a:gd name="T58" fmla="*/ 2147483646 w 46"/>
              <a:gd name="T59" fmla="*/ 2147483646 h 43"/>
              <a:gd name="T60" fmla="*/ 2147483646 w 46"/>
              <a:gd name="T61" fmla="*/ 2147483646 h 43"/>
              <a:gd name="T62" fmla="*/ 2147483646 w 46"/>
              <a:gd name="T63" fmla="*/ 2147483646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0" name="Freeform 15"/>
          <p:cNvSpPr>
            <a:spLocks/>
          </p:cNvSpPr>
          <p:nvPr/>
        </p:nvSpPr>
        <p:spPr bwMode="auto">
          <a:xfrm>
            <a:off x="6350000" y="4913313"/>
            <a:ext cx="65088" cy="68262"/>
          </a:xfrm>
          <a:custGeom>
            <a:avLst/>
            <a:gdLst>
              <a:gd name="T0" fmla="*/ 0 w 46"/>
              <a:gd name="T1" fmla="*/ 2147483646 h 43"/>
              <a:gd name="T2" fmla="*/ 2147483646 w 46"/>
              <a:gd name="T3" fmla="*/ 2147483646 h 43"/>
              <a:gd name="T4" fmla="*/ 2147483646 w 46"/>
              <a:gd name="T5" fmla="*/ 2147483646 h 43"/>
              <a:gd name="T6" fmla="*/ 2147483646 w 46"/>
              <a:gd name="T7" fmla="*/ 2147483646 h 43"/>
              <a:gd name="T8" fmla="*/ 2147483646 w 46"/>
              <a:gd name="T9" fmla="*/ 2147483646 h 43"/>
              <a:gd name="T10" fmla="*/ 2147483646 w 46"/>
              <a:gd name="T11" fmla="*/ 2147483646 h 43"/>
              <a:gd name="T12" fmla="*/ 2147483646 w 46"/>
              <a:gd name="T13" fmla="*/ 2147483646 h 43"/>
              <a:gd name="T14" fmla="*/ 2147483646 w 46"/>
              <a:gd name="T15" fmla="*/ 2147483646 h 43"/>
              <a:gd name="T16" fmla="*/ 2147483646 w 46"/>
              <a:gd name="T17" fmla="*/ 2147483646 h 43"/>
              <a:gd name="T18" fmla="*/ 2147483646 w 46"/>
              <a:gd name="T19" fmla="*/ 2147483646 h 43"/>
              <a:gd name="T20" fmla="*/ 2147483646 w 46"/>
              <a:gd name="T21" fmla="*/ 2147483646 h 43"/>
              <a:gd name="T22" fmla="*/ 2147483646 w 46"/>
              <a:gd name="T23" fmla="*/ 2147483646 h 43"/>
              <a:gd name="T24" fmla="*/ 2147483646 w 46"/>
              <a:gd name="T25" fmla="*/ 2147483646 h 43"/>
              <a:gd name="T26" fmla="*/ 2147483646 w 46"/>
              <a:gd name="T27" fmla="*/ 2147483646 h 43"/>
              <a:gd name="T28" fmla="*/ 2147483646 w 46"/>
              <a:gd name="T29" fmla="*/ 2147483646 h 43"/>
              <a:gd name="T30" fmla="*/ 2147483646 w 46"/>
              <a:gd name="T31" fmla="*/ 2147483646 h 43"/>
              <a:gd name="T32" fmla="*/ 2147483646 w 46"/>
              <a:gd name="T33" fmla="*/ 2147483646 h 43"/>
              <a:gd name="T34" fmla="*/ 2147483646 w 46"/>
              <a:gd name="T35" fmla="*/ 2147483646 h 43"/>
              <a:gd name="T36" fmla="*/ 2147483646 w 46"/>
              <a:gd name="T37" fmla="*/ 2147483646 h 43"/>
              <a:gd name="T38" fmla="*/ 2147483646 w 46"/>
              <a:gd name="T39" fmla="*/ 2147483646 h 43"/>
              <a:gd name="T40" fmla="*/ 2147483646 w 46"/>
              <a:gd name="T41" fmla="*/ 2147483646 h 43"/>
              <a:gd name="T42" fmla="*/ 2147483646 w 46"/>
              <a:gd name="T43" fmla="*/ 2147483646 h 43"/>
              <a:gd name="T44" fmla="*/ 2147483646 w 46"/>
              <a:gd name="T45" fmla="*/ 2147483646 h 43"/>
              <a:gd name="T46" fmla="*/ 2147483646 w 46"/>
              <a:gd name="T47" fmla="*/ 2147483646 h 43"/>
              <a:gd name="T48" fmla="*/ 2147483646 w 46"/>
              <a:gd name="T49" fmla="*/ 2147483646 h 43"/>
              <a:gd name="T50" fmla="*/ 2147483646 w 46"/>
              <a:gd name="T51" fmla="*/ 2147483646 h 43"/>
              <a:gd name="T52" fmla="*/ 2147483646 w 46"/>
              <a:gd name="T53" fmla="*/ 2147483646 h 43"/>
              <a:gd name="T54" fmla="*/ 2147483646 w 46"/>
              <a:gd name="T55" fmla="*/ 0 h 43"/>
              <a:gd name="T56" fmla="*/ 2147483646 w 46"/>
              <a:gd name="T57" fmla="*/ 0 h 43"/>
              <a:gd name="T58" fmla="*/ 2147483646 w 46"/>
              <a:gd name="T59" fmla="*/ 2147483646 h 43"/>
              <a:gd name="T60" fmla="*/ 2147483646 w 46"/>
              <a:gd name="T61" fmla="*/ 2147483646 h 43"/>
              <a:gd name="T62" fmla="*/ 2147483646 w 46"/>
              <a:gd name="T63" fmla="*/ 2147483646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88081" name="Freeform 16"/>
          <p:cNvSpPr>
            <a:spLocks/>
          </p:cNvSpPr>
          <p:nvPr/>
        </p:nvSpPr>
        <p:spPr bwMode="auto">
          <a:xfrm>
            <a:off x="6369050" y="4833938"/>
            <a:ext cx="76200" cy="79375"/>
          </a:xfrm>
          <a:custGeom>
            <a:avLst/>
            <a:gdLst>
              <a:gd name="T0" fmla="*/ 2147483646 w 55"/>
              <a:gd name="T1" fmla="*/ 2147483646 h 50"/>
              <a:gd name="T2" fmla="*/ 2147483646 w 55"/>
              <a:gd name="T3" fmla="*/ 2147483646 h 50"/>
              <a:gd name="T4" fmla="*/ 2147483646 w 55"/>
              <a:gd name="T5" fmla="*/ 2147483646 h 50"/>
              <a:gd name="T6" fmla="*/ 2147483646 w 55"/>
              <a:gd name="T7" fmla="*/ 2147483646 h 50"/>
              <a:gd name="T8" fmla="*/ 2147483646 w 55"/>
              <a:gd name="T9" fmla="*/ 2147483646 h 50"/>
              <a:gd name="T10" fmla="*/ 2147483646 w 55"/>
              <a:gd name="T11" fmla="*/ 2147483646 h 50"/>
              <a:gd name="T12" fmla="*/ 2147483646 w 55"/>
              <a:gd name="T13" fmla="*/ 2147483646 h 50"/>
              <a:gd name="T14" fmla="*/ 0 w 55"/>
              <a:gd name="T15" fmla="*/ 2147483646 h 50"/>
              <a:gd name="T16" fmla="*/ 2147483646 w 55"/>
              <a:gd name="T17" fmla="*/ 2147483646 h 50"/>
              <a:gd name="T18" fmla="*/ 2147483646 w 55"/>
              <a:gd name="T19" fmla="*/ 2147483646 h 50"/>
              <a:gd name="T20" fmla="*/ 2147483646 w 55"/>
              <a:gd name="T21" fmla="*/ 2147483646 h 50"/>
              <a:gd name="T22" fmla="*/ 2147483646 w 55"/>
              <a:gd name="T23" fmla="*/ 2147483646 h 50"/>
              <a:gd name="T24" fmla="*/ 2147483646 w 55"/>
              <a:gd name="T25" fmla="*/ 2147483646 h 50"/>
              <a:gd name="T26" fmla="*/ 2147483646 w 55"/>
              <a:gd name="T27" fmla="*/ 2147483646 h 50"/>
              <a:gd name="T28" fmla="*/ 2147483646 w 55"/>
              <a:gd name="T29" fmla="*/ 2147483646 h 50"/>
              <a:gd name="T30" fmla="*/ 2147483646 w 55"/>
              <a:gd name="T31" fmla="*/ 2147483646 h 50"/>
              <a:gd name="T32" fmla="*/ 2147483646 w 55"/>
              <a:gd name="T33" fmla="*/ 2147483646 h 50"/>
              <a:gd name="T34" fmla="*/ 2147483646 w 55"/>
              <a:gd name="T35" fmla="*/ 2147483646 h 50"/>
              <a:gd name="T36" fmla="*/ 2147483646 w 55"/>
              <a:gd name="T37" fmla="*/ 2147483646 h 50"/>
              <a:gd name="T38" fmla="*/ 2147483646 w 55"/>
              <a:gd name="T39" fmla="*/ 2147483646 h 50"/>
              <a:gd name="T40" fmla="*/ 2147483646 w 55"/>
              <a:gd name="T41" fmla="*/ 2147483646 h 50"/>
              <a:gd name="T42" fmla="*/ 2147483646 w 55"/>
              <a:gd name="T43" fmla="*/ 2147483646 h 50"/>
              <a:gd name="T44" fmla="*/ 2147483646 w 55"/>
              <a:gd name="T45" fmla="*/ 2147483646 h 50"/>
              <a:gd name="T46" fmla="*/ 2147483646 w 55"/>
              <a:gd name="T47" fmla="*/ 2147483646 h 50"/>
              <a:gd name="T48" fmla="*/ 2147483646 w 55"/>
              <a:gd name="T49" fmla="*/ 2147483646 h 50"/>
              <a:gd name="T50" fmla="*/ 2147483646 w 55"/>
              <a:gd name="T51" fmla="*/ 2147483646 h 50"/>
              <a:gd name="T52" fmla="*/ 2147483646 w 55"/>
              <a:gd name="T53" fmla="*/ 2147483646 h 50"/>
              <a:gd name="T54" fmla="*/ 2147483646 w 55"/>
              <a:gd name="T55" fmla="*/ 2147483646 h 50"/>
              <a:gd name="T56" fmla="*/ 2147483646 w 55"/>
              <a:gd name="T57" fmla="*/ 2147483646 h 50"/>
              <a:gd name="T58" fmla="*/ 2147483646 w 55"/>
              <a:gd name="T59" fmla="*/ 2147483646 h 50"/>
              <a:gd name="T60" fmla="*/ 2147483646 w 55"/>
              <a:gd name="T61" fmla="*/ 2147483646 h 50"/>
              <a:gd name="T62" fmla="*/ 2147483646 w 55"/>
              <a:gd name="T63" fmla="*/ 2147483646 h 50"/>
              <a:gd name="T64" fmla="*/ 2147483646 w 55"/>
              <a:gd name="T65" fmla="*/ 2147483646 h 50"/>
              <a:gd name="T66" fmla="*/ 2147483646 w 55"/>
              <a:gd name="T67" fmla="*/ 0 h 50"/>
              <a:gd name="T68" fmla="*/ 2147483646 w 55"/>
              <a:gd name="T69" fmla="*/ 0 h 50"/>
              <a:gd name="T70" fmla="*/ 2147483646 w 55"/>
              <a:gd name="T71" fmla="*/ 2147483646 h 50"/>
              <a:gd name="T72" fmla="*/ 2147483646 w 55"/>
              <a:gd name="T73" fmla="*/ 2147483646 h 50"/>
              <a:gd name="T74" fmla="*/ 2147483646 w 55"/>
              <a:gd name="T75" fmla="*/ 2147483646 h 50"/>
              <a:gd name="T76" fmla="*/ 2147483646 w 55"/>
              <a:gd name="T77" fmla="*/ 2147483646 h 50"/>
              <a:gd name="T78" fmla="*/ 2147483646 w 55"/>
              <a:gd name="T79" fmla="*/ 2147483646 h 50"/>
              <a:gd name="T80" fmla="*/ 2147483646 w 55"/>
              <a:gd name="T81" fmla="*/ 2147483646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2" name="Freeform 17"/>
          <p:cNvSpPr>
            <a:spLocks/>
          </p:cNvSpPr>
          <p:nvPr/>
        </p:nvSpPr>
        <p:spPr bwMode="auto">
          <a:xfrm>
            <a:off x="6369050" y="4833938"/>
            <a:ext cx="76200" cy="79375"/>
          </a:xfrm>
          <a:custGeom>
            <a:avLst/>
            <a:gdLst>
              <a:gd name="T0" fmla="*/ 2147483646 w 55"/>
              <a:gd name="T1" fmla="*/ 2147483646 h 50"/>
              <a:gd name="T2" fmla="*/ 2147483646 w 55"/>
              <a:gd name="T3" fmla="*/ 2147483646 h 50"/>
              <a:gd name="T4" fmla="*/ 2147483646 w 55"/>
              <a:gd name="T5" fmla="*/ 2147483646 h 50"/>
              <a:gd name="T6" fmla="*/ 2147483646 w 55"/>
              <a:gd name="T7" fmla="*/ 2147483646 h 50"/>
              <a:gd name="T8" fmla="*/ 2147483646 w 55"/>
              <a:gd name="T9" fmla="*/ 2147483646 h 50"/>
              <a:gd name="T10" fmla="*/ 2147483646 w 55"/>
              <a:gd name="T11" fmla="*/ 2147483646 h 50"/>
              <a:gd name="T12" fmla="*/ 2147483646 w 55"/>
              <a:gd name="T13" fmla="*/ 2147483646 h 50"/>
              <a:gd name="T14" fmla="*/ 0 w 55"/>
              <a:gd name="T15" fmla="*/ 2147483646 h 50"/>
              <a:gd name="T16" fmla="*/ 2147483646 w 55"/>
              <a:gd name="T17" fmla="*/ 2147483646 h 50"/>
              <a:gd name="T18" fmla="*/ 2147483646 w 55"/>
              <a:gd name="T19" fmla="*/ 2147483646 h 50"/>
              <a:gd name="T20" fmla="*/ 2147483646 w 55"/>
              <a:gd name="T21" fmla="*/ 2147483646 h 50"/>
              <a:gd name="T22" fmla="*/ 2147483646 w 55"/>
              <a:gd name="T23" fmla="*/ 2147483646 h 50"/>
              <a:gd name="T24" fmla="*/ 2147483646 w 55"/>
              <a:gd name="T25" fmla="*/ 2147483646 h 50"/>
              <a:gd name="T26" fmla="*/ 2147483646 w 55"/>
              <a:gd name="T27" fmla="*/ 2147483646 h 50"/>
              <a:gd name="T28" fmla="*/ 2147483646 w 55"/>
              <a:gd name="T29" fmla="*/ 2147483646 h 50"/>
              <a:gd name="T30" fmla="*/ 2147483646 w 55"/>
              <a:gd name="T31" fmla="*/ 2147483646 h 50"/>
              <a:gd name="T32" fmla="*/ 2147483646 w 55"/>
              <a:gd name="T33" fmla="*/ 2147483646 h 50"/>
              <a:gd name="T34" fmla="*/ 2147483646 w 55"/>
              <a:gd name="T35" fmla="*/ 2147483646 h 50"/>
              <a:gd name="T36" fmla="*/ 2147483646 w 55"/>
              <a:gd name="T37" fmla="*/ 2147483646 h 50"/>
              <a:gd name="T38" fmla="*/ 2147483646 w 55"/>
              <a:gd name="T39" fmla="*/ 2147483646 h 50"/>
              <a:gd name="T40" fmla="*/ 2147483646 w 55"/>
              <a:gd name="T41" fmla="*/ 2147483646 h 50"/>
              <a:gd name="T42" fmla="*/ 2147483646 w 55"/>
              <a:gd name="T43" fmla="*/ 2147483646 h 50"/>
              <a:gd name="T44" fmla="*/ 2147483646 w 55"/>
              <a:gd name="T45" fmla="*/ 2147483646 h 50"/>
              <a:gd name="T46" fmla="*/ 2147483646 w 55"/>
              <a:gd name="T47" fmla="*/ 2147483646 h 50"/>
              <a:gd name="T48" fmla="*/ 2147483646 w 55"/>
              <a:gd name="T49" fmla="*/ 2147483646 h 50"/>
              <a:gd name="T50" fmla="*/ 2147483646 w 55"/>
              <a:gd name="T51" fmla="*/ 2147483646 h 50"/>
              <a:gd name="T52" fmla="*/ 2147483646 w 55"/>
              <a:gd name="T53" fmla="*/ 2147483646 h 50"/>
              <a:gd name="T54" fmla="*/ 2147483646 w 55"/>
              <a:gd name="T55" fmla="*/ 2147483646 h 50"/>
              <a:gd name="T56" fmla="*/ 2147483646 w 55"/>
              <a:gd name="T57" fmla="*/ 2147483646 h 50"/>
              <a:gd name="T58" fmla="*/ 2147483646 w 55"/>
              <a:gd name="T59" fmla="*/ 2147483646 h 50"/>
              <a:gd name="T60" fmla="*/ 2147483646 w 55"/>
              <a:gd name="T61" fmla="*/ 2147483646 h 50"/>
              <a:gd name="T62" fmla="*/ 2147483646 w 55"/>
              <a:gd name="T63" fmla="*/ 2147483646 h 50"/>
              <a:gd name="T64" fmla="*/ 2147483646 w 55"/>
              <a:gd name="T65" fmla="*/ 2147483646 h 50"/>
              <a:gd name="T66" fmla="*/ 2147483646 w 55"/>
              <a:gd name="T67" fmla="*/ 0 h 50"/>
              <a:gd name="T68" fmla="*/ 2147483646 w 55"/>
              <a:gd name="T69" fmla="*/ 0 h 50"/>
              <a:gd name="T70" fmla="*/ 2147483646 w 55"/>
              <a:gd name="T71" fmla="*/ 2147483646 h 50"/>
              <a:gd name="T72" fmla="*/ 2147483646 w 55"/>
              <a:gd name="T73" fmla="*/ 2147483646 h 50"/>
              <a:gd name="T74" fmla="*/ 2147483646 w 55"/>
              <a:gd name="T75" fmla="*/ 2147483646 h 50"/>
              <a:gd name="T76" fmla="*/ 2147483646 w 55"/>
              <a:gd name="T77" fmla="*/ 2147483646 h 50"/>
              <a:gd name="T78" fmla="*/ 2147483646 w 55"/>
              <a:gd name="T79" fmla="*/ 2147483646 h 50"/>
              <a:gd name="T80" fmla="*/ 2147483646 w 55"/>
              <a:gd name="T81" fmla="*/ 2147483646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88083" name="Freeform 18"/>
          <p:cNvSpPr>
            <a:spLocks/>
          </p:cNvSpPr>
          <p:nvPr/>
        </p:nvSpPr>
        <p:spPr bwMode="auto">
          <a:xfrm>
            <a:off x="6369050" y="4833938"/>
            <a:ext cx="76200" cy="79375"/>
          </a:xfrm>
          <a:custGeom>
            <a:avLst/>
            <a:gdLst>
              <a:gd name="T0" fmla="*/ 2147483646 w 55"/>
              <a:gd name="T1" fmla="*/ 2147483646 h 50"/>
              <a:gd name="T2" fmla="*/ 2147483646 w 55"/>
              <a:gd name="T3" fmla="*/ 2147483646 h 50"/>
              <a:gd name="T4" fmla="*/ 2147483646 w 55"/>
              <a:gd name="T5" fmla="*/ 2147483646 h 50"/>
              <a:gd name="T6" fmla="*/ 2147483646 w 55"/>
              <a:gd name="T7" fmla="*/ 2147483646 h 50"/>
              <a:gd name="T8" fmla="*/ 2147483646 w 55"/>
              <a:gd name="T9" fmla="*/ 2147483646 h 50"/>
              <a:gd name="T10" fmla="*/ 2147483646 w 55"/>
              <a:gd name="T11" fmla="*/ 2147483646 h 50"/>
              <a:gd name="T12" fmla="*/ 2147483646 w 55"/>
              <a:gd name="T13" fmla="*/ 2147483646 h 50"/>
              <a:gd name="T14" fmla="*/ 0 w 55"/>
              <a:gd name="T15" fmla="*/ 2147483646 h 50"/>
              <a:gd name="T16" fmla="*/ 2147483646 w 55"/>
              <a:gd name="T17" fmla="*/ 2147483646 h 50"/>
              <a:gd name="T18" fmla="*/ 2147483646 w 55"/>
              <a:gd name="T19" fmla="*/ 2147483646 h 50"/>
              <a:gd name="T20" fmla="*/ 2147483646 w 55"/>
              <a:gd name="T21" fmla="*/ 2147483646 h 50"/>
              <a:gd name="T22" fmla="*/ 2147483646 w 55"/>
              <a:gd name="T23" fmla="*/ 2147483646 h 50"/>
              <a:gd name="T24" fmla="*/ 2147483646 w 55"/>
              <a:gd name="T25" fmla="*/ 2147483646 h 50"/>
              <a:gd name="T26" fmla="*/ 2147483646 w 55"/>
              <a:gd name="T27" fmla="*/ 2147483646 h 50"/>
              <a:gd name="T28" fmla="*/ 2147483646 w 55"/>
              <a:gd name="T29" fmla="*/ 2147483646 h 50"/>
              <a:gd name="T30" fmla="*/ 2147483646 w 55"/>
              <a:gd name="T31" fmla="*/ 2147483646 h 50"/>
              <a:gd name="T32" fmla="*/ 2147483646 w 55"/>
              <a:gd name="T33" fmla="*/ 2147483646 h 50"/>
              <a:gd name="T34" fmla="*/ 2147483646 w 55"/>
              <a:gd name="T35" fmla="*/ 2147483646 h 50"/>
              <a:gd name="T36" fmla="*/ 2147483646 w 55"/>
              <a:gd name="T37" fmla="*/ 2147483646 h 50"/>
              <a:gd name="T38" fmla="*/ 2147483646 w 55"/>
              <a:gd name="T39" fmla="*/ 2147483646 h 50"/>
              <a:gd name="T40" fmla="*/ 2147483646 w 55"/>
              <a:gd name="T41" fmla="*/ 2147483646 h 50"/>
              <a:gd name="T42" fmla="*/ 2147483646 w 55"/>
              <a:gd name="T43" fmla="*/ 2147483646 h 50"/>
              <a:gd name="T44" fmla="*/ 2147483646 w 55"/>
              <a:gd name="T45" fmla="*/ 2147483646 h 50"/>
              <a:gd name="T46" fmla="*/ 2147483646 w 55"/>
              <a:gd name="T47" fmla="*/ 2147483646 h 50"/>
              <a:gd name="T48" fmla="*/ 2147483646 w 55"/>
              <a:gd name="T49" fmla="*/ 2147483646 h 50"/>
              <a:gd name="T50" fmla="*/ 2147483646 w 55"/>
              <a:gd name="T51" fmla="*/ 2147483646 h 50"/>
              <a:gd name="T52" fmla="*/ 2147483646 w 55"/>
              <a:gd name="T53" fmla="*/ 2147483646 h 50"/>
              <a:gd name="T54" fmla="*/ 2147483646 w 55"/>
              <a:gd name="T55" fmla="*/ 2147483646 h 50"/>
              <a:gd name="T56" fmla="*/ 2147483646 w 55"/>
              <a:gd name="T57" fmla="*/ 2147483646 h 50"/>
              <a:gd name="T58" fmla="*/ 2147483646 w 55"/>
              <a:gd name="T59" fmla="*/ 2147483646 h 50"/>
              <a:gd name="T60" fmla="*/ 2147483646 w 55"/>
              <a:gd name="T61" fmla="*/ 2147483646 h 50"/>
              <a:gd name="T62" fmla="*/ 2147483646 w 55"/>
              <a:gd name="T63" fmla="*/ 2147483646 h 50"/>
              <a:gd name="T64" fmla="*/ 2147483646 w 55"/>
              <a:gd name="T65" fmla="*/ 2147483646 h 50"/>
              <a:gd name="T66" fmla="*/ 2147483646 w 55"/>
              <a:gd name="T67" fmla="*/ 0 h 50"/>
              <a:gd name="T68" fmla="*/ 2147483646 w 55"/>
              <a:gd name="T69" fmla="*/ 0 h 50"/>
              <a:gd name="T70" fmla="*/ 2147483646 w 55"/>
              <a:gd name="T71" fmla="*/ 2147483646 h 50"/>
              <a:gd name="T72" fmla="*/ 2147483646 w 55"/>
              <a:gd name="T73" fmla="*/ 2147483646 h 50"/>
              <a:gd name="T74" fmla="*/ 2147483646 w 55"/>
              <a:gd name="T75" fmla="*/ 2147483646 h 50"/>
              <a:gd name="T76" fmla="*/ 2147483646 w 55"/>
              <a:gd name="T77" fmla="*/ 2147483646 h 50"/>
              <a:gd name="T78" fmla="*/ 2147483646 w 55"/>
              <a:gd name="T79" fmla="*/ 2147483646 h 50"/>
              <a:gd name="T80" fmla="*/ 2147483646 w 55"/>
              <a:gd name="T81" fmla="*/ 2147483646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88084" name="Freeform 19"/>
          <p:cNvSpPr>
            <a:spLocks/>
          </p:cNvSpPr>
          <p:nvPr/>
        </p:nvSpPr>
        <p:spPr bwMode="auto">
          <a:xfrm>
            <a:off x="6338888" y="4756150"/>
            <a:ext cx="95250" cy="79375"/>
          </a:xfrm>
          <a:custGeom>
            <a:avLst/>
            <a:gdLst>
              <a:gd name="T0" fmla="*/ 2147483646 w 68"/>
              <a:gd name="T1" fmla="*/ 2147483646 h 50"/>
              <a:gd name="T2" fmla="*/ 2147483646 w 68"/>
              <a:gd name="T3" fmla="*/ 2147483646 h 50"/>
              <a:gd name="T4" fmla="*/ 2147483646 w 68"/>
              <a:gd name="T5" fmla="*/ 2147483646 h 50"/>
              <a:gd name="T6" fmla="*/ 2147483646 w 68"/>
              <a:gd name="T7" fmla="*/ 2147483646 h 50"/>
              <a:gd name="T8" fmla="*/ 2147483646 w 68"/>
              <a:gd name="T9" fmla="*/ 2147483646 h 50"/>
              <a:gd name="T10" fmla="*/ 2147483646 w 68"/>
              <a:gd name="T11" fmla="*/ 2147483646 h 50"/>
              <a:gd name="T12" fmla="*/ 2147483646 w 68"/>
              <a:gd name="T13" fmla="*/ 2147483646 h 50"/>
              <a:gd name="T14" fmla="*/ 2147483646 w 68"/>
              <a:gd name="T15" fmla="*/ 2147483646 h 50"/>
              <a:gd name="T16" fmla="*/ 2147483646 w 68"/>
              <a:gd name="T17" fmla="*/ 2147483646 h 50"/>
              <a:gd name="T18" fmla="*/ 2147483646 w 68"/>
              <a:gd name="T19" fmla="*/ 2147483646 h 50"/>
              <a:gd name="T20" fmla="*/ 2147483646 w 68"/>
              <a:gd name="T21" fmla="*/ 2147483646 h 50"/>
              <a:gd name="T22" fmla="*/ 2147483646 w 68"/>
              <a:gd name="T23" fmla="*/ 2147483646 h 50"/>
              <a:gd name="T24" fmla="*/ 2147483646 w 68"/>
              <a:gd name="T25" fmla="*/ 2147483646 h 50"/>
              <a:gd name="T26" fmla="*/ 2147483646 w 68"/>
              <a:gd name="T27" fmla="*/ 2147483646 h 50"/>
              <a:gd name="T28" fmla="*/ 2147483646 w 68"/>
              <a:gd name="T29" fmla="*/ 2147483646 h 50"/>
              <a:gd name="T30" fmla="*/ 2147483646 w 68"/>
              <a:gd name="T31" fmla="*/ 2147483646 h 50"/>
              <a:gd name="T32" fmla="*/ 2147483646 w 68"/>
              <a:gd name="T33" fmla="*/ 2147483646 h 50"/>
              <a:gd name="T34" fmla="*/ 2147483646 w 68"/>
              <a:gd name="T35" fmla="*/ 2147483646 h 50"/>
              <a:gd name="T36" fmla="*/ 2147483646 w 68"/>
              <a:gd name="T37" fmla="*/ 2147483646 h 50"/>
              <a:gd name="T38" fmla="*/ 2147483646 w 68"/>
              <a:gd name="T39" fmla="*/ 2147483646 h 50"/>
              <a:gd name="T40" fmla="*/ 2147483646 w 68"/>
              <a:gd name="T41" fmla="*/ 2147483646 h 50"/>
              <a:gd name="T42" fmla="*/ 2147483646 w 68"/>
              <a:gd name="T43" fmla="*/ 2147483646 h 50"/>
              <a:gd name="T44" fmla="*/ 2147483646 w 68"/>
              <a:gd name="T45" fmla="*/ 2147483646 h 50"/>
              <a:gd name="T46" fmla="*/ 2147483646 w 68"/>
              <a:gd name="T47" fmla="*/ 2147483646 h 50"/>
              <a:gd name="T48" fmla="*/ 2147483646 w 68"/>
              <a:gd name="T49" fmla="*/ 2147483646 h 50"/>
              <a:gd name="T50" fmla="*/ 2147483646 w 68"/>
              <a:gd name="T51" fmla="*/ 2147483646 h 50"/>
              <a:gd name="T52" fmla="*/ 2147483646 w 68"/>
              <a:gd name="T53" fmla="*/ 2147483646 h 50"/>
              <a:gd name="T54" fmla="*/ 2147483646 w 68"/>
              <a:gd name="T55" fmla="*/ 2147483646 h 50"/>
              <a:gd name="T56" fmla="*/ 2147483646 w 68"/>
              <a:gd name="T57" fmla="*/ 2147483646 h 50"/>
              <a:gd name="T58" fmla="*/ 2147483646 w 68"/>
              <a:gd name="T59" fmla="*/ 2147483646 h 50"/>
              <a:gd name="T60" fmla="*/ 2147483646 w 68"/>
              <a:gd name="T61" fmla="*/ 2147483646 h 50"/>
              <a:gd name="T62" fmla="*/ 2147483646 w 68"/>
              <a:gd name="T63" fmla="*/ 2147483646 h 50"/>
              <a:gd name="T64" fmla="*/ 2147483646 w 68"/>
              <a:gd name="T65" fmla="*/ 0 h 50"/>
              <a:gd name="T66" fmla="*/ 2147483646 w 68"/>
              <a:gd name="T67" fmla="*/ 0 h 50"/>
              <a:gd name="T68" fmla="*/ 2147483646 w 68"/>
              <a:gd name="T69" fmla="*/ 0 h 50"/>
              <a:gd name="T70" fmla="*/ 2147483646 w 68"/>
              <a:gd name="T71" fmla="*/ 2147483646 h 50"/>
              <a:gd name="T72" fmla="*/ 2147483646 w 68"/>
              <a:gd name="T73" fmla="*/ 2147483646 h 50"/>
              <a:gd name="T74" fmla="*/ 2147483646 w 68"/>
              <a:gd name="T75" fmla="*/ 2147483646 h 50"/>
              <a:gd name="T76" fmla="*/ 2147483646 w 68"/>
              <a:gd name="T77" fmla="*/ 2147483646 h 50"/>
              <a:gd name="T78" fmla="*/ 0 w 68"/>
              <a:gd name="T79" fmla="*/ 2147483646 h 50"/>
              <a:gd name="T80" fmla="*/ 0 w 68"/>
              <a:gd name="T81" fmla="*/ 2147483646 h 50"/>
              <a:gd name="T82" fmla="*/ 2147483646 w 68"/>
              <a:gd name="T83" fmla="*/ 2147483646 h 50"/>
              <a:gd name="T84" fmla="*/ 2147483646 w 68"/>
              <a:gd name="T85" fmla="*/ 2147483646 h 50"/>
              <a:gd name="T86" fmla="*/ 2147483646 w 68"/>
              <a:gd name="T87" fmla="*/ 2147483646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5" name="Freeform 20"/>
          <p:cNvSpPr>
            <a:spLocks/>
          </p:cNvSpPr>
          <p:nvPr/>
        </p:nvSpPr>
        <p:spPr bwMode="auto">
          <a:xfrm>
            <a:off x="6338888" y="4756150"/>
            <a:ext cx="95250" cy="79375"/>
          </a:xfrm>
          <a:custGeom>
            <a:avLst/>
            <a:gdLst>
              <a:gd name="T0" fmla="*/ 2147483646 w 68"/>
              <a:gd name="T1" fmla="*/ 2147483646 h 50"/>
              <a:gd name="T2" fmla="*/ 2147483646 w 68"/>
              <a:gd name="T3" fmla="*/ 2147483646 h 50"/>
              <a:gd name="T4" fmla="*/ 2147483646 w 68"/>
              <a:gd name="T5" fmla="*/ 2147483646 h 50"/>
              <a:gd name="T6" fmla="*/ 2147483646 w 68"/>
              <a:gd name="T7" fmla="*/ 2147483646 h 50"/>
              <a:gd name="T8" fmla="*/ 2147483646 w 68"/>
              <a:gd name="T9" fmla="*/ 2147483646 h 50"/>
              <a:gd name="T10" fmla="*/ 2147483646 w 68"/>
              <a:gd name="T11" fmla="*/ 2147483646 h 50"/>
              <a:gd name="T12" fmla="*/ 2147483646 w 68"/>
              <a:gd name="T13" fmla="*/ 2147483646 h 50"/>
              <a:gd name="T14" fmla="*/ 2147483646 w 68"/>
              <a:gd name="T15" fmla="*/ 2147483646 h 50"/>
              <a:gd name="T16" fmla="*/ 2147483646 w 68"/>
              <a:gd name="T17" fmla="*/ 2147483646 h 50"/>
              <a:gd name="T18" fmla="*/ 2147483646 w 68"/>
              <a:gd name="T19" fmla="*/ 2147483646 h 50"/>
              <a:gd name="T20" fmla="*/ 2147483646 w 68"/>
              <a:gd name="T21" fmla="*/ 2147483646 h 50"/>
              <a:gd name="T22" fmla="*/ 2147483646 w 68"/>
              <a:gd name="T23" fmla="*/ 2147483646 h 50"/>
              <a:gd name="T24" fmla="*/ 2147483646 w 68"/>
              <a:gd name="T25" fmla="*/ 2147483646 h 50"/>
              <a:gd name="T26" fmla="*/ 2147483646 w 68"/>
              <a:gd name="T27" fmla="*/ 2147483646 h 50"/>
              <a:gd name="T28" fmla="*/ 2147483646 w 68"/>
              <a:gd name="T29" fmla="*/ 2147483646 h 50"/>
              <a:gd name="T30" fmla="*/ 2147483646 w 68"/>
              <a:gd name="T31" fmla="*/ 2147483646 h 50"/>
              <a:gd name="T32" fmla="*/ 2147483646 w 68"/>
              <a:gd name="T33" fmla="*/ 2147483646 h 50"/>
              <a:gd name="T34" fmla="*/ 2147483646 w 68"/>
              <a:gd name="T35" fmla="*/ 2147483646 h 50"/>
              <a:gd name="T36" fmla="*/ 2147483646 w 68"/>
              <a:gd name="T37" fmla="*/ 2147483646 h 50"/>
              <a:gd name="T38" fmla="*/ 2147483646 w 68"/>
              <a:gd name="T39" fmla="*/ 2147483646 h 50"/>
              <a:gd name="T40" fmla="*/ 2147483646 w 68"/>
              <a:gd name="T41" fmla="*/ 2147483646 h 50"/>
              <a:gd name="T42" fmla="*/ 2147483646 w 68"/>
              <a:gd name="T43" fmla="*/ 2147483646 h 50"/>
              <a:gd name="T44" fmla="*/ 2147483646 w 68"/>
              <a:gd name="T45" fmla="*/ 2147483646 h 50"/>
              <a:gd name="T46" fmla="*/ 2147483646 w 68"/>
              <a:gd name="T47" fmla="*/ 2147483646 h 50"/>
              <a:gd name="T48" fmla="*/ 2147483646 w 68"/>
              <a:gd name="T49" fmla="*/ 2147483646 h 50"/>
              <a:gd name="T50" fmla="*/ 2147483646 w 68"/>
              <a:gd name="T51" fmla="*/ 2147483646 h 50"/>
              <a:gd name="T52" fmla="*/ 2147483646 w 68"/>
              <a:gd name="T53" fmla="*/ 2147483646 h 50"/>
              <a:gd name="T54" fmla="*/ 2147483646 w 68"/>
              <a:gd name="T55" fmla="*/ 2147483646 h 50"/>
              <a:gd name="T56" fmla="*/ 2147483646 w 68"/>
              <a:gd name="T57" fmla="*/ 2147483646 h 50"/>
              <a:gd name="T58" fmla="*/ 2147483646 w 68"/>
              <a:gd name="T59" fmla="*/ 2147483646 h 50"/>
              <a:gd name="T60" fmla="*/ 2147483646 w 68"/>
              <a:gd name="T61" fmla="*/ 2147483646 h 50"/>
              <a:gd name="T62" fmla="*/ 2147483646 w 68"/>
              <a:gd name="T63" fmla="*/ 2147483646 h 50"/>
              <a:gd name="T64" fmla="*/ 2147483646 w 68"/>
              <a:gd name="T65" fmla="*/ 0 h 50"/>
              <a:gd name="T66" fmla="*/ 2147483646 w 68"/>
              <a:gd name="T67" fmla="*/ 0 h 50"/>
              <a:gd name="T68" fmla="*/ 2147483646 w 68"/>
              <a:gd name="T69" fmla="*/ 0 h 50"/>
              <a:gd name="T70" fmla="*/ 2147483646 w 68"/>
              <a:gd name="T71" fmla="*/ 2147483646 h 50"/>
              <a:gd name="T72" fmla="*/ 2147483646 w 68"/>
              <a:gd name="T73" fmla="*/ 2147483646 h 50"/>
              <a:gd name="T74" fmla="*/ 2147483646 w 68"/>
              <a:gd name="T75" fmla="*/ 2147483646 h 50"/>
              <a:gd name="T76" fmla="*/ 2147483646 w 68"/>
              <a:gd name="T77" fmla="*/ 2147483646 h 50"/>
              <a:gd name="T78" fmla="*/ 0 w 68"/>
              <a:gd name="T79" fmla="*/ 2147483646 h 50"/>
              <a:gd name="T80" fmla="*/ 0 w 68"/>
              <a:gd name="T81" fmla="*/ 2147483646 h 50"/>
              <a:gd name="T82" fmla="*/ 2147483646 w 68"/>
              <a:gd name="T83" fmla="*/ 2147483646 h 50"/>
              <a:gd name="T84" fmla="*/ 2147483646 w 68"/>
              <a:gd name="T85" fmla="*/ 2147483646 h 50"/>
              <a:gd name="T86" fmla="*/ 2147483646 w 68"/>
              <a:gd name="T87" fmla="*/ 2147483646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88086" name="Freeform 21"/>
          <p:cNvSpPr>
            <a:spLocks/>
          </p:cNvSpPr>
          <p:nvPr/>
        </p:nvSpPr>
        <p:spPr bwMode="auto">
          <a:xfrm>
            <a:off x="6419850" y="4897438"/>
            <a:ext cx="58738" cy="46037"/>
          </a:xfrm>
          <a:custGeom>
            <a:avLst/>
            <a:gdLst>
              <a:gd name="T0" fmla="*/ 0 w 41"/>
              <a:gd name="T1" fmla="*/ 2147483646 h 29"/>
              <a:gd name="T2" fmla="*/ 2147483646 w 41"/>
              <a:gd name="T3" fmla="*/ 2147483646 h 29"/>
              <a:gd name="T4" fmla="*/ 2147483646 w 41"/>
              <a:gd name="T5" fmla="*/ 2147483646 h 29"/>
              <a:gd name="T6" fmla="*/ 2147483646 w 41"/>
              <a:gd name="T7" fmla="*/ 2147483646 h 29"/>
              <a:gd name="T8" fmla="*/ 2147483646 w 41"/>
              <a:gd name="T9" fmla="*/ 2147483646 h 29"/>
              <a:gd name="T10" fmla="*/ 2147483646 w 41"/>
              <a:gd name="T11" fmla="*/ 2147483646 h 29"/>
              <a:gd name="T12" fmla="*/ 2147483646 w 41"/>
              <a:gd name="T13" fmla="*/ 2147483646 h 29"/>
              <a:gd name="T14" fmla="*/ 2147483646 w 41"/>
              <a:gd name="T15" fmla="*/ 2147483646 h 29"/>
              <a:gd name="T16" fmla="*/ 2147483646 w 41"/>
              <a:gd name="T17" fmla="*/ 2147483646 h 29"/>
              <a:gd name="T18" fmla="*/ 2147483646 w 41"/>
              <a:gd name="T19" fmla="*/ 2147483646 h 29"/>
              <a:gd name="T20" fmla="*/ 2147483646 w 41"/>
              <a:gd name="T21" fmla="*/ 2147483646 h 29"/>
              <a:gd name="T22" fmla="*/ 2147483646 w 41"/>
              <a:gd name="T23" fmla="*/ 2147483646 h 29"/>
              <a:gd name="T24" fmla="*/ 2147483646 w 41"/>
              <a:gd name="T25" fmla="*/ 2147483646 h 29"/>
              <a:gd name="T26" fmla="*/ 2147483646 w 41"/>
              <a:gd name="T27" fmla="*/ 2147483646 h 29"/>
              <a:gd name="T28" fmla="*/ 2147483646 w 41"/>
              <a:gd name="T29" fmla="*/ 2147483646 h 29"/>
              <a:gd name="T30" fmla="*/ 2147483646 w 41"/>
              <a:gd name="T31" fmla="*/ 2147483646 h 29"/>
              <a:gd name="T32" fmla="*/ 2147483646 w 41"/>
              <a:gd name="T33" fmla="*/ 2147483646 h 29"/>
              <a:gd name="T34" fmla="*/ 2147483646 w 41"/>
              <a:gd name="T35" fmla="*/ 2147483646 h 29"/>
              <a:gd name="T36" fmla="*/ 2147483646 w 41"/>
              <a:gd name="T37" fmla="*/ 2147483646 h 29"/>
              <a:gd name="T38" fmla="*/ 2147483646 w 41"/>
              <a:gd name="T39" fmla="*/ 2147483646 h 29"/>
              <a:gd name="T40" fmla="*/ 2147483646 w 41"/>
              <a:gd name="T41" fmla="*/ 2147483646 h 29"/>
              <a:gd name="T42" fmla="*/ 2147483646 w 41"/>
              <a:gd name="T43" fmla="*/ 2147483646 h 29"/>
              <a:gd name="T44" fmla="*/ 2147483646 w 41"/>
              <a:gd name="T45" fmla="*/ 2147483646 h 29"/>
              <a:gd name="T46" fmla="*/ 2147483646 w 41"/>
              <a:gd name="T47" fmla="*/ 2147483646 h 29"/>
              <a:gd name="T48" fmla="*/ 2147483646 w 41"/>
              <a:gd name="T49" fmla="*/ 0 h 29"/>
              <a:gd name="T50" fmla="*/ 2147483646 w 41"/>
              <a:gd name="T51" fmla="*/ 0 h 29"/>
              <a:gd name="T52" fmla="*/ 2147483646 w 41"/>
              <a:gd name="T53" fmla="*/ 0 h 29"/>
              <a:gd name="T54" fmla="*/ 2147483646 w 41"/>
              <a:gd name="T55" fmla="*/ 0 h 29"/>
              <a:gd name="T56" fmla="*/ 2147483646 w 41"/>
              <a:gd name="T57" fmla="*/ 0 h 29"/>
              <a:gd name="T58" fmla="*/ 2147483646 w 41"/>
              <a:gd name="T59" fmla="*/ 2147483646 h 29"/>
              <a:gd name="T60" fmla="*/ 2147483646 w 41"/>
              <a:gd name="T61" fmla="*/ 2147483646 h 29"/>
              <a:gd name="T62" fmla="*/ 2147483646 w 41"/>
              <a:gd name="T63" fmla="*/ 2147483646 h 29"/>
              <a:gd name="T64" fmla="*/ 2147483646 w 41"/>
              <a:gd name="T65" fmla="*/ 2147483646 h 29"/>
              <a:gd name="T66" fmla="*/ 2147483646 w 41"/>
              <a:gd name="T67" fmla="*/ 2147483646 h 29"/>
              <a:gd name="T68" fmla="*/ 2147483646 w 41"/>
              <a:gd name="T69" fmla="*/ 2147483646 h 29"/>
              <a:gd name="T70" fmla="*/ 2147483646 w 41"/>
              <a:gd name="T71" fmla="*/ 2147483646 h 29"/>
              <a:gd name="T72" fmla="*/ 2147483646 w 41"/>
              <a:gd name="T73" fmla="*/ 2147483646 h 29"/>
              <a:gd name="T74" fmla="*/ 2147483646 w 41"/>
              <a:gd name="T75" fmla="*/ 2147483646 h 29"/>
              <a:gd name="T76" fmla="*/ 2147483646 w 41"/>
              <a:gd name="T77" fmla="*/ 2147483646 h 29"/>
              <a:gd name="T78" fmla="*/ 2147483646 w 41"/>
              <a:gd name="T79" fmla="*/ 2147483646 h 29"/>
              <a:gd name="T80" fmla="*/ 0 w 41"/>
              <a:gd name="T81" fmla="*/ 2147483646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7" name="Freeform 22"/>
          <p:cNvSpPr>
            <a:spLocks/>
          </p:cNvSpPr>
          <p:nvPr/>
        </p:nvSpPr>
        <p:spPr bwMode="auto">
          <a:xfrm>
            <a:off x="6419850" y="4897438"/>
            <a:ext cx="58738" cy="46037"/>
          </a:xfrm>
          <a:custGeom>
            <a:avLst/>
            <a:gdLst>
              <a:gd name="T0" fmla="*/ 0 w 41"/>
              <a:gd name="T1" fmla="*/ 2147483646 h 29"/>
              <a:gd name="T2" fmla="*/ 2147483646 w 41"/>
              <a:gd name="T3" fmla="*/ 2147483646 h 29"/>
              <a:gd name="T4" fmla="*/ 2147483646 w 41"/>
              <a:gd name="T5" fmla="*/ 2147483646 h 29"/>
              <a:gd name="T6" fmla="*/ 2147483646 w 41"/>
              <a:gd name="T7" fmla="*/ 2147483646 h 29"/>
              <a:gd name="T8" fmla="*/ 2147483646 w 41"/>
              <a:gd name="T9" fmla="*/ 2147483646 h 29"/>
              <a:gd name="T10" fmla="*/ 2147483646 w 41"/>
              <a:gd name="T11" fmla="*/ 2147483646 h 29"/>
              <a:gd name="T12" fmla="*/ 2147483646 w 41"/>
              <a:gd name="T13" fmla="*/ 2147483646 h 29"/>
              <a:gd name="T14" fmla="*/ 2147483646 w 41"/>
              <a:gd name="T15" fmla="*/ 2147483646 h 29"/>
              <a:gd name="T16" fmla="*/ 2147483646 w 41"/>
              <a:gd name="T17" fmla="*/ 2147483646 h 29"/>
              <a:gd name="T18" fmla="*/ 2147483646 w 41"/>
              <a:gd name="T19" fmla="*/ 2147483646 h 29"/>
              <a:gd name="T20" fmla="*/ 2147483646 w 41"/>
              <a:gd name="T21" fmla="*/ 2147483646 h 29"/>
              <a:gd name="T22" fmla="*/ 2147483646 w 41"/>
              <a:gd name="T23" fmla="*/ 2147483646 h 29"/>
              <a:gd name="T24" fmla="*/ 2147483646 w 41"/>
              <a:gd name="T25" fmla="*/ 2147483646 h 29"/>
              <a:gd name="T26" fmla="*/ 2147483646 w 41"/>
              <a:gd name="T27" fmla="*/ 2147483646 h 29"/>
              <a:gd name="T28" fmla="*/ 2147483646 w 41"/>
              <a:gd name="T29" fmla="*/ 2147483646 h 29"/>
              <a:gd name="T30" fmla="*/ 2147483646 w 41"/>
              <a:gd name="T31" fmla="*/ 2147483646 h 29"/>
              <a:gd name="T32" fmla="*/ 2147483646 w 41"/>
              <a:gd name="T33" fmla="*/ 2147483646 h 29"/>
              <a:gd name="T34" fmla="*/ 2147483646 w 41"/>
              <a:gd name="T35" fmla="*/ 2147483646 h 29"/>
              <a:gd name="T36" fmla="*/ 2147483646 w 41"/>
              <a:gd name="T37" fmla="*/ 2147483646 h 29"/>
              <a:gd name="T38" fmla="*/ 2147483646 w 41"/>
              <a:gd name="T39" fmla="*/ 2147483646 h 29"/>
              <a:gd name="T40" fmla="*/ 2147483646 w 41"/>
              <a:gd name="T41" fmla="*/ 2147483646 h 29"/>
              <a:gd name="T42" fmla="*/ 2147483646 w 41"/>
              <a:gd name="T43" fmla="*/ 2147483646 h 29"/>
              <a:gd name="T44" fmla="*/ 2147483646 w 41"/>
              <a:gd name="T45" fmla="*/ 2147483646 h 29"/>
              <a:gd name="T46" fmla="*/ 2147483646 w 41"/>
              <a:gd name="T47" fmla="*/ 2147483646 h 29"/>
              <a:gd name="T48" fmla="*/ 2147483646 w 41"/>
              <a:gd name="T49" fmla="*/ 0 h 29"/>
              <a:gd name="T50" fmla="*/ 2147483646 w 41"/>
              <a:gd name="T51" fmla="*/ 0 h 29"/>
              <a:gd name="T52" fmla="*/ 2147483646 w 41"/>
              <a:gd name="T53" fmla="*/ 0 h 29"/>
              <a:gd name="T54" fmla="*/ 2147483646 w 41"/>
              <a:gd name="T55" fmla="*/ 0 h 29"/>
              <a:gd name="T56" fmla="*/ 2147483646 w 41"/>
              <a:gd name="T57" fmla="*/ 0 h 29"/>
              <a:gd name="T58" fmla="*/ 2147483646 w 41"/>
              <a:gd name="T59" fmla="*/ 2147483646 h 29"/>
              <a:gd name="T60" fmla="*/ 2147483646 w 41"/>
              <a:gd name="T61" fmla="*/ 2147483646 h 29"/>
              <a:gd name="T62" fmla="*/ 2147483646 w 41"/>
              <a:gd name="T63" fmla="*/ 2147483646 h 29"/>
              <a:gd name="T64" fmla="*/ 2147483646 w 41"/>
              <a:gd name="T65" fmla="*/ 2147483646 h 29"/>
              <a:gd name="T66" fmla="*/ 2147483646 w 41"/>
              <a:gd name="T67" fmla="*/ 2147483646 h 29"/>
              <a:gd name="T68" fmla="*/ 2147483646 w 41"/>
              <a:gd name="T69" fmla="*/ 2147483646 h 29"/>
              <a:gd name="T70" fmla="*/ 2147483646 w 41"/>
              <a:gd name="T71" fmla="*/ 2147483646 h 29"/>
              <a:gd name="T72" fmla="*/ 2147483646 w 41"/>
              <a:gd name="T73" fmla="*/ 2147483646 h 29"/>
              <a:gd name="T74" fmla="*/ 2147483646 w 41"/>
              <a:gd name="T75" fmla="*/ 2147483646 h 29"/>
              <a:gd name="T76" fmla="*/ 2147483646 w 41"/>
              <a:gd name="T77" fmla="*/ 2147483646 h 29"/>
              <a:gd name="T78" fmla="*/ 2147483646 w 41"/>
              <a:gd name="T79" fmla="*/ 2147483646 h 29"/>
              <a:gd name="T80" fmla="*/ 0 w 41"/>
              <a:gd name="T81" fmla="*/ 2147483646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88088" name="Freeform 23"/>
          <p:cNvSpPr>
            <a:spLocks/>
          </p:cNvSpPr>
          <p:nvPr/>
        </p:nvSpPr>
        <p:spPr bwMode="auto">
          <a:xfrm>
            <a:off x="6419850" y="4897438"/>
            <a:ext cx="58738" cy="46037"/>
          </a:xfrm>
          <a:custGeom>
            <a:avLst/>
            <a:gdLst>
              <a:gd name="T0" fmla="*/ 0 w 41"/>
              <a:gd name="T1" fmla="*/ 2147483646 h 29"/>
              <a:gd name="T2" fmla="*/ 2147483646 w 41"/>
              <a:gd name="T3" fmla="*/ 2147483646 h 29"/>
              <a:gd name="T4" fmla="*/ 2147483646 w 41"/>
              <a:gd name="T5" fmla="*/ 2147483646 h 29"/>
              <a:gd name="T6" fmla="*/ 2147483646 w 41"/>
              <a:gd name="T7" fmla="*/ 2147483646 h 29"/>
              <a:gd name="T8" fmla="*/ 2147483646 w 41"/>
              <a:gd name="T9" fmla="*/ 2147483646 h 29"/>
              <a:gd name="T10" fmla="*/ 2147483646 w 41"/>
              <a:gd name="T11" fmla="*/ 2147483646 h 29"/>
              <a:gd name="T12" fmla="*/ 2147483646 w 41"/>
              <a:gd name="T13" fmla="*/ 2147483646 h 29"/>
              <a:gd name="T14" fmla="*/ 2147483646 w 41"/>
              <a:gd name="T15" fmla="*/ 2147483646 h 29"/>
              <a:gd name="T16" fmla="*/ 2147483646 w 41"/>
              <a:gd name="T17" fmla="*/ 2147483646 h 29"/>
              <a:gd name="T18" fmla="*/ 2147483646 w 41"/>
              <a:gd name="T19" fmla="*/ 2147483646 h 29"/>
              <a:gd name="T20" fmla="*/ 2147483646 w 41"/>
              <a:gd name="T21" fmla="*/ 2147483646 h 29"/>
              <a:gd name="T22" fmla="*/ 2147483646 w 41"/>
              <a:gd name="T23" fmla="*/ 2147483646 h 29"/>
              <a:gd name="T24" fmla="*/ 2147483646 w 41"/>
              <a:gd name="T25" fmla="*/ 2147483646 h 29"/>
              <a:gd name="T26" fmla="*/ 2147483646 w 41"/>
              <a:gd name="T27" fmla="*/ 2147483646 h 29"/>
              <a:gd name="T28" fmla="*/ 2147483646 w 41"/>
              <a:gd name="T29" fmla="*/ 2147483646 h 29"/>
              <a:gd name="T30" fmla="*/ 2147483646 w 41"/>
              <a:gd name="T31" fmla="*/ 2147483646 h 29"/>
              <a:gd name="T32" fmla="*/ 2147483646 w 41"/>
              <a:gd name="T33" fmla="*/ 2147483646 h 29"/>
              <a:gd name="T34" fmla="*/ 2147483646 w 41"/>
              <a:gd name="T35" fmla="*/ 2147483646 h 29"/>
              <a:gd name="T36" fmla="*/ 2147483646 w 41"/>
              <a:gd name="T37" fmla="*/ 2147483646 h 29"/>
              <a:gd name="T38" fmla="*/ 2147483646 w 41"/>
              <a:gd name="T39" fmla="*/ 2147483646 h 29"/>
              <a:gd name="T40" fmla="*/ 2147483646 w 41"/>
              <a:gd name="T41" fmla="*/ 2147483646 h 29"/>
              <a:gd name="T42" fmla="*/ 2147483646 w 41"/>
              <a:gd name="T43" fmla="*/ 2147483646 h 29"/>
              <a:gd name="T44" fmla="*/ 2147483646 w 41"/>
              <a:gd name="T45" fmla="*/ 2147483646 h 29"/>
              <a:gd name="T46" fmla="*/ 2147483646 w 41"/>
              <a:gd name="T47" fmla="*/ 2147483646 h 29"/>
              <a:gd name="T48" fmla="*/ 2147483646 w 41"/>
              <a:gd name="T49" fmla="*/ 0 h 29"/>
              <a:gd name="T50" fmla="*/ 2147483646 w 41"/>
              <a:gd name="T51" fmla="*/ 0 h 29"/>
              <a:gd name="T52" fmla="*/ 2147483646 w 41"/>
              <a:gd name="T53" fmla="*/ 0 h 29"/>
              <a:gd name="T54" fmla="*/ 2147483646 w 41"/>
              <a:gd name="T55" fmla="*/ 0 h 29"/>
              <a:gd name="T56" fmla="*/ 2147483646 w 41"/>
              <a:gd name="T57" fmla="*/ 0 h 29"/>
              <a:gd name="T58" fmla="*/ 2147483646 w 41"/>
              <a:gd name="T59" fmla="*/ 2147483646 h 29"/>
              <a:gd name="T60" fmla="*/ 2147483646 w 41"/>
              <a:gd name="T61" fmla="*/ 2147483646 h 29"/>
              <a:gd name="T62" fmla="*/ 2147483646 w 41"/>
              <a:gd name="T63" fmla="*/ 2147483646 h 29"/>
              <a:gd name="T64" fmla="*/ 2147483646 w 41"/>
              <a:gd name="T65" fmla="*/ 2147483646 h 29"/>
              <a:gd name="T66" fmla="*/ 2147483646 w 41"/>
              <a:gd name="T67" fmla="*/ 2147483646 h 29"/>
              <a:gd name="T68" fmla="*/ 2147483646 w 41"/>
              <a:gd name="T69" fmla="*/ 2147483646 h 29"/>
              <a:gd name="T70" fmla="*/ 2147483646 w 41"/>
              <a:gd name="T71" fmla="*/ 2147483646 h 29"/>
              <a:gd name="T72" fmla="*/ 2147483646 w 41"/>
              <a:gd name="T73" fmla="*/ 2147483646 h 29"/>
              <a:gd name="T74" fmla="*/ 2147483646 w 41"/>
              <a:gd name="T75" fmla="*/ 2147483646 h 29"/>
              <a:gd name="T76" fmla="*/ 2147483646 w 41"/>
              <a:gd name="T77" fmla="*/ 2147483646 h 29"/>
              <a:gd name="T78" fmla="*/ 2147483646 w 41"/>
              <a:gd name="T79" fmla="*/ 2147483646 h 29"/>
              <a:gd name="T80" fmla="*/ 0 w 41"/>
              <a:gd name="T81" fmla="*/ 2147483646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88089" name="Freeform 24"/>
          <p:cNvSpPr>
            <a:spLocks/>
          </p:cNvSpPr>
          <p:nvPr/>
        </p:nvSpPr>
        <p:spPr bwMode="auto">
          <a:xfrm>
            <a:off x="6489700" y="4816475"/>
            <a:ext cx="69850" cy="77788"/>
          </a:xfrm>
          <a:custGeom>
            <a:avLst/>
            <a:gdLst>
              <a:gd name="T0" fmla="*/ 0 w 50"/>
              <a:gd name="T1" fmla="*/ 2147483646 h 49"/>
              <a:gd name="T2" fmla="*/ 2147483646 w 50"/>
              <a:gd name="T3" fmla="*/ 2147483646 h 49"/>
              <a:gd name="T4" fmla="*/ 2147483646 w 50"/>
              <a:gd name="T5" fmla="*/ 2147483646 h 49"/>
              <a:gd name="T6" fmla="*/ 2147483646 w 50"/>
              <a:gd name="T7" fmla="*/ 2147483646 h 49"/>
              <a:gd name="T8" fmla="*/ 2147483646 w 50"/>
              <a:gd name="T9" fmla="*/ 2147483646 h 49"/>
              <a:gd name="T10" fmla="*/ 2147483646 w 50"/>
              <a:gd name="T11" fmla="*/ 2147483646 h 49"/>
              <a:gd name="T12" fmla="*/ 2147483646 w 50"/>
              <a:gd name="T13" fmla="*/ 2147483646 h 49"/>
              <a:gd name="T14" fmla="*/ 2147483646 w 50"/>
              <a:gd name="T15" fmla="*/ 2147483646 h 49"/>
              <a:gd name="T16" fmla="*/ 2147483646 w 50"/>
              <a:gd name="T17" fmla="*/ 0 h 49"/>
              <a:gd name="T18" fmla="*/ 2147483646 w 50"/>
              <a:gd name="T19" fmla="*/ 0 h 49"/>
              <a:gd name="T20" fmla="*/ 2147483646 w 50"/>
              <a:gd name="T21" fmla="*/ 2147483646 h 49"/>
              <a:gd name="T22" fmla="*/ 2147483646 w 50"/>
              <a:gd name="T23" fmla="*/ 2147483646 h 49"/>
              <a:gd name="T24" fmla="*/ 2147483646 w 50"/>
              <a:gd name="T25" fmla="*/ 2147483646 h 49"/>
              <a:gd name="T26" fmla="*/ 2147483646 w 50"/>
              <a:gd name="T27" fmla="*/ 2147483646 h 49"/>
              <a:gd name="T28" fmla="*/ 2147483646 w 50"/>
              <a:gd name="T29" fmla="*/ 2147483646 h 49"/>
              <a:gd name="T30" fmla="*/ 2147483646 w 50"/>
              <a:gd name="T31" fmla="*/ 2147483646 h 49"/>
              <a:gd name="T32" fmla="*/ 2147483646 w 50"/>
              <a:gd name="T33" fmla="*/ 2147483646 h 49"/>
              <a:gd name="T34" fmla="*/ 2147483646 w 50"/>
              <a:gd name="T35" fmla="*/ 2147483646 h 49"/>
              <a:gd name="T36" fmla="*/ 2147483646 w 50"/>
              <a:gd name="T37" fmla="*/ 2147483646 h 49"/>
              <a:gd name="T38" fmla="*/ 2147483646 w 50"/>
              <a:gd name="T39" fmla="*/ 2147483646 h 49"/>
              <a:gd name="T40" fmla="*/ 2147483646 w 50"/>
              <a:gd name="T41" fmla="*/ 2147483646 h 49"/>
              <a:gd name="T42" fmla="*/ 2147483646 w 50"/>
              <a:gd name="T43" fmla="*/ 2147483646 h 49"/>
              <a:gd name="T44" fmla="*/ 2147483646 w 50"/>
              <a:gd name="T45" fmla="*/ 2147483646 h 49"/>
              <a:gd name="T46" fmla="*/ 2147483646 w 50"/>
              <a:gd name="T47" fmla="*/ 2147483646 h 49"/>
              <a:gd name="T48" fmla="*/ 2147483646 w 50"/>
              <a:gd name="T49" fmla="*/ 2147483646 h 49"/>
              <a:gd name="T50" fmla="*/ 2147483646 w 50"/>
              <a:gd name="T51" fmla="*/ 2147483646 h 49"/>
              <a:gd name="T52" fmla="*/ 2147483646 w 50"/>
              <a:gd name="T53" fmla="*/ 2147483646 h 49"/>
              <a:gd name="T54" fmla="*/ 2147483646 w 50"/>
              <a:gd name="T55" fmla="*/ 2147483646 h 49"/>
              <a:gd name="T56" fmla="*/ 2147483646 w 50"/>
              <a:gd name="T57" fmla="*/ 2147483646 h 49"/>
              <a:gd name="T58" fmla="*/ 2147483646 w 50"/>
              <a:gd name="T59" fmla="*/ 2147483646 h 49"/>
              <a:gd name="T60" fmla="*/ 2147483646 w 50"/>
              <a:gd name="T61" fmla="*/ 2147483646 h 49"/>
              <a:gd name="T62" fmla="*/ 2147483646 w 50"/>
              <a:gd name="T63" fmla="*/ 2147483646 h 49"/>
              <a:gd name="T64" fmla="*/ 2147483646 w 50"/>
              <a:gd name="T65" fmla="*/ 2147483646 h 49"/>
              <a:gd name="T66" fmla="*/ 2147483646 w 50"/>
              <a:gd name="T67" fmla="*/ 2147483646 h 49"/>
              <a:gd name="T68" fmla="*/ 2147483646 w 50"/>
              <a:gd name="T69" fmla="*/ 2147483646 h 49"/>
              <a:gd name="T70" fmla="*/ 2147483646 w 50"/>
              <a:gd name="T71" fmla="*/ 2147483646 h 49"/>
              <a:gd name="T72" fmla="*/ 2147483646 w 50"/>
              <a:gd name="T73" fmla="*/ 2147483646 h 49"/>
              <a:gd name="T74" fmla="*/ 2147483646 w 50"/>
              <a:gd name="T75" fmla="*/ 2147483646 h 49"/>
              <a:gd name="T76" fmla="*/ 2147483646 w 50"/>
              <a:gd name="T77" fmla="*/ 2147483646 h 49"/>
              <a:gd name="T78" fmla="*/ 2147483646 w 50"/>
              <a:gd name="T79" fmla="*/ 2147483646 h 49"/>
              <a:gd name="T80" fmla="*/ 2147483646 w 50"/>
              <a:gd name="T81" fmla="*/ 2147483646 h 49"/>
              <a:gd name="T82" fmla="*/ 2147483646 w 50"/>
              <a:gd name="T83" fmla="*/ 2147483646 h 49"/>
              <a:gd name="T84" fmla="*/ 2147483646 w 50"/>
              <a:gd name="T85" fmla="*/ 2147483646 h 49"/>
              <a:gd name="T86" fmla="*/ 2147483646 w 50"/>
              <a:gd name="T87" fmla="*/ 2147483646 h 49"/>
              <a:gd name="T88" fmla="*/ 2147483646 w 50"/>
              <a:gd name="T89" fmla="*/ 2147483646 h 49"/>
              <a:gd name="T90" fmla="*/ 2147483646 w 50"/>
              <a:gd name="T91" fmla="*/ 2147483646 h 49"/>
              <a:gd name="T92" fmla="*/ 2147483646 w 50"/>
              <a:gd name="T93" fmla="*/ 2147483646 h 49"/>
              <a:gd name="T94" fmla="*/ 0 w 50"/>
              <a:gd name="T95" fmla="*/ 2147483646 h 49"/>
              <a:gd name="T96" fmla="*/ 0 w 5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0" name="Freeform 25"/>
          <p:cNvSpPr>
            <a:spLocks/>
          </p:cNvSpPr>
          <p:nvPr/>
        </p:nvSpPr>
        <p:spPr bwMode="auto">
          <a:xfrm>
            <a:off x="6489700" y="4816475"/>
            <a:ext cx="69850" cy="77788"/>
          </a:xfrm>
          <a:custGeom>
            <a:avLst/>
            <a:gdLst>
              <a:gd name="T0" fmla="*/ 0 w 50"/>
              <a:gd name="T1" fmla="*/ 2147483646 h 49"/>
              <a:gd name="T2" fmla="*/ 2147483646 w 50"/>
              <a:gd name="T3" fmla="*/ 2147483646 h 49"/>
              <a:gd name="T4" fmla="*/ 2147483646 w 50"/>
              <a:gd name="T5" fmla="*/ 2147483646 h 49"/>
              <a:gd name="T6" fmla="*/ 2147483646 w 50"/>
              <a:gd name="T7" fmla="*/ 2147483646 h 49"/>
              <a:gd name="T8" fmla="*/ 2147483646 w 50"/>
              <a:gd name="T9" fmla="*/ 2147483646 h 49"/>
              <a:gd name="T10" fmla="*/ 2147483646 w 50"/>
              <a:gd name="T11" fmla="*/ 2147483646 h 49"/>
              <a:gd name="T12" fmla="*/ 2147483646 w 50"/>
              <a:gd name="T13" fmla="*/ 2147483646 h 49"/>
              <a:gd name="T14" fmla="*/ 2147483646 w 50"/>
              <a:gd name="T15" fmla="*/ 2147483646 h 49"/>
              <a:gd name="T16" fmla="*/ 2147483646 w 50"/>
              <a:gd name="T17" fmla="*/ 0 h 49"/>
              <a:gd name="T18" fmla="*/ 2147483646 w 50"/>
              <a:gd name="T19" fmla="*/ 0 h 49"/>
              <a:gd name="T20" fmla="*/ 2147483646 w 50"/>
              <a:gd name="T21" fmla="*/ 2147483646 h 49"/>
              <a:gd name="T22" fmla="*/ 2147483646 w 50"/>
              <a:gd name="T23" fmla="*/ 2147483646 h 49"/>
              <a:gd name="T24" fmla="*/ 2147483646 w 50"/>
              <a:gd name="T25" fmla="*/ 2147483646 h 49"/>
              <a:gd name="T26" fmla="*/ 2147483646 w 50"/>
              <a:gd name="T27" fmla="*/ 2147483646 h 49"/>
              <a:gd name="T28" fmla="*/ 2147483646 w 50"/>
              <a:gd name="T29" fmla="*/ 2147483646 h 49"/>
              <a:gd name="T30" fmla="*/ 2147483646 w 50"/>
              <a:gd name="T31" fmla="*/ 2147483646 h 49"/>
              <a:gd name="T32" fmla="*/ 2147483646 w 50"/>
              <a:gd name="T33" fmla="*/ 2147483646 h 49"/>
              <a:gd name="T34" fmla="*/ 2147483646 w 50"/>
              <a:gd name="T35" fmla="*/ 2147483646 h 49"/>
              <a:gd name="T36" fmla="*/ 2147483646 w 50"/>
              <a:gd name="T37" fmla="*/ 2147483646 h 49"/>
              <a:gd name="T38" fmla="*/ 2147483646 w 50"/>
              <a:gd name="T39" fmla="*/ 2147483646 h 49"/>
              <a:gd name="T40" fmla="*/ 2147483646 w 50"/>
              <a:gd name="T41" fmla="*/ 2147483646 h 49"/>
              <a:gd name="T42" fmla="*/ 2147483646 w 50"/>
              <a:gd name="T43" fmla="*/ 2147483646 h 49"/>
              <a:gd name="T44" fmla="*/ 2147483646 w 50"/>
              <a:gd name="T45" fmla="*/ 2147483646 h 49"/>
              <a:gd name="T46" fmla="*/ 2147483646 w 50"/>
              <a:gd name="T47" fmla="*/ 2147483646 h 49"/>
              <a:gd name="T48" fmla="*/ 2147483646 w 50"/>
              <a:gd name="T49" fmla="*/ 2147483646 h 49"/>
              <a:gd name="T50" fmla="*/ 2147483646 w 50"/>
              <a:gd name="T51" fmla="*/ 2147483646 h 49"/>
              <a:gd name="T52" fmla="*/ 2147483646 w 50"/>
              <a:gd name="T53" fmla="*/ 2147483646 h 49"/>
              <a:gd name="T54" fmla="*/ 2147483646 w 50"/>
              <a:gd name="T55" fmla="*/ 2147483646 h 49"/>
              <a:gd name="T56" fmla="*/ 2147483646 w 50"/>
              <a:gd name="T57" fmla="*/ 2147483646 h 49"/>
              <a:gd name="T58" fmla="*/ 2147483646 w 50"/>
              <a:gd name="T59" fmla="*/ 2147483646 h 49"/>
              <a:gd name="T60" fmla="*/ 2147483646 w 50"/>
              <a:gd name="T61" fmla="*/ 2147483646 h 49"/>
              <a:gd name="T62" fmla="*/ 2147483646 w 50"/>
              <a:gd name="T63" fmla="*/ 2147483646 h 49"/>
              <a:gd name="T64" fmla="*/ 2147483646 w 50"/>
              <a:gd name="T65" fmla="*/ 2147483646 h 49"/>
              <a:gd name="T66" fmla="*/ 2147483646 w 50"/>
              <a:gd name="T67" fmla="*/ 2147483646 h 49"/>
              <a:gd name="T68" fmla="*/ 2147483646 w 50"/>
              <a:gd name="T69" fmla="*/ 2147483646 h 49"/>
              <a:gd name="T70" fmla="*/ 2147483646 w 50"/>
              <a:gd name="T71" fmla="*/ 2147483646 h 49"/>
              <a:gd name="T72" fmla="*/ 2147483646 w 50"/>
              <a:gd name="T73" fmla="*/ 2147483646 h 49"/>
              <a:gd name="T74" fmla="*/ 2147483646 w 50"/>
              <a:gd name="T75" fmla="*/ 2147483646 h 49"/>
              <a:gd name="T76" fmla="*/ 2147483646 w 50"/>
              <a:gd name="T77" fmla="*/ 2147483646 h 49"/>
              <a:gd name="T78" fmla="*/ 2147483646 w 50"/>
              <a:gd name="T79" fmla="*/ 2147483646 h 49"/>
              <a:gd name="T80" fmla="*/ 2147483646 w 50"/>
              <a:gd name="T81" fmla="*/ 2147483646 h 49"/>
              <a:gd name="T82" fmla="*/ 2147483646 w 50"/>
              <a:gd name="T83" fmla="*/ 2147483646 h 49"/>
              <a:gd name="T84" fmla="*/ 2147483646 w 50"/>
              <a:gd name="T85" fmla="*/ 2147483646 h 49"/>
              <a:gd name="T86" fmla="*/ 2147483646 w 50"/>
              <a:gd name="T87" fmla="*/ 2147483646 h 49"/>
              <a:gd name="T88" fmla="*/ 2147483646 w 50"/>
              <a:gd name="T89" fmla="*/ 2147483646 h 49"/>
              <a:gd name="T90" fmla="*/ 2147483646 w 50"/>
              <a:gd name="T91" fmla="*/ 2147483646 h 49"/>
              <a:gd name="T92" fmla="*/ 2147483646 w 50"/>
              <a:gd name="T93" fmla="*/ 2147483646 h 49"/>
              <a:gd name="T94" fmla="*/ 0 w 50"/>
              <a:gd name="T95" fmla="*/ 2147483646 h 49"/>
              <a:gd name="T96" fmla="*/ 0 w 5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88091" name="Freeform 26"/>
          <p:cNvSpPr>
            <a:spLocks/>
          </p:cNvSpPr>
          <p:nvPr/>
        </p:nvSpPr>
        <p:spPr bwMode="auto">
          <a:xfrm>
            <a:off x="6442075" y="4816475"/>
            <a:ext cx="52388" cy="71438"/>
          </a:xfrm>
          <a:custGeom>
            <a:avLst/>
            <a:gdLst>
              <a:gd name="T0" fmla="*/ 2147483646 w 37"/>
              <a:gd name="T1" fmla="*/ 2147483646 h 45"/>
              <a:gd name="T2" fmla="*/ 2147483646 w 37"/>
              <a:gd name="T3" fmla="*/ 2147483646 h 45"/>
              <a:gd name="T4" fmla="*/ 2147483646 w 37"/>
              <a:gd name="T5" fmla="*/ 2147483646 h 45"/>
              <a:gd name="T6" fmla="*/ 2147483646 w 37"/>
              <a:gd name="T7" fmla="*/ 2147483646 h 45"/>
              <a:gd name="T8" fmla="*/ 2147483646 w 37"/>
              <a:gd name="T9" fmla="*/ 2147483646 h 45"/>
              <a:gd name="T10" fmla="*/ 2147483646 w 37"/>
              <a:gd name="T11" fmla="*/ 2147483646 h 45"/>
              <a:gd name="T12" fmla="*/ 2147483646 w 37"/>
              <a:gd name="T13" fmla="*/ 2147483646 h 45"/>
              <a:gd name="T14" fmla="*/ 2147483646 w 37"/>
              <a:gd name="T15" fmla="*/ 2147483646 h 45"/>
              <a:gd name="T16" fmla="*/ 2147483646 w 37"/>
              <a:gd name="T17" fmla="*/ 2147483646 h 45"/>
              <a:gd name="T18" fmla="*/ 2147483646 w 37"/>
              <a:gd name="T19" fmla="*/ 2147483646 h 45"/>
              <a:gd name="T20" fmla="*/ 2147483646 w 37"/>
              <a:gd name="T21" fmla="*/ 2147483646 h 45"/>
              <a:gd name="T22" fmla="*/ 2147483646 w 37"/>
              <a:gd name="T23" fmla="*/ 2147483646 h 45"/>
              <a:gd name="T24" fmla="*/ 2147483646 w 37"/>
              <a:gd name="T25" fmla="*/ 2147483646 h 45"/>
              <a:gd name="T26" fmla="*/ 2147483646 w 37"/>
              <a:gd name="T27" fmla="*/ 2147483646 h 45"/>
              <a:gd name="T28" fmla="*/ 2147483646 w 37"/>
              <a:gd name="T29" fmla="*/ 2147483646 h 45"/>
              <a:gd name="T30" fmla="*/ 2147483646 w 37"/>
              <a:gd name="T31" fmla="*/ 2147483646 h 45"/>
              <a:gd name="T32" fmla="*/ 2147483646 w 37"/>
              <a:gd name="T33" fmla="*/ 2147483646 h 45"/>
              <a:gd name="T34" fmla="*/ 2147483646 w 37"/>
              <a:gd name="T35" fmla="*/ 2147483646 h 45"/>
              <a:gd name="T36" fmla="*/ 2147483646 w 37"/>
              <a:gd name="T37" fmla="*/ 2147483646 h 45"/>
              <a:gd name="T38" fmla="*/ 2147483646 w 37"/>
              <a:gd name="T39" fmla="*/ 2147483646 h 45"/>
              <a:gd name="T40" fmla="*/ 2147483646 w 37"/>
              <a:gd name="T41" fmla="*/ 2147483646 h 45"/>
              <a:gd name="T42" fmla="*/ 2147483646 w 37"/>
              <a:gd name="T43" fmla="*/ 2147483646 h 45"/>
              <a:gd name="T44" fmla="*/ 2147483646 w 37"/>
              <a:gd name="T45" fmla="*/ 2147483646 h 45"/>
              <a:gd name="T46" fmla="*/ 2147483646 w 37"/>
              <a:gd name="T47" fmla="*/ 2147483646 h 45"/>
              <a:gd name="T48" fmla="*/ 2147483646 w 37"/>
              <a:gd name="T49" fmla="*/ 2147483646 h 45"/>
              <a:gd name="T50" fmla="*/ 2147483646 w 37"/>
              <a:gd name="T51" fmla="*/ 2147483646 h 45"/>
              <a:gd name="T52" fmla="*/ 2147483646 w 37"/>
              <a:gd name="T53" fmla="*/ 2147483646 h 45"/>
              <a:gd name="T54" fmla="*/ 2147483646 w 37"/>
              <a:gd name="T55" fmla="*/ 0 h 45"/>
              <a:gd name="T56" fmla="*/ 2147483646 w 37"/>
              <a:gd name="T57" fmla="*/ 2147483646 h 45"/>
              <a:gd name="T58" fmla="*/ 2147483646 w 37"/>
              <a:gd name="T59" fmla="*/ 2147483646 h 45"/>
              <a:gd name="T60" fmla="*/ 2147483646 w 37"/>
              <a:gd name="T61" fmla="*/ 2147483646 h 45"/>
              <a:gd name="T62" fmla="*/ 2147483646 w 37"/>
              <a:gd name="T63" fmla="*/ 2147483646 h 45"/>
              <a:gd name="T64" fmla="*/ 0 w 37"/>
              <a:gd name="T65" fmla="*/ 2147483646 h 45"/>
              <a:gd name="T66" fmla="*/ 0 w 37"/>
              <a:gd name="T67" fmla="*/ 2147483646 h 45"/>
              <a:gd name="T68" fmla="*/ 0 w 37"/>
              <a:gd name="T69" fmla="*/ 2147483646 h 45"/>
              <a:gd name="T70" fmla="*/ 2147483646 w 37"/>
              <a:gd name="T71" fmla="*/ 2147483646 h 45"/>
              <a:gd name="T72" fmla="*/ 2147483646 w 37"/>
              <a:gd name="T73" fmla="*/ 2147483646 h 45"/>
              <a:gd name="T74" fmla="*/ 2147483646 w 37"/>
              <a:gd name="T75" fmla="*/ 2147483646 h 45"/>
              <a:gd name="T76" fmla="*/ 2147483646 w 37"/>
              <a:gd name="T77" fmla="*/ 2147483646 h 45"/>
              <a:gd name="T78" fmla="*/ 2147483646 w 37"/>
              <a:gd name="T79" fmla="*/ 2147483646 h 45"/>
              <a:gd name="T80" fmla="*/ 2147483646 w 37"/>
              <a:gd name="T81" fmla="*/ 2147483646 h 45"/>
              <a:gd name="T82" fmla="*/ 2147483646 w 37"/>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2" name="Freeform 27"/>
          <p:cNvSpPr>
            <a:spLocks/>
          </p:cNvSpPr>
          <p:nvPr/>
        </p:nvSpPr>
        <p:spPr bwMode="auto">
          <a:xfrm>
            <a:off x="6442075" y="4816475"/>
            <a:ext cx="52388" cy="71438"/>
          </a:xfrm>
          <a:custGeom>
            <a:avLst/>
            <a:gdLst>
              <a:gd name="T0" fmla="*/ 2147483646 w 37"/>
              <a:gd name="T1" fmla="*/ 2147483646 h 45"/>
              <a:gd name="T2" fmla="*/ 2147483646 w 37"/>
              <a:gd name="T3" fmla="*/ 2147483646 h 45"/>
              <a:gd name="T4" fmla="*/ 2147483646 w 37"/>
              <a:gd name="T5" fmla="*/ 2147483646 h 45"/>
              <a:gd name="T6" fmla="*/ 2147483646 w 37"/>
              <a:gd name="T7" fmla="*/ 2147483646 h 45"/>
              <a:gd name="T8" fmla="*/ 2147483646 w 37"/>
              <a:gd name="T9" fmla="*/ 2147483646 h 45"/>
              <a:gd name="T10" fmla="*/ 2147483646 w 37"/>
              <a:gd name="T11" fmla="*/ 2147483646 h 45"/>
              <a:gd name="T12" fmla="*/ 2147483646 w 37"/>
              <a:gd name="T13" fmla="*/ 2147483646 h 45"/>
              <a:gd name="T14" fmla="*/ 2147483646 w 37"/>
              <a:gd name="T15" fmla="*/ 2147483646 h 45"/>
              <a:gd name="T16" fmla="*/ 2147483646 w 37"/>
              <a:gd name="T17" fmla="*/ 2147483646 h 45"/>
              <a:gd name="T18" fmla="*/ 2147483646 w 37"/>
              <a:gd name="T19" fmla="*/ 2147483646 h 45"/>
              <a:gd name="T20" fmla="*/ 2147483646 w 37"/>
              <a:gd name="T21" fmla="*/ 2147483646 h 45"/>
              <a:gd name="T22" fmla="*/ 2147483646 w 37"/>
              <a:gd name="T23" fmla="*/ 2147483646 h 45"/>
              <a:gd name="T24" fmla="*/ 2147483646 w 37"/>
              <a:gd name="T25" fmla="*/ 2147483646 h 45"/>
              <a:gd name="T26" fmla="*/ 2147483646 w 37"/>
              <a:gd name="T27" fmla="*/ 2147483646 h 45"/>
              <a:gd name="T28" fmla="*/ 2147483646 w 37"/>
              <a:gd name="T29" fmla="*/ 2147483646 h 45"/>
              <a:gd name="T30" fmla="*/ 2147483646 w 37"/>
              <a:gd name="T31" fmla="*/ 2147483646 h 45"/>
              <a:gd name="T32" fmla="*/ 2147483646 w 37"/>
              <a:gd name="T33" fmla="*/ 2147483646 h 45"/>
              <a:gd name="T34" fmla="*/ 2147483646 w 37"/>
              <a:gd name="T35" fmla="*/ 2147483646 h 45"/>
              <a:gd name="T36" fmla="*/ 2147483646 w 37"/>
              <a:gd name="T37" fmla="*/ 2147483646 h 45"/>
              <a:gd name="T38" fmla="*/ 2147483646 w 37"/>
              <a:gd name="T39" fmla="*/ 2147483646 h 45"/>
              <a:gd name="T40" fmla="*/ 2147483646 w 37"/>
              <a:gd name="T41" fmla="*/ 2147483646 h 45"/>
              <a:gd name="T42" fmla="*/ 2147483646 w 37"/>
              <a:gd name="T43" fmla="*/ 2147483646 h 45"/>
              <a:gd name="T44" fmla="*/ 2147483646 w 37"/>
              <a:gd name="T45" fmla="*/ 2147483646 h 45"/>
              <a:gd name="T46" fmla="*/ 2147483646 w 37"/>
              <a:gd name="T47" fmla="*/ 2147483646 h 45"/>
              <a:gd name="T48" fmla="*/ 2147483646 w 37"/>
              <a:gd name="T49" fmla="*/ 2147483646 h 45"/>
              <a:gd name="T50" fmla="*/ 2147483646 w 37"/>
              <a:gd name="T51" fmla="*/ 2147483646 h 45"/>
              <a:gd name="T52" fmla="*/ 2147483646 w 37"/>
              <a:gd name="T53" fmla="*/ 2147483646 h 45"/>
              <a:gd name="T54" fmla="*/ 2147483646 w 37"/>
              <a:gd name="T55" fmla="*/ 0 h 45"/>
              <a:gd name="T56" fmla="*/ 2147483646 w 37"/>
              <a:gd name="T57" fmla="*/ 2147483646 h 45"/>
              <a:gd name="T58" fmla="*/ 2147483646 w 37"/>
              <a:gd name="T59" fmla="*/ 2147483646 h 45"/>
              <a:gd name="T60" fmla="*/ 2147483646 w 37"/>
              <a:gd name="T61" fmla="*/ 2147483646 h 45"/>
              <a:gd name="T62" fmla="*/ 2147483646 w 37"/>
              <a:gd name="T63" fmla="*/ 2147483646 h 45"/>
              <a:gd name="T64" fmla="*/ 0 w 37"/>
              <a:gd name="T65" fmla="*/ 2147483646 h 45"/>
              <a:gd name="T66" fmla="*/ 0 w 37"/>
              <a:gd name="T67" fmla="*/ 2147483646 h 45"/>
              <a:gd name="T68" fmla="*/ 0 w 37"/>
              <a:gd name="T69" fmla="*/ 2147483646 h 45"/>
              <a:gd name="T70" fmla="*/ 2147483646 w 37"/>
              <a:gd name="T71" fmla="*/ 2147483646 h 45"/>
              <a:gd name="T72" fmla="*/ 2147483646 w 37"/>
              <a:gd name="T73" fmla="*/ 2147483646 h 45"/>
              <a:gd name="T74" fmla="*/ 2147483646 w 37"/>
              <a:gd name="T75" fmla="*/ 2147483646 h 45"/>
              <a:gd name="T76" fmla="*/ 2147483646 w 37"/>
              <a:gd name="T77" fmla="*/ 2147483646 h 45"/>
              <a:gd name="T78" fmla="*/ 2147483646 w 37"/>
              <a:gd name="T79" fmla="*/ 2147483646 h 45"/>
              <a:gd name="T80" fmla="*/ 2147483646 w 37"/>
              <a:gd name="T81" fmla="*/ 2147483646 h 45"/>
              <a:gd name="T82" fmla="*/ 2147483646 w 37"/>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88093" name="Freeform 28"/>
          <p:cNvSpPr>
            <a:spLocks/>
          </p:cNvSpPr>
          <p:nvPr/>
        </p:nvSpPr>
        <p:spPr bwMode="auto">
          <a:xfrm>
            <a:off x="6442075" y="4816475"/>
            <a:ext cx="52388" cy="71438"/>
          </a:xfrm>
          <a:custGeom>
            <a:avLst/>
            <a:gdLst>
              <a:gd name="T0" fmla="*/ 2147483646 w 37"/>
              <a:gd name="T1" fmla="*/ 2147483646 h 45"/>
              <a:gd name="T2" fmla="*/ 2147483646 w 37"/>
              <a:gd name="T3" fmla="*/ 2147483646 h 45"/>
              <a:gd name="T4" fmla="*/ 2147483646 w 37"/>
              <a:gd name="T5" fmla="*/ 2147483646 h 45"/>
              <a:gd name="T6" fmla="*/ 2147483646 w 37"/>
              <a:gd name="T7" fmla="*/ 2147483646 h 45"/>
              <a:gd name="T8" fmla="*/ 2147483646 w 37"/>
              <a:gd name="T9" fmla="*/ 2147483646 h 45"/>
              <a:gd name="T10" fmla="*/ 2147483646 w 37"/>
              <a:gd name="T11" fmla="*/ 2147483646 h 45"/>
              <a:gd name="T12" fmla="*/ 2147483646 w 37"/>
              <a:gd name="T13" fmla="*/ 2147483646 h 45"/>
              <a:gd name="T14" fmla="*/ 2147483646 w 37"/>
              <a:gd name="T15" fmla="*/ 2147483646 h 45"/>
              <a:gd name="T16" fmla="*/ 2147483646 w 37"/>
              <a:gd name="T17" fmla="*/ 2147483646 h 45"/>
              <a:gd name="T18" fmla="*/ 2147483646 w 37"/>
              <a:gd name="T19" fmla="*/ 2147483646 h 45"/>
              <a:gd name="T20" fmla="*/ 2147483646 w 37"/>
              <a:gd name="T21" fmla="*/ 2147483646 h 45"/>
              <a:gd name="T22" fmla="*/ 2147483646 w 37"/>
              <a:gd name="T23" fmla="*/ 2147483646 h 45"/>
              <a:gd name="T24" fmla="*/ 2147483646 w 37"/>
              <a:gd name="T25" fmla="*/ 2147483646 h 45"/>
              <a:gd name="T26" fmla="*/ 2147483646 w 37"/>
              <a:gd name="T27" fmla="*/ 2147483646 h 45"/>
              <a:gd name="T28" fmla="*/ 2147483646 w 37"/>
              <a:gd name="T29" fmla="*/ 2147483646 h 45"/>
              <a:gd name="T30" fmla="*/ 2147483646 w 37"/>
              <a:gd name="T31" fmla="*/ 2147483646 h 45"/>
              <a:gd name="T32" fmla="*/ 2147483646 w 37"/>
              <a:gd name="T33" fmla="*/ 2147483646 h 45"/>
              <a:gd name="T34" fmla="*/ 2147483646 w 37"/>
              <a:gd name="T35" fmla="*/ 2147483646 h 45"/>
              <a:gd name="T36" fmla="*/ 2147483646 w 37"/>
              <a:gd name="T37" fmla="*/ 2147483646 h 45"/>
              <a:gd name="T38" fmla="*/ 2147483646 w 37"/>
              <a:gd name="T39" fmla="*/ 2147483646 h 45"/>
              <a:gd name="T40" fmla="*/ 2147483646 w 37"/>
              <a:gd name="T41" fmla="*/ 2147483646 h 45"/>
              <a:gd name="T42" fmla="*/ 2147483646 w 37"/>
              <a:gd name="T43" fmla="*/ 2147483646 h 45"/>
              <a:gd name="T44" fmla="*/ 2147483646 w 37"/>
              <a:gd name="T45" fmla="*/ 2147483646 h 45"/>
              <a:gd name="T46" fmla="*/ 2147483646 w 37"/>
              <a:gd name="T47" fmla="*/ 2147483646 h 45"/>
              <a:gd name="T48" fmla="*/ 2147483646 w 37"/>
              <a:gd name="T49" fmla="*/ 2147483646 h 45"/>
              <a:gd name="T50" fmla="*/ 2147483646 w 37"/>
              <a:gd name="T51" fmla="*/ 2147483646 h 45"/>
              <a:gd name="T52" fmla="*/ 2147483646 w 37"/>
              <a:gd name="T53" fmla="*/ 2147483646 h 45"/>
              <a:gd name="T54" fmla="*/ 2147483646 w 37"/>
              <a:gd name="T55" fmla="*/ 0 h 45"/>
              <a:gd name="T56" fmla="*/ 2147483646 w 37"/>
              <a:gd name="T57" fmla="*/ 2147483646 h 45"/>
              <a:gd name="T58" fmla="*/ 2147483646 w 37"/>
              <a:gd name="T59" fmla="*/ 2147483646 h 45"/>
              <a:gd name="T60" fmla="*/ 2147483646 w 37"/>
              <a:gd name="T61" fmla="*/ 2147483646 h 45"/>
              <a:gd name="T62" fmla="*/ 2147483646 w 37"/>
              <a:gd name="T63" fmla="*/ 2147483646 h 45"/>
              <a:gd name="T64" fmla="*/ 0 w 37"/>
              <a:gd name="T65" fmla="*/ 2147483646 h 45"/>
              <a:gd name="T66" fmla="*/ 0 w 37"/>
              <a:gd name="T67" fmla="*/ 2147483646 h 45"/>
              <a:gd name="T68" fmla="*/ 0 w 37"/>
              <a:gd name="T69" fmla="*/ 2147483646 h 45"/>
              <a:gd name="T70" fmla="*/ 2147483646 w 37"/>
              <a:gd name="T71" fmla="*/ 2147483646 h 45"/>
              <a:gd name="T72" fmla="*/ 2147483646 w 37"/>
              <a:gd name="T73" fmla="*/ 2147483646 h 45"/>
              <a:gd name="T74" fmla="*/ 2147483646 w 37"/>
              <a:gd name="T75" fmla="*/ 2147483646 h 45"/>
              <a:gd name="T76" fmla="*/ 2147483646 w 37"/>
              <a:gd name="T77" fmla="*/ 2147483646 h 45"/>
              <a:gd name="T78" fmla="*/ 2147483646 w 37"/>
              <a:gd name="T79" fmla="*/ 2147483646 h 45"/>
              <a:gd name="T80" fmla="*/ 2147483646 w 37"/>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88094" name="Freeform 29"/>
          <p:cNvSpPr>
            <a:spLocks/>
          </p:cNvSpPr>
          <p:nvPr/>
        </p:nvSpPr>
        <p:spPr bwMode="auto">
          <a:xfrm>
            <a:off x="6437313" y="4770438"/>
            <a:ext cx="93662" cy="49212"/>
          </a:xfrm>
          <a:custGeom>
            <a:avLst/>
            <a:gdLst>
              <a:gd name="T0" fmla="*/ 2147483646 w 66"/>
              <a:gd name="T1" fmla="*/ 2147483646 h 31"/>
              <a:gd name="T2" fmla="*/ 2147483646 w 66"/>
              <a:gd name="T3" fmla="*/ 2147483646 h 31"/>
              <a:gd name="T4" fmla="*/ 2147483646 w 66"/>
              <a:gd name="T5" fmla="*/ 2147483646 h 31"/>
              <a:gd name="T6" fmla="*/ 2147483646 w 66"/>
              <a:gd name="T7" fmla="*/ 2147483646 h 31"/>
              <a:gd name="T8" fmla="*/ 0 w 66"/>
              <a:gd name="T9" fmla="*/ 2147483646 h 31"/>
              <a:gd name="T10" fmla="*/ 0 w 66"/>
              <a:gd name="T11" fmla="*/ 2147483646 h 31"/>
              <a:gd name="T12" fmla="*/ 2147483646 w 66"/>
              <a:gd name="T13" fmla="*/ 2147483646 h 31"/>
              <a:gd name="T14" fmla="*/ 2147483646 w 66"/>
              <a:gd name="T15" fmla="*/ 2147483646 h 31"/>
              <a:gd name="T16" fmla="*/ 2147483646 w 66"/>
              <a:gd name="T17" fmla="*/ 2147483646 h 31"/>
              <a:gd name="T18" fmla="*/ 2147483646 w 66"/>
              <a:gd name="T19" fmla="*/ 2147483646 h 31"/>
              <a:gd name="T20" fmla="*/ 2147483646 w 66"/>
              <a:gd name="T21" fmla="*/ 2147483646 h 31"/>
              <a:gd name="T22" fmla="*/ 2147483646 w 66"/>
              <a:gd name="T23" fmla="*/ 2147483646 h 31"/>
              <a:gd name="T24" fmla="*/ 2147483646 w 66"/>
              <a:gd name="T25" fmla="*/ 2147483646 h 31"/>
              <a:gd name="T26" fmla="*/ 2147483646 w 66"/>
              <a:gd name="T27" fmla="*/ 2147483646 h 31"/>
              <a:gd name="T28" fmla="*/ 2147483646 w 66"/>
              <a:gd name="T29" fmla="*/ 2147483646 h 31"/>
              <a:gd name="T30" fmla="*/ 2147483646 w 66"/>
              <a:gd name="T31" fmla="*/ 2147483646 h 31"/>
              <a:gd name="T32" fmla="*/ 2147483646 w 66"/>
              <a:gd name="T33" fmla="*/ 2147483646 h 31"/>
              <a:gd name="T34" fmla="*/ 2147483646 w 66"/>
              <a:gd name="T35" fmla="*/ 2147483646 h 31"/>
              <a:gd name="T36" fmla="*/ 2147483646 w 66"/>
              <a:gd name="T37" fmla="*/ 2147483646 h 31"/>
              <a:gd name="T38" fmla="*/ 2147483646 w 66"/>
              <a:gd name="T39" fmla="*/ 2147483646 h 31"/>
              <a:gd name="T40" fmla="*/ 2147483646 w 66"/>
              <a:gd name="T41" fmla="*/ 2147483646 h 31"/>
              <a:gd name="T42" fmla="*/ 2147483646 w 66"/>
              <a:gd name="T43" fmla="*/ 2147483646 h 31"/>
              <a:gd name="T44" fmla="*/ 2147483646 w 66"/>
              <a:gd name="T45" fmla="*/ 2147483646 h 31"/>
              <a:gd name="T46" fmla="*/ 2147483646 w 66"/>
              <a:gd name="T47" fmla="*/ 2147483646 h 31"/>
              <a:gd name="T48" fmla="*/ 2147483646 w 66"/>
              <a:gd name="T49" fmla="*/ 2147483646 h 31"/>
              <a:gd name="T50" fmla="*/ 2147483646 w 66"/>
              <a:gd name="T51" fmla="*/ 2147483646 h 31"/>
              <a:gd name="T52" fmla="*/ 2147483646 w 66"/>
              <a:gd name="T53" fmla="*/ 2147483646 h 31"/>
              <a:gd name="T54" fmla="*/ 2147483646 w 66"/>
              <a:gd name="T55" fmla="*/ 2147483646 h 31"/>
              <a:gd name="T56" fmla="*/ 2147483646 w 66"/>
              <a:gd name="T57" fmla="*/ 2147483646 h 31"/>
              <a:gd name="T58" fmla="*/ 2147483646 w 66"/>
              <a:gd name="T59" fmla="*/ 2147483646 h 31"/>
              <a:gd name="T60" fmla="*/ 2147483646 w 66"/>
              <a:gd name="T61" fmla="*/ 2147483646 h 31"/>
              <a:gd name="T62" fmla="*/ 2147483646 w 66"/>
              <a:gd name="T63" fmla="*/ 0 h 31"/>
              <a:gd name="T64" fmla="*/ 2147483646 w 66"/>
              <a:gd name="T65" fmla="*/ 0 h 31"/>
              <a:gd name="T66" fmla="*/ 2147483646 w 66"/>
              <a:gd name="T67" fmla="*/ 2147483646 h 31"/>
              <a:gd name="T68" fmla="*/ 2147483646 w 66"/>
              <a:gd name="T69" fmla="*/ 2147483646 h 31"/>
              <a:gd name="T70" fmla="*/ 2147483646 w 66"/>
              <a:gd name="T71" fmla="*/ 2147483646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5" name="Freeform 30"/>
          <p:cNvSpPr>
            <a:spLocks/>
          </p:cNvSpPr>
          <p:nvPr/>
        </p:nvSpPr>
        <p:spPr bwMode="auto">
          <a:xfrm>
            <a:off x="6437313" y="4770438"/>
            <a:ext cx="93662" cy="49212"/>
          </a:xfrm>
          <a:custGeom>
            <a:avLst/>
            <a:gdLst>
              <a:gd name="T0" fmla="*/ 2147483646 w 66"/>
              <a:gd name="T1" fmla="*/ 2147483646 h 31"/>
              <a:gd name="T2" fmla="*/ 2147483646 w 66"/>
              <a:gd name="T3" fmla="*/ 2147483646 h 31"/>
              <a:gd name="T4" fmla="*/ 2147483646 w 66"/>
              <a:gd name="T5" fmla="*/ 2147483646 h 31"/>
              <a:gd name="T6" fmla="*/ 2147483646 w 66"/>
              <a:gd name="T7" fmla="*/ 2147483646 h 31"/>
              <a:gd name="T8" fmla="*/ 0 w 66"/>
              <a:gd name="T9" fmla="*/ 2147483646 h 31"/>
              <a:gd name="T10" fmla="*/ 0 w 66"/>
              <a:gd name="T11" fmla="*/ 2147483646 h 31"/>
              <a:gd name="T12" fmla="*/ 2147483646 w 66"/>
              <a:gd name="T13" fmla="*/ 2147483646 h 31"/>
              <a:gd name="T14" fmla="*/ 2147483646 w 66"/>
              <a:gd name="T15" fmla="*/ 2147483646 h 31"/>
              <a:gd name="T16" fmla="*/ 2147483646 w 66"/>
              <a:gd name="T17" fmla="*/ 2147483646 h 31"/>
              <a:gd name="T18" fmla="*/ 2147483646 w 66"/>
              <a:gd name="T19" fmla="*/ 2147483646 h 31"/>
              <a:gd name="T20" fmla="*/ 2147483646 w 66"/>
              <a:gd name="T21" fmla="*/ 2147483646 h 31"/>
              <a:gd name="T22" fmla="*/ 2147483646 w 66"/>
              <a:gd name="T23" fmla="*/ 2147483646 h 31"/>
              <a:gd name="T24" fmla="*/ 2147483646 w 66"/>
              <a:gd name="T25" fmla="*/ 2147483646 h 31"/>
              <a:gd name="T26" fmla="*/ 2147483646 w 66"/>
              <a:gd name="T27" fmla="*/ 2147483646 h 31"/>
              <a:gd name="T28" fmla="*/ 2147483646 w 66"/>
              <a:gd name="T29" fmla="*/ 2147483646 h 31"/>
              <a:gd name="T30" fmla="*/ 2147483646 w 66"/>
              <a:gd name="T31" fmla="*/ 2147483646 h 31"/>
              <a:gd name="T32" fmla="*/ 2147483646 w 66"/>
              <a:gd name="T33" fmla="*/ 2147483646 h 31"/>
              <a:gd name="T34" fmla="*/ 2147483646 w 66"/>
              <a:gd name="T35" fmla="*/ 2147483646 h 31"/>
              <a:gd name="T36" fmla="*/ 2147483646 w 66"/>
              <a:gd name="T37" fmla="*/ 2147483646 h 31"/>
              <a:gd name="T38" fmla="*/ 2147483646 w 66"/>
              <a:gd name="T39" fmla="*/ 2147483646 h 31"/>
              <a:gd name="T40" fmla="*/ 2147483646 w 66"/>
              <a:gd name="T41" fmla="*/ 2147483646 h 31"/>
              <a:gd name="T42" fmla="*/ 2147483646 w 66"/>
              <a:gd name="T43" fmla="*/ 2147483646 h 31"/>
              <a:gd name="T44" fmla="*/ 2147483646 w 66"/>
              <a:gd name="T45" fmla="*/ 2147483646 h 31"/>
              <a:gd name="T46" fmla="*/ 2147483646 w 66"/>
              <a:gd name="T47" fmla="*/ 2147483646 h 31"/>
              <a:gd name="T48" fmla="*/ 2147483646 w 66"/>
              <a:gd name="T49" fmla="*/ 2147483646 h 31"/>
              <a:gd name="T50" fmla="*/ 2147483646 w 66"/>
              <a:gd name="T51" fmla="*/ 2147483646 h 31"/>
              <a:gd name="T52" fmla="*/ 2147483646 w 66"/>
              <a:gd name="T53" fmla="*/ 2147483646 h 31"/>
              <a:gd name="T54" fmla="*/ 2147483646 w 66"/>
              <a:gd name="T55" fmla="*/ 2147483646 h 31"/>
              <a:gd name="T56" fmla="*/ 2147483646 w 66"/>
              <a:gd name="T57" fmla="*/ 2147483646 h 31"/>
              <a:gd name="T58" fmla="*/ 2147483646 w 66"/>
              <a:gd name="T59" fmla="*/ 2147483646 h 31"/>
              <a:gd name="T60" fmla="*/ 2147483646 w 66"/>
              <a:gd name="T61" fmla="*/ 2147483646 h 31"/>
              <a:gd name="T62" fmla="*/ 2147483646 w 66"/>
              <a:gd name="T63" fmla="*/ 0 h 31"/>
              <a:gd name="T64" fmla="*/ 2147483646 w 66"/>
              <a:gd name="T65" fmla="*/ 0 h 31"/>
              <a:gd name="T66" fmla="*/ 2147483646 w 66"/>
              <a:gd name="T67" fmla="*/ 2147483646 h 31"/>
              <a:gd name="T68" fmla="*/ 2147483646 w 66"/>
              <a:gd name="T69" fmla="*/ 2147483646 h 31"/>
              <a:gd name="T70" fmla="*/ 2147483646 w 66"/>
              <a:gd name="T71" fmla="*/ 2147483646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88096" name="Freeform 31"/>
          <p:cNvSpPr>
            <a:spLocks/>
          </p:cNvSpPr>
          <p:nvPr/>
        </p:nvSpPr>
        <p:spPr bwMode="auto">
          <a:xfrm>
            <a:off x="6432550" y="4502150"/>
            <a:ext cx="358775" cy="347663"/>
          </a:xfrm>
          <a:custGeom>
            <a:avLst/>
            <a:gdLst>
              <a:gd name="T0" fmla="*/ 2147483646 w 254"/>
              <a:gd name="T1" fmla="*/ 2147483646 h 219"/>
              <a:gd name="T2" fmla="*/ 2147483646 w 254"/>
              <a:gd name="T3" fmla="*/ 2147483646 h 219"/>
              <a:gd name="T4" fmla="*/ 2147483646 w 254"/>
              <a:gd name="T5" fmla="*/ 2147483646 h 219"/>
              <a:gd name="T6" fmla="*/ 2147483646 w 254"/>
              <a:gd name="T7" fmla="*/ 2147483646 h 219"/>
              <a:gd name="T8" fmla="*/ 0 w 254"/>
              <a:gd name="T9" fmla="*/ 2147483646 h 219"/>
              <a:gd name="T10" fmla="*/ 2147483646 w 254"/>
              <a:gd name="T11" fmla="*/ 2147483646 h 219"/>
              <a:gd name="T12" fmla="*/ 2147483646 w 254"/>
              <a:gd name="T13" fmla="*/ 2147483646 h 219"/>
              <a:gd name="T14" fmla="*/ 2147483646 w 254"/>
              <a:gd name="T15" fmla="*/ 2147483646 h 219"/>
              <a:gd name="T16" fmla="*/ 2147483646 w 254"/>
              <a:gd name="T17" fmla="*/ 2147483646 h 219"/>
              <a:gd name="T18" fmla="*/ 2147483646 w 254"/>
              <a:gd name="T19" fmla="*/ 2147483646 h 219"/>
              <a:gd name="T20" fmla="*/ 2147483646 w 254"/>
              <a:gd name="T21" fmla="*/ 2147483646 h 219"/>
              <a:gd name="T22" fmla="*/ 2147483646 w 254"/>
              <a:gd name="T23" fmla="*/ 2147483646 h 219"/>
              <a:gd name="T24" fmla="*/ 2147483646 w 254"/>
              <a:gd name="T25" fmla="*/ 2147483646 h 219"/>
              <a:gd name="T26" fmla="*/ 2147483646 w 254"/>
              <a:gd name="T27" fmla="*/ 2147483646 h 219"/>
              <a:gd name="T28" fmla="*/ 2147483646 w 254"/>
              <a:gd name="T29" fmla="*/ 2147483646 h 219"/>
              <a:gd name="T30" fmla="*/ 2147483646 w 254"/>
              <a:gd name="T31" fmla="*/ 2147483646 h 219"/>
              <a:gd name="T32" fmla="*/ 2147483646 w 254"/>
              <a:gd name="T33" fmla="*/ 2147483646 h 219"/>
              <a:gd name="T34" fmla="*/ 2147483646 w 254"/>
              <a:gd name="T35" fmla="*/ 2147483646 h 219"/>
              <a:gd name="T36" fmla="*/ 2147483646 w 254"/>
              <a:gd name="T37" fmla="*/ 2147483646 h 219"/>
              <a:gd name="T38" fmla="*/ 2147483646 w 254"/>
              <a:gd name="T39" fmla="*/ 2147483646 h 219"/>
              <a:gd name="T40" fmla="*/ 2147483646 w 254"/>
              <a:gd name="T41" fmla="*/ 2147483646 h 219"/>
              <a:gd name="T42" fmla="*/ 2147483646 w 254"/>
              <a:gd name="T43" fmla="*/ 2147483646 h 219"/>
              <a:gd name="T44" fmla="*/ 2147483646 w 254"/>
              <a:gd name="T45" fmla="*/ 2147483646 h 219"/>
              <a:gd name="T46" fmla="*/ 2147483646 w 254"/>
              <a:gd name="T47" fmla="*/ 2147483646 h 219"/>
              <a:gd name="T48" fmla="*/ 2147483646 w 254"/>
              <a:gd name="T49" fmla="*/ 2147483646 h 219"/>
              <a:gd name="T50" fmla="*/ 2147483646 w 254"/>
              <a:gd name="T51" fmla="*/ 2147483646 h 219"/>
              <a:gd name="T52" fmla="*/ 2147483646 w 254"/>
              <a:gd name="T53" fmla="*/ 2147483646 h 219"/>
              <a:gd name="T54" fmla="*/ 2147483646 w 254"/>
              <a:gd name="T55" fmla="*/ 2147483646 h 219"/>
              <a:gd name="T56" fmla="*/ 2147483646 w 254"/>
              <a:gd name="T57" fmla="*/ 2147483646 h 219"/>
              <a:gd name="T58" fmla="*/ 2147483646 w 254"/>
              <a:gd name="T59" fmla="*/ 2147483646 h 219"/>
              <a:gd name="T60" fmla="*/ 2147483646 w 254"/>
              <a:gd name="T61" fmla="*/ 2147483646 h 219"/>
              <a:gd name="T62" fmla="*/ 2147483646 w 254"/>
              <a:gd name="T63" fmla="*/ 2147483646 h 219"/>
              <a:gd name="T64" fmla="*/ 2147483646 w 254"/>
              <a:gd name="T65" fmla="*/ 2147483646 h 219"/>
              <a:gd name="T66" fmla="*/ 2147483646 w 254"/>
              <a:gd name="T67" fmla="*/ 2147483646 h 219"/>
              <a:gd name="T68" fmla="*/ 2147483646 w 254"/>
              <a:gd name="T69" fmla="*/ 2147483646 h 219"/>
              <a:gd name="T70" fmla="*/ 2147483646 w 254"/>
              <a:gd name="T71" fmla="*/ 2147483646 h 219"/>
              <a:gd name="T72" fmla="*/ 2147483646 w 254"/>
              <a:gd name="T73" fmla="*/ 2147483646 h 219"/>
              <a:gd name="T74" fmla="*/ 2147483646 w 254"/>
              <a:gd name="T75" fmla="*/ 2147483646 h 219"/>
              <a:gd name="T76" fmla="*/ 2147483646 w 254"/>
              <a:gd name="T77" fmla="*/ 2147483646 h 219"/>
              <a:gd name="T78" fmla="*/ 2147483646 w 254"/>
              <a:gd name="T79" fmla="*/ 2147483646 h 219"/>
              <a:gd name="T80" fmla="*/ 2147483646 w 254"/>
              <a:gd name="T81" fmla="*/ 2147483646 h 219"/>
              <a:gd name="T82" fmla="*/ 2147483646 w 254"/>
              <a:gd name="T83" fmla="*/ 2147483646 h 219"/>
              <a:gd name="T84" fmla="*/ 2147483646 w 254"/>
              <a:gd name="T85" fmla="*/ 2147483646 h 219"/>
              <a:gd name="T86" fmla="*/ 2147483646 w 254"/>
              <a:gd name="T87" fmla="*/ 2147483646 h 219"/>
              <a:gd name="T88" fmla="*/ 2147483646 w 254"/>
              <a:gd name="T89" fmla="*/ 2147483646 h 219"/>
              <a:gd name="T90" fmla="*/ 2147483646 w 254"/>
              <a:gd name="T91" fmla="*/ 2147483646 h 219"/>
              <a:gd name="T92" fmla="*/ 2147483646 w 254"/>
              <a:gd name="T93" fmla="*/ 2147483646 h 219"/>
              <a:gd name="T94" fmla="*/ 2147483646 w 254"/>
              <a:gd name="T95" fmla="*/ 2147483646 h 219"/>
              <a:gd name="T96" fmla="*/ 2147483646 w 254"/>
              <a:gd name="T97" fmla="*/ 0 h 219"/>
              <a:gd name="T98" fmla="*/ 2147483646 w 254"/>
              <a:gd name="T99" fmla="*/ 2147483646 h 219"/>
              <a:gd name="T100" fmla="*/ 2147483646 w 254"/>
              <a:gd name="T101" fmla="*/ 2147483646 h 219"/>
              <a:gd name="T102" fmla="*/ 2147483646 w 254"/>
              <a:gd name="T103" fmla="*/ 2147483646 h 219"/>
              <a:gd name="T104" fmla="*/ 2147483646 w 254"/>
              <a:gd name="T105" fmla="*/ 2147483646 h 219"/>
              <a:gd name="T106" fmla="*/ 2147483646 w 254"/>
              <a:gd name="T107" fmla="*/ 2147483646 h 219"/>
              <a:gd name="T108" fmla="*/ 2147483646 w 254"/>
              <a:gd name="T109" fmla="*/ 2147483646 h 219"/>
              <a:gd name="T110" fmla="*/ 2147483646 w 254"/>
              <a:gd name="T111" fmla="*/ 2147483646 h 219"/>
              <a:gd name="T112" fmla="*/ 2147483646 w 254"/>
              <a:gd name="T113" fmla="*/ 2147483646 h 219"/>
              <a:gd name="T114" fmla="*/ 2147483646 w 254"/>
              <a:gd name="T115" fmla="*/ 2147483646 h 219"/>
              <a:gd name="T116" fmla="*/ 2147483646 w 254"/>
              <a:gd name="T117" fmla="*/ 2147483646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7" name="Freeform 32"/>
          <p:cNvSpPr>
            <a:spLocks/>
          </p:cNvSpPr>
          <p:nvPr/>
        </p:nvSpPr>
        <p:spPr bwMode="auto">
          <a:xfrm>
            <a:off x="6575425" y="4738688"/>
            <a:ext cx="100013" cy="82550"/>
          </a:xfrm>
          <a:custGeom>
            <a:avLst/>
            <a:gdLst>
              <a:gd name="T0" fmla="*/ 2147483646 w 71"/>
              <a:gd name="T1" fmla="*/ 2147483646 h 52"/>
              <a:gd name="T2" fmla="*/ 2147483646 w 71"/>
              <a:gd name="T3" fmla="*/ 2147483646 h 52"/>
              <a:gd name="T4" fmla="*/ 2147483646 w 71"/>
              <a:gd name="T5" fmla="*/ 2147483646 h 52"/>
              <a:gd name="T6" fmla="*/ 2147483646 w 71"/>
              <a:gd name="T7" fmla="*/ 2147483646 h 52"/>
              <a:gd name="T8" fmla="*/ 2147483646 w 71"/>
              <a:gd name="T9" fmla="*/ 2147483646 h 52"/>
              <a:gd name="T10" fmla="*/ 2147483646 w 71"/>
              <a:gd name="T11" fmla="*/ 2147483646 h 52"/>
              <a:gd name="T12" fmla="*/ 2147483646 w 71"/>
              <a:gd name="T13" fmla="*/ 2147483646 h 52"/>
              <a:gd name="T14" fmla="*/ 2147483646 w 71"/>
              <a:gd name="T15" fmla="*/ 2147483646 h 52"/>
              <a:gd name="T16" fmla="*/ 2147483646 w 71"/>
              <a:gd name="T17" fmla="*/ 2147483646 h 52"/>
              <a:gd name="T18" fmla="*/ 2147483646 w 71"/>
              <a:gd name="T19" fmla="*/ 2147483646 h 52"/>
              <a:gd name="T20" fmla="*/ 2147483646 w 71"/>
              <a:gd name="T21" fmla="*/ 2147483646 h 52"/>
              <a:gd name="T22" fmla="*/ 2147483646 w 71"/>
              <a:gd name="T23" fmla="*/ 2147483646 h 52"/>
              <a:gd name="T24" fmla="*/ 2147483646 w 71"/>
              <a:gd name="T25" fmla="*/ 2147483646 h 52"/>
              <a:gd name="T26" fmla="*/ 2147483646 w 71"/>
              <a:gd name="T27" fmla="*/ 2147483646 h 52"/>
              <a:gd name="T28" fmla="*/ 2147483646 w 71"/>
              <a:gd name="T29" fmla="*/ 2147483646 h 52"/>
              <a:gd name="T30" fmla="*/ 2147483646 w 71"/>
              <a:gd name="T31" fmla="*/ 2147483646 h 52"/>
              <a:gd name="T32" fmla="*/ 2147483646 w 71"/>
              <a:gd name="T33" fmla="*/ 2147483646 h 52"/>
              <a:gd name="T34" fmla="*/ 2147483646 w 71"/>
              <a:gd name="T35" fmla="*/ 2147483646 h 52"/>
              <a:gd name="T36" fmla="*/ 2147483646 w 71"/>
              <a:gd name="T37" fmla="*/ 2147483646 h 52"/>
              <a:gd name="T38" fmla="*/ 2147483646 w 71"/>
              <a:gd name="T39" fmla="*/ 2147483646 h 52"/>
              <a:gd name="T40" fmla="*/ 2147483646 w 71"/>
              <a:gd name="T41" fmla="*/ 2147483646 h 52"/>
              <a:gd name="T42" fmla="*/ 2147483646 w 71"/>
              <a:gd name="T43" fmla="*/ 2147483646 h 52"/>
              <a:gd name="T44" fmla="*/ 2147483646 w 71"/>
              <a:gd name="T45" fmla="*/ 2147483646 h 52"/>
              <a:gd name="T46" fmla="*/ 2147483646 w 71"/>
              <a:gd name="T47" fmla="*/ 2147483646 h 52"/>
              <a:gd name="T48" fmla="*/ 2147483646 w 71"/>
              <a:gd name="T49" fmla="*/ 2147483646 h 52"/>
              <a:gd name="T50" fmla="*/ 2147483646 w 71"/>
              <a:gd name="T51" fmla="*/ 2147483646 h 52"/>
              <a:gd name="T52" fmla="*/ 2147483646 w 71"/>
              <a:gd name="T53" fmla="*/ 2147483646 h 52"/>
              <a:gd name="T54" fmla="*/ 2147483646 w 71"/>
              <a:gd name="T55" fmla="*/ 2147483646 h 52"/>
              <a:gd name="T56" fmla="*/ 2147483646 w 71"/>
              <a:gd name="T57" fmla="*/ 2147483646 h 52"/>
              <a:gd name="T58" fmla="*/ 2147483646 w 71"/>
              <a:gd name="T59" fmla="*/ 2147483646 h 52"/>
              <a:gd name="T60" fmla="*/ 2147483646 w 71"/>
              <a:gd name="T61" fmla="*/ 2147483646 h 52"/>
              <a:gd name="T62" fmla="*/ 2147483646 w 71"/>
              <a:gd name="T63" fmla="*/ 2147483646 h 52"/>
              <a:gd name="T64" fmla="*/ 2147483646 w 71"/>
              <a:gd name="T65" fmla="*/ 2147483646 h 52"/>
              <a:gd name="T66" fmla="*/ 2147483646 w 71"/>
              <a:gd name="T67" fmla="*/ 0 h 52"/>
              <a:gd name="T68" fmla="*/ 2147483646 w 71"/>
              <a:gd name="T69" fmla="*/ 0 h 52"/>
              <a:gd name="T70" fmla="*/ 2147483646 w 71"/>
              <a:gd name="T71" fmla="*/ 0 h 52"/>
              <a:gd name="T72" fmla="*/ 2147483646 w 71"/>
              <a:gd name="T73" fmla="*/ 0 h 52"/>
              <a:gd name="T74" fmla="*/ 2147483646 w 71"/>
              <a:gd name="T75" fmla="*/ 0 h 52"/>
              <a:gd name="T76" fmla="*/ 2147483646 w 71"/>
              <a:gd name="T77" fmla="*/ 2147483646 h 52"/>
              <a:gd name="T78" fmla="*/ 2147483646 w 71"/>
              <a:gd name="T79" fmla="*/ 2147483646 h 52"/>
              <a:gd name="T80" fmla="*/ 2147483646 w 71"/>
              <a:gd name="T81" fmla="*/ 2147483646 h 52"/>
              <a:gd name="T82" fmla="*/ 2147483646 w 71"/>
              <a:gd name="T83" fmla="*/ 2147483646 h 52"/>
              <a:gd name="T84" fmla="*/ 2147483646 w 71"/>
              <a:gd name="T85" fmla="*/ 2147483646 h 52"/>
              <a:gd name="T86" fmla="*/ 2147483646 w 71"/>
              <a:gd name="T87" fmla="*/ 2147483646 h 52"/>
              <a:gd name="T88" fmla="*/ 2147483646 w 71"/>
              <a:gd name="T89" fmla="*/ 2147483646 h 52"/>
              <a:gd name="T90" fmla="*/ 2147483646 w 71"/>
              <a:gd name="T91" fmla="*/ 2147483646 h 52"/>
              <a:gd name="T92" fmla="*/ 0 w 71"/>
              <a:gd name="T93" fmla="*/ 2147483646 h 52"/>
              <a:gd name="T94" fmla="*/ 2147483646 w 71"/>
              <a:gd name="T95" fmla="*/ 2147483646 h 52"/>
              <a:gd name="T96" fmla="*/ 2147483646 w 71"/>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8" name="Freeform 33"/>
          <p:cNvSpPr>
            <a:spLocks/>
          </p:cNvSpPr>
          <p:nvPr/>
        </p:nvSpPr>
        <p:spPr bwMode="auto">
          <a:xfrm>
            <a:off x="6575425" y="4738688"/>
            <a:ext cx="100013" cy="82550"/>
          </a:xfrm>
          <a:custGeom>
            <a:avLst/>
            <a:gdLst>
              <a:gd name="T0" fmla="*/ 2147483646 w 71"/>
              <a:gd name="T1" fmla="*/ 2147483646 h 52"/>
              <a:gd name="T2" fmla="*/ 2147483646 w 71"/>
              <a:gd name="T3" fmla="*/ 2147483646 h 52"/>
              <a:gd name="T4" fmla="*/ 2147483646 w 71"/>
              <a:gd name="T5" fmla="*/ 2147483646 h 52"/>
              <a:gd name="T6" fmla="*/ 2147483646 w 71"/>
              <a:gd name="T7" fmla="*/ 2147483646 h 52"/>
              <a:gd name="T8" fmla="*/ 2147483646 w 71"/>
              <a:gd name="T9" fmla="*/ 2147483646 h 52"/>
              <a:gd name="T10" fmla="*/ 2147483646 w 71"/>
              <a:gd name="T11" fmla="*/ 2147483646 h 52"/>
              <a:gd name="T12" fmla="*/ 2147483646 w 71"/>
              <a:gd name="T13" fmla="*/ 2147483646 h 52"/>
              <a:gd name="T14" fmla="*/ 2147483646 w 71"/>
              <a:gd name="T15" fmla="*/ 2147483646 h 52"/>
              <a:gd name="T16" fmla="*/ 2147483646 w 71"/>
              <a:gd name="T17" fmla="*/ 2147483646 h 52"/>
              <a:gd name="T18" fmla="*/ 2147483646 w 71"/>
              <a:gd name="T19" fmla="*/ 2147483646 h 52"/>
              <a:gd name="T20" fmla="*/ 2147483646 w 71"/>
              <a:gd name="T21" fmla="*/ 2147483646 h 52"/>
              <a:gd name="T22" fmla="*/ 2147483646 w 71"/>
              <a:gd name="T23" fmla="*/ 2147483646 h 52"/>
              <a:gd name="T24" fmla="*/ 2147483646 w 71"/>
              <a:gd name="T25" fmla="*/ 2147483646 h 52"/>
              <a:gd name="T26" fmla="*/ 2147483646 w 71"/>
              <a:gd name="T27" fmla="*/ 2147483646 h 52"/>
              <a:gd name="T28" fmla="*/ 2147483646 w 71"/>
              <a:gd name="T29" fmla="*/ 2147483646 h 52"/>
              <a:gd name="T30" fmla="*/ 2147483646 w 71"/>
              <a:gd name="T31" fmla="*/ 2147483646 h 52"/>
              <a:gd name="T32" fmla="*/ 2147483646 w 71"/>
              <a:gd name="T33" fmla="*/ 2147483646 h 52"/>
              <a:gd name="T34" fmla="*/ 2147483646 w 71"/>
              <a:gd name="T35" fmla="*/ 2147483646 h 52"/>
              <a:gd name="T36" fmla="*/ 2147483646 w 71"/>
              <a:gd name="T37" fmla="*/ 2147483646 h 52"/>
              <a:gd name="T38" fmla="*/ 2147483646 w 71"/>
              <a:gd name="T39" fmla="*/ 2147483646 h 52"/>
              <a:gd name="T40" fmla="*/ 2147483646 w 71"/>
              <a:gd name="T41" fmla="*/ 2147483646 h 52"/>
              <a:gd name="T42" fmla="*/ 2147483646 w 71"/>
              <a:gd name="T43" fmla="*/ 2147483646 h 52"/>
              <a:gd name="T44" fmla="*/ 2147483646 w 71"/>
              <a:gd name="T45" fmla="*/ 2147483646 h 52"/>
              <a:gd name="T46" fmla="*/ 2147483646 w 71"/>
              <a:gd name="T47" fmla="*/ 2147483646 h 52"/>
              <a:gd name="T48" fmla="*/ 2147483646 w 71"/>
              <a:gd name="T49" fmla="*/ 2147483646 h 52"/>
              <a:gd name="T50" fmla="*/ 2147483646 w 71"/>
              <a:gd name="T51" fmla="*/ 2147483646 h 52"/>
              <a:gd name="T52" fmla="*/ 2147483646 w 71"/>
              <a:gd name="T53" fmla="*/ 2147483646 h 52"/>
              <a:gd name="T54" fmla="*/ 2147483646 w 71"/>
              <a:gd name="T55" fmla="*/ 2147483646 h 52"/>
              <a:gd name="T56" fmla="*/ 2147483646 w 71"/>
              <a:gd name="T57" fmla="*/ 2147483646 h 52"/>
              <a:gd name="T58" fmla="*/ 2147483646 w 71"/>
              <a:gd name="T59" fmla="*/ 2147483646 h 52"/>
              <a:gd name="T60" fmla="*/ 2147483646 w 71"/>
              <a:gd name="T61" fmla="*/ 2147483646 h 52"/>
              <a:gd name="T62" fmla="*/ 2147483646 w 71"/>
              <a:gd name="T63" fmla="*/ 2147483646 h 52"/>
              <a:gd name="T64" fmla="*/ 2147483646 w 71"/>
              <a:gd name="T65" fmla="*/ 2147483646 h 52"/>
              <a:gd name="T66" fmla="*/ 2147483646 w 71"/>
              <a:gd name="T67" fmla="*/ 0 h 52"/>
              <a:gd name="T68" fmla="*/ 2147483646 w 71"/>
              <a:gd name="T69" fmla="*/ 0 h 52"/>
              <a:gd name="T70" fmla="*/ 2147483646 w 71"/>
              <a:gd name="T71" fmla="*/ 0 h 52"/>
              <a:gd name="T72" fmla="*/ 2147483646 w 71"/>
              <a:gd name="T73" fmla="*/ 0 h 52"/>
              <a:gd name="T74" fmla="*/ 2147483646 w 71"/>
              <a:gd name="T75" fmla="*/ 0 h 52"/>
              <a:gd name="T76" fmla="*/ 2147483646 w 71"/>
              <a:gd name="T77" fmla="*/ 2147483646 h 52"/>
              <a:gd name="T78" fmla="*/ 2147483646 w 71"/>
              <a:gd name="T79" fmla="*/ 2147483646 h 52"/>
              <a:gd name="T80" fmla="*/ 2147483646 w 71"/>
              <a:gd name="T81" fmla="*/ 2147483646 h 52"/>
              <a:gd name="T82" fmla="*/ 2147483646 w 71"/>
              <a:gd name="T83" fmla="*/ 2147483646 h 52"/>
              <a:gd name="T84" fmla="*/ 2147483646 w 71"/>
              <a:gd name="T85" fmla="*/ 2147483646 h 52"/>
              <a:gd name="T86" fmla="*/ 2147483646 w 71"/>
              <a:gd name="T87" fmla="*/ 2147483646 h 52"/>
              <a:gd name="T88" fmla="*/ 2147483646 w 71"/>
              <a:gd name="T89" fmla="*/ 2147483646 h 52"/>
              <a:gd name="T90" fmla="*/ 2147483646 w 71"/>
              <a:gd name="T91" fmla="*/ 2147483646 h 52"/>
              <a:gd name="T92" fmla="*/ 0 w 71"/>
              <a:gd name="T93" fmla="*/ 2147483646 h 52"/>
              <a:gd name="T94" fmla="*/ 2147483646 w 71"/>
              <a:gd name="T95" fmla="*/ 2147483646 h 52"/>
              <a:gd name="T96" fmla="*/ 2147483646 w 71"/>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88099" name="Freeform 34"/>
          <p:cNvSpPr>
            <a:spLocks/>
          </p:cNvSpPr>
          <p:nvPr/>
        </p:nvSpPr>
        <p:spPr bwMode="auto">
          <a:xfrm>
            <a:off x="6575425" y="4738688"/>
            <a:ext cx="100013" cy="82550"/>
          </a:xfrm>
          <a:custGeom>
            <a:avLst/>
            <a:gdLst>
              <a:gd name="T0" fmla="*/ 2147483646 w 71"/>
              <a:gd name="T1" fmla="*/ 2147483646 h 52"/>
              <a:gd name="T2" fmla="*/ 2147483646 w 71"/>
              <a:gd name="T3" fmla="*/ 2147483646 h 52"/>
              <a:gd name="T4" fmla="*/ 2147483646 w 71"/>
              <a:gd name="T5" fmla="*/ 2147483646 h 52"/>
              <a:gd name="T6" fmla="*/ 2147483646 w 71"/>
              <a:gd name="T7" fmla="*/ 2147483646 h 52"/>
              <a:gd name="T8" fmla="*/ 2147483646 w 71"/>
              <a:gd name="T9" fmla="*/ 2147483646 h 52"/>
              <a:gd name="T10" fmla="*/ 2147483646 w 71"/>
              <a:gd name="T11" fmla="*/ 2147483646 h 52"/>
              <a:gd name="T12" fmla="*/ 2147483646 w 71"/>
              <a:gd name="T13" fmla="*/ 2147483646 h 52"/>
              <a:gd name="T14" fmla="*/ 2147483646 w 71"/>
              <a:gd name="T15" fmla="*/ 2147483646 h 52"/>
              <a:gd name="T16" fmla="*/ 2147483646 w 71"/>
              <a:gd name="T17" fmla="*/ 2147483646 h 52"/>
              <a:gd name="T18" fmla="*/ 2147483646 w 71"/>
              <a:gd name="T19" fmla="*/ 2147483646 h 52"/>
              <a:gd name="T20" fmla="*/ 2147483646 w 71"/>
              <a:gd name="T21" fmla="*/ 2147483646 h 52"/>
              <a:gd name="T22" fmla="*/ 2147483646 w 71"/>
              <a:gd name="T23" fmla="*/ 2147483646 h 52"/>
              <a:gd name="T24" fmla="*/ 2147483646 w 71"/>
              <a:gd name="T25" fmla="*/ 2147483646 h 52"/>
              <a:gd name="T26" fmla="*/ 2147483646 w 71"/>
              <a:gd name="T27" fmla="*/ 2147483646 h 52"/>
              <a:gd name="T28" fmla="*/ 2147483646 w 71"/>
              <a:gd name="T29" fmla="*/ 2147483646 h 52"/>
              <a:gd name="T30" fmla="*/ 2147483646 w 71"/>
              <a:gd name="T31" fmla="*/ 2147483646 h 52"/>
              <a:gd name="T32" fmla="*/ 2147483646 w 71"/>
              <a:gd name="T33" fmla="*/ 2147483646 h 52"/>
              <a:gd name="T34" fmla="*/ 2147483646 w 71"/>
              <a:gd name="T35" fmla="*/ 2147483646 h 52"/>
              <a:gd name="T36" fmla="*/ 2147483646 w 71"/>
              <a:gd name="T37" fmla="*/ 2147483646 h 52"/>
              <a:gd name="T38" fmla="*/ 2147483646 w 71"/>
              <a:gd name="T39" fmla="*/ 2147483646 h 52"/>
              <a:gd name="T40" fmla="*/ 2147483646 w 71"/>
              <a:gd name="T41" fmla="*/ 2147483646 h 52"/>
              <a:gd name="T42" fmla="*/ 2147483646 w 71"/>
              <a:gd name="T43" fmla="*/ 2147483646 h 52"/>
              <a:gd name="T44" fmla="*/ 2147483646 w 71"/>
              <a:gd name="T45" fmla="*/ 2147483646 h 52"/>
              <a:gd name="T46" fmla="*/ 2147483646 w 71"/>
              <a:gd name="T47" fmla="*/ 2147483646 h 52"/>
              <a:gd name="T48" fmla="*/ 2147483646 w 71"/>
              <a:gd name="T49" fmla="*/ 2147483646 h 52"/>
              <a:gd name="T50" fmla="*/ 2147483646 w 71"/>
              <a:gd name="T51" fmla="*/ 2147483646 h 52"/>
              <a:gd name="T52" fmla="*/ 2147483646 w 71"/>
              <a:gd name="T53" fmla="*/ 2147483646 h 52"/>
              <a:gd name="T54" fmla="*/ 2147483646 w 71"/>
              <a:gd name="T55" fmla="*/ 2147483646 h 52"/>
              <a:gd name="T56" fmla="*/ 2147483646 w 71"/>
              <a:gd name="T57" fmla="*/ 2147483646 h 52"/>
              <a:gd name="T58" fmla="*/ 2147483646 w 71"/>
              <a:gd name="T59" fmla="*/ 2147483646 h 52"/>
              <a:gd name="T60" fmla="*/ 2147483646 w 71"/>
              <a:gd name="T61" fmla="*/ 2147483646 h 52"/>
              <a:gd name="T62" fmla="*/ 2147483646 w 71"/>
              <a:gd name="T63" fmla="*/ 2147483646 h 52"/>
              <a:gd name="T64" fmla="*/ 2147483646 w 71"/>
              <a:gd name="T65" fmla="*/ 2147483646 h 52"/>
              <a:gd name="T66" fmla="*/ 2147483646 w 71"/>
              <a:gd name="T67" fmla="*/ 0 h 52"/>
              <a:gd name="T68" fmla="*/ 2147483646 w 71"/>
              <a:gd name="T69" fmla="*/ 0 h 52"/>
              <a:gd name="T70" fmla="*/ 2147483646 w 71"/>
              <a:gd name="T71" fmla="*/ 0 h 52"/>
              <a:gd name="T72" fmla="*/ 2147483646 w 71"/>
              <a:gd name="T73" fmla="*/ 0 h 52"/>
              <a:gd name="T74" fmla="*/ 2147483646 w 71"/>
              <a:gd name="T75" fmla="*/ 0 h 52"/>
              <a:gd name="T76" fmla="*/ 2147483646 w 71"/>
              <a:gd name="T77" fmla="*/ 2147483646 h 52"/>
              <a:gd name="T78" fmla="*/ 2147483646 w 71"/>
              <a:gd name="T79" fmla="*/ 2147483646 h 52"/>
              <a:gd name="T80" fmla="*/ 2147483646 w 71"/>
              <a:gd name="T81" fmla="*/ 2147483646 h 52"/>
              <a:gd name="T82" fmla="*/ 2147483646 w 71"/>
              <a:gd name="T83" fmla="*/ 2147483646 h 52"/>
              <a:gd name="T84" fmla="*/ 2147483646 w 71"/>
              <a:gd name="T85" fmla="*/ 2147483646 h 52"/>
              <a:gd name="T86" fmla="*/ 2147483646 w 71"/>
              <a:gd name="T87" fmla="*/ 2147483646 h 52"/>
              <a:gd name="T88" fmla="*/ 2147483646 w 71"/>
              <a:gd name="T89" fmla="*/ 2147483646 h 52"/>
              <a:gd name="T90" fmla="*/ 2147483646 w 71"/>
              <a:gd name="T91" fmla="*/ 2147483646 h 52"/>
              <a:gd name="T92" fmla="*/ 0 w 71"/>
              <a:gd name="T93" fmla="*/ 2147483646 h 52"/>
              <a:gd name="T94" fmla="*/ 2147483646 w 71"/>
              <a:gd name="T95" fmla="*/ 2147483646 h 52"/>
              <a:gd name="T96" fmla="*/ 2147483646 w 71"/>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88100" name="Freeform 35"/>
          <p:cNvSpPr>
            <a:spLocks/>
          </p:cNvSpPr>
          <p:nvPr/>
        </p:nvSpPr>
        <p:spPr bwMode="auto">
          <a:xfrm>
            <a:off x="6510338" y="4684713"/>
            <a:ext cx="66675" cy="77787"/>
          </a:xfrm>
          <a:custGeom>
            <a:avLst/>
            <a:gdLst>
              <a:gd name="T0" fmla="*/ 2147483646 w 47"/>
              <a:gd name="T1" fmla="*/ 2147483646 h 49"/>
              <a:gd name="T2" fmla="*/ 2147483646 w 47"/>
              <a:gd name="T3" fmla="*/ 2147483646 h 49"/>
              <a:gd name="T4" fmla="*/ 2147483646 w 47"/>
              <a:gd name="T5" fmla="*/ 2147483646 h 49"/>
              <a:gd name="T6" fmla="*/ 2147483646 w 47"/>
              <a:gd name="T7" fmla="*/ 2147483646 h 49"/>
              <a:gd name="T8" fmla="*/ 2147483646 w 47"/>
              <a:gd name="T9" fmla="*/ 2147483646 h 49"/>
              <a:gd name="T10" fmla="*/ 2147483646 w 47"/>
              <a:gd name="T11" fmla="*/ 2147483646 h 49"/>
              <a:gd name="T12" fmla="*/ 2147483646 w 47"/>
              <a:gd name="T13" fmla="*/ 2147483646 h 49"/>
              <a:gd name="T14" fmla="*/ 2147483646 w 47"/>
              <a:gd name="T15" fmla="*/ 2147483646 h 49"/>
              <a:gd name="T16" fmla="*/ 2147483646 w 47"/>
              <a:gd name="T17" fmla="*/ 2147483646 h 49"/>
              <a:gd name="T18" fmla="*/ 2147483646 w 47"/>
              <a:gd name="T19" fmla="*/ 2147483646 h 49"/>
              <a:gd name="T20" fmla="*/ 2147483646 w 47"/>
              <a:gd name="T21" fmla="*/ 2147483646 h 49"/>
              <a:gd name="T22" fmla="*/ 2147483646 w 47"/>
              <a:gd name="T23" fmla="*/ 2147483646 h 49"/>
              <a:gd name="T24" fmla="*/ 2147483646 w 47"/>
              <a:gd name="T25" fmla="*/ 2147483646 h 49"/>
              <a:gd name="T26" fmla="*/ 2147483646 w 47"/>
              <a:gd name="T27" fmla="*/ 2147483646 h 49"/>
              <a:gd name="T28" fmla="*/ 2147483646 w 47"/>
              <a:gd name="T29" fmla="*/ 2147483646 h 49"/>
              <a:gd name="T30" fmla="*/ 2147483646 w 47"/>
              <a:gd name="T31" fmla="*/ 2147483646 h 49"/>
              <a:gd name="T32" fmla="*/ 2147483646 w 47"/>
              <a:gd name="T33" fmla="*/ 2147483646 h 49"/>
              <a:gd name="T34" fmla="*/ 2147483646 w 47"/>
              <a:gd name="T35" fmla="*/ 2147483646 h 49"/>
              <a:gd name="T36" fmla="*/ 2147483646 w 47"/>
              <a:gd name="T37" fmla="*/ 2147483646 h 49"/>
              <a:gd name="T38" fmla="*/ 2147483646 w 47"/>
              <a:gd name="T39" fmla="*/ 2147483646 h 49"/>
              <a:gd name="T40" fmla="*/ 2147483646 w 47"/>
              <a:gd name="T41" fmla="*/ 2147483646 h 49"/>
              <a:gd name="T42" fmla="*/ 2147483646 w 47"/>
              <a:gd name="T43" fmla="*/ 2147483646 h 49"/>
              <a:gd name="T44" fmla="*/ 2147483646 w 47"/>
              <a:gd name="T45" fmla="*/ 2147483646 h 49"/>
              <a:gd name="T46" fmla="*/ 2147483646 w 47"/>
              <a:gd name="T47" fmla="*/ 2147483646 h 49"/>
              <a:gd name="T48" fmla="*/ 2147483646 w 47"/>
              <a:gd name="T49" fmla="*/ 2147483646 h 49"/>
              <a:gd name="T50" fmla="*/ 2147483646 w 47"/>
              <a:gd name="T51" fmla="*/ 2147483646 h 49"/>
              <a:gd name="T52" fmla="*/ 2147483646 w 47"/>
              <a:gd name="T53" fmla="*/ 2147483646 h 49"/>
              <a:gd name="T54" fmla="*/ 2147483646 w 47"/>
              <a:gd name="T55" fmla="*/ 2147483646 h 49"/>
              <a:gd name="T56" fmla="*/ 2147483646 w 47"/>
              <a:gd name="T57" fmla="*/ 2147483646 h 49"/>
              <a:gd name="T58" fmla="*/ 2147483646 w 47"/>
              <a:gd name="T59" fmla="*/ 2147483646 h 49"/>
              <a:gd name="T60" fmla="*/ 2147483646 w 47"/>
              <a:gd name="T61" fmla="*/ 2147483646 h 49"/>
              <a:gd name="T62" fmla="*/ 2147483646 w 47"/>
              <a:gd name="T63" fmla="*/ 2147483646 h 49"/>
              <a:gd name="T64" fmla="*/ 2147483646 w 47"/>
              <a:gd name="T65" fmla="*/ 2147483646 h 49"/>
              <a:gd name="T66" fmla="*/ 2147483646 w 47"/>
              <a:gd name="T67" fmla="*/ 2147483646 h 49"/>
              <a:gd name="T68" fmla="*/ 2147483646 w 47"/>
              <a:gd name="T69" fmla="*/ 2147483646 h 49"/>
              <a:gd name="T70" fmla="*/ 2147483646 w 47"/>
              <a:gd name="T71" fmla="*/ 2147483646 h 49"/>
              <a:gd name="T72" fmla="*/ 2147483646 w 47"/>
              <a:gd name="T73" fmla="*/ 2147483646 h 49"/>
              <a:gd name="T74" fmla="*/ 2147483646 w 47"/>
              <a:gd name="T75" fmla="*/ 2147483646 h 49"/>
              <a:gd name="T76" fmla="*/ 2147483646 w 47"/>
              <a:gd name="T77" fmla="*/ 0 h 49"/>
              <a:gd name="T78" fmla="*/ 2147483646 w 47"/>
              <a:gd name="T79" fmla="*/ 0 h 49"/>
              <a:gd name="T80" fmla="*/ 2147483646 w 47"/>
              <a:gd name="T81" fmla="*/ 2147483646 h 49"/>
              <a:gd name="T82" fmla="*/ 2147483646 w 47"/>
              <a:gd name="T83" fmla="*/ 2147483646 h 49"/>
              <a:gd name="T84" fmla="*/ 2147483646 w 47"/>
              <a:gd name="T85" fmla="*/ 2147483646 h 49"/>
              <a:gd name="T86" fmla="*/ 2147483646 w 47"/>
              <a:gd name="T87" fmla="*/ 2147483646 h 49"/>
              <a:gd name="T88" fmla="*/ 2147483646 w 47"/>
              <a:gd name="T89" fmla="*/ 2147483646 h 49"/>
              <a:gd name="T90" fmla="*/ 0 w 47"/>
              <a:gd name="T91" fmla="*/ 2147483646 h 49"/>
              <a:gd name="T92" fmla="*/ 0 w 47"/>
              <a:gd name="T93" fmla="*/ 2147483646 h 49"/>
              <a:gd name="T94" fmla="*/ 2147483646 w 47"/>
              <a:gd name="T95" fmla="*/ 2147483646 h 49"/>
              <a:gd name="T96" fmla="*/ 2147483646 w 47"/>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1" name="Freeform 36"/>
          <p:cNvSpPr>
            <a:spLocks/>
          </p:cNvSpPr>
          <p:nvPr/>
        </p:nvSpPr>
        <p:spPr bwMode="auto">
          <a:xfrm>
            <a:off x="6510338" y="4684713"/>
            <a:ext cx="66675" cy="77787"/>
          </a:xfrm>
          <a:custGeom>
            <a:avLst/>
            <a:gdLst>
              <a:gd name="T0" fmla="*/ 2147483646 w 47"/>
              <a:gd name="T1" fmla="*/ 2147483646 h 49"/>
              <a:gd name="T2" fmla="*/ 2147483646 w 47"/>
              <a:gd name="T3" fmla="*/ 2147483646 h 49"/>
              <a:gd name="T4" fmla="*/ 2147483646 w 47"/>
              <a:gd name="T5" fmla="*/ 2147483646 h 49"/>
              <a:gd name="T6" fmla="*/ 2147483646 w 47"/>
              <a:gd name="T7" fmla="*/ 2147483646 h 49"/>
              <a:gd name="T8" fmla="*/ 2147483646 w 47"/>
              <a:gd name="T9" fmla="*/ 2147483646 h 49"/>
              <a:gd name="T10" fmla="*/ 2147483646 w 47"/>
              <a:gd name="T11" fmla="*/ 2147483646 h 49"/>
              <a:gd name="T12" fmla="*/ 2147483646 w 47"/>
              <a:gd name="T13" fmla="*/ 2147483646 h 49"/>
              <a:gd name="T14" fmla="*/ 2147483646 w 47"/>
              <a:gd name="T15" fmla="*/ 2147483646 h 49"/>
              <a:gd name="T16" fmla="*/ 2147483646 w 47"/>
              <a:gd name="T17" fmla="*/ 2147483646 h 49"/>
              <a:gd name="T18" fmla="*/ 2147483646 w 47"/>
              <a:gd name="T19" fmla="*/ 2147483646 h 49"/>
              <a:gd name="T20" fmla="*/ 2147483646 w 47"/>
              <a:gd name="T21" fmla="*/ 2147483646 h 49"/>
              <a:gd name="T22" fmla="*/ 2147483646 w 47"/>
              <a:gd name="T23" fmla="*/ 2147483646 h 49"/>
              <a:gd name="T24" fmla="*/ 2147483646 w 47"/>
              <a:gd name="T25" fmla="*/ 2147483646 h 49"/>
              <a:gd name="T26" fmla="*/ 2147483646 w 47"/>
              <a:gd name="T27" fmla="*/ 2147483646 h 49"/>
              <a:gd name="T28" fmla="*/ 2147483646 w 47"/>
              <a:gd name="T29" fmla="*/ 2147483646 h 49"/>
              <a:gd name="T30" fmla="*/ 2147483646 w 47"/>
              <a:gd name="T31" fmla="*/ 2147483646 h 49"/>
              <a:gd name="T32" fmla="*/ 2147483646 w 47"/>
              <a:gd name="T33" fmla="*/ 2147483646 h 49"/>
              <a:gd name="T34" fmla="*/ 2147483646 w 47"/>
              <a:gd name="T35" fmla="*/ 2147483646 h 49"/>
              <a:gd name="T36" fmla="*/ 2147483646 w 47"/>
              <a:gd name="T37" fmla="*/ 2147483646 h 49"/>
              <a:gd name="T38" fmla="*/ 2147483646 w 47"/>
              <a:gd name="T39" fmla="*/ 2147483646 h 49"/>
              <a:gd name="T40" fmla="*/ 2147483646 w 47"/>
              <a:gd name="T41" fmla="*/ 2147483646 h 49"/>
              <a:gd name="T42" fmla="*/ 2147483646 w 47"/>
              <a:gd name="T43" fmla="*/ 2147483646 h 49"/>
              <a:gd name="T44" fmla="*/ 2147483646 w 47"/>
              <a:gd name="T45" fmla="*/ 2147483646 h 49"/>
              <a:gd name="T46" fmla="*/ 2147483646 w 47"/>
              <a:gd name="T47" fmla="*/ 2147483646 h 49"/>
              <a:gd name="T48" fmla="*/ 2147483646 w 47"/>
              <a:gd name="T49" fmla="*/ 2147483646 h 49"/>
              <a:gd name="T50" fmla="*/ 2147483646 w 47"/>
              <a:gd name="T51" fmla="*/ 2147483646 h 49"/>
              <a:gd name="T52" fmla="*/ 2147483646 w 47"/>
              <a:gd name="T53" fmla="*/ 2147483646 h 49"/>
              <a:gd name="T54" fmla="*/ 2147483646 w 47"/>
              <a:gd name="T55" fmla="*/ 2147483646 h 49"/>
              <a:gd name="T56" fmla="*/ 2147483646 w 47"/>
              <a:gd name="T57" fmla="*/ 2147483646 h 49"/>
              <a:gd name="T58" fmla="*/ 2147483646 w 47"/>
              <a:gd name="T59" fmla="*/ 2147483646 h 49"/>
              <a:gd name="T60" fmla="*/ 2147483646 w 47"/>
              <a:gd name="T61" fmla="*/ 2147483646 h 49"/>
              <a:gd name="T62" fmla="*/ 2147483646 w 47"/>
              <a:gd name="T63" fmla="*/ 2147483646 h 49"/>
              <a:gd name="T64" fmla="*/ 2147483646 w 47"/>
              <a:gd name="T65" fmla="*/ 2147483646 h 49"/>
              <a:gd name="T66" fmla="*/ 2147483646 w 47"/>
              <a:gd name="T67" fmla="*/ 2147483646 h 49"/>
              <a:gd name="T68" fmla="*/ 2147483646 w 47"/>
              <a:gd name="T69" fmla="*/ 2147483646 h 49"/>
              <a:gd name="T70" fmla="*/ 2147483646 w 47"/>
              <a:gd name="T71" fmla="*/ 2147483646 h 49"/>
              <a:gd name="T72" fmla="*/ 2147483646 w 47"/>
              <a:gd name="T73" fmla="*/ 2147483646 h 49"/>
              <a:gd name="T74" fmla="*/ 2147483646 w 47"/>
              <a:gd name="T75" fmla="*/ 2147483646 h 49"/>
              <a:gd name="T76" fmla="*/ 2147483646 w 47"/>
              <a:gd name="T77" fmla="*/ 0 h 49"/>
              <a:gd name="T78" fmla="*/ 2147483646 w 47"/>
              <a:gd name="T79" fmla="*/ 0 h 49"/>
              <a:gd name="T80" fmla="*/ 2147483646 w 47"/>
              <a:gd name="T81" fmla="*/ 2147483646 h 49"/>
              <a:gd name="T82" fmla="*/ 2147483646 w 47"/>
              <a:gd name="T83" fmla="*/ 2147483646 h 49"/>
              <a:gd name="T84" fmla="*/ 2147483646 w 47"/>
              <a:gd name="T85" fmla="*/ 2147483646 h 49"/>
              <a:gd name="T86" fmla="*/ 2147483646 w 47"/>
              <a:gd name="T87" fmla="*/ 2147483646 h 49"/>
              <a:gd name="T88" fmla="*/ 2147483646 w 47"/>
              <a:gd name="T89" fmla="*/ 2147483646 h 49"/>
              <a:gd name="T90" fmla="*/ 0 w 47"/>
              <a:gd name="T91" fmla="*/ 2147483646 h 49"/>
              <a:gd name="T92" fmla="*/ 0 w 47"/>
              <a:gd name="T93" fmla="*/ 2147483646 h 49"/>
              <a:gd name="T94" fmla="*/ 2147483646 w 47"/>
              <a:gd name="T95" fmla="*/ 2147483646 h 49"/>
              <a:gd name="T96" fmla="*/ 2147483646 w 47"/>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88102" name="Freeform 37"/>
          <p:cNvSpPr>
            <a:spLocks/>
          </p:cNvSpPr>
          <p:nvPr/>
        </p:nvSpPr>
        <p:spPr bwMode="auto">
          <a:xfrm>
            <a:off x="6445250" y="4662488"/>
            <a:ext cx="57150" cy="76200"/>
          </a:xfrm>
          <a:custGeom>
            <a:avLst/>
            <a:gdLst>
              <a:gd name="T0" fmla="*/ 2147483646 w 40"/>
              <a:gd name="T1" fmla="*/ 2147483646 h 48"/>
              <a:gd name="T2" fmla="*/ 2147483646 w 40"/>
              <a:gd name="T3" fmla="*/ 2147483646 h 48"/>
              <a:gd name="T4" fmla="*/ 2147483646 w 40"/>
              <a:gd name="T5" fmla="*/ 2147483646 h 48"/>
              <a:gd name="T6" fmla="*/ 2147483646 w 40"/>
              <a:gd name="T7" fmla="*/ 2147483646 h 48"/>
              <a:gd name="T8" fmla="*/ 0 w 40"/>
              <a:gd name="T9" fmla="*/ 2147483646 h 48"/>
              <a:gd name="T10" fmla="*/ 0 w 40"/>
              <a:gd name="T11" fmla="*/ 2147483646 h 48"/>
              <a:gd name="T12" fmla="*/ 0 w 40"/>
              <a:gd name="T13" fmla="*/ 2147483646 h 48"/>
              <a:gd name="T14" fmla="*/ 2147483646 w 40"/>
              <a:gd name="T15" fmla="*/ 2147483646 h 48"/>
              <a:gd name="T16" fmla="*/ 2147483646 w 40"/>
              <a:gd name="T17" fmla="*/ 2147483646 h 48"/>
              <a:gd name="T18" fmla="*/ 2147483646 w 40"/>
              <a:gd name="T19" fmla="*/ 2147483646 h 48"/>
              <a:gd name="T20" fmla="*/ 2147483646 w 40"/>
              <a:gd name="T21" fmla="*/ 2147483646 h 48"/>
              <a:gd name="T22" fmla="*/ 2147483646 w 40"/>
              <a:gd name="T23" fmla="*/ 2147483646 h 48"/>
              <a:gd name="T24" fmla="*/ 2147483646 w 40"/>
              <a:gd name="T25" fmla="*/ 2147483646 h 48"/>
              <a:gd name="T26" fmla="*/ 2147483646 w 40"/>
              <a:gd name="T27" fmla="*/ 2147483646 h 48"/>
              <a:gd name="T28" fmla="*/ 2147483646 w 40"/>
              <a:gd name="T29" fmla="*/ 2147483646 h 48"/>
              <a:gd name="T30" fmla="*/ 2147483646 w 40"/>
              <a:gd name="T31" fmla="*/ 2147483646 h 48"/>
              <a:gd name="T32" fmla="*/ 2147483646 w 40"/>
              <a:gd name="T33" fmla="*/ 2147483646 h 48"/>
              <a:gd name="T34" fmla="*/ 2147483646 w 40"/>
              <a:gd name="T35" fmla="*/ 2147483646 h 48"/>
              <a:gd name="T36" fmla="*/ 2147483646 w 40"/>
              <a:gd name="T37" fmla="*/ 2147483646 h 48"/>
              <a:gd name="T38" fmla="*/ 2147483646 w 40"/>
              <a:gd name="T39" fmla="*/ 2147483646 h 48"/>
              <a:gd name="T40" fmla="*/ 2147483646 w 40"/>
              <a:gd name="T41" fmla="*/ 2147483646 h 48"/>
              <a:gd name="T42" fmla="*/ 2147483646 w 40"/>
              <a:gd name="T43" fmla="*/ 2147483646 h 48"/>
              <a:gd name="T44" fmla="*/ 2147483646 w 40"/>
              <a:gd name="T45" fmla="*/ 2147483646 h 48"/>
              <a:gd name="T46" fmla="*/ 2147483646 w 40"/>
              <a:gd name="T47" fmla="*/ 2147483646 h 48"/>
              <a:gd name="T48" fmla="*/ 2147483646 w 40"/>
              <a:gd name="T49" fmla="*/ 2147483646 h 48"/>
              <a:gd name="T50" fmla="*/ 2147483646 w 40"/>
              <a:gd name="T51" fmla="*/ 2147483646 h 48"/>
              <a:gd name="T52" fmla="*/ 2147483646 w 40"/>
              <a:gd name="T53" fmla="*/ 2147483646 h 48"/>
              <a:gd name="T54" fmla="*/ 2147483646 w 40"/>
              <a:gd name="T55" fmla="*/ 2147483646 h 48"/>
              <a:gd name="T56" fmla="*/ 2147483646 w 40"/>
              <a:gd name="T57" fmla="*/ 2147483646 h 48"/>
              <a:gd name="T58" fmla="*/ 2147483646 w 40"/>
              <a:gd name="T59" fmla="*/ 2147483646 h 48"/>
              <a:gd name="T60" fmla="*/ 2147483646 w 40"/>
              <a:gd name="T61" fmla="*/ 2147483646 h 48"/>
              <a:gd name="T62" fmla="*/ 2147483646 w 40"/>
              <a:gd name="T63" fmla="*/ 2147483646 h 48"/>
              <a:gd name="T64" fmla="*/ 2147483646 w 40"/>
              <a:gd name="T65" fmla="*/ 2147483646 h 48"/>
              <a:gd name="T66" fmla="*/ 2147483646 w 40"/>
              <a:gd name="T67" fmla="*/ 0 h 48"/>
              <a:gd name="T68" fmla="*/ 2147483646 w 40"/>
              <a:gd name="T69" fmla="*/ 0 h 48"/>
              <a:gd name="T70" fmla="*/ 2147483646 w 40"/>
              <a:gd name="T71" fmla="*/ 0 h 48"/>
              <a:gd name="T72" fmla="*/ 2147483646 w 40"/>
              <a:gd name="T73" fmla="*/ 2147483646 h 48"/>
              <a:gd name="T74" fmla="*/ 2147483646 w 40"/>
              <a:gd name="T75" fmla="*/ 2147483646 h 48"/>
              <a:gd name="T76" fmla="*/ 2147483646 w 40"/>
              <a:gd name="T77" fmla="*/ 2147483646 h 48"/>
              <a:gd name="T78" fmla="*/ 2147483646 w 40"/>
              <a:gd name="T79" fmla="*/ 2147483646 h 48"/>
              <a:gd name="T80" fmla="*/ 2147483646 w 40"/>
              <a:gd name="T81" fmla="*/ 2147483646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3" name="Freeform 38"/>
          <p:cNvSpPr>
            <a:spLocks/>
          </p:cNvSpPr>
          <p:nvPr/>
        </p:nvSpPr>
        <p:spPr bwMode="auto">
          <a:xfrm>
            <a:off x="6445250" y="4662488"/>
            <a:ext cx="57150" cy="76200"/>
          </a:xfrm>
          <a:custGeom>
            <a:avLst/>
            <a:gdLst>
              <a:gd name="T0" fmla="*/ 2147483646 w 40"/>
              <a:gd name="T1" fmla="*/ 2147483646 h 48"/>
              <a:gd name="T2" fmla="*/ 2147483646 w 40"/>
              <a:gd name="T3" fmla="*/ 2147483646 h 48"/>
              <a:gd name="T4" fmla="*/ 2147483646 w 40"/>
              <a:gd name="T5" fmla="*/ 2147483646 h 48"/>
              <a:gd name="T6" fmla="*/ 2147483646 w 40"/>
              <a:gd name="T7" fmla="*/ 2147483646 h 48"/>
              <a:gd name="T8" fmla="*/ 0 w 40"/>
              <a:gd name="T9" fmla="*/ 2147483646 h 48"/>
              <a:gd name="T10" fmla="*/ 0 w 40"/>
              <a:gd name="T11" fmla="*/ 2147483646 h 48"/>
              <a:gd name="T12" fmla="*/ 0 w 40"/>
              <a:gd name="T13" fmla="*/ 2147483646 h 48"/>
              <a:gd name="T14" fmla="*/ 2147483646 w 40"/>
              <a:gd name="T15" fmla="*/ 2147483646 h 48"/>
              <a:gd name="T16" fmla="*/ 2147483646 w 40"/>
              <a:gd name="T17" fmla="*/ 2147483646 h 48"/>
              <a:gd name="T18" fmla="*/ 2147483646 w 40"/>
              <a:gd name="T19" fmla="*/ 2147483646 h 48"/>
              <a:gd name="T20" fmla="*/ 2147483646 w 40"/>
              <a:gd name="T21" fmla="*/ 2147483646 h 48"/>
              <a:gd name="T22" fmla="*/ 2147483646 w 40"/>
              <a:gd name="T23" fmla="*/ 2147483646 h 48"/>
              <a:gd name="T24" fmla="*/ 2147483646 w 40"/>
              <a:gd name="T25" fmla="*/ 2147483646 h 48"/>
              <a:gd name="T26" fmla="*/ 2147483646 w 40"/>
              <a:gd name="T27" fmla="*/ 2147483646 h 48"/>
              <a:gd name="T28" fmla="*/ 2147483646 w 40"/>
              <a:gd name="T29" fmla="*/ 2147483646 h 48"/>
              <a:gd name="T30" fmla="*/ 2147483646 w 40"/>
              <a:gd name="T31" fmla="*/ 2147483646 h 48"/>
              <a:gd name="T32" fmla="*/ 2147483646 w 40"/>
              <a:gd name="T33" fmla="*/ 2147483646 h 48"/>
              <a:gd name="T34" fmla="*/ 2147483646 w 40"/>
              <a:gd name="T35" fmla="*/ 2147483646 h 48"/>
              <a:gd name="T36" fmla="*/ 2147483646 w 40"/>
              <a:gd name="T37" fmla="*/ 2147483646 h 48"/>
              <a:gd name="T38" fmla="*/ 2147483646 w 40"/>
              <a:gd name="T39" fmla="*/ 2147483646 h 48"/>
              <a:gd name="T40" fmla="*/ 2147483646 w 40"/>
              <a:gd name="T41" fmla="*/ 2147483646 h 48"/>
              <a:gd name="T42" fmla="*/ 2147483646 w 40"/>
              <a:gd name="T43" fmla="*/ 2147483646 h 48"/>
              <a:gd name="T44" fmla="*/ 2147483646 w 40"/>
              <a:gd name="T45" fmla="*/ 2147483646 h 48"/>
              <a:gd name="T46" fmla="*/ 2147483646 w 40"/>
              <a:gd name="T47" fmla="*/ 2147483646 h 48"/>
              <a:gd name="T48" fmla="*/ 2147483646 w 40"/>
              <a:gd name="T49" fmla="*/ 2147483646 h 48"/>
              <a:gd name="T50" fmla="*/ 2147483646 w 40"/>
              <a:gd name="T51" fmla="*/ 2147483646 h 48"/>
              <a:gd name="T52" fmla="*/ 2147483646 w 40"/>
              <a:gd name="T53" fmla="*/ 2147483646 h 48"/>
              <a:gd name="T54" fmla="*/ 2147483646 w 40"/>
              <a:gd name="T55" fmla="*/ 2147483646 h 48"/>
              <a:gd name="T56" fmla="*/ 2147483646 w 40"/>
              <a:gd name="T57" fmla="*/ 2147483646 h 48"/>
              <a:gd name="T58" fmla="*/ 2147483646 w 40"/>
              <a:gd name="T59" fmla="*/ 2147483646 h 48"/>
              <a:gd name="T60" fmla="*/ 2147483646 w 40"/>
              <a:gd name="T61" fmla="*/ 2147483646 h 48"/>
              <a:gd name="T62" fmla="*/ 2147483646 w 40"/>
              <a:gd name="T63" fmla="*/ 2147483646 h 48"/>
              <a:gd name="T64" fmla="*/ 2147483646 w 40"/>
              <a:gd name="T65" fmla="*/ 2147483646 h 48"/>
              <a:gd name="T66" fmla="*/ 2147483646 w 40"/>
              <a:gd name="T67" fmla="*/ 0 h 48"/>
              <a:gd name="T68" fmla="*/ 2147483646 w 40"/>
              <a:gd name="T69" fmla="*/ 0 h 48"/>
              <a:gd name="T70" fmla="*/ 2147483646 w 40"/>
              <a:gd name="T71" fmla="*/ 0 h 48"/>
              <a:gd name="T72" fmla="*/ 2147483646 w 40"/>
              <a:gd name="T73" fmla="*/ 2147483646 h 48"/>
              <a:gd name="T74" fmla="*/ 2147483646 w 40"/>
              <a:gd name="T75" fmla="*/ 2147483646 h 48"/>
              <a:gd name="T76" fmla="*/ 2147483646 w 40"/>
              <a:gd name="T77" fmla="*/ 2147483646 h 48"/>
              <a:gd name="T78" fmla="*/ 2147483646 w 40"/>
              <a:gd name="T79" fmla="*/ 2147483646 h 48"/>
              <a:gd name="T80" fmla="*/ 2147483646 w 40"/>
              <a:gd name="T81" fmla="*/ 2147483646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88104" name="Freeform 39"/>
          <p:cNvSpPr>
            <a:spLocks/>
          </p:cNvSpPr>
          <p:nvPr/>
        </p:nvSpPr>
        <p:spPr bwMode="auto">
          <a:xfrm>
            <a:off x="6667500" y="4668838"/>
            <a:ext cx="68263" cy="87312"/>
          </a:xfrm>
          <a:custGeom>
            <a:avLst/>
            <a:gdLst>
              <a:gd name="T0" fmla="*/ 2147483646 w 48"/>
              <a:gd name="T1" fmla="*/ 2147483646 h 55"/>
              <a:gd name="T2" fmla="*/ 0 w 48"/>
              <a:gd name="T3" fmla="*/ 2147483646 h 55"/>
              <a:gd name="T4" fmla="*/ 0 w 48"/>
              <a:gd name="T5" fmla="*/ 2147483646 h 55"/>
              <a:gd name="T6" fmla="*/ 0 w 48"/>
              <a:gd name="T7" fmla="*/ 2147483646 h 55"/>
              <a:gd name="T8" fmla="*/ 2147483646 w 48"/>
              <a:gd name="T9" fmla="*/ 2147483646 h 55"/>
              <a:gd name="T10" fmla="*/ 2147483646 w 48"/>
              <a:gd name="T11" fmla="*/ 2147483646 h 55"/>
              <a:gd name="T12" fmla="*/ 2147483646 w 48"/>
              <a:gd name="T13" fmla="*/ 2147483646 h 55"/>
              <a:gd name="T14" fmla="*/ 2147483646 w 48"/>
              <a:gd name="T15" fmla="*/ 2147483646 h 55"/>
              <a:gd name="T16" fmla="*/ 2147483646 w 48"/>
              <a:gd name="T17" fmla="*/ 2147483646 h 55"/>
              <a:gd name="T18" fmla="*/ 2147483646 w 48"/>
              <a:gd name="T19" fmla="*/ 2147483646 h 55"/>
              <a:gd name="T20" fmla="*/ 2147483646 w 48"/>
              <a:gd name="T21" fmla="*/ 2147483646 h 55"/>
              <a:gd name="T22" fmla="*/ 2147483646 w 48"/>
              <a:gd name="T23" fmla="*/ 2147483646 h 55"/>
              <a:gd name="T24" fmla="*/ 2147483646 w 48"/>
              <a:gd name="T25" fmla="*/ 2147483646 h 55"/>
              <a:gd name="T26" fmla="*/ 2147483646 w 48"/>
              <a:gd name="T27" fmla="*/ 2147483646 h 55"/>
              <a:gd name="T28" fmla="*/ 2147483646 w 48"/>
              <a:gd name="T29" fmla="*/ 2147483646 h 55"/>
              <a:gd name="T30" fmla="*/ 2147483646 w 48"/>
              <a:gd name="T31" fmla="*/ 2147483646 h 55"/>
              <a:gd name="T32" fmla="*/ 2147483646 w 48"/>
              <a:gd name="T33" fmla="*/ 2147483646 h 55"/>
              <a:gd name="T34" fmla="*/ 2147483646 w 48"/>
              <a:gd name="T35" fmla="*/ 2147483646 h 55"/>
              <a:gd name="T36" fmla="*/ 2147483646 w 48"/>
              <a:gd name="T37" fmla="*/ 2147483646 h 55"/>
              <a:gd name="T38" fmla="*/ 2147483646 w 48"/>
              <a:gd name="T39" fmla="*/ 2147483646 h 55"/>
              <a:gd name="T40" fmla="*/ 2147483646 w 48"/>
              <a:gd name="T41" fmla="*/ 2147483646 h 55"/>
              <a:gd name="T42" fmla="*/ 2147483646 w 48"/>
              <a:gd name="T43" fmla="*/ 2147483646 h 55"/>
              <a:gd name="T44" fmla="*/ 2147483646 w 48"/>
              <a:gd name="T45" fmla="*/ 2147483646 h 55"/>
              <a:gd name="T46" fmla="*/ 2147483646 w 48"/>
              <a:gd name="T47" fmla="*/ 2147483646 h 55"/>
              <a:gd name="T48" fmla="*/ 2147483646 w 48"/>
              <a:gd name="T49" fmla="*/ 2147483646 h 55"/>
              <a:gd name="T50" fmla="*/ 2147483646 w 48"/>
              <a:gd name="T51" fmla="*/ 2147483646 h 55"/>
              <a:gd name="T52" fmla="*/ 2147483646 w 48"/>
              <a:gd name="T53" fmla="*/ 2147483646 h 55"/>
              <a:gd name="T54" fmla="*/ 2147483646 w 48"/>
              <a:gd name="T55" fmla="*/ 2147483646 h 55"/>
              <a:gd name="T56" fmla="*/ 2147483646 w 48"/>
              <a:gd name="T57" fmla="*/ 2147483646 h 55"/>
              <a:gd name="T58" fmla="*/ 2147483646 w 48"/>
              <a:gd name="T59" fmla="*/ 2147483646 h 55"/>
              <a:gd name="T60" fmla="*/ 2147483646 w 48"/>
              <a:gd name="T61" fmla="*/ 2147483646 h 55"/>
              <a:gd name="T62" fmla="*/ 2147483646 w 48"/>
              <a:gd name="T63" fmla="*/ 2147483646 h 55"/>
              <a:gd name="T64" fmla="*/ 2147483646 w 48"/>
              <a:gd name="T65" fmla="*/ 0 h 55"/>
              <a:gd name="T66" fmla="*/ 2147483646 w 48"/>
              <a:gd name="T67" fmla="*/ 0 h 55"/>
              <a:gd name="T68" fmla="*/ 2147483646 w 48"/>
              <a:gd name="T69" fmla="*/ 2147483646 h 55"/>
              <a:gd name="T70" fmla="*/ 2147483646 w 48"/>
              <a:gd name="T71" fmla="*/ 2147483646 h 55"/>
              <a:gd name="T72" fmla="*/ 2147483646 w 48"/>
              <a:gd name="T73" fmla="*/ 2147483646 h 55"/>
              <a:gd name="T74" fmla="*/ 2147483646 w 48"/>
              <a:gd name="T75" fmla="*/ 2147483646 h 55"/>
              <a:gd name="T76" fmla="*/ 2147483646 w 48"/>
              <a:gd name="T77" fmla="*/ 2147483646 h 55"/>
              <a:gd name="T78" fmla="*/ 2147483646 w 48"/>
              <a:gd name="T79" fmla="*/ 2147483646 h 55"/>
              <a:gd name="T80" fmla="*/ 2147483646 w 48"/>
              <a:gd name="T81" fmla="*/ 2147483646 h 55"/>
              <a:gd name="T82" fmla="*/ 2147483646 w 48"/>
              <a:gd name="T83" fmla="*/ 2147483646 h 55"/>
              <a:gd name="T84" fmla="*/ 2147483646 w 48"/>
              <a:gd name="T85" fmla="*/ 2147483646 h 55"/>
              <a:gd name="T86" fmla="*/ 2147483646 w 48"/>
              <a:gd name="T87" fmla="*/ 2147483646 h 55"/>
              <a:gd name="T88" fmla="*/ 2147483646 w 48"/>
              <a:gd name="T89" fmla="*/ 2147483646 h 55"/>
              <a:gd name="T90" fmla="*/ 2147483646 w 48"/>
              <a:gd name="T91" fmla="*/ 2147483646 h 55"/>
              <a:gd name="T92" fmla="*/ 2147483646 w 48"/>
              <a:gd name="T93" fmla="*/ 2147483646 h 55"/>
              <a:gd name="T94" fmla="*/ 2147483646 w 48"/>
              <a:gd name="T95" fmla="*/ 2147483646 h 55"/>
              <a:gd name="T96" fmla="*/ 2147483646 w 48"/>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5" name="Freeform 40"/>
          <p:cNvSpPr>
            <a:spLocks/>
          </p:cNvSpPr>
          <p:nvPr/>
        </p:nvSpPr>
        <p:spPr bwMode="auto">
          <a:xfrm>
            <a:off x="6667500" y="4668838"/>
            <a:ext cx="68263" cy="87312"/>
          </a:xfrm>
          <a:custGeom>
            <a:avLst/>
            <a:gdLst>
              <a:gd name="T0" fmla="*/ 2147483646 w 48"/>
              <a:gd name="T1" fmla="*/ 2147483646 h 55"/>
              <a:gd name="T2" fmla="*/ 0 w 48"/>
              <a:gd name="T3" fmla="*/ 2147483646 h 55"/>
              <a:gd name="T4" fmla="*/ 0 w 48"/>
              <a:gd name="T5" fmla="*/ 2147483646 h 55"/>
              <a:gd name="T6" fmla="*/ 0 w 48"/>
              <a:gd name="T7" fmla="*/ 2147483646 h 55"/>
              <a:gd name="T8" fmla="*/ 2147483646 w 48"/>
              <a:gd name="T9" fmla="*/ 2147483646 h 55"/>
              <a:gd name="T10" fmla="*/ 2147483646 w 48"/>
              <a:gd name="T11" fmla="*/ 2147483646 h 55"/>
              <a:gd name="T12" fmla="*/ 2147483646 w 48"/>
              <a:gd name="T13" fmla="*/ 2147483646 h 55"/>
              <a:gd name="T14" fmla="*/ 2147483646 w 48"/>
              <a:gd name="T15" fmla="*/ 2147483646 h 55"/>
              <a:gd name="T16" fmla="*/ 2147483646 w 48"/>
              <a:gd name="T17" fmla="*/ 2147483646 h 55"/>
              <a:gd name="T18" fmla="*/ 2147483646 w 48"/>
              <a:gd name="T19" fmla="*/ 2147483646 h 55"/>
              <a:gd name="T20" fmla="*/ 2147483646 w 48"/>
              <a:gd name="T21" fmla="*/ 2147483646 h 55"/>
              <a:gd name="T22" fmla="*/ 2147483646 w 48"/>
              <a:gd name="T23" fmla="*/ 2147483646 h 55"/>
              <a:gd name="T24" fmla="*/ 2147483646 w 48"/>
              <a:gd name="T25" fmla="*/ 2147483646 h 55"/>
              <a:gd name="T26" fmla="*/ 2147483646 w 48"/>
              <a:gd name="T27" fmla="*/ 2147483646 h 55"/>
              <a:gd name="T28" fmla="*/ 2147483646 w 48"/>
              <a:gd name="T29" fmla="*/ 2147483646 h 55"/>
              <a:gd name="T30" fmla="*/ 2147483646 w 48"/>
              <a:gd name="T31" fmla="*/ 2147483646 h 55"/>
              <a:gd name="T32" fmla="*/ 2147483646 w 48"/>
              <a:gd name="T33" fmla="*/ 2147483646 h 55"/>
              <a:gd name="T34" fmla="*/ 2147483646 w 48"/>
              <a:gd name="T35" fmla="*/ 2147483646 h 55"/>
              <a:gd name="T36" fmla="*/ 2147483646 w 48"/>
              <a:gd name="T37" fmla="*/ 2147483646 h 55"/>
              <a:gd name="T38" fmla="*/ 2147483646 w 48"/>
              <a:gd name="T39" fmla="*/ 2147483646 h 55"/>
              <a:gd name="T40" fmla="*/ 2147483646 w 48"/>
              <a:gd name="T41" fmla="*/ 2147483646 h 55"/>
              <a:gd name="T42" fmla="*/ 2147483646 w 48"/>
              <a:gd name="T43" fmla="*/ 2147483646 h 55"/>
              <a:gd name="T44" fmla="*/ 2147483646 w 48"/>
              <a:gd name="T45" fmla="*/ 2147483646 h 55"/>
              <a:gd name="T46" fmla="*/ 2147483646 w 48"/>
              <a:gd name="T47" fmla="*/ 2147483646 h 55"/>
              <a:gd name="T48" fmla="*/ 2147483646 w 48"/>
              <a:gd name="T49" fmla="*/ 2147483646 h 55"/>
              <a:gd name="T50" fmla="*/ 2147483646 w 48"/>
              <a:gd name="T51" fmla="*/ 2147483646 h 55"/>
              <a:gd name="T52" fmla="*/ 2147483646 w 48"/>
              <a:gd name="T53" fmla="*/ 2147483646 h 55"/>
              <a:gd name="T54" fmla="*/ 2147483646 w 48"/>
              <a:gd name="T55" fmla="*/ 2147483646 h 55"/>
              <a:gd name="T56" fmla="*/ 2147483646 w 48"/>
              <a:gd name="T57" fmla="*/ 2147483646 h 55"/>
              <a:gd name="T58" fmla="*/ 2147483646 w 48"/>
              <a:gd name="T59" fmla="*/ 2147483646 h 55"/>
              <a:gd name="T60" fmla="*/ 2147483646 w 48"/>
              <a:gd name="T61" fmla="*/ 2147483646 h 55"/>
              <a:gd name="T62" fmla="*/ 2147483646 w 48"/>
              <a:gd name="T63" fmla="*/ 2147483646 h 55"/>
              <a:gd name="T64" fmla="*/ 2147483646 w 48"/>
              <a:gd name="T65" fmla="*/ 0 h 55"/>
              <a:gd name="T66" fmla="*/ 2147483646 w 48"/>
              <a:gd name="T67" fmla="*/ 0 h 55"/>
              <a:gd name="T68" fmla="*/ 2147483646 w 48"/>
              <a:gd name="T69" fmla="*/ 2147483646 h 55"/>
              <a:gd name="T70" fmla="*/ 2147483646 w 48"/>
              <a:gd name="T71" fmla="*/ 2147483646 h 55"/>
              <a:gd name="T72" fmla="*/ 2147483646 w 48"/>
              <a:gd name="T73" fmla="*/ 2147483646 h 55"/>
              <a:gd name="T74" fmla="*/ 2147483646 w 48"/>
              <a:gd name="T75" fmla="*/ 2147483646 h 55"/>
              <a:gd name="T76" fmla="*/ 2147483646 w 48"/>
              <a:gd name="T77" fmla="*/ 2147483646 h 55"/>
              <a:gd name="T78" fmla="*/ 2147483646 w 48"/>
              <a:gd name="T79" fmla="*/ 2147483646 h 55"/>
              <a:gd name="T80" fmla="*/ 2147483646 w 48"/>
              <a:gd name="T81" fmla="*/ 2147483646 h 55"/>
              <a:gd name="T82" fmla="*/ 2147483646 w 48"/>
              <a:gd name="T83" fmla="*/ 2147483646 h 55"/>
              <a:gd name="T84" fmla="*/ 2147483646 w 48"/>
              <a:gd name="T85" fmla="*/ 2147483646 h 55"/>
              <a:gd name="T86" fmla="*/ 2147483646 w 48"/>
              <a:gd name="T87" fmla="*/ 2147483646 h 55"/>
              <a:gd name="T88" fmla="*/ 2147483646 w 48"/>
              <a:gd name="T89" fmla="*/ 2147483646 h 55"/>
              <a:gd name="T90" fmla="*/ 2147483646 w 48"/>
              <a:gd name="T91" fmla="*/ 2147483646 h 55"/>
              <a:gd name="T92" fmla="*/ 2147483646 w 48"/>
              <a:gd name="T93" fmla="*/ 2147483646 h 55"/>
              <a:gd name="T94" fmla="*/ 2147483646 w 48"/>
              <a:gd name="T95" fmla="*/ 2147483646 h 55"/>
              <a:gd name="T96" fmla="*/ 2147483646 w 48"/>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88106" name="Freeform 41"/>
          <p:cNvSpPr>
            <a:spLocks/>
          </p:cNvSpPr>
          <p:nvPr/>
        </p:nvSpPr>
        <p:spPr bwMode="auto">
          <a:xfrm>
            <a:off x="6704013" y="4581525"/>
            <a:ext cx="74612" cy="85725"/>
          </a:xfrm>
          <a:custGeom>
            <a:avLst/>
            <a:gdLst>
              <a:gd name="T0" fmla="*/ 2147483646 w 53"/>
              <a:gd name="T1" fmla="*/ 2147483646 h 54"/>
              <a:gd name="T2" fmla="*/ 2147483646 w 53"/>
              <a:gd name="T3" fmla="*/ 2147483646 h 54"/>
              <a:gd name="T4" fmla="*/ 2147483646 w 53"/>
              <a:gd name="T5" fmla="*/ 2147483646 h 54"/>
              <a:gd name="T6" fmla="*/ 2147483646 w 53"/>
              <a:gd name="T7" fmla="*/ 2147483646 h 54"/>
              <a:gd name="T8" fmla="*/ 0 w 53"/>
              <a:gd name="T9" fmla="*/ 2147483646 h 54"/>
              <a:gd name="T10" fmla="*/ 0 w 53"/>
              <a:gd name="T11" fmla="*/ 2147483646 h 54"/>
              <a:gd name="T12" fmla="*/ 2147483646 w 53"/>
              <a:gd name="T13" fmla="*/ 2147483646 h 54"/>
              <a:gd name="T14" fmla="*/ 2147483646 w 53"/>
              <a:gd name="T15" fmla="*/ 2147483646 h 54"/>
              <a:gd name="T16" fmla="*/ 2147483646 w 53"/>
              <a:gd name="T17" fmla="*/ 2147483646 h 54"/>
              <a:gd name="T18" fmla="*/ 2147483646 w 53"/>
              <a:gd name="T19" fmla="*/ 2147483646 h 54"/>
              <a:gd name="T20" fmla="*/ 2147483646 w 53"/>
              <a:gd name="T21" fmla="*/ 2147483646 h 54"/>
              <a:gd name="T22" fmla="*/ 2147483646 w 53"/>
              <a:gd name="T23" fmla="*/ 2147483646 h 54"/>
              <a:gd name="T24" fmla="*/ 2147483646 w 53"/>
              <a:gd name="T25" fmla="*/ 2147483646 h 54"/>
              <a:gd name="T26" fmla="*/ 2147483646 w 53"/>
              <a:gd name="T27" fmla="*/ 2147483646 h 54"/>
              <a:gd name="T28" fmla="*/ 2147483646 w 53"/>
              <a:gd name="T29" fmla="*/ 2147483646 h 54"/>
              <a:gd name="T30" fmla="*/ 2147483646 w 53"/>
              <a:gd name="T31" fmla="*/ 2147483646 h 54"/>
              <a:gd name="T32" fmla="*/ 2147483646 w 53"/>
              <a:gd name="T33" fmla="*/ 2147483646 h 54"/>
              <a:gd name="T34" fmla="*/ 2147483646 w 53"/>
              <a:gd name="T35" fmla="*/ 2147483646 h 54"/>
              <a:gd name="T36" fmla="*/ 2147483646 w 53"/>
              <a:gd name="T37" fmla="*/ 2147483646 h 54"/>
              <a:gd name="T38" fmla="*/ 2147483646 w 53"/>
              <a:gd name="T39" fmla="*/ 2147483646 h 54"/>
              <a:gd name="T40" fmla="*/ 2147483646 w 53"/>
              <a:gd name="T41" fmla="*/ 2147483646 h 54"/>
              <a:gd name="T42" fmla="*/ 2147483646 w 53"/>
              <a:gd name="T43" fmla="*/ 2147483646 h 54"/>
              <a:gd name="T44" fmla="*/ 2147483646 w 53"/>
              <a:gd name="T45" fmla="*/ 2147483646 h 54"/>
              <a:gd name="T46" fmla="*/ 2147483646 w 53"/>
              <a:gd name="T47" fmla="*/ 2147483646 h 54"/>
              <a:gd name="T48" fmla="*/ 2147483646 w 53"/>
              <a:gd name="T49" fmla="*/ 2147483646 h 54"/>
              <a:gd name="T50" fmla="*/ 2147483646 w 53"/>
              <a:gd name="T51" fmla="*/ 2147483646 h 54"/>
              <a:gd name="T52" fmla="*/ 2147483646 w 53"/>
              <a:gd name="T53" fmla="*/ 2147483646 h 54"/>
              <a:gd name="T54" fmla="*/ 2147483646 w 53"/>
              <a:gd name="T55" fmla="*/ 2147483646 h 54"/>
              <a:gd name="T56" fmla="*/ 2147483646 w 53"/>
              <a:gd name="T57" fmla="*/ 2147483646 h 54"/>
              <a:gd name="T58" fmla="*/ 2147483646 w 53"/>
              <a:gd name="T59" fmla="*/ 2147483646 h 54"/>
              <a:gd name="T60" fmla="*/ 2147483646 w 53"/>
              <a:gd name="T61" fmla="*/ 2147483646 h 54"/>
              <a:gd name="T62" fmla="*/ 2147483646 w 53"/>
              <a:gd name="T63" fmla="*/ 0 h 54"/>
              <a:gd name="T64" fmla="*/ 2147483646 w 53"/>
              <a:gd name="T65" fmla="*/ 0 h 54"/>
              <a:gd name="T66" fmla="*/ 2147483646 w 53"/>
              <a:gd name="T67" fmla="*/ 0 h 54"/>
              <a:gd name="T68" fmla="*/ 2147483646 w 53"/>
              <a:gd name="T69" fmla="*/ 2147483646 h 54"/>
              <a:gd name="T70" fmla="*/ 2147483646 w 53"/>
              <a:gd name="T71" fmla="*/ 2147483646 h 54"/>
              <a:gd name="T72" fmla="*/ 2147483646 w 53"/>
              <a:gd name="T73" fmla="*/ 2147483646 h 54"/>
              <a:gd name="T74" fmla="*/ 2147483646 w 53"/>
              <a:gd name="T75" fmla="*/ 2147483646 h 54"/>
              <a:gd name="T76" fmla="*/ 2147483646 w 53"/>
              <a:gd name="T77" fmla="*/ 2147483646 h 54"/>
              <a:gd name="T78" fmla="*/ 2147483646 w 53"/>
              <a:gd name="T79" fmla="*/ 2147483646 h 54"/>
              <a:gd name="T80" fmla="*/ 2147483646 w 53"/>
              <a:gd name="T81" fmla="*/ 2147483646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7" name="Freeform 42"/>
          <p:cNvSpPr>
            <a:spLocks/>
          </p:cNvSpPr>
          <p:nvPr/>
        </p:nvSpPr>
        <p:spPr bwMode="auto">
          <a:xfrm>
            <a:off x="6704013" y="4581525"/>
            <a:ext cx="74612" cy="85725"/>
          </a:xfrm>
          <a:custGeom>
            <a:avLst/>
            <a:gdLst>
              <a:gd name="T0" fmla="*/ 2147483646 w 53"/>
              <a:gd name="T1" fmla="*/ 2147483646 h 54"/>
              <a:gd name="T2" fmla="*/ 2147483646 w 53"/>
              <a:gd name="T3" fmla="*/ 2147483646 h 54"/>
              <a:gd name="T4" fmla="*/ 2147483646 w 53"/>
              <a:gd name="T5" fmla="*/ 2147483646 h 54"/>
              <a:gd name="T6" fmla="*/ 2147483646 w 53"/>
              <a:gd name="T7" fmla="*/ 2147483646 h 54"/>
              <a:gd name="T8" fmla="*/ 0 w 53"/>
              <a:gd name="T9" fmla="*/ 2147483646 h 54"/>
              <a:gd name="T10" fmla="*/ 0 w 53"/>
              <a:gd name="T11" fmla="*/ 2147483646 h 54"/>
              <a:gd name="T12" fmla="*/ 2147483646 w 53"/>
              <a:gd name="T13" fmla="*/ 2147483646 h 54"/>
              <a:gd name="T14" fmla="*/ 2147483646 w 53"/>
              <a:gd name="T15" fmla="*/ 2147483646 h 54"/>
              <a:gd name="T16" fmla="*/ 2147483646 w 53"/>
              <a:gd name="T17" fmla="*/ 2147483646 h 54"/>
              <a:gd name="T18" fmla="*/ 2147483646 w 53"/>
              <a:gd name="T19" fmla="*/ 2147483646 h 54"/>
              <a:gd name="T20" fmla="*/ 2147483646 w 53"/>
              <a:gd name="T21" fmla="*/ 2147483646 h 54"/>
              <a:gd name="T22" fmla="*/ 2147483646 w 53"/>
              <a:gd name="T23" fmla="*/ 2147483646 h 54"/>
              <a:gd name="T24" fmla="*/ 2147483646 w 53"/>
              <a:gd name="T25" fmla="*/ 2147483646 h 54"/>
              <a:gd name="T26" fmla="*/ 2147483646 w 53"/>
              <a:gd name="T27" fmla="*/ 2147483646 h 54"/>
              <a:gd name="T28" fmla="*/ 2147483646 w 53"/>
              <a:gd name="T29" fmla="*/ 2147483646 h 54"/>
              <a:gd name="T30" fmla="*/ 2147483646 w 53"/>
              <a:gd name="T31" fmla="*/ 2147483646 h 54"/>
              <a:gd name="T32" fmla="*/ 2147483646 w 53"/>
              <a:gd name="T33" fmla="*/ 2147483646 h 54"/>
              <a:gd name="T34" fmla="*/ 2147483646 w 53"/>
              <a:gd name="T35" fmla="*/ 2147483646 h 54"/>
              <a:gd name="T36" fmla="*/ 2147483646 w 53"/>
              <a:gd name="T37" fmla="*/ 2147483646 h 54"/>
              <a:gd name="T38" fmla="*/ 2147483646 w 53"/>
              <a:gd name="T39" fmla="*/ 2147483646 h 54"/>
              <a:gd name="T40" fmla="*/ 2147483646 w 53"/>
              <a:gd name="T41" fmla="*/ 2147483646 h 54"/>
              <a:gd name="T42" fmla="*/ 2147483646 w 53"/>
              <a:gd name="T43" fmla="*/ 2147483646 h 54"/>
              <a:gd name="T44" fmla="*/ 2147483646 w 53"/>
              <a:gd name="T45" fmla="*/ 2147483646 h 54"/>
              <a:gd name="T46" fmla="*/ 2147483646 w 53"/>
              <a:gd name="T47" fmla="*/ 2147483646 h 54"/>
              <a:gd name="T48" fmla="*/ 2147483646 w 53"/>
              <a:gd name="T49" fmla="*/ 2147483646 h 54"/>
              <a:gd name="T50" fmla="*/ 2147483646 w 53"/>
              <a:gd name="T51" fmla="*/ 2147483646 h 54"/>
              <a:gd name="T52" fmla="*/ 2147483646 w 53"/>
              <a:gd name="T53" fmla="*/ 2147483646 h 54"/>
              <a:gd name="T54" fmla="*/ 2147483646 w 53"/>
              <a:gd name="T55" fmla="*/ 2147483646 h 54"/>
              <a:gd name="T56" fmla="*/ 2147483646 w 53"/>
              <a:gd name="T57" fmla="*/ 2147483646 h 54"/>
              <a:gd name="T58" fmla="*/ 2147483646 w 53"/>
              <a:gd name="T59" fmla="*/ 2147483646 h 54"/>
              <a:gd name="T60" fmla="*/ 2147483646 w 53"/>
              <a:gd name="T61" fmla="*/ 2147483646 h 54"/>
              <a:gd name="T62" fmla="*/ 2147483646 w 53"/>
              <a:gd name="T63" fmla="*/ 0 h 54"/>
              <a:gd name="T64" fmla="*/ 2147483646 w 53"/>
              <a:gd name="T65" fmla="*/ 0 h 54"/>
              <a:gd name="T66" fmla="*/ 2147483646 w 53"/>
              <a:gd name="T67" fmla="*/ 0 h 54"/>
              <a:gd name="T68" fmla="*/ 2147483646 w 53"/>
              <a:gd name="T69" fmla="*/ 2147483646 h 54"/>
              <a:gd name="T70" fmla="*/ 2147483646 w 53"/>
              <a:gd name="T71" fmla="*/ 2147483646 h 54"/>
              <a:gd name="T72" fmla="*/ 2147483646 w 53"/>
              <a:gd name="T73" fmla="*/ 2147483646 h 54"/>
              <a:gd name="T74" fmla="*/ 2147483646 w 53"/>
              <a:gd name="T75" fmla="*/ 2147483646 h 54"/>
              <a:gd name="T76" fmla="*/ 2147483646 w 53"/>
              <a:gd name="T77" fmla="*/ 2147483646 h 54"/>
              <a:gd name="T78" fmla="*/ 2147483646 w 53"/>
              <a:gd name="T79" fmla="*/ 2147483646 h 54"/>
              <a:gd name="T80" fmla="*/ 2147483646 w 53"/>
              <a:gd name="T81" fmla="*/ 2147483646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88108" name="Freeform 43"/>
          <p:cNvSpPr>
            <a:spLocks/>
          </p:cNvSpPr>
          <p:nvPr/>
        </p:nvSpPr>
        <p:spPr bwMode="auto">
          <a:xfrm>
            <a:off x="6629400" y="4521200"/>
            <a:ext cx="87313" cy="68263"/>
          </a:xfrm>
          <a:custGeom>
            <a:avLst/>
            <a:gdLst>
              <a:gd name="T0" fmla="*/ 0 w 62"/>
              <a:gd name="T1" fmla="*/ 2147483646 h 43"/>
              <a:gd name="T2" fmla="*/ 2147483646 w 62"/>
              <a:gd name="T3" fmla="*/ 2147483646 h 43"/>
              <a:gd name="T4" fmla="*/ 2147483646 w 62"/>
              <a:gd name="T5" fmla="*/ 2147483646 h 43"/>
              <a:gd name="T6" fmla="*/ 2147483646 w 62"/>
              <a:gd name="T7" fmla="*/ 2147483646 h 43"/>
              <a:gd name="T8" fmla="*/ 2147483646 w 62"/>
              <a:gd name="T9" fmla="*/ 2147483646 h 43"/>
              <a:gd name="T10" fmla="*/ 2147483646 w 62"/>
              <a:gd name="T11" fmla="*/ 2147483646 h 43"/>
              <a:gd name="T12" fmla="*/ 2147483646 w 62"/>
              <a:gd name="T13" fmla="*/ 2147483646 h 43"/>
              <a:gd name="T14" fmla="*/ 2147483646 w 62"/>
              <a:gd name="T15" fmla="*/ 2147483646 h 43"/>
              <a:gd name="T16" fmla="*/ 2147483646 w 62"/>
              <a:gd name="T17" fmla="*/ 2147483646 h 43"/>
              <a:gd name="T18" fmla="*/ 2147483646 w 62"/>
              <a:gd name="T19" fmla="*/ 2147483646 h 43"/>
              <a:gd name="T20" fmla="*/ 2147483646 w 62"/>
              <a:gd name="T21" fmla="*/ 2147483646 h 43"/>
              <a:gd name="T22" fmla="*/ 2147483646 w 62"/>
              <a:gd name="T23" fmla="*/ 2147483646 h 43"/>
              <a:gd name="T24" fmla="*/ 2147483646 w 62"/>
              <a:gd name="T25" fmla="*/ 2147483646 h 43"/>
              <a:gd name="T26" fmla="*/ 2147483646 w 62"/>
              <a:gd name="T27" fmla="*/ 2147483646 h 43"/>
              <a:gd name="T28" fmla="*/ 2147483646 w 62"/>
              <a:gd name="T29" fmla="*/ 2147483646 h 43"/>
              <a:gd name="T30" fmla="*/ 2147483646 w 62"/>
              <a:gd name="T31" fmla="*/ 2147483646 h 43"/>
              <a:gd name="T32" fmla="*/ 2147483646 w 62"/>
              <a:gd name="T33" fmla="*/ 2147483646 h 43"/>
              <a:gd name="T34" fmla="*/ 2147483646 w 62"/>
              <a:gd name="T35" fmla="*/ 2147483646 h 43"/>
              <a:gd name="T36" fmla="*/ 2147483646 w 62"/>
              <a:gd name="T37" fmla="*/ 2147483646 h 43"/>
              <a:gd name="T38" fmla="*/ 2147483646 w 62"/>
              <a:gd name="T39" fmla="*/ 2147483646 h 43"/>
              <a:gd name="T40" fmla="*/ 2147483646 w 62"/>
              <a:gd name="T41" fmla="*/ 2147483646 h 43"/>
              <a:gd name="T42" fmla="*/ 2147483646 w 62"/>
              <a:gd name="T43" fmla="*/ 2147483646 h 43"/>
              <a:gd name="T44" fmla="*/ 2147483646 w 62"/>
              <a:gd name="T45" fmla="*/ 2147483646 h 43"/>
              <a:gd name="T46" fmla="*/ 2147483646 w 62"/>
              <a:gd name="T47" fmla="*/ 2147483646 h 43"/>
              <a:gd name="T48" fmla="*/ 2147483646 w 62"/>
              <a:gd name="T49" fmla="*/ 2147483646 h 43"/>
              <a:gd name="T50" fmla="*/ 2147483646 w 62"/>
              <a:gd name="T51" fmla="*/ 2147483646 h 43"/>
              <a:gd name="T52" fmla="*/ 2147483646 w 62"/>
              <a:gd name="T53" fmla="*/ 2147483646 h 43"/>
              <a:gd name="T54" fmla="*/ 2147483646 w 62"/>
              <a:gd name="T55" fmla="*/ 2147483646 h 43"/>
              <a:gd name="T56" fmla="*/ 2147483646 w 62"/>
              <a:gd name="T57" fmla="*/ 0 h 43"/>
              <a:gd name="T58" fmla="*/ 2147483646 w 62"/>
              <a:gd name="T59" fmla="*/ 0 h 43"/>
              <a:gd name="T60" fmla="*/ 2147483646 w 62"/>
              <a:gd name="T61" fmla="*/ 2147483646 h 43"/>
              <a:gd name="T62" fmla="*/ 2147483646 w 62"/>
              <a:gd name="T63" fmla="*/ 2147483646 h 43"/>
              <a:gd name="T64" fmla="*/ 0 w 62"/>
              <a:gd name="T65" fmla="*/ 2147483646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9" name="Freeform 44"/>
          <p:cNvSpPr>
            <a:spLocks/>
          </p:cNvSpPr>
          <p:nvPr/>
        </p:nvSpPr>
        <p:spPr bwMode="auto">
          <a:xfrm>
            <a:off x="6629400" y="4521200"/>
            <a:ext cx="87313" cy="68263"/>
          </a:xfrm>
          <a:custGeom>
            <a:avLst/>
            <a:gdLst>
              <a:gd name="T0" fmla="*/ 0 w 62"/>
              <a:gd name="T1" fmla="*/ 2147483646 h 43"/>
              <a:gd name="T2" fmla="*/ 2147483646 w 62"/>
              <a:gd name="T3" fmla="*/ 2147483646 h 43"/>
              <a:gd name="T4" fmla="*/ 2147483646 w 62"/>
              <a:gd name="T5" fmla="*/ 2147483646 h 43"/>
              <a:gd name="T6" fmla="*/ 2147483646 w 62"/>
              <a:gd name="T7" fmla="*/ 2147483646 h 43"/>
              <a:gd name="T8" fmla="*/ 2147483646 w 62"/>
              <a:gd name="T9" fmla="*/ 2147483646 h 43"/>
              <a:gd name="T10" fmla="*/ 2147483646 w 62"/>
              <a:gd name="T11" fmla="*/ 2147483646 h 43"/>
              <a:gd name="T12" fmla="*/ 2147483646 w 62"/>
              <a:gd name="T13" fmla="*/ 2147483646 h 43"/>
              <a:gd name="T14" fmla="*/ 2147483646 w 62"/>
              <a:gd name="T15" fmla="*/ 2147483646 h 43"/>
              <a:gd name="T16" fmla="*/ 2147483646 w 62"/>
              <a:gd name="T17" fmla="*/ 2147483646 h 43"/>
              <a:gd name="T18" fmla="*/ 2147483646 w 62"/>
              <a:gd name="T19" fmla="*/ 2147483646 h 43"/>
              <a:gd name="T20" fmla="*/ 2147483646 w 62"/>
              <a:gd name="T21" fmla="*/ 2147483646 h 43"/>
              <a:gd name="T22" fmla="*/ 2147483646 w 62"/>
              <a:gd name="T23" fmla="*/ 2147483646 h 43"/>
              <a:gd name="T24" fmla="*/ 2147483646 w 62"/>
              <a:gd name="T25" fmla="*/ 2147483646 h 43"/>
              <a:gd name="T26" fmla="*/ 2147483646 w 62"/>
              <a:gd name="T27" fmla="*/ 2147483646 h 43"/>
              <a:gd name="T28" fmla="*/ 2147483646 w 62"/>
              <a:gd name="T29" fmla="*/ 2147483646 h 43"/>
              <a:gd name="T30" fmla="*/ 2147483646 w 62"/>
              <a:gd name="T31" fmla="*/ 2147483646 h 43"/>
              <a:gd name="T32" fmla="*/ 2147483646 w 62"/>
              <a:gd name="T33" fmla="*/ 2147483646 h 43"/>
              <a:gd name="T34" fmla="*/ 2147483646 w 62"/>
              <a:gd name="T35" fmla="*/ 2147483646 h 43"/>
              <a:gd name="T36" fmla="*/ 2147483646 w 62"/>
              <a:gd name="T37" fmla="*/ 2147483646 h 43"/>
              <a:gd name="T38" fmla="*/ 2147483646 w 62"/>
              <a:gd name="T39" fmla="*/ 2147483646 h 43"/>
              <a:gd name="T40" fmla="*/ 2147483646 w 62"/>
              <a:gd name="T41" fmla="*/ 2147483646 h 43"/>
              <a:gd name="T42" fmla="*/ 2147483646 w 62"/>
              <a:gd name="T43" fmla="*/ 2147483646 h 43"/>
              <a:gd name="T44" fmla="*/ 2147483646 w 62"/>
              <a:gd name="T45" fmla="*/ 2147483646 h 43"/>
              <a:gd name="T46" fmla="*/ 2147483646 w 62"/>
              <a:gd name="T47" fmla="*/ 2147483646 h 43"/>
              <a:gd name="T48" fmla="*/ 2147483646 w 62"/>
              <a:gd name="T49" fmla="*/ 2147483646 h 43"/>
              <a:gd name="T50" fmla="*/ 2147483646 w 62"/>
              <a:gd name="T51" fmla="*/ 2147483646 h 43"/>
              <a:gd name="T52" fmla="*/ 2147483646 w 62"/>
              <a:gd name="T53" fmla="*/ 2147483646 h 43"/>
              <a:gd name="T54" fmla="*/ 2147483646 w 62"/>
              <a:gd name="T55" fmla="*/ 2147483646 h 43"/>
              <a:gd name="T56" fmla="*/ 2147483646 w 62"/>
              <a:gd name="T57" fmla="*/ 0 h 43"/>
              <a:gd name="T58" fmla="*/ 2147483646 w 62"/>
              <a:gd name="T59" fmla="*/ 0 h 43"/>
              <a:gd name="T60" fmla="*/ 2147483646 w 62"/>
              <a:gd name="T61" fmla="*/ 2147483646 h 43"/>
              <a:gd name="T62" fmla="*/ 2147483646 w 62"/>
              <a:gd name="T63" fmla="*/ 2147483646 h 43"/>
              <a:gd name="T64" fmla="*/ 0 w 62"/>
              <a:gd name="T65" fmla="*/ 2147483646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88110" name="Freeform 45"/>
          <p:cNvSpPr>
            <a:spLocks/>
          </p:cNvSpPr>
          <p:nvPr/>
        </p:nvSpPr>
        <p:spPr bwMode="auto">
          <a:xfrm>
            <a:off x="6629400" y="4521200"/>
            <a:ext cx="87313" cy="68263"/>
          </a:xfrm>
          <a:custGeom>
            <a:avLst/>
            <a:gdLst>
              <a:gd name="T0" fmla="*/ 0 w 62"/>
              <a:gd name="T1" fmla="*/ 2147483646 h 43"/>
              <a:gd name="T2" fmla="*/ 2147483646 w 62"/>
              <a:gd name="T3" fmla="*/ 2147483646 h 43"/>
              <a:gd name="T4" fmla="*/ 2147483646 w 62"/>
              <a:gd name="T5" fmla="*/ 2147483646 h 43"/>
              <a:gd name="T6" fmla="*/ 2147483646 w 62"/>
              <a:gd name="T7" fmla="*/ 2147483646 h 43"/>
              <a:gd name="T8" fmla="*/ 2147483646 w 62"/>
              <a:gd name="T9" fmla="*/ 2147483646 h 43"/>
              <a:gd name="T10" fmla="*/ 2147483646 w 62"/>
              <a:gd name="T11" fmla="*/ 2147483646 h 43"/>
              <a:gd name="T12" fmla="*/ 2147483646 w 62"/>
              <a:gd name="T13" fmla="*/ 2147483646 h 43"/>
              <a:gd name="T14" fmla="*/ 2147483646 w 62"/>
              <a:gd name="T15" fmla="*/ 2147483646 h 43"/>
              <a:gd name="T16" fmla="*/ 2147483646 w 62"/>
              <a:gd name="T17" fmla="*/ 2147483646 h 43"/>
              <a:gd name="T18" fmla="*/ 2147483646 w 62"/>
              <a:gd name="T19" fmla="*/ 2147483646 h 43"/>
              <a:gd name="T20" fmla="*/ 2147483646 w 62"/>
              <a:gd name="T21" fmla="*/ 2147483646 h 43"/>
              <a:gd name="T22" fmla="*/ 2147483646 w 62"/>
              <a:gd name="T23" fmla="*/ 2147483646 h 43"/>
              <a:gd name="T24" fmla="*/ 2147483646 w 62"/>
              <a:gd name="T25" fmla="*/ 2147483646 h 43"/>
              <a:gd name="T26" fmla="*/ 2147483646 w 62"/>
              <a:gd name="T27" fmla="*/ 2147483646 h 43"/>
              <a:gd name="T28" fmla="*/ 2147483646 w 62"/>
              <a:gd name="T29" fmla="*/ 2147483646 h 43"/>
              <a:gd name="T30" fmla="*/ 2147483646 w 62"/>
              <a:gd name="T31" fmla="*/ 2147483646 h 43"/>
              <a:gd name="T32" fmla="*/ 2147483646 w 62"/>
              <a:gd name="T33" fmla="*/ 2147483646 h 43"/>
              <a:gd name="T34" fmla="*/ 2147483646 w 62"/>
              <a:gd name="T35" fmla="*/ 2147483646 h 43"/>
              <a:gd name="T36" fmla="*/ 2147483646 w 62"/>
              <a:gd name="T37" fmla="*/ 2147483646 h 43"/>
              <a:gd name="T38" fmla="*/ 2147483646 w 62"/>
              <a:gd name="T39" fmla="*/ 2147483646 h 43"/>
              <a:gd name="T40" fmla="*/ 2147483646 w 62"/>
              <a:gd name="T41" fmla="*/ 2147483646 h 43"/>
              <a:gd name="T42" fmla="*/ 2147483646 w 62"/>
              <a:gd name="T43" fmla="*/ 2147483646 h 43"/>
              <a:gd name="T44" fmla="*/ 2147483646 w 62"/>
              <a:gd name="T45" fmla="*/ 2147483646 h 43"/>
              <a:gd name="T46" fmla="*/ 2147483646 w 62"/>
              <a:gd name="T47" fmla="*/ 2147483646 h 43"/>
              <a:gd name="T48" fmla="*/ 2147483646 w 62"/>
              <a:gd name="T49" fmla="*/ 2147483646 h 43"/>
              <a:gd name="T50" fmla="*/ 2147483646 w 62"/>
              <a:gd name="T51" fmla="*/ 2147483646 h 43"/>
              <a:gd name="T52" fmla="*/ 2147483646 w 62"/>
              <a:gd name="T53" fmla="*/ 2147483646 h 43"/>
              <a:gd name="T54" fmla="*/ 2147483646 w 62"/>
              <a:gd name="T55" fmla="*/ 2147483646 h 43"/>
              <a:gd name="T56" fmla="*/ 2147483646 w 62"/>
              <a:gd name="T57" fmla="*/ 0 h 43"/>
              <a:gd name="T58" fmla="*/ 2147483646 w 62"/>
              <a:gd name="T59" fmla="*/ 0 h 43"/>
              <a:gd name="T60" fmla="*/ 2147483646 w 62"/>
              <a:gd name="T61" fmla="*/ 2147483646 h 43"/>
              <a:gd name="T62" fmla="*/ 2147483646 w 62"/>
              <a:gd name="T63" fmla="*/ 2147483646 h 43"/>
              <a:gd name="T64" fmla="*/ 0 w 62"/>
              <a:gd name="T65" fmla="*/ 2147483646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88111" name="Freeform 46"/>
          <p:cNvSpPr>
            <a:spLocks/>
          </p:cNvSpPr>
          <p:nvPr/>
        </p:nvSpPr>
        <p:spPr bwMode="auto">
          <a:xfrm>
            <a:off x="6623050" y="4576763"/>
            <a:ext cx="55563" cy="53975"/>
          </a:xfrm>
          <a:custGeom>
            <a:avLst/>
            <a:gdLst>
              <a:gd name="T0" fmla="*/ 2147483646 w 39"/>
              <a:gd name="T1" fmla="*/ 2147483646 h 34"/>
              <a:gd name="T2" fmla="*/ 2147483646 w 39"/>
              <a:gd name="T3" fmla="*/ 2147483646 h 34"/>
              <a:gd name="T4" fmla="*/ 2147483646 w 39"/>
              <a:gd name="T5" fmla="*/ 2147483646 h 34"/>
              <a:gd name="T6" fmla="*/ 2147483646 w 39"/>
              <a:gd name="T7" fmla="*/ 2147483646 h 34"/>
              <a:gd name="T8" fmla="*/ 2147483646 w 39"/>
              <a:gd name="T9" fmla="*/ 2147483646 h 34"/>
              <a:gd name="T10" fmla="*/ 2147483646 w 39"/>
              <a:gd name="T11" fmla="*/ 2147483646 h 34"/>
              <a:gd name="T12" fmla="*/ 2147483646 w 39"/>
              <a:gd name="T13" fmla="*/ 2147483646 h 34"/>
              <a:gd name="T14" fmla="*/ 2147483646 w 39"/>
              <a:gd name="T15" fmla="*/ 2147483646 h 34"/>
              <a:gd name="T16" fmla="*/ 2147483646 w 39"/>
              <a:gd name="T17" fmla="*/ 2147483646 h 34"/>
              <a:gd name="T18" fmla="*/ 2147483646 w 39"/>
              <a:gd name="T19" fmla="*/ 2147483646 h 34"/>
              <a:gd name="T20" fmla="*/ 2147483646 w 39"/>
              <a:gd name="T21" fmla="*/ 2147483646 h 34"/>
              <a:gd name="T22" fmla="*/ 2147483646 w 39"/>
              <a:gd name="T23" fmla="*/ 2147483646 h 34"/>
              <a:gd name="T24" fmla="*/ 2147483646 w 39"/>
              <a:gd name="T25" fmla="*/ 2147483646 h 34"/>
              <a:gd name="T26" fmla="*/ 2147483646 w 39"/>
              <a:gd name="T27" fmla="*/ 2147483646 h 34"/>
              <a:gd name="T28" fmla="*/ 2147483646 w 39"/>
              <a:gd name="T29" fmla="*/ 2147483646 h 34"/>
              <a:gd name="T30" fmla="*/ 2147483646 w 39"/>
              <a:gd name="T31" fmla="*/ 2147483646 h 34"/>
              <a:gd name="T32" fmla="*/ 2147483646 w 39"/>
              <a:gd name="T33" fmla="*/ 2147483646 h 34"/>
              <a:gd name="T34" fmla="*/ 2147483646 w 39"/>
              <a:gd name="T35" fmla="*/ 2147483646 h 34"/>
              <a:gd name="T36" fmla="*/ 2147483646 w 39"/>
              <a:gd name="T37" fmla="*/ 2147483646 h 34"/>
              <a:gd name="T38" fmla="*/ 2147483646 w 39"/>
              <a:gd name="T39" fmla="*/ 2147483646 h 34"/>
              <a:gd name="T40" fmla="*/ 2147483646 w 39"/>
              <a:gd name="T41" fmla="*/ 2147483646 h 34"/>
              <a:gd name="T42" fmla="*/ 2147483646 w 39"/>
              <a:gd name="T43" fmla="*/ 2147483646 h 34"/>
              <a:gd name="T44" fmla="*/ 2147483646 w 39"/>
              <a:gd name="T45" fmla="*/ 2147483646 h 34"/>
              <a:gd name="T46" fmla="*/ 2147483646 w 39"/>
              <a:gd name="T47" fmla="*/ 2147483646 h 34"/>
              <a:gd name="T48" fmla="*/ 2147483646 w 39"/>
              <a:gd name="T49" fmla="*/ 2147483646 h 34"/>
              <a:gd name="T50" fmla="*/ 2147483646 w 39"/>
              <a:gd name="T51" fmla="*/ 2147483646 h 34"/>
              <a:gd name="T52" fmla="*/ 2147483646 w 39"/>
              <a:gd name="T53" fmla="*/ 2147483646 h 34"/>
              <a:gd name="T54" fmla="*/ 2147483646 w 39"/>
              <a:gd name="T55" fmla="*/ 2147483646 h 34"/>
              <a:gd name="T56" fmla="*/ 2147483646 w 39"/>
              <a:gd name="T57" fmla="*/ 2147483646 h 34"/>
              <a:gd name="T58" fmla="*/ 2147483646 w 39"/>
              <a:gd name="T59" fmla="*/ 2147483646 h 34"/>
              <a:gd name="T60" fmla="*/ 2147483646 w 39"/>
              <a:gd name="T61" fmla="*/ 2147483646 h 34"/>
              <a:gd name="T62" fmla="*/ 2147483646 w 39"/>
              <a:gd name="T63" fmla="*/ 2147483646 h 34"/>
              <a:gd name="T64" fmla="*/ 2147483646 w 39"/>
              <a:gd name="T65" fmla="*/ 2147483646 h 34"/>
              <a:gd name="T66" fmla="*/ 2147483646 w 39"/>
              <a:gd name="T67" fmla="*/ 0 h 34"/>
              <a:gd name="T68" fmla="*/ 2147483646 w 39"/>
              <a:gd name="T69" fmla="*/ 0 h 34"/>
              <a:gd name="T70" fmla="*/ 2147483646 w 39"/>
              <a:gd name="T71" fmla="*/ 0 h 34"/>
              <a:gd name="T72" fmla="*/ 2147483646 w 39"/>
              <a:gd name="T73" fmla="*/ 0 h 34"/>
              <a:gd name="T74" fmla="*/ 2147483646 w 39"/>
              <a:gd name="T75" fmla="*/ 0 h 34"/>
              <a:gd name="T76" fmla="*/ 2147483646 w 39"/>
              <a:gd name="T77" fmla="*/ 0 h 34"/>
              <a:gd name="T78" fmla="*/ 2147483646 w 39"/>
              <a:gd name="T79" fmla="*/ 0 h 34"/>
              <a:gd name="T80" fmla="*/ 2147483646 w 39"/>
              <a:gd name="T81" fmla="*/ 2147483646 h 34"/>
              <a:gd name="T82" fmla="*/ 0 w 39"/>
              <a:gd name="T83" fmla="*/ 2147483646 h 34"/>
              <a:gd name="T84" fmla="*/ 0 w 39"/>
              <a:gd name="T85" fmla="*/ 2147483646 h 34"/>
              <a:gd name="T86" fmla="*/ 0 w 39"/>
              <a:gd name="T87" fmla="*/ 2147483646 h 34"/>
              <a:gd name="T88" fmla="*/ 0 w 39"/>
              <a:gd name="T89" fmla="*/ 2147483646 h 34"/>
              <a:gd name="T90" fmla="*/ 0 w 39"/>
              <a:gd name="T91" fmla="*/ 2147483646 h 34"/>
              <a:gd name="T92" fmla="*/ 2147483646 w 39"/>
              <a:gd name="T93" fmla="*/ 2147483646 h 34"/>
              <a:gd name="T94" fmla="*/ 2147483646 w 39"/>
              <a:gd name="T95" fmla="*/ 2147483646 h 34"/>
              <a:gd name="T96" fmla="*/ 2147483646 w 39"/>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2" name="Freeform 47"/>
          <p:cNvSpPr>
            <a:spLocks/>
          </p:cNvSpPr>
          <p:nvPr/>
        </p:nvSpPr>
        <p:spPr bwMode="auto">
          <a:xfrm>
            <a:off x="6623050" y="4576763"/>
            <a:ext cx="55563" cy="53975"/>
          </a:xfrm>
          <a:custGeom>
            <a:avLst/>
            <a:gdLst>
              <a:gd name="T0" fmla="*/ 2147483646 w 39"/>
              <a:gd name="T1" fmla="*/ 2147483646 h 34"/>
              <a:gd name="T2" fmla="*/ 2147483646 w 39"/>
              <a:gd name="T3" fmla="*/ 2147483646 h 34"/>
              <a:gd name="T4" fmla="*/ 2147483646 w 39"/>
              <a:gd name="T5" fmla="*/ 2147483646 h 34"/>
              <a:gd name="T6" fmla="*/ 2147483646 w 39"/>
              <a:gd name="T7" fmla="*/ 2147483646 h 34"/>
              <a:gd name="T8" fmla="*/ 2147483646 w 39"/>
              <a:gd name="T9" fmla="*/ 2147483646 h 34"/>
              <a:gd name="T10" fmla="*/ 2147483646 w 39"/>
              <a:gd name="T11" fmla="*/ 2147483646 h 34"/>
              <a:gd name="T12" fmla="*/ 2147483646 w 39"/>
              <a:gd name="T13" fmla="*/ 2147483646 h 34"/>
              <a:gd name="T14" fmla="*/ 2147483646 w 39"/>
              <a:gd name="T15" fmla="*/ 2147483646 h 34"/>
              <a:gd name="T16" fmla="*/ 2147483646 w 39"/>
              <a:gd name="T17" fmla="*/ 2147483646 h 34"/>
              <a:gd name="T18" fmla="*/ 2147483646 w 39"/>
              <a:gd name="T19" fmla="*/ 2147483646 h 34"/>
              <a:gd name="T20" fmla="*/ 2147483646 w 39"/>
              <a:gd name="T21" fmla="*/ 2147483646 h 34"/>
              <a:gd name="T22" fmla="*/ 2147483646 w 39"/>
              <a:gd name="T23" fmla="*/ 2147483646 h 34"/>
              <a:gd name="T24" fmla="*/ 2147483646 w 39"/>
              <a:gd name="T25" fmla="*/ 2147483646 h 34"/>
              <a:gd name="T26" fmla="*/ 2147483646 w 39"/>
              <a:gd name="T27" fmla="*/ 2147483646 h 34"/>
              <a:gd name="T28" fmla="*/ 2147483646 w 39"/>
              <a:gd name="T29" fmla="*/ 2147483646 h 34"/>
              <a:gd name="T30" fmla="*/ 2147483646 w 39"/>
              <a:gd name="T31" fmla="*/ 2147483646 h 34"/>
              <a:gd name="T32" fmla="*/ 2147483646 w 39"/>
              <a:gd name="T33" fmla="*/ 2147483646 h 34"/>
              <a:gd name="T34" fmla="*/ 2147483646 w 39"/>
              <a:gd name="T35" fmla="*/ 2147483646 h 34"/>
              <a:gd name="T36" fmla="*/ 2147483646 w 39"/>
              <a:gd name="T37" fmla="*/ 2147483646 h 34"/>
              <a:gd name="T38" fmla="*/ 2147483646 w 39"/>
              <a:gd name="T39" fmla="*/ 2147483646 h 34"/>
              <a:gd name="T40" fmla="*/ 2147483646 w 39"/>
              <a:gd name="T41" fmla="*/ 2147483646 h 34"/>
              <a:gd name="T42" fmla="*/ 2147483646 w 39"/>
              <a:gd name="T43" fmla="*/ 2147483646 h 34"/>
              <a:gd name="T44" fmla="*/ 2147483646 w 39"/>
              <a:gd name="T45" fmla="*/ 2147483646 h 34"/>
              <a:gd name="T46" fmla="*/ 2147483646 w 39"/>
              <a:gd name="T47" fmla="*/ 2147483646 h 34"/>
              <a:gd name="T48" fmla="*/ 2147483646 w 39"/>
              <a:gd name="T49" fmla="*/ 2147483646 h 34"/>
              <a:gd name="T50" fmla="*/ 2147483646 w 39"/>
              <a:gd name="T51" fmla="*/ 2147483646 h 34"/>
              <a:gd name="T52" fmla="*/ 2147483646 w 39"/>
              <a:gd name="T53" fmla="*/ 2147483646 h 34"/>
              <a:gd name="T54" fmla="*/ 2147483646 w 39"/>
              <a:gd name="T55" fmla="*/ 2147483646 h 34"/>
              <a:gd name="T56" fmla="*/ 2147483646 w 39"/>
              <a:gd name="T57" fmla="*/ 2147483646 h 34"/>
              <a:gd name="T58" fmla="*/ 2147483646 w 39"/>
              <a:gd name="T59" fmla="*/ 2147483646 h 34"/>
              <a:gd name="T60" fmla="*/ 2147483646 w 39"/>
              <a:gd name="T61" fmla="*/ 2147483646 h 34"/>
              <a:gd name="T62" fmla="*/ 2147483646 w 39"/>
              <a:gd name="T63" fmla="*/ 2147483646 h 34"/>
              <a:gd name="T64" fmla="*/ 2147483646 w 39"/>
              <a:gd name="T65" fmla="*/ 2147483646 h 34"/>
              <a:gd name="T66" fmla="*/ 2147483646 w 39"/>
              <a:gd name="T67" fmla="*/ 0 h 34"/>
              <a:gd name="T68" fmla="*/ 2147483646 w 39"/>
              <a:gd name="T69" fmla="*/ 0 h 34"/>
              <a:gd name="T70" fmla="*/ 2147483646 w 39"/>
              <a:gd name="T71" fmla="*/ 0 h 34"/>
              <a:gd name="T72" fmla="*/ 2147483646 w 39"/>
              <a:gd name="T73" fmla="*/ 0 h 34"/>
              <a:gd name="T74" fmla="*/ 2147483646 w 39"/>
              <a:gd name="T75" fmla="*/ 0 h 34"/>
              <a:gd name="T76" fmla="*/ 2147483646 w 39"/>
              <a:gd name="T77" fmla="*/ 0 h 34"/>
              <a:gd name="T78" fmla="*/ 2147483646 w 39"/>
              <a:gd name="T79" fmla="*/ 0 h 34"/>
              <a:gd name="T80" fmla="*/ 2147483646 w 39"/>
              <a:gd name="T81" fmla="*/ 2147483646 h 34"/>
              <a:gd name="T82" fmla="*/ 0 w 39"/>
              <a:gd name="T83" fmla="*/ 2147483646 h 34"/>
              <a:gd name="T84" fmla="*/ 0 w 39"/>
              <a:gd name="T85" fmla="*/ 2147483646 h 34"/>
              <a:gd name="T86" fmla="*/ 0 w 39"/>
              <a:gd name="T87" fmla="*/ 2147483646 h 34"/>
              <a:gd name="T88" fmla="*/ 0 w 39"/>
              <a:gd name="T89" fmla="*/ 2147483646 h 34"/>
              <a:gd name="T90" fmla="*/ 0 w 39"/>
              <a:gd name="T91" fmla="*/ 2147483646 h 34"/>
              <a:gd name="T92" fmla="*/ 2147483646 w 39"/>
              <a:gd name="T93" fmla="*/ 2147483646 h 34"/>
              <a:gd name="T94" fmla="*/ 2147483646 w 39"/>
              <a:gd name="T95" fmla="*/ 2147483646 h 34"/>
              <a:gd name="T96" fmla="*/ 2147483646 w 39"/>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88113" name="Freeform 48"/>
          <p:cNvSpPr>
            <a:spLocks/>
          </p:cNvSpPr>
          <p:nvPr/>
        </p:nvSpPr>
        <p:spPr bwMode="auto">
          <a:xfrm>
            <a:off x="6661150" y="4614863"/>
            <a:ext cx="38100" cy="58737"/>
          </a:xfrm>
          <a:custGeom>
            <a:avLst/>
            <a:gdLst>
              <a:gd name="T0" fmla="*/ 2147483646 w 27"/>
              <a:gd name="T1" fmla="*/ 2147483646 h 37"/>
              <a:gd name="T2" fmla="*/ 2147483646 w 27"/>
              <a:gd name="T3" fmla="*/ 2147483646 h 37"/>
              <a:gd name="T4" fmla="*/ 0 w 27"/>
              <a:gd name="T5" fmla="*/ 2147483646 h 37"/>
              <a:gd name="T6" fmla="*/ 0 w 27"/>
              <a:gd name="T7" fmla="*/ 2147483646 h 37"/>
              <a:gd name="T8" fmla="*/ 0 w 27"/>
              <a:gd name="T9" fmla="*/ 2147483646 h 37"/>
              <a:gd name="T10" fmla="*/ 2147483646 w 27"/>
              <a:gd name="T11" fmla="*/ 2147483646 h 37"/>
              <a:gd name="T12" fmla="*/ 2147483646 w 27"/>
              <a:gd name="T13" fmla="*/ 2147483646 h 37"/>
              <a:gd name="T14" fmla="*/ 2147483646 w 27"/>
              <a:gd name="T15" fmla="*/ 2147483646 h 37"/>
              <a:gd name="T16" fmla="*/ 2147483646 w 27"/>
              <a:gd name="T17" fmla="*/ 2147483646 h 37"/>
              <a:gd name="T18" fmla="*/ 2147483646 w 27"/>
              <a:gd name="T19" fmla="*/ 2147483646 h 37"/>
              <a:gd name="T20" fmla="*/ 2147483646 w 27"/>
              <a:gd name="T21" fmla="*/ 2147483646 h 37"/>
              <a:gd name="T22" fmla="*/ 2147483646 w 27"/>
              <a:gd name="T23" fmla="*/ 2147483646 h 37"/>
              <a:gd name="T24" fmla="*/ 2147483646 w 27"/>
              <a:gd name="T25" fmla="*/ 2147483646 h 37"/>
              <a:gd name="T26" fmla="*/ 2147483646 w 27"/>
              <a:gd name="T27" fmla="*/ 2147483646 h 37"/>
              <a:gd name="T28" fmla="*/ 2147483646 w 27"/>
              <a:gd name="T29" fmla="*/ 2147483646 h 37"/>
              <a:gd name="T30" fmla="*/ 2147483646 w 27"/>
              <a:gd name="T31" fmla="*/ 2147483646 h 37"/>
              <a:gd name="T32" fmla="*/ 2147483646 w 27"/>
              <a:gd name="T33" fmla="*/ 2147483646 h 37"/>
              <a:gd name="T34" fmla="*/ 2147483646 w 27"/>
              <a:gd name="T35" fmla="*/ 2147483646 h 37"/>
              <a:gd name="T36" fmla="*/ 2147483646 w 27"/>
              <a:gd name="T37" fmla="*/ 2147483646 h 37"/>
              <a:gd name="T38" fmla="*/ 2147483646 w 27"/>
              <a:gd name="T39" fmla="*/ 2147483646 h 37"/>
              <a:gd name="T40" fmla="*/ 2147483646 w 27"/>
              <a:gd name="T41" fmla="*/ 2147483646 h 37"/>
              <a:gd name="T42" fmla="*/ 2147483646 w 27"/>
              <a:gd name="T43" fmla="*/ 2147483646 h 37"/>
              <a:gd name="T44" fmla="*/ 2147483646 w 27"/>
              <a:gd name="T45" fmla="*/ 2147483646 h 37"/>
              <a:gd name="T46" fmla="*/ 2147483646 w 27"/>
              <a:gd name="T47" fmla="*/ 2147483646 h 37"/>
              <a:gd name="T48" fmla="*/ 2147483646 w 27"/>
              <a:gd name="T49" fmla="*/ 2147483646 h 37"/>
              <a:gd name="T50" fmla="*/ 2147483646 w 27"/>
              <a:gd name="T51" fmla="*/ 2147483646 h 37"/>
              <a:gd name="T52" fmla="*/ 2147483646 w 27"/>
              <a:gd name="T53" fmla="*/ 2147483646 h 37"/>
              <a:gd name="T54" fmla="*/ 2147483646 w 27"/>
              <a:gd name="T55" fmla="*/ 2147483646 h 37"/>
              <a:gd name="T56" fmla="*/ 2147483646 w 27"/>
              <a:gd name="T57" fmla="*/ 2147483646 h 37"/>
              <a:gd name="T58" fmla="*/ 2147483646 w 27"/>
              <a:gd name="T59" fmla="*/ 2147483646 h 37"/>
              <a:gd name="T60" fmla="*/ 2147483646 w 27"/>
              <a:gd name="T61" fmla="*/ 2147483646 h 37"/>
              <a:gd name="T62" fmla="*/ 2147483646 w 27"/>
              <a:gd name="T63" fmla="*/ 2147483646 h 37"/>
              <a:gd name="T64" fmla="*/ 2147483646 w 27"/>
              <a:gd name="T65" fmla="*/ 0 h 37"/>
              <a:gd name="T66" fmla="*/ 2147483646 w 27"/>
              <a:gd name="T67" fmla="*/ 0 h 37"/>
              <a:gd name="T68" fmla="*/ 2147483646 w 27"/>
              <a:gd name="T69" fmla="*/ 2147483646 h 37"/>
              <a:gd name="T70" fmla="*/ 2147483646 w 27"/>
              <a:gd name="T71" fmla="*/ 2147483646 h 37"/>
              <a:gd name="T72" fmla="*/ 2147483646 w 27"/>
              <a:gd name="T73" fmla="*/ 2147483646 h 37"/>
              <a:gd name="T74" fmla="*/ 2147483646 w 27"/>
              <a:gd name="T75" fmla="*/ 2147483646 h 37"/>
              <a:gd name="T76" fmla="*/ 2147483646 w 27"/>
              <a:gd name="T77" fmla="*/ 2147483646 h 37"/>
              <a:gd name="T78" fmla="*/ 2147483646 w 27"/>
              <a:gd name="T79" fmla="*/ 2147483646 h 37"/>
              <a:gd name="T80" fmla="*/ 2147483646 w 27"/>
              <a:gd name="T81" fmla="*/ 2147483646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4" name="Freeform 49"/>
          <p:cNvSpPr>
            <a:spLocks/>
          </p:cNvSpPr>
          <p:nvPr/>
        </p:nvSpPr>
        <p:spPr bwMode="auto">
          <a:xfrm>
            <a:off x="6661150" y="4614863"/>
            <a:ext cx="38100" cy="58737"/>
          </a:xfrm>
          <a:custGeom>
            <a:avLst/>
            <a:gdLst>
              <a:gd name="T0" fmla="*/ 2147483646 w 27"/>
              <a:gd name="T1" fmla="*/ 2147483646 h 37"/>
              <a:gd name="T2" fmla="*/ 2147483646 w 27"/>
              <a:gd name="T3" fmla="*/ 2147483646 h 37"/>
              <a:gd name="T4" fmla="*/ 0 w 27"/>
              <a:gd name="T5" fmla="*/ 2147483646 h 37"/>
              <a:gd name="T6" fmla="*/ 0 w 27"/>
              <a:gd name="T7" fmla="*/ 2147483646 h 37"/>
              <a:gd name="T8" fmla="*/ 0 w 27"/>
              <a:gd name="T9" fmla="*/ 2147483646 h 37"/>
              <a:gd name="T10" fmla="*/ 2147483646 w 27"/>
              <a:gd name="T11" fmla="*/ 2147483646 h 37"/>
              <a:gd name="T12" fmla="*/ 2147483646 w 27"/>
              <a:gd name="T13" fmla="*/ 2147483646 h 37"/>
              <a:gd name="T14" fmla="*/ 2147483646 w 27"/>
              <a:gd name="T15" fmla="*/ 2147483646 h 37"/>
              <a:gd name="T16" fmla="*/ 2147483646 w 27"/>
              <a:gd name="T17" fmla="*/ 2147483646 h 37"/>
              <a:gd name="T18" fmla="*/ 2147483646 w 27"/>
              <a:gd name="T19" fmla="*/ 2147483646 h 37"/>
              <a:gd name="T20" fmla="*/ 2147483646 w 27"/>
              <a:gd name="T21" fmla="*/ 2147483646 h 37"/>
              <a:gd name="T22" fmla="*/ 2147483646 w 27"/>
              <a:gd name="T23" fmla="*/ 2147483646 h 37"/>
              <a:gd name="T24" fmla="*/ 2147483646 w 27"/>
              <a:gd name="T25" fmla="*/ 2147483646 h 37"/>
              <a:gd name="T26" fmla="*/ 2147483646 w 27"/>
              <a:gd name="T27" fmla="*/ 2147483646 h 37"/>
              <a:gd name="T28" fmla="*/ 2147483646 w 27"/>
              <a:gd name="T29" fmla="*/ 2147483646 h 37"/>
              <a:gd name="T30" fmla="*/ 2147483646 w 27"/>
              <a:gd name="T31" fmla="*/ 2147483646 h 37"/>
              <a:gd name="T32" fmla="*/ 2147483646 w 27"/>
              <a:gd name="T33" fmla="*/ 2147483646 h 37"/>
              <a:gd name="T34" fmla="*/ 2147483646 w 27"/>
              <a:gd name="T35" fmla="*/ 2147483646 h 37"/>
              <a:gd name="T36" fmla="*/ 2147483646 w 27"/>
              <a:gd name="T37" fmla="*/ 2147483646 h 37"/>
              <a:gd name="T38" fmla="*/ 2147483646 w 27"/>
              <a:gd name="T39" fmla="*/ 2147483646 h 37"/>
              <a:gd name="T40" fmla="*/ 2147483646 w 27"/>
              <a:gd name="T41" fmla="*/ 2147483646 h 37"/>
              <a:gd name="T42" fmla="*/ 2147483646 w 27"/>
              <a:gd name="T43" fmla="*/ 2147483646 h 37"/>
              <a:gd name="T44" fmla="*/ 2147483646 w 27"/>
              <a:gd name="T45" fmla="*/ 2147483646 h 37"/>
              <a:gd name="T46" fmla="*/ 2147483646 w 27"/>
              <a:gd name="T47" fmla="*/ 2147483646 h 37"/>
              <a:gd name="T48" fmla="*/ 2147483646 w 27"/>
              <a:gd name="T49" fmla="*/ 2147483646 h 37"/>
              <a:gd name="T50" fmla="*/ 2147483646 w 27"/>
              <a:gd name="T51" fmla="*/ 2147483646 h 37"/>
              <a:gd name="T52" fmla="*/ 2147483646 w 27"/>
              <a:gd name="T53" fmla="*/ 2147483646 h 37"/>
              <a:gd name="T54" fmla="*/ 2147483646 w 27"/>
              <a:gd name="T55" fmla="*/ 2147483646 h 37"/>
              <a:gd name="T56" fmla="*/ 2147483646 w 27"/>
              <a:gd name="T57" fmla="*/ 2147483646 h 37"/>
              <a:gd name="T58" fmla="*/ 2147483646 w 27"/>
              <a:gd name="T59" fmla="*/ 2147483646 h 37"/>
              <a:gd name="T60" fmla="*/ 2147483646 w 27"/>
              <a:gd name="T61" fmla="*/ 2147483646 h 37"/>
              <a:gd name="T62" fmla="*/ 2147483646 w 27"/>
              <a:gd name="T63" fmla="*/ 2147483646 h 37"/>
              <a:gd name="T64" fmla="*/ 2147483646 w 27"/>
              <a:gd name="T65" fmla="*/ 0 h 37"/>
              <a:gd name="T66" fmla="*/ 2147483646 w 27"/>
              <a:gd name="T67" fmla="*/ 0 h 37"/>
              <a:gd name="T68" fmla="*/ 2147483646 w 27"/>
              <a:gd name="T69" fmla="*/ 2147483646 h 37"/>
              <a:gd name="T70" fmla="*/ 2147483646 w 27"/>
              <a:gd name="T71" fmla="*/ 2147483646 h 37"/>
              <a:gd name="T72" fmla="*/ 2147483646 w 27"/>
              <a:gd name="T73" fmla="*/ 2147483646 h 37"/>
              <a:gd name="T74" fmla="*/ 2147483646 w 27"/>
              <a:gd name="T75" fmla="*/ 2147483646 h 37"/>
              <a:gd name="T76" fmla="*/ 2147483646 w 27"/>
              <a:gd name="T77" fmla="*/ 2147483646 h 37"/>
              <a:gd name="T78" fmla="*/ 2147483646 w 27"/>
              <a:gd name="T79" fmla="*/ 2147483646 h 37"/>
              <a:gd name="T80" fmla="*/ 2147483646 w 27"/>
              <a:gd name="T81" fmla="*/ 2147483646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88115" name="Freeform 50"/>
          <p:cNvSpPr>
            <a:spLocks/>
          </p:cNvSpPr>
          <p:nvPr/>
        </p:nvSpPr>
        <p:spPr bwMode="auto">
          <a:xfrm>
            <a:off x="6661150" y="4614863"/>
            <a:ext cx="38100" cy="58737"/>
          </a:xfrm>
          <a:custGeom>
            <a:avLst/>
            <a:gdLst>
              <a:gd name="T0" fmla="*/ 2147483646 w 27"/>
              <a:gd name="T1" fmla="*/ 2147483646 h 37"/>
              <a:gd name="T2" fmla="*/ 2147483646 w 27"/>
              <a:gd name="T3" fmla="*/ 2147483646 h 37"/>
              <a:gd name="T4" fmla="*/ 0 w 27"/>
              <a:gd name="T5" fmla="*/ 2147483646 h 37"/>
              <a:gd name="T6" fmla="*/ 0 w 27"/>
              <a:gd name="T7" fmla="*/ 2147483646 h 37"/>
              <a:gd name="T8" fmla="*/ 0 w 27"/>
              <a:gd name="T9" fmla="*/ 2147483646 h 37"/>
              <a:gd name="T10" fmla="*/ 2147483646 w 27"/>
              <a:gd name="T11" fmla="*/ 2147483646 h 37"/>
              <a:gd name="T12" fmla="*/ 2147483646 w 27"/>
              <a:gd name="T13" fmla="*/ 2147483646 h 37"/>
              <a:gd name="T14" fmla="*/ 2147483646 w 27"/>
              <a:gd name="T15" fmla="*/ 2147483646 h 37"/>
              <a:gd name="T16" fmla="*/ 2147483646 w 27"/>
              <a:gd name="T17" fmla="*/ 2147483646 h 37"/>
              <a:gd name="T18" fmla="*/ 2147483646 w 27"/>
              <a:gd name="T19" fmla="*/ 2147483646 h 37"/>
              <a:gd name="T20" fmla="*/ 2147483646 w 27"/>
              <a:gd name="T21" fmla="*/ 2147483646 h 37"/>
              <a:gd name="T22" fmla="*/ 2147483646 w 27"/>
              <a:gd name="T23" fmla="*/ 2147483646 h 37"/>
              <a:gd name="T24" fmla="*/ 2147483646 w 27"/>
              <a:gd name="T25" fmla="*/ 2147483646 h 37"/>
              <a:gd name="T26" fmla="*/ 2147483646 w 27"/>
              <a:gd name="T27" fmla="*/ 2147483646 h 37"/>
              <a:gd name="T28" fmla="*/ 2147483646 w 27"/>
              <a:gd name="T29" fmla="*/ 2147483646 h 37"/>
              <a:gd name="T30" fmla="*/ 2147483646 w 27"/>
              <a:gd name="T31" fmla="*/ 2147483646 h 37"/>
              <a:gd name="T32" fmla="*/ 2147483646 w 27"/>
              <a:gd name="T33" fmla="*/ 2147483646 h 37"/>
              <a:gd name="T34" fmla="*/ 2147483646 w 27"/>
              <a:gd name="T35" fmla="*/ 2147483646 h 37"/>
              <a:gd name="T36" fmla="*/ 2147483646 w 27"/>
              <a:gd name="T37" fmla="*/ 2147483646 h 37"/>
              <a:gd name="T38" fmla="*/ 2147483646 w 27"/>
              <a:gd name="T39" fmla="*/ 2147483646 h 37"/>
              <a:gd name="T40" fmla="*/ 2147483646 w 27"/>
              <a:gd name="T41" fmla="*/ 2147483646 h 37"/>
              <a:gd name="T42" fmla="*/ 2147483646 w 27"/>
              <a:gd name="T43" fmla="*/ 2147483646 h 37"/>
              <a:gd name="T44" fmla="*/ 2147483646 w 27"/>
              <a:gd name="T45" fmla="*/ 2147483646 h 37"/>
              <a:gd name="T46" fmla="*/ 2147483646 w 27"/>
              <a:gd name="T47" fmla="*/ 2147483646 h 37"/>
              <a:gd name="T48" fmla="*/ 2147483646 w 27"/>
              <a:gd name="T49" fmla="*/ 2147483646 h 37"/>
              <a:gd name="T50" fmla="*/ 2147483646 w 27"/>
              <a:gd name="T51" fmla="*/ 2147483646 h 37"/>
              <a:gd name="T52" fmla="*/ 2147483646 w 27"/>
              <a:gd name="T53" fmla="*/ 2147483646 h 37"/>
              <a:gd name="T54" fmla="*/ 2147483646 w 27"/>
              <a:gd name="T55" fmla="*/ 2147483646 h 37"/>
              <a:gd name="T56" fmla="*/ 2147483646 w 27"/>
              <a:gd name="T57" fmla="*/ 2147483646 h 37"/>
              <a:gd name="T58" fmla="*/ 2147483646 w 27"/>
              <a:gd name="T59" fmla="*/ 2147483646 h 37"/>
              <a:gd name="T60" fmla="*/ 2147483646 w 27"/>
              <a:gd name="T61" fmla="*/ 2147483646 h 37"/>
              <a:gd name="T62" fmla="*/ 2147483646 w 27"/>
              <a:gd name="T63" fmla="*/ 2147483646 h 37"/>
              <a:gd name="T64" fmla="*/ 2147483646 w 27"/>
              <a:gd name="T65" fmla="*/ 0 h 37"/>
              <a:gd name="T66" fmla="*/ 2147483646 w 27"/>
              <a:gd name="T67" fmla="*/ 0 h 37"/>
              <a:gd name="T68" fmla="*/ 2147483646 w 27"/>
              <a:gd name="T69" fmla="*/ 2147483646 h 37"/>
              <a:gd name="T70" fmla="*/ 2147483646 w 27"/>
              <a:gd name="T71" fmla="*/ 2147483646 h 37"/>
              <a:gd name="T72" fmla="*/ 2147483646 w 27"/>
              <a:gd name="T73" fmla="*/ 2147483646 h 37"/>
              <a:gd name="T74" fmla="*/ 2147483646 w 27"/>
              <a:gd name="T75" fmla="*/ 2147483646 h 37"/>
              <a:gd name="T76" fmla="*/ 2147483646 w 27"/>
              <a:gd name="T77" fmla="*/ 2147483646 h 37"/>
              <a:gd name="T78" fmla="*/ 2147483646 w 27"/>
              <a:gd name="T79" fmla="*/ 2147483646 h 37"/>
              <a:gd name="T80" fmla="*/ 2147483646 w 27"/>
              <a:gd name="T81" fmla="*/ 2147483646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88116" name="Freeform 51"/>
          <p:cNvSpPr>
            <a:spLocks/>
          </p:cNvSpPr>
          <p:nvPr/>
        </p:nvSpPr>
        <p:spPr bwMode="auto">
          <a:xfrm>
            <a:off x="6586538" y="4643438"/>
            <a:ext cx="73025" cy="92075"/>
          </a:xfrm>
          <a:custGeom>
            <a:avLst/>
            <a:gdLst>
              <a:gd name="T0" fmla="*/ 2147483646 w 51"/>
              <a:gd name="T1" fmla="*/ 2147483646 h 58"/>
              <a:gd name="T2" fmla="*/ 2147483646 w 51"/>
              <a:gd name="T3" fmla="*/ 2147483646 h 58"/>
              <a:gd name="T4" fmla="*/ 2147483646 w 51"/>
              <a:gd name="T5" fmla="*/ 2147483646 h 58"/>
              <a:gd name="T6" fmla="*/ 2147483646 w 51"/>
              <a:gd name="T7" fmla="*/ 2147483646 h 58"/>
              <a:gd name="T8" fmla="*/ 2147483646 w 51"/>
              <a:gd name="T9" fmla="*/ 2147483646 h 58"/>
              <a:gd name="T10" fmla="*/ 2147483646 w 51"/>
              <a:gd name="T11" fmla="*/ 2147483646 h 58"/>
              <a:gd name="T12" fmla="*/ 0 w 51"/>
              <a:gd name="T13" fmla="*/ 2147483646 h 58"/>
              <a:gd name="T14" fmla="*/ 0 w 51"/>
              <a:gd name="T15" fmla="*/ 2147483646 h 58"/>
              <a:gd name="T16" fmla="*/ 2147483646 w 51"/>
              <a:gd name="T17" fmla="*/ 2147483646 h 58"/>
              <a:gd name="T18" fmla="*/ 2147483646 w 51"/>
              <a:gd name="T19" fmla="*/ 2147483646 h 58"/>
              <a:gd name="T20" fmla="*/ 2147483646 w 51"/>
              <a:gd name="T21" fmla="*/ 2147483646 h 58"/>
              <a:gd name="T22" fmla="*/ 2147483646 w 51"/>
              <a:gd name="T23" fmla="*/ 2147483646 h 58"/>
              <a:gd name="T24" fmla="*/ 2147483646 w 51"/>
              <a:gd name="T25" fmla="*/ 2147483646 h 58"/>
              <a:gd name="T26" fmla="*/ 2147483646 w 51"/>
              <a:gd name="T27" fmla="*/ 2147483646 h 58"/>
              <a:gd name="T28" fmla="*/ 2147483646 w 51"/>
              <a:gd name="T29" fmla="*/ 2147483646 h 58"/>
              <a:gd name="T30" fmla="*/ 2147483646 w 51"/>
              <a:gd name="T31" fmla="*/ 2147483646 h 58"/>
              <a:gd name="T32" fmla="*/ 2147483646 w 51"/>
              <a:gd name="T33" fmla="*/ 2147483646 h 58"/>
              <a:gd name="T34" fmla="*/ 2147483646 w 51"/>
              <a:gd name="T35" fmla="*/ 2147483646 h 58"/>
              <a:gd name="T36" fmla="*/ 2147483646 w 51"/>
              <a:gd name="T37" fmla="*/ 2147483646 h 58"/>
              <a:gd name="T38" fmla="*/ 2147483646 w 51"/>
              <a:gd name="T39" fmla="*/ 2147483646 h 58"/>
              <a:gd name="T40" fmla="*/ 2147483646 w 51"/>
              <a:gd name="T41" fmla="*/ 2147483646 h 58"/>
              <a:gd name="T42" fmla="*/ 2147483646 w 51"/>
              <a:gd name="T43" fmla="*/ 2147483646 h 58"/>
              <a:gd name="T44" fmla="*/ 2147483646 w 51"/>
              <a:gd name="T45" fmla="*/ 2147483646 h 58"/>
              <a:gd name="T46" fmla="*/ 2147483646 w 51"/>
              <a:gd name="T47" fmla="*/ 2147483646 h 58"/>
              <a:gd name="T48" fmla="*/ 2147483646 w 51"/>
              <a:gd name="T49" fmla="*/ 2147483646 h 58"/>
              <a:gd name="T50" fmla="*/ 2147483646 w 51"/>
              <a:gd name="T51" fmla="*/ 2147483646 h 58"/>
              <a:gd name="T52" fmla="*/ 2147483646 w 51"/>
              <a:gd name="T53" fmla="*/ 2147483646 h 58"/>
              <a:gd name="T54" fmla="*/ 2147483646 w 51"/>
              <a:gd name="T55" fmla="*/ 2147483646 h 58"/>
              <a:gd name="T56" fmla="*/ 2147483646 w 51"/>
              <a:gd name="T57" fmla="*/ 2147483646 h 58"/>
              <a:gd name="T58" fmla="*/ 2147483646 w 51"/>
              <a:gd name="T59" fmla="*/ 2147483646 h 58"/>
              <a:gd name="T60" fmla="*/ 2147483646 w 51"/>
              <a:gd name="T61" fmla="*/ 2147483646 h 58"/>
              <a:gd name="T62" fmla="*/ 2147483646 w 51"/>
              <a:gd name="T63" fmla="*/ 2147483646 h 58"/>
              <a:gd name="T64" fmla="*/ 2147483646 w 51"/>
              <a:gd name="T65" fmla="*/ 2147483646 h 58"/>
              <a:gd name="T66" fmla="*/ 2147483646 w 51"/>
              <a:gd name="T67" fmla="*/ 2147483646 h 58"/>
              <a:gd name="T68" fmla="*/ 2147483646 w 51"/>
              <a:gd name="T69" fmla="*/ 2147483646 h 58"/>
              <a:gd name="T70" fmla="*/ 2147483646 w 51"/>
              <a:gd name="T71" fmla="*/ 0 h 58"/>
              <a:gd name="T72" fmla="*/ 2147483646 w 51"/>
              <a:gd name="T73" fmla="*/ 0 h 58"/>
              <a:gd name="T74" fmla="*/ 2147483646 w 51"/>
              <a:gd name="T75" fmla="*/ 2147483646 h 58"/>
              <a:gd name="T76" fmla="*/ 2147483646 w 51"/>
              <a:gd name="T77" fmla="*/ 2147483646 h 58"/>
              <a:gd name="T78" fmla="*/ 2147483646 w 51"/>
              <a:gd name="T79" fmla="*/ 2147483646 h 58"/>
              <a:gd name="T80" fmla="*/ 2147483646 w 51"/>
              <a:gd name="T81" fmla="*/ 2147483646 h 58"/>
              <a:gd name="T82" fmla="*/ 2147483646 w 51"/>
              <a:gd name="T83" fmla="*/ 2147483646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7" name="Freeform 52"/>
          <p:cNvSpPr>
            <a:spLocks/>
          </p:cNvSpPr>
          <p:nvPr/>
        </p:nvSpPr>
        <p:spPr bwMode="auto">
          <a:xfrm>
            <a:off x="6586538" y="4643438"/>
            <a:ext cx="73025" cy="92075"/>
          </a:xfrm>
          <a:custGeom>
            <a:avLst/>
            <a:gdLst>
              <a:gd name="T0" fmla="*/ 2147483646 w 51"/>
              <a:gd name="T1" fmla="*/ 2147483646 h 58"/>
              <a:gd name="T2" fmla="*/ 2147483646 w 51"/>
              <a:gd name="T3" fmla="*/ 2147483646 h 58"/>
              <a:gd name="T4" fmla="*/ 2147483646 w 51"/>
              <a:gd name="T5" fmla="*/ 2147483646 h 58"/>
              <a:gd name="T6" fmla="*/ 2147483646 w 51"/>
              <a:gd name="T7" fmla="*/ 2147483646 h 58"/>
              <a:gd name="T8" fmla="*/ 2147483646 w 51"/>
              <a:gd name="T9" fmla="*/ 2147483646 h 58"/>
              <a:gd name="T10" fmla="*/ 2147483646 w 51"/>
              <a:gd name="T11" fmla="*/ 2147483646 h 58"/>
              <a:gd name="T12" fmla="*/ 0 w 51"/>
              <a:gd name="T13" fmla="*/ 2147483646 h 58"/>
              <a:gd name="T14" fmla="*/ 0 w 51"/>
              <a:gd name="T15" fmla="*/ 2147483646 h 58"/>
              <a:gd name="T16" fmla="*/ 2147483646 w 51"/>
              <a:gd name="T17" fmla="*/ 2147483646 h 58"/>
              <a:gd name="T18" fmla="*/ 2147483646 w 51"/>
              <a:gd name="T19" fmla="*/ 2147483646 h 58"/>
              <a:gd name="T20" fmla="*/ 2147483646 w 51"/>
              <a:gd name="T21" fmla="*/ 2147483646 h 58"/>
              <a:gd name="T22" fmla="*/ 2147483646 w 51"/>
              <a:gd name="T23" fmla="*/ 2147483646 h 58"/>
              <a:gd name="T24" fmla="*/ 2147483646 w 51"/>
              <a:gd name="T25" fmla="*/ 2147483646 h 58"/>
              <a:gd name="T26" fmla="*/ 2147483646 w 51"/>
              <a:gd name="T27" fmla="*/ 2147483646 h 58"/>
              <a:gd name="T28" fmla="*/ 2147483646 w 51"/>
              <a:gd name="T29" fmla="*/ 2147483646 h 58"/>
              <a:gd name="T30" fmla="*/ 2147483646 w 51"/>
              <a:gd name="T31" fmla="*/ 2147483646 h 58"/>
              <a:gd name="T32" fmla="*/ 2147483646 w 51"/>
              <a:gd name="T33" fmla="*/ 2147483646 h 58"/>
              <a:gd name="T34" fmla="*/ 2147483646 w 51"/>
              <a:gd name="T35" fmla="*/ 2147483646 h 58"/>
              <a:gd name="T36" fmla="*/ 2147483646 w 51"/>
              <a:gd name="T37" fmla="*/ 2147483646 h 58"/>
              <a:gd name="T38" fmla="*/ 2147483646 w 51"/>
              <a:gd name="T39" fmla="*/ 2147483646 h 58"/>
              <a:gd name="T40" fmla="*/ 2147483646 w 51"/>
              <a:gd name="T41" fmla="*/ 2147483646 h 58"/>
              <a:gd name="T42" fmla="*/ 2147483646 w 51"/>
              <a:gd name="T43" fmla="*/ 2147483646 h 58"/>
              <a:gd name="T44" fmla="*/ 2147483646 w 51"/>
              <a:gd name="T45" fmla="*/ 2147483646 h 58"/>
              <a:gd name="T46" fmla="*/ 2147483646 w 51"/>
              <a:gd name="T47" fmla="*/ 2147483646 h 58"/>
              <a:gd name="T48" fmla="*/ 2147483646 w 51"/>
              <a:gd name="T49" fmla="*/ 2147483646 h 58"/>
              <a:gd name="T50" fmla="*/ 2147483646 w 51"/>
              <a:gd name="T51" fmla="*/ 2147483646 h 58"/>
              <a:gd name="T52" fmla="*/ 2147483646 w 51"/>
              <a:gd name="T53" fmla="*/ 2147483646 h 58"/>
              <a:gd name="T54" fmla="*/ 2147483646 w 51"/>
              <a:gd name="T55" fmla="*/ 2147483646 h 58"/>
              <a:gd name="T56" fmla="*/ 2147483646 w 51"/>
              <a:gd name="T57" fmla="*/ 2147483646 h 58"/>
              <a:gd name="T58" fmla="*/ 2147483646 w 51"/>
              <a:gd name="T59" fmla="*/ 2147483646 h 58"/>
              <a:gd name="T60" fmla="*/ 2147483646 w 51"/>
              <a:gd name="T61" fmla="*/ 2147483646 h 58"/>
              <a:gd name="T62" fmla="*/ 2147483646 w 51"/>
              <a:gd name="T63" fmla="*/ 2147483646 h 58"/>
              <a:gd name="T64" fmla="*/ 2147483646 w 51"/>
              <a:gd name="T65" fmla="*/ 2147483646 h 58"/>
              <a:gd name="T66" fmla="*/ 2147483646 w 51"/>
              <a:gd name="T67" fmla="*/ 2147483646 h 58"/>
              <a:gd name="T68" fmla="*/ 2147483646 w 51"/>
              <a:gd name="T69" fmla="*/ 2147483646 h 58"/>
              <a:gd name="T70" fmla="*/ 2147483646 w 51"/>
              <a:gd name="T71" fmla="*/ 0 h 58"/>
              <a:gd name="T72" fmla="*/ 2147483646 w 51"/>
              <a:gd name="T73" fmla="*/ 0 h 58"/>
              <a:gd name="T74" fmla="*/ 2147483646 w 51"/>
              <a:gd name="T75" fmla="*/ 2147483646 h 58"/>
              <a:gd name="T76" fmla="*/ 2147483646 w 51"/>
              <a:gd name="T77" fmla="*/ 2147483646 h 58"/>
              <a:gd name="T78" fmla="*/ 2147483646 w 51"/>
              <a:gd name="T79" fmla="*/ 2147483646 h 58"/>
              <a:gd name="T80" fmla="*/ 2147483646 w 51"/>
              <a:gd name="T81" fmla="*/ 2147483646 h 58"/>
              <a:gd name="T82" fmla="*/ 2147483646 w 51"/>
              <a:gd name="T83" fmla="*/ 2147483646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88118" name="Freeform 53"/>
          <p:cNvSpPr>
            <a:spLocks/>
          </p:cNvSpPr>
          <p:nvPr/>
        </p:nvSpPr>
        <p:spPr bwMode="auto">
          <a:xfrm>
            <a:off x="6491288" y="4594225"/>
            <a:ext cx="98425" cy="88900"/>
          </a:xfrm>
          <a:custGeom>
            <a:avLst/>
            <a:gdLst>
              <a:gd name="T0" fmla="*/ 2147483646 w 70"/>
              <a:gd name="T1" fmla="*/ 2147483646 h 56"/>
              <a:gd name="T2" fmla="*/ 2147483646 w 70"/>
              <a:gd name="T3" fmla="*/ 2147483646 h 56"/>
              <a:gd name="T4" fmla="*/ 0 w 70"/>
              <a:gd name="T5" fmla="*/ 2147483646 h 56"/>
              <a:gd name="T6" fmla="*/ 2147483646 w 70"/>
              <a:gd name="T7" fmla="*/ 2147483646 h 56"/>
              <a:gd name="T8" fmla="*/ 2147483646 w 70"/>
              <a:gd name="T9" fmla="*/ 2147483646 h 56"/>
              <a:gd name="T10" fmla="*/ 2147483646 w 70"/>
              <a:gd name="T11" fmla="*/ 2147483646 h 56"/>
              <a:gd name="T12" fmla="*/ 2147483646 w 70"/>
              <a:gd name="T13" fmla="*/ 2147483646 h 56"/>
              <a:gd name="T14" fmla="*/ 2147483646 w 70"/>
              <a:gd name="T15" fmla="*/ 2147483646 h 56"/>
              <a:gd name="T16" fmla="*/ 2147483646 w 70"/>
              <a:gd name="T17" fmla="*/ 2147483646 h 56"/>
              <a:gd name="T18" fmla="*/ 2147483646 w 70"/>
              <a:gd name="T19" fmla="*/ 2147483646 h 56"/>
              <a:gd name="T20" fmla="*/ 2147483646 w 70"/>
              <a:gd name="T21" fmla="*/ 2147483646 h 56"/>
              <a:gd name="T22" fmla="*/ 2147483646 w 70"/>
              <a:gd name="T23" fmla="*/ 2147483646 h 56"/>
              <a:gd name="T24" fmla="*/ 2147483646 w 70"/>
              <a:gd name="T25" fmla="*/ 2147483646 h 56"/>
              <a:gd name="T26" fmla="*/ 2147483646 w 70"/>
              <a:gd name="T27" fmla="*/ 2147483646 h 56"/>
              <a:gd name="T28" fmla="*/ 2147483646 w 70"/>
              <a:gd name="T29" fmla="*/ 2147483646 h 56"/>
              <a:gd name="T30" fmla="*/ 2147483646 w 70"/>
              <a:gd name="T31" fmla="*/ 2147483646 h 56"/>
              <a:gd name="T32" fmla="*/ 2147483646 w 70"/>
              <a:gd name="T33" fmla="*/ 2147483646 h 56"/>
              <a:gd name="T34" fmla="*/ 2147483646 w 70"/>
              <a:gd name="T35" fmla="*/ 2147483646 h 56"/>
              <a:gd name="T36" fmla="*/ 2147483646 w 70"/>
              <a:gd name="T37" fmla="*/ 2147483646 h 56"/>
              <a:gd name="T38" fmla="*/ 2147483646 w 70"/>
              <a:gd name="T39" fmla="*/ 2147483646 h 56"/>
              <a:gd name="T40" fmla="*/ 2147483646 w 70"/>
              <a:gd name="T41" fmla="*/ 2147483646 h 56"/>
              <a:gd name="T42" fmla="*/ 2147483646 w 70"/>
              <a:gd name="T43" fmla="*/ 2147483646 h 56"/>
              <a:gd name="T44" fmla="*/ 2147483646 w 70"/>
              <a:gd name="T45" fmla="*/ 2147483646 h 56"/>
              <a:gd name="T46" fmla="*/ 2147483646 w 70"/>
              <a:gd name="T47" fmla="*/ 2147483646 h 56"/>
              <a:gd name="T48" fmla="*/ 2147483646 w 70"/>
              <a:gd name="T49" fmla="*/ 2147483646 h 56"/>
              <a:gd name="T50" fmla="*/ 2147483646 w 70"/>
              <a:gd name="T51" fmla="*/ 2147483646 h 56"/>
              <a:gd name="T52" fmla="*/ 2147483646 w 70"/>
              <a:gd name="T53" fmla="*/ 2147483646 h 56"/>
              <a:gd name="T54" fmla="*/ 2147483646 w 70"/>
              <a:gd name="T55" fmla="*/ 2147483646 h 56"/>
              <a:gd name="T56" fmla="*/ 2147483646 w 70"/>
              <a:gd name="T57" fmla="*/ 2147483646 h 56"/>
              <a:gd name="T58" fmla="*/ 2147483646 w 70"/>
              <a:gd name="T59" fmla="*/ 0 h 56"/>
              <a:gd name="T60" fmla="*/ 2147483646 w 70"/>
              <a:gd name="T61" fmla="*/ 2147483646 h 56"/>
              <a:gd name="T62" fmla="*/ 2147483646 w 70"/>
              <a:gd name="T63" fmla="*/ 2147483646 h 56"/>
              <a:gd name="T64" fmla="*/ 2147483646 w 70"/>
              <a:gd name="T65" fmla="*/ 2147483646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9" name="Freeform 54"/>
          <p:cNvSpPr>
            <a:spLocks/>
          </p:cNvSpPr>
          <p:nvPr/>
        </p:nvSpPr>
        <p:spPr bwMode="auto">
          <a:xfrm>
            <a:off x="6491288" y="4594225"/>
            <a:ext cx="98425" cy="88900"/>
          </a:xfrm>
          <a:custGeom>
            <a:avLst/>
            <a:gdLst>
              <a:gd name="T0" fmla="*/ 2147483646 w 70"/>
              <a:gd name="T1" fmla="*/ 2147483646 h 56"/>
              <a:gd name="T2" fmla="*/ 2147483646 w 70"/>
              <a:gd name="T3" fmla="*/ 2147483646 h 56"/>
              <a:gd name="T4" fmla="*/ 0 w 70"/>
              <a:gd name="T5" fmla="*/ 2147483646 h 56"/>
              <a:gd name="T6" fmla="*/ 2147483646 w 70"/>
              <a:gd name="T7" fmla="*/ 2147483646 h 56"/>
              <a:gd name="T8" fmla="*/ 2147483646 w 70"/>
              <a:gd name="T9" fmla="*/ 2147483646 h 56"/>
              <a:gd name="T10" fmla="*/ 2147483646 w 70"/>
              <a:gd name="T11" fmla="*/ 2147483646 h 56"/>
              <a:gd name="T12" fmla="*/ 2147483646 w 70"/>
              <a:gd name="T13" fmla="*/ 2147483646 h 56"/>
              <a:gd name="T14" fmla="*/ 2147483646 w 70"/>
              <a:gd name="T15" fmla="*/ 2147483646 h 56"/>
              <a:gd name="T16" fmla="*/ 2147483646 w 70"/>
              <a:gd name="T17" fmla="*/ 2147483646 h 56"/>
              <a:gd name="T18" fmla="*/ 2147483646 w 70"/>
              <a:gd name="T19" fmla="*/ 2147483646 h 56"/>
              <a:gd name="T20" fmla="*/ 2147483646 w 70"/>
              <a:gd name="T21" fmla="*/ 2147483646 h 56"/>
              <a:gd name="T22" fmla="*/ 2147483646 w 70"/>
              <a:gd name="T23" fmla="*/ 2147483646 h 56"/>
              <a:gd name="T24" fmla="*/ 2147483646 w 70"/>
              <a:gd name="T25" fmla="*/ 2147483646 h 56"/>
              <a:gd name="T26" fmla="*/ 2147483646 w 70"/>
              <a:gd name="T27" fmla="*/ 2147483646 h 56"/>
              <a:gd name="T28" fmla="*/ 2147483646 w 70"/>
              <a:gd name="T29" fmla="*/ 2147483646 h 56"/>
              <a:gd name="T30" fmla="*/ 2147483646 w 70"/>
              <a:gd name="T31" fmla="*/ 2147483646 h 56"/>
              <a:gd name="T32" fmla="*/ 2147483646 w 70"/>
              <a:gd name="T33" fmla="*/ 2147483646 h 56"/>
              <a:gd name="T34" fmla="*/ 2147483646 w 70"/>
              <a:gd name="T35" fmla="*/ 2147483646 h 56"/>
              <a:gd name="T36" fmla="*/ 2147483646 w 70"/>
              <a:gd name="T37" fmla="*/ 2147483646 h 56"/>
              <a:gd name="T38" fmla="*/ 2147483646 w 70"/>
              <a:gd name="T39" fmla="*/ 2147483646 h 56"/>
              <a:gd name="T40" fmla="*/ 2147483646 w 70"/>
              <a:gd name="T41" fmla="*/ 2147483646 h 56"/>
              <a:gd name="T42" fmla="*/ 2147483646 w 70"/>
              <a:gd name="T43" fmla="*/ 2147483646 h 56"/>
              <a:gd name="T44" fmla="*/ 2147483646 w 70"/>
              <a:gd name="T45" fmla="*/ 2147483646 h 56"/>
              <a:gd name="T46" fmla="*/ 2147483646 w 70"/>
              <a:gd name="T47" fmla="*/ 2147483646 h 56"/>
              <a:gd name="T48" fmla="*/ 2147483646 w 70"/>
              <a:gd name="T49" fmla="*/ 2147483646 h 56"/>
              <a:gd name="T50" fmla="*/ 2147483646 w 70"/>
              <a:gd name="T51" fmla="*/ 2147483646 h 56"/>
              <a:gd name="T52" fmla="*/ 2147483646 w 70"/>
              <a:gd name="T53" fmla="*/ 2147483646 h 56"/>
              <a:gd name="T54" fmla="*/ 2147483646 w 70"/>
              <a:gd name="T55" fmla="*/ 2147483646 h 56"/>
              <a:gd name="T56" fmla="*/ 2147483646 w 70"/>
              <a:gd name="T57" fmla="*/ 2147483646 h 56"/>
              <a:gd name="T58" fmla="*/ 2147483646 w 70"/>
              <a:gd name="T59" fmla="*/ 0 h 56"/>
              <a:gd name="T60" fmla="*/ 2147483646 w 70"/>
              <a:gd name="T61" fmla="*/ 2147483646 h 56"/>
              <a:gd name="T62" fmla="*/ 2147483646 w 70"/>
              <a:gd name="T63" fmla="*/ 2147483646 h 56"/>
              <a:gd name="T64" fmla="*/ 2147483646 w 70"/>
              <a:gd name="T65" fmla="*/ 2147483646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88120" name="Freeform 55"/>
          <p:cNvSpPr>
            <a:spLocks/>
          </p:cNvSpPr>
          <p:nvPr/>
        </p:nvSpPr>
        <p:spPr bwMode="auto">
          <a:xfrm>
            <a:off x="6507163" y="4541838"/>
            <a:ext cx="47625" cy="44450"/>
          </a:xfrm>
          <a:custGeom>
            <a:avLst/>
            <a:gdLst>
              <a:gd name="T0" fmla="*/ 2147483646 w 34"/>
              <a:gd name="T1" fmla="*/ 2147483646 h 28"/>
              <a:gd name="T2" fmla="*/ 2147483646 w 34"/>
              <a:gd name="T3" fmla="*/ 2147483646 h 28"/>
              <a:gd name="T4" fmla="*/ 2147483646 w 34"/>
              <a:gd name="T5" fmla="*/ 2147483646 h 28"/>
              <a:gd name="T6" fmla="*/ 2147483646 w 34"/>
              <a:gd name="T7" fmla="*/ 2147483646 h 28"/>
              <a:gd name="T8" fmla="*/ 2147483646 w 34"/>
              <a:gd name="T9" fmla="*/ 2147483646 h 28"/>
              <a:gd name="T10" fmla="*/ 0 w 34"/>
              <a:gd name="T11" fmla="*/ 2147483646 h 28"/>
              <a:gd name="T12" fmla="*/ 0 w 34"/>
              <a:gd name="T13" fmla="*/ 2147483646 h 28"/>
              <a:gd name="T14" fmla="*/ 0 w 34"/>
              <a:gd name="T15" fmla="*/ 2147483646 h 28"/>
              <a:gd name="T16" fmla="*/ 0 w 34"/>
              <a:gd name="T17" fmla="*/ 2147483646 h 28"/>
              <a:gd name="T18" fmla="*/ 0 w 34"/>
              <a:gd name="T19" fmla="*/ 2147483646 h 28"/>
              <a:gd name="T20" fmla="*/ 2147483646 w 34"/>
              <a:gd name="T21" fmla="*/ 2147483646 h 28"/>
              <a:gd name="T22" fmla="*/ 2147483646 w 34"/>
              <a:gd name="T23" fmla="*/ 2147483646 h 28"/>
              <a:gd name="T24" fmla="*/ 2147483646 w 34"/>
              <a:gd name="T25" fmla="*/ 2147483646 h 28"/>
              <a:gd name="T26" fmla="*/ 2147483646 w 34"/>
              <a:gd name="T27" fmla="*/ 2147483646 h 28"/>
              <a:gd name="T28" fmla="*/ 2147483646 w 34"/>
              <a:gd name="T29" fmla="*/ 2147483646 h 28"/>
              <a:gd name="T30" fmla="*/ 2147483646 w 34"/>
              <a:gd name="T31" fmla="*/ 2147483646 h 28"/>
              <a:gd name="T32" fmla="*/ 2147483646 w 34"/>
              <a:gd name="T33" fmla="*/ 2147483646 h 28"/>
              <a:gd name="T34" fmla="*/ 2147483646 w 34"/>
              <a:gd name="T35" fmla="*/ 2147483646 h 28"/>
              <a:gd name="T36" fmla="*/ 2147483646 w 34"/>
              <a:gd name="T37" fmla="*/ 2147483646 h 28"/>
              <a:gd name="T38" fmla="*/ 2147483646 w 34"/>
              <a:gd name="T39" fmla="*/ 2147483646 h 28"/>
              <a:gd name="T40" fmla="*/ 2147483646 w 34"/>
              <a:gd name="T41" fmla="*/ 2147483646 h 28"/>
              <a:gd name="T42" fmla="*/ 2147483646 w 34"/>
              <a:gd name="T43" fmla="*/ 2147483646 h 28"/>
              <a:gd name="T44" fmla="*/ 2147483646 w 34"/>
              <a:gd name="T45" fmla="*/ 2147483646 h 28"/>
              <a:gd name="T46" fmla="*/ 2147483646 w 34"/>
              <a:gd name="T47" fmla="*/ 2147483646 h 28"/>
              <a:gd name="T48" fmla="*/ 2147483646 w 34"/>
              <a:gd name="T49" fmla="*/ 2147483646 h 28"/>
              <a:gd name="T50" fmla="*/ 2147483646 w 34"/>
              <a:gd name="T51" fmla="*/ 2147483646 h 28"/>
              <a:gd name="T52" fmla="*/ 2147483646 w 34"/>
              <a:gd name="T53" fmla="*/ 2147483646 h 28"/>
              <a:gd name="T54" fmla="*/ 2147483646 w 34"/>
              <a:gd name="T55" fmla="*/ 2147483646 h 28"/>
              <a:gd name="T56" fmla="*/ 2147483646 w 34"/>
              <a:gd name="T57" fmla="*/ 2147483646 h 28"/>
              <a:gd name="T58" fmla="*/ 2147483646 w 34"/>
              <a:gd name="T59" fmla="*/ 2147483646 h 28"/>
              <a:gd name="T60" fmla="*/ 2147483646 w 34"/>
              <a:gd name="T61" fmla="*/ 2147483646 h 28"/>
              <a:gd name="T62" fmla="*/ 2147483646 w 34"/>
              <a:gd name="T63" fmla="*/ 2147483646 h 28"/>
              <a:gd name="T64" fmla="*/ 2147483646 w 34"/>
              <a:gd name="T65" fmla="*/ 2147483646 h 28"/>
              <a:gd name="T66" fmla="*/ 2147483646 w 34"/>
              <a:gd name="T67" fmla="*/ 2147483646 h 28"/>
              <a:gd name="T68" fmla="*/ 2147483646 w 34"/>
              <a:gd name="T69" fmla="*/ 2147483646 h 28"/>
              <a:gd name="T70" fmla="*/ 2147483646 w 34"/>
              <a:gd name="T71" fmla="*/ 2147483646 h 28"/>
              <a:gd name="T72" fmla="*/ 2147483646 w 34"/>
              <a:gd name="T73" fmla="*/ 2147483646 h 28"/>
              <a:gd name="T74" fmla="*/ 2147483646 w 34"/>
              <a:gd name="T75" fmla="*/ 2147483646 h 28"/>
              <a:gd name="T76" fmla="*/ 2147483646 w 34"/>
              <a:gd name="T77" fmla="*/ 2147483646 h 28"/>
              <a:gd name="T78" fmla="*/ 2147483646 w 34"/>
              <a:gd name="T79" fmla="*/ 2147483646 h 28"/>
              <a:gd name="T80" fmla="*/ 2147483646 w 34"/>
              <a:gd name="T81" fmla="*/ 2147483646 h 28"/>
              <a:gd name="T82" fmla="*/ 2147483646 w 34"/>
              <a:gd name="T83" fmla="*/ 0 h 28"/>
              <a:gd name="T84" fmla="*/ 2147483646 w 34"/>
              <a:gd name="T85" fmla="*/ 0 h 28"/>
              <a:gd name="T86" fmla="*/ 2147483646 w 34"/>
              <a:gd name="T87" fmla="*/ 2147483646 h 28"/>
              <a:gd name="T88" fmla="*/ 2147483646 w 34"/>
              <a:gd name="T89" fmla="*/ 2147483646 h 28"/>
              <a:gd name="T90" fmla="*/ 2147483646 w 34"/>
              <a:gd name="T91" fmla="*/ 2147483646 h 28"/>
              <a:gd name="T92" fmla="*/ 2147483646 w 34"/>
              <a:gd name="T93" fmla="*/ 2147483646 h 28"/>
              <a:gd name="T94" fmla="*/ 2147483646 w 34"/>
              <a:gd name="T95" fmla="*/ 2147483646 h 28"/>
              <a:gd name="T96" fmla="*/ 2147483646 w 34"/>
              <a:gd name="T97" fmla="*/ 2147483646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1" name="Freeform 56"/>
          <p:cNvSpPr>
            <a:spLocks/>
          </p:cNvSpPr>
          <p:nvPr/>
        </p:nvSpPr>
        <p:spPr bwMode="auto">
          <a:xfrm>
            <a:off x="6507163" y="4541838"/>
            <a:ext cx="47625" cy="44450"/>
          </a:xfrm>
          <a:custGeom>
            <a:avLst/>
            <a:gdLst>
              <a:gd name="T0" fmla="*/ 2147483646 w 34"/>
              <a:gd name="T1" fmla="*/ 2147483646 h 28"/>
              <a:gd name="T2" fmla="*/ 2147483646 w 34"/>
              <a:gd name="T3" fmla="*/ 2147483646 h 28"/>
              <a:gd name="T4" fmla="*/ 2147483646 w 34"/>
              <a:gd name="T5" fmla="*/ 2147483646 h 28"/>
              <a:gd name="T6" fmla="*/ 2147483646 w 34"/>
              <a:gd name="T7" fmla="*/ 2147483646 h 28"/>
              <a:gd name="T8" fmla="*/ 2147483646 w 34"/>
              <a:gd name="T9" fmla="*/ 2147483646 h 28"/>
              <a:gd name="T10" fmla="*/ 0 w 34"/>
              <a:gd name="T11" fmla="*/ 2147483646 h 28"/>
              <a:gd name="T12" fmla="*/ 0 w 34"/>
              <a:gd name="T13" fmla="*/ 2147483646 h 28"/>
              <a:gd name="T14" fmla="*/ 0 w 34"/>
              <a:gd name="T15" fmla="*/ 2147483646 h 28"/>
              <a:gd name="T16" fmla="*/ 0 w 34"/>
              <a:gd name="T17" fmla="*/ 2147483646 h 28"/>
              <a:gd name="T18" fmla="*/ 0 w 34"/>
              <a:gd name="T19" fmla="*/ 2147483646 h 28"/>
              <a:gd name="T20" fmla="*/ 2147483646 w 34"/>
              <a:gd name="T21" fmla="*/ 2147483646 h 28"/>
              <a:gd name="T22" fmla="*/ 2147483646 w 34"/>
              <a:gd name="T23" fmla="*/ 2147483646 h 28"/>
              <a:gd name="T24" fmla="*/ 2147483646 w 34"/>
              <a:gd name="T25" fmla="*/ 2147483646 h 28"/>
              <a:gd name="T26" fmla="*/ 2147483646 w 34"/>
              <a:gd name="T27" fmla="*/ 2147483646 h 28"/>
              <a:gd name="T28" fmla="*/ 2147483646 w 34"/>
              <a:gd name="T29" fmla="*/ 2147483646 h 28"/>
              <a:gd name="T30" fmla="*/ 2147483646 w 34"/>
              <a:gd name="T31" fmla="*/ 2147483646 h 28"/>
              <a:gd name="T32" fmla="*/ 2147483646 w 34"/>
              <a:gd name="T33" fmla="*/ 2147483646 h 28"/>
              <a:gd name="T34" fmla="*/ 2147483646 w 34"/>
              <a:gd name="T35" fmla="*/ 2147483646 h 28"/>
              <a:gd name="T36" fmla="*/ 2147483646 w 34"/>
              <a:gd name="T37" fmla="*/ 2147483646 h 28"/>
              <a:gd name="T38" fmla="*/ 2147483646 w 34"/>
              <a:gd name="T39" fmla="*/ 2147483646 h 28"/>
              <a:gd name="T40" fmla="*/ 2147483646 w 34"/>
              <a:gd name="T41" fmla="*/ 2147483646 h 28"/>
              <a:gd name="T42" fmla="*/ 2147483646 w 34"/>
              <a:gd name="T43" fmla="*/ 2147483646 h 28"/>
              <a:gd name="T44" fmla="*/ 2147483646 w 34"/>
              <a:gd name="T45" fmla="*/ 2147483646 h 28"/>
              <a:gd name="T46" fmla="*/ 2147483646 w 34"/>
              <a:gd name="T47" fmla="*/ 2147483646 h 28"/>
              <a:gd name="T48" fmla="*/ 2147483646 w 34"/>
              <a:gd name="T49" fmla="*/ 2147483646 h 28"/>
              <a:gd name="T50" fmla="*/ 2147483646 w 34"/>
              <a:gd name="T51" fmla="*/ 2147483646 h 28"/>
              <a:gd name="T52" fmla="*/ 2147483646 w 34"/>
              <a:gd name="T53" fmla="*/ 2147483646 h 28"/>
              <a:gd name="T54" fmla="*/ 2147483646 w 34"/>
              <a:gd name="T55" fmla="*/ 2147483646 h 28"/>
              <a:gd name="T56" fmla="*/ 2147483646 w 34"/>
              <a:gd name="T57" fmla="*/ 2147483646 h 28"/>
              <a:gd name="T58" fmla="*/ 2147483646 w 34"/>
              <a:gd name="T59" fmla="*/ 2147483646 h 28"/>
              <a:gd name="T60" fmla="*/ 2147483646 w 34"/>
              <a:gd name="T61" fmla="*/ 2147483646 h 28"/>
              <a:gd name="T62" fmla="*/ 2147483646 w 34"/>
              <a:gd name="T63" fmla="*/ 2147483646 h 28"/>
              <a:gd name="T64" fmla="*/ 2147483646 w 34"/>
              <a:gd name="T65" fmla="*/ 2147483646 h 28"/>
              <a:gd name="T66" fmla="*/ 2147483646 w 34"/>
              <a:gd name="T67" fmla="*/ 2147483646 h 28"/>
              <a:gd name="T68" fmla="*/ 2147483646 w 34"/>
              <a:gd name="T69" fmla="*/ 2147483646 h 28"/>
              <a:gd name="T70" fmla="*/ 2147483646 w 34"/>
              <a:gd name="T71" fmla="*/ 2147483646 h 28"/>
              <a:gd name="T72" fmla="*/ 2147483646 w 34"/>
              <a:gd name="T73" fmla="*/ 2147483646 h 28"/>
              <a:gd name="T74" fmla="*/ 2147483646 w 34"/>
              <a:gd name="T75" fmla="*/ 2147483646 h 28"/>
              <a:gd name="T76" fmla="*/ 2147483646 w 34"/>
              <a:gd name="T77" fmla="*/ 2147483646 h 28"/>
              <a:gd name="T78" fmla="*/ 2147483646 w 34"/>
              <a:gd name="T79" fmla="*/ 2147483646 h 28"/>
              <a:gd name="T80" fmla="*/ 2147483646 w 34"/>
              <a:gd name="T81" fmla="*/ 2147483646 h 28"/>
              <a:gd name="T82" fmla="*/ 2147483646 w 34"/>
              <a:gd name="T83" fmla="*/ 0 h 28"/>
              <a:gd name="T84" fmla="*/ 2147483646 w 34"/>
              <a:gd name="T85" fmla="*/ 0 h 28"/>
              <a:gd name="T86" fmla="*/ 2147483646 w 34"/>
              <a:gd name="T87" fmla="*/ 2147483646 h 28"/>
              <a:gd name="T88" fmla="*/ 2147483646 w 34"/>
              <a:gd name="T89" fmla="*/ 2147483646 h 28"/>
              <a:gd name="T90" fmla="*/ 2147483646 w 34"/>
              <a:gd name="T91" fmla="*/ 2147483646 h 28"/>
              <a:gd name="T92" fmla="*/ 2147483646 w 34"/>
              <a:gd name="T93" fmla="*/ 2147483646 h 28"/>
              <a:gd name="T94" fmla="*/ 2147483646 w 34"/>
              <a:gd name="T95" fmla="*/ 2147483646 h 28"/>
              <a:gd name="T96" fmla="*/ 2147483646 w 34"/>
              <a:gd name="T97" fmla="*/ 2147483646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88122" name="Freeform 57"/>
          <p:cNvSpPr>
            <a:spLocks/>
          </p:cNvSpPr>
          <p:nvPr/>
        </p:nvSpPr>
        <p:spPr bwMode="auto">
          <a:xfrm>
            <a:off x="6538913" y="4508500"/>
            <a:ext cx="80962" cy="61913"/>
          </a:xfrm>
          <a:custGeom>
            <a:avLst/>
            <a:gdLst>
              <a:gd name="T0" fmla="*/ 2147483646 w 57"/>
              <a:gd name="T1" fmla="*/ 2147483646 h 39"/>
              <a:gd name="T2" fmla="*/ 2147483646 w 57"/>
              <a:gd name="T3" fmla="*/ 2147483646 h 39"/>
              <a:gd name="T4" fmla="*/ 2147483646 w 57"/>
              <a:gd name="T5" fmla="*/ 2147483646 h 39"/>
              <a:gd name="T6" fmla="*/ 2147483646 w 57"/>
              <a:gd name="T7" fmla="*/ 2147483646 h 39"/>
              <a:gd name="T8" fmla="*/ 2147483646 w 57"/>
              <a:gd name="T9" fmla="*/ 2147483646 h 39"/>
              <a:gd name="T10" fmla="*/ 2147483646 w 57"/>
              <a:gd name="T11" fmla="*/ 2147483646 h 39"/>
              <a:gd name="T12" fmla="*/ 2147483646 w 57"/>
              <a:gd name="T13" fmla="*/ 2147483646 h 39"/>
              <a:gd name="T14" fmla="*/ 0 w 57"/>
              <a:gd name="T15" fmla="*/ 2147483646 h 39"/>
              <a:gd name="T16" fmla="*/ 0 w 57"/>
              <a:gd name="T17" fmla="*/ 2147483646 h 39"/>
              <a:gd name="T18" fmla="*/ 0 w 57"/>
              <a:gd name="T19" fmla="*/ 2147483646 h 39"/>
              <a:gd name="T20" fmla="*/ 0 w 57"/>
              <a:gd name="T21" fmla="*/ 2147483646 h 39"/>
              <a:gd name="T22" fmla="*/ 0 w 57"/>
              <a:gd name="T23" fmla="*/ 2147483646 h 39"/>
              <a:gd name="T24" fmla="*/ 2147483646 w 57"/>
              <a:gd name="T25" fmla="*/ 2147483646 h 39"/>
              <a:gd name="T26" fmla="*/ 2147483646 w 57"/>
              <a:gd name="T27" fmla="*/ 2147483646 h 39"/>
              <a:gd name="T28" fmla="*/ 2147483646 w 57"/>
              <a:gd name="T29" fmla="*/ 2147483646 h 39"/>
              <a:gd name="T30" fmla="*/ 2147483646 w 57"/>
              <a:gd name="T31" fmla="*/ 2147483646 h 39"/>
              <a:gd name="T32" fmla="*/ 2147483646 w 57"/>
              <a:gd name="T33" fmla="*/ 2147483646 h 39"/>
              <a:gd name="T34" fmla="*/ 2147483646 w 57"/>
              <a:gd name="T35" fmla="*/ 2147483646 h 39"/>
              <a:gd name="T36" fmla="*/ 2147483646 w 57"/>
              <a:gd name="T37" fmla="*/ 2147483646 h 39"/>
              <a:gd name="T38" fmla="*/ 2147483646 w 57"/>
              <a:gd name="T39" fmla="*/ 2147483646 h 39"/>
              <a:gd name="T40" fmla="*/ 2147483646 w 57"/>
              <a:gd name="T41" fmla="*/ 2147483646 h 39"/>
              <a:gd name="T42" fmla="*/ 2147483646 w 57"/>
              <a:gd name="T43" fmla="*/ 2147483646 h 39"/>
              <a:gd name="T44" fmla="*/ 2147483646 w 57"/>
              <a:gd name="T45" fmla="*/ 2147483646 h 39"/>
              <a:gd name="T46" fmla="*/ 2147483646 w 57"/>
              <a:gd name="T47" fmla="*/ 2147483646 h 39"/>
              <a:gd name="T48" fmla="*/ 2147483646 w 57"/>
              <a:gd name="T49" fmla="*/ 2147483646 h 39"/>
              <a:gd name="T50" fmla="*/ 2147483646 w 57"/>
              <a:gd name="T51" fmla="*/ 2147483646 h 39"/>
              <a:gd name="T52" fmla="*/ 2147483646 w 57"/>
              <a:gd name="T53" fmla="*/ 2147483646 h 39"/>
              <a:gd name="T54" fmla="*/ 2147483646 w 57"/>
              <a:gd name="T55" fmla="*/ 2147483646 h 39"/>
              <a:gd name="T56" fmla="*/ 2147483646 w 57"/>
              <a:gd name="T57" fmla="*/ 2147483646 h 39"/>
              <a:gd name="T58" fmla="*/ 2147483646 w 57"/>
              <a:gd name="T59" fmla="*/ 2147483646 h 39"/>
              <a:gd name="T60" fmla="*/ 2147483646 w 57"/>
              <a:gd name="T61" fmla="*/ 2147483646 h 39"/>
              <a:gd name="T62" fmla="*/ 2147483646 w 57"/>
              <a:gd name="T63" fmla="*/ 2147483646 h 39"/>
              <a:gd name="T64" fmla="*/ 2147483646 w 57"/>
              <a:gd name="T65" fmla="*/ 2147483646 h 39"/>
              <a:gd name="T66" fmla="*/ 2147483646 w 57"/>
              <a:gd name="T67" fmla="*/ 2147483646 h 39"/>
              <a:gd name="T68" fmla="*/ 2147483646 w 57"/>
              <a:gd name="T69" fmla="*/ 2147483646 h 39"/>
              <a:gd name="T70" fmla="*/ 2147483646 w 57"/>
              <a:gd name="T71" fmla="*/ 2147483646 h 39"/>
              <a:gd name="T72" fmla="*/ 2147483646 w 57"/>
              <a:gd name="T73" fmla="*/ 2147483646 h 39"/>
              <a:gd name="T74" fmla="*/ 2147483646 w 57"/>
              <a:gd name="T75" fmla="*/ 2147483646 h 39"/>
              <a:gd name="T76" fmla="*/ 2147483646 w 57"/>
              <a:gd name="T77" fmla="*/ 2147483646 h 39"/>
              <a:gd name="T78" fmla="*/ 2147483646 w 57"/>
              <a:gd name="T79" fmla="*/ 2147483646 h 39"/>
              <a:gd name="T80" fmla="*/ 2147483646 w 57"/>
              <a:gd name="T81" fmla="*/ 2147483646 h 39"/>
              <a:gd name="T82" fmla="*/ 2147483646 w 57"/>
              <a:gd name="T83" fmla="*/ 2147483646 h 39"/>
              <a:gd name="T84" fmla="*/ 2147483646 w 57"/>
              <a:gd name="T85" fmla="*/ 2147483646 h 39"/>
              <a:gd name="T86" fmla="*/ 2147483646 w 57"/>
              <a:gd name="T87" fmla="*/ 2147483646 h 39"/>
              <a:gd name="T88" fmla="*/ 2147483646 w 57"/>
              <a:gd name="T89" fmla="*/ 2147483646 h 39"/>
              <a:gd name="T90" fmla="*/ 2147483646 w 57"/>
              <a:gd name="T91" fmla="*/ 2147483646 h 39"/>
              <a:gd name="T92" fmla="*/ 2147483646 w 57"/>
              <a:gd name="T93" fmla="*/ 2147483646 h 39"/>
              <a:gd name="T94" fmla="*/ 2147483646 w 57"/>
              <a:gd name="T95" fmla="*/ 2147483646 h 39"/>
              <a:gd name="T96" fmla="*/ 2147483646 w 57"/>
              <a:gd name="T97" fmla="*/ 0 h 39"/>
              <a:gd name="T98" fmla="*/ 2147483646 w 57"/>
              <a:gd name="T99" fmla="*/ 0 h 39"/>
              <a:gd name="T100" fmla="*/ 2147483646 w 57"/>
              <a:gd name="T101" fmla="*/ 0 h 39"/>
              <a:gd name="T102" fmla="*/ 2147483646 w 57"/>
              <a:gd name="T103" fmla="*/ 0 h 39"/>
              <a:gd name="T104" fmla="*/ 2147483646 w 57"/>
              <a:gd name="T105" fmla="*/ 0 h 39"/>
              <a:gd name="T106" fmla="*/ 2147483646 w 57"/>
              <a:gd name="T107" fmla="*/ 2147483646 h 39"/>
              <a:gd name="T108" fmla="*/ 2147483646 w 57"/>
              <a:gd name="T109" fmla="*/ 2147483646 h 39"/>
              <a:gd name="T110" fmla="*/ 2147483646 w 57"/>
              <a:gd name="T111" fmla="*/ 2147483646 h 39"/>
              <a:gd name="T112" fmla="*/ 2147483646 w 57"/>
              <a:gd name="T113" fmla="*/ 2147483646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3" name="Freeform 58"/>
          <p:cNvSpPr>
            <a:spLocks/>
          </p:cNvSpPr>
          <p:nvPr/>
        </p:nvSpPr>
        <p:spPr bwMode="auto">
          <a:xfrm>
            <a:off x="6538913" y="4508500"/>
            <a:ext cx="80962" cy="61913"/>
          </a:xfrm>
          <a:custGeom>
            <a:avLst/>
            <a:gdLst>
              <a:gd name="T0" fmla="*/ 2147483646 w 57"/>
              <a:gd name="T1" fmla="*/ 2147483646 h 39"/>
              <a:gd name="T2" fmla="*/ 2147483646 w 57"/>
              <a:gd name="T3" fmla="*/ 2147483646 h 39"/>
              <a:gd name="T4" fmla="*/ 2147483646 w 57"/>
              <a:gd name="T5" fmla="*/ 2147483646 h 39"/>
              <a:gd name="T6" fmla="*/ 2147483646 w 57"/>
              <a:gd name="T7" fmla="*/ 2147483646 h 39"/>
              <a:gd name="T8" fmla="*/ 2147483646 w 57"/>
              <a:gd name="T9" fmla="*/ 2147483646 h 39"/>
              <a:gd name="T10" fmla="*/ 2147483646 w 57"/>
              <a:gd name="T11" fmla="*/ 2147483646 h 39"/>
              <a:gd name="T12" fmla="*/ 2147483646 w 57"/>
              <a:gd name="T13" fmla="*/ 2147483646 h 39"/>
              <a:gd name="T14" fmla="*/ 0 w 57"/>
              <a:gd name="T15" fmla="*/ 2147483646 h 39"/>
              <a:gd name="T16" fmla="*/ 0 w 57"/>
              <a:gd name="T17" fmla="*/ 2147483646 h 39"/>
              <a:gd name="T18" fmla="*/ 0 w 57"/>
              <a:gd name="T19" fmla="*/ 2147483646 h 39"/>
              <a:gd name="T20" fmla="*/ 0 w 57"/>
              <a:gd name="T21" fmla="*/ 2147483646 h 39"/>
              <a:gd name="T22" fmla="*/ 0 w 57"/>
              <a:gd name="T23" fmla="*/ 2147483646 h 39"/>
              <a:gd name="T24" fmla="*/ 2147483646 w 57"/>
              <a:gd name="T25" fmla="*/ 2147483646 h 39"/>
              <a:gd name="T26" fmla="*/ 2147483646 w 57"/>
              <a:gd name="T27" fmla="*/ 2147483646 h 39"/>
              <a:gd name="T28" fmla="*/ 2147483646 w 57"/>
              <a:gd name="T29" fmla="*/ 2147483646 h 39"/>
              <a:gd name="T30" fmla="*/ 2147483646 w 57"/>
              <a:gd name="T31" fmla="*/ 2147483646 h 39"/>
              <a:gd name="T32" fmla="*/ 2147483646 w 57"/>
              <a:gd name="T33" fmla="*/ 2147483646 h 39"/>
              <a:gd name="T34" fmla="*/ 2147483646 w 57"/>
              <a:gd name="T35" fmla="*/ 2147483646 h 39"/>
              <a:gd name="T36" fmla="*/ 2147483646 w 57"/>
              <a:gd name="T37" fmla="*/ 2147483646 h 39"/>
              <a:gd name="T38" fmla="*/ 2147483646 w 57"/>
              <a:gd name="T39" fmla="*/ 2147483646 h 39"/>
              <a:gd name="T40" fmla="*/ 2147483646 w 57"/>
              <a:gd name="T41" fmla="*/ 2147483646 h 39"/>
              <a:gd name="T42" fmla="*/ 2147483646 w 57"/>
              <a:gd name="T43" fmla="*/ 2147483646 h 39"/>
              <a:gd name="T44" fmla="*/ 2147483646 w 57"/>
              <a:gd name="T45" fmla="*/ 2147483646 h 39"/>
              <a:gd name="T46" fmla="*/ 2147483646 w 57"/>
              <a:gd name="T47" fmla="*/ 2147483646 h 39"/>
              <a:gd name="T48" fmla="*/ 2147483646 w 57"/>
              <a:gd name="T49" fmla="*/ 2147483646 h 39"/>
              <a:gd name="T50" fmla="*/ 2147483646 w 57"/>
              <a:gd name="T51" fmla="*/ 2147483646 h 39"/>
              <a:gd name="T52" fmla="*/ 2147483646 w 57"/>
              <a:gd name="T53" fmla="*/ 2147483646 h 39"/>
              <a:gd name="T54" fmla="*/ 2147483646 w 57"/>
              <a:gd name="T55" fmla="*/ 2147483646 h 39"/>
              <a:gd name="T56" fmla="*/ 2147483646 w 57"/>
              <a:gd name="T57" fmla="*/ 2147483646 h 39"/>
              <a:gd name="T58" fmla="*/ 2147483646 w 57"/>
              <a:gd name="T59" fmla="*/ 2147483646 h 39"/>
              <a:gd name="T60" fmla="*/ 2147483646 w 57"/>
              <a:gd name="T61" fmla="*/ 2147483646 h 39"/>
              <a:gd name="T62" fmla="*/ 2147483646 w 57"/>
              <a:gd name="T63" fmla="*/ 2147483646 h 39"/>
              <a:gd name="T64" fmla="*/ 2147483646 w 57"/>
              <a:gd name="T65" fmla="*/ 2147483646 h 39"/>
              <a:gd name="T66" fmla="*/ 2147483646 w 57"/>
              <a:gd name="T67" fmla="*/ 2147483646 h 39"/>
              <a:gd name="T68" fmla="*/ 2147483646 w 57"/>
              <a:gd name="T69" fmla="*/ 2147483646 h 39"/>
              <a:gd name="T70" fmla="*/ 2147483646 w 57"/>
              <a:gd name="T71" fmla="*/ 2147483646 h 39"/>
              <a:gd name="T72" fmla="*/ 2147483646 w 57"/>
              <a:gd name="T73" fmla="*/ 2147483646 h 39"/>
              <a:gd name="T74" fmla="*/ 2147483646 w 57"/>
              <a:gd name="T75" fmla="*/ 2147483646 h 39"/>
              <a:gd name="T76" fmla="*/ 2147483646 w 57"/>
              <a:gd name="T77" fmla="*/ 2147483646 h 39"/>
              <a:gd name="T78" fmla="*/ 2147483646 w 57"/>
              <a:gd name="T79" fmla="*/ 2147483646 h 39"/>
              <a:gd name="T80" fmla="*/ 2147483646 w 57"/>
              <a:gd name="T81" fmla="*/ 2147483646 h 39"/>
              <a:gd name="T82" fmla="*/ 2147483646 w 57"/>
              <a:gd name="T83" fmla="*/ 2147483646 h 39"/>
              <a:gd name="T84" fmla="*/ 2147483646 w 57"/>
              <a:gd name="T85" fmla="*/ 2147483646 h 39"/>
              <a:gd name="T86" fmla="*/ 2147483646 w 57"/>
              <a:gd name="T87" fmla="*/ 2147483646 h 39"/>
              <a:gd name="T88" fmla="*/ 2147483646 w 57"/>
              <a:gd name="T89" fmla="*/ 2147483646 h 39"/>
              <a:gd name="T90" fmla="*/ 2147483646 w 57"/>
              <a:gd name="T91" fmla="*/ 2147483646 h 39"/>
              <a:gd name="T92" fmla="*/ 2147483646 w 57"/>
              <a:gd name="T93" fmla="*/ 2147483646 h 39"/>
              <a:gd name="T94" fmla="*/ 2147483646 w 57"/>
              <a:gd name="T95" fmla="*/ 2147483646 h 39"/>
              <a:gd name="T96" fmla="*/ 2147483646 w 57"/>
              <a:gd name="T97" fmla="*/ 0 h 39"/>
              <a:gd name="T98" fmla="*/ 2147483646 w 57"/>
              <a:gd name="T99" fmla="*/ 0 h 39"/>
              <a:gd name="T100" fmla="*/ 2147483646 w 57"/>
              <a:gd name="T101" fmla="*/ 0 h 39"/>
              <a:gd name="T102" fmla="*/ 2147483646 w 57"/>
              <a:gd name="T103" fmla="*/ 0 h 39"/>
              <a:gd name="T104" fmla="*/ 2147483646 w 57"/>
              <a:gd name="T105" fmla="*/ 0 h 39"/>
              <a:gd name="T106" fmla="*/ 2147483646 w 57"/>
              <a:gd name="T107" fmla="*/ 2147483646 h 39"/>
              <a:gd name="T108" fmla="*/ 2147483646 w 57"/>
              <a:gd name="T109" fmla="*/ 2147483646 h 39"/>
              <a:gd name="T110" fmla="*/ 2147483646 w 57"/>
              <a:gd name="T111" fmla="*/ 2147483646 h 39"/>
              <a:gd name="T112" fmla="*/ 2147483646 w 57"/>
              <a:gd name="T113" fmla="*/ 2147483646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88124" name="Freeform 59"/>
          <p:cNvSpPr>
            <a:spLocks/>
          </p:cNvSpPr>
          <p:nvPr/>
        </p:nvSpPr>
        <p:spPr bwMode="auto">
          <a:xfrm>
            <a:off x="6559550" y="4570413"/>
            <a:ext cx="63500" cy="74612"/>
          </a:xfrm>
          <a:custGeom>
            <a:avLst/>
            <a:gdLst>
              <a:gd name="T0" fmla="*/ 0 w 45"/>
              <a:gd name="T1" fmla="*/ 2147483646 h 47"/>
              <a:gd name="T2" fmla="*/ 0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0 h 47"/>
              <a:gd name="T50" fmla="*/ 2147483646 w 45"/>
              <a:gd name="T51" fmla="*/ 0 h 47"/>
              <a:gd name="T52" fmla="*/ 2147483646 w 45"/>
              <a:gd name="T53" fmla="*/ 0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0 w 45"/>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5" name="Freeform 60"/>
          <p:cNvSpPr>
            <a:spLocks/>
          </p:cNvSpPr>
          <p:nvPr/>
        </p:nvSpPr>
        <p:spPr bwMode="auto">
          <a:xfrm>
            <a:off x="6559550" y="4570413"/>
            <a:ext cx="63500" cy="74612"/>
          </a:xfrm>
          <a:custGeom>
            <a:avLst/>
            <a:gdLst>
              <a:gd name="T0" fmla="*/ 0 w 45"/>
              <a:gd name="T1" fmla="*/ 2147483646 h 47"/>
              <a:gd name="T2" fmla="*/ 0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0 h 47"/>
              <a:gd name="T50" fmla="*/ 2147483646 w 45"/>
              <a:gd name="T51" fmla="*/ 0 h 47"/>
              <a:gd name="T52" fmla="*/ 2147483646 w 45"/>
              <a:gd name="T53" fmla="*/ 0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0 w 45"/>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88126" name="Freeform 61"/>
          <p:cNvSpPr>
            <a:spLocks/>
          </p:cNvSpPr>
          <p:nvPr/>
        </p:nvSpPr>
        <p:spPr bwMode="auto">
          <a:xfrm>
            <a:off x="6559550" y="4570413"/>
            <a:ext cx="63500" cy="74612"/>
          </a:xfrm>
          <a:custGeom>
            <a:avLst/>
            <a:gdLst>
              <a:gd name="T0" fmla="*/ 0 w 45"/>
              <a:gd name="T1" fmla="*/ 2147483646 h 47"/>
              <a:gd name="T2" fmla="*/ 0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0 h 47"/>
              <a:gd name="T50" fmla="*/ 2147483646 w 45"/>
              <a:gd name="T51" fmla="*/ 0 h 47"/>
              <a:gd name="T52" fmla="*/ 2147483646 w 45"/>
              <a:gd name="T53" fmla="*/ 0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0 w 45"/>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88127" name="Freeform 62"/>
          <p:cNvSpPr>
            <a:spLocks/>
          </p:cNvSpPr>
          <p:nvPr/>
        </p:nvSpPr>
        <p:spPr bwMode="auto">
          <a:xfrm>
            <a:off x="6527800" y="4227513"/>
            <a:ext cx="315913" cy="330200"/>
          </a:xfrm>
          <a:custGeom>
            <a:avLst/>
            <a:gdLst>
              <a:gd name="T0" fmla="*/ 2147483646 w 224"/>
              <a:gd name="T1" fmla="*/ 2147483646 h 208"/>
              <a:gd name="T2" fmla="*/ 2147483646 w 224"/>
              <a:gd name="T3" fmla="*/ 2147483646 h 208"/>
              <a:gd name="T4" fmla="*/ 2147483646 w 224"/>
              <a:gd name="T5" fmla="*/ 2147483646 h 208"/>
              <a:gd name="T6" fmla="*/ 2147483646 w 224"/>
              <a:gd name="T7" fmla="*/ 2147483646 h 208"/>
              <a:gd name="T8" fmla="*/ 2147483646 w 224"/>
              <a:gd name="T9" fmla="*/ 2147483646 h 208"/>
              <a:gd name="T10" fmla="*/ 2147483646 w 224"/>
              <a:gd name="T11" fmla="*/ 2147483646 h 208"/>
              <a:gd name="T12" fmla="*/ 2147483646 w 224"/>
              <a:gd name="T13" fmla="*/ 2147483646 h 208"/>
              <a:gd name="T14" fmla="*/ 2147483646 w 224"/>
              <a:gd name="T15" fmla="*/ 2147483646 h 208"/>
              <a:gd name="T16" fmla="*/ 2147483646 w 224"/>
              <a:gd name="T17" fmla="*/ 2147483646 h 208"/>
              <a:gd name="T18" fmla="*/ 2147483646 w 224"/>
              <a:gd name="T19" fmla="*/ 2147483646 h 208"/>
              <a:gd name="T20" fmla="*/ 2147483646 w 224"/>
              <a:gd name="T21" fmla="*/ 2147483646 h 208"/>
              <a:gd name="T22" fmla="*/ 2147483646 w 224"/>
              <a:gd name="T23" fmla="*/ 2147483646 h 208"/>
              <a:gd name="T24" fmla="*/ 2147483646 w 224"/>
              <a:gd name="T25" fmla="*/ 2147483646 h 208"/>
              <a:gd name="T26" fmla="*/ 2147483646 w 224"/>
              <a:gd name="T27" fmla="*/ 2147483646 h 208"/>
              <a:gd name="T28" fmla="*/ 2147483646 w 224"/>
              <a:gd name="T29" fmla="*/ 2147483646 h 208"/>
              <a:gd name="T30" fmla="*/ 2147483646 w 224"/>
              <a:gd name="T31" fmla="*/ 2147483646 h 208"/>
              <a:gd name="T32" fmla="*/ 2147483646 w 224"/>
              <a:gd name="T33" fmla="*/ 2147483646 h 208"/>
              <a:gd name="T34" fmla="*/ 2147483646 w 224"/>
              <a:gd name="T35" fmla="*/ 2147483646 h 208"/>
              <a:gd name="T36" fmla="*/ 2147483646 w 224"/>
              <a:gd name="T37" fmla="*/ 2147483646 h 208"/>
              <a:gd name="T38" fmla="*/ 2147483646 w 224"/>
              <a:gd name="T39" fmla="*/ 2147483646 h 208"/>
              <a:gd name="T40" fmla="*/ 2147483646 w 224"/>
              <a:gd name="T41" fmla="*/ 2147483646 h 208"/>
              <a:gd name="T42" fmla="*/ 2147483646 w 224"/>
              <a:gd name="T43" fmla="*/ 2147483646 h 208"/>
              <a:gd name="T44" fmla="*/ 2147483646 w 224"/>
              <a:gd name="T45" fmla="*/ 2147483646 h 208"/>
              <a:gd name="T46" fmla="*/ 2147483646 w 224"/>
              <a:gd name="T47" fmla="*/ 2147483646 h 208"/>
              <a:gd name="T48" fmla="*/ 2147483646 w 224"/>
              <a:gd name="T49" fmla="*/ 2147483646 h 208"/>
              <a:gd name="T50" fmla="*/ 2147483646 w 224"/>
              <a:gd name="T51" fmla="*/ 2147483646 h 208"/>
              <a:gd name="T52" fmla="*/ 2147483646 w 224"/>
              <a:gd name="T53" fmla="*/ 2147483646 h 208"/>
              <a:gd name="T54" fmla="*/ 2147483646 w 224"/>
              <a:gd name="T55" fmla="*/ 2147483646 h 208"/>
              <a:gd name="T56" fmla="*/ 2147483646 w 224"/>
              <a:gd name="T57" fmla="*/ 2147483646 h 208"/>
              <a:gd name="T58" fmla="*/ 2147483646 w 224"/>
              <a:gd name="T59" fmla="*/ 2147483646 h 208"/>
              <a:gd name="T60" fmla="*/ 2147483646 w 224"/>
              <a:gd name="T61" fmla="*/ 2147483646 h 208"/>
              <a:gd name="T62" fmla="*/ 2147483646 w 224"/>
              <a:gd name="T63" fmla="*/ 2147483646 h 208"/>
              <a:gd name="T64" fmla="*/ 2147483646 w 224"/>
              <a:gd name="T65" fmla="*/ 2147483646 h 208"/>
              <a:gd name="T66" fmla="*/ 2147483646 w 224"/>
              <a:gd name="T67" fmla="*/ 2147483646 h 208"/>
              <a:gd name="T68" fmla="*/ 2147483646 w 224"/>
              <a:gd name="T69" fmla="*/ 2147483646 h 208"/>
              <a:gd name="T70" fmla="*/ 2147483646 w 224"/>
              <a:gd name="T71" fmla="*/ 2147483646 h 208"/>
              <a:gd name="T72" fmla="*/ 2147483646 w 224"/>
              <a:gd name="T73" fmla="*/ 2147483646 h 208"/>
              <a:gd name="T74" fmla="*/ 2147483646 w 224"/>
              <a:gd name="T75" fmla="*/ 0 h 208"/>
              <a:gd name="T76" fmla="*/ 2147483646 w 224"/>
              <a:gd name="T77" fmla="*/ 2147483646 h 208"/>
              <a:gd name="T78" fmla="*/ 2147483646 w 224"/>
              <a:gd name="T79" fmla="*/ 2147483646 h 208"/>
              <a:gd name="T80" fmla="*/ 2147483646 w 224"/>
              <a:gd name="T81" fmla="*/ 2147483646 h 208"/>
              <a:gd name="T82" fmla="*/ 2147483646 w 224"/>
              <a:gd name="T83" fmla="*/ 2147483646 h 208"/>
              <a:gd name="T84" fmla="*/ 2147483646 w 224"/>
              <a:gd name="T85" fmla="*/ 2147483646 h 208"/>
              <a:gd name="T86" fmla="*/ 2147483646 w 224"/>
              <a:gd name="T87" fmla="*/ 2147483646 h 208"/>
              <a:gd name="T88" fmla="*/ 2147483646 w 224"/>
              <a:gd name="T89" fmla="*/ 2147483646 h 208"/>
              <a:gd name="T90" fmla="*/ 2147483646 w 224"/>
              <a:gd name="T91" fmla="*/ 2147483646 h 208"/>
              <a:gd name="T92" fmla="*/ 2147483646 w 224"/>
              <a:gd name="T93" fmla="*/ 2147483646 h 208"/>
              <a:gd name="T94" fmla="*/ 2147483646 w 224"/>
              <a:gd name="T95" fmla="*/ 2147483646 h 208"/>
              <a:gd name="T96" fmla="*/ 0 w 224"/>
              <a:gd name="T97" fmla="*/ 2147483646 h 208"/>
              <a:gd name="T98" fmla="*/ 2147483646 w 224"/>
              <a:gd name="T99" fmla="*/ 2147483646 h 208"/>
              <a:gd name="T100" fmla="*/ 2147483646 w 224"/>
              <a:gd name="T101" fmla="*/ 2147483646 h 208"/>
              <a:gd name="T102" fmla="*/ 2147483646 w 224"/>
              <a:gd name="T103" fmla="*/ 2147483646 h 208"/>
              <a:gd name="T104" fmla="*/ 2147483646 w 224"/>
              <a:gd name="T105" fmla="*/ 2147483646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8" name="Freeform 63"/>
          <p:cNvSpPr>
            <a:spLocks/>
          </p:cNvSpPr>
          <p:nvPr/>
        </p:nvSpPr>
        <p:spPr bwMode="auto">
          <a:xfrm>
            <a:off x="6538913" y="4337050"/>
            <a:ext cx="71437" cy="87313"/>
          </a:xfrm>
          <a:custGeom>
            <a:avLst/>
            <a:gdLst>
              <a:gd name="T0" fmla="*/ 2147483646 w 51"/>
              <a:gd name="T1" fmla="*/ 2147483646 h 55"/>
              <a:gd name="T2" fmla="*/ 2147483646 w 51"/>
              <a:gd name="T3" fmla="*/ 2147483646 h 55"/>
              <a:gd name="T4" fmla="*/ 2147483646 w 51"/>
              <a:gd name="T5" fmla="*/ 2147483646 h 55"/>
              <a:gd name="T6" fmla="*/ 2147483646 w 51"/>
              <a:gd name="T7" fmla="*/ 2147483646 h 55"/>
              <a:gd name="T8" fmla="*/ 2147483646 w 51"/>
              <a:gd name="T9" fmla="*/ 2147483646 h 55"/>
              <a:gd name="T10" fmla="*/ 2147483646 w 51"/>
              <a:gd name="T11" fmla="*/ 2147483646 h 55"/>
              <a:gd name="T12" fmla="*/ 2147483646 w 51"/>
              <a:gd name="T13" fmla="*/ 2147483646 h 55"/>
              <a:gd name="T14" fmla="*/ 2147483646 w 51"/>
              <a:gd name="T15" fmla="*/ 2147483646 h 55"/>
              <a:gd name="T16" fmla="*/ 2147483646 w 51"/>
              <a:gd name="T17" fmla="*/ 2147483646 h 55"/>
              <a:gd name="T18" fmla="*/ 2147483646 w 51"/>
              <a:gd name="T19" fmla="*/ 2147483646 h 55"/>
              <a:gd name="T20" fmla="*/ 2147483646 w 51"/>
              <a:gd name="T21" fmla="*/ 2147483646 h 55"/>
              <a:gd name="T22" fmla="*/ 2147483646 w 51"/>
              <a:gd name="T23" fmla="*/ 2147483646 h 55"/>
              <a:gd name="T24" fmla="*/ 2147483646 w 51"/>
              <a:gd name="T25" fmla="*/ 2147483646 h 55"/>
              <a:gd name="T26" fmla="*/ 2147483646 w 51"/>
              <a:gd name="T27" fmla="*/ 2147483646 h 55"/>
              <a:gd name="T28" fmla="*/ 2147483646 w 51"/>
              <a:gd name="T29" fmla="*/ 2147483646 h 55"/>
              <a:gd name="T30" fmla="*/ 2147483646 w 51"/>
              <a:gd name="T31" fmla="*/ 2147483646 h 55"/>
              <a:gd name="T32" fmla="*/ 2147483646 w 51"/>
              <a:gd name="T33" fmla="*/ 2147483646 h 55"/>
              <a:gd name="T34" fmla="*/ 2147483646 w 51"/>
              <a:gd name="T35" fmla="*/ 2147483646 h 55"/>
              <a:gd name="T36" fmla="*/ 2147483646 w 51"/>
              <a:gd name="T37" fmla="*/ 2147483646 h 55"/>
              <a:gd name="T38" fmla="*/ 2147483646 w 51"/>
              <a:gd name="T39" fmla="*/ 2147483646 h 55"/>
              <a:gd name="T40" fmla="*/ 2147483646 w 51"/>
              <a:gd name="T41" fmla="*/ 2147483646 h 55"/>
              <a:gd name="T42" fmla="*/ 2147483646 w 51"/>
              <a:gd name="T43" fmla="*/ 2147483646 h 55"/>
              <a:gd name="T44" fmla="*/ 2147483646 w 51"/>
              <a:gd name="T45" fmla="*/ 2147483646 h 55"/>
              <a:gd name="T46" fmla="*/ 2147483646 w 51"/>
              <a:gd name="T47" fmla="*/ 2147483646 h 55"/>
              <a:gd name="T48" fmla="*/ 2147483646 w 51"/>
              <a:gd name="T49" fmla="*/ 2147483646 h 55"/>
              <a:gd name="T50" fmla="*/ 2147483646 w 51"/>
              <a:gd name="T51" fmla="*/ 2147483646 h 55"/>
              <a:gd name="T52" fmla="*/ 2147483646 w 51"/>
              <a:gd name="T53" fmla="*/ 2147483646 h 55"/>
              <a:gd name="T54" fmla="*/ 2147483646 w 51"/>
              <a:gd name="T55" fmla="*/ 2147483646 h 55"/>
              <a:gd name="T56" fmla="*/ 2147483646 w 51"/>
              <a:gd name="T57" fmla="*/ 2147483646 h 55"/>
              <a:gd name="T58" fmla="*/ 2147483646 w 51"/>
              <a:gd name="T59" fmla="*/ 2147483646 h 55"/>
              <a:gd name="T60" fmla="*/ 2147483646 w 51"/>
              <a:gd name="T61" fmla="*/ 2147483646 h 55"/>
              <a:gd name="T62" fmla="*/ 2147483646 w 51"/>
              <a:gd name="T63" fmla="*/ 2147483646 h 55"/>
              <a:gd name="T64" fmla="*/ 2147483646 w 51"/>
              <a:gd name="T65" fmla="*/ 2147483646 h 55"/>
              <a:gd name="T66" fmla="*/ 2147483646 w 51"/>
              <a:gd name="T67" fmla="*/ 0 h 55"/>
              <a:gd name="T68" fmla="*/ 2147483646 w 51"/>
              <a:gd name="T69" fmla="*/ 0 h 55"/>
              <a:gd name="T70" fmla="*/ 2147483646 w 51"/>
              <a:gd name="T71" fmla="*/ 0 h 55"/>
              <a:gd name="T72" fmla="*/ 2147483646 w 51"/>
              <a:gd name="T73" fmla="*/ 2147483646 h 55"/>
              <a:gd name="T74" fmla="*/ 2147483646 w 51"/>
              <a:gd name="T75" fmla="*/ 2147483646 h 55"/>
              <a:gd name="T76" fmla="*/ 2147483646 w 51"/>
              <a:gd name="T77" fmla="*/ 2147483646 h 55"/>
              <a:gd name="T78" fmla="*/ 2147483646 w 51"/>
              <a:gd name="T79" fmla="*/ 2147483646 h 55"/>
              <a:gd name="T80" fmla="*/ 2147483646 w 51"/>
              <a:gd name="T81" fmla="*/ 2147483646 h 55"/>
              <a:gd name="T82" fmla="*/ 2147483646 w 51"/>
              <a:gd name="T83" fmla="*/ 2147483646 h 55"/>
              <a:gd name="T84" fmla="*/ 2147483646 w 51"/>
              <a:gd name="T85" fmla="*/ 2147483646 h 55"/>
              <a:gd name="T86" fmla="*/ 2147483646 w 51"/>
              <a:gd name="T87" fmla="*/ 2147483646 h 55"/>
              <a:gd name="T88" fmla="*/ 2147483646 w 51"/>
              <a:gd name="T89" fmla="*/ 2147483646 h 55"/>
              <a:gd name="T90" fmla="*/ 2147483646 w 51"/>
              <a:gd name="T91" fmla="*/ 2147483646 h 55"/>
              <a:gd name="T92" fmla="*/ 2147483646 w 51"/>
              <a:gd name="T93" fmla="*/ 2147483646 h 55"/>
              <a:gd name="T94" fmla="*/ 2147483646 w 51"/>
              <a:gd name="T95" fmla="*/ 2147483646 h 55"/>
              <a:gd name="T96" fmla="*/ 2147483646 w 51"/>
              <a:gd name="T97" fmla="*/ 2147483646 h 55"/>
              <a:gd name="T98" fmla="*/ 2147483646 w 51"/>
              <a:gd name="T99" fmla="*/ 2147483646 h 55"/>
              <a:gd name="T100" fmla="*/ 2147483646 w 51"/>
              <a:gd name="T101" fmla="*/ 2147483646 h 55"/>
              <a:gd name="T102" fmla="*/ 2147483646 w 51"/>
              <a:gd name="T103" fmla="*/ 2147483646 h 55"/>
              <a:gd name="T104" fmla="*/ 0 w 51"/>
              <a:gd name="T105" fmla="*/ 2147483646 h 55"/>
              <a:gd name="T106" fmla="*/ 0 w 51"/>
              <a:gd name="T107" fmla="*/ 2147483646 h 55"/>
              <a:gd name="T108" fmla="*/ 0 w 51"/>
              <a:gd name="T109" fmla="*/ 2147483646 h 55"/>
              <a:gd name="T110" fmla="*/ 2147483646 w 51"/>
              <a:gd name="T111" fmla="*/ 2147483646 h 55"/>
              <a:gd name="T112" fmla="*/ 2147483646 w 51"/>
              <a:gd name="T113" fmla="*/ 2147483646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9" name="Freeform 64"/>
          <p:cNvSpPr>
            <a:spLocks/>
          </p:cNvSpPr>
          <p:nvPr/>
        </p:nvSpPr>
        <p:spPr bwMode="auto">
          <a:xfrm>
            <a:off x="6858000" y="4343400"/>
            <a:ext cx="71438" cy="87313"/>
          </a:xfrm>
          <a:custGeom>
            <a:avLst/>
            <a:gdLst>
              <a:gd name="T0" fmla="*/ 2147483646 w 51"/>
              <a:gd name="T1" fmla="*/ 2147483646 h 55"/>
              <a:gd name="T2" fmla="*/ 2147483646 w 51"/>
              <a:gd name="T3" fmla="*/ 2147483646 h 55"/>
              <a:gd name="T4" fmla="*/ 2147483646 w 51"/>
              <a:gd name="T5" fmla="*/ 2147483646 h 55"/>
              <a:gd name="T6" fmla="*/ 2147483646 w 51"/>
              <a:gd name="T7" fmla="*/ 2147483646 h 55"/>
              <a:gd name="T8" fmla="*/ 2147483646 w 51"/>
              <a:gd name="T9" fmla="*/ 2147483646 h 55"/>
              <a:gd name="T10" fmla="*/ 2147483646 w 51"/>
              <a:gd name="T11" fmla="*/ 2147483646 h 55"/>
              <a:gd name="T12" fmla="*/ 2147483646 w 51"/>
              <a:gd name="T13" fmla="*/ 2147483646 h 55"/>
              <a:gd name="T14" fmla="*/ 2147483646 w 51"/>
              <a:gd name="T15" fmla="*/ 2147483646 h 55"/>
              <a:gd name="T16" fmla="*/ 2147483646 w 51"/>
              <a:gd name="T17" fmla="*/ 2147483646 h 55"/>
              <a:gd name="T18" fmla="*/ 2147483646 w 51"/>
              <a:gd name="T19" fmla="*/ 2147483646 h 55"/>
              <a:gd name="T20" fmla="*/ 2147483646 w 51"/>
              <a:gd name="T21" fmla="*/ 2147483646 h 55"/>
              <a:gd name="T22" fmla="*/ 2147483646 w 51"/>
              <a:gd name="T23" fmla="*/ 2147483646 h 55"/>
              <a:gd name="T24" fmla="*/ 2147483646 w 51"/>
              <a:gd name="T25" fmla="*/ 2147483646 h 55"/>
              <a:gd name="T26" fmla="*/ 2147483646 w 51"/>
              <a:gd name="T27" fmla="*/ 2147483646 h 55"/>
              <a:gd name="T28" fmla="*/ 2147483646 w 51"/>
              <a:gd name="T29" fmla="*/ 2147483646 h 55"/>
              <a:gd name="T30" fmla="*/ 2147483646 w 51"/>
              <a:gd name="T31" fmla="*/ 2147483646 h 55"/>
              <a:gd name="T32" fmla="*/ 2147483646 w 51"/>
              <a:gd name="T33" fmla="*/ 2147483646 h 55"/>
              <a:gd name="T34" fmla="*/ 2147483646 w 51"/>
              <a:gd name="T35" fmla="*/ 2147483646 h 55"/>
              <a:gd name="T36" fmla="*/ 2147483646 w 51"/>
              <a:gd name="T37" fmla="*/ 2147483646 h 55"/>
              <a:gd name="T38" fmla="*/ 2147483646 w 51"/>
              <a:gd name="T39" fmla="*/ 2147483646 h 55"/>
              <a:gd name="T40" fmla="*/ 2147483646 w 51"/>
              <a:gd name="T41" fmla="*/ 2147483646 h 55"/>
              <a:gd name="T42" fmla="*/ 2147483646 w 51"/>
              <a:gd name="T43" fmla="*/ 2147483646 h 55"/>
              <a:gd name="T44" fmla="*/ 2147483646 w 51"/>
              <a:gd name="T45" fmla="*/ 2147483646 h 55"/>
              <a:gd name="T46" fmla="*/ 2147483646 w 51"/>
              <a:gd name="T47" fmla="*/ 2147483646 h 55"/>
              <a:gd name="T48" fmla="*/ 2147483646 w 51"/>
              <a:gd name="T49" fmla="*/ 2147483646 h 55"/>
              <a:gd name="T50" fmla="*/ 2147483646 w 51"/>
              <a:gd name="T51" fmla="*/ 2147483646 h 55"/>
              <a:gd name="T52" fmla="*/ 2147483646 w 51"/>
              <a:gd name="T53" fmla="*/ 2147483646 h 55"/>
              <a:gd name="T54" fmla="*/ 2147483646 w 51"/>
              <a:gd name="T55" fmla="*/ 2147483646 h 55"/>
              <a:gd name="T56" fmla="*/ 2147483646 w 51"/>
              <a:gd name="T57" fmla="*/ 2147483646 h 55"/>
              <a:gd name="T58" fmla="*/ 2147483646 w 51"/>
              <a:gd name="T59" fmla="*/ 2147483646 h 55"/>
              <a:gd name="T60" fmla="*/ 2147483646 w 51"/>
              <a:gd name="T61" fmla="*/ 2147483646 h 55"/>
              <a:gd name="T62" fmla="*/ 2147483646 w 51"/>
              <a:gd name="T63" fmla="*/ 2147483646 h 55"/>
              <a:gd name="T64" fmla="*/ 2147483646 w 51"/>
              <a:gd name="T65" fmla="*/ 2147483646 h 55"/>
              <a:gd name="T66" fmla="*/ 2147483646 w 51"/>
              <a:gd name="T67" fmla="*/ 0 h 55"/>
              <a:gd name="T68" fmla="*/ 2147483646 w 51"/>
              <a:gd name="T69" fmla="*/ 0 h 55"/>
              <a:gd name="T70" fmla="*/ 2147483646 w 51"/>
              <a:gd name="T71" fmla="*/ 0 h 55"/>
              <a:gd name="T72" fmla="*/ 2147483646 w 51"/>
              <a:gd name="T73" fmla="*/ 2147483646 h 55"/>
              <a:gd name="T74" fmla="*/ 2147483646 w 51"/>
              <a:gd name="T75" fmla="*/ 2147483646 h 55"/>
              <a:gd name="T76" fmla="*/ 2147483646 w 51"/>
              <a:gd name="T77" fmla="*/ 2147483646 h 55"/>
              <a:gd name="T78" fmla="*/ 2147483646 w 51"/>
              <a:gd name="T79" fmla="*/ 2147483646 h 55"/>
              <a:gd name="T80" fmla="*/ 2147483646 w 51"/>
              <a:gd name="T81" fmla="*/ 2147483646 h 55"/>
              <a:gd name="T82" fmla="*/ 2147483646 w 51"/>
              <a:gd name="T83" fmla="*/ 2147483646 h 55"/>
              <a:gd name="T84" fmla="*/ 2147483646 w 51"/>
              <a:gd name="T85" fmla="*/ 2147483646 h 55"/>
              <a:gd name="T86" fmla="*/ 2147483646 w 51"/>
              <a:gd name="T87" fmla="*/ 2147483646 h 55"/>
              <a:gd name="T88" fmla="*/ 2147483646 w 51"/>
              <a:gd name="T89" fmla="*/ 2147483646 h 55"/>
              <a:gd name="T90" fmla="*/ 2147483646 w 51"/>
              <a:gd name="T91" fmla="*/ 2147483646 h 55"/>
              <a:gd name="T92" fmla="*/ 2147483646 w 51"/>
              <a:gd name="T93" fmla="*/ 2147483646 h 55"/>
              <a:gd name="T94" fmla="*/ 2147483646 w 51"/>
              <a:gd name="T95" fmla="*/ 2147483646 h 55"/>
              <a:gd name="T96" fmla="*/ 2147483646 w 51"/>
              <a:gd name="T97" fmla="*/ 2147483646 h 55"/>
              <a:gd name="T98" fmla="*/ 2147483646 w 51"/>
              <a:gd name="T99" fmla="*/ 2147483646 h 55"/>
              <a:gd name="T100" fmla="*/ 2147483646 w 51"/>
              <a:gd name="T101" fmla="*/ 2147483646 h 55"/>
              <a:gd name="T102" fmla="*/ 2147483646 w 51"/>
              <a:gd name="T103" fmla="*/ 2147483646 h 55"/>
              <a:gd name="T104" fmla="*/ 0 w 51"/>
              <a:gd name="T105" fmla="*/ 2147483646 h 55"/>
              <a:gd name="T106" fmla="*/ 0 w 51"/>
              <a:gd name="T107" fmla="*/ 2147483646 h 55"/>
              <a:gd name="T108" fmla="*/ 0 w 51"/>
              <a:gd name="T109" fmla="*/ 2147483646 h 55"/>
              <a:gd name="T110" fmla="*/ 2147483646 w 51"/>
              <a:gd name="T111" fmla="*/ 2147483646 h 55"/>
              <a:gd name="T112" fmla="*/ 2147483646 w 51"/>
              <a:gd name="T113" fmla="*/ 2147483646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88130" name="Freeform 65"/>
          <p:cNvSpPr>
            <a:spLocks/>
          </p:cNvSpPr>
          <p:nvPr/>
        </p:nvSpPr>
        <p:spPr bwMode="auto">
          <a:xfrm>
            <a:off x="6596063" y="4354513"/>
            <a:ext cx="80962" cy="93662"/>
          </a:xfrm>
          <a:custGeom>
            <a:avLst/>
            <a:gdLst>
              <a:gd name="T0" fmla="*/ 0 w 58"/>
              <a:gd name="T1" fmla="*/ 2147483646 h 59"/>
              <a:gd name="T2" fmla="*/ 2147483646 w 58"/>
              <a:gd name="T3" fmla="*/ 2147483646 h 59"/>
              <a:gd name="T4" fmla="*/ 2147483646 w 58"/>
              <a:gd name="T5" fmla="*/ 2147483646 h 59"/>
              <a:gd name="T6" fmla="*/ 2147483646 w 58"/>
              <a:gd name="T7" fmla="*/ 2147483646 h 59"/>
              <a:gd name="T8" fmla="*/ 2147483646 w 58"/>
              <a:gd name="T9" fmla="*/ 2147483646 h 59"/>
              <a:gd name="T10" fmla="*/ 2147483646 w 58"/>
              <a:gd name="T11" fmla="*/ 2147483646 h 59"/>
              <a:gd name="T12" fmla="*/ 2147483646 w 58"/>
              <a:gd name="T13" fmla="*/ 2147483646 h 59"/>
              <a:gd name="T14" fmla="*/ 2147483646 w 58"/>
              <a:gd name="T15" fmla="*/ 2147483646 h 59"/>
              <a:gd name="T16" fmla="*/ 2147483646 w 58"/>
              <a:gd name="T17" fmla="*/ 2147483646 h 59"/>
              <a:gd name="T18" fmla="*/ 2147483646 w 58"/>
              <a:gd name="T19" fmla="*/ 2147483646 h 59"/>
              <a:gd name="T20" fmla="*/ 2147483646 w 58"/>
              <a:gd name="T21" fmla="*/ 2147483646 h 59"/>
              <a:gd name="T22" fmla="*/ 2147483646 w 58"/>
              <a:gd name="T23" fmla="*/ 2147483646 h 59"/>
              <a:gd name="T24" fmla="*/ 2147483646 w 58"/>
              <a:gd name="T25" fmla="*/ 2147483646 h 59"/>
              <a:gd name="T26" fmla="*/ 2147483646 w 58"/>
              <a:gd name="T27" fmla="*/ 2147483646 h 59"/>
              <a:gd name="T28" fmla="*/ 2147483646 w 58"/>
              <a:gd name="T29" fmla="*/ 2147483646 h 59"/>
              <a:gd name="T30" fmla="*/ 2147483646 w 58"/>
              <a:gd name="T31" fmla="*/ 2147483646 h 59"/>
              <a:gd name="T32" fmla="*/ 2147483646 w 58"/>
              <a:gd name="T33" fmla="*/ 2147483646 h 59"/>
              <a:gd name="T34" fmla="*/ 2147483646 w 58"/>
              <a:gd name="T35" fmla="*/ 2147483646 h 59"/>
              <a:gd name="T36" fmla="*/ 2147483646 w 58"/>
              <a:gd name="T37" fmla="*/ 2147483646 h 59"/>
              <a:gd name="T38" fmla="*/ 2147483646 w 58"/>
              <a:gd name="T39" fmla="*/ 2147483646 h 59"/>
              <a:gd name="T40" fmla="*/ 2147483646 w 58"/>
              <a:gd name="T41" fmla="*/ 2147483646 h 59"/>
              <a:gd name="T42" fmla="*/ 2147483646 w 58"/>
              <a:gd name="T43" fmla="*/ 2147483646 h 59"/>
              <a:gd name="T44" fmla="*/ 2147483646 w 58"/>
              <a:gd name="T45" fmla="*/ 2147483646 h 59"/>
              <a:gd name="T46" fmla="*/ 2147483646 w 58"/>
              <a:gd name="T47" fmla="*/ 2147483646 h 59"/>
              <a:gd name="T48" fmla="*/ 2147483646 w 58"/>
              <a:gd name="T49" fmla="*/ 2147483646 h 59"/>
              <a:gd name="T50" fmla="*/ 2147483646 w 58"/>
              <a:gd name="T51" fmla="*/ 2147483646 h 59"/>
              <a:gd name="T52" fmla="*/ 2147483646 w 58"/>
              <a:gd name="T53" fmla="*/ 2147483646 h 59"/>
              <a:gd name="T54" fmla="*/ 2147483646 w 58"/>
              <a:gd name="T55" fmla="*/ 2147483646 h 59"/>
              <a:gd name="T56" fmla="*/ 2147483646 w 58"/>
              <a:gd name="T57" fmla="*/ 2147483646 h 59"/>
              <a:gd name="T58" fmla="*/ 2147483646 w 58"/>
              <a:gd name="T59" fmla="*/ 2147483646 h 59"/>
              <a:gd name="T60" fmla="*/ 2147483646 w 58"/>
              <a:gd name="T61" fmla="*/ 2147483646 h 59"/>
              <a:gd name="T62" fmla="*/ 2147483646 w 58"/>
              <a:gd name="T63" fmla="*/ 2147483646 h 59"/>
              <a:gd name="T64" fmla="*/ 2147483646 w 58"/>
              <a:gd name="T65" fmla="*/ 2147483646 h 59"/>
              <a:gd name="T66" fmla="*/ 2147483646 w 58"/>
              <a:gd name="T67" fmla="*/ 2147483646 h 59"/>
              <a:gd name="T68" fmla="*/ 2147483646 w 58"/>
              <a:gd name="T69" fmla="*/ 2147483646 h 59"/>
              <a:gd name="T70" fmla="*/ 2147483646 w 58"/>
              <a:gd name="T71" fmla="*/ 2147483646 h 59"/>
              <a:gd name="T72" fmla="*/ 2147483646 w 58"/>
              <a:gd name="T73" fmla="*/ 2147483646 h 59"/>
              <a:gd name="T74" fmla="*/ 2147483646 w 58"/>
              <a:gd name="T75" fmla="*/ 2147483646 h 59"/>
              <a:gd name="T76" fmla="*/ 2147483646 w 58"/>
              <a:gd name="T77" fmla="*/ 2147483646 h 59"/>
              <a:gd name="T78" fmla="*/ 2147483646 w 58"/>
              <a:gd name="T79" fmla="*/ 2147483646 h 59"/>
              <a:gd name="T80" fmla="*/ 2147483646 w 58"/>
              <a:gd name="T81" fmla="*/ 2147483646 h 59"/>
              <a:gd name="T82" fmla="*/ 2147483646 w 58"/>
              <a:gd name="T83" fmla="*/ 2147483646 h 59"/>
              <a:gd name="T84" fmla="*/ 2147483646 w 58"/>
              <a:gd name="T85" fmla="*/ 2147483646 h 59"/>
              <a:gd name="T86" fmla="*/ 2147483646 w 58"/>
              <a:gd name="T87" fmla="*/ 2147483646 h 59"/>
              <a:gd name="T88" fmla="*/ 2147483646 w 58"/>
              <a:gd name="T89" fmla="*/ 0 h 59"/>
              <a:gd name="T90" fmla="*/ 2147483646 w 58"/>
              <a:gd name="T91" fmla="*/ 0 h 59"/>
              <a:gd name="T92" fmla="*/ 2147483646 w 58"/>
              <a:gd name="T93" fmla="*/ 2147483646 h 59"/>
              <a:gd name="T94" fmla="*/ 2147483646 w 58"/>
              <a:gd name="T95" fmla="*/ 2147483646 h 59"/>
              <a:gd name="T96" fmla="*/ 2147483646 w 58"/>
              <a:gd name="T97" fmla="*/ 2147483646 h 59"/>
              <a:gd name="T98" fmla="*/ 2147483646 w 58"/>
              <a:gd name="T99" fmla="*/ 2147483646 h 59"/>
              <a:gd name="T100" fmla="*/ 2147483646 w 58"/>
              <a:gd name="T101" fmla="*/ 2147483646 h 59"/>
              <a:gd name="T102" fmla="*/ 2147483646 w 58"/>
              <a:gd name="T103" fmla="*/ 2147483646 h 59"/>
              <a:gd name="T104" fmla="*/ 2147483646 w 58"/>
              <a:gd name="T105" fmla="*/ 2147483646 h 59"/>
              <a:gd name="T106" fmla="*/ 2147483646 w 58"/>
              <a:gd name="T107" fmla="*/ 2147483646 h 59"/>
              <a:gd name="T108" fmla="*/ 2147483646 w 58"/>
              <a:gd name="T109" fmla="*/ 2147483646 h 59"/>
              <a:gd name="T110" fmla="*/ 2147483646 w 58"/>
              <a:gd name="T111" fmla="*/ 2147483646 h 59"/>
              <a:gd name="T112" fmla="*/ 0 w 58"/>
              <a:gd name="T113" fmla="*/ 2147483646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1" name="Freeform 66"/>
          <p:cNvSpPr>
            <a:spLocks/>
          </p:cNvSpPr>
          <p:nvPr/>
        </p:nvSpPr>
        <p:spPr bwMode="auto">
          <a:xfrm>
            <a:off x="6596063" y="4354513"/>
            <a:ext cx="80962" cy="93662"/>
          </a:xfrm>
          <a:custGeom>
            <a:avLst/>
            <a:gdLst>
              <a:gd name="T0" fmla="*/ 0 w 58"/>
              <a:gd name="T1" fmla="*/ 2147483646 h 59"/>
              <a:gd name="T2" fmla="*/ 2147483646 w 58"/>
              <a:gd name="T3" fmla="*/ 2147483646 h 59"/>
              <a:gd name="T4" fmla="*/ 2147483646 w 58"/>
              <a:gd name="T5" fmla="*/ 2147483646 h 59"/>
              <a:gd name="T6" fmla="*/ 2147483646 w 58"/>
              <a:gd name="T7" fmla="*/ 2147483646 h 59"/>
              <a:gd name="T8" fmla="*/ 2147483646 w 58"/>
              <a:gd name="T9" fmla="*/ 2147483646 h 59"/>
              <a:gd name="T10" fmla="*/ 2147483646 w 58"/>
              <a:gd name="T11" fmla="*/ 2147483646 h 59"/>
              <a:gd name="T12" fmla="*/ 2147483646 w 58"/>
              <a:gd name="T13" fmla="*/ 2147483646 h 59"/>
              <a:gd name="T14" fmla="*/ 2147483646 w 58"/>
              <a:gd name="T15" fmla="*/ 2147483646 h 59"/>
              <a:gd name="T16" fmla="*/ 2147483646 w 58"/>
              <a:gd name="T17" fmla="*/ 2147483646 h 59"/>
              <a:gd name="T18" fmla="*/ 2147483646 w 58"/>
              <a:gd name="T19" fmla="*/ 2147483646 h 59"/>
              <a:gd name="T20" fmla="*/ 2147483646 w 58"/>
              <a:gd name="T21" fmla="*/ 2147483646 h 59"/>
              <a:gd name="T22" fmla="*/ 2147483646 w 58"/>
              <a:gd name="T23" fmla="*/ 2147483646 h 59"/>
              <a:gd name="T24" fmla="*/ 2147483646 w 58"/>
              <a:gd name="T25" fmla="*/ 2147483646 h 59"/>
              <a:gd name="T26" fmla="*/ 2147483646 w 58"/>
              <a:gd name="T27" fmla="*/ 2147483646 h 59"/>
              <a:gd name="T28" fmla="*/ 2147483646 w 58"/>
              <a:gd name="T29" fmla="*/ 2147483646 h 59"/>
              <a:gd name="T30" fmla="*/ 2147483646 w 58"/>
              <a:gd name="T31" fmla="*/ 2147483646 h 59"/>
              <a:gd name="T32" fmla="*/ 2147483646 w 58"/>
              <a:gd name="T33" fmla="*/ 2147483646 h 59"/>
              <a:gd name="T34" fmla="*/ 2147483646 w 58"/>
              <a:gd name="T35" fmla="*/ 2147483646 h 59"/>
              <a:gd name="T36" fmla="*/ 2147483646 w 58"/>
              <a:gd name="T37" fmla="*/ 2147483646 h 59"/>
              <a:gd name="T38" fmla="*/ 2147483646 w 58"/>
              <a:gd name="T39" fmla="*/ 2147483646 h 59"/>
              <a:gd name="T40" fmla="*/ 2147483646 w 58"/>
              <a:gd name="T41" fmla="*/ 2147483646 h 59"/>
              <a:gd name="T42" fmla="*/ 2147483646 w 58"/>
              <a:gd name="T43" fmla="*/ 2147483646 h 59"/>
              <a:gd name="T44" fmla="*/ 2147483646 w 58"/>
              <a:gd name="T45" fmla="*/ 2147483646 h 59"/>
              <a:gd name="T46" fmla="*/ 2147483646 w 58"/>
              <a:gd name="T47" fmla="*/ 2147483646 h 59"/>
              <a:gd name="T48" fmla="*/ 2147483646 w 58"/>
              <a:gd name="T49" fmla="*/ 2147483646 h 59"/>
              <a:gd name="T50" fmla="*/ 2147483646 w 58"/>
              <a:gd name="T51" fmla="*/ 2147483646 h 59"/>
              <a:gd name="T52" fmla="*/ 2147483646 w 58"/>
              <a:gd name="T53" fmla="*/ 2147483646 h 59"/>
              <a:gd name="T54" fmla="*/ 2147483646 w 58"/>
              <a:gd name="T55" fmla="*/ 2147483646 h 59"/>
              <a:gd name="T56" fmla="*/ 2147483646 w 58"/>
              <a:gd name="T57" fmla="*/ 2147483646 h 59"/>
              <a:gd name="T58" fmla="*/ 2147483646 w 58"/>
              <a:gd name="T59" fmla="*/ 2147483646 h 59"/>
              <a:gd name="T60" fmla="*/ 2147483646 w 58"/>
              <a:gd name="T61" fmla="*/ 2147483646 h 59"/>
              <a:gd name="T62" fmla="*/ 2147483646 w 58"/>
              <a:gd name="T63" fmla="*/ 2147483646 h 59"/>
              <a:gd name="T64" fmla="*/ 2147483646 w 58"/>
              <a:gd name="T65" fmla="*/ 2147483646 h 59"/>
              <a:gd name="T66" fmla="*/ 2147483646 w 58"/>
              <a:gd name="T67" fmla="*/ 2147483646 h 59"/>
              <a:gd name="T68" fmla="*/ 2147483646 w 58"/>
              <a:gd name="T69" fmla="*/ 2147483646 h 59"/>
              <a:gd name="T70" fmla="*/ 2147483646 w 58"/>
              <a:gd name="T71" fmla="*/ 2147483646 h 59"/>
              <a:gd name="T72" fmla="*/ 2147483646 w 58"/>
              <a:gd name="T73" fmla="*/ 2147483646 h 59"/>
              <a:gd name="T74" fmla="*/ 2147483646 w 58"/>
              <a:gd name="T75" fmla="*/ 2147483646 h 59"/>
              <a:gd name="T76" fmla="*/ 2147483646 w 58"/>
              <a:gd name="T77" fmla="*/ 2147483646 h 59"/>
              <a:gd name="T78" fmla="*/ 2147483646 w 58"/>
              <a:gd name="T79" fmla="*/ 2147483646 h 59"/>
              <a:gd name="T80" fmla="*/ 2147483646 w 58"/>
              <a:gd name="T81" fmla="*/ 2147483646 h 59"/>
              <a:gd name="T82" fmla="*/ 2147483646 w 58"/>
              <a:gd name="T83" fmla="*/ 2147483646 h 59"/>
              <a:gd name="T84" fmla="*/ 2147483646 w 58"/>
              <a:gd name="T85" fmla="*/ 2147483646 h 59"/>
              <a:gd name="T86" fmla="*/ 2147483646 w 58"/>
              <a:gd name="T87" fmla="*/ 2147483646 h 59"/>
              <a:gd name="T88" fmla="*/ 2147483646 w 58"/>
              <a:gd name="T89" fmla="*/ 0 h 59"/>
              <a:gd name="T90" fmla="*/ 2147483646 w 58"/>
              <a:gd name="T91" fmla="*/ 0 h 59"/>
              <a:gd name="T92" fmla="*/ 2147483646 w 58"/>
              <a:gd name="T93" fmla="*/ 2147483646 h 59"/>
              <a:gd name="T94" fmla="*/ 2147483646 w 58"/>
              <a:gd name="T95" fmla="*/ 2147483646 h 59"/>
              <a:gd name="T96" fmla="*/ 2147483646 w 58"/>
              <a:gd name="T97" fmla="*/ 2147483646 h 59"/>
              <a:gd name="T98" fmla="*/ 2147483646 w 58"/>
              <a:gd name="T99" fmla="*/ 2147483646 h 59"/>
              <a:gd name="T100" fmla="*/ 2147483646 w 58"/>
              <a:gd name="T101" fmla="*/ 2147483646 h 59"/>
              <a:gd name="T102" fmla="*/ 2147483646 w 58"/>
              <a:gd name="T103" fmla="*/ 2147483646 h 59"/>
              <a:gd name="T104" fmla="*/ 2147483646 w 58"/>
              <a:gd name="T105" fmla="*/ 2147483646 h 59"/>
              <a:gd name="T106" fmla="*/ 2147483646 w 58"/>
              <a:gd name="T107" fmla="*/ 2147483646 h 59"/>
              <a:gd name="T108" fmla="*/ 2147483646 w 58"/>
              <a:gd name="T109" fmla="*/ 2147483646 h 59"/>
              <a:gd name="T110" fmla="*/ 2147483646 w 58"/>
              <a:gd name="T111" fmla="*/ 2147483646 h 59"/>
              <a:gd name="T112" fmla="*/ 0 w 58"/>
              <a:gd name="T113" fmla="*/ 2147483646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88132" name="Freeform 67"/>
          <p:cNvSpPr>
            <a:spLocks/>
          </p:cNvSpPr>
          <p:nvPr/>
        </p:nvSpPr>
        <p:spPr bwMode="auto">
          <a:xfrm>
            <a:off x="6596063" y="4354513"/>
            <a:ext cx="80962" cy="93662"/>
          </a:xfrm>
          <a:custGeom>
            <a:avLst/>
            <a:gdLst>
              <a:gd name="T0" fmla="*/ 0 w 58"/>
              <a:gd name="T1" fmla="*/ 2147483646 h 59"/>
              <a:gd name="T2" fmla="*/ 2147483646 w 58"/>
              <a:gd name="T3" fmla="*/ 2147483646 h 59"/>
              <a:gd name="T4" fmla="*/ 2147483646 w 58"/>
              <a:gd name="T5" fmla="*/ 2147483646 h 59"/>
              <a:gd name="T6" fmla="*/ 2147483646 w 58"/>
              <a:gd name="T7" fmla="*/ 2147483646 h 59"/>
              <a:gd name="T8" fmla="*/ 2147483646 w 58"/>
              <a:gd name="T9" fmla="*/ 2147483646 h 59"/>
              <a:gd name="T10" fmla="*/ 2147483646 w 58"/>
              <a:gd name="T11" fmla="*/ 2147483646 h 59"/>
              <a:gd name="T12" fmla="*/ 2147483646 w 58"/>
              <a:gd name="T13" fmla="*/ 2147483646 h 59"/>
              <a:gd name="T14" fmla="*/ 2147483646 w 58"/>
              <a:gd name="T15" fmla="*/ 2147483646 h 59"/>
              <a:gd name="T16" fmla="*/ 2147483646 w 58"/>
              <a:gd name="T17" fmla="*/ 2147483646 h 59"/>
              <a:gd name="T18" fmla="*/ 2147483646 w 58"/>
              <a:gd name="T19" fmla="*/ 2147483646 h 59"/>
              <a:gd name="T20" fmla="*/ 2147483646 w 58"/>
              <a:gd name="T21" fmla="*/ 2147483646 h 59"/>
              <a:gd name="T22" fmla="*/ 2147483646 w 58"/>
              <a:gd name="T23" fmla="*/ 2147483646 h 59"/>
              <a:gd name="T24" fmla="*/ 2147483646 w 58"/>
              <a:gd name="T25" fmla="*/ 2147483646 h 59"/>
              <a:gd name="T26" fmla="*/ 2147483646 w 58"/>
              <a:gd name="T27" fmla="*/ 2147483646 h 59"/>
              <a:gd name="T28" fmla="*/ 2147483646 w 58"/>
              <a:gd name="T29" fmla="*/ 2147483646 h 59"/>
              <a:gd name="T30" fmla="*/ 2147483646 w 58"/>
              <a:gd name="T31" fmla="*/ 2147483646 h 59"/>
              <a:gd name="T32" fmla="*/ 2147483646 w 58"/>
              <a:gd name="T33" fmla="*/ 2147483646 h 59"/>
              <a:gd name="T34" fmla="*/ 2147483646 w 58"/>
              <a:gd name="T35" fmla="*/ 2147483646 h 59"/>
              <a:gd name="T36" fmla="*/ 2147483646 w 58"/>
              <a:gd name="T37" fmla="*/ 2147483646 h 59"/>
              <a:gd name="T38" fmla="*/ 2147483646 w 58"/>
              <a:gd name="T39" fmla="*/ 2147483646 h 59"/>
              <a:gd name="T40" fmla="*/ 2147483646 w 58"/>
              <a:gd name="T41" fmla="*/ 2147483646 h 59"/>
              <a:gd name="T42" fmla="*/ 2147483646 w 58"/>
              <a:gd name="T43" fmla="*/ 2147483646 h 59"/>
              <a:gd name="T44" fmla="*/ 2147483646 w 58"/>
              <a:gd name="T45" fmla="*/ 2147483646 h 59"/>
              <a:gd name="T46" fmla="*/ 2147483646 w 58"/>
              <a:gd name="T47" fmla="*/ 2147483646 h 59"/>
              <a:gd name="T48" fmla="*/ 2147483646 w 58"/>
              <a:gd name="T49" fmla="*/ 2147483646 h 59"/>
              <a:gd name="T50" fmla="*/ 2147483646 w 58"/>
              <a:gd name="T51" fmla="*/ 2147483646 h 59"/>
              <a:gd name="T52" fmla="*/ 2147483646 w 58"/>
              <a:gd name="T53" fmla="*/ 2147483646 h 59"/>
              <a:gd name="T54" fmla="*/ 2147483646 w 58"/>
              <a:gd name="T55" fmla="*/ 2147483646 h 59"/>
              <a:gd name="T56" fmla="*/ 2147483646 w 58"/>
              <a:gd name="T57" fmla="*/ 2147483646 h 59"/>
              <a:gd name="T58" fmla="*/ 2147483646 w 58"/>
              <a:gd name="T59" fmla="*/ 2147483646 h 59"/>
              <a:gd name="T60" fmla="*/ 2147483646 w 58"/>
              <a:gd name="T61" fmla="*/ 2147483646 h 59"/>
              <a:gd name="T62" fmla="*/ 2147483646 w 58"/>
              <a:gd name="T63" fmla="*/ 2147483646 h 59"/>
              <a:gd name="T64" fmla="*/ 2147483646 w 58"/>
              <a:gd name="T65" fmla="*/ 2147483646 h 59"/>
              <a:gd name="T66" fmla="*/ 2147483646 w 58"/>
              <a:gd name="T67" fmla="*/ 2147483646 h 59"/>
              <a:gd name="T68" fmla="*/ 2147483646 w 58"/>
              <a:gd name="T69" fmla="*/ 2147483646 h 59"/>
              <a:gd name="T70" fmla="*/ 2147483646 w 58"/>
              <a:gd name="T71" fmla="*/ 2147483646 h 59"/>
              <a:gd name="T72" fmla="*/ 2147483646 w 58"/>
              <a:gd name="T73" fmla="*/ 2147483646 h 59"/>
              <a:gd name="T74" fmla="*/ 2147483646 w 58"/>
              <a:gd name="T75" fmla="*/ 2147483646 h 59"/>
              <a:gd name="T76" fmla="*/ 2147483646 w 58"/>
              <a:gd name="T77" fmla="*/ 2147483646 h 59"/>
              <a:gd name="T78" fmla="*/ 2147483646 w 58"/>
              <a:gd name="T79" fmla="*/ 2147483646 h 59"/>
              <a:gd name="T80" fmla="*/ 2147483646 w 58"/>
              <a:gd name="T81" fmla="*/ 2147483646 h 59"/>
              <a:gd name="T82" fmla="*/ 2147483646 w 58"/>
              <a:gd name="T83" fmla="*/ 2147483646 h 59"/>
              <a:gd name="T84" fmla="*/ 2147483646 w 58"/>
              <a:gd name="T85" fmla="*/ 2147483646 h 59"/>
              <a:gd name="T86" fmla="*/ 2147483646 w 58"/>
              <a:gd name="T87" fmla="*/ 2147483646 h 59"/>
              <a:gd name="T88" fmla="*/ 2147483646 w 58"/>
              <a:gd name="T89" fmla="*/ 0 h 59"/>
              <a:gd name="T90" fmla="*/ 2147483646 w 58"/>
              <a:gd name="T91" fmla="*/ 0 h 59"/>
              <a:gd name="T92" fmla="*/ 2147483646 w 58"/>
              <a:gd name="T93" fmla="*/ 2147483646 h 59"/>
              <a:gd name="T94" fmla="*/ 2147483646 w 58"/>
              <a:gd name="T95" fmla="*/ 2147483646 h 59"/>
              <a:gd name="T96" fmla="*/ 2147483646 w 58"/>
              <a:gd name="T97" fmla="*/ 2147483646 h 59"/>
              <a:gd name="T98" fmla="*/ 2147483646 w 58"/>
              <a:gd name="T99" fmla="*/ 2147483646 h 59"/>
              <a:gd name="T100" fmla="*/ 2147483646 w 58"/>
              <a:gd name="T101" fmla="*/ 2147483646 h 59"/>
              <a:gd name="T102" fmla="*/ 2147483646 w 58"/>
              <a:gd name="T103" fmla="*/ 2147483646 h 59"/>
              <a:gd name="T104" fmla="*/ 2147483646 w 58"/>
              <a:gd name="T105" fmla="*/ 2147483646 h 59"/>
              <a:gd name="T106" fmla="*/ 2147483646 w 58"/>
              <a:gd name="T107" fmla="*/ 2147483646 h 59"/>
              <a:gd name="T108" fmla="*/ 2147483646 w 58"/>
              <a:gd name="T109" fmla="*/ 2147483646 h 59"/>
              <a:gd name="T110" fmla="*/ 2147483646 w 58"/>
              <a:gd name="T111" fmla="*/ 2147483646 h 59"/>
              <a:gd name="T112" fmla="*/ 0 w 58"/>
              <a:gd name="T113" fmla="*/ 2147483646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88133" name="Freeform 68"/>
          <p:cNvSpPr>
            <a:spLocks/>
          </p:cNvSpPr>
          <p:nvPr/>
        </p:nvSpPr>
        <p:spPr bwMode="auto">
          <a:xfrm>
            <a:off x="6610350" y="4273550"/>
            <a:ext cx="76200" cy="77788"/>
          </a:xfrm>
          <a:custGeom>
            <a:avLst/>
            <a:gdLst>
              <a:gd name="T0" fmla="*/ 2147483646 w 53"/>
              <a:gd name="T1" fmla="*/ 2147483646 h 49"/>
              <a:gd name="T2" fmla="*/ 2147483646 w 53"/>
              <a:gd name="T3" fmla="*/ 2147483646 h 49"/>
              <a:gd name="T4" fmla="*/ 0 w 53"/>
              <a:gd name="T5" fmla="*/ 2147483646 h 49"/>
              <a:gd name="T6" fmla="*/ 2147483646 w 53"/>
              <a:gd name="T7" fmla="*/ 2147483646 h 49"/>
              <a:gd name="T8" fmla="*/ 2147483646 w 53"/>
              <a:gd name="T9" fmla="*/ 2147483646 h 49"/>
              <a:gd name="T10" fmla="*/ 2147483646 w 53"/>
              <a:gd name="T11" fmla="*/ 2147483646 h 49"/>
              <a:gd name="T12" fmla="*/ 2147483646 w 53"/>
              <a:gd name="T13" fmla="*/ 2147483646 h 49"/>
              <a:gd name="T14" fmla="*/ 2147483646 w 53"/>
              <a:gd name="T15" fmla="*/ 2147483646 h 49"/>
              <a:gd name="T16" fmla="*/ 2147483646 w 53"/>
              <a:gd name="T17" fmla="*/ 2147483646 h 49"/>
              <a:gd name="T18" fmla="*/ 2147483646 w 53"/>
              <a:gd name="T19" fmla="*/ 2147483646 h 49"/>
              <a:gd name="T20" fmla="*/ 2147483646 w 53"/>
              <a:gd name="T21" fmla="*/ 2147483646 h 49"/>
              <a:gd name="T22" fmla="*/ 2147483646 w 53"/>
              <a:gd name="T23" fmla="*/ 2147483646 h 49"/>
              <a:gd name="T24" fmla="*/ 2147483646 w 53"/>
              <a:gd name="T25" fmla="*/ 2147483646 h 49"/>
              <a:gd name="T26" fmla="*/ 2147483646 w 53"/>
              <a:gd name="T27" fmla="*/ 2147483646 h 49"/>
              <a:gd name="T28" fmla="*/ 2147483646 w 53"/>
              <a:gd name="T29" fmla="*/ 2147483646 h 49"/>
              <a:gd name="T30" fmla="*/ 2147483646 w 53"/>
              <a:gd name="T31" fmla="*/ 2147483646 h 49"/>
              <a:gd name="T32" fmla="*/ 2147483646 w 53"/>
              <a:gd name="T33" fmla="*/ 2147483646 h 49"/>
              <a:gd name="T34" fmla="*/ 2147483646 w 53"/>
              <a:gd name="T35" fmla="*/ 2147483646 h 49"/>
              <a:gd name="T36" fmla="*/ 2147483646 w 53"/>
              <a:gd name="T37" fmla="*/ 2147483646 h 49"/>
              <a:gd name="T38" fmla="*/ 2147483646 w 53"/>
              <a:gd name="T39" fmla="*/ 2147483646 h 49"/>
              <a:gd name="T40" fmla="*/ 2147483646 w 53"/>
              <a:gd name="T41" fmla="*/ 0 h 49"/>
              <a:gd name="T42" fmla="*/ 2147483646 w 53"/>
              <a:gd name="T43" fmla="*/ 0 h 49"/>
              <a:gd name="T44" fmla="*/ 2147483646 w 53"/>
              <a:gd name="T45" fmla="*/ 0 h 49"/>
              <a:gd name="T46" fmla="*/ 2147483646 w 53"/>
              <a:gd name="T47" fmla="*/ 2147483646 h 49"/>
              <a:gd name="T48" fmla="*/ 2147483646 w 53"/>
              <a:gd name="T49" fmla="*/ 2147483646 h 49"/>
              <a:gd name="T50" fmla="*/ 2147483646 w 53"/>
              <a:gd name="T51" fmla="*/ 2147483646 h 49"/>
              <a:gd name="T52" fmla="*/ 2147483646 w 53"/>
              <a:gd name="T53" fmla="*/ 2147483646 h 49"/>
              <a:gd name="T54" fmla="*/ 2147483646 w 53"/>
              <a:gd name="T55" fmla="*/ 2147483646 h 49"/>
              <a:gd name="T56" fmla="*/ 2147483646 w 53"/>
              <a:gd name="T57" fmla="*/ 2147483646 h 49"/>
              <a:gd name="T58" fmla="*/ 2147483646 w 53"/>
              <a:gd name="T59" fmla="*/ 2147483646 h 49"/>
              <a:gd name="T60" fmla="*/ 2147483646 w 53"/>
              <a:gd name="T61" fmla="*/ 2147483646 h 49"/>
              <a:gd name="T62" fmla="*/ 2147483646 w 53"/>
              <a:gd name="T63" fmla="*/ 2147483646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4" name="Freeform 69"/>
          <p:cNvSpPr>
            <a:spLocks/>
          </p:cNvSpPr>
          <p:nvPr/>
        </p:nvSpPr>
        <p:spPr bwMode="auto">
          <a:xfrm>
            <a:off x="6610350" y="4273550"/>
            <a:ext cx="76200" cy="77788"/>
          </a:xfrm>
          <a:custGeom>
            <a:avLst/>
            <a:gdLst>
              <a:gd name="T0" fmla="*/ 2147483646 w 53"/>
              <a:gd name="T1" fmla="*/ 2147483646 h 49"/>
              <a:gd name="T2" fmla="*/ 2147483646 w 53"/>
              <a:gd name="T3" fmla="*/ 2147483646 h 49"/>
              <a:gd name="T4" fmla="*/ 0 w 53"/>
              <a:gd name="T5" fmla="*/ 2147483646 h 49"/>
              <a:gd name="T6" fmla="*/ 2147483646 w 53"/>
              <a:gd name="T7" fmla="*/ 2147483646 h 49"/>
              <a:gd name="T8" fmla="*/ 2147483646 w 53"/>
              <a:gd name="T9" fmla="*/ 2147483646 h 49"/>
              <a:gd name="T10" fmla="*/ 2147483646 w 53"/>
              <a:gd name="T11" fmla="*/ 2147483646 h 49"/>
              <a:gd name="T12" fmla="*/ 2147483646 w 53"/>
              <a:gd name="T13" fmla="*/ 2147483646 h 49"/>
              <a:gd name="T14" fmla="*/ 2147483646 w 53"/>
              <a:gd name="T15" fmla="*/ 2147483646 h 49"/>
              <a:gd name="T16" fmla="*/ 2147483646 w 53"/>
              <a:gd name="T17" fmla="*/ 2147483646 h 49"/>
              <a:gd name="T18" fmla="*/ 2147483646 w 53"/>
              <a:gd name="T19" fmla="*/ 2147483646 h 49"/>
              <a:gd name="T20" fmla="*/ 2147483646 w 53"/>
              <a:gd name="T21" fmla="*/ 2147483646 h 49"/>
              <a:gd name="T22" fmla="*/ 2147483646 w 53"/>
              <a:gd name="T23" fmla="*/ 2147483646 h 49"/>
              <a:gd name="T24" fmla="*/ 2147483646 w 53"/>
              <a:gd name="T25" fmla="*/ 2147483646 h 49"/>
              <a:gd name="T26" fmla="*/ 2147483646 w 53"/>
              <a:gd name="T27" fmla="*/ 2147483646 h 49"/>
              <a:gd name="T28" fmla="*/ 2147483646 w 53"/>
              <a:gd name="T29" fmla="*/ 2147483646 h 49"/>
              <a:gd name="T30" fmla="*/ 2147483646 w 53"/>
              <a:gd name="T31" fmla="*/ 2147483646 h 49"/>
              <a:gd name="T32" fmla="*/ 2147483646 w 53"/>
              <a:gd name="T33" fmla="*/ 2147483646 h 49"/>
              <a:gd name="T34" fmla="*/ 2147483646 w 53"/>
              <a:gd name="T35" fmla="*/ 2147483646 h 49"/>
              <a:gd name="T36" fmla="*/ 2147483646 w 53"/>
              <a:gd name="T37" fmla="*/ 2147483646 h 49"/>
              <a:gd name="T38" fmla="*/ 2147483646 w 53"/>
              <a:gd name="T39" fmla="*/ 2147483646 h 49"/>
              <a:gd name="T40" fmla="*/ 2147483646 w 53"/>
              <a:gd name="T41" fmla="*/ 0 h 49"/>
              <a:gd name="T42" fmla="*/ 2147483646 w 53"/>
              <a:gd name="T43" fmla="*/ 0 h 49"/>
              <a:gd name="T44" fmla="*/ 2147483646 w 53"/>
              <a:gd name="T45" fmla="*/ 0 h 49"/>
              <a:gd name="T46" fmla="*/ 2147483646 w 53"/>
              <a:gd name="T47" fmla="*/ 2147483646 h 49"/>
              <a:gd name="T48" fmla="*/ 2147483646 w 53"/>
              <a:gd name="T49" fmla="*/ 2147483646 h 49"/>
              <a:gd name="T50" fmla="*/ 2147483646 w 53"/>
              <a:gd name="T51" fmla="*/ 2147483646 h 49"/>
              <a:gd name="T52" fmla="*/ 2147483646 w 53"/>
              <a:gd name="T53" fmla="*/ 2147483646 h 49"/>
              <a:gd name="T54" fmla="*/ 2147483646 w 53"/>
              <a:gd name="T55" fmla="*/ 2147483646 h 49"/>
              <a:gd name="T56" fmla="*/ 2147483646 w 53"/>
              <a:gd name="T57" fmla="*/ 2147483646 h 49"/>
              <a:gd name="T58" fmla="*/ 2147483646 w 53"/>
              <a:gd name="T59" fmla="*/ 2147483646 h 49"/>
              <a:gd name="T60" fmla="*/ 2147483646 w 53"/>
              <a:gd name="T61" fmla="*/ 2147483646 h 49"/>
              <a:gd name="T62" fmla="*/ 2147483646 w 53"/>
              <a:gd name="T63" fmla="*/ 2147483646 h 49"/>
              <a:gd name="T64" fmla="*/ 2147483646 w 53"/>
              <a:gd name="T65" fmla="*/ 2147483646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88135" name="Freeform 70"/>
          <p:cNvSpPr>
            <a:spLocks/>
          </p:cNvSpPr>
          <p:nvPr/>
        </p:nvSpPr>
        <p:spPr bwMode="auto">
          <a:xfrm>
            <a:off x="6654800" y="4424363"/>
            <a:ext cx="79375" cy="84137"/>
          </a:xfrm>
          <a:custGeom>
            <a:avLst/>
            <a:gdLst>
              <a:gd name="T0" fmla="*/ 2147483646 w 56"/>
              <a:gd name="T1" fmla="*/ 2147483646 h 53"/>
              <a:gd name="T2" fmla="*/ 2147483646 w 56"/>
              <a:gd name="T3" fmla="*/ 2147483646 h 53"/>
              <a:gd name="T4" fmla="*/ 2147483646 w 56"/>
              <a:gd name="T5" fmla="*/ 2147483646 h 53"/>
              <a:gd name="T6" fmla="*/ 2147483646 w 56"/>
              <a:gd name="T7" fmla="*/ 2147483646 h 53"/>
              <a:gd name="T8" fmla="*/ 2147483646 w 56"/>
              <a:gd name="T9" fmla="*/ 2147483646 h 53"/>
              <a:gd name="T10" fmla="*/ 2147483646 w 56"/>
              <a:gd name="T11" fmla="*/ 2147483646 h 53"/>
              <a:gd name="T12" fmla="*/ 2147483646 w 56"/>
              <a:gd name="T13" fmla="*/ 2147483646 h 53"/>
              <a:gd name="T14" fmla="*/ 2147483646 w 56"/>
              <a:gd name="T15" fmla="*/ 2147483646 h 53"/>
              <a:gd name="T16" fmla="*/ 2147483646 w 56"/>
              <a:gd name="T17" fmla="*/ 2147483646 h 53"/>
              <a:gd name="T18" fmla="*/ 2147483646 w 56"/>
              <a:gd name="T19" fmla="*/ 2147483646 h 53"/>
              <a:gd name="T20" fmla="*/ 2147483646 w 56"/>
              <a:gd name="T21" fmla="*/ 2147483646 h 53"/>
              <a:gd name="T22" fmla="*/ 2147483646 w 56"/>
              <a:gd name="T23" fmla="*/ 2147483646 h 53"/>
              <a:gd name="T24" fmla="*/ 2147483646 w 56"/>
              <a:gd name="T25" fmla="*/ 2147483646 h 53"/>
              <a:gd name="T26" fmla="*/ 2147483646 w 56"/>
              <a:gd name="T27" fmla="*/ 2147483646 h 53"/>
              <a:gd name="T28" fmla="*/ 2147483646 w 56"/>
              <a:gd name="T29" fmla="*/ 2147483646 h 53"/>
              <a:gd name="T30" fmla="*/ 2147483646 w 56"/>
              <a:gd name="T31" fmla="*/ 2147483646 h 53"/>
              <a:gd name="T32" fmla="*/ 2147483646 w 56"/>
              <a:gd name="T33" fmla="*/ 2147483646 h 53"/>
              <a:gd name="T34" fmla="*/ 2147483646 w 56"/>
              <a:gd name="T35" fmla="*/ 2147483646 h 53"/>
              <a:gd name="T36" fmla="*/ 2147483646 w 56"/>
              <a:gd name="T37" fmla="*/ 2147483646 h 53"/>
              <a:gd name="T38" fmla="*/ 2147483646 w 56"/>
              <a:gd name="T39" fmla="*/ 2147483646 h 53"/>
              <a:gd name="T40" fmla="*/ 2147483646 w 56"/>
              <a:gd name="T41" fmla="*/ 2147483646 h 53"/>
              <a:gd name="T42" fmla="*/ 2147483646 w 56"/>
              <a:gd name="T43" fmla="*/ 2147483646 h 53"/>
              <a:gd name="T44" fmla="*/ 2147483646 w 56"/>
              <a:gd name="T45" fmla="*/ 2147483646 h 53"/>
              <a:gd name="T46" fmla="*/ 2147483646 w 56"/>
              <a:gd name="T47" fmla="*/ 2147483646 h 53"/>
              <a:gd name="T48" fmla="*/ 2147483646 w 56"/>
              <a:gd name="T49" fmla="*/ 2147483646 h 53"/>
              <a:gd name="T50" fmla="*/ 2147483646 w 56"/>
              <a:gd name="T51" fmla="*/ 2147483646 h 53"/>
              <a:gd name="T52" fmla="*/ 2147483646 w 56"/>
              <a:gd name="T53" fmla="*/ 2147483646 h 53"/>
              <a:gd name="T54" fmla="*/ 2147483646 w 56"/>
              <a:gd name="T55" fmla="*/ 2147483646 h 53"/>
              <a:gd name="T56" fmla="*/ 2147483646 w 56"/>
              <a:gd name="T57" fmla="*/ 2147483646 h 53"/>
              <a:gd name="T58" fmla="*/ 2147483646 w 56"/>
              <a:gd name="T59" fmla="*/ 2147483646 h 53"/>
              <a:gd name="T60" fmla="*/ 2147483646 w 56"/>
              <a:gd name="T61" fmla="*/ 2147483646 h 53"/>
              <a:gd name="T62" fmla="*/ 2147483646 w 56"/>
              <a:gd name="T63" fmla="*/ 2147483646 h 53"/>
              <a:gd name="T64" fmla="*/ 2147483646 w 56"/>
              <a:gd name="T65" fmla="*/ 2147483646 h 53"/>
              <a:gd name="T66" fmla="*/ 2147483646 w 56"/>
              <a:gd name="T67" fmla="*/ 2147483646 h 53"/>
              <a:gd name="T68" fmla="*/ 2147483646 w 56"/>
              <a:gd name="T69" fmla="*/ 0 h 53"/>
              <a:gd name="T70" fmla="*/ 2147483646 w 56"/>
              <a:gd name="T71" fmla="*/ 2147483646 h 53"/>
              <a:gd name="T72" fmla="*/ 2147483646 w 56"/>
              <a:gd name="T73" fmla="*/ 2147483646 h 53"/>
              <a:gd name="T74" fmla="*/ 2147483646 w 56"/>
              <a:gd name="T75" fmla="*/ 2147483646 h 53"/>
              <a:gd name="T76" fmla="*/ 2147483646 w 56"/>
              <a:gd name="T77" fmla="*/ 2147483646 h 53"/>
              <a:gd name="T78" fmla="*/ 2147483646 w 56"/>
              <a:gd name="T79" fmla="*/ 2147483646 h 53"/>
              <a:gd name="T80" fmla="*/ 2147483646 w 56"/>
              <a:gd name="T81" fmla="*/ 2147483646 h 53"/>
              <a:gd name="T82" fmla="*/ 2147483646 w 56"/>
              <a:gd name="T83" fmla="*/ 2147483646 h 53"/>
              <a:gd name="T84" fmla="*/ 2147483646 w 56"/>
              <a:gd name="T85" fmla="*/ 2147483646 h 53"/>
              <a:gd name="T86" fmla="*/ 2147483646 w 56"/>
              <a:gd name="T87" fmla="*/ 2147483646 h 53"/>
              <a:gd name="T88" fmla="*/ 2147483646 w 56"/>
              <a:gd name="T89" fmla="*/ 2147483646 h 53"/>
              <a:gd name="T90" fmla="*/ 0 w 56"/>
              <a:gd name="T91" fmla="*/ 2147483646 h 53"/>
              <a:gd name="T92" fmla="*/ 0 w 56"/>
              <a:gd name="T93" fmla="*/ 2147483646 h 53"/>
              <a:gd name="T94" fmla="*/ 0 w 56"/>
              <a:gd name="T95" fmla="*/ 2147483646 h 53"/>
              <a:gd name="T96" fmla="*/ 2147483646 w 56"/>
              <a:gd name="T97" fmla="*/ 2147483646 h 53"/>
              <a:gd name="T98" fmla="*/ 2147483646 w 56"/>
              <a:gd name="T99" fmla="*/ 2147483646 h 53"/>
              <a:gd name="T100" fmla="*/ 2147483646 w 56"/>
              <a:gd name="T101" fmla="*/ 2147483646 h 53"/>
              <a:gd name="T102" fmla="*/ 2147483646 w 56"/>
              <a:gd name="T103" fmla="*/ 2147483646 h 53"/>
              <a:gd name="T104" fmla="*/ 2147483646 w 56"/>
              <a:gd name="T105" fmla="*/ 2147483646 h 53"/>
              <a:gd name="T106" fmla="*/ 2147483646 w 56"/>
              <a:gd name="T107" fmla="*/ 2147483646 h 53"/>
              <a:gd name="T108" fmla="*/ 2147483646 w 56"/>
              <a:gd name="T109" fmla="*/ 2147483646 h 53"/>
              <a:gd name="T110" fmla="*/ 2147483646 w 56"/>
              <a:gd name="T111" fmla="*/ 2147483646 h 53"/>
              <a:gd name="T112" fmla="*/ 2147483646 w 56"/>
              <a:gd name="T113" fmla="*/ 2147483646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6" name="Freeform 71"/>
          <p:cNvSpPr>
            <a:spLocks/>
          </p:cNvSpPr>
          <p:nvPr/>
        </p:nvSpPr>
        <p:spPr bwMode="auto">
          <a:xfrm>
            <a:off x="6654800" y="4424363"/>
            <a:ext cx="79375" cy="84137"/>
          </a:xfrm>
          <a:custGeom>
            <a:avLst/>
            <a:gdLst>
              <a:gd name="T0" fmla="*/ 2147483646 w 56"/>
              <a:gd name="T1" fmla="*/ 2147483646 h 53"/>
              <a:gd name="T2" fmla="*/ 2147483646 w 56"/>
              <a:gd name="T3" fmla="*/ 2147483646 h 53"/>
              <a:gd name="T4" fmla="*/ 2147483646 w 56"/>
              <a:gd name="T5" fmla="*/ 2147483646 h 53"/>
              <a:gd name="T6" fmla="*/ 2147483646 w 56"/>
              <a:gd name="T7" fmla="*/ 2147483646 h 53"/>
              <a:gd name="T8" fmla="*/ 2147483646 w 56"/>
              <a:gd name="T9" fmla="*/ 2147483646 h 53"/>
              <a:gd name="T10" fmla="*/ 2147483646 w 56"/>
              <a:gd name="T11" fmla="*/ 2147483646 h 53"/>
              <a:gd name="T12" fmla="*/ 2147483646 w 56"/>
              <a:gd name="T13" fmla="*/ 2147483646 h 53"/>
              <a:gd name="T14" fmla="*/ 2147483646 w 56"/>
              <a:gd name="T15" fmla="*/ 2147483646 h 53"/>
              <a:gd name="T16" fmla="*/ 2147483646 w 56"/>
              <a:gd name="T17" fmla="*/ 2147483646 h 53"/>
              <a:gd name="T18" fmla="*/ 2147483646 w 56"/>
              <a:gd name="T19" fmla="*/ 2147483646 h 53"/>
              <a:gd name="T20" fmla="*/ 2147483646 w 56"/>
              <a:gd name="T21" fmla="*/ 2147483646 h 53"/>
              <a:gd name="T22" fmla="*/ 2147483646 w 56"/>
              <a:gd name="T23" fmla="*/ 2147483646 h 53"/>
              <a:gd name="T24" fmla="*/ 2147483646 w 56"/>
              <a:gd name="T25" fmla="*/ 2147483646 h 53"/>
              <a:gd name="T26" fmla="*/ 2147483646 w 56"/>
              <a:gd name="T27" fmla="*/ 2147483646 h 53"/>
              <a:gd name="T28" fmla="*/ 2147483646 w 56"/>
              <a:gd name="T29" fmla="*/ 2147483646 h 53"/>
              <a:gd name="T30" fmla="*/ 2147483646 w 56"/>
              <a:gd name="T31" fmla="*/ 2147483646 h 53"/>
              <a:gd name="T32" fmla="*/ 2147483646 w 56"/>
              <a:gd name="T33" fmla="*/ 2147483646 h 53"/>
              <a:gd name="T34" fmla="*/ 2147483646 w 56"/>
              <a:gd name="T35" fmla="*/ 2147483646 h 53"/>
              <a:gd name="T36" fmla="*/ 2147483646 w 56"/>
              <a:gd name="T37" fmla="*/ 2147483646 h 53"/>
              <a:gd name="T38" fmla="*/ 2147483646 w 56"/>
              <a:gd name="T39" fmla="*/ 2147483646 h 53"/>
              <a:gd name="T40" fmla="*/ 2147483646 w 56"/>
              <a:gd name="T41" fmla="*/ 2147483646 h 53"/>
              <a:gd name="T42" fmla="*/ 2147483646 w 56"/>
              <a:gd name="T43" fmla="*/ 2147483646 h 53"/>
              <a:gd name="T44" fmla="*/ 2147483646 w 56"/>
              <a:gd name="T45" fmla="*/ 2147483646 h 53"/>
              <a:gd name="T46" fmla="*/ 2147483646 w 56"/>
              <a:gd name="T47" fmla="*/ 2147483646 h 53"/>
              <a:gd name="T48" fmla="*/ 2147483646 w 56"/>
              <a:gd name="T49" fmla="*/ 2147483646 h 53"/>
              <a:gd name="T50" fmla="*/ 2147483646 w 56"/>
              <a:gd name="T51" fmla="*/ 2147483646 h 53"/>
              <a:gd name="T52" fmla="*/ 2147483646 w 56"/>
              <a:gd name="T53" fmla="*/ 2147483646 h 53"/>
              <a:gd name="T54" fmla="*/ 2147483646 w 56"/>
              <a:gd name="T55" fmla="*/ 2147483646 h 53"/>
              <a:gd name="T56" fmla="*/ 2147483646 w 56"/>
              <a:gd name="T57" fmla="*/ 2147483646 h 53"/>
              <a:gd name="T58" fmla="*/ 2147483646 w 56"/>
              <a:gd name="T59" fmla="*/ 2147483646 h 53"/>
              <a:gd name="T60" fmla="*/ 2147483646 w 56"/>
              <a:gd name="T61" fmla="*/ 2147483646 h 53"/>
              <a:gd name="T62" fmla="*/ 2147483646 w 56"/>
              <a:gd name="T63" fmla="*/ 2147483646 h 53"/>
              <a:gd name="T64" fmla="*/ 2147483646 w 56"/>
              <a:gd name="T65" fmla="*/ 2147483646 h 53"/>
              <a:gd name="T66" fmla="*/ 2147483646 w 56"/>
              <a:gd name="T67" fmla="*/ 2147483646 h 53"/>
              <a:gd name="T68" fmla="*/ 2147483646 w 56"/>
              <a:gd name="T69" fmla="*/ 0 h 53"/>
              <a:gd name="T70" fmla="*/ 2147483646 w 56"/>
              <a:gd name="T71" fmla="*/ 2147483646 h 53"/>
              <a:gd name="T72" fmla="*/ 2147483646 w 56"/>
              <a:gd name="T73" fmla="*/ 2147483646 h 53"/>
              <a:gd name="T74" fmla="*/ 2147483646 w 56"/>
              <a:gd name="T75" fmla="*/ 2147483646 h 53"/>
              <a:gd name="T76" fmla="*/ 2147483646 w 56"/>
              <a:gd name="T77" fmla="*/ 2147483646 h 53"/>
              <a:gd name="T78" fmla="*/ 2147483646 w 56"/>
              <a:gd name="T79" fmla="*/ 2147483646 h 53"/>
              <a:gd name="T80" fmla="*/ 2147483646 w 56"/>
              <a:gd name="T81" fmla="*/ 2147483646 h 53"/>
              <a:gd name="T82" fmla="*/ 2147483646 w 56"/>
              <a:gd name="T83" fmla="*/ 2147483646 h 53"/>
              <a:gd name="T84" fmla="*/ 2147483646 w 56"/>
              <a:gd name="T85" fmla="*/ 2147483646 h 53"/>
              <a:gd name="T86" fmla="*/ 2147483646 w 56"/>
              <a:gd name="T87" fmla="*/ 2147483646 h 53"/>
              <a:gd name="T88" fmla="*/ 2147483646 w 56"/>
              <a:gd name="T89" fmla="*/ 2147483646 h 53"/>
              <a:gd name="T90" fmla="*/ 0 w 56"/>
              <a:gd name="T91" fmla="*/ 2147483646 h 53"/>
              <a:gd name="T92" fmla="*/ 0 w 56"/>
              <a:gd name="T93" fmla="*/ 2147483646 h 53"/>
              <a:gd name="T94" fmla="*/ 0 w 56"/>
              <a:gd name="T95" fmla="*/ 2147483646 h 53"/>
              <a:gd name="T96" fmla="*/ 2147483646 w 56"/>
              <a:gd name="T97" fmla="*/ 2147483646 h 53"/>
              <a:gd name="T98" fmla="*/ 2147483646 w 56"/>
              <a:gd name="T99" fmla="*/ 2147483646 h 53"/>
              <a:gd name="T100" fmla="*/ 2147483646 w 56"/>
              <a:gd name="T101" fmla="*/ 2147483646 h 53"/>
              <a:gd name="T102" fmla="*/ 2147483646 w 56"/>
              <a:gd name="T103" fmla="*/ 2147483646 h 53"/>
              <a:gd name="T104" fmla="*/ 2147483646 w 56"/>
              <a:gd name="T105" fmla="*/ 2147483646 h 53"/>
              <a:gd name="T106" fmla="*/ 2147483646 w 56"/>
              <a:gd name="T107" fmla="*/ 2147483646 h 53"/>
              <a:gd name="T108" fmla="*/ 2147483646 w 56"/>
              <a:gd name="T109" fmla="*/ 2147483646 h 53"/>
              <a:gd name="T110" fmla="*/ 2147483646 w 56"/>
              <a:gd name="T111" fmla="*/ 2147483646 h 53"/>
              <a:gd name="T112" fmla="*/ 2147483646 w 56"/>
              <a:gd name="T113" fmla="*/ 2147483646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88137" name="Freeform 72"/>
          <p:cNvSpPr>
            <a:spLocks/>
          </p:cNvSpPr>
          <p:nvPr/>
        </p:nvSpPr>
        <p:spPr bwMode="auto">
          <a:xfrm>
            <a:off x="6654800" y="4424363"/>
            <a:ext cx="79375" cy="84137"/>
          </a:xfrm>
          <a:custGeom>
            <a:avLst/>
            <a:gdLst>
              <a:gd name="T0" fmla="*/ 2147483646 w 56"/>
              <a:gd name="T1" fmla="*/ 2147483646 h 53"/>
              <a:gd name="T2" fmla="*/ 2147483646 w 56"/>
              <a:gd name="T3" fmla="*/ 2147483646 h 53"/>
              <a:gd name="T4" fmla="*/ 2147483646 w 56"/>
              <a:gd name="T5" fmla="*/ 2147483646 h 53"/>
              <a:gd name="T6" fmla="*/ 2147483646 w 56"/>
              <a:gd name="T7" fmla="*/ 2147483646 h 53"/>
              <a:gd name="T8" fmla="*/ 2147483646 w 56"/>
              <a:gd name="T9" fmla="*/ 2147483646 h 53"/>
              <a:gd name="T10" fmla="*/ 2147483646 w 56"/>
              <a:gd name="T11" fmla="*/ 2147483646 h 53"/>
              <a:gd name="T12" fmla="*/ 2147483646 w 56"/>
              <a:gd name="T13" fmla="*/ 2147483646 h 53"/>
              <a:gd name="T14" fmla="*/ 2147483646 w 56"/>
              <a:gd name="T15" fmla="*/ 2147483646 h 53"/>
              <a:gd name="T16" fmla="*/ 2147483646 w 56"/>
              <a:gd name="T17" fmla="*/ 2147483646 h 53"/>
              <a:gd name="T18" fmla="*/ 2147483646 w 56"/>
              <a:gd name="T19" fmla="*/ 2147483646 h 53"/>
              <a:gd name="T20" fmla="*/ 2147483646 w 56"/>
              <a:gd name="T21" fmla="*/ 2147483646 h 53"/>
              <a:gd name="T22" fmla="*/ 2147483646 w 56"/>
              <a:gd name="T23" fmla="*/ 2147483646 h 53"/>
              <a:gd name="T24" fmla="*/ 2147483646 w 56"/>
              <a:gd name="T25" fmla="*/ 2147483646 h 53"/>
              <a:gd name="T26" fmla="*/ 2147483646 w 56"/>
              <a:gd name="T27" fmla="*/ 2147483646 h 53"/>
              <a:gd name="T28" fmla="*/ 2147483646 w 56"/>
              <a:gd name="T29" fmla="*/ 2147483646 h 53"/>
              <a:gd name="T30" fmla="*/ 2147483646 w 56"/>
              <a:gd name="T31" fmla="*/ 2147483646 h 53"/>
              <a:gd name="T32" fmla="*/ 2147483646 w 56"/>
              <a:gd name="T33" fmla="*/ 2147483646 h 53"/>
              <a:gd name="T34" fmla="*/ 2147483646 w 56"/>
              <a:gd name="T35" fmla="*/ 2147483646 h 53"/>
              <a:gd name="T36" fmla="*/ 2147483646 w 56"/>
              <a:gd name="T37" fmla="*/ 2147483646 h 53"/>
              <a:gd name="T38" fmla="*/ 2147483646 w 56"/>
              <a:gd name="T39" fmla="*/ 2147483646 h 53"/>
              <a:gd name="T40" fmla="*/ 2147483646 w 56"/>
              <a:gd name="T41" fmla="*/ 2147483646 h 53"/>
              <a:gd name="T42" fmla="*/ 2147483646 w 56"/>
              <a:gd name="T43" fmla="*/ 2147483646 h 53"/>
              <a:gd name="T44" fmla="*/ 2147483646 w 56"/>
              <a:gd name="T45" fmla="*/ 2147483646 h 53"/>
              <a:gd name="T46" fmla="*/ 2147483646 w 56"/>
              <a:gd name="T47" fmla="*/ 2147483646 h 53"/>
              <a:gd name="T48" fmla="*/ 2147483646 w 56"/>
              <a:gd name="T49" fmla="*/ 2147483646 h 53"/>
              <a:gd name="T50" fmla="*/ 2147483646 w 56"/>
              <a:gd name="T51" fmla="*/ 2147483646 h 53"/>
              <a:gd name="T52" fmla="*/ 2147483646 w 56"/>
              <a:gd name="T53" fmla="*/ 2147483646 h 53"/>
              <a:gd name="T54" fmla="*/ 2147483646 w 56"/>
              <a:gd name="T55" fmla="*/ 2147483646 h 53"/>
              <a:gd name="T56" fmla="*/ 2147483646 w 56"/>
              <a:gd name="T57" fmla="*/ 2147483646 h 53"/>
              <a:gd name="T58" fmla="*/ 2147483646 w 56"/>
              <a:gd name="T59" fmla="*/ 2147483646 h 53"/>
              <a:gd name="T60" fmla="*/ 2147483646 w 56"/>
              <a:gd name="T61" fmla="*/ 2147483646 h 53"/>
              <a:gd name="T62" fmla="*/ 2147483646 w 56"/>
              <a:gd name="T63" fmla="*/ 2147483646 h 53"/>
              <a:gd name="T64" fmla="*/ 2147483646 w 56"/>
              <a:gd name="T65" fmla="*/ 2147483646 h 53"/>
              <a:gd name="T66" fmla="*/ 2147483646 w 56"/>
              <a:gd name="T67" fmla="*/ 2147483646 h 53"/>
              <a:gd name="T68" fmla="*/ 2147483646 w 56"/>
              <a:gd name="T69" fmla="*/ 0 h 53"/>
              <a:gd name="T70" fmla="*/ 2147483646 w 56"/>
              <a:gd name="T71" fmla="*/ 2147483646 h 53"/>
              <a:gd name="T72" fmla="*/ 2147483646 w 56"/>
              <a:gd name="T73" fmla="*/ 2147483646 h 53"/>
              <a:gd name="T74" fmla="*/ 2147483646 w 56"/>
              <a:gd name="T75" fmla="*/ 2147483646 h 53"/>
              <a:gd name="T76" fmla="*/ 2147483646 w 56"/>
              <a:gd name="T77" fmla="*/ 2147483646 h 53"/>
              <a:gd name="T78" fmla="*/ 2147483646 w 56"/>
              <a:gd name="T79" fmla="*/ 2147483646 h 53"/>
              <a:gd name="T80" fmla="*/ 2147483646 w 56"/>
              <a:gd name="T81" fmla="*/ 2147483646 h 53"/>
              <a:gd name="T82" fmla="*/ 2147483646 w 56"/>
              <a:gd name="T83" fmla="*/ 2147483646 h 53"/>
              <a:gd name="T84" fmla="*/ 2147483646 w 56"/>
              <a:gd name="T85" fmla="*/ 2147483646 h 53"/>
              <a:gd name="T86" fmla="*/ 2147483646 w 56"/>
              <a:gd name="T87" fmla="*/ 2147483646 h 53"/>
              <a:gd name="T88" fmla="*/ 2147483646 w 56"/>
              <a:gd name="T89" fmla="*/ 2147483646 h 53"/>
              <a:gd name="T90" fmla="*/ 0 w 56"/>
              <a:gd name="T91" fmla="*/ 2147483646 h 53"/>
              <a:gd name="T92" fmla="*/ 0 w 56"/>
              <a:gd name="T93" fmla="*/ 2147483646 h 53"/>
              <a:gd name="T94" fmla="*/ 0 w 56"/>
              <a:gd name="T95" fmla="*/ 2147483646 h 53"/>
              <a:gd name="T96" fmla="*/ 2147483646 w 56"/>
              <a:gd name="T97" fmla="*/ 2147483646 h 53"/>
              <a:gd name="T98" fmla="*/ 2147483646 w 56"/>
              <a:gd name="T99" fmla="*/ 2147483646 h 53"/>
              <a:gd name="T100" fmla="*/ 2147483646 w 56"/>
              <a:gd name="T101" fmla="*/ 2147483646 h 53"/>
              <a:gd name="T102" fmla="*/ 2147483646 w 56"/>
              <a:gd name="T103" fmla="*/ 2147483646 h 53"/>
              <a:gd name="T104" fmla="*/ 2147483646 w 56"/>
              <a:gd name="T105" fmla="*/ 2147483646 h 53"/>
              <a:gd name="T106" fmla="*/ 2147483646 w 56"/>
              <a:gd name="T107" fmla="*/ 2147483646 h 53"/>
              <a:gd name="T108" fmla="*/ 2147483646 w 56"/>
              <a:gd name="T109" fmla="*/ 2147483646 h 53"/>
              <a:gd name="T110" fmla="*/ 2147483646 w 56"/>
              <a:gd name="T111" fmla="*/ 2147483646 h 53"/>
              <a:gd name="T112" fmla="*/ 2147483646 w 56"/>
              <a:gd name="T113" fmla="*/ 2147483646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88138" name="Freeform 73"/>
          <p:cNvSpPr>
            <a:spLocks/>
          </p:cNvSpPr>
          <p:nvPr/>
        </p:nvSpPr>
        <p:spPr bwMode="auto">
          <a:xfrm>
            <a:off x="6735763" y="4476750"/>
            <a:ext cx="84137" cy="69850"/>
          </a:xfrm>
          <a:custGeom>
            <a:avLst/>
            <a:gdLst>
              <a:gd name="T0" fmla="*/ 2147483646 w 60"/>
              <a:gd name="T1" fmla="*/ 2147483646 h 44"/>
              <a:gd name="T2" fmla="*/ 2147483646 w 60"/>
              <a:gd name="T3" fmla="*/ 2147483646 h 44"/>
              <a:gd name="T4" fmla="*/ 2147483646 w 60"/>
              <a:gd name="T5" fmla="*/ 2147483646 h 44"/>
              <a:gd name="T6" fmla="*/ 2147483646 w 60"/>
              <a:gd name="T7" fmla="*/ 2147483646 h 44"/>
              <a:gd name="T8" fmla="*/ 2147483646 w 60"/>
              <a:gd name="T9" fmla="*/ 2147483646 h 44"/>
              <a:gd name="T10" fmla="*/ 0 w 60"/>
              <a:gd name="T11" fmla="*/ 2147483646 h 44"/>
              <a:gd name="T12" fmla="*/ 0 w 60"/>
              <a:gd name="T13" fmla="*/ 2147483646 h 44"/>
              <a:gd name="T14" fmla="*/ 2147483646 w 60"/>
              <a:gd name="T15" fmla="*/ 2147483646 h 44"/>
              <a:gd name="T16" fmla="*/ 2147483646 w 60"/>
              <a:gd name="T17" fmla="*/ 2147483646 h 44"/>
              <a:gd name="T18" fmla="*/ 2147483646 w 60"/>
              <a:gd name="T19" fmla="*/ 2147483646 h 44"/>
              <a:gd name="T20" fmla="*/ 2147483646 w 60"/>
              <a:gd name="T21" fmla="*/ 2147483646 h 44"/>
              <a:gd name="T22" fmla="*/ 2147483646 w 60"/>
              <a:gd name="T23" fmla="*/ 2147483646 h 44"/>
              <a:gd name="T24" fmla="*/ 2147483646 w 60"/>
              <a:gd name="T25" fmla="*/ 2147483646 h 44"/>
              <a:gd name="T26" fmla="*/ 2147483646 w 60"/>
              <a:gd name="T27" fmla="*/ 2147483646 h 44"/>
              <a:gd name="T28" fmla="*/ 2147483646 w 60"/>
              <a:gd name="T29" fmla="*/ 2147483646 h 44"/>
              <a:gd name="T30" fmla="*/ 2147483646 w 60"/>
              <a:gd name="T31" fmla="*/ 2147483646 h 44"/>
              <a:gd name="T32" fmla="*/ 2147483646 w 60"/>
              <a:gd name="T33" fmla="*/ 2147483646 h 44"/>
              <a:gd name="T34" fmla="*/ 2147483646 w 60"/>
              <a:gd name="T35" fmla="*/ 2147483646 h 44"/>
              <a:gd name="T36" fmla="*/ 2147483646 w 60"/>
              <a:gd name="T37" fmla="*/ 2147483646 h 44"/>
              <a:gd name="T38" fmla="*/ 2147483646 w 60"/>
              <a:gd name="T39" fmla="*/ 2147483646 h 44"/>
              <a:gd name="T40" fmla="*/ 2147483646 w 60"/>
              <a:gd name="T41" fmla="*/ 2147483646 h 44"/>
              <a:gd name="T42" fmla="*/ 2147483646 w 60"/>
              <a:gd name="T43" fmla="*/ 2147483646 h 44"/>
              <a:gd name="T44" fmla="*/ 2147483646 w 60"/>
              <a:gd name="T45" fmla="*/ 2147483646 h 44"/>
              <a:gd name="T46" fmla="*/ 2147483646 w 60"/>
              <a:gd name="T47" fmla="*/ 2147483646 h 44"/>
              <a:gd name="T48" fmla="*/ 2147483646 w 60"/>
              <a:gd name="T49" fmla="*/ 2147483646 h 44"/>
              <a:gd name="T50" fmla="*/ 2147483646 w 60"/>
              <a:gd name="T51" fmla="*/ 2147483646 h 44"/>
              <a:gd name="T52" fmla="*/ 2147483646 w 60"/>
              <a:gd name="T53" fmla="*/ 2147483646 h 44"/>
              <a:gd name="T54" fmla="*/ 2147483646 w 60"/>
              <a:gd name="T55" fmla="*/ 2147483646 h 44"/>
              <a:gd name="T56" fmla="*/ 2147483646 w 60"/>
              <a:gd name="T57" fmla="*/ 2147483646 h 44"/>
              <a:gd name="T58" fmla="*/ 2147483646 w 60"/>
              <a:gd name="T59" fmla="*/ 2147483646 h 44"/>
              <a:gd name="T60" fmla="*/ 2147483646 w 60"/>
              <a:gd name="T61" fmla="*/ 2147483646 h 44"/>
              <a:gd name="T62" fmla="*/ 2147483646 w 60"/>
              <a:gd name="T63" fmla="*/ 2147483646 h 44"/>
              <a:gd name="T64" fmla="*/ 2147483646 w 60"/>
              <a:gd name="T65" fmla="*/ 2147483646 h 44"/>
              <a:gd name="T66" fmla="*/ 2147483646 w 60"/>
              <a:gd name="T67" fmla="*/ 2147483646 h 44"/>
              <a:gd name="T68" fmla="*/ 2147483646 w 60"/>
              <a:gd name="T69" fmla="*/ 2147483646 h 44"/>
              <a:gd name="T70" fmla="*/ 2147483646 w 60"/>
              <a:gd name="T71" fmla="*/ 0 h 44"/>
              <a:gd name="T72" fmla="*/ 2147483646 w 60"/>
              <a:gd name="T73" fmla="*/ 0 h 44"/>
              <a:gd name="T74" fmla="*/ 2147483646 w 60"/>
              <a:gd name="T75" fmla="*/ 0 h 44"/>
              <a:gd name="T76" fmla="*/ 2147483646 w 60"/>
              <a:gd name="T77" fmla="*/ 0 h 44"/>
              <a:gd name="T78" fmla="*/ 2147483646 w 60"/>
              <a:gd name="T79" fmla="*/ 2147483646 h 44"/>
              <a:gd name="T80" fmla="*/ 2147483646 w 60"/>
              <a:gd name="T81" fmla="*/ 2147483646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9" name="Freeform 74"/>
          <p:cNvSpPr>
            <a:spLocks/>
          </p:cNvSpPr>
          <p:nvPr/>
        </p:nvSpPr>
        <p:spPr bwMode="auto">
          <a:xfrm>
            <a:off x="6735763" y="4476750"/>
            <a:ext cx="84137" cy="69850"/>
          </a:xfrm>
          <a:custGeom>
            <a:avLst/>
            <a:gdLst>
              <a:gd name="T0" fmla="*/ 2147483646 w 60"/>
              <a:gd name="T1" fmla="*/ 2147483646 h 44"/>
              <a:gd name="T2" fmla="*/ 2147483646 w 60"/>
              <a:gd name="T3" fmla="*/ 2147483646 h 44"/>
              <a:gd name="T4" fmla="*/ 2147483646 w 60"/>
              <a:gd name="T5" fmla="*/ 2147483646 h 44"/>
              <a:gd name="T6" fmla="*/ 2147483646 w 60"/>
              <a:gd name="T7" fmla="*/ 2147483646 h 44"/>
              <a:gd name="T8" fmla="*/ 2147483646 w 60"/>
              <a:gd name="T9" fmla="*/ 2147483646 h 44"/>
              <a:gd name="T10" fmla="*/ 0 w 60"/>
              <a:gd name="T11" fmla="*/ 2147483646 h 44"/>
              <a:gd name="T12" fmla="*/ 0 w 60"/>
              <a:gd name="T13" fmla="*/ 2147483646 h 44"/>
              <a:gd name="T14" fmla="*/ 2147483646 w 60"/>
              <a:gd name="T15" fmla="*/ 2147483646 h 44"/>
              <a:gd name="T16" fmla="*/ 2147483646 w 60"/>
              <a:gd name="T17" fmla="*/ 2147483646 h 44"/>
              <a:gd name="T18" fmla="*/ 2147483646 w 60"/>
              <a:gd name="T19" fmla="*/ 2147483646 h 44"/>
              <a:gd name="T20" fmla="*/ 2147483646 w 60"/>
              <a:gd name="T21" fmla="*/ 2147483646 h 44"/>
              <a:gd name="T22" fmla="*/ 2147483646 w 60"/>
              <a:gd name="T23" fmla="*/ 2147483646 h 44"/>
              <a:gd name="T24" fmla="*/ 2147483646 w 60"/>
              <a:gd name="T25" fmla="*/ 2147483646 h 44"/>
              <a:gd name="T26" fmla="*/ 2147483646 w 60"/>
              <a:gd name="T27" fmla="*/ 2147483646 h 44"/>
              <a:gd name="T28" fmla="*/ 2147483646 w 60"/>
              <a:gd name="T29" fmla="*/ 2147483646 h 44"/>
              <a:gd name="T30" fmla="*/ 2147483646 w 60"/>
              <a:gd name="T31" fmla="*/ 2147483646 h 44"/>
              <a:gd name="T32" fmla="*/ 2147483646 w 60"/>
              <a:gd name="T33" fmla="*/ 2147483646 h 44"/>
              <a:gd name="T34" fmla="*/ 2147483646 w 60"/>
              <a:gd name="T35" fmla="*/ 2147483646 h 44"/>
              <a:gd name="T36" fmla="*/ 2147483646 w 60"/>
              <a:gd name="T37" fmla="*/ 2147483646 h 44"/>
              <a:gd name="T38" fmla="*/ 2147483646 w 60"/>
              <a:gd name="T39" fmla="*/ 2147483646 h 44"/>
              <a:gd name="T40" fmla="*/ 2147483646 w 60"/>
              <a:gd name="T41" fmla="*/ 2147483646 h 44"/>
              <a:gd name="T42" fmla="*/ 2147483646 w 60"/>
              <a:gd name="T43" fmla="*/ 2147483646 h 44"/>
              <a:gd name="T44" fmla="*/ 2147483646 w 60"/>
              <a:gd name="T45" fmla="*/ 2147483646 h 44"/>
              <a:gd name="T46" fmla="*/ 2147483646 w 60"/>
              <a:gd name="T47" fmla="*/ 2147483646 h 44"/>
              <a:gd name="T48" fmla="*/ 2147483646 w 60"/>
              <a:gd name="T49" fmla="*/ 2147483646 h 44"/>
              <a:gd name="T50" fmla="*/ 2147483646 w 60"/>
              <a:gd name="T51" fmla="*/ 2147483646 h 44"/>
              <a:gd name="T52" fmla="*/ 2147483646 w 60"/>
              <a:gd name="T53" fmla="*/ 2147483646 h 44"/>
              <a:gd name="T54" fmla="*/ 2147483646 w 60"/>
              <a:gd name="T55" fmla="*/ 2147483646 h 44"/>
              <a:gd name="T56" fmla="*/ 2147483646 w 60"/>
              <a:gd name="T57" fmla="*/ 2147483646 h 44"/>
              <a:gd name="T58" fmla="*/ 2147483646 w 60"/>
              <a:gd name="T59" fmla="*/ 2147483646 h 44"/>
              <a:gd name="T60" fmla="*/ 2147483646 w 60"/>
              <a:gd name="T61" fmla="*/ 2147483646 h 44"/>
              <a:gd name="T62" fmla="*/ 2147483646 w 60"/>
              <a:gd name="T63" fmla="*/ 2147483646 h 44"/>
              <a:gd name="T64" fmla="*/ 2147483646 w 60"/>
              <a:gd name="T65" fmla="*/ 2147483646 h 44"/>
              <a:gd name="T66" fmla="*/ 2147483646 w 60"/>
              <a:gd name="T67" fmla="*/ 2147483646 h 44"/>
              <a:gd name="T68" fmla="*/ 2147483646 w 60"/>
              <a:gd name="T69" fmla="*/ 2147483646 h 44"/>
              <a:gd name="T70" fmla="*/ 2147483646 w 60"/>
              <a:gd name="T71" fmla="*/ 0 h 44"/>
              <a:gd name="T72" fmla="*/ 2147483646 w 60"/>
              <a:gd name="T73" fmla="*/ 0 h 44"/>
              <a:gd name="T74" fmla="*/ 2147483646 w 60"/>
              <a:gd name="T75" fmla="*/ 0 h 44"/>
              <a:gd name="T76" fmla="*/ 2147483646 w 60"/>
              <a:gd name="T77" fmla="*/ 0 h 44"/>
              <a:gd name="T78" fmla="*/ 2147483646 w 60"/>
              <a:gd name="T79" fmla="*/ 2147483646 h 44"/>
              <a:gd name="T80" fmla="*/ 2147483646 w 60"/>
              <a:gd name="T81" fmla="*/ 2147483646 h 44"/>
              <a:gd name="T82" fmla="*/ 2147483646 w 60"/>
              <a:gd name="T83" fmla="*/ 2147483646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88140" name="Freeform 75"/>
          <p:cNvSpPr>
            <a:spLocks/>
          </p:cNvSpPr>
          <p:nvPr/>
        </p:nvSpPr>
        <p:spPr bwMode="auto">
          <a:xfrm>
            <a:off x="6777038" y="4400550"/>
            <a:ext cx="53975" cy="71438"/>
          </a:xfrm>
          <a:custGeom>
            <a:avLst/>
            <a:gdLst>
              <a:gd name="T0" fmla="*/ 2147483646 w 38"/>
              <a:gd name="T1" fmla="*/ 2147483646 h 45"/>
              <a:gd name="T2" fmla="*/ 2147483646 w 38"/>
              <a:gd name="T3" fmla="*/ 2147483646 h 45"/>
              <a:gd name="T4" fmla="*/ 2147483646 w 38"/>
              <a:gd name="T5" fmla="*/ 2147483646 h 45"/>
              <a:gd name="T6" fmla="*/ 2147483646 w 38"/>
              <a:gd name="T7" fmla="*/ 2147483646 h 45"/>
              <a:gd name="T8" fmla="*/ 2147483646 w 38"/>
              <a:gd name="T9" fmla="*/ 2147483646 h 45"/>
              <a:gd name="T10" fmla="*/ 2147483646 w 38"/>
              <a:gd name="T11" fmla="*/ 2147483646 h 45"/>
              <a:gd name="T12" fmla="*/ 2147483646 w 38"/>
              <a:gd name="T13" fmla="*/ 2147483646 h 45"/>
              <a:gd name="T14" fmla="*/ 2147483646 w 38"/>
              <a:gd name="T15" fmla="*/ 2147483646 h 45"/>
              <a:gd name="T16" fmla="*/ 2147483646 w 38"/>
              <a:gd name="T17" fmla="*/ 2147483646 h 45"/>
              <a:gd name="T18" fmla="*/ 2147483646 w 38"/>
              <a:gd name="T19" fmla="*/ 2147483646 h 45"/>
              <a:gd name="T20" fmla="*/ 2147483646 w 38"/>
              <a:gd name="T21" fmla="*/ 2147483646 h 45"/>
              <a:gd name="T22" fmla="*/ 2147483646 w 38"/>
              <a:gd name="T23" fmla="*/ 2147483646 h 45"/>
              <a:gd name="T24" fmla="*/ 2147483646 w 38"/>
              <a:gd name="T25" fmla="*/ 2147483646 h 45"/>
              <a:gd name="T26" fmla="*/ 2147483646 w 38"/>
              <a:gd name="T27" fmla="*/ 2147483646 h 45"/>
              <a:gd name="T28" fmla="*/ 2147483646 w 38"/>
              <a:gd name="T29" fmla="*/ 2147483646 h 45"/>
              <a:gd name="T30" fmla="*/ 2147483646 w 38"/>
              <a:gd name="T31" fmla="*/ 2147483646 h 45"/>
              <a:gd name="T32" fmla="*/ 2147483646 w 38"/>
              <a:gd name="T33" fmla="*/ 2147483646 h 45"/>
              <a:gd name="T34" fmla="*/ 2147483646 w 38"/>
              <a:gd name="T35" fmla="*/ 2147483646 h 45"/>
              <a:gd name="T36" fmla="*/ 2147483646 w 38"/>
              <a:gd name="T37" fmla="*/ 2147483646 h 45"/>
              <a:gd name="T38" fmla="*/ 2147483646 w 38"/>
              <a:gd name="T39" fmla="*/ 2147483646 h 45"/>
              <a:gd name="T40" fmla="*/ 2147483646 w 38"/>
              <a:gd name="T41" fmla="*/ 2147483646 h 45"/>
              <a:gd name="T42" fmla="*/ 2147483646 w 38"/>
              <a:gd name="T43" fmla="*/ 2147483646 h 45"/>
              <a:gd name="T44" fmla="*/ 2147483646 w 38"/>
              <a:gd name="T45" fmla="*/ 2147483646 h 45"/>
              <a:gd name="T46" fmla="*/ 2147483646 w 38"/>
              <a:gd name="T47" fmla="*/ 2147483646 h 45"/>
              <a:gd name="T48" fmla="*/ 2147483646 w 38"/>
              <a:gd name="T49" fmla="*/ 2147483646 h 45"/>
              <a:gd name="T50" fmla="*/ 2147483646 w 38"/>
              <a:gd name="T51" fmla="*/ 2147483646 h 45"/>
              <a:gd name="T52" fmla="*/ 2147483646 w 38"/>
              <a:gd name="T53" fmla="*/ 2147483646 h 45"/>
              <a:gd name="T54" fmla="*/ 2147483646 w 38"/>
              <a:gd name="T55" fmla="*/ 2147483646 h 45"/>
              <a:gd name="T56" fmla="*/ 2147483646 w 38"/>
              <a:gd name="T57" fmla="*/ 0 h 45"/>
              <a:gd name="T58" fmla="*/ 2147483646 w 38"/>
              <a:gd name="T59" fmla="*/ 0 h 45"/>
              <a:gd name="T60" fmla="*/ 2147483646 w 38"/>
              <a:gd name="T61" fmla="*/ 0 h 45"/>
              <a:gd name="T62" fmla="*/ 2147483646 w 38"/>
              <a:gd name="T63" fmla="*/ 0 h 45"/>
              <a:gd name="T64" fmla="*/ 2147483646 w 38"/>
              <a:gd name="T65" fmla="*/ 2147483646 h 45"/>
              <a:gd name="T66" fmla="*/ 2147483646 w 38"/>
              <a:gd name="T67" fmla="*/ 2147483646 h 45"/>
              <a:gd name="T68" fmla="*/ 2147483646 w 38"/>
              <a:gd name="T69" fmla="*/ 2147483646 h 45"/>
              <a:gd name="T70" fmla="*/ 2147483646 w 38"/>
              <a:gd name="T71" fmla="*/ 2147483646 h 45"/>
              <a:gd name="T72" fmla="*/ 2147483646 w 38"/>
              <a:gd name="T73" fmla="*/ 2147483646 h 45"/>
              <a:gd name="T74" fmla="*/ 0 w 38"/>
              <a:gd name="T75" fmla="*/ 2147483646 h 45"/>
              <a:gd name="T76" fmla="*/ 2147483646 w 38"/>
              <a:gd name="T77" fmla="*/ 2147483646 h 45"/>
              <a:gd name="T78" fmla="*/ 2147483646 w 38"/>
              <a:gd name="T79" fmla="*/ 2147483646 h 45"/>
              <a:gd name="T80" fmla="*/ 2147483646 w 38"/>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1" name="Freeform 76"/>
          <p:cNvSpPr>
            <a:spLocks/>
          </p:cNvSpPr>
          <p:nvPr/>
        </p:nvSpPr>
        <p:spPr bwMode="auto">
          <a:xfrm>
            <a:off x="6777038" y="4400550"/>
            <a:ext cx="53975" cy="71438"/>
          </a:xfrm>
          <a:custGeom>
            <a:avLst/>
            <a:gdLst>
              <a:gd name="T0" fmla="*/ 2147483646 w 38"/>
              <a:gd name="T1" fmla="*/ 2147483646 h 45"/>
              <a:gd name="T2" fmla="*/ 2147483646 w 38"/>
              <a:gd name="T3" fmla="*/ 2147483646 h 45"/>
              <a:gd name="T4" fmla="*/ 2147483646 w 38"/>
              <a:gd name="T5" fmla="*/ 2147483646 h 45"/>
              <a:gd name="T6" fmla="*/ 2147483646 w 38"/>
              <a:gd name="T7" fmla="*/ 2147483646 h 45"/>
              <a:gd name="T8" fmla="*/ 2147483646 w 38"/>
              <a:gd name="T9" fmla="*/ 2147483646 h 45"/>
              <a:gd name="T10" fmla="*/ 2147483646 w 38"/>
              <a:gd name="T11" fmla="*/ 2147483646 h 45"/>
              <a:gd name="T12" fmla="*/ 2147483646 w 38"/>
              <a:gd name="T13" fmla="*/ 2147483646 h 45"/>
              <a:gd name="T14" fmla="*/ 2147483646 w 38"/>
              <a:gd name="T15" fmla="*/ 2147483646 h 45"/>
              <a:gd name="T16" fmla="*/ 2147483646 w 38"/>
              <a:gd name="T17" fmla="*/ 2147483646 h 45"/>
              <a:gd name="T18" fmla="*/ 2147483646 w 38"/>
              <a:gd name="T19" fmla="*/ 2147483646 h 45"/>
              <a:gd name="T20" fmla="*/ 2147483646 w 38"/>
              <a:gd name="T21" fmla="*/ 2147483646 h 45"/>
              <a:gd name="T22" fmla="*/ 2147483646 w 38"/>
              <a:gd name="T23" fmla="*/ 2147483646 h 45"/>
              <a:gd name="T24" fmla="*/ 2147483646 w 38"/>
              <a:gd name="T25" fmla="*/ 2147483646 h 45"/>
              <a:gd name="T26" fmla="*/ 2147483646 w 38"/>
              <a:gd name="T27" fmla="*/ 2147483646 h 45"/>
              <a:gd name="T28" fmla="*/ 2147483646 w 38"/>
              <a:gd name="T29" fmla="*/ 2147483646 h 45"/>
              <a:gd name="T30" fmla="*/ 2147483646 w 38"/>
              <a:gd name="T31" fmla="*/ 2147483646 h 45"/>
              <a:gd name="T32" fmla="*/ 2147483646 w 38"/>
              <a:gd name="T33" fmla="*/ 2147483646 h 45"/>
              <a:gd name="T34" fmla="*/ 2147483646 w 38"/>
              <a:gd name="T35" fmla="*/ 2147483646 h 45"/>
              <a:gd name="T36" fmla="*/ 2147483646 w 38"/>
              <a:gd name="T37" fmla="*/ 2147483646 h 45"/>
              <a:gd name="T38" fmla="*/ 2147483646 w 38"/>
              <a:gd name="T39" fmla="*/ 2147483646 h 45"/>
              <a:gd name="T40" fmla="*/ 2147483646 w 38"/>
              <a:gd name="T41" fmla="*/ 2147483646 h 45"/>
              <a:gd name="T42" fmla="*/ 2147483646 w 38"/>
              <a:gd name="T43" fmla="*/ 2147483646 h 45"/>
              <a:gd name="T44" fmla="*/ 2147483646 w 38"/>
              <a:gd name="T45" fmla="*/ 2147483646 h 45"/>
              <a:gd name="T46" fmla="*/ 2147483646 w 38"/>
              <a:gd name="T47" fmla="*/ 2147483646 h 45"/>
              <a:gd name="T48" fmla="*/ 2147483646 w 38"/>
              <a:gd name="T49" fmla="*/ 2147483646 h 45"/>
              <a:gd name="T50" fmla="*/ 2147483646 w 38"/>
              <a:gd name="T51" fmla="*/ 2147483646 h 45"/>
              <a:gd name="T52" fmla="*/ 2147483646 w 38"/>
              <a:gd name="T53" fmla="*/ 2147483646 h 45"/>
              <a:gd name="T54" fmla="*/ 2147483646 w 38"/>
              <a:gd name="T55" fmla="*/ 2147483646 h 45"/>
              <a:gd name="T56" fmla="*/ 2147483646 w 38"/>
              <a:gd name="T57" fmla="*/ 0 h 45"/>
              <a:gd name="T58" fmla="*/ 2147483646 w 38"/>
              <a:gd name="T59" fmla="*/ 0 h 45"/>
              <a:gd name="T60" fmla="*/ 2147483646 w 38"/>
              <a:gd name="T61" fmla="*/ 0 h 45"/>
              <a:gd name="T62" fmla="*/ 2147483646 w 38"/>
              <a:gd name="T63" fmla="*/ 0 h 45"/>
              <a:gd name="T64" fmla="*/ 2147483646 w 38"/>
              <a:gd name="T65" fmla="*/ 2147483646 h 45"/>
              <a:gd name="T66" fmla="*/ 2147483646 w 38"/>
              <a:gd name="T67" fmla="*/ 2147483646 h 45"/>
              <a:gd name="T68" fmla="*/ 2147483646 w 38"/>
              <a:gd name="T69" fmla="*/ 2147483646 h 45"/>
              <a:gd name="T70" fmla="*/ 2147483646 w 38"/>
              <a:gd name="T71" fmla="*/ 2147483646 h 45"/>
              <a:gd name="T72" fmla="*/ 2147483646 w 38"/>
              <a:gd name="T73" fmla="*/ 2147483646 h 45"/>
              <a:gd name="T74" fmla="*/ 0 w 38"/>
              <a:gd name="T75" fmla="*/ 2147483646 h 45"/>
              <a:gd name="T76" fmla="*/ 2147483646 w 38"/>
              <a:gd name="T77" fmla="*/ 2147483646 h 45"/>
              <a:gd name="T78" fmla="*/ 2147483646 w 38"/>
              <a:gd name="T79" fmla="*/ 2147483646 h 45"/>
              <a:gd name="T80" fmla="*/ 2147483646 w 38"/>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88142" name="Freeform 77"/>
          <p:cNvSpPr>
            <a:spLocks/>
          </p:cNvSpPr>
          <p:nvPr/>
        </p:nvSpPr>
        <p:spPr bwMode="auto">
          <a:xfrm>
            <a:off x="6724650" y="4321175"/>
            <a:ext cx="66675" cy="128588"/>
          </a:xfrm>
          <a:custGeom>
            <a:avLst/>
            <a:gdLst>
              <a:gd name="T0" fmla="*/ 2147483646 w 47"/>
              <a:gd name="T1" fmla="*/ 2147483646 h 81"/>
              <a:gd name="T2" fmla="*/ 0 w 47"/>
              <a:gd name="T3" fmla="*/ 2147483646 h 81"/>
              <a:gd name="T4" fmla="*/ 0 w 47"/>
              <a:gd name="T5" fmla="*/ 2147483646 h 81"/>
              <a:gd name="T6" fmla="*/ 2147483646 w 47"/>
              <a:gd name="T7" fmla="*/ 2147483646 h 81"/>
              <a:gd name="T8" fmla="*/ 2147483646 w 47"/>
              <a:gd name="T9" fmla="*/ 2147483646 h 81"/>
              <a:gd name="T10" fmla="*/ 2147483646 w 47"/>
              <a:gd name="T11" fmla="*/ 2147483646 h 81"/>
              <a:gd name="T12" fmla="*/ 2147483646 w 47"/>
              <a:gd name="T13" fmla="*/ 2147483646 h 81"/>
              <a:gd name="T14" fmla="*/ 2147483646 w 47"/>
              <a:gd name="T15" fmla="*/ 2147483646 h 81"/>
              <a:gd name="T16" fmla="*/ 2147483646 w 47"/>
              <a:gd name="T17" fmla="*/ 2147483646 h 81"/>
              <a:gd name="T18" fmla="*/ 2147483646 w 47"/>
              <a:gd name="T19" fmla="*/ 2147483646 h 81"/>
              <a:gd name="T20" fmla="*/ 2147483646 w 47"/>
              <a:gd name="T21" fmla="*/ 2147483646 h 81"/>
              <a:gd name="T22" fmla="*/ 2147483646 w 47"/>
              <a:gd name="T23" fmla="*/ 2147483646 h 81"/>
              <a:gd name="T24" fmla="*/ 2147483646 w 47"/>
              <a:gd name="T25" fmla="*/ 2147483646 h 81"/>
              <a:gd name="T26" fmla="*/ 2147483646 w 47"/>
              <a:gd name="T27" fmla="*/ 2147483646 h 81"/>
              <a:gd name="T28" fmla="*/ 2147483646 w 47"/>
              <a:gd name="T29" fmla="*/ 2147483646 h 81"/>
              <a:gd name="T30" fmla="*/ 2147483646 w 47"/>
              <a:gd name="T31" fmla="*/ 2147483646 h 81"/>
              <a:gd name="T32" fmla="*/ 2147483646 w 47"/>
              <a:gd name="T33" fmla="*/ 2147483646 h 81"/>
              <a:gd name="T34" fmla="*/ 2147483646 w 47"/>
              <a:gd name="T35" fmla="*/ 2147483646 h 81"/>
              <a:gd name="T36" fmla="*/ 2147483646 w 47"/>
              <a:gd name="T37" fmla="*/ 2147483646 h 81"/>
              <a:gd name="T38" fmla="*/ 2147483646 w 47"/>
              <a:gd name="T39" fmla="*/ 2147483646 h 81"/>
              <a:gd name="T40" fmla="*/ 2147483646 w 47"/>
              <a:gd name="T41" fmla="*/ 2147483646 h 81"/>
              <a:gd name="T42" fmla="*/ 2147483646 w 47"/>
              <a:gd name="T43" fmla="*/ 2147483646 h 81"/>
              <a:gd name="T44" fmla="*/ 2147483646 w 47"/>
              <a:gd name="T45" fmla="*/ 2147483646 h 81"/>
              <a:gd name="T46" fmla="*/ 2147483646 w 47"/>
              <a:gd name="T47" fmla="*/ 2147483646 h 81"/>
              <a:gd name="T48" fmla="*/ 2147483646 w 47"/>
              <a:gd name="T49" fmla="*/ 2147483646 h 81"/>
              <a:gd name="T50" fmla="*/ 2147483646 w 47"/>
              <a:gd name="T51" fmla="*/ 2147483646 h 81"/>
              <a:gd name="T52" fmla="*/ 2147483646 w 47"/>
              <a:gd name="T53" fmla="*/ 2147483646 h 81"/>
              <a:gd name="T54" fmla="*/ 2147483646 w 47"/>
              <a:gd name="T55" fmla="*/ 2147483646 h 81"/>
              <a:gd name="T56" fmla="*/ 2147483646 w 47"/>
              <a:gd name="T57" fmla="*/ 2147483646 h 81"/>
              <a:gd name="T58" fmla="*/ 2147483646 w 47"/>
              <a:gd name="T59" fmla="*/ 2147483646 h 81"/>
              <a:gd name="T60" fmla="*/ 2147483646 w 47"/>
              <a:gd name="T61" fmla="*/ 2147483646 h 81"/>
              <a:gd name="T62" fmla="*/ 2147483646 w 47"/>
              <a:gd name="T63" fmla="*/ 2147483646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3" name="Freeform 78"/>
          <p:cNvSpPr>
            <a:spLocks/>
          </p:cNvSpPr>
          <p:nvPr/>
        </p:nvSpPr>
        <p:spPr bwMode="auto">
          <a:xfrm>
            <a:off x="6724650" y="4321175"/>
            <a:ext cx="66675" cy="128588"/>
          </a:xfrm>
          <a:custGeom>
            <a:avLst/>
            <a:gdLst>
              <a:gd name="T0" fmla="*/ 2147483646 w 47"/>
              <a:gd name="T1" fmla="*/ 2147483646 h 81"/>
              <a:gd name="T2" fmla="*/ 0 w 47"/>
              <a:gd name="T3" fmla="*/ 2147483646 h 81"/>
              <a:gd name="T4" fmla="*/ 0 w 47"/>
              <a:gd name="T5" fmla="*/ 2147483646 h 81"/>
              <a:gd name="T6" fmla="*/ 2147483646 w 47"/>
              <a:gd name="T7" fmla="*/ 2147483646 h 81"/>
              <a:gd name="T8" fmla="*/ 2147483646 w 47"/>
              <a:gd name="T9" fmla="*/ 2147483646 h 81"/>
              <a:gd name="T10" fmla="*/ 2147483646 w 47"/>
              <a:gd name="T11" fmla="*/ 2147483646 h 81"/>
              <a:gd name="T12" fmla="*/ 2147483646 w 47"/>
              <a:gd name="T13" fmla="*/ 2147483646 h 81"/>
              <a:gd name="T14" fmla="*/ 2147483646 w 47"/>
              <a:gd name="T15" fmla="*/ 2147483646 h 81"/>
              <a:gd name="T16" fmla="*/ 2147483646 w 47"/>
              <a:gd name="T17" fmla="*/ 2147483646 h 81"/>
              <a:gd name="T18" fmla="*/ 2147483646 w 47"/>
              <a:gd name="T19" fmla="*/ 2147483646 h 81"/>
              <a:gd name="T20" fmla="*/ 2147483646 w 47"/>
              <a:gd name="T21" fmla="*/ 2147483646 h 81"/>
              <a:gd name="T22" fmla="*/ 2147483646 w 47"/>
              <a:gd name="T23" fmla="*/ 2147483646 h 81"/>
              <a:gd name="T24" fmla="*/ 2147483646 w 47"/>
              <a:gd name="T25" fmla="*/ 2147483646 h 81"/>
              <a:gd name="T26" fmla="*/ 2147483646 w 47"/>
              <a:gd name="T27" fmla="*/ 2147483646 h 81"/>
              <a:gd name="T28" fmla="*/ 2147483646 w 47"/>
              <a:gd name="T29" fmla="*/ 2147483646 h 81"/>
              <a:gd name="T30" fmla="*/ 2147483646 w 47"/>
              <a:gd name="T31" fmla="*/ 2147483646 h 81"/>
              <a:gd name="T32" fmla="*/ 2147483646 w 47"/>
              <a:gd name="T33" fmla="*/ 2147483646 h 81"/>
              <a:gd name="T34" fmla="*/ 2147483646 w 47"/>
              <a:gd name="T35" fmla="*/ 2147483646 h 81"/>
              <a:gd name="T36" fmla="*/ 2147483646 w 47"/>
              <a:gd name="T37" fmla="*/ 2147483646 h 81"/>
              <a:gd name="T38" fmla="*/ 2147483646 w 47"/>
              <a:gd name="T39" fmla="*/ 2147483646 h 81"/>
              <a:gd name="T40" fmla="*/ 2147483646 w 47"/>
              <a:gd name="T41" fmla="*/ 2147483646 h 81"/>
              <a:gd name="T42" fmla="*/ 2147483646 w 47"/>
              <a:gd name="T43" fmla="*/ 2147483646 h 81"/>
              <a:gd name="T44" fmla="*/ 2147483646 w 47"/>
              <a:gd name="T45" fmla="*/ 2147483646 h 81"/>
              <a:gd name="T46" fmla="*/ 2147483646 w 47"/>
              <a:gd name="T47" fmla="*/ 2147483646 h 81"/>
              <a:gd name="T48" fmla="*/ 2147483646 w 47"/>
              <a:gd name="T49" fmla="*/ 2147483646 h 81"/>
              <a:gd name="T50" fmla="*/ 2147483646 w 47"/>
              <a:gd name="T51" fmla="*/ 2147483646 h 81"/>
              <a:gd name="T52" fmla="*/ 2147483646 w 47"/>
              <a:gd name="T53" fmla="*/ 2147483646 h 81"/>
              <a:gd name="T54" fmla="*/ 2147483646 w 47"/>
              <a:gd name="T55" fmla="*/ 2147483646 h 81"/>
              <a:gd name="T56" fmla="*/ 2147483646 w 47"/>
              <a:gd name="T57" fmla="*/ 2147483646 h 81"/>
              <a:gd name="T58" fmla="*/ 2147483646 w 47"/>
              <a:gd name="T59" fmla="*/ 2147483646 h 81"/>
              <a:gd name="T60" fmla="*/ 2147483646 w 47"/>
              <a:gd name="T61" fmla="*/ 2147483646 h 81"/>
              <a:gd name="T62" fmla="*/ 2147483646 w 47"/>
              <a:gd name="T63" fmla="*/ 2147483646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88144" name="Freeform 79"/>
          <p:cNvSpPr>
            <a:spLocks/>
          </p:cNvSpPr>
          <p:nvPr/>
        </p:nvSpPr>
        <p:spPr bwMode="auto">
          <a:xfrm>
            <a:off x="6686550" y="4375150"/>
            <a:ext cx="30163" cy="44450"/>
          </a:xfrm>
          <a:custGeom>
            <a:avLst/>
            <a:gdLst>
              <a:gd name="T0" fmla="*/ 2147483646 w 21"/>
              <a:gd name="T1" fmla="*/ 2147483646 h 28"/>
              <a:gd name="T2" fmla="*/ 0 w 21"/>
              <a:gd name="T3" fmla="*/ 2147483646 h 28"/>
              <a:gd name="T4" fmla="*/ 2147483646 w 21"/>
              <a:gd name="T5" fmla="*/ 2147483646 h 28"/>
              <a:gd name="T6" fmla="*/ 2147483646 w 21"/>
              <a:gd name="T7" fmla="*/ 2147483646 h 28"/>
              <a:gd name="T8" fmla="*/ 2147483646 w 21"/>
              <a:gd name="T9" fmla="*/ 2147483646 h 28"/>
              <a:gd name="T10" fmla="*/ 2147483646 w 21"/>
              <a:gd name="T11" fmla="*/ 2147483646 h 28"/>
              <a:gd name="T12" fmla="*/ 2147483646 w 21"/>
              <a:gd name="T13" fmla="*/ 2147483646 h 28"/>
              <a:gd name="T14" fmla="*/ 2147483646 w 21"/>
              <a:gd name="T15" fmla="*/ 2147483646 h 28"/>
              <a:gd name="T16" fmla="*/ 2147483646 w 21"/>
              <a:gd name="T17" fmla="*/ 2147483646 h 28"/>
              <a:gd name="T18" fmla="*/ 2147483646 w 21"/>
              <a:gd name="T19" fmla="*/ 2147483646 h 28"/>
              <a:gd name="T20" fmla="*/ 2147483646 w 21"/>
              <a:gd name="T21" fmla="*/ 2147483646 h 28"/>
              <a:gd name="T22" fmla="*/ 2147483646 w 21"/>
              <a:gd name="T23" fmla="*/ 2147483646 h 28"/>
              <a:gd name="T24" fmla="*/ 2147483646 w 21"/>
              <a:gd name="T25" fmla="*/ 2147483646 h 28"/>
              <a:gd name="T26" fmla="*/ 2147483646 w 21"/>
              <a:gd name="T27" fmla="*/ 2147483646 h 28"/>
              <a:gd name="T28" fmla="*/ 2147483646 w 21"/>
              <a:gd name="T29" fmla="*/ 2147483646 h 28"/>
              <a:gd name="T30" fmla="*/ 2147483646 w 21"/>
              <a:gd name="T31" fmla="*/ 2147483646 h 28"/>
              <a:gd name="T32" fmla="*/ 2147483646 w 21"/>
              <a:gd name="T33" fmla="*/ 2147483646 h 28"/>
              <a:gd name="T34" fmla="*/ 2147483646 w 21"/>
              <a:gd name="T35" fmla="*/ 0 h 28"/>
              <a:gd name="T36" fmla="*/ 2147483646 w 21"/>
              <a:gd name="T37" fmla="*/ 0 h 28"/>
              <a:gd name="T38" fmla="*/ 2147483646 w 21"/>
              <a:gd name="T39" fmla="*/ 0 h 28"/>
              <a:gd name="T40" fmla="*/ 2147483646 w 21"/>
              <a:gd name="T41" fmla="*/ 0 h 28"/>
              <a:gd name="T42" fmla="*/ 2147483646 w 21"/>
              <a:gd name="T43" fmla="*/ 2147483646 h 28"/>
              <a:gd name="T44" fmla="*/ 2147483646 w 21"/>
              <a:gd name="T45" fmla="*/ 2147483646 h 28"/>
              <a:gd name="T46" fmla="*/ 2147483646 w 21"/>
              <a:gd name="T47" fmla="*/ 2147483646 h 28"/>
              <a:gd name="T48" fmla="*/ 2147483646 w 21"/>
              <a:gd name="T49" fmla="*/ 2147483646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5" name="Freeform 80"/>
          <p:cNvSpPr>
            <a:spLocks/>
          </p:cNvSpPr>
          <p:nvPr/>
        </p:nvSpPr>
        <p:spPr bwMode="auto">
          <a:xfrm>
            <a:off x="6686550" y="4375150"/>
            <a:ext cx="30163" cy="44450"/>
          </a:xfrm>
          <a:custGeom>
            <a:avLst/>
            <a:gdLst>
              <a:gd name="T0" fmla="*/ 2147483646 w 21"/>
              <a:gd name="T1" fmla="*/ 2147483646 h 28"/>
              <a:gd name="T2" fmla="*/ 0 w 21"/>
              <a:gd name="T3" fmla="*/ 2147483646 h 28"/>
              <a:gd name="T4" fmla="*/ 2147483646 w 21"/>
              <a:gd name="T5" fmla="*/ 2147483646 h 28"/>
              <a:gd name="T6" fmla="*/ 2147483646 w 21"/>
              <a:gd name="T7" fmla="*/ 2147483646 h 28"/>
              <a:gd name="T8" fmla="*/ 2147483646 w 21"/>
              <a:gd name="T9" fmla="*/ 2147483646 h 28"/>
              <a:gd name="T10" fmla="*/ 2147483646 w 21"/>
              <a:gd name="T11" fmla="*/ 2147483646 h 28"/>
              <a:gd name="T12" fmla="*/ 2147483646 w 21"/>
              <a:gd name="T13" fmla="*/ 2147483646 h 28"/>
              <a:gd name="T14" fmla="*/ 2147483646 w 21"/>
              <a:gd name="T15" fmla="*/ 2147483646 h 28"/>
              <a:gd name="T16" fmla="*/ 2147483646 w 21"/>
              <a:gd name="T17" fmla="*/ 2147483646 h 28"/>
              <a:gd name="T18" fmla="*/ 2147483646 w 21"/>
              <a:gd name="T19" fmla="*/ 2147483646 h 28"/>
              <a:gd name="T20" fmla="*/ 2147483646 w 21"/>
              <a:gd name="T21" fmla="*/ 2147483646 h 28"/>
              <a:gd name="T22" fmla="*/ 2147483646 w 21"/>
              <a:gd name="T23" fmla="*/ 2147483646 h 28"/>
              <a:gd name="T24" fmla="*/ 2147483646 w 21"/>
              <a:gd name="T25" fmla="*/ 2147483646 h 28"/>
              <a:gd name="T26" fmla="*/ 2147483646 w 21"/>
              <a:gd name="T27" fmla="*/ 2147483646 h 28"/>
              <a:gd name="T28" fmla="*/ 2147483646 w 21"/>
              <a:gd name="T29" fmla="*/ 2147483646 h 28"/>
              <a:gd name="T30" fmla="*/ 2147483646 w 21"/>
              <a:gd name="T31" fmla="*/ 2147483646 h 28"/>
              <a:gd name="T32" fmla="*/ 2147483646 w 21"/>
              <a:gd name="T33" fmla="*/ 2147483646 h 28"/>
              <a:gd name="T34" fmla="*/ 2147483646 w 21"/>
              <a:gd name="T35" fmla="*/ 0 h 28"/>
              <a:gd name="T36" fmla="*/ 2147483646 w 21"/>
              <a:gd name="T37" fmla="*/ 0 h 28"/>
              <a:gd name="T38" fmla="*/ 2147483646 w 21"/>
              <a:gd name="T39" fmla="*/ 0 h 28"/>
              <a:gd name="T40" fmla="*/ 2147483646 w 21"/>
              <a:gd name="T41" fmla="*/ 0 h 28"/>
              <a:gd name="T42" fmla="*/ 2147483646 w 21"/>
              <a:gd name="T43" fmla="*/ 2147483646 h 28"/>
              <a:gd name="T44" fmla="*/ 2147483646 w 21"/>
              <a:gd name="T45" fmla="*/ 2147483646 h 28"/>
              <a:gd name="T46" fmla="*/ 2147483646 w 21"/>
              <a:gd name="T47" fmla="*/ 2147483646 h 28"/>
              <a:gd name="T48" fmla="*/ 2147483646 w 21"/>
              <a:gd name="T49" fmla="*/ 2147483646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88146" name="Freeform 81"/>
          <p:cNvSpPr>
            <a:spLocks/>
          </p:cNvSpPr>
          <p:nvPr/>
        </p:nvSpPr>
        <p:spPr bwMode="auto">
          <a:xfrm>
            <a:off x="6677025" y="4268788"/>
            <a:ext cx="60325" cy="101600"/>
          </a:xfrm>
          <a:custGeom>
            <a:avLst/>
            <a:gdLst>
              <a:gd name="T0" fmla="*/ 2147483646 w 43"/>
              <a:gd name="T1" fmla="*/ 2147483646 h 64"/>
              <a:gd name="T2" fmla="*/ 2147483646 w 43"/>
              <a:gd name="T3" fmla="*/ 2147483646 h 64"/>
              <a:gd name="T4" fmla="*/ 2147483646 w 43"/>
              <a:gd name="T5" fmla="*/ 2147483646 h 64"/>
              <a:gd name="T6" fmla="*/ 2147483646 w 43"/>
              <a:gd name="T7" fmla="*/ 2147483646 h 64"/>
              <a:gd name="T8" fmla="*/ 0 w 43"/>
              <a:gd name="T9" fmla="*/ 2147483646 h 64"/>
              <a:gd name="T10" fmla="*/ 0 w 43"/>
              <a:gd name="T11" fmla="*/ 2147483646 h 64"/>
              <a:gd name="T12" fmla="*/ 2147483646 w 43"/>
              <a:gd name="T13" fmla="*/ 2147483646 h 64"/>
              <a:gd name="T14" fmla="*/ 2147483646 w 43"/>
              <a:gd name="T15" fmla="*/ 2147483646 h 64"/>
              <a:gd name="T16" fmla="*/ 2147483646 w 43"/>
              <a:gd name="T17" fmla="*/ 2147483646 h 64"/>
              <a:gd name="T18" fmla="*/ 2147483646 w 43"/>
              <a:gd name="T19" fmla="*/ 2147483646 h 64"/>
              <a:gd name="T20" fmla="*/ 2147483646 w 43"/>
              <a:gd name="T21" fmla="*/ 2147483646 h 64"/>
              <a:gd name="T22" fmla="*/ 2147483646 w 43"/>
              <a:gd name="T23" fmla="*/ 2147483646 h 64"/>
              <a:gd name="T24" fmla="*/ 2147483646 w 43"/>
              <a:gd name="T25" fmla="*/ 2147483646 h 64"/>
              <a:gd name="T26" fmla="*/ 2147483646 w 43"/>
              <a:gd name="T27" fmla="*/ 2147483646 h 64"/>
              <a:gd name="T28" fmla="*/ 2147483646 w 43"/>
              <a:gd name="T29" fmla="*/ 2147483646 h 64"/>
              <a:gd name="T30" fmla="*/ 2147483646 w 43"/>
              <a:gd name="T31" fmla="*/ 2147483646 h 64"/>
              <a:gd name="T32" fmla="*/ 2147483646 w 43"/>
              <a:gd name="T33" fmla="*/ 2147483646 h 64"/>
              <a:gd name="T34" fmla="*/ 2147483646 w 43"/>
              <a:gd name="T35" fmla="*/ 2147483646 h 64"/>
              <a:gd name="T36" fmla="*/ 2147483646 w 43"/>
              <a:gd name="T37" fmla="*/ 2147483646 h 64"/>
              <a:gd name="T38" fmla="*/ 2147483646 w 43"/>
              <a:gd name="T39" fmla="*/ 2147483646 h 64"/>
              <a:gd name="T40" fmla="*/ 2147483646 w 43"/>
              <a:gd name="T41" fmla="*/ 2147483646 h 64"/>
              <a:gd name="T42" fmla="*/ 2147483646 w 43"/>
              <a:gd name="T43" fmla="*/ 2147483646 h 64"/>
              <a:gd name="T44" fmla="*/ 2147483646 w 43"/>
              <a:gd name="T45" fmla="*/ 2147483646 h 64"/>
              <a:gd name="T46" fmla="*/ 2147483646 w 43"/>
              <a:gd name="T47" fmla="*/ 2147483646 h 64"/>
              <a:gd name="T48" fmla="*/ 2147483646 w 43"/>
              <a:gd name="T49" fmla="*/ 2147483646 h 64"/>
              <a:gd name="T50" fmla="*/ 2147483646 w 43"/>
              <a:gd name="T51" fmla="*/ 2147483646 h 64"/>
              <a:gd name="T52" fmla="*/ 2147483646 w 43"/>
              <a:gd name="T53" fmla="*/ 0 h 64"/>
              <a:gd name="T54" fmla="*/ 2147483646 w 43"/>
              <a:gd name="T55" fmla="*/ 0 h 64"/>
              <a:gd name="T56" fmla="*/ 2147483646 w 43"/>
              <a:gd name="T57" fmla="*/ 2147483646 h 64"/>
              <a:gd name="T58" fmla="*/ 2147483646 w 43"/>
              <a:gd name="T59" fmla="*/ 2147483646 h 64"/>
              <a:gd name="T60" fmla="*/ 2147483646 w 43"/>
              <a:gd name="T61" fmla="*/ 2147483646 h 64"/>
              <a:gd name="T62" fmla="*/ 2147483646 w 43"/>
              <a:gd name="T63" fmla="*/ 2147483646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7" name="Freeform 82"/>
          <p:cNvSpPr>
            <a:spLocks/>
          </p:cNvSpPr>
          <p:nvPr/>
        </p:nvSpPr>
        <p:spPr bwMode="auto">
          <a:xfrm>
            <a:off x="6677025" y="4268788"/>
            <a:ext cx="60325" cy="101600"/>
          </a:xfrm>
          <a:custGeom>
            <a:avLst/>
            <a:gdLst>
              <a:gd name="T0" fmla="*/ 2147483646 w 43"/>
              <a:gd name="T1" fmla="*/ 2147483646 h 64"/>
              <a:gd name="T2" fmla="*/ 2147483646 w 43"/>
              <a:gd name="T3" fmla="*/ 2147483646 h 64"/>
              <a:gd name="T4" fmla="*/ 2147483646 w 43"/>
              <a:gd name="T5" fmla="*/ 2147483646 h 64"/>
              <a:gd name="T6" fmla="*/ 2147483646 w 43"/>
              <a:gd name="T7" fmla="*/ 2147483646 h 64"/>
              <a:gd name="T8" fmla="*/ 0 w 43"/>
              <a:gd name="T9" fmla="*/ 2147483646 h 64"/>
              <a:gd name="T10" fmla="*/ 0 w 43"/>
              <a:gd name="T11" fmla="*/ 2147483646 h 64"/>
              <a:gd name="T12" fmla="*/ 2147483646 w 43"/>
              <a:gd name="T13" fmla="*/ 2147483646 h 64"/>
              <a:gd name="T14" fmla="*/ 2147483646 w 43"/>
              <a:gd name="T15" fmla="*/ 2147483646 h 64"/>
              <a:gd name="T16" fmla="*/ 2147483646 w 43"/>
              <a:gd name="T17" fmla="*/ 2147483646 h 64"/>
              <a:gd name="T18" fmla="*/ 2147483646 w 43"/>
              <a:gd name="T19" fmla="*/ 2147483646 h 64"/>
              <a:gd name="T20" fmla="*/ 2147483646 w 43"/>
              <a:gd name="T21" fmla="*/ 2147483646 h 64"/>
              <a:gd name="T22" fmla="*/ 2147483646 w 43"/>
              <a:gd name="T23" fmla="*/ 2147483646 h 64"/>
              <a:gd name="T24" fmla="*/ 2147483646 w 43"/>
              <a:gd name="T25" fmla="*/ 2147483646 h 64"/>
              <a:gd name="T26" fmla="*/ 2147483646 w 43"/>
              <a:gd name="T27" fmla="*/ 2147483646 h 64"/>
              <a:gd name="T28" fmla="*/ 2147483646 w 43"/>
              <a:gd name="T29" fmla="*/ 2147483646 h 64"/>
              <a:gd name="T30" fmla="*/ 2147483646 w 43"/>
              <a:gd name="T31" fmla="*/ 2147483646 h 64"/>
              <a:gd name="T32" fmla="*/ 2147483646 w 43"/>
              <a:gd name="T33" fmla="*/ 2147483646 h 64"/>
              <a:gd name="T34" fmla="*/ 2147483646 w 43"/>
              <a:gd name="T35" fmla="*/ 2147483646 h 64"/>
              <a:gd name="T36" fmla="*/ 2147483646 w 43"/>
              <a:gd name="T37" fmla="*/ 2147483646 h 64"/>
              <a:gd name="T38" fmla="*/ 2147483646 w 43"/>
              <a:gd name="T39" fmla="*/ 2147483646 h 64"/>
              <a:gd name="T40" fmla="*/ 2147483646 w 43"/>
              <a:gd name="T41" fmla="*/ 2147483646 h 64"/>
              <a:gd name="T42" fmla="*/ 2147483646 w 43"/>
              <a:gd name="T43" fmla="*/ 2147483646 h 64"/>
              <a:gd name="T44" fmla="*/ 2147483646 w 43"/>
              <a:gd name="T45" fmla="*/ 2147483646 h 64"/>
              <a:gd name="T46" fmla="*/ 2147483646 w 43"/>
              <a:gd name="T47" fmla="*/ 2147483646 h 64"/>
              <a:gd name="T48" fmla="*/ 2147483646 w 43"/>
              <a:gd name="T49" fmla="*/ 2147483646 h 64"/>
              <a:gd name="T50" fmla="*/ 2147483646 w 43"/>
              <a:gd name="T51" fmla="*/ 2147483646 h 64"/>
              <a:gd name="T52" fmla="*/ 2147483646 w 43"/>
              <a:gd name="T53" fmla="*/ 0 h 64"/>
              <a:gd name="T54" fmla="*/ 2147483646 w 43"/>
              <a:gd name="T55" fmla="*/ 0 h 64"/>
              <a:gd name="T56" fmla="*/ 2147483646 w 43"/>
              <a:gd name="T57" fmla="*/ 2147483646 h 64"/>
              <a:gd name="T58" fmla="*/ 2147483646 w 43"/>
              <a:gd name="T59" fmla="*/ 2147483646 h 64"/>
              <a:gd name="T60" fmla="*/ 2147483646 w 43"/>
              <a:gd name="T61" fmla="*/ 2147483646 h 64"/>
              <a:gd name="T62" fmla="*/ 2147483646 w 43"/>
              <a:gd name="T63" fmla="*/ 2147483646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88148" name="Freeform 83"/>
          <p:cNvSpPr>
            <a:spLocks/>
          </p:cNvSpPr>
          <p:nvPr/>
        </p:nvSpPr>
        <p:spPr bwMode="auto">
          <a:xfrm>
            <a:off x="6727825" y="4238625"/>
            <a:ext cx="79375" cy="79375"/>
          </a:xfrm>
          <a:custGeom>
            <a:avLst/>
            <a:gdLst>
              <a:gd name="T0" fmla="*/ 0 w 56"/>
              <a:gd name="T1" fmla="*/ 2147483646 h 50"/>
              <a:gd name="T2" fmla="*/ 2147483646 w 56"/>
              <a:gd name="T3" fmla="*/ 2147483646 h 50"/>
              <a:gd name="T4" fmla="*/ 2147483646 w 56"/>
              <a:gd name="T5" fmla="*/ 2147483646 h 50"/>
              <a:gd name="T6" fmla="*/ 2147483646 w 56"/>
              <a:gd name="T7" fmla="*/ 2147483646 h 50"/>
              <a:gd name="T8" fmla="*/ 2147483646 w 56"/>
              <a:gd name="T9" fmla="*/ 2147483646 h 50"/>
              <a:gd name="T10" fmla="*/ 2147483646 w 56"/>
              <a:gd name="T11" fmla="*/ 2147483646 h 50"/>
              <a:gd name="T12" fmla="*/ 2147483646 w 56"/>
              <a:gd name="T13" fmla="*/ 2147483646 h 50"/>
              <a:gd name="T14" fmla="*/ 2147483646 w 56"/>
              <a:gd name="T15" fmla="*/ 2147483646 h 50"/>
              <a:gd name="T16" fmla="*/ 2147483646 w 56"/>
              <a:gd name="T17" fmla="*/ 2147483646 h 50"/>
              <a:gd name="T18" fmla="*/ 2147483646 w 56"/>
              <a:gd name="T19" fmla="*/ 2147483646 h 50"/>
              <a:gd name="T20" fmla="*/ 2147483646 w 56"/>
              <a:gd name="T21" fmla="*/ 2147483646 h 50"/>
              <a:gd name="T22" fmla="*/ 2147483646 w 56"/>
              <a:gd name="T23" fmla="*/ 2147483646 h 50"/>
              <a:gd name="T24" fmla="*/ 2147483646 w 56"/>
              <a:gd name="T25" fmla="*/ 2147483646 h 50"/>
              <a:gd name="T26" fmla="*/ 2147483646 w 56"/>
              <a:gd name="T27" fmla="*/ 2147483646 h 50"/>
              <a:gd name="T28" fmla="*/ 2147483646 w 56"/>
              <a:gd name="T29" fmla="*/ 2147483646 h 50"/>
              <a:gd name="T30" fmla="*/ 2147483646 w 56"/>
              <a:gd name="T31" fmla="*/ 2147483646 h 50"/>
              <a:gd name="T32" fmla="*/ 2147483646 w 56"/>
              <a:gd name="T33" fmla="*/ 2147483646 h 50"/>
              <a:gd name="T34" fmla="*/ 2147483646 w 56"/>
              <a:gd name="T35" fmla="*/ 2147483646 h 50"/>
              <a:gd name="T36" fmla="*/ 2147483646 w 56"/>
              <a:gd name="T37" fmla="*/ 2147483646 h 50"/>
              <a:gd name="T38" fmla="*/ 2147483646 w 56"/>
              <a:gd name="T39" fmla="*/ 2147483646 h 50"/>
              <a:gd name="T40" fmla="*/ 2147483646 w 56"/>
              <a:gd name="T41" fmla="*/ 2147483646 h 50"/>
              <a:gd name="T42" fmla="*/ 2147483646 w 56"/>
              <a:gd name="T43" fmla="*/ 2147483646 h 50"/>
              <a:gd name="T44" fmla="*/ 2147483646 w 56"/>
              <a:gd name="T45" fmla="*/ 2147483646 h 50"/>
              <a:gd name="T46" fmla="*/ 2147483646 w 56"/>
              <a:gd name="T47" fmla="*/ 2147483646 h 50"/>
              <a:gd name="T48" fmla="*/ 2147483646 w 56"/>
              <a:gd name="T49" fmla="*/ 2147483646 h 50"/>
              <a:gd name="T50" fmla="*/ 2147483646 w 56"/>
              <a:gd name="T51" fmla="*/ 2147483646 h 50"/>
              <a:gd name="T52" fmla="*/ 2147483646 w 56"/>
              <a:gd name="T53" fmla="*/ 2147483646 h 50"/>
              <a:gd name="T54" fmla="*/ 2147483646 w 56"/>
              <a:gd name="T55" fmla="*/ 2147483646 h 50"/>
              <a:gd name="T56" fmla="*/ 2147483646 w 56"/>
              <a:gd name="T57" fmla="*/ 2147483646 h 50"/>
              <a:gd name="T58" fmla="*/ 2147483646 w 56"/>
              <a:gd name="T59" fmla="*/ 2147483646 h 50"/>
              <a:gd name="T60" fmla="*/ 2147483646 w 56"/>
              <a:gd name="T61" fmla="*/ 2147483646 h 50"/>
              <a:gd name="T62" fmla="*/ 2147483646 w 56"/>
              <a:gd name="T63" fmla="*/ 2147483646 h 50"/>
              <a:gd name="T64" fmla="*/ 2147483646 w 56"/>
              <a:gd name="T65" fmla="*/ 2147483646 h 50"/>
              <a:gd name="T66" fmla="*/ 2147483646 w 56"/>
              <a:gd name="T67" fmla="*/ 2147483646 h 50"/>
              <a:gd name="T68" fmla="*/ 2147483646 w 56"/>
              <a:gd name="T69" fmla="*/ 2147483646 h 50"/>
              <a:gd name="T70" fmla="*/ 2147483646 w 56"/>
              <a:gd name="T71" fmla="*/ 2147483646 h 50"/>
              <a:gd name="T72" fmla="*/ 2147483646 w 56"/>
              <a:gd name="T73" fmla="*/ 2147483646 h 50"/>
              <a:gd name="T74" fmla="*/ 2147483646 w 56"/>
              <a:gd name="T75" fmla="*/ 2147483646 h 50"/>
              <a:gd name="T76" fmla="*/ 2147483646 w 56"/>
              <a:gd name="T77" fmla="*/ 2147483646 h 50"/>
              <a:gd name="T78" fmla="*/ 2147483646 w 56"/>
              <a:gd name="T79" fmla="*/ 2147483646 h 50"/>
              <a:gd name="T80" fmla="*/ 2147483646 w 56"/>
              <a:gd name="T81" fmla="*/ 2147483646 h 50"/>
              <a:gd name="T82" fmla="*/ 2147483646 w 56"/>
              <a:gd name="T83" fmla="*/ 2147483646 h 50"/>
              <a:gd name="T84" fmla="*/ 2147483646 w 56"/>
              <a:gd name="T85" fmla="*/ 2147483646 h 50"/>
              <a:gd name="T86" fmla="*/ 2147483646 w 56"/>
              <a:gd name="T87" fmla="*/ 2147483646 h 50"/>
              <a:gd name="T88" fmla="*/ 2147483646 w 56"/>
              <a:gd name="T89" fmla="*/ 0 h 50"/>
              <a:gd name="T90" fmla="*/ 2147483646 w 56"/>
              <a:gd name="T91" fmla="*/ 0 h 50"/>
              <a:gd name="T92" fmla="*/ 2147483646 w 56"/>
              <a:gd name="T93" fmla="*/ 0 h 50"/>
              <a:gd name="T94" fmla="*/ 2147483646 w 56"/>
              <a:gd name="T95" fmla="*/ 0 h 50"/>
              <a:gd name="T96" fmla="*/ 2147483646 w 56"/>
              <a:gd name="T97" fmla="*/ 0 h 50"/>
              <a:gd name="T98" fmla="*/ 2147483646 w 56"/>
              <a:gd name="T99" fmla="*/ 0 h 50"/>
              <a:gd name="T100" fmla="*/ 2147483646 w 56"/>
              <a:gd name="T101" fmla="*/ 2147483646 h 50"/>
              <a:gd name="T102" fmla="*/ 2147483646 w 56"/>
              <a:gd name="T103" fmla="*/ 2147483646 h 50"/>
              <a:gd name="T104" fmla="*/ 2147483646 w 56"/>
              <a:gd name="T105" fmla="*/ 2147483646 h 50"/>
              <a:gd name="T106" fmla="*/ 2147483646 w 56"/>
              <a:gd name="T107" fmla="*/ 2147483646 h 50"/>
              <a:gd name="T108" fmla="*/ 2147483646 w 56"/>
              <a:gd name="T109" fmla="*/ 2147483646 h 50"/>
              <a:gd name="T110" fmla="*/ 2147483646 w 56"/>
              <a:gd name="T111" fmla="*/ 2147483646 h 50"/>
              <a:gd name="T112" fmla="*/ 0 w 56"/>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9" name="Freeform 84"/>
          <p:cNvSpPr>
            <a:spLocks/>
          </p:cNvSpPr>
          <p:nvPr/>
        </p:nvSpPr>
        <p:spPr bwMode="auto">
          <a:xfrm>
            <a:off x="6727825" y="4238625"/>
            <a:ext cx="79375" cy="79375"/>
          </a:xfrm>
          <a:custGeom>
            <a:avLst/>
            <a:gdLst>
              <a:gd name="T0" fmla="*/ 0 w 56"/>
              <a:gd name="T1" fmla="*/ 2147483646 h 50"/>
              <a:gd name="T2" fmla="*/ 2147483646 w 56"/>
              <a:gd name="T3" fmla="*/ 2147483646 h 50"/>
              <a:gd name="T4" fmla="*/ 2147483646 w 56"/>
              <a:gd name="T5" fmla="*/ 2147483646 h 50"/>
              <a:gd name="T6" fmla="*/ 2147483646 w 56"/>
              <a:gd name="T7" fmla="*/ 2147483646 h 50"/>
              <a:gd name="T8" fmla="*/ 2147483646 w 56"/>
              <a:gd name="T9" fmla="*/ 2147483646 h 50"/>
              <a:gd name="T10" fmla="*/ 2147483646 w 56"/>
              <a:gd name="T11" fmla="*/ 2147483646 h 50"/>
              <a:gd name="T12" fmla="*/ 2147483646 w 56"/>
              <a:gd name="T13" fmla="*/ 2147483646 h 50"/>
              <a:gd name="T14" fmla="*/ 2147483646 w 56"/>
              <a:gd name="T15" fmla="*/ 2147483646 h 50"/>
              <a:gd name="T16" fmla="*/ 2147483646 w 56"/>
              <a:gd name="T17" fmla="*/ 2147483646 h 50"/>
              <a:gd name="T18" fmla="*/ 2147483646 w 56"/>
              <a:gd name="T19" fmla="*/ 2147483646 h 50"/>
              <a:gd name="T20" fmla="*/ 2147483646 w 56"/>
              <a:gd name="T21" fmla="*/ 2147483646 h 50"/>
              <a:gd name="T22" fmla="*/ 2147483646 w 56"/>
              <a:gd name="T23" fmla="*/ 2147483646 h 50"/>
              <a:gd name="T24" fmla="*/ 2147483646 w 56"/>
              <a:gd name="T25" fmla="*/ 2147483646 h 50"/>
              <a:gd name="T26" fmla="*/ 2147483646 w 56"/>
              <a:gd name="T27" fmla="*/ 2147483646 h 50"/>
              <a:gd name="T28" fmla="*/ 2147483646 w 56"/>
              <a:gd name="T29" fmla="*/ 2147483646 h 50"/>
              <a:gd name="T30" fmla="*/ 2147483646 w 56"/>
              <a:gd name="T31" fmla="*/ 2147483646 h 50"/>
              <a:gd name="T32" fmla="*/ 2147483646 w 56"/>
              <a:gd name="T33" fmla="*/ 2147483646 h 50"/>
              <a:gd name="T34" fmla="*/ 2147483646 w 56"/>
              <a:gd name="T35" fmla="*/ 2147483646 h 50"/>
              <a:gd name="T36" fmla="*/ 2147483646 w 56"/>
              <a:gd name="T37" fmla="*/ 2147483646 h 50"/>
              <a:gd name="T38" fmla="*/ 2147483646 w 56"/>
              <a:gd name="T39" fmla="*/ 2147483646 h 50"/>
              <a:gd name="T40" fmla="*/ 2147483646 w 56"/>
              <a:gd name="T41" fmla="*/ 2147483646 h 50"/>
              <a:gd name="T42" fmla="*/ 2147483646 w 56"/>
              <a:gd name="T43" fmla="*/ 2147483646 h 50"/>
              <a:gd name="T44" fmla="*/ 2147483646 w 56"/>
              <a:gd name="T45" fmla="*/ 2147483646 h 50"/>
              <a:gd name="T46" fmla="*/ 2147483646 w 56"/>
              <a:gd name="T47" fmla="*/ 2147483646 h 50"/>
              <a:gd name="T48" fmla="*/ 2147483646 w 56"/>
              <a:gd name="T49" fmla="*/ 2147483646 h 50"/>
              <a:gd name="T50" fmla="*/ 2147483646 w 56"/>
              <a:gd name="T51" fmla="*/ 2147483646 h 50"/>
              <a:gd name="T52" fmla="*/ 2147483646 w 56"/>
              <a:gd name="T53" fmla="*/ 2147483646 h 50"/>
              <a:gd name="T54" fmla="*/ 2147483646 w 56"/>
              <a:gd name="T55" fmla="*/ 2147483646 h 50"/>
              <a:gd name="T56" fmla="*/ 2147483646 w 56"/>
              <a:gd name="T57" fmla="*/ 2147483646 h 50"/>
              <a:gd name="T58" fmla="*/ 2147483646 w 56"/>
              <a:gd name="T59" fmla="*/ 2147483646 h 50"/>
              <a:gd name="T60" fmla="*/ 2147483646 w 56"/>
              <a:gd name="T61" fmla="*/ 2147483646 h 50"/>
              <a:gd name="T62" fmla="*/ 2147483646 w 56"/>
              <a:gd name="T63" fmla="*/ 2147483646 h 50"/>
              <a:gd name="T64" fmla="*/ 2147483646 w 56"/>
              <a:gd name="T65" fmla="*/ 2147483646 h 50"/>
              <a:gd name="T66" fmla="*/ 2147483646 w 56"/>
              <a:gd name="T67" fmla="*/ 2147483646 h 50"/>
              <a:gd name="T68" fmla="*/ 2147483646 w 56"/>
              <a:gd name="T69" fmla="*/ 2147483646 h 50"/>
              <a:gd name="T70" fmla="*/ 2147483646 w 56"/>
              <a:gd name="T71" fmla="*/ 2147483646 h 50"/>
              <a:gd name="T72" fmla="*/ 2147483646 w 56"/>
              <a:gd name="T73" fmla="*/ 2147483646 h 50"/>
              <a:gd name="T74" fmla="*/ 2147483646 w 56"/>
              <a:gd name="T75" fmla="*/ 2147483646 h 50"/>
              <a:gd name="T76" fmla="*/ 2147483646 w 56"/>
              <a:gd name="T77" fmla="*/ 2147483646 h 50"/>
              <a:gd name="T78" fmla="*/ 2147483646 w 56"/>
              <a:gd name="T79" fmla="*/ 2147483646 h 50"/>
              <a:gd name="T80" fmla="*/ 2147483646 w 56"/>
              <a:gd name="T81" fmla="*/ 2147483646 h 50"/>
              <a:gd name="T82" fmla="*/ 2147483646 w 56"/>
              <a:gd name="T83" fmla="*/ 2147483646 h 50"/>
              <a:gd name="T84" fmla="*/ 2147483646 w 56"/>
              <a:gd name="T85" fmla="*/ 2147483646 h 50"/>
              <a:gd name="T86" fmla="*/ 2147483646 w 56"/>
              <a:gd name="T87" fmla="*/ 2147483646 h 50"/>
              <a:gd name="T88" fmla="*/ 2147483646 w 56"/>
              <a:gd name="T89" fmla="*/ 0 h 50"/>
              <a:gd name="T90" fmla="*/ 2147483646 w 56"/>
              <a:gd name="T91" fmla="*/ 0 h 50"/>
              <a:gd name="T92" fmla="*/ 2147483646 w 56"/>
              <a:gd name="T93" fmla="*/ 0 h 50"/>
              <a:gd name="T94" fmla="*/ 2147483646 w 56"/>
              <a:gd name="T95" fmla="*/ 0 h 50"/>
              <a:gd name="T96" fmla="*/ 2147483646 w 56"/>
              <a:gd name="T97" fmla="*/ 0 h 50"/>
              <a:gd name="T98" fmla="*/ 2147483646 w 56"/>
              <a:gd name="T99" fmla="*/ 0 h 50"/>
              <a:gd name="T100" fmla="*/ 2147483646 w 56"/>
              <a:gd name="T101" fmla="*/ 2147483646 h 50"/>
              <a:gd name="T102" fmla="*/ 2147483646 w 56"/>
              <a:gd name="T103" fmla="*/ 2147483646 h 50"/>
              <a:gd name="T104" fmla="*/ 2147483646 w 56"/>
              <a:gd name="T105" fmla="*/ 2147483646 h 50"/>
              <a:gd name="T106" fmla="*/ 2147483646 w 56"/>
              <a:gd name="T107" fmla="*/ 2147483646 h 50"/>
              <a:gd name="T108" fmla="*/ 2147483646 w 56"/>
              <a:gd name="T109" fmla="*/ 2147483646 h 50"/>
              <a:gd name="T110" fmla="*/ 2147483646 w 56"/>
              <a:gd name="T111" fmla="*/ 2147483646 h 50"/>
              <a:gd name="T112" fmla="*/ 0 w 56"/>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88150" name="Freeform 85"/>
          <p:cNvSpPr>
            <a:spLocks/>
          </p:cNvSpPr>
          <p:nvPr/>
        </p:nvSpPr>
        <p:spPr bwMode="auto">
          <a:xfrm>
            <a:off x="6796088" y="4308475"/>
            <a:ext cx="39687" cy="82550"/>
          </a:xfrm>
          <a:custGeom>
            <a:avLst/>
            <a:gdLst>
              <a:gd name="T0" fmla="*/ 2147483646 w 28"/>
              <a:gd name="T1" fmla="*/ 2147483646 h 52"/>
              <a:gd name="T2" fmla="*/ 2147483646 w 28"/>
              <a:gd name="T3" fmla="*/ 2147483646 h 52"/>
              <a:gd name="T4" fmla="*/ 2147483646 w 28"/>
              <a:gd name="T5" fmla="*/ 2147483646 h 52"/>
              <a:gd name="T6" fmla="*/ 2147483646 w 28"/>
              <a:gd name="T7" fmla="*/ 2147483646 h 52"/>
              <a:gd name="T8" fmla="*/ 2147483646 w 28"/>
              <a:gd name="T9" fmla="*/ 2147483646 h 52"/>
              <a:gd name="T10" fmla="*/ 2147483646 w 28"/>
              <a:gd name="T11" fmla="*/ 2147483646 h 52"/>
              <a:gd name="T12" fmla="*/ 0 w 28"/>
              <a:gd name="T13" fmla="*/ 2147483646 h 52"/>
              <a:gd name="T14" fmla="*/ 2147483646 w 28"/>
              <a:gd name="T15" fmla="*/ 2147483646 h 52"/>
              <a:gd name="T16" fmla="*/ 2147483646 w 28"/>
              <a:gd name="T17" fmla="*/ 2147483646 h 52"/>
              <a:gd name="T18" fmla="*/ 2147483646 w 28"/>
              <a:gd name="T19" fmla="*/ 2147483646 h 52"/>
              <a:gd name="T20" fmla="*/ 2147483646 w 28"/>
              <a:gd name="T21" fmla="*/ 2147483646 h 52"/>
              <a:gd name="T22" fmla="*/ 2147483646 w 28"/>
              <a:gd name="T23" fmla="*/ 2147483646 h 52"/>
              <a:gd name="T24" fmla="*/ 2147483646 w 28"/>
              <a:gd name="T25" fmla="*/ 2147483646 h 52"/>
              <a:gd name="T26" fmla="*/ 2147483646 w 28"/>
              <a:gd name="T27" fmla="*/ 2147483646 h 52"/>
              <a:gd name="T28" fmla="*/ 2147483646 w 28"/>
              <a:gd name="T29" fmla="*/ 2147483646 h 52"/>
              <a:gd name="T30" fmla="*/ 2147483646 w 28"/>
              <a:gd name="T31" fmla="*/ 2147483646 h 52"/>
              <a:gd name="T32" fmla="*/ 2147483646 w 28"/>
              <a:gd name="T33" fmla="*/ 2147483646 h 52"/>
              <a:gd name="T34" fmla="*/ 2147483646 w 28"/>
              <a:gd name="T35" fmla="*/ 2147483646 h 52"/>
              <a:gd name="T36" fmla="*/ 2147483646 w 28"/>
              <a:gd name="T37" fmla="*/ 2147483646 h 52"/>
              <a:gd name="T38" fmla="*/ 2147483646 w 28"/>
              <a:gd name="T39" fmla="*/ 2147483646 h 52"/>
              <a:gd name="T40" fmla="*/ 2147483646 w 28"/>
              <a:gd name="T41" fmla="*/ 2147483646 h 52"/>
              <a:gd name="T42" fmla="*/ 2147483646 w 28"/>
              <a:gd name="T43" fmla="*/ 2147483646 h 52"/>
              <a:gd name="T44" fmla="*/ 2147483646 w 28"/>
              <a:gd name="T45" fmla="*/ 2147483646 h 52"/>
              <a:gd name="T46" fmla="*/ 2147483646 w 28"/>
              <a:gd name="T47" fmla="*/ 2147483646 h 52"/>
              <a:gd name="T48" fmla="*/ 2147483646 w 28"/>
              <a:gd name="T49" fmla="*/ 2147483646 h 52"/>
              <a:gd name="T50" fmla="*/ 2147483646 w 28"/>
              <a:gd name="T51" fmla="*/ 2147483646 h 52"/>
              <a:gd name="T52" fmla="*/ 2147483646 w 28"/>
              <a:gd name="T53" fmla="*/ 2147483646 h 52"/>
              <a:gd name="T54" fmla="*/ 2147483646 w 28"/>
              <a:gd name="T55" fmla="*/ 2147483646 h 52"/>
              <a:gd name="T56" fmla="*/ 2147483646 w 28"/>
              <a:gd name="T57" fmla="*/ 2147483646 h 52"/>
              <a:gd name="T58" fmla="*/ 2147483646 w 28"/>
              <a:gd name="T59" fmla="*/ 2147483646 h 52"/>
              <a:gd name="T60" fmla="*/ 2147483646 w 28"/>
              <a:gd name="T61" fmla="*/ 2147483646 h 52"/>
              <a:gd name="T62" fmla="*/ 2147483646 w 28"/>
              <a:gd name="T63" fmla="*/ 2147483646 h 52"/>
              <a:gd name="T64" fmla="*/ 2147483646 w 28"/>
              <a:gd name="T65" fmla="*/ 2147483646 h 52"/>
              <a:gd name="T66" fmla="*/ 2147483646 w 28"/>
              <a:gd name="T67" fmla="*/ 0 h 52"/>
              <a:gd name="T68" fmla="*/ 2147483646 w 28"/>
              <a:gd name="T69" fmla="*/ 0 h 52"/>
              <a:gd name="T70" fmla="*/ 2147483646 w 28"/>
              <a:gd name="T71" fmla="*/ 0 h 52"/>
              <a:gd name="T72" fmla="*/ 2147483646 w 28"/>
              <a:gd name="T73" fmla="*/ 0 h 52"/>
              <a:gd name="T74" fmla="*/ 2147483646 w 28"/>
              <a:gd name="T75" fmla="*/ 0 h 52"/>
              <a:gd name="T76" fmla="*/ 2147483646 w 28"/>
              <a:gd name="T77" fmla="*/ 0 h 52"/>
              <a:gd name="T78" fmla="*/ 2147483646 w 28"/>
              <a:gd name="T79" fmla="*/ 0 h 52"/>
              <a:gd name="T80" fmla="*/ 2147483646 w 28"/>
              <a:gd name="T81" fmla="*/ 2147483646 h 52"/>
              <a:gd name="T82" fmla="*/ 2147483646 w 28"/>
              <a:gd name="T83" fmla="*/ 2147483646 h 52"/>
              <a:gd name="T84" fmla="*/ 2147483646 w 28"/>
              <a:gd name="T85" fmla="*/ 2147483646 h 52"/>
              <a:gd name="T86" fmla="*/ 2147483646 w 28"/>
              <a:gd name="T87" fmla="*/ 2147483646 h 52"/>
              <a:gd name="T88" fmla="*/ 2147483646 w 28"/>
              <a:gd name="T89" fmla="*/ 2147483646 h 52"/>
              <a:gd name="T90" fmla="*/ 2147483646 w 28"/>
              <a:gd name="T91" fmla="*/ 2147483646 h 52"/>
              <a:gd name="T92" fmla="*/ 2147483646 w 28"/>
              <a:gd name="T93" fmla="*/ 2147483646 h 52"/>
              <a:gd name="T94" fmla="*/ 2147483646 w 28"/>
              <a:gd name="T95" fmla="*/ 2147483646 h 52"/>
              <a:gd name="T96" fmla="*/ 2147483646 w 28"/>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1" name="Freeform 86"/>
          <p:cNvSpPr>
            <a:spLocks/>
          </p:cNvSpPr>
          <p:nvPr/>
        </p:nvSpPr>
        <p:spPr bwMode="auto">
          <a:xfrm>
            <a:off x="6796088" y="4308475"/>
            <a:ext cx="39687" cy="82550"/>
          </a:xfrm>
          <a:custGeom>
            <a:avLst/>
            <a:gdLst>
              <a:gd name="T0" fmla="*/ 2147483646 w 28"/>
              <a:gd name="T1" fmla="*/ 2147483646 h 52"/>
              <a:gd name="T2" fmla="*/ 2147483646 w 28"/>
              <a:gd name="T3" fmla="*/ 2147483646 h 52"/>
              <a:gd name="T4" fmla="*/ 2147483646 w 28"/>
              <a:gd name="T5" fmla="*/ 2147483646 h 52"/>
              <a:gd name="T6" fmla="*/ 2147483646 w 28"/>
              <a:gd name="T7" fmla="*/ 2147483646 h 52"/>
              <a:gd name="T8" fmla="*/ 2147483646 w 28"/>
              <a:gd name="T9" fmla="*/ 2147483646 h 52"/>
              <a:gd name="T10" fmla="*/ 2147483646 w 28"/>
              <a:gd name="T11" fmla="*/ 2147483646 h 52"/>
              <a:gd name="T12" fmla="*/ 0 w 28"/>
              <a:gd name="T13" fmla="*/ 2147483646 h 52"/>
              <a:gd name="T14" fmla="*/ 2147483646 w 28"/>
              <a:gd name="T15" fmla="*/ 2147483646 h 52"/>
              <a:gd name="T16" fmla="*/ 2147483646 w 28"/>
              <a:gd name="T17" fmla="*/ 2147483646 h 52"/>
              <a:gd name="T18" fmla="*/ 2147483646 w 28"/>
              <a:gd name="T19" fmla="*/ 2147483646 h 52"/>
              <a:gd name="T20" fmla="*/ 2147483646 w 28"/>
              <a:gd name="T21" fmla="*/ 2147483646 h 52"/>
              <a:gd name="T22" fmla="*/ 2147483646 w 28"/>
              <a:gd name="T23" fmla="*/ 2147483646 h 52"/>
              <a:gd name="T24" fmla="*/ 2147483646 w 28"/>
              <a:gd name="T25" fmla="*/ 2147483646 h 52"/>
              <a:gd name="T26" fmla="*/ 2147483646 w 28"/>
              <a:gd name="T27" fmla="*/ 2147483646 h 52"/>
              <a:gd name="T28" fmla="*/ 2147483646 w 28"/>
              <a:gd name="T29" fmla="*/ 2147483646 h 52"/>
              <a:gd name="T30" fmla="*/ 2147483646 w 28"/>
              <a:gd name="T31" fmla="*/ 2147483646 h 52"/>
              <a:gd name="T32" fmla="*/ 2147483646 w 28"/>
              <a:gd name="T33" fmla="*/ 2147483646 h 52"/>
              <a:gd name="T34" fmla="*/ 2147483646 w 28"/>
              <a:gd name="T35" fmla="*/ 2147483646 h 52"/>
              <a:gd name="T36" fmla="*/ 2147483646 w 28"/>
              <a:gd name="T37" fmla="*/ 2147483646 h 52"/>
              <a:gd name="T38" fmla="*/ 2147483646 w 28"/>
              <a:gd name="T39" fmla="*/ 2147483646 h 52"/>
              <a:gd name="T40" fmla="*/ 2147483646 w 28"/>
              <a:gd name="T41" fmla="*/ 2147483646 h 52"/>
              <a:gd name="T42" fmla="*/ 2147483646 w 28"/>
              <a:gd name="T43" fmla="*/ 2147483646 h 52"/>
              <a:gd name="T44" fmla="*/ 2147483646 w 28"/>
              <a:gd name="T45" fmla="*/ 2147483646 h 52"/>
              <a:gd name="T46" fmla="*/ 2147483646 w 28"/>
              <a:gd name="T47" fmla="*/ 2147483646 h 52"/>
              <a:gd name="T48" fmla="*/ 2147483646 w 28"/>
              <a:gd name="T49" fmla="*/ 2147483646 h 52"/>
              <a:gd name="T50" fmla="*/ 2147483646 w 28"/>
              <a:gd name="T51" fmla="*/ 2147483646 h 52"/>
              <a:gd name="T52" fmla="*/ 2147483646 w 28"/>
              <a:gd name="T53" fmla="*/ 2147483646 h 52"/>
              <a:gd name="T54" fmla="*/ 2147483646 w 28"/>
              <a:gd name="T55" fmla="*/ 2147483646 h 52"/>
              <a:gd name="T56" fmla="*/ 2147483646 w 28"/>
              <a:gd name="T57" fmla="*/ 2147483646 h 52"/>
              <a:gd name="T58" fmla="*/ 2147483646 w 28"/>
              <a:gd name="T59" fmla="*/ 2147483646 h 52"/>
              <a:gd name="T60" fmla="*/ 2147483646 w 28"/>
              <a:gd name="T61" fmla="*/ 2147483646 h 52"/>
              <a:gd name="T62" fmla="*/ 2147483646 w 28"/>
              <a:gd name="T63" fmla="*/ 2147483646 h 52"/>
              <a:gd name="T64" fmla="*/ 2147483646 w 28"/>
              <a:gd name="T65" fmla="*/ 2147483646 h 52"/>
              <a:gd name="T66" fmla="*/ 2147483646 w 28"/>
              <a:gd name="T67" fmla="*/ 0 h 52"/>
              <a:gd name="T68" fmla="*/ 2147483646 w 28"/>
              <a:gd name="T69" fmla="*/ 0 h 52"/>
              <a:gd name="T70" fmla="*/ 2147483646 w 28"/>
              <a:gd name="T71" fmla="*/ 0 h 52"/>
              <a:gd name="T72" fmla="*/ 2147483646 w 28"/>
              <a:gd name="T73" fmla="*/ 0 h 52"/>
              <a:gd name="T74" fmla="*/ 2147483646 w 28"/>
              <a:gd name="T75" fmla="*/ 0 h 52"/>
              <a:gd name="T76" fmla="*/ 2147483646 w 28"/>
              <a:gd name="T77" fmla="*/ 0 h 52"/>
              <a:gd name="T78" fmla="*/ 2147483646 w 28"/>
              <a:gd name="T79" fmla="*/ 0 h 52"/>
              <a:gd name="T80" fmla="*/ 2147483646 w 28"/>
              <a:gd name="T81" fmla="*/ 2147483646 h 52"/>
              <a:gd name="T82" fmla="*/ 2147483646 w 28"/>
              <a:gd name="T83" fmla="*/ 2147483646 h 52"/>
              <a:gd name="T84" fmla="*/ 2147483646 w 28"/>
              <a:gd name="T85" fmla="*/ 2147483646 h 52"/>
              <a:gd name="T86" fmla="*/ 2147483646 w 28"/>
              <a:gd name="T87" fmla="*/ 2147483646 h 52"/>
              <a:gd name="T88" fmla="*/ 2147483646 w 28"/>
              <a:gd name="T89" fmla="*/ 2147483646 h 52"/>
              <a:gd name="T90" fmla="*/ 2147483646 w 28"/>
              <a:gd name="T91" fmla="*/ 2147483646 h 52"/>
              <a:gd name="T92" fmla="*/ 2147483646 w 28"/>
              <a:gd name="T93" fmla="*/ 2147483646 h 52"/>
              <a:gd name="T94" fmla="*/ 2147483646 w 28"/>
              <a:gd name="T95" fmla="*/ 2147483646 h 52"/>
              <a:gd name="T96" fmla="*/ 2147483646 w 28"/>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88152" name="Freeform 87"/>
          <p:cNvSpPr>
            <a:spLocks/>
          </p:cNvSpPr>
          <p:nvPr/>
        </p:nvSpPr>
        <p:spPr bwMode="auto">
          <a:xfrm>
            <a:off x="6262688" y="4038600"/>
            <a:ext cx="685800" cy="239713"/>
          </a:xfrm>
          <a:custGeom>
            <a:avLst/>
            <a:gdLst>
              <a:gd name="T0" fmla="*/ 2147483646 w 486"/>
              <a:gd name="T1" fmla="*/ 2147483646 h 151"/>
              <a:gd name="T2" fmla="*/ 2147483646 w 486"/>
              <a:gd name="T3" fmla="*/ 2147483646 h 151"/>
              <a:gd name="T4" fmla="*/ 2147483646 w 486"/>
              <a:gd name="T5" fmla="*/ 2147483646 h 151"/>
              <a:gd name="T6" fmla="*/ 2147483646 w 486"/>
              <a:gd name="T7" fmla="*/ 2147483646 h 151"/>
              <a:gd name="T8" fmla="*/ 2147483646 w 486"/>
              <a:gd name="T9" fmla="*/ 2147483646 h 151"/>
              <a:gd name="T10" fmla="*/ 2147483646 w 486"/>
              <a:gd name="T11" fmla="*/ 2147483646 h 151"/>
              <a:gd name="T12" fmla="*/ 2147483646 w 486"/>
              <a:gd name="T13" fmla="*/ 2147483646 h 151"/>
              <a:gd name="T14" fmla="*/ 2147483646 w 486"/>
              <a:gd name="T15" fmla="*/ 2147483646 h 151"/>
              <a:gd name="T16" fmla="*/ 2147483646 w 486"/>
              <a:gd name="T17" fmla="*/ 2147483646 h 151"/>
              <a:gd name="T18" fmla="*/ 2147483646 w 486"/>
              <a:gd name="T19" fmla="*/ 2147483646 h 151"/>
              <a:gd name="T20" fmla="*/ 2147483646 w 486"/>
              <a:gd name="T21" fmla="*/ 2147483646 h 151"/>
              <a:gd name="T22" fmla="*/ 2147483646 w 486"/>
              <a:gd name="T23" fmla="*/ 2147483646 h 151"/>
              <a:gd name="T24" fmla="*/ 2147483646 w 486"/>
              <a:gd name="T25" fmla="*/ 2147483646 h 151"/>
              <a:gd name="T26" fmla="*/ 0 w 486"/>
              <a:gd name="T27" fmla="*/ 2147483646 h 151"/>
              <a:gd name="T28" fmla="*/ 2147483646 w 486"/>
              <a:gd name="T29" fmla="*/ 2147483646 h 151"/>
              <a:gd name="T30" fmla="*/ 2147483646 w 486"/>
              <a:gd name="T31" fmla="*/ 2147483646 h 151"/>
              <a:gd name="T32" fmla="*/ 2147483646 w 486"/>
              <a:gd name="T33" fmla="*/ 2147483646 h 151"/>
              <a:gd name="T34" fmla="*/ 2147483646 w 486"/>
              <a:gd name="T35" fmla="*/ 2147483646 h 151"/>
              <a:gd name="T36" fmla="*/ 2147483646 w 486"/>
              <a:gd name="T37" fmla="*/ 2147483646 h 151"/>
              <a:gd name="T38" fmla="*/ 2147483646 w 486"/>
              <a:gd name="T39" fmla="*/ 2147483646 h 151"/>
              <a:gd name="T40" fmla="*/ 2147483646 w 486"/>
              <a:gd name="T41" fmla="*/ 2147483646 h 151"/>
              <a:gd name="T42" fmla="*/ 2147483646 w 486"/>
              <a:gd name="T43" fmla="*/ 2147483646 h 151"/>
              <a:gd name="T44" fmla="*/ 2147483646 w 486"/>
              <a:gd name="T45" fmla="*/ 2147483646 h 151"/>
              <a:gd name="T46" fmla="*/ 2147483646 w 486"/>
              <a:gd name="T47" fmla="*/ 2147483646 h 151"/>
              <a:gd name="T48" fmla="*/ 2147483646 w 486"/>
              <a:gd name="T49" fmla="*/ 2147483646 h 151"/>
              <a:gd name="T50" fmla="*/ 2147483646 w 486"/>
              <a:gd name="T51" fmla="*/ 2147483646 h 151"/>
              <a:gd name="T52" fmla="*/ 2147483646 w 486"/>
              <a:gd name="T53" fmla="*/ 2147483646 h 151"/>
              <a:gd name="T54" fmla="*/ 2147483646 w 486"/>
              <a:gd name="T55" fmla="*/ 2147483646 h 151"/>
              <a:gd name="T56" fmla="*/ 2147483646 w 486"/>
              <a:gd name="T57" fmla="*/ 2147483646 h 151"/>
              <a:gd name="T58" fmla="*/ 2147483646 w 486"/>
              <a:gd name="T59" fmla="*/ 2147483646 h 151"/>
              <a:gd name="T60" fmla="*/ 2147483646 w 486"/>
              <a:gd name="T61" fmla="*/ 2147483646 h 151"/>
              <a:gd name="T62" fmla="*/ 2147483646 w 486"/>
              <a:gd name="T63" fmla="*/ 2147483646 h 151"/>
              <a:gd name="T64" fmla="*/ 2147483646 w 486"/>
              <a:gd name="T65" fmla="*/ 2147483646 h 151"/>
              <a:gd name="T66" fmla="*/ 2147483646 w 486"/>
              <a:gd name="T67" fmla="*/ 2147483646 h 151"/>
              <a:gd name="T68" fmla="*/ 2147483646 w 486"/>
              <a:gd name="T69" fmla="*/ 2147483646 h 151"/>
              <a:gd name="T70" fmla="*/ 2147483646 w 486"/>
              <a:gd name="T71" fmla="*/ 2147483646 h 151"/>
              <a:gd name="T72" fmla="*/ 2147483646 w 486"/>
              <a:gd name="T73" fmla="*/ 2147483646 h 151"/>
              <a:gd name="T74" fmla="*/ 2147483646 w 486"/>
              <a:gd name="T75" fmla="*/ 2147483646 h 151"/>
              <a:gd name="T76" fmla="*/ 2147483646 w 486"/>
              <a:gd name="T77" fmla="*/ 2147483646 h 151"/>
              <a:gd name="T78" fmla="*/ 2147483646 w 486"/>
              <a:gd name="T79" fmla="*/ 2147483646 h 151"/>
              <a:gd name="T80" fmla="*/ 2147483646 w 486"/>
              <a:gd name="T81" fmla="*/ 2147483646 h 151"/>
              <a:gd name="T82" fmla="*/ 2147483646 w 486"/>
              <a:gd name="T83" fmla="*/ 2147483646 h 151"/>
              <a:gd name="T84" fmla="*/ 2147483646 w 486"/>
              <a:gd name="T85" fmla="*/ 2147483646 h 151"/>
              <a:gd name="T86" fmla="*/ 2147483646 w 486"/>
              <a:gd name="T87" fmla="*/ 2147483646 h 151"/>
              <a:gd name="T88" fmla="*/ 2147483646 w 486"/>
              <a:gd name="T89" fmla="*/ 2147483646 h 151"/>
              <a:gd name="T90" fmla="*/ 2147483646 w 486"/>
              <a:gd name="T91" fmla="*/ 2147483646 h 151"/>
              <a:gd name="T92" fmla="*/ 2147483646 w 486"/>
              <a:gd name="T93" fmla="*/ 2147483646 h 151"/>
              <a:gd name="T94" fmla="*/ 2147483646 w 486"/>
              <a:gd name="T95" fmla="*/ 2147483646 h 151"/>
              <a:gd name="T96" fmla="*/ 2147483646 w 486"/>
              <a:gd name="T97" fmla="*/ 2147483646 h 151"/>
              <a:gd name="T98" fmla="*/ 2147483646 w 486"/>
              <a:gd name="T99" fmla="*/ 0 h 151"/>
              <a:gd name="T100" fmla="*/ 2147483646 w 486"/>
              <a:gd name="T101" fmla="*/ 0 h 151"/>
              <a:gd name="T102" fmla="*/ 2147483646 w 486"/>
              <a:gd name="T103" fmla="*/ 2147483646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3" name="Freeform 88"/>
          <p:cNvSpPr>
            <a:spLocks/>
          </p:cNvSpPr>
          <p:nvPr/>
        </p:nvSpPr>
        <p:spPr bwMode="auto">
          <a:xfrm>
            <a:off x="6276975" y="4083050"/>
            <a:ext cx="69850" cy="68263"/>
          </a:xfrm>
          <a:custGeom>
            <a:avLst/>
            <a:gdLst>
              <a:gd name="T0" fmla="*/ 0 w 50"/>
              <a:gd name="T1" fmla="*/ 2147483646 h 43"/>
              <a:gd name="T2" fmla="*/ 2147483646 w 50"/>
              <a:gd name="T3" fmla="*/ 2147483646 h 43"/>
              <a:gd name="T4" fmla="*/ 2147483646 w 50"/>
              <a:gd name="T5" fmla="*/ 2147483646 h 43"/>
              <a:gd name="T6" fmla="*/ 2147483646 w 50"/>
              <a:gd name="T7" fmla="*/ 2147483646 h 43"/>
              <a:gd name="T8" fmla="*/ 2147483646 w 50"/>
              <a:gd name="T9" fmla="*/ 2147483646 h 43"/>
              <a:gd name="T10" fmla="*/ 2147483646 w 50"/>
              <a:gd name="T11" fmla="*/ 2147483646 h 43"/>
              <a:gd name="T12" fmla="*/ 2147483646 w 50"/>
              <a:gd name="T13" fmla="*/ 2147483646 h 43"/>
              <a:gd name="T14" fmla="*/ 2147483646 w 50"/>
              <a:gd name="T15" fmla="*/ 2147483646 h 43"/>
              <a:gd name="T16" fmla="*/ 2147483646 w 50"/>
              <a:gd name="T17" fmla="*/ 2147483646 h 43"/>
              <a:gd name="T18" fmla="*/ 2147483646 w 50"/>
              <a:gd name="T19" fmla="*/ 2147483646 h 43"/>
              <a:gd name="T20" fmla="*/ 2147483646 w 50"/>
              <a:gd name="T21" fmla="*/ 2147483646 h 43"/>
              <a:gd name="T22" fmla="*/ 2147483646 w 50"/>
              <a:gd name="T23" fmla="*/ 2147483646 h 43"/>
              <a:gd name="T24" fmla="*/ 2147483646 w 50"/>
              <a:gd name="T25" fmla="*/ 2147483646 h 43"/>
              <a:gd name="T26" fmla="*/ 2147483646 w 50"/>
              <a:gd name="T27" fmla="*/ 2147483646 h 43"/>
              <a:gd name="T28" fmla="*/ 2147483646 w 50"/>
              <a:gd name="T29" fmla="*/ 2147483646 h 43"/>
              <a:gd name="T30" fmla="*/ 2147483646 w 50"/>
              <a:gd name="T31" fmla="*/ 2147483646 h 43"/>
              <a:gd name="T32" fmla="*/ 2147483646 w 50"/>
              <a:gd name="T33" fmla="*/ 2147483646 h 43"/>
              <a:gd name="T34" fmla="*/ 2147483646 w 50"/>
              <a:gd name="T35" fmla="*/ 2147483646 h 43"/>
              <a:gd name="T36" fmla="*/ 2147483646 w 50"/>
              <a:gd name="T37" fmla="*/ 2147483646 h 43"/>
              <a:gd name="T38" fmla="*/ 2147483646 w 50"/>
              <a:gd name="T39" fmla="*/ 2147483646 h 43"/>
              <a:gd name="T40" fmla="*/ 2147483646 w 50"/>
              <a:gd name="T41" fmla="*/ 2147483646 h 43"/>
              <a:gd name="T42" fmla="*/ 2147483646 w 50"/>
              <a:gd name="T43" fmla="*/ 2147483646 h 43"/>
              <a:gd name="T44" fmla="*/ 2147483646 w 50"/>
              <a:gd name="T45" fmla="*/ 2147483646 h 43"/>
              <a:gd name="T46" fmla="*/ 2147483646 w 50"/>
              <a:gd name="T47" fmla="*/ 2147483646 h 43"/>
              <a:gd name="T48" fmla="*/ 2147483646 w 50"/>
              <a:gd name="T49" fmla="*/ 2147483646 h 43"/>
              <a:gd name="T50" fmla="*/ 2147483646 w 50"/>
              <a:gd name="T51" fmla="*/ 2147483646 h 43"/>
              <a:gd name="T52" fmla="*/ 2147483646 w 50"/>
              <a:gd name="T53" fmla="*/ 2147483646 h 43"/>
              <a:gd name="T54" fmla="*/ 2147483646 w 50"/>
              <a:gd name="T55" fmla="*/ 2147483646 h 43"/>
              <a:gd name="T56" fmla="*/ 2147483646 w 50"/>
              <a:gd name="T57" fmla="*/ 2147483646 h 43"/>
              <a:gd name="T58" fmla="*/ 2147483646 w 50"/>
              <a:gd name="T59" fmla="*/ 2147483646 h 43"/>
              <a:gd name="T60" fmla="*/ 2147483646 w 50"/>
              <a:gd name="T61" fmla="*/ 2147483646 h 43"/>
              <a:gd name="T62" fmla="*/ 2147483646 w 50"/>
              <a:gd name="T63" fmla="*/ 2147483646 h 43"/>
              <a:gd name="T64" fmla="*/ 2147483646 w 50"/>
              <a:gd name="T65" fmla="*/ 2147483646 h 43"/>
              <a:gd name="T66" fmla="*/ 2147483646 w 50"/>
              <a:gd name="T67" fmla="*/ 2147483646 h 43"/>
              <a:gd name="T68" fmla="*/ 2147483646 w 50"/>
              <a:gd name="T69" fmla="*/ 2147483646 h 43"/>
              <a:gd name="T70" fmla="*/ 2147483646 w 50"/>
              <a:gd name="T71" fmla="*/ 0 h 43"/>
              <a:gd name="T72" fmla="*/ 2147483646 w 50"/>
              <a:gd name="T73" fmla="*/ 0 h 43"/>
              <a:gd name="T74" fmla="*/ 2147483646 w 50"/>
              <a:gd name="T75" fmla="*/ 0 h 43"/>
              <a:gd name="T76" fmla="*/ 2147483646 w 50"/>
              <a:gd name="T77" fmla="*/ 2147483646 h 43"/>
              <a:gd name="T78" fmla="*/ 0 w 50"/>
              <a:gd name="T79" fmla="*/ 2147483646 h 43"/>
              <a:gd name="T80" fmla="*/ 0 w 50"/>
              <a:gd name="T81" fmla="*/ 2147483646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4" name="Freeform 89"/>
          <p:cNvSpPr>
            <a:spLocks/>
          </p:cNvSpPr>
          <p:nvPr/>
        </p:nvSpPr>
        <p:spPr bwMode="auto">
          <a:xfrm>
            <a:off x="6276975" y="4083050"/>
            <a:ext cx="69850" cy="68263"/>
          </a:xfrm>
          <a:custGeom>
            <a:avLst/>
            <a:gdLst>
              <a:gd name="T0" fmla="*/ 0 w 50"/>
              <a:gd name="T1" fmla="*/ 2147483646 h 43"/>
              <a:gd name="T2" fmla="*/ 2147483646 w 50"/>
              <a:gd name="T3" fmla="*/ 2147483646 h 43"/>
              <a:gd name="T4" fmla="*/ 2147483646 w 50"/>
              <a:gd name="T5" fmla="*/ 2147483646 h 43"/>
              <a:gd name="T6" fmla="*/ 2147483646 w 50"/>
              <a:gd name="T7" fmla="*/ 2147483646 h 43"/>
              <a:gd name="T8" fmla="*/ 2147483646 w 50"/>
              <a:gd name="T9" fmla="*/ 2147483646 h 43"/>
              <a:gd name="T10" fmla="*/ 2147483646 w 50"/>
              <a:gd name="T11" fmla="*/ 2147483646 h 43"/>
              <a:gd name="T12" fmla="*/ 2147483646 w 50"/>
              <a:gd name="T13" fmla="*/ 2147483646 h 43"/>
              <a:gd name="T14" fmla="*/ 2147483646 w 50"/>
              <a:gd name="T15" fmla="*/ 2147483646 h 43"/>
              <a:gd name="T16" fmla="*/ 2147483646 w 50"/>
              <a:gd name="T17" fmla="*/ 2147483646 h 43"/>
              <a:gd name="T18" fmla="*/ 2147483646 w 50"/>
              <a:gd name="T19" fmla="*/ 2147483646 h 43"/>
              <a:gd name="T20" fmla="*/ 2147483646 w 50"/>
              <a:gd name="T21" fmla="*/ 2147483646 h 43"/>
              <a:gd name="T22" fmla="*/ 2147483646 w 50"/>
              <a:gd name="T23" fmla="*/ 2147483646 h 43"/>
              <a:gd name="T24" fmla="*/ 2147483646 w 50"/>
              <a:gd name="T25" fmla="*/ 2147483646 h 43"/>
              <a:gd name="T26" fmla="*/ 2147483646 w 50"/>
              <a:gd name="T27" fmla="*/ 2147483646 h 43"/>
              <a:gd name="T28" fmla="*/ 2147483646 w 50"/>
              <a:gd name="T29" fmla="*/ 2147483646 h 43"/>
              <a:gd name="T30" fmla="*/ 2147483646 w 50"/>
              <a:gd name="T31" fmla="*/ 2147483646 h 43"/>
              <a:gd name="T32" fmla="*/ 2147483646 w 50"/>
              <a:gd name="T33" fmla="*/ 2147483646 h 43"/>
              <a:gd name="T34" fmla="*/ 2147483646 w 50"/>
              <a:gd name="T35" fmla="*/ 2147483646 h 43"/>
              <a:gd name="T36" fmla="*/ 2147483646 w 50"/>
              <a:gd name="T37" fmla="*/ 2147483646 h 43"/>
              <a:gd name="T38" fmla="*/ 2147483646 w 50"/>
              <a:gd name="T39" fmla="*/ 2147483646 h 43"/>
              <a:gd name="T40" fmla="*/ 2147483646 w 50"/>
              <a:gd name="T41" fmla="*/ 2147483646 h 43"/>
              <a:gd name="T42" fmla="*/ 2147483646 w 50"/>
              <a:gd name="T43" fmla="*/ 2147483646 h 43"/>
              <a:gd name="T44" fmla="*/ 2147483646 w 50"/>
              <a:gd name="T45" fmla="*/ 2147483646 h 43"/>
              <a:gd name="T46" fmla="*/ 2147483646 w 50"/>
              <a:gd name="T47" fmla="*/ 2147483646 h 43"/>
              <a:gd name="T48" fmla="*/ 2147483646 w 50"/>
              <a:gd name="T49" fmla="*/ 2147483646 h 43"/>
              <a:gd name="T50" fmla="*/ 2147483646 w 50"/>
              <a:gd name="T51" fmla="*/ 2147483646 h 43"/>
              <a:gd name="T52" fmla="*/ 2147483646 w 50"/>
              <a:gd name="T53" fmla="*/ 2147483646 h 43"/>
              <a:gd name="T54" fmla="*/ 2147483646 w 50"/>
              <a:gd name="T55" fmla="*/ 2147483646 h 43"/>
              <a:gd name="T56" fmla="*/ 2147483646 w 50"/>
              <a:gd name="T57" fmla="*/ 2147483646 h 43"/>
              <a:gd name="T58" fmla="*/ 2147483646 w 50"/>
              <a:gd name="T59" fmla="*/ 2147483646 h 43"/>
              <a:gd name="T60" fmla="*/ 2147483646 w 50"/>
              <a:gd name="T61" fmla="*/ 2147483646 h 43"/>
              <a:gd name="T62" fmla="*/ 2147483646 w 50"/>
              <a:gd name="T63" fmla="*/ 2147483646 h 43"/>
              <a:gd name="T64" fmla="*/ 2147483646 w 50"/>
              <a:gd name="T65" fmla="*/ 2147483646 h 43"/>
              <a:gd name="T66" fmla="*/ 2147483646 w 50"/>
              <a:gd name="T67" fmla="*/ 2147483646 h 43"/>
              <a:gd name="T68" fmla="*/ 2147483646 w 50"/>
              <a:gd name="T69" fmla="*/ 2147483646 h 43"/>
              <a:gd name="T70" fmla="*/ 2147483646 w 50"/>
              <a:gd name="T71" fmla="*/ 0 h 43"/>
              <a:gd name="T72" fmla="*/ 2147483646 w 50"/>
              <a:gd name="T73" fmla="*/ 0 h 43"/>
              <a:gd name="T74" fmla="*/ 2147483646 w 50"/>
              <a:gd name="T75" fmla="*/ 0 h 43"/>
              <a:gd name="T76" fmla="*/ 2147483646 w 50"/>
              <a:gd name="T77" fmla="*/ 2147483646 h 43"/>
              <a:gd name="T78" fmla="*/ 0 w 50"/>
              <a:gd name="T79" fmla="*/ 2147483646 h 43"/>
              <a:gd name="T80" fmla="*/ 0 w 50"/>
              <a:gd name="T81" fmla="*/ 2147483646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88155" name="Freeform 90"/>
          <p:cNvSpPr>
            <a:spLocks/>
          </p:cNvSpPr>
          <p:nvPr/>
        </p:nvSpPr>
        <p:spPr bwMode="auto">
          <a:xfrm>
            <a:off x="6362700" y="4102100"/>
            <a:ext cx="88900" cy="71438"/>
          </a:xfrm>
          <a:custGeom>
            <a:avLst/>
            <a:gdLst>
              <a:gd name="T0" fmla="*/ 2147483646 w 63"/>
              <a:gd name="T1" fmla="*/ 2147483646 h 45"/>
              <a:gd name="T2" fmla="*/ 2147483646 w 63"/>
              <a:gd name="T3" fmla="*/ 2147483646 h 45"/>
              <a:gd name="T4" fmla="*/ 2147483646 w 63"/>
              <a:gd name="T5" fmla="*/ 2147483646 h 45"/>
              <a:gd name="T6" fmla="*/ 2147483646 w 63"/>
              <a:gd name="T7" fmla="*/ 2147483646 h 45"/>
              <a:gd name="T8" fmla="*/ 2147483646 w 63"/>
              <a:gd name="T9" fmla="*/ 2147483646 h 45"/>
              <a:gd name="T10" fmla="*/ 2147483646 w 63"/>
              <a:gd name="T11" fmla="*/ 2147483646 h 45"/>
              <a:gd name="T12" fmla="*/ 0 w 63"/>
              <a:gd name="T13" fmla="*/ 2147483646 h 45"/>
              <a:gd name="T14" fmla="*/ 0 w 63"/>
              <a:gd name="T15" fmla="*/ 2147483646 h 45"/>
              <a:gd name="T16" fmla="*/ 2147483646 w 63"/>
              <a:gd name="T17" fmla="*/ 2147483646 h 45"/>
              <a:gd name="T18" fmla="*/ 2147483646 w 63"/>
              <a:gd name="T19" fmla="*/ 2147483646 h 45"/>
              <a:gd name="T20" fmla="*/ 2147483646 w 63"/>
              <a:gd name="T21" fmla="*/ 2147483646 h 45"/>
              <a:gd name="T22" fmla="*/ 2147483646 w 63"/>
              <a:gd name="T23" fmla="*/ 2147483646 h 45"/>
              <a:gd name="T24" fmla="*/ 2147483646 w 63"/>
              <a:gd name="T25" fmla="*/ 2147483646 h 45"/>
              <a:gd name="T26" fmla="*/ 2147483646 w 63"/>
              <a:gd name="T27" fmla="*/ 2147483646 h 45"/>
              <a:gd name="T28" fmla="*/ 2147483646 w 63"/>
              <a:gd name="T29" fmla="*/ 2147483646 h 45"/>
              <a:gd name="T30" fmla="*/ 2147483646 w 63"/>
              <a:gd name="T31" fmla="*/ 2147483646 h 45"/>
              <a:gd name="T32" fmla="*/ 2147483646 w 63"/>
              <a:gd name="T33" fmla="*/ 2147483646 h 45"/>
              <a:gd name="T34" fmla="*/ 2147483646 w 63"/>
              <a:gd name="T35" fmla="*/ 2147483646 h 45"/>
              <a:gd name="T36" fmla="*/ 2147483646 w 63"/>
              <a:gd name="T37" fmla="*/ 2147483646 h 45"/>
              <a:gd name="T38" fmla="*/ 2147483646 w 63"/>
              <a:gd name="T39" fmla="*/ 2147483646 h 45"/>
              <a:gd name="T40" fmla="*/ 2147483646 w 63"/>
              <a:gd name="T41" fmla="*/ 2147483646 h 45"/>
              <a:gd name="T42" fmla="*/ 2147483646 w 63"/>
              <a:gd name="T43" fmla="*/ 2147483646 h 45"/>
              <a:gd name="T44" fmla="*/ 2147483646 w 63"/>
              <a:gd name="T45" fmla="*/ 2147483646 h 45"/>
              <a:gd name="T46" fmla="*/ 2147483646 w 63"/>
              <a:gd name="T47" fmla="*/ 2147483646 h 45"/>
              <a:gd name="T48" fmla="*/ 2147483646 w 63"/>
              <a:gd name="T49" fmla="*/ 2147483646 h 45"/>
              <a:gd name="T50" fmla="*/ 2147483646 w 63"/>
              <a:gd name="T51" fmla="*/ 2147483646 h 45"/>
              <a:gd name="T52" fmla="*/ 2147483646 w 63"/>
              <a:gd name="T53" fmla="*/ 2147483646 h 45"/>
              <a:gd name="T54" fmla="*/ 2147483646 w 63"/>
              <a:gd name="T55" fmla="*/ 2147483646 h 45"/>
              <a:gd name="T56" fmla="*/ 2147483646 w 63"/>
              <a:gd name="T57" fmla="*/ 2147483646 h 45"/>
              <a:gd name="T58" fmla="*/ 2147483646 w 63"/>
              <a:gd name="T59" fmla="*/ 2147483646 h 45"/>
              <a:gd name="T60" fmla="*/ 2147483646 w 63"/>
              <a:gd name="T61" fmla="*/ 2147483646 h 45"/>
              <a:gd name="T62" fmla="*/ 2147483646 w 63"/>
              <a:gd name="T63" fmla="*/ 2147483646 h 45"/>
              <a:gd name="T64" fmla="*/ 2147483646 w 63"/>
              <a:gd name="T65" fmla="*/ 2147483646 h 45"/>
              <a:gd name="T66" fmla="*/ 2147483646 w 63"/>
              <a:gd name="T67" fmla="*/ 2147483646 h 45"/>
              <a:gd name="T68" fmla="*/ 2147483646 w 63"/>
              <a:gd name="T69" fmla="*/ 2147483646 h 45"/>
              <a:gd name="T70" fmla="*/ 2147483646 w 63"/>
              <a:gd name="T71" fmla="*/ 0 h 45"/>
              <a:gd name="T72" fmla="*/ 2147483646 w 63"/>
              <a:gd name="T73" fmla="*/ 0 h 45"/>
              <a:gd name="T74" fmla="*/ 2147483646 w 63"/>
              <a:gd name="T75" fmla="*/ 2147483646 h 45"/>
              <a:gd name="T76" fmla="*/ 2147483646 w 63"/>
              <a:gd name="T77" fmla="*/ 2147483646 h 45"/>
              <a:gd name="T78" fmla="*/ 2147483646 w 63"/>
              <a:gd name="T79" fmla="*/ 2147483646 h 45"/>
              <a:gd name="T80" fmla="*/ 2147483646 w 63"/>
              <a:gd name="T81" fmla="*/ 2147483646 h 45"/>
              <a:gd name="T82" fmla="*/ 2147483646 w 63"/>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6" name="Freeform 91"/>
          <p:cNvSpPr>
            <a:spLocks/>
          </p:cNvSpPr>
          <p:nvPr/>
        </p:nvSpPr>
        <p:spPr bwMode="auto">
          <a:xfrm>
            <a:off x="6362700" y="4102100"/>
            <a:ext cx="88900" cy="71438"/>
          </a:xfrm>
          <a:custGeom>
            <a:avLst/>
            <a:gdLst>
              <a:gd name="T0" fmla="*/ 2147483646 w 63"/>
              <a:gd name="T1" fmla="*/ 2147483646 h 45"/>
              <a:gd name="T2" fmla="*/ 2147483646 w 63"/>
              <a:gd name="T3" fmla="*/ 2147483646 h 45"/>
              <a:gd name="T4" fmla="*/ 2147483646 w 63"/>
              <a:gd name="T5" fmla="*/ 2147483646 h 45"/>
              <a:gd name="T6" fmla="*/ 2147483646 w 63"/>
              <a:gd name="T7" fmla="*/ 2147483646 h 45"/>
              <a:gd name="T8" fmla="*/ 2147483646 w 63"/>
              <a:gd name="T9" fmla="*/ 2147483646 h 45"/>
              <a:gd name="T10" fmla="*/ 2147483646 w 63"/>
              <a:gd name="T11" fmla="*/ 2147483646 h 45"/>
              <a:gd name="T12" fmla="*/ 0 w 63"/>
              <a:gd name="T13" fmla="*/ 2147483646 h 45"/>
              <a:gd name="T14" fmla="*/ 0 w 63"/>
              <a:gd name="T15" fmla="*/ 2147483646 h 45"/>
              <a:gd name="T16" fmla="*/ 2147483646 w 63"/>
              <a:gd name="T17" fmla="*/ 2147483646 h 45"/>
              <a:gd name="T18" fmla="*/ 2147483646 w 63"/>
              <a:gd name="T19" fmla="*/ 2147483646 h 45"/>
              <a:gd name="T20" fmla="*/ 2147483646 w 63"/>
              <a:gd name="T21" fmla="*/ 2147483646 h 45"/>
              <a:gd name="T22" fmla="*/ 2147483646 w 63"/>
              <a:gd name="T23" fmla="*/ 2147483646 h 45"/>
              <a:gd name="T24" fmla="*/ 2147483646 w 63"/>
              <a:gd name="T25" fmla="*/ 2147483646 h 45"/>
              <a:gd name="T26" fmla="*/ 2147483646 w 63"/>
              <a:gd name="T27" fmla="*/ 2147483646 h 45"/>
              <a:gd name="T28" fmla="*/ 2147483646 w 63"/>
              <a:gd name="T29" fmla="*/ 2147483646 h 45"/>
              <a:gd name="T30" fmla="*/ 2147483646 w 63"/>
              <a:gd name="T31" fmla="*/ 2147483646 h 45"/>
              <a:gd name="T32" fmla="*/ 2147483646 w 63"/>
              <a:gd name="T33" fmla="*/ 2147483646 h 45"/>
              <a:gd name="T34" fmla="*/ 2147483646 w 63"/>
              <a:gd name="T35" fmla="*/ 2147483646 h 45"/>
              <a:gd name="T36" fmla="*/ 2147483646 w 63"/>
              <a:gd name="T37" fmla="*/ 2147483646 h 45"/>
              <a:gd name="T38" fmla="*/ 2147483646 w 63"/>
              <a:gd name="T39" fmla="*/ 2147483646 h 45"/>
              <a:gd name="T40" fmla="*/ 2147483646 w 63"/>
              <a:gd name="T41" fmla="*/ 2147483646 h 45"/>
              <a:gd name="T42" fmla="*/ 2147483646 w 63"/>
              <a:gd name="T43" fmla="*/ 2147483646 h 45"/>
              <a:gd name="T44" fmla="*/ 2147483646 w 63"/>
              <a:gd name="T45" fmla="*/ 2147483646 h 45"/>
              <a:gd name="T46" fmla="*/ 2147483646 w 63"/>
              <a:gd name="T47" fmla="*/ 2147483646 h 45"/>
              <a:gd name="T48" fmla="*/ 2147483646 w 63"/>
              <a:gd name="T49" fmla="*/ 2147483646 h 45"/>
              <a:gd name="T50" fmla="*/ 2147483646 w 63"/>
              <a:gd name="T51" fmla="*/ 2147483646 h 45"/>
              <a:gd name="T52" fmla="*/ 2147483646 w 63"/>
              <a:gd name="T53" fmla="*/ 2147483646 h 45"/>
              <a:gd name="T54" fmla="*/ 2147483646 w 63"/>
              <a:gd name="T55" fmla="*/ 2147483646 h 45"/>
              <a:gd name="T56" fmla="*/ 2147483646 w 63"/>
              <a:gd name="T57" fmla="*/ 2147483646 h 45"/>
              <a:gd name="T58" fmla="*/ 2147483646 w 63"/>
              <a:gd name="T59" fmla="*/ 2147483646 h 45"/>
              <a:gd name="T60" fmla="*/ 2147483646 w 63"/>
              <a:gd name="T61" fmla="*/ 2147483646 h 45"/>
              <a:gd name="T62" fmla="*/ 2147483646 w 63"/>
              <a:gd name="T63" fmla="*/ 2147483646 h 45"/>
              <a:gd name="T64" fmla="*/ 2147483646 w 63"/>
              <a:gd name="T65" fmla="*/ 2147483646 h 45"/>
              <a:gd name="T66" fmla="*/ 2147483646 w 63"/>
              <a:gd name="T67" fmla="*/ 2147483646 h 45"/>
              <a:gd name="T68" fmla="*/ 2147483646 w 63"/>
              <a:gd name="T69" fmla="*/ 2147483646 h 45"/>
              <a:gd name="T70" fmla="*/ 2147483646 w 63"/>
              <a:gd name="T71" fmla="*/ 0 h 45"/>
              <a:gd name="T72" fmla="*/ 2147483646 w 63"/>
              <a:gd name="T73" fmla="*/ 0 h 45"/>
              <a:gd name="T74" fmla="*/ 2147483646 w 63"/>
              <a:gd name="T75" fmla="*/ 2147483646 h 45"/>
              <a:gd name="T76" fmla="*/ 2147483646 w 63"/>
              <a:gd name="T77" fmla="*/ 2147483646 h 45"/>
              <a:gd name="T78" fmla="*/ 2147483646 w 63"/>
              <a:gd name="T79" fmla="*/ 2147483646 h 45"/>
              <a:gd name="T80" fmla="*/ 2147483646 w 63"/>
              <a:gd name="T81" fmla="*/ 2147483646 h 45"/>
              <a:gd name="T82" fmla="*/ 2147483646 w 63"/>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88157" name="Freeform 92"/>
          <p:cNvSpPr>
            <a:spLocks/>
          </p:cNvSpPr>
          <p:nvPr/>
        </p:nvSpPr>
        <p:spPr bwMode="auto">
          <a:xfrm>
            <a:off x="6362700" y="4102100"/>
            <a:ext cx="88900" cy="71438"/>
          </a:xfrm>
          <a:custGeom>
            <a:avLst/>
            <a:gdLst>
              <a:gd name="T0" fmla="*/ 2147483646 w 63"/>
              <a:gd name="T1" fmla="*/ 2147483646 h 45"/>
              <a:gd name="T2" fmla="*/ 2147483646 w 63"/>
              <a:gd name="T3" fmla="*/ 2147483646 h 45"/>
              <a:gd name="T4" fmla="*/ 2147483646 w 63"/>
              <a:gd name="T5" fmla="*/ 2147483646 h 45"/>
              <a:gd name="T6" fmla="*/ 2147483646 w 63"/>
              <a:gd name="T7" fmla="*/ 2147483646 h 45"/>
              <a:gd name="T8" fmla="*/ 2147483646 w 63"/>
              <a:gd name="T9" fmla="*/ 2147483646 h 45"/>
              <a:gd name="T10" fmla="*/ 2147483646 w 63"/>
              <a:gd name="T11" fmla="*/ 2147483646 h 45"/>
              <a:gd name="T12" fmla="*/ 0 w 63"/>
              <a:gd name="T13" fmla="*/ 2147483646 h 45"/>
              <a:gd name="T14" fmla="*/ 0 w 63"/>
              <a:gd name="T15" fmla="*/ 2147483646 h 45"/>
              <a:gd name="T16" fmla="*/ 2147483646 w 63"/>
              <a:gd name="T17" fmla="*/ 2147483646 h 45"/>
              <a:gd name="T18" fmla="*/ 2147483646 w 63"/>
              <a:gd name="T19" fmla="*/ 2147483646 h 45"/>
              <a:gd name="T20" fmla="*/ 2147483646 w 63"/>
              <a:gd name="T21" fmla="*/ 2147483646 h 45"/>
              <a:gd name="T22" fmla="*/ 2147483646 w 63"/>
              <a:gd name="T23" fmla="*/ 2147483646 h 45"/>
              <a:gd name="T24" fmla="*/ 2147483646 w 63"/>
              <a:gd name="T25" fmla="*/ 2147483646 h 45"/>
              <a:gd name="T26" fmla="*/ 2147483646 w 63"/>
              <a:gd name="T27" fmla="*/ 2147483646 h 45"/>
              <a:gd name="T28" fmla="*/ 2147483646 w 63"/>
              <a:gd name="T29" fmla="*/ 2147483646 h 45"/>
              <a:gd name="T30" fmla="*/ 2147483646 w 63"/>
              <a:gd name="T31" fmla="*/ 2147483646 h 45"/>
              <a:gd name="T32" fmla="*/ 2147483646 w 63"/>
              <a:gd name="T33" fmla="*/ 2147483646 h 45"/>
              <a:gd name="T34" fmla="*/ 2147483646 w 63"/>
              <a:gd name="T35" fmla="*/ 2147483646 h 45"/>
              <a:gd name="T36" fmla="*/ 2147483646 w 63"/>
              <a:gd name="T37" fmla="*/ 2147483646 h 45"/>
              <a:gd name="T38" fmla="*/ 2147483646 w 63"/>
              <a:gd name="T39" fmla="*/ 2147483646 h 45"/>
              <a:gd name="T40" fmla="*/ 2147483646 w 63"/>
              <a:gd name="T41" fmla="*/ 2147483646 h 45"/>
              <a:gd name="T42" fmla="*/ 2147483646 w 63"/>
              <a:gd name="T43" fmla="*/ 2147483646 h 45"/>
              <a:gd name="T44" fmla="*/ 2147483646 w 63"/>
              <a:gd name="T45" fmla="*/ 2147483646 h 45"/>
              <a:gd name="T46" fmla="*/ 2147483646 w 63"/>
              <a:gd name="T47" fmla="*/ 2147483646 h 45"/>
              <a:gd name="T48" fmla="*/ 2147483646 w 63"/>
              <a:gd name="T49" fmla="*/ 2147483646 h 45"/>
              <a:gd name="T50" fmla="*/ 2147483646 w 63"/>
              <a:gd name="T51" fmla="*/ 2147483646 h 45"/>
              <a:gd name="T52" fmla="*/ 2147483646 w 63"/>
              <a:gd name="T53" fmla="*/ 2147483646 h 45"/>
              <a:gd name="T54" fmla="*/ 2147483646 w 63"/>
              <a:gd name="T55" fmla="*/ 2147483646 h 45"/>
              <a:gd name="T56" fmla="*/ 2147483646 w 63"/>
              <a:gd name="T57" fmla="*/ 2147483646 h 45"/>
              <a:gd name="T58" fmla="*/ 2147483646 w 63"/>
              <a:gd name="T59" fmla="*/ 2147483646 h 45"/>
              <a:gd name="T60" fmla="*/ 2147483646 w 63"/>
              <a:gd name="T61" fmla="*/ 2147483646 h 45"/>
              <a:gd name="T62" fmla="*/ 2147483646 w 63"/>
              <a:gd name="T63" fmla="*/ 2147483646 h 45"/>
              <a:gd name="T64" fmla="*/ 2147483646 w 63"/>
              <a:gd name="T65" fmla="*/ 2147483646 h 45"/>
              <a:gd name="T66" fmla="*/ 2147483646 w 63"/>
              <a:gd name="T67" fmla="*/ 2147483646 h 45"/>
              <a:gd name="T68" fmla="*/ 2147483646 w 63"/>
              <a:gd name="T69" fmla="*/ 2147483646 h 45"/>
              <a:gd name="T70" fmla="*/ 2147483646 w 63"/>
              <a:gd name="T71" fmla="*/ 0 h 45"/>
              <a:gd name="T72" fmla="*/ 2147483646 w 63"/>
              <a:gd name="T73" fmla="*/ 0 h 45"/>
              <a:gd name="T74" fmla="*/ 2147483646 w 63"/>
              <a:gd name="T75" fmla="*/ 2147483646 h 45"/>
              <a:gd name="T76" fmla="*/ 2147483646 w 63"/>
              <a:gd name="T77" fmla="*/ 2147483646 h 45"/>
              <a:gd name="T78" fmla="*/ 2147483646 w 63"/>
              <a:gd name="T79" fmla="*/ 2147483646 h 45"/>
              <a:gd name="T80" fmla="*/ 2147483646 w 63"/>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88158" name="Freeform 93"/>
          <p:cNvSpPr>
            <a:spLocks/>
          </p:cNvSpPr>
          <p:nvPr/>
        </p:nvSpPr>
        <p:spPr bwMode="auto">
          <a:xfrm>
            <a:off x="6354763" y="4073525"/>
            <a:ext cx="57150" cy="33338"/>
          </a:xfrm>
          <a:custGeom>
            <a:avLst/>
            <a:gdLst>
              <a:gd name="T0" fmla="*/ 0 w 41"/>
              <a:gd name="T1" fmla="*/ 2147483646 h 21"/>
              <a:gd name="T2" fmla="*/ 2147483646 w 41"/>
              <a:gd name="T3" fmla="*/ 2147483646 h 21"/>
              <a:gd name="T4" fmla="*/ 2147483646 w 41"/>
              <a:gd name="T5" fmla="*/ 2147483646 h 21"/>
              <a:gd name="T6" fmla="*/ 2147483646 w 41"/>
              <a:gd name="T7" fmla="*/ 2147483646 h 21"/>
              <a:gd name="T8" fmla="*/ 2147483646 w 41"/>
              <a:gd name="T9" fmla="*/ 2147483646 h 21"/>
              <a:gd name="T10" fmla="*/ 2147483646 w 41"/>
              <a:gd name="T11" fmla="*/ 2147483646 h 21"/>
              <a:gd name="T12" fmla="*/ 2147483646 w 41"/>
              <a:gd name="T13" fmla="*/ 2147483646 h 21"/>
              <a:gd name="T14" fmla="*/ 2147483646 w 41"/>
              <a:gd name="T15" fmla="*/ 2147483646 h 21"/>
              <a:gd name="T16" fmla="*/ 2147483646 w 41"/>
              <a:gd name="T17" fmla="*/ 2147483646 h 21"/>
              <a:gd name="T18" fmla="*/ 2147483646 w 41"/>
              <a:gd name="T19" fmla="*/ 2147483646 h 21"/>
              <a:gd name="T20" fmla="*/ 2147483646 w 41"/>
              <a:gd name="T21" fmla="*/ 2147483646 h 21"/>
              <a:gd name="T22" fmla="*/ 2147483646 w 41"/>
              <a:gd name="T23" fmla="*/ 2147483646 h 21"/>
              <a:gd name="T24" fmla="*/ 2147483646 w 41"/>
              <a:gd name="T25" fmla="*/ 2147483646 h 21"/>
              <a:gd name="T26" fmla="*/ 2147483646 w 41"/>
              <a:gd name="T27" fmla="*/ 2147483646 h 21"/>
              <a:gd name="T28" fmla="*/ 2147483646 w 41"/>
              <a:gd name="T29" fmla="*/ 2147483646 h 21"/>
              <a:gd name="T30" fmla="*/ 2147483646 w 41"/>
              <a:gd name="T31" fmla="*/ 2147483646 h 21"/>
              <a:gd name="T32" fmla="*/ 2147483646 w 41"/>
              <a:gd name="T33" fmla="*/ 2147483646 h 21"/>
              <a:gd name="T34" fmla="*/ 2147483646 w 41"/>
              <a:gd name="T35" fmla="*/ 2147483646 h 21"/>
              <a:gd name="T36" fmla="*/ 2147483646 w 41"/>
              <a:gd name="T37" fmla="*/ 2147483646 h 21"/>
              <a:gd name="T38" fmla="*/ 2147483646 w 41"/>
              <a:gd name="T39" fmla="*/ 2147483646 h 21"/>
              <a:gd name="T40" fmla="*/ 2147483646 w 41"/>
              <a:gd name="T41" fmla="*/ 2147483646 h 21"/>
              <a:gd name="T42" fmla="*/ 2147483646 w 41"/>
              <a:gd name="T43" fmla="*/ 2147483646 h 21"/>
              <a:gd name="T44" fmla="*/ 2147483646 w 41"/>
              <a:gd name="T45" fmla="*/ 2147483646 h 21"/>
              <a:gd name="T46" fmla="*/ 2147483646 w 41"/>
              <a:gd name="T47" fmla="*/ 0 h 21"/>
              <a:gd name="T48" fmla="*/ 2147483646 w 41"/>
              <a:gd name="T49" fmla="*/ 2147483646 h 21"/>
              <a:gd name="T50" fmla="*/ 2147483646 w 41"/>
              <a:gd name="T51" fmla="*/ 2147483646 h 21"/>
              <a:gd name="T52" fmla="*/ 2147483646 w 41"/>
              <a:gd name="T53" fmla="*/ 2147483646 h 21"/>
              <a:gd name="T54" fmla="*/ 2147483646 w 41"/>
              <a:gd name="T55" fmla="*/ 2147483646 h 21"/>
              <a:gd name="T56" fmla="*/ 2147483646 w 41"/>
              <a:gd name="T57" fmla="*/ 2147483646 h 21"/>
              <a:gd name="T58" fmla="*/ 2147483646 w 41"/>
              <a:gd name="T59" fmla="*/ 2147483646 h 21"/>
              <a:gd name="T60" fmla="*/ 2147483646 w 41"/>
              <a:gd name="T61" fmla="*/ 2147483646 h 21"/>
              <a:gd name="T62" fmla="*/ 2147483646 w 41"/>
              <a:gd name="T63" fmla="*/ 2147483646 h 21"/>
              <a:gd name="T64" fmla="*/ 0 w 41"/>
              <a:gd name="T65" fmla="*/ 2147483646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9" name="Freeform 94"/>
          <p:cNvSpPr>
            <a:spLocks/>
          </p:cNvSpPr>
          <p:nvPr/>
        </p:nvSpPr>
        <p:spPr bwMode="auto">
          <a:xfrm>
            <a:off x="6354763" y="4073525"/>
            <a:ext cx="57150" cy="33338"/>
          </a:xfrm>
          <a:custGeom>
            <a:avLst/>
            <a:gdLst>
              <a:gd name="T0" fmla="*/ 0 w 41"/>
              <a:gd name="T1" fmla="*/ 2147483646 h 21"/>
              <a:gd name="T2" fmla="*/ 2147483646 w 41"/>
              <a:gd name="T3" fmla="*/ 2147483646 h 21"/>
              <a:gd name="T4" fmla="*/ 2147483646 w 41"/>
              <a:gd name="T5" fmla="*/ 2147483646 h 21"/>
              <a:gd name="T6" fmla="*/ 2147483646 w 41"/>
              <a:gd name="T7" fmla="*/ 2147483646 h 21"/>
              <a:gd name="T8" fmla="*/ 2147483646 w 41"/>
              <a:gd name="T9" fmla="*/ 2147483646 h 21"/>
              <a:gd name="T10" fmla="*/ 2147483646 w 41"/>
              <a:gd name="T11" fmla="*/ 2147483646 h 21"/>
              <a:gd name="T12" fmla="*/ 2147483646 w 41"/>
              <a:gd name="T13" fmla="*/ 2147483646 h 21"/>
              <a:gd name="T14" fmla="*/ 2147483646 w 41"/>
              <a:gd name="T15" fmla="*/ 2147483646 h 21"/>
              <a:gd name="T16" fmla="*/ 2147483646 w 41"/>
              <a:gd name="T17" fmla="*/ 2147483646 h 21"/>
              <a:gd name="T18" fmla="*/ 2147483646 w 41"/>
              <a:gd name="T19" fmla="*/ 2147483646 h 21"/>
              <a:gd name="T20" fmla="*/ 2147483646 w 41"/>
              <a:gd name="T21" fmla="*/ 2147483646 h 21"/>
              <a:gd name="T22" fmla="*/ 2147483646 w 41"/>
              <a:gd name="T23" fmla="*/ 2147483646 h 21"/>
              <a:gd name="T24" fmla="*/ 2147483646 w 41"/>
              <a:gd name="T25" fmla="*/ 2147483646 h 21"/>
              <a:gd name="T26" fmla="*/ 2147483646 w 41"/>
              <a:gd name="T27" fmla="*/ 2147483646 h 21"/>
              <a:gd name="T28" fmla="*/ 2147483646 w 41"/>
              <a:gd name="T29" fmla="*/ 2147483646 h 21"/>
              <a:gd name="T30" fmla="*/ 2147483646 w 41"/>
              <a:gd name="T31" fmla="*/ 2147483646 h 21"/>
              <a:gd name="T32" fmla="*/ 2147483646 w 41"/>
              <a:gd name="T33" fmla="*/ 2147483646 h 21"/>
              <a:gd name="T34" fmla="*/ 2147483646 w 41"/>
              <a:gd name="T35" fmla="*/ 2147483646 h 21"/>
              <a:gd name="T36" fmla="*/ 2147483646 w 41"/>
              <a:gd name="T37" fmla="*/ 2147483646 h 21"/>
              <a:gd name="T38" fmla="*/ 2147483646 w 41"/>
              <a:gd name="T39" fmla="*/ 2147483646 h 21"/>
              <a:gd name="T40" fmla="*/ 2147483646 w 41"/>
              <a:gd name="T41" fmla="*/ 2147483646 h 21"/>
              <a:gd name="T42" fmla="*/ 2147483646 w 41"/>
              <a:gd name="T43" fmla="*/ 2147483646 h 21"/>
              <a:gd name="T44" fmla="*/ 2147483646 w 41"/>
              <a:gd name="T45" fmla="*/ 2147483646 h 21"/>
              <a:gd name="T46" fmla="*/ 2147483646 w 41"/>
              <a:gd name="T47" fmla="*/ 0 h 21"/>
              <a:gd name="T48" fmla="*/ 2147483646 w 41"/>
              <a:gd name="T49" fmla="*/ 2147483646 h 21"/>
              <a:gd name="T50" fmla="*/ 2147483646 w 41"/>
              <a:gd name="T51" fmla="*/ 2147483646 h 21"/>
              <a:gd name="T52" fmla="*/ 2147483646 w 41"/>
              <a:gd name="T53" fmla="*/ 2147483646 h 21"/>
              <a:gd name="T54" fmla="*/ 2147483646 w 41"/>
              <a:gd name="T55" fmla="*/ 2147483646 h 21"/>
              <a:gd name="T56" fmla="*/ 2147483646 w 41"/>
              <a:gd name="T57" fmla="*/ 2147483646 h 21"/>
              <a:gd name="T58" fmla="*/ 2147483646 w 41"/>
              <a:gd name="T59" fmla="*/ 2147483646 h 21"/>
              <a:gd name="T60" fmla="*/ 2147483646 w 41"/>
              <a:gd name="T61" fmla="*/ 2147483646 h 21"/>
              <a:gd name="T62" fmla="*/ 2147483646 w 41"/>
              <a:gd name="T63" fmla="*/ 2147483646 h 21"/>
              <a:gd name="T64" fmla="*/ 0 w 41"/>
              <a:gd name="T65" fmla="*/ 2147483646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88160" name="Freeform 95"/>
          <p:cNvSpPr>
            <a:spLocks/>
          </p:cNvSpPr>
          <p:nvPr/>
        </p:nvSpPr>
        <p:spPr bwMode="auto">
          <a:xfrm>
            <a:off x="6450013" y="4071938"/>
            <a:ext cx="80962" cy="74612"/>
          </a:xfrm>
          <a:custGeom>
            <a:avLst/>
            <a:gdLst>
              <a:gd name="T0" fmla="*/ 2147483646 w 57"/>
              <a:gd name="T1" fmla="*/ 2147483646 h 47"/>
              <a:gd name="T2" fmla="*/ 2147483646 w 57"/>
              <a:gd name="T3" fmla="*/ 2147483646 h 47"/>
              <a:gd name="T4" fmla="*/ 2147483646 w 57"/>
              <a:gd name="T5" fmla="*/ 2147483646 h 47"/>
              <a:gd name="T6" fmla="*/ 2147483646 w 57"/>
              <a:gd name="T7" fmla="*/ 2147483646 h 47"/>
              <a:gd name="T8" fmla="*/ 2147483646 w 57"/>
              <a:gd name="T9" fmla="*/ 2147483646 h 47"/>
              <a:gd name="T10" fmla="*/ 2147483646 w 57"/>
              <a:gd name="T11" fmla="*/ 2147483646 h 47"/>
              <a:gd name="T12" fmla="*/ 2147483646 w 57"/>
              <a:gd name="T13" fmla="*/ 2147483646 h 47"/>
              <a:gd name="T14" fmla="*/ 2147483646 w 57"/>
              <a:gd name="T15" fmla="*/ 2147483646 h 47"/>
              <a:gd name="T16" fmla="*/ 2147483646 w 57"/>
              <a:gd name="T17" fmla="*/ 2147483646 h 47"/>
              <a:gd name="T18" fmla="*/ 2147483646 w 57"/>
              <a:gd name="T19" fmla="*/ 2147483646 h 47"/>
              <a:gd name="T20" fmla="*/ 2147483646 w 57"/>
              <a:gd name="T21" fmla="*/ 2147483646 h 47"/>
              <a:gd name="T22" fmla="*/ 2147483646 w 57"/>
              <a:gd name="T23" fmla="*/ 2147483646 h 47"/>
              <a:gd name="T24" fmla="*/ 2147483646 w 57"/>
              <a:gd name="T25" fmla="*/ 2147483646 h 47"/>
              <a:gd name="T26" fmla="*/ 2147483646 w 57"/>
              <a:gd name="T27" fmla="*/ 2147483646 h 47"/>
              <a:gd name="T28" fmla="*/ 2147483646 w 57"/>
              <a:gd name="T29" fmla="*/ 2147483646 h 47"/>
              <a:gd name="T30" fmla="*/ 2147483646 w 57"/>
              <a:gd name="T31" fmla="*/ 2147483646 h 47"/>
              <a:gd name="T32" fmla="*/ 2147483646 w 57"/>
              <a:gd name="T33" fmla="*/ 2147483646 h 47"/>
              <a:gd name="T34" fmla="*/ 2147483646 w 57"/>
              <a:gd name="T35" fmla="*/ 2147483646 h 47"/>
              <a:gd name="T36" fmla="*/ 2147483646 w 57"/>
              <a:gd name="T37" fmla="*/ 2147483646 h 47"/>
              <a:gd name="T38" fmla="*/ 2147483646 w 57"/>
              <a:gd name="T39" fmla="*/ 2147483646 h 47"/>
              <a:gd name="T40" fmla="*/ 2147483646 w 57"/>
              <a:gd name="T41" fmla="*/ 2147483646 h 47"/>
              <a:gd name="T42" fmla="*/ 2147483646 w 57"/>
              <a:gd name="T43" fmla="*/ 2147483646 h 47"/>
              <a:gd name="T44" fmla="*/ 2147483646 w 57"/>
              <a:gd name="T45" fmla="*/ 2147483646 h 47"/>
              <a:gd name="T46" fmla="*/ 2147483646 w 57"/>
              <a:gd name="T47" fmla="*/ 2147483646 h 47"/>
              <a:gd name="T48" fmla="*/ 2147483646 w 57"/>
              <a:gd name="T49" fmla="*/ 2147483646 h 47"/>
              <a:gd name="T50" fmla="*/ 2147483646 w 57"/>
              <a:gd name="T51" fmla="*/ 0 h 47"/>
              <a:gd name="T52" fmla="*/ 2147483646 w 57"/>
              <a:gd name="T53" fmla="*/ 2147483646 h 47"/>
              <a:gd name="T54" fmla="*/ 2147483646 w 57"/>
              <a:gd name="T55" fmla="*/ 2147483646 h 47"/>
              <a:gd name="T56" fmla="*/ 0 w 57"/>
              <a:gd name="T57" fmla="*/ 2147483646 h 47"/>
              <a:gd name="T58" fmla="*/ 2147483646 w 57"/>
              <a:gd name="T59" fmla="*/ 2147483646 h 47"/>
              <a:gd name="T60" fmla="*/ 2147483646 w 57"/>
              <a:gd name="T61" fmla="*/ 2147483646 h 47"/>
              <a:gd name="T62" fmla="*/ 2147483646 w 57"/>
              <a:gd name="T63" fmla="*/ 2147483646 h 47"/>
              <a:gd name="T64" fmla="*/ 0 w 57"/>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61" name="Freeform 96"/>
          <p:cNvSpPr>
            <a:spLocks/>
          </p:cNvSpPr>
          <p:nvPr/>
        </p:nvSpPr>
        <p:spPr bwMode="auto">
          <a:xfrm>
            <a:off x="6450013" y="4071938"/>
            <a:ext cx="80962" cy="74612"/>
          </a:xfrm>
          <a:custGeom>
            <a:avLst/>
            <a:gdLst>
              <a:gd name="T0" fmla="*/ 2147483646 w 57"/>
              <a:gd name="T1" fmla="*/ 2147483646 h 47"/>
              <a:gd name="T2" fmla="*/ 2147483646 w 57"/>
              <a:gd name="T3" fmla="*/ 2147483646 h 47"/>
              <a:gd name="T4" fmla="*/ 2147483646 w 57"/>
              <a:gd name="T5" fmla="*/ 2147483646 h 47"/>
              <a:gd name="T6" fmla="*/ 2147483646 w 57"/>
              <a:gd name="T7" fmla="*/ 2147483646 h 47"/>
              <a:gd name="T8" fmla="*/ 2147483646 w 57"/>
              <a:gd name="T9" fmla="*/ 2147483646 h 47"/>
              <a:gd name="T10" fmla="*/ 2147483646 w 57"/>
              <a:gd name="T11" fmla="*/ 2147483646 h 47"/>
              <a:gd name="T12" fmla="*/ 2147483646 w 57"/>
              <a:gd name="T13" fmla="*/ 2147483646 h 47"/>
              <a:gd name="T14" fmla="*/ 2147483646 w 57"/>
              <a:gd name="T15" fmla="*/ 2147483646 h 47"/>
              <a:gd name="T16" fmla="*/ 2147483646 w 57"/>
              <a:gd name="T17" fmla="*/ 2147483646 h 47"/>
              <a:gd name="T18" fmla="*/ 2147483646 w 57"/>
              <a:gd name="T19" fmla="*/ 2147483646 h 47"/>
              <a:gd name="T20" fmla="*/ 2147483646 w 57"/>
              <a:gd name="T21" fmla="*/ 2147483646 h 47"/>
              <a:gd name="T22" fmla="*/ 2147483646 w 57"/>
              <a:gd name="T23" fmla="*/ 2147483646 h 47"/>
              <a:gd name="T24" fmla="*/ 2147483646 w 57"/>
              <a:gd name="T25" fmla="*/ 2147483646 h 47"/>
              <a:gd name="T26" fmla="*/ 2147483646 w 57"/>
              <a:gd name="T27" fmla="*/ 2147483646 h 47"/>
              <a:gd name="T28" fmla="*/ 2147483646 w 57"/>
              <a:gd name="T29" fmla="*/ 2147483646 h 47"/>
              <a:gd name="T30" fmla="*/ 2147483646 w 57"/>
              <a:gd name="T31" fmla="*/ 2147483646 h 47"/>
              <a:gd name="T32" fmla="*/ 2147483646 w 57"/>
              <a:gd name="T33" fmla="*/ 2147483646 h 47"/>
              <a:gd name="T34" fmla="*/ 2147483646 w 57"/>
              <a:gd name="T35" fmla="*/ 2147483646 h 47"/>
              <a:gd name="T36" fmla="*/ 2147483646 w 57"/>
              <a:gd name="T37" fmla="*/ 2147483646 h 47"/>
              <a:gd name="T38" fmla="*/ 2147483646 w 57"/>
              <a:gd name="T39" fmla="*/ 2147483646 h 47"/>
              <a:gd name="T40" fmla="*/ 2147483646 w 57"/>
              <a:gd name="T41" fmla="*/ 2147483646 h 47"/>
              <a:gd name="T42" fmla="*/ 2147483646 w 57"/>
              <a:gd name="T43" fmla="*/ 2147483646 h 47"/>
              <a:gd name="T44" fmla="*/ 2147483646 w 57"/>
              <a:gd name="T45" fmla="*/ 2147483646 h 47"/>
              <a:gd name="T46" fmla="*/ 2147483646 w 57"/>
              <a:gd name="T47" fmla="*/ 2147483646 h 47"/>
              <a:gd name="T48" fmla="*/ 2147483646 w 57"/>
              <a:gd name="T49" fmla="*/ 2147483646 h 47"/>
              <a:gd name="T50" fmla="*/ 2147483646 w 57"/>
              <a:gd name="T51" fmla="*/ 0 h 47"/>
              <a:gd name="T52" fmla="*/ 2147483646 w 57"/>
              <a:gd name="T53" fmla="*/ 2147483646 h 47"/>
              <a:gd name="T54" fmla="*/ 2147483646 w 57"/>
              <a:gd name="T55" fmla="*/ 2147483646 h 47"/>
              <a:gd name="T56" fmla="*/ 0 w 57"/>
              <a:gd name="T57" fmla="*/ 2147483646 h 47"/>
              <a:gd name="T58" fmla="*/ 2147483646 w 57"/>
              <a:gd name="T59" fmla="*/ 2147483646 h 47"/>
              <a:gd name="T60" fmla="*/ 2147483646 w 57"/>
              <a:gd name="T61" fmla="*/ 2147483646 h 47"/>
              <a:gd name="T62" fmla="*/ 2147483646 w 57"/>
              <a:gd name="T63" fmla="*/ 2147483646 h 47"/>
              <a:gd name="T64" fmla="*/ 0 w 57"/>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88162" name="Freeform 97"/>
          <p:cNvSpPr>
            <a:spLocks/>
          </p:cNvSpPr>
          <p:nvPr/>
        </p:nvSpPr>
        <p:spPr bwMode="auto">
          <a:xfrm>
            <a:off x="6450013" y="4071938"/>
            <a:ext cx="80962" cy="74612"/>
          </a:xfrm>
          <a:custGeom>
            <a:avLst/>
            <a:gdLst>
              <a:gd name="T0" fmla="*/ 2147483646 w 57"/>
              <a:gd name="T1" fmla="*/ 2147483646 h 47"/>
              <a:gd name="T2" fmla="*/ 2147483646 w 57"/>
              <a:gd name="T3" fmla="*/ 2147483646 h 47"/>
              <a:gd name="T4" fmla="*/ 2147483646 w 57"/>
              <a:gd name="T5" fmla="*/ 2147483646 h 47"/>
              <a:gd name="T6" fmla="*/ 2147483646 w 57"/>
              <a:gd name="T7" fmla="*/ 2147483646 h 47"/>
              <a:gd name="T8" fmla="*/ 2147483646 w 57"/>
              <a:gd name="T9" fmla="*/ 2147483646 h 47"/>
              <a:gd name="T10" fmla="*/ 2147483646 w 57"/>
              <a:gd name="T11" fmla="*/ 2147483646 h 47"/>
              <a:gd name="T12" fmla="*/ 2147483646 w 57"/>
              <a:gd name="T13" fmla="*/ 2147483646 h 47"/>
              <a:gd name="T14" fmla="*/ 2147483646 w 57"/>
              <a:gd name="T15" fmla="*/ 2147483646 h 47"/>
              <a:gd name="T16" fmla="*/ 2147483646 w 57"/>
              <a:gd name="T17" fmla="*/ 2147483646 h 47"/>
              <a:gd name="T18" fmla="*/ 2147483646 w 57"/>
              <a:gd name="T19" fmla="*/ 2147483646 h 47"/>
              <a:gd name="T20" fmla="*/ 2147483646 w 57"/>
              <a:gd name="T21" fmla="*/ 2147483646 h 47"/>
              <a:gd name="T22" fmla="*/ 2147483646 w 57"/>
              <a:gd name="T23" fmla="*/ 2147483646 h 47"/>
              <a:gd name="T24" fmla="*/ 2147483646 w 57"/>
              <a:gd name="T25" fmla="*/ 2147483646 h 47"/>
              <a:gd name="T26" fmla="*/ 2147483646 w 57"/>
              <a:gd name="T27" fmla="*/ 2147483646 h 47"/>
              <a:gd name="T28" fmla="*/ 2147483646 w 57"/>
              <a:gd name="T29" fmla="*/ 2147483646 h 47"/>
              <a:gd name="T30" fmla="*/ 2147483646 w 57"/>
              <a:gd name="T31" fmla="*/ 2147483646 h 47"/>
              <a:gd name="T32" fmla="*/ 2147483646 w 57"/>
              <a:gd name="T33" fmla="*/ 2147483646 h 47"/>
              <a:gd name="T34" fmla="*/ 2147483646 w 57"/>
              <a:gd name="T35" fmla="*/ 2147483646 h 47"/>
              <a:gd name="T36" fmla="*/ 2147483646 w 57"/>
              <a:gd name="T37" fmla="*/ 2147483646 h 47"/>
              <a:gd name="T38" fmla="*/ 2147483646 w 57"/>
              <a:gd name="T39" fmla="*/ 2147483646 h 47"/>
              <a:gd name="T40" fmla="*/ 2147483646 w 57"/>
              <a:gd name="T41" fmla="*/ 2147483646 h 47"/>
              <a:gd name="T42" fmla="*/ 2147483646 w 57"/>
              <a:gd name="T43" fmla="*/ 2147483646 h 47"/>
              <a:gd name="T44" fmla="*/ 2147483646 w 57"/>
              <a:gd name="T45" fmla="*/ 2147483646 h 47"/>
              <a:gd name="T46" fmla="*/ 2147483646 w 57"/>
              <a:gd name="T47" fmla="*/ 2147483646 h 47"/>
              <a:gd name="T48" fmla="*/ 2147483646 w 57"/>
              <a:gd name="T49" fmla="*/ 2147483646 h 47"/>
              <a:gd name="T50" fmla="*/ 2147483646 w 57"/>
              <a:gd name="T51" fmla="*/ 0 h 47"/>
              <a:gd name="T52" fmla="*/ 2147483646 w 57"/>
              <a:gd name="T53" fmla="*/ 2147483646 h 47"/>
              <a:gd name="T54" fmla="*/ 2147483646 w 57"/>
              <a:gd name="T55" fmla="*/ 2147483646 h 47"/>
              <a:gd name="T56" fmla="*/ 0 w 57"/>
              <a:gd name="T57" fmla="*/ 2147483646 h 47"/>
              <a:gd name="T58" fmla="*/ 2147483646 w 57"/>
              <a:gd name="T59" fmla="*/ 2147483646 h 47"/>
              <a:gd name="T60" fmla="*/ 2147483646 w 57"/>
              <a:gd name="T61" fmla="*/ 2147483646 h 47"/>
              <a:gd name="T62" fmla="*/ 2147483646 w 57"/>
              <a:gd name="T63" fmla="*/ 2147483646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88163" name="Freeform 98"/>
          <p:cNvSpPr>
            <a:spLocks/>
          </p:cNvSpPr>
          <p:nvPr/>
        </p:nvSpPr>
        <p:spPr bwMode="auto">
          <a:xfrm>
            <a:off x="6472238" y="4154488"/>
            <a:ext cx="100012" cy="55562"/>
          </a:xfrm>
          <a:custGeom>
            <a:avLst/>
            <a:gdLst>
              <a:gd name="T0" fmla="*/ 2147483646 w 70"/>
              <a:gd name="T1" fmla="*/ 2147483646 h 35"/>
              <a:gd name="T2" fmla="*/ 2147483646 w 70"/>
              <a:gd name="T3" fmla="*/ 2147483646 h 35"/>
              <a:gd name="T4" fmla="*/ 2147483646 w 70"/>
              <a:gd name="T5" fmla="*/ 2147483646 h 35"/>
              <a:gd name="T6" fmla="*/ 2147483646 w 70"/>
              <a:gd name="T7" fmla="*/ 2147483646 h 35"/>
              <a:gd name="T8" fmla="*/ 2147483646 w 70"/>
              <a:gd name="T9" fmla="*/ 2147483646 h 35"/>
              <a:gd name="T10" fmla="*/ 2147483646 w 70"/>
              <a:gd name="T11" fmla="*/ 2147483646 h 35"/>
              <a:gd name="T12" fmla="*/ 2147483646 w 70"/>
              <a:gd name="T13" fmla="*/ 2147483646 h 35"/>
              <a:gd name="T14" fmla="*/ 2147483646 w 70"/>
              <a:gd name="T15" fmla="*/ 2147483646 h 35"/>
              <a:gd name="T16" fmla="*/ 2147483646 w 70"/>
              <a:gd name="T17" fmla="*/ 2147483646 h 35"/>
              <a:gd name="T18" fmla="*/ 0 w 70"/>
              <a:gd name="T19" fmla="*/ 2147483646 h 35"/>
              <a:gd name="T20" fmla="*/ 0 w 70"/>
              <a:gd name="T21" fmla="*/ 2147483646 h 35"/>
              <a:gd name="T22" fmla="*/ 2147483646 w 70"/>
              <a:gd name="T23" fmla="*/ 2147483646 h 35"/>
              <a:gd name="T24" fmla="*/ 2147483646 w 70"/>
              <a:gd name="T25" fmla="*/ 2147483646 h 35"/>
              <a:gd name="T26" fmla="*/ 2147483646 w 70"/>
              <a:gd name="T27" fmla="*/ 2147483646 h 35"/>
              <a:gd name="T28" fmla="*/ 2147483646 w 70"/>
              <a:gd name="T29" fmla="*/ 2147483646 h 35"/>
              <a:gd name="T30" fmla="*/ 2147483646 w 70"/>
              <a:gd name="T31" fmla="*/ 2147483646 h 35"/>
              <a:gd name="T32" fmla="*/ 2147483646 w 70"/>
              <a:gd name="T33" fmla="*/ 2147483646 h 35"/>
              <a:gd name="T34" fmla="*/ 2147483646 w 70"/>
              <a:gd name="T35" fmla="*/ 2147483646 h 35"/>
              <a:gd name="T36" fmla="*/ 2147483646 w 70"/>
              <a:gd name="T37" fmla="*/ 2147483646 h 35"/>
              <a:gd name="T38" fmla="*/ 2147483646 w 70"/>
              <a:gd name="T39" fmla="*/ 2147483646 h 35"/>
              <a:gd name="T40" fmla="*/ 2147483646 w 70"/>
              <a:gd name="T41" fmla="*/ 2147483646 h 35"/>
              <a:gd name="T42" fmla="*/ 2147483646 w 70"/>
              <a:gd name="T43" fmla="*/ 2147483646 h 35"/>
              <a:gd name="T44" fmla="*/ 2147483646 w 70"/>
              <a:gd name="T45" fmla="*/ 2147483646 h 35"/>
              <a:gd name="T46" fmla="*/ 2147483646 w 70"/>
              <a:gd name="T47" fmla="*/ 2147483646 h 35"/>
              <a:gd name="T48" fmla="*/ 2147483646 w 70"/>
              <a:gd name="T49" fmla="*/ 2147483646 h 35"/>
              <a:gd name="T50" fmla="*/ 2147483646 w 70"/>
              <a:gd name="T51" fmla="*/ 2147483646 h 35"/>
              <a:gd name="T52" fmla="*/ 2147483646 w 70"/>
              <a:gd name="T53" fmla="*/ 2147483646 h 35"/>
              <a:gd name="T54" fmla="*/ 2147483646 w 70"/>
              <a:gd name="T55" fmla="*/ 2147483646 h 35"/>
              <a:gd name="T56" fmla="*/ 2147483646 w 70"/>
              <a:gd name="T57" fmla="*/ 2147483646 h 35"/>
              <a:gd name="T58" fmla="*/ 2147483646 w 70"/>
              <a:gd name="T59" fmla="*/ 2147483646 h 35"/>
              <a:gd name="T60" fmla="*/ 2147483646 w 70"/>
              <a:gd name="T61" fmla="*/ 2147483646 h 35"/>
              <a:gd name="T62" fmla="*/ 2147483646 w 70"/>
              <a:gd name="T63" fmla="*/ 2147483646 h 35"/>
              <a:gd name="T64" fmla="*/ 2147483646 w 70"/>
              <a:gd name="T65" fmla="*/ 2147483646 h 35"/>
              <a:gd name="T66" fmla="*/ 2147483646 w 70"/>
              <a:gd name="T67" fmla="*/ 0 h 35"/>
              <a:gd name="T68" fmla="*/ 2147483646 w 70"/>
              <a:gd name="T69" fmla="*/ 0 h 35"/>
              <a:gd name="T70" fmla="*/ 2147483646 w 70"/>
              <a:gd name="T71" fmla="*/ 0 h 35"/>
              <a:gd name="T72" fmla="*/ 2147483646 w 70"/>
              <a:gd name="T73" fmla="*/ 2147483646 h 35"/>
              <a:gd name="T74" fmla="*/ 2147483646 w 70"/>
              <a:gd name="T75" fmla="*/ 2147483646 h 35"/>
              <a:gd name="T76" fmla="*/ 2147483646 w 70"/>
              <a:gd name="T77" fmla="*/ 2147483646 h 35"/>
              <a:gd name="T78" fmla="*/ 2147483646 w 70"/>
              <a:gd name="T79" fmla="*/ 2147483646 h 35"/>
              <a:gd name="T80" fmla="*/ 2147483646 w 70"/>
              <a:gd name="T81" fmla="*/ 2147483646 h 35"/>
              <a:gd name="T82" fmla="*/ 2147483646 w 70"/>
              <a:gd name="T83" fmla="*/ 2147483646 h 35"/>
              <a:gd name="T84" fmla="*/ 2147483646 w 70"/>
              <a:gd name="T85" fmla="*/ 2147483646 h 35"/>
              <a:gd name="T86" fmla="*/ 2147483646 w 70"/>
              <a:gd name="T87" fmla="*/ 2147483646 h 35"/>
              <a:gd name="T88" fmla="*/ 2147483646 w 70"/>
              <a:gd name="T89" fmla="*/ 2147483646 h 35"/>
              <a:gd name="T90" fmla="*/ 2147483646 w 70"/>
              <a:gd name="T91" fmla="*/ 2147483646 h 35"/>
              <a:gd name="T92" fmla="*/ 2147483646 w 70"/>
              <a:gd name="T93" fmla="*/ 2147483646 h 35"/>
              <a:gd name="T94" fmla="*/ 2147483646 w 70"/>
              <a:gd name="T95" fmla="*/ 2147483646 h 35"/>
              <a:gd name="T96" fmla="*/ 2147483646 w 70"/>
              <a:gd name="T97" fmla="*/ 2147483646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64" name="Freeform 99"/>
          <p:cNvSpPr>
            <a:spLocks/>
          </p:cNvSpPr>
          <p:nvPr/>
        </p:nvSpPr>
        <p:spPr bwMode="auto">
          <a:xfrm>
            <a:off x="6472238" y="4154488"/>
            <a:ext cx="100012" cy="55562"/>
          </a:xfrm>
          <a:custGeom>
            <a:avLst/>
            <a:gdLst>
              <a:gd name="T0" fmla="*/ 2147483646 w 70"/>
              <a:gd name="T1" fmla="*/ 2147483646 h 35"/>
              <a:gd name="T2" fmla="*/ 2147483646 w 70"/>
              <a:gd name="T3" fmla="*/ 2147483646 h 35"/>
              <a:gd name="T4" fmla="*/ 2147483646 w 70"/>
              <a:gd name="T5" fmla="*/ 2147483646 h 35"/>
              <a:gd name="T6" fmla="*/ 2147483646 w 70"/>
              <a:gd name="T7" fmla="*/ 2147483646 h 35"/>
              <a:gd name="T8" fmla="*/ 2147483646 w 70"/>
              <a:gd name="T9" fmla="*/ 2147483646 h 35"/>
              <a:gd name="T10" fmla="*/ 2147483646 w 70"/>
              <a:gd name="T11" fmla="*/ 2147483646 h 35"/>
              <a:gd name="T12" fmla="*/ 2147483646 w 70"/>
              <a:gd name="T13" fmla="*/ 2147483646 h 35"/>
              <a:gd name="T14" fmla="*/ 2147483646 w 70"/>
              <a:gd name="T15" fmla="*/ 2147483646 h 35"/>
              <a:gd name="T16" fmla="*/ 2147483646 w 70"/>
              <a:gd name="T17" fmla="*/ 2147483646 h 35"/>
              <a:gd name="T18" fmla="*/ 0 w 70"/>
              <a:gd name="T19" fmla="*/ 2147483646 h 35"/>
              <a:gd name="T20" fmla="*/ 0 w 70"/>
              <a:gd name="T21" fmla="*/ 2147483646 h 35"/>
              <a:gd name="T22" fmla="*/ 2147483646 w 70"/>
              <a:gd name="T23" fmla="*/ 2147483646 h 35"/>
              <a:gd name="T24" fmla="*/ 2147483646 w 70"/>
              <a:gd name="T25" fmla="*/ 2147483646 h 35"/>
              <a:gd name="T26" fmla="*/ 2147483646 w 70"/>
              <a:gd name="T27" fmla="*/ 2147483646 h 35"/>
              <a:gd name="T28" fmla="*/ 2147483646 w 70"/>
              <a:gd name="T29" fmla="*/ 2147483646 h 35"/>
              <a:gd name="T30" fmla="*/ 2147483646 w 70"/>
              <a:gd name="T31" fmla="*/ 2147483646 h 35"/>
              <a:gd name="T32" fmla="*/ 2147483646 w 70"/>
              <a:gd name="T33" fmla="*/ 2147483646 h 35"/>
              <a:gd name="T34" fmla="*/ 2147483646 w 70"/>
              <a:gd name="T35" fmla="*/ 2147483646 h 35"/>
              <a:gd name="T36" fmla="*/ 2147483646 w 70"/>
              <a:gd name="T37" fmla="*/ 2147483646 h 35"/>
              <a:gd name="T38" fmla="*/ 2147483646 w 70"/>
              <a:gd name="T39" fmla="*/ 2147483646 h 35"/>
              <a:gd name="T40" fmla="*/ 2147483646 w 70"/>
              <a:gd name="T41" fmla="*/ 2147483646 h 35"/>
              <a:gd name="T42" fmla="*/ 2147483646 w 70"/>
              <a:gd name="T43" fmla="*/ 2147483646 h 35"/>
              <a:gd name="T44" fmla="*/ 2147483646 w 70"/>
              <a:gd name="T45" fmla="*/ 2147483646 h 35"/>
              <a:gd name="T46" fmla="*/ 2147483646 w 70"/>
              <a:gd name="T47" fmla="*/ 2147483646 h 35"/>
              <a:gd name="T48" fmla="*/ 2147483646 w 70"/>
              <a:gd name="T49" fmla="*/ 2147483646 h 35"/>
              <a:gd name="T50" fmla="*/ 2147483646 w 70"/>
              <a:gd name="T51" fmla="*/ 2147483646 h 35"/>
              <a:gd name="T52" fmla="*/ 2147483646 w 70"/>
              <a:gd name="T53" fmla="*/ 2147483646 h 35"/>
              <a:gd name="T54" fmla="*/ 2147483646 w 70"/>
              <a:gd name="T55" fmla="*/ 2147483646 h 35"/>
              <a:gd name="T56" fmla="*/ 2147483646 w 70"/>
              <a:gd name="T57" fmla="*/ 2147483646 h 35"/>
              <a:gd name="T58" fmla="*/ 2147483646 w 70"/>
              <a:gd name="T59" fmla="*/ 2147483646 h 35"/>
              <a:gd name="T60" fmla="*/ 2147483646 w 70"/>
              <a:gd name="T61" fmla="*/ 2147483646 h 35"/>
              <a:gd name="T62" fmla="*/ 2147483646 w 70"/>
              <a:gd name="T63" fmla="*/ 2147483646 h 35"/>
              <a:gd name="T64" fmla="*/ 2147483646 w 70"/>
              <a:gd name="T65" fmla="*/ 2147483646 h 35"/>
              <a:gd name="T66" fmla="*/ 2147483646 w 70"/>
              <a:gd name="T67" fmla="*/ 0 h 35"/>
              <a:gd name="T68" fmla="*/ 2147483646 w 70"/>
              <a:gd name="T69" fmla="*/ 0 h 35"/>
              <a:gd name="T70" fmla="*/ 2147483646 w 70"/>
              <a:gd name="T71" fmla="*/ 0 h 35"/>
              <a:gd name="T72" fmla="*/ 2147483646 w 70"/>
              <a:gd name="T73" fmla="*/ 2147483646 h 35"/>
              <a:gd name="T74" fmla="*/ 2147483646 w 70"/>
              <a:gd name="T75" fmla="*/ 2147483646 h 35"/>
              <a:gd name="T76" fmla="*/ 2147483646 w 70"/>
              <a:gd name="T77" fmla="*/ 2147483646 h 35"/>
              <a:gd name="T78" fmla="*/ 2147483646 w 70"/>
              <a:gd name="T79" fmla="*/ 2147483646 h 35"/>
              <a:gd name="T80" fmla="*/ 2147483646 w 70"/>
              <a:gd name="T81" fmla="*/ 2147483646 h 35"/>
              <a:gd name="T82" fmla="*/ 2147483646 w 70"/>
              <a:gd name="T83" fmla="*/ 2147483646 h 35"/>
              <a:gd name="T84" fmla="*/ 2147483646 w 70"/>
              <a:gd name="T85" fmla="*/ 2147483646 h 35"/>
              <a:gd name="T86" fmla="*/ 2147483646 w 70"/>
              <a:gd name="T87" fmla="*/ 2147483646 h 35"/>
              <a:gd name="T88" fmla="*/ 2147483646 w 70"/>
              <a:gd name="T89" fmla="*/ 2147483646 h 35"/>
              <a:gd name="T90" fmla="*/ 2147483646 w 70"/>
              <a:gd name="T91" fmla="*/ 2147483646 h 35"/>
              <a:gd name="T92" fmla="*/ 2147483646 w 70"/>
              <a:gd name="T93" fmla="*/ 2147483646 h 35"/>
              <a:gd name="T94" fmla="*/ 2147483646 w 70"/>
              <a:gd name="T95" fmla="*/ 2147483646 h 35"/>
              <a:gd name="T96" fmla="*/ 2147483646 w 70"/>
              <a:gd name="T97" fmla="*/ 2147483646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88165" name="Freeform 100"/>
          <p:cNvSpPr>
            <a:spLocks/>
          </p:cNvSpPr>
          <p:nvPr/>
        </p:nvSpPr>
        <p:spPr bwMode="auto">
          <a:xfrm>
            <a:off x="6472238" y="4154488"/>
            <a:ext cx="100012" cy="55562"/>
          </a:xfrm>
          <a:custGeom>
            <a:avLst/>
            <a:gdLst>
              <a:gd name="T0" fmla="*/ 2147483646 w 70"/>
              <a:gd name="T1" fmla="*/ 2147483646 h 35"/>
              <a:gd name="T2" fmla="*/ 2147483646 w 70"/>
              <a:gd name="T3" fmla="*/ 2147483646 h 35"/>
              <a:gd name="T4" fmla="*/ 2147483646 w 70"/>
              <a:gd name="T5" fmla="*/ 2147483646 h 35"/>
              <a:gd name="T6" fmla="*/ 2147483646 w 70"/>
              <a:gd name="T7" fmla="*/ 2147483646 h 35"/>
              <a:gd name="T8" fmla="*/ 2147483646 w 70"/>
              <a:gd name="T9" fmla="*/ 2147483646 h 35"/>
              <a:gd name="T10" fmla="*/ 2147483646 w 70"/>
              <a:gd name="T11" fmla="*/ 2147483646 h 35"/>
              <a:gd name="T12" fmla="*/ 2147483646 w 70"/>
              <a:gd name="T13" fmla="*/ 2147483646 h 35"/>
              <a:gd name="T14" fmla="*/ 2147483646 w 70"/>
              <a:gd name="T15" fmla="*/ 2147483646 h 35"/>
              <a:gd name="T16" fmla="*/ 2147483646 w 70"/>
              <a:gd name="T17" fmla="*/ 2147483646 h 35"/>
              <a:gd name="T18" fmla="*/ 0 w 70"/>
              <a:gd name="T19" fmla="*/ 2147483646 h 35"/>
              <a:gd name="T20" fmla="*/ 0 w 70"/>
              <a:gd name="T21" fmla="*/ 2147483646 h 35"/>
              <a:gd name="T22" fmla="*/ 2147483646 w 70"/>
              <a:gd name="T23" fmla="*/ 2147483646 h 35"/>
              <a:gd name="T24" fmla="*/ 2147483646 w 70"/>
              <a:gd name="T25" fmla="*/ 2147483646 h 35"/>
              <a:gd name="T26" fmla="*/ 2147483646 w 70"/>
              <a:gd name="T27" fmla="*/ 2147483646 h 35"/>
              <a:gd name="T28" fmla="*/ 2147483646 w 70"/>
              <a:gd name="T29" fmla="*/ 2147483646 h 35"/>
              <a:gd name="T30" fmla="*/ 2147483646 w 70"/>
              <a:gd name="T31" fmla="*/ 2147483646 h 35"/>
              <a:gd name="T32" fmla="*/ 2147483646 w 70"/>
              <a:gd name="T33" fmla="*/ 2147483646 h 35"/>
              <a:gd name="T34" fmla="*/ 2147483646 w 70"/>
              <a:gd name="T35" fmla="*/ 2147483646 h 35"/>
              <a:gd name="T36" fmla="*/ 2147483646 w 70"/>
              <a:gd name="T37" fmla="*/ 2147483646 h 35"/>
              <a:gd name="T38" fmla="*/ 2147483646 w 70"/>
              <a:gd name="T39" fmla="*/ 2147483646 h 35"/>
              <a:gd name="T40" fmla="*/ 2147483646 w 70"/>
              <a:gd name="T41" fmla="*/ 2147483646 h 35"/>
              <a:gd name="T42" fmla="*/ 2147483646 w 70"/>
              <a:gd name="T43" fmla="*/ 2147483646 h 35"/>
              <a:gd name="T44" fmla="*/ 2147483646 w 70"/>
              <a:gd name="T45" fmla="*/ 2147483646 h 35"/>
              <a:gd name="T46" fmla="*/ 2147483646 w 70"/>
              <a:gd name="T47" fmla="*/ 2147483646 h 35"/>
              <a:gd name="T48" fmla="*/ 2147483646 w 70"/>
              <a:gd name="T49" fmla="*/ 2147483646 h 35"/>
              <a:gd name="T50" fmla="*/ 2147483646 w 70"/>
              <a:gd name="T51" fmla="*/ 2147483646 h 35"/>
              <a:gd name="T52" fmla="*/ 2147483646 w 70"/>
              <a:gd name="T53" fmla="*/ 2147483646 h 35"/>
              <a:gd name="T54" fmla="*/ 2147483646 w 70"/>
              <a:gd name="T55" fmla="*/ 2147483646 h 35"/>
              <a:gd name="T56" fmla="*/ 2147483646 w 70"/>
              <a:gd name="T57" fmla="*/ 2147483646 h 35"/>
              <a:gd name="T58" fmla="*/ 2147483646 w 70"/>
              <a:gd name="T59" fmla="*/ 2147483646 h 35"/>
              <a:gd name="T60" fmla="*/ 2147483646 w 70"/>
              <a:gd name="T61" fmla="*/ 2147483646 h 35"/>
              <a:gd name="T62" fmla="*/ 2147483646 w 70"/>
              <a:gd name="T63" fmla="*/ 2147483646 h 35"/>
              <a:gd name="T64" fmla="*/ 2147483646 w 70"/>
              <a:gd name="T65" fmla="*/ 2147483646 h 35"/>
              <a:gd name="T66" fmla="*/ 2147483646 w 70"/>
              <a:gd name="T67" fmla="*/ 0 h 35"/>
              <a:gd name="T68" fmla="*/ 2147483646 w 70"/>
              <a:gd name="T69" fmla="*/ 0 h 35"/>
              <a:gd name="T70" fmla="*/ 2147483646 w 70"/>
              <a:gd name="T71" fmla="*/ 0 h 35"/>
              <a:gd name="T72" fmla="*/ 2147483646 w 70"/>
              <a:gd name="T73" fmla="*/ 2147483646 h 35"/>
              <a:gd name="T74" fmla="*/ 2147483646 w 70"/>
              <a:gd name="T75" fmla="*/ 2147483646 h 35"/>
              <a:gd name="T76" fmla="*/ 2147483646 w 70"/>
              <a:gd name="T77" fmla="*/ 2147483646 h 35"/>
              <a:gd name="T78" fmla="*/ 2147483646 w 70"/>
              <a:gd name="T79" fmla="*/ 2147483646 h 35"/>
              <a:gd name="T80" fmla="*/ 2147483646 w 70"/>
              <a:gd name="T81" fmla="*/ 2147483646 h 35"/>
              <a:gd name="T82" fmla="*/ 2147483646 w 70"/>
              <a:gd name="T83" fmla="*/ 2147483646 h 35"/>
              <a:gd name="T84" fmla="*/ 2147483646 w 70"/>
              <a:gd name="T85" fmla="*/ 2147483646 h 35"/>
              <a:gd name="T86" fmla="*/ 2147483646 w 70"/>
              <a:gd name="T87" fmla="*/ 2147483646 h 35"/>
              <a:gd name="T88" fmla="*/ 2147483646 w 70"/>
              <a:gd name="T89" fmla="*/ 2147483646 h 35"/>
              <a:gd name="T90" fmla="*/ 2147483646 w 70"/>
              <a:gd name="T91" fmla="*/ 2147483646 h 35"/>
              <a:gd name="T92" fmla="*/ 2147483646 w 70"/>
              <a:gd name="T93" fmla="*/ 2147483646 h 35"/>
              <a:gd name="T94" fmla="*/ 2147483646 w 70"/>
              <a:gd name="T95" fmla="*/ 2147483646 h 35"/>
              <a:gd name="T96" fmla="*/ 2147483646 w 70"/>
              <a:gd name="T97" fmla="*/ 2147483646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88166" name="Freeform 101"/>
          <p:cNvSpPr>
            <a:spLocks/>
          </p:cNvSpPr>
          <p:nvPr/>
        </p:nvSpPr>
        <p:spPr bwMode="auto">
          <a:xfrm>
            <a:off x="6527800" y="4194175"/>
            <a:ext cx="63500" cy="74613"/>
          </a:xfrm>
          <a:custGeom>
            <a:avLst/>
            <a:gdLst>
              <a:gd name="T0" fmla="*/ 0 w 45"/>
              <a:gd name="T1" fmla="*/ 2147483646 h 47"/>
              <a:gd name="T2" fmla="*/ 2147483646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2147483646 h 47"/>
              <a:gd name="T50" fmla="*/ 2147483646 w 45"/>
              <a:gd name="T51" fmla="*/ 2147483646 h 47"/>
              <a:gd name="T52" fmla="*/ 2147483646 w 45"/>
              <a:gd name="T53" fmla="*/ 2147483646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2147483646 w 45"/>
              <a:gd name="T65" fmla="*/ 0 h 47"/>
              <a:gd name="T66" fmla="*/ 2147483646 w 45"/>
              <a:gd name="T67" fmla="*/ 0 h 47"/>
              <a:gd name="T68" fmla="*/ 2147483646 w 45"/>
              <a:gd name="T69" fmla="*/ 0 h 47"/>
              <a:gd name="T70" fmla="*/ 2147483646 w 45"/>
              <a:gd name="T71" fmla="*/ 2147483646 h 47"/>
              <a:gd name="T72" fmla="*/ 2147483646 w 45"/>
              <a:gd name="T73" fmla="*/ 2147483646 h 47"/>
              <a:gd name="T74" fmla="*/ 2147483646 w 45"/>
              <a:gd name="T75" fmla="*/ 2147483646 h 47"/>
              <a:gd name="T76" fmla="*/ 2147483646 w 45"/>
              <a:gd name="T77" fmla="*/ 2147483646 h 47"/>
              <a:gd name="T78" fmla="*/ 2147483646 w 45"/>
              <a:gd name="T79" fmla="*/ 2147483646 h 47"/>
              <a:gd name="T80" fmla="*/ 0 w 45"/>
              <a:gd name="T81" fmla="*/ 2147483646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67" name="Freeform 102"/>
          <p:cNvSpPr>
            <a:spLocks/>
          </p:cNvSpPr>
          <p:nvPr/>
        </p:nvSpPr>
        <p:spPr bwMode="auto">
          <a:xfrm>
            <a:off x="6527800" y="4194175"/>
            <a:ext cx="63500" cy="74613"/>
          </a:xfrm>
          <a:custGeom>
            <a:avLst/>
            <a:gdLst>
              <a:gd name="T0" fmla="*/ 0 w 45"/>
              <a:gd name="T1" fmla="*/ 2147483646 h 47"/>
              <a:gd name="T2" fmla="*/ 2147483646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2147483646 h 47"/>
              <a:gd name="T50" fmla="*/ 2147483646 w 45"/>
              <a:gd name="T51" fmla="*/ 2147483646 h 47"/>
              <a:gd name="T52" fmla="*/ 2147483646 w 45"/>
              <a:gd name="T53" fmla="*/ 2147483646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2147483646 w 45"/>
              <a:gd name="T65" fmla="*/ 0 h 47"/>
              <a:gd name="T66" fmla="*/ 2147483646 w 45"/>
              <a:gd name="T67" fmla="*/ 0 h 47"/>
              <a:gd name="T68" fmla="*/ 2147483646 w 45"/>
              <a:gd name="T69" fmla="*/ 0 h 47"/>
              <a:gd name="T70" fmla="*/ 2147483646 w 45"/>
              <a:gd name="T71" fmla="*/ 2147483646 h 47"/>
              <a:gd name="T72" fmla="*/ 2147483646 w 45"/>
              <a:gd name="T73" fmla="*/ 2147483646 h 47"/>
              <a:gd name="T74" fmla="*/ 2147483646 w 45"/>
              <a:gd name="T75" fmla="*/ 2147483646 h 47"/>
              <a:gd name="T76" fmla="*/ 2147483646 w 45"/>
              <a:gd name="T77" fmla="*/ 2147483646 h 47"/>
              <a:gd name="T78" fmla="*/ 2147483646 w 45"/>
              <a:gd name="T79" fmla="*/ 2147483646 h 47"/>
              <a:gd name="T80" fmla="*/ 0 w 45"/>
              <a:gd name="T81" fmla="*/ 2147483646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88168" name="Freeform 103"/>
          <p:cNvSpPr>
            <a:spLocks/>
          </p:cNvSpPr>
          <p:nvPr/>
        </p:nvSpPr>
        <p:spPr bwMode="auto">
          <a:xfrm>
            <a:off x="6527800" y="4194175"/>
            <a:ext cx="63500" cy="74613"/>
          </a:xfrm>
          <a:custGeom>
            <a:avLst/>
            <a:gdLst>
              <a:gd name="T0" fmla="*/ 0 w 45"/>
              <a:gd name="T1" fmla="*/ 2147483646 h 47"/>
              <a:gd name="T2" fmla="*/ 2147483646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2147483646 h 47"/>
              <a:gd name="T50" fmla="*/ 2147483646 w 45"/>
              <a:gd name="T51" fmla="*/ 2147483646 h 47"/>
              <a:gd name="T52" fmla="*/ 2147483646 w 45"/>
              <a:gd name="T53" fmla="*/ 2147483646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2147483646 w 45"/>
              <a:gd name="T65" fmla="*/ 0 h 47"/>
              <a:gd name="T66" fmla="*/ 2147483646 w 45"/>
              <a:gd name="T67" fmla="*/ 0 h 47"/>
              <a:gd name="T68" fmla="*/ 2147483646 w 45"/>
              <a:gd name="T69" fmla="*/ 0 h 47"/>
              <a:gd name="T70" fmla="*/ 2147483646 w 45"/>
              <a:gd name="T71" fmla="*/ 2147483646 h 47"/>
              <a:gd name="T72" fmla="*/ 2147483646 w 45"/>
              <a:gd name="T73" fmla="*/ 2147483646 h 47"/>
              <a:gd name="T74" fmla="*/ 2147483646 w 45"/>
              <a:gd name="T75" fmla="*/ 2147483646 h 47"/>
              <a:gd name="T76" fmla="*/ 2147483646 w 45"/>
              <a:gd name="T77" fmla="*/ 2147483646 h 47"/>
              <a:gd name="T78" fmla="*/ 2147483646 w 45"/>
              <a:gd name="T79" fmla="*/ 2147483646 h 47"/>
              <a:gd name="T80" fmla="*/ 0 w 45"/>
              <a:gd name="T81" fmla="*/ 2147483646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88169" name="Freeform 104"/>
          <p:cNvSpPr>
            <a:spLocks/>
          </p:cNvSpPr>
          <p:nvPr/>
        </p:nvSpPr>
        <p:spPr bwMode="auto">
          <a:xfrm>
            <a:off x="6534150" y="4071938"/>
            <a:ext cx="103188" cy="74612"/>
          </a:xfrm>
          <a:custGeom>
            <a:avLst/>
            <a:gdLst>
              <a:gd name="T0" fmla="*/ 2147483646 w 73"/>
              <a:gd name="T1" fmla="*/ 2147483646 h 47"/>
              <a:gd name="T2" fmla="*/ 2147483646 w 73"/>
              <a:gd name="T3" fmla="*/ 2147483646 h 47"/>
              <a:gd name="T4" fmla="*/ 2147483646 w 73"/>
              <a:gd name="T5" fmla="*/ 2147483646 h 47"/>
              <a:gd name="T6" fmla="*/ 2147483646 w 73"/>
              <a:gd name="T7" fmla="*/ 2147483646 h 47"/>
              <a:gd name="T8" fmla="*/ 2147483646 w 73"/>
              <a:gd name="T9" fmla="*/ 2147483646 h 47"/>
              <a:gd name="T10" fmla="*/ 2147483646 w 73"/>
              <a:gd name="T11" fmla="*/ 2147483646 h 47"/>
              <a:gd name="T12" fmla="*/ 2147483646 w 73"/>
              <a:gd name="T13" fmla="*/ 2147483646 h 47"/>
              <a:gd name="T14" fmla="*/ 2147483646 w 73"/>
              <a:gd name="T15" fmla="*/ 2147483646 h 47"/>
              <a:gd name="T16" fmla="*/ 2147483646 w 73"/>
              <a:gd name="T17" fmla="*/ 2147483646 h 47"/>
              <a:gd name="T18" fmla="*/ 2147483646 w 73"/>
              <a:gd name="T19" fmla="*/ 2147483646 h 47"/>
              <a:gd name="T20" fmla="*/ 2147483646 w 73"/>
              <a:gd name="T21" fmla="*/ 2147483646 h 47"/>
              <a:gd name="T22" fmla="*/ 2147483646 w 73"/>
              <a:gd name="T23" fmla="*/ 2147483646 h 47"/>
              <a:gd name="T24" fmla="*/ 2147483646 w 73"/>
              <a:gd name="T25" fmla="*/ 2147483646 h 47"/>
              <a:gd name="T26" fmla="*/ 2147483646 w 73"/>
              <a:gd name="T27" fmla="*/ 2147483646 h 47"/>
              <a:gd name="T28" fmla="*/ 2147483646 w 73"/>
              <a:gd name="T29" fmla="*/ 2147483646 h 47"/>
              <a:gd name="T30" fmla="*/ 2147483646 w 73"/>
              <a:gd name="T31" fmla="*/ 2147483646 h 47"/>
              <a:gd name="T32" fmla="*/ 2147483646 w 73"/>
              <a:gd name="T33" fmla="*/ 2147483646 h 47"/>
              <a:gd name="T34" fmla="*/ 2147483646 w 73"/>
              <a:gd name="T35" fmla="*/ 2147483646 h 47"/>
              <a:gd name="T36" fmla="*/ 2147483646 w 73"/>
              <a:gd name="T37" fmla="*/ 2147483646 h 47"/>
              <a:gd name="T38" fmla="*/ 2147483646 w 73"/>
              <a:gd name="T39" fmla="*/ 2147483646 h 47"/>
              <a:gd name="T40" fmla="*/ 2147483646 w 73"/>
              <a:gd name="T41" fmla="*/ 2147483646 h 47"/>
              <a:gd name="T42" fmla="*/ 2147483646 w 73"/>
              <a:gd name="T43" fmla="*/ 2147483646 h 47"/>
              <a:gd name="T44" fmla="*/ 2147483646 w 73"/>
              <a:gd name="T45" fmla="*/ 2147483646 h 47"/>
              <a:gd name="T46" fmla="*/ 2147483646 w 73"/>
              <a:gd name="T47" fmla="*/ 2147483646 h 47"/>
              <a:gd name="T48" fmla="*/ 2147483646 w 73"/>
              <a:gd name="T49" fmla="*/ 2147483646 h 47"/>
              <a:gd name="T50" fmla="*/ 2147483646 w 73"/>
              <a:gd name="T51" fmla="*/ 2147483646 h 47"/>
              <a:gd name="T52" fmla="*/ 2147483646 w 73"/>
              <a:gd name="T53" fmla="*/ 2147483646 h 47"/>
              <a:gd name="T54" fmla="*/ 2147483646 w 73"/>
              <a:gd name="T55" fmla="*/ 2147483646 h 47"/>
              <a:gd name="T56" fmla="*/ 2147483646 w 73"/>
              <a:gd name="T57" fmla="*/ 0 h 47"/>
              <a:gd name="T58" fmla="*/ 2147483646 w 73"/>
              <a:gd name="T59" fmla="*/ 2147483646 h 47"/>
              <a:gd name="T60" fmla="*/ 2147483646 w 73"/>
              <a:gd name="T61" fmla="*/ 2147483646 h 47"/>
              <a:gd name="T62" fmla="*/ 2147483646 w 73"/>
              <a:gd name="T63" fmla="*/ 2147483646 h 47"/>
              <a:gd name="T64" fmla="*/ 2147483646 w 73"/>
              <a:gd name="T65" fmla="*/ 2147483646 h 47"/>
              <a:gd name="T66" fmla="*/ 2147483646 w 73"/>
              <a:gd name="T67" fmla="*/ 2147483646 h 47"/>
              <a:gd name="T68" fmla="*/ 2147483646 w 73"/>
              <a:gd name="T69" fmla="*/ 2147483646 h 47"/>
              <a:gd name="T70" fmla="*/ 2147483646 w 73"/>
              <a:gd name="T71" fmla="*/ 2147483646 h 47"/>
              <a:gd name="T72" fmla="*/ 2147483646 w 73"/>
              <a:gd name="T73" fmla="*/ 2147483646 h 47"/>
              <a:gd name="T74" fmla="*/ 2147483646 w 73"/>
              <a:gd name="T75" fmla="*/ 2147483646 h 47"/>
              <a:gd name="T76" fmla="*/ 0 w 73"/>
              <a:gd name="T77" fmla="*/ 2147483646 h 47"/>
              <a:gd name="T78" fmla="*/ 2147483646 w 73"/>
              <a:gd name="T79" fmla="*/ 2147483646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0" name="Freeform 105"/>
          <p:cNvSpPr>
            <a:spLocks/>
          </p:cNvSpPr>
          <p:nvPr/>
        </p:nvSpPr>
        <p:spPr bwMode="auto">
          <a:xfrm>
            <a:off x="6534150" y="4071938"/>
            <a:ext cx="103188" cy="74612"/>
          </a:xfrm>
          <a:custGeom>
            <a:avLst/>
            <a:gdLst>
              <a:gd name="T0" fmla="*/ 2147483646 w 73"/>
              <a:gd name="T1" fmla="*/ 2147483646 h 47"/>
              <a:gd name="T2" fmla="*/ 2147483646 w 73"/>
              <a:gd name="T3" fmla="*/ 2147483646 h 47"/>
              <a:gd name="T4" fmla="*/ 2147483646 w 73"/>
              <a:gd name="T5" fmla="*/ 2147483646 h 47"/>
              <a:gd name="T6" fmla="*/ 2147483646 w 73"/>
              <a:gd name="T7" fmla="*/ 2147483646 h 47"/>
              <a:gd name="T8" fmla="*/ 2147483646 w 73"/>
              <a:gd name="T9" fmla="*/ 2147483646 h 47"/>
              <a:gd name="T10" fmla="*/ 2147483646 w 73"/>
              <a:gd name="T11" fmla="*/ 2147483646 h 47"/>
              <a:gd name="T12" fmla="*/ 2147483646 w 73"/>
              <a:gd name="T13" fmla="*/ 2147483646 h 47"/>
              <a:gd name="T14" fmla="*/ 2147483646 w 73"/>
              <a:gd name="T15" fmla="*/ 2147483646 h 47"/>
              <a:gd name="T16" fmla="*/ 2147483646 w 73"/>
              <a:gd name="T17" fmla="*/ 2147483646 h 47"/>
              <a:gd name="T18" fmla="*/ 2147483646 w 73"/>
              <a:gd name="T19" fmla="*/ 2147483646 h 47"/>
              <a:gd name="T20" fmla="*/ 2147483646 w 73"/>
              <a:gd name="T21" fmla="*/ 2147483646 h 47"/>
              <a:gd name="T22" fmla="*/ 2147483646 w 73"/>
              <a:gd name="T23" fmla="*/ 2147483646 h 47"/>
              <a:gd name="T24" fmla="*/ 2147483646 w 73"/>
              <a:gd name="T25" fmla="*/ 2147483646 h 47"/>
              <a:gd name="T26" fmla="*/ 2147483646 w 73"/>
              <a:gd name="T27" fmla="*/ 2147483646 h 47"/>
              <a:gd name="T28" fmla="*/ 2147483646 w 73"/>
              <a:gd name="T29" fmla="*/ 2147483646 h 47"/>
              <a:gd name="T30" fmla="*/ 2147483646 w 73"/>
              <a:gd name="T31" fmla="*/ 2147483646 h 47"/>
              <a:gd name="T32" fmla="*/ 2147483646 w 73"/>
              <a:gd name="T33" fmla="*/ 2147483646 h 47"/>
              <a:gd name="T34" fmla="*/ 2147483646 w 73"/>
              <a:gd name="T35" fmla="*/ 2147483646 h 47"/>
              <a:gd name="T36" fmla="*/ 2147483646 w 73"/>
              <a:gd name="T37" fmla="*/ 2147483646 h 47"/>
              <a:gd name="T38" fmla="*/ 2147483646 w 73"/>
              <a:gd name="T39" fmla="*/ 2147483646 h 47"/>
              <a:gd name="T40" fmla="*/ 2147483646 w 73"/>
              <a:gd name="T41" fmla="*/ 2147483646 h 47"/>
              <a:gd name="T42" fmla="*/ 2147483646 w 73"/>
              <a:gd name="T43" fmla="*/ 2147483646 h 47"/>
              <a:gd name="T44" fmla="*/ 2147483646 w 73"/>
              <a:gd name="T45" fmla="*/ 2147483646 h 47"/>
              <a:gd name="T46" fmla="*/ 2147483646 w 73"/>
              <a:gd name="T47" fmla="*/ 2147483646 h 47"/>
              <a:gd name="T48" fmla="*/ 2147483646 w 73"/>
              <a:gd name="T49" fmla="*/ 2147483646 h 47"/>
              <a:gd name="T50" fmla="*/ 2147483646 w 73"/>
              <a:gd name="T51" fmla="*/ 2147483646 h 47"/>
              <a:gd name="T52" fmla="*/ 2147483646 w 73"/>
              <a:gd name="T53" fmla="*/ 2147483646 h 47"/>
              <a:gd name="T54" fmla="*/ 2147483646 w 73"/>
              <a:gd name="T55" fmla="*/ 2147483646 h 47"/>
              <a:gd name="T56" fmla="*/ 2147483646 w 73"/>
              <a:gd name="T57" fmla="*/ 0 h 47"/>
              <a:gd name="T58" fmla="*/ 2147483646 w 73"/>
              <a:gd name="T59" fmla="*/ 2147483646 h 47"/>
              <a:gd name="T60" fmla="*/ 2147483646 w 73"/>
              <a:gd name="T61" fmla="*/ 2147483646 h 47"/>
              <a:gd name="T62" fmla="*/ 2147483646 w 73"/>
              <a:gd name="T63" fmla="*/ 2147483646 h 47"/>
              <a:gd name="T64" fmla="*/ 2147483646 w 73"/>
              <a:gd name="T65" fmla="*/ 2147483646 h 47"/>
              <a:gd name="T66" fmla="*/ 2147483646 w 73"/>
              <a:gd name="T67" fmla="*/ 2147483646 h 47"/>
              <a:gd name="T68" fmla="*/ 2147483646 w 73"/>
              <a:gd name="T69" fmla="*/ 2147483646 h 47"/>
              <a:gd name="T70" fmla="*/ 2147483646 w 73"/>
              <a:gd name="T71" fmla="*/ 2147483646 h 47"/>
              <a:gd name="T72" fmla="*/ 2147483646 w 73"/>
              <a:gd name="T73" fmla="*/ 2147483646 h 47"/>
              <a:gd name="T74" fmla="*/ 2147483646 w 73"/>
              <a:gd name="T75" fmla="*/ 2147483646 h 47"/>
              <a:gd name="T76" fmla="*/ 0 w 73"/>
              <a:gd name="T77" fmla="*/ 2147483646 h 47"/>
              <a:gd name="T78" fmla="*/ 2147483646 w 73"/>
              <a:gd name="T79" fmla="*/ 2147483646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88171" name="Freeform 106"/>
          <p:cNvSpPr>
            <a:spLocks/>
          </p:cNvSpPr>
          <p:nvPr/>
        </p:nvSpPr>
        <p:spPr bwMode="auto">
          <a:xfrm>
            <a:off x="6534150" y="4071938"/>
            <a:ext cx="103188" cy="74612"/>
          </a:xfrm>
          <a:custGeom>
            <a:avLst/>
            <a:gdLst>
              <a:gd name="T0" fmla="*/ 2147483646 w 73"/>
              <a:gd name="T1" fmla="*/ 2147483646 h 47"/>
              <a:gd name="T2" fmla="*/ 2147483646 w 73"/>
              <a:gd name="T3" fmla="*/ 2147483646 h 47"/>
              <a:gd name="T4" fmla="*/ 2147483646 w 73"/>
              <a:gd name="T5" fmla="*/ 2147483646 h 47"/>
              <a:gd name="T6" fmla="*/ 2147483646 w 73"/>
              <a:gd name="T7" fmla="*/ 2147483646 h 47"/>
              <a:gd name="T8" fmla="*/ 2147483646 w 73"/>
              <a:gd name="T9" fmla="*/ 2147483646 h 47"/>
              <a:gd name="T10" fmla="*/ 2147483646 w 73"/>
              <a:gd name="T11" fmla="*/ 2147483646 h 47"/>
              <a:gd name="T12" fmla="*/ 2147483646 w 73"/>
              <a:gd name="T13" fmla="*/ 2147483646 h 47"/>
              <a:gd name="T14" fmla="*/ 2147483646 w 73"/>
              <a:gd name="T15" fmla="*/ 2147483646 h 47"/>
              <a:gd name="T16" fmla="*/ 2147483646 w 73"/>
              <a:gd name="T17" fmla="*/ 2147483646 h 47"/>
              <a:gd name="T18" fmla="*/ 2147483646 w 73"/>
              <a:gd name="T19" fmla="*/ 2147483646 h 47"/>
              <a:gd name="T20" fmla="*/ 2147483646 w 73"/>
              <a:gd name="T21" fmla="*/ 2147483646 h 47"/>
              <a:gd name="T22" fmla="*/ 2147483646 w 73"/>
              <a:gd name="T23" fmla="*/ 2147483646 h 47"/>
              <a:gd name="T24" fmla="*/ 2147483646 w 73"/>
              <a:gd name="T25" fmla="*/ 2147483646 h 47"/>
              <a:gd name="T26" fmla="*/ 2147483646 w 73"/>
              <a:gd name="T27" fmla="*/ 2147483646 h 47"/>
              <a:gd name="T28" fmla="*/ 2147483646 w 73"/>
              <a:gd name="T29" fmla="*/ 2147483646 h 47"/>
              <a:gd name="T30" fmla="*/ 2147483646 w 73"/>
              <a:gd name="T31" fmla="*/ 2147483646 h 47"/>
              <a:gd name="T32" fmla="*/ 2147483646 w 73"/>
              <a:gd name="T33" fmla="*/ 2147483646 h 47"/>
              <a:gd name="T34" fmla="*/ 2147483646 w 73"/>
              <a:gd name="T35" fmla="*/ 2147483646 h 47"/>
              <a:gd name="T36" fmla="*/ 2147483646 w 73"/>
              <a:gd name="T37" fmla="*/ 2147483646 h 47"/>
              <a:gd name="T38" fmla="*/ 2147483646 w 73"/>
              <a:gd name="T39" fmla="*/ 2147483646 h 47"/>
              <a:gd name="T40" fmla="*/ 2147483646 w 73"/>
              <a:gd name="T41" fmla="*/ 2147483646 h 47"/>
              <a:gd name="T42" fmla="*/ 2147483646 w 73"/>
              <a:gd name="T43" fmla="*/ 2147483646 h 47"/>
              <a:gd name="T44" fmla="*/ 2147483646 w 73"/>
              <a:gd name="T45" fmla="*/ 2147483646 h 47"/>
              <a:gd name="T46" fmla="*/ 2147483646 w 73"/>
              <a:gd name="T47" fmla="*/ 2147483646 h 47"/>
              <a:gd name="T48" fmla="*/ 2147483646 w 73"/>
              <a:gd name="T49" fmla="*/ 2147483646 h 47"/>
              <a:gd name="T50" fmla="*/ 2147483646 w 73"/>
              <a:gd name="T51" fmla="*/ 2147483646 h 47"/>
              <a:gd name="T52" fmla="*/ 2147483646 w 73"/>
              <a:gd name="T53" fmla="*/ 2147483646 h 47"/>
              <a:gd name="T54" fmla="*/ 2147483646 w 73"/>
              <a:gd name="T55" fmla="*/ 2147483646 h 47"/>
              <a:gd name="T56" fmla="*/ 2147483646 w 73"/>
              <a:gd name="T57" fmla="*/ 0 h 47"/>
              <a:gd name="T58" fmla="*/ 2147483646 w 73"/>
              <a:gd name="T59" fmla="*/ 2147483646 h 47"/>
              <a:gd name="T60" fmla="*/ 2147483646 w 73"/>
              <a:gd name="T61" fmla="*/ 2147483646 h 47"/>
              <a:gd name="T62" fmla="*/ 2147483646 w 73"/>
              <a:gd name="T63" fmla="*/ 2147483646 h 47"/>
              <a:gd name="T64" fmla="*/ 2147483646 w 73"/>
              <a:gd name="T65" fmla="*/ 2147483646 h 47"/>
              <a:gd name="T66" fmla="*/ 2147483646 w 73"/>
              <a:gd name="T67" fmla="*/ 2147483646 h 47"/>
              <a:gd name="T68" fmla="*/ 2147483646 w 73"/>
              <a:gd name="T69" fmla="*/ 2147483646 h 47"/>
              <a:gd name="T70" fmla="*/ 2147483646 w 73"/>
              <a:gd name="T71" fmla="*/ 2147483646 h 47"/>
              <a:gd name="T72" fmla="*/ 2147483646 w 73"/>
              <a:gd name="T73" fmla="*/ 2147483646 h 47"/>
              <a:gd name="T74" fmla="*/ 2147483646 w 73"/>
              <a:gd name="T75" fmla="*/ 2147483646 h 47"/>
              <a:gd name="T76" fmla="*/ 0 w 73"/>
              <a:gd name="T77" fmla="*/ 2147483646 h 47"/>
              <a:gd name="T78" fmla="*/ 2147483646 w 73"/>
              <a:gd name="T79" fmla="*/ 2147483646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88172" name="Freeform 107"/>
          <p:cNvSpPr>
            <a:spLocks/>
          </p:cNvSpPr>
          <p:nvPr/>
        </p:nvSpPr>
        <p:spPr bwMode="auto">
          <a:xfrm>
            <a:off x="6577013" y="4156075"/>
            <a:ext cx="25400" cy="25400"/>
          </a:xfrm>
          <a:custGeom>
            <a:avLst/>
            <a:gdLst>
              <a:gd name="T0" fmla="*/ 2147483646 w 18"/>
              <a:gd name="T1" fmla="*/ 2147483646 h 16"/>
              <a:gd name="T2" fmla="*/ 2147483646 w 18"/>
              <a:gd name="T3" fmla="*/ 2147483646 h 16"/>
              <a:gd name="T4" fmla="*/ 2147483646 w 18"/>
              <a:gd name="T5" fmla="*/ 2147483646 h 16"/>
              <a:gd name="T6" fmla="*/ 2147483646 w 18"/>
              <a:gd name="T7" fmla="*/ 2147483646 h 16"/>
              <a:gd name="T8" fmla="*/ 2147483646 w 18"/>
              <a:gd name="T9" fmla="*/ 2147483646 h 16"/>
              <a:gd name="T10" fmla="*/ 2147483646 w 18"/>
              <a:gd name="T11" fmla="*/ 2147483646 h 16"/>
              <a:gd name="T12" fmla="*/ 2147483646 w 18"/>
              <a:gd name="T13" fmla="*/ 2147483646 h 16"/>
              <a:gd name="T14" fmla="*/ 0 w 18"/>
              <a:gd name="T15" fmla="*/ 2147483646 h 16"/>
              <a:gd name="T16" fmla="*/ 0 w 18"/>
              <a:gd name="T17" fmla="*/ 2147483646 h 16"/>
              <a:gd name="T18" fmla="*/ 2147483646 w 18"/>
              <a:gd name="T19" fmla="*/ 2147483646 h 16"/>
              <a:gd name="T20" fmla="*/ 2147483646 w 18"/>
              <a:gd name="T21" fmla="*/ 2147483646 h 16"/>
              <a:gd name="T22" fmla="*/ 2147483646 w 18"/>
              <a:gd name="T23" fmla="*/ 2147483646 h 16"/>
              <a:gd name="T24" fmla="*/ 2147483646 w 18"/>
              <a:gd name="T25" fmla="*/ 2147483646 h 16"/>
              <a:gd name="T26" fmla="*/ 2147483646 w 18"/>
              <a:gd name="T27" fmla="*/ 2147483646 h 16"/>
              <a:gd name="T28" fmla="*/ 2147483646 w 18"/>
              <a:gd name="T29" fmla="*/ 2147483646 h 16"/>
              <a:gd name="T30" fmla="*/ 2147483646 w 18"/>
              <a:gd name="T31" fmla="*/ 2147483646 h 16"/>
              <a:gd name="T32" fmla="*/ 2147483646 w 18"/>
              <a:gd name="T33" fmla="*/ 2147483646 h 16"/>
              <a:gd name="T34" fmla="*/ 2147483646 w 18"/>
              <a:gd name="T35" fmla="*/ 2147483646 h 16"/>
              <a:gd name="T36" fmla="*/ 2147483646 w 18"/>
              <a:gd name="T37" fmla="*/ 2147483646 h 16"/>
              <a:gd name="T38" fmla="*/ 2147483646 w 18"/>
              <a:gd name="T39" fmla="*/ 2147483646 h 16"/>
              <a:gd name="T40" fmla="*/ 2147483646 w 18"/>
              <a:gd name="T41" fmla="*/ 2147483646 h 16"/>
              <a:gd name="T42" fmla="*/ 2147483646 w 18"/>
              <a:gd name="T43" fmla="*/ 2147483646 h 16"/>
              <a:gd name="T44" fmla="*/ 2147483646 w 18"/>
              <a:gd name="T45" fmla="*/ 2147483646 h 16"/>
              <a:gd name="T46" fmla="*/ 2147483646 w 18"/>
              <a:gd name="T47" fmla="*/ 2147483646 h 16"/>
              <a:gd name="T48" fmla="*/ 2147483646 w 18"/>
              <a:gd name="T49" fmla="*/ 2147483646 h 16"/>
              <a:gd name="T50" fmla="*/ 2147483646 w 18"/>
              <a:gd name="T51" fmla="*/ 2147483646 h 16"/>
              <a:gd name="T52" fmla="*/ 2147483646 w 18"/>
              <a:gd name="T53" fmla="*/ 2147483646 h 16"/>
              <a:gd name="T54" fmla="*/ 2147483646 w 18"/>
              <a:gd name="T55" fmla="*/ 2147483646 h 16"/>
              <a:gd name="T56" fmla="*/ 2147483646 w 18"/>
              <a:gd name="T57" fmla="*/ 2147483646 h 16"/>
              <a:gd name="T58" fmla="*/ 2147483646 w 18"/>
              <a:gd name="T59" fmla="*/ 2147483646 h 16"/>
              <a:gd name="T60" fmla="*/ 2147483646 w 18"/>
              <a:gd name="T61" fmla="*/ 2147483646 h 16"/>
              <a:gd name="T62" fmla="*/ 2147483646 w 18"/>
              <a:gd name="T63" fmla="*/ 2147483646 h 16"/>
              <a:gd name="T64" fmla="*/ 2147483646 w 18"/>
              <a:gd name="T65" fmla="*/ 0 h 16"/>
              <a:gd name="T66" fmla="*/ 2147483646 w 18"/>
              <a:gd name="T67" fmla="*/ 0 h 16"/>
              <a:gd name="T68" fmla="*/ 2147483646 w 18"/>
              <a:gd name="T69" fmla="*/ 0 h 16"/>
              <a:gd name="T70" fmla="*/ 2147483646 w 18"/>
              <a:gd name="T71" fmla="*/ 0 h 16"/>
              <a:gd name="T72" fmla="*/ 2147483646 w 18"/>
              <a:gd name="T73" fmla="*/ 0 h 16"/>
              <a:gd name="T74" fmla="*/ 2147483646 w 18"/>
              <a:gd name="T75" fmla="*/ 2147483646 h 16"/>
              <a:gd name="T76" fmla="*/ 2147483646 w 18"/>
              <a:gd name="T77" fmla="*/ 2147483646 h 16"/>
              <a:gd name="T78" fmla="*/ 2147483646 w 18"/>
              <a:gd name="T79" fmla="*/ 2147483646 h 16"/>
              <a:gd name="T80" fmla="*/ 2147483646 w 18"/>
              <a:gd name="T81" fmla="*/ 2147483646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3" name="Freeform 108"/>
          <p:cNvSpPr>
            <a:spLocks/>
          </p:cNvSpPr>
          <p:nvPr/>
        </p:nvSpPr>
        <p:spPr bwMode="auto">
          <a:xfrm>
            <a:off x="6577013" y="4156075"/>
            <a:ext cx="25400" cy="25400"/>
          </a:xfrm>
          <a:custGeom>
            <a:avLst/>
            <a:gdLst>
              <a:gd name="T0" fmla="*/ 2147483646 w 18"/>
              <a:gd name="T1" fmla="*/ 2147483646 h 16"/>
              <a:gd name="T2" fmla="*/ 2147483646 w 18"/>
              <a:gd name="T3" fmla="*/ 2147483646 h 16"/>
              <a:gd name="T4" fmla="*/ 2147483646 w 18"/>
              <a:gd name="T5" fmla="*/ 2147483646 h 16"/>
              <a:gd name="T6" fmla="*/ 2147483646 w 18"/>
              <a:gd name="T7" fmla="*/ 2147483646 h 16"/>
              <a:gd name="T8" fmla="*/ 2147483646 w 18"/>
              <a:gd name="T9" fmla="*/ 2147483646 h 16"/>
              <a:gd name="T10" fmla="*/ 2147483646 w 18"/>
              <a:gd name="T11" fmla="*/ 2147483646 h 16"/>
              <a:gd name="T12" fmla="*/ 2147483646 w 18"/>
              <a:gd name="T13" fmla="*/ 2147483646 h 16"/>
              <a:gd name="T14" fmla="*/ 0 w 18"/>
              <a:gd name="T15" fmla="*/ 2147483646 h 16"/>
              <a:gd name="T16" fmla="*/ 0 w 18"/>
              <a:gd name="T17" fmla="*/ 2147483646 h 16"/>
              <a:gd name="T18" fmla="*/ 2147483646 w 18"/>
              <a:gd name="T19" fmla="*/ 2147483646 h 16"/>
              <a:gd name="T20" fmla="*/ 2147483646 w 18"/>
              <a:gd name="T21" fmla="*/ 2147483646 h 16"/>
              <a:gd name="T22" fmla="*/ 2147483646 w 18"/>
              <a:gd name="T23" fmla="*/ 2147483646 h 16"/>
              <a:gd name="T24" fmla="*/ 2147483646 w 18"/>
              <a:gd name="T25" fmla="*/ 2147483646 h 16"/>
              <a:gd name="T26" fmla="*/ 2147483646 w 18"/>
              <a:gd name="T27" fmla="*/ 2147483646 h 16"/>
              <a:gd name="T28" fmla="*/ 2147483646 w 18"/>
              <a:gd name="T29" fmla="*/ 2147483646 h 16"/>
              <a:gd name="T30" fmla="*/ 2147483646 w 18"/>
              <a:gd name="T31" fmla="*/ 2147483646 h 16"/>
              <a:gd name="T32" fmla="*/ 2147483646 w 18"/>
              <a:gd name="T33" fmla="*/ 2147483646 h 16"/>
              <a:gd name="T34" fmla="*/ 2147483646 w 18"/>
              <a:gd name="T35" fmla="*/ 2147483646 h 16"/>
              <a:gd name="T36" fmla="*/ 2147483646 w 18"/>
              <a:gd name="T37" fmla="*/ 2147483646 h 16"/>
              <a:gd name="T38" fmla="*/ 2147483646 w 18"/>
              <a:gd name="T39" fmla="*/ 2147483646 h 16"/>
              <a:gd name="T40" fmla="*/ 2147483646 w 18"/>
              <a:gd name="T41" fmla="*/ 2147483646 h 16"/>
              <a:gd name="T42" fmla="*/ 2147483646 w 18"/>
              <a:gd name="T43" fmla="*/ 2147483646 h 16"/>
              <a:gd name="T44" fmla="*/ 2147483646 w 18"/>
              <a:gd name="T45" fmla="*/ 2147483646 h 16"/>
              <a:gd name="T46" fmla="*/ 2147483646 w 18"/>
              <a:gd name="T47" fmla="*/ 2147483646 h 16"/>
              <a:gd name="T48" fmla="*/ 2147483646 w 18"/>
              <a:gd name="T49" fmla="*/ 2147483646 h 16"/>
              <a:gd name="T50" fmla="*/ 2147483646 w 18"/>
              <a:gd name="T51" fmla="*/ 2147483646 h 16"/>
              <a:gd name="T52" fmla="*/ 2147483646 w 18"/>
              <a:gd name="T53" fmla="*/ 2147483646 h 16"/>
              <a:gd name="T54" fmla="*/ 2147483646 w 18"/>
              <a:gd name="T55" fmla="*/ 2147483646 h 16"/>
              <a:gd name="T56" fmla="*/ 2147483646 w 18"/>
              <a:gd name="T57" fmla="*/ 2147483646 h 16"/>
              <a:gd name="T58" fmla="*/ 2147483646 w 18"/>
              <a:gd name="T59" fmla="*/ 2147483646 h 16"/>
              <a:gd name="T60" fmla="*/ 2147483646 w 18"/>
              <a:gd name="T61" fmla="*/ 2147483646 h 16"/>
              <a:gd name="T62" fmla="*/ 2147483646 w 18"/>
              <a:gd name="T63" fmla="*/ 2147483646 h 16"/>
              <a:gd name="T64" fmla="*/ 2147483646 w 18"/>
              <a:gd name="T65" fmla="*/ 0 h 16"/>
              <a:gd name="T66" fmla="*/ 2147483646 w 18"/>
              <a:gd name="T67" fmla="*/ 0 h 16"/>
              <a:gd name="T68" fmla="*/ 2147483646 w 18"/>
              <a:gd name="T69" fmla="*/ 0 h 16"/>
              <a:gd name="T70" fmla="*/ 2147483646 w 18"/>
              <a:gd name="T71" fmla="*/ 0 h 16"/>
              <a:gd name="T72" fmla="*/ 2147483646 w 18"/>
              <a:gd name="T73" fmla="*/ 0 h 16"/>
              <a:gd name="T74" fmla="*/ 2147483646 w 18"/>
              <a:gd name="T75" fmla="*/ 2147483646 h 16"/>
              <a:gd name="T76" fmla="*/ 2147483646 w 18"/>
              <a:gd name="T77" fmla="*/ 2147483646 h 16"/>
              <a:gd name="T78" fmla="*/ 2147483646 w 18"/>
              <a:gd name="T79" fmla="*/ 2147483646 h 16"/>
              <a:gd name="T80" fmla="*/ 2147483646 w 18"/>
              <a:gd name="T81" fmla="*/ 2147483646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88174" name="Freeform 109"/>
          <p:cNvSpPr>
            <a:spLocks/>
          </p:cNvSpPr>
          <p:nvPr/>
        </p:nvSpPr>
        <p:spPr bwMode="auto">
          <a:xfrm>
            <a:off x="6591300" y="4175125"/>
            <a:ext cx="52388" cy="77788"/>
          </a:xfrm>
          <a:custGeom>
            <a:avLst/>
            <a:gdLst>
              <a:gd name="T0" fmla="*/ 2147483646 w 37"/>
              <a:gd name="T1" fmla="*/ 2147483646 h 49"/>
              <a:gd name="T2" fmla="*/ 2147483646 w 37"/>
              <a:gd name="T3" fmla="*/ 2147483646 h 49"/>
              <a:gd name="T4" fmla="*/ 2147483646 w 37"/>
              <a:gd name="T5" fmla="*/ 2147483646 h 49"/>
              <a:gd name="T6" fmla="*/ 2147483646 w 37"/>
              <a:gd name="T7" fmla="*/ 2147483646 h 49"/>
              <a:gd name="T8" fmla="*/ 2147483646 w 37"/>
              <a:gd name="T9" fmla="*/ 2147483646 h 49"/>
              <a:gd name="T10" fmla="*/ 2147483646 w 37"/>
              <a:gd name="T11" fmla="*/ 2147483646 h 49"/>
              <a:gd name="T12" fmla="*/ 2147483646 w 37"/>
              <a:gd name="T13" fmla="*/ 2147483646 h 49"/>
              <a:gd name="T14" fmla="*/ 2147483646 w 37"/>
              <a:gd name="T15" fmla="*/ 2147483646 h 49"/>
              <a:gd name="T16" fmla="*/ 2147483646 w 37"/>
              <a:gd name="T17" fmla="*/ 2147483646 h 49"/>
              <a:gd name="T18" fmla="*/ 2147483646 w 37"/>
              <a:gd name="T19" fmla="*/ 2147483646 h 49"/>
              <a:gd name="T20" fmla="*/ 2147483646 w 37"/>
              <a:gd name="T21" fmla="*/ 2147483646 h 49"/>
              <a:gd name="T22" fmla="*/ 2147483646 w 37"/>
              <a:gd name="T23" fmla="*/ 2147483646 h 49"/>
              <a:gd name="T24" fmla="*/ 0 w 37"/>
              <a:gd name="T25" fmla="*/ 2147483646 h 49"/>
              <a:gd name="T26" fmla="*/ 0 w 37"/>
              <a:gd name="T27" fmla="*/ 2147483646 h 49"/>
              <a:gd name="T28" fmla="*/ 0 w 37"/>
              <a:gd name="T29" fmla="*/ 2147483646 h 49"/>
              <a:gd name="T30" fmla="*/ 0 w 37"/>
              <a:gd name="T31" fmla="*/ 2147483646 h 49"/>
              <a:gd name="T32" fmla="*/ 2147483646 w 37"/>
              <a:gd name="T33" fmla="*/ 2147483646 h 49"/>
              <a:gd name="T34" fmla="*/ 2147483646 w 37"/>
              <a:gd name="T35" fmla="*/ 2147483646 h 49"/>
              <a:gd name="T36" fmla="*/ 2147483646 w 37"/>
              <a:gd name="T37" fmla="*/ 2147483646 h 49"/>
              <a:gd name="T38" fmla="*/ 2147483646 w 37"/>
              <a:gd name="T39" fmla="*/ 2147483646 h 49"/>
              <a:gd name="T40" fmla="*/ 2147483646 w 37"/>
              <a:gd name="T41" fmla="*/ 2147483646 h 49"/>
              <a:gd name="T42" fmla="*/ 2147483646 w 37"/>
              <a:gd name="T43" fmla="*/ 2147483646 h 49"/>
              <a:gd name="T44" fmla="*/ 2147483646 w 37"/>
              <a:gd name="T45" fmla="*/ 2147483646 h 49"/>
              <a:gd name="T46" fmla="*/ 2147483646 w 37"/>
              <a:gd name="T47" fmla="*/ 2147483646 h 49"/>
              <a:gd name="T48" fmla="*/ 2147483646 w 37"/>
              <a:gd name="T49" fmla="*/ 2147483646 h 49"/>
              <a:gd name="T50" fmla="*/ 2147483646 w 37"/>
              <a:gd name="T51" fmla="*/ 2147483646 h 49"/>
              <a:gd name="T52" fmla="*/ 2147483646 w 37"/>
              <a:gd name="T53" fmla="*/ 2147483646 h 49"/>
              <a:gd name="T54" fmla="*/ 2147483646 w 37"/>
              <a:gd name="T55" fmla="*/ 2147483646 h 49"/>
              <a:gd name="T56" fmla="*/ 2147483646 w 37"/>
              <a:gd name="T57" fmla="*/ 2147483646 h 49"/>
              <a:gd name="T58" fmla="*/ 2147483646 w 37"/>
              <a:gd name="T59" fmla="*/ 2147483646 h 49"/>
              <a:gd name="T60" fmla="*/ 2147483646 w 37"/>
              <a:gd name="T61" fmla="*/ 2147483646 h 49"/>
              <a:gd name="T62" fmla="*/ 2147483646 w 37"/>
              <a:gd name="T63" fmla="*/ 2147483646 h 49"/>
              <a:gd name="T64" fmla="*/ 2147483646 w 37"/>
              <a:gd name="T65" fmla="*/ 2147483646 h 49"/>
              <a:gd name="T66" fmla="*/ 2147483646 w 37"/>
              <a:gd name="T67" fmla="*/ 2147483646 h 49"/>
              <a:gd name="T68" fmla="*/ 2147483646 w 37"/>
              <a:gd name="T69" fmla="*/ 2147483646 h 49"/>
              <a:gd name="T70" fmla="*/ 2147483646 w 37"/>
              <a:gd name="T71" fmla="*/ 2147483646 h 49"/>
              <a:gd name="T72" fmla="*/ 2147483646 w 37"/>
              <a:gd name="T73" fmla="*/ 2147483646 h 49"/>
              <a:gd name="T74" fmla="*/ 2147483646 w 37"/>
              <a:gd name="T75" fmla="*/ 2147483646 h 49"/>
              <a:gd name="T76" fmla="*/ 2147483646 w 37"/>
              <a:gd name="T77" fmla="*/ 2147483646 h 49"/>
              <a:gd name="T78" fmla="*/ 2147483646 w 37"/>
              <a:gd name="T79" fmla="*/ 2147483646 h 49"/>
              <a:gd name="T80" fmla="*/ 2147483646 w 37"/>
              <a:gd name="T81" fmla="*/ 2147483646 h 49"/>
              <a:gd name="T82" fmla="*/ 2147483646 w 37"/>
              <a:gd name="T83" fmla="*/ 2147483646 h 49"/>
              <a:gd name="T84" fmla="*/ 2147483646 w 37"/>
              <a:gd name="T85" fmla="*/ 0 h 49"/>
              <a:gd name="T86" fmla="*/ 2147483646 w 37"/>
              <a:gd name="T87" fmla="*/ 0 h 49"/>
              <a:gd name="T88" fmla="*/ 2147483646 w 37"/>
              <a:gd name="T89" fmla="*/ 0 h 49"/>
              <a:gd name="T90" fmla="*/ 2147483646 w 37"/>
              <a:gd name="T91" fmla="*/ 0 h 49"/>
              <a:gd name="T92" fmla="*/ 2147483646 w 37"/>
              <a:gd name="T93" fmla="*/ 2147483646 h 49"/>
              <a:gd name="T94" fmla="*/ 2147483646 w 37"/>
              <a:gd name="T95" fmla="*/ 2147483646 h 49"/>
              <a:gd name="T96" fmla="*/ 2147483646 w 37"/>
              <a:gd name="T97" fmla="*/ 2147483646 h 49"/>
              <a:gd name="T98" fmla="*/ 2147483646 w 37"/>
              <a:gd name="T99" fmla="*/ 2147483646 h 49"/>
              <a:gd name="T100" fmla="*/ 2147483646 w 37"/>
              <a:gd name="T101" fmla="*/ 2147483646 h 49"/>
              <a:gd name="T102" fmla="*/ 2147483646 w 37"/>
              <a:gd name="T103" fmla="*/ 2147483646 h 49"/>
              <a:gd name="T104" fmla="*/ 2147483646 w 37"/>
              <a:gd name="T105" fmla="*/ 2147483646 h 49"/>
              <a:gd name="T106" fmla="*/ 2147483646 w 37"/>
              <a:gd name="T107" fmla="*/ 2147483646 h 49"/>
              <a:gd name="T108" fmla="*/ 2147483646 w 37"/>
              <a:gd name="T109" fmla="*/ 2147483646 h 49"/>
              <a:gd name="T110" fmla="*/ 2147483646 w 37"/>
              <a:gd name="T111" fmla="*/ 2147483646 h 49"/>
              <a:gd name="T112" fmla="*/ 2147483646 w 37"/>
              <a:gd name="T113" fmla="*/ 2147483646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5" name="Freeform 110"/>
          <p:cNvSpPr>
            <a:spLocks/>
          </p:cNvSpPr>
          <p:nvPr/>
        </p:nvSpPr>
        <p:spPr bwMode="auto">
          <a:xfrm>
            <a:off x="6591300" y="4175125"/>
            <a:ext cx="52388" cy="77788"/>
          </a:xfrm>
          <a:custGeom>
            <a:avLst/>
            <a:gdLst>
              <a:gd name="T0" fmla="*/ 2147483646 w 37"/>
              <a:gd name="T1" fmla="*/ 2147483646 h 49"/>
              <a:gd name="T2" fmla="*/ 2147483646 w 37"/>
              <a:gd name="T3" fmla="*/ 2147483646 h 49"/>
              <a:gd name="T4" fmla="*/ 2147483646 w 37"/>
              <a:gd name="T5" fmla="*/ 2147483646 h 49"/>
              <a:gd name="T6" fmla="*/ 2147483646 w 37"/>
              <a:gd name="T7" fmla="*/ 2147483646 h 49"/>
              <a:gd name="T8" fmla="*/ 2147483646 w 37"/>
              <a:gd name="T9" fmla="*/ 2147483646 h 49"/>
              <a:gd name="T10" fmla="*/ 2147483646 w 37"/>
              <a:gd name="T11" fmla="*/ 2147483646 h 49"/>
              <a:gd name="T12" fmla="*/ 2147483646 w 37"/>
              <a:gd name="T13" fmla="*/ 2147483646 h 49"/>
              <a:gd name="T14" fmla="*/ 2147483646 w 37"/>
              <a:gd name="T15" fmla="*/ 2147483646 h 49"/>
              <a:gd name="T16" fmla="*/ 2147483646 w 37"/>
              <a:gd name="T17" fmla="*/ 2147483646 h 49"/>
              <a:gd name="T18" fmla="*/ 2147483646 w 37"/>
              <a:gd name="T19" fmla="*/ 2147483646 h 49"/>
              <a:gd name="T20" fmla="*/ 2147483646 w 37"/>
              <a:gd name="T21" fmla="*/ 2147483646 h 49"/>
              <a:gd name="T22" fmla="*/ 2147483646 w 37"/>
              <a:gd name="T23" fmla="*/ 2147483646 h 49"/>
              <a:gd name="T24" fmla="*/ 0 w 37"/>
              <a:gd name="T25" fmla="*/ 2147483646 h 49"/>
              <a:gd name="T26" fmla="*/ 0 w 37"/>
              <a:gd name="T27" fmla="*/ 2147483646 h 49"/>
              <a:gd name="T28" fmla="*/ 0 w 37"/>
              <a:gd name="T29" fmla="*/ 2147483646 h 49"/>
              <a:gd name="T30" fmla="*/ 0 w 37"/>
              <a:gd name="T31" fmla="*/ 2147483646 h 49"/>
              <a:gd name="T32" fmla="*/ 2147483646 w 37"/>
              <a:gd name="T33" fmla="*/ 2147483646 h 49"/>
              <a:gd name="T34" fmla="*/ 2147483646 w 37"/>
              <a:gd name="T35" fmla="*/ 2147483646 h 49"/>
              <a:gd name="T36" fmla="*/ 2147483646 w 37"/>
              <a:gd name="T37" fmla="*/ 2147483646 h 49"/>
              <a:gd name="T38" fmla="*/ 2147483646 w 37"/>
              <a:gd name="T39" fmla="*/ 2147483646 h 49"/>
              <a:gd name="T40" fmla="*/ 2147483646 w 37"/>
              <a:gd name="T41" fmla="*/ 2147483646 h 49"/>
              <a:gd name="T42" fmla="*/ 2147483646 w 37"/>
              <a:gd name="T43" fmla="*/ 2147483646 h 49"/>
              <a:gd name="T44" fmla="*/ 2147483646 w 37"/>
              <a:gd name="T45" fmla="*/ 2147483646 h 49"/>
              <a:gd name="T46" fmla="*/ 2147483646 w 37"/>
              <a:gd name="T47" fmla="*/ 2147483646 h 49"/>
              <a:gd name="T48" fmla="*/ 2147483646 w 37"/>
              <a:gd name="T49" fmla="*/ 2147483646 h 49"/>
              <a:gd name="T50" fmla="*/ 2147483646 w 37"/>
              <a:gd name="T51" fmla="*/ 2147483646 h 49"/>
              <a:gd name="T52" fmla="*/ 2147483646 w 37"/>
              <a:gd name="T53" fmla="*/ 2147483646 h 49"/>
              <a:gd name="T54" fmla="*/ 2147483646 w 37"/>
              <a:gd name="T55" fmla="*/ 2147483646 h 49"/>
              <a:gd name="T56" fmla="*/ 2147483646 w 37"/>
              <a:gd name="T57" fmla="*/ 2147483646 h 49"/>
              <a:gd name="T58" fmla="*/ 2147483646 w 37"/>
              <a:gd name="T59" fmla="*/ 2147483646 h 49"/>
              <a:gd name="T60" fmla="*/ 2147483646 w 37"/>
              <a:gd name="T61" fmla="*/ 2147483646 h 49"/>
              <a:gd name="T62" fmla="*/ 2147483646 w 37"/>
              <a:gd name="T63" fmla="*/ 2147483646 h 49"/>
              <a:gd name="T64" fmla="*/ 2147483646 w 37"/>
              <a:gd name="T65" fmla="*/ 2147483646 h 49"/>
              <a:gd name="T66" fmla="*/ 2147483646 w 37"/>
              <a:gd name="T67" fmla="*/ 2147483646 h 49"/>
              <a:gd name="T68" fmla="*/ 2147483646 w 37"/>
              <a:gd name="T69" fmla="*/ 2147483646 h 49"/>
              <a:gd name="T70" fmla="*/ 2147483646 w 37"/>
              <a:gd name="T71" fmla="*/ 2147483646 h 49"/>
              <a:gd name="T72" fmla="*/ 2147483646 w 37"/>
              <a:gd name="T73" fmla="*/ 2147483646 h 49"/>
              <a:gd name="T74" fmla="*/ 2147483646 w 37"/>
              <a:gd name="T75" fmla="*/ 2147483646 h 49"/>
              <a:gd name="T76" fmla="*/ 2147483646 w 37"/>
              <a:gd name="T77" fmla="*/ 2147483646 h 49"/>
              <a:gd name="T78" fmla="*/ 2147483646 w 37"/>
              <a:gd name="T79" fmla="*/ 2147483646 h 49"/>
              <a:gd name="T80" fmla="*/ 2147483646 w 37"/>
              <a:gd name="T81" fmla="*/ 2147483646 h 49"/>
              <a:gd name="T82" fmla="*/ 2147483646 w 37"/>
              <a:gd name="T83" fmla="*/ 2147483646 h 49"/>
              <a:gd name="T84" fmla="*/ 2147483646 w 37"/>
              <a:gd name="T85" fmla="*/ 0 h 49"/>
              <a:gd name="T86" fmla="*/ 2147483646 w 37"/>
              <a:gd name="T87" fmla="*/ 0 h 49"/>
              <a:gd name="T88" fmla="*/ 2147483646 w 37"/>
              <a:gd name="T89" fmla="*/ 0 h 49"/>
              <a:gd name="T90" fmla="*/ 2147483646 w 37"/>
              <a:gd name="T91" fmla="*/ 0 h 49"/>
              <a:gd name="T92" fmla="*/ 2147483646 w 37"/>
              <a:gd name="T93" fmla="*/ 2147483646 h 49"/>
              <a:gd name="T94" fmla="*/ 2147483646 w 37"/>
              <a:gd name="T95" fmla="*/ 2147483646 h 49"/>
              <a:gd name="T96" fmla="*/ 2147483646 w 37"/>
              <a:gd name="T97" fmla="*/ 2147483646 h 49"/>
              <a:gd name="T98" fmla="*/ 2147483646 w 37"/>
              <a:gd name="T99" fmla="*/ 2147483646 h 49"/>
              <a:gd name="T100" fmla="*/ 2147483646 w 37"/>
              <a:gd name="T101" fmla="*/ 2147483646 h 49"/>
              <a:gd name="T102" fmla="*/ 2147483646 w 37"/>
              <a:gd name="T103" fmla="*/ 2147483646 h 49"/>
              <a:gd name="T104" fmla="*/ 2147483646 w 37"/>
              <a:gd name="T105" fmla="*/ 2147483646 h 49"/>
              <a:gd name="T106" fmla="*/ 2147483646 w 37"/>
              <a:gd name="T107" fmla="*/ 2147483646 h 49"/>
              <a:gd name="T108" fmla="*/ 2147483646 w 37"/>
              <a:gd name="T109" fmla="*/ 2147483646 h 49"/>
              <a:gd name="T110" fmla="*/ 2147483646 w 37"/>
              <a:gd name="T111" fmla="*/ 2147483646 h 49"/>
              <a:gd name="T112" fmla="*/ 2147483646 w 37"/>
              <a:gd name="T113" fmla="*/ 2147483646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88176" name="Freeform 111"/>
          <p:cNvSpPr>
            <a:spLocks/>
          </p:cNvSpPr>
          <p:nvPr/>
        </p:nvSpPr>
        <p:spPr bwMode="auto">
          <a:xfrm>
            <a:off x="6615113" y="4110038"/>
            <a:ext cx="101600" cy="68262"/>
          </a:xfrm>
          <a:custGeom>
            <a:avLst/>
            <a:gdLst>
              <a:gd name="T0" fmla="*/ 2147483646 w 72"/>
              <a:gd name="T1" fmla="*/ 2147483646 h 43"/>
              <a:gd name="T2" fmla="*/ 2147483646 w 72"/>
              <a:gd name="T3" fmla="*/ 2147483646 h 43"/>
              <a:gd name="T4" fmla="*/ 2147483646 w 72"/>
              <a:gd name="T5" fmla="*/ 2147483646 h 43"/>
              <a:gd name="T6" fmla="*/ 2147483646 w 72"/>
              <a:gd name="T7" fmla="*/ 2147483646 h 43"/>
              <a:gd name="T8" fmla="*/ 2147483646 w 72"/>
              <a:gd name="T9" fmla="*/ 2147483646 h 43"/>
              <a:gd name="T10" fmla="*/ 2147483646 w 72"/>
              <a:gd name="T11" fmla="*/ 2147483646 h 43"/>
              <a:gd name="T12" fmla="*/ 2147483646 w 72"/>
              <a:gd name="T13" fmla="*/ 2147483646 h 43"/>
              <a:gd name="T14" fmla="*/ 2147483646 w 72"/>
              <a:gd name="T15" fmla="*/ 2147483646 h 43"/>
              <a:gd name="T16" fmla="*/ 0 w 72"/>
              <a:gd name="T17" fmla="*/ 2147483646 h 43"/>
              <a:gd name="T18" fmla="*/ 0 w 72"/>
              <a:gd name="T19" fmla="*/ 2147483646 h 43"/>
              <a:gd name="T20" fmla="*/ 0 w 72"/>
              <a:gd name="T21" fmla="*/ 2147483646 h 43"/>
              <a:gd name="T22" fmla="*/ 2147483646 w 72"/>
              <a:gd name="T23" fmla="*/ 2147483646 h 43"/>
              <a:gd name="T24" fmla="*/ 2147483646 w 72"/>
              <a:gd name="T25" fmla="*/ 2147483646 h 43"/>
              <a:gd name="T26" fmla="*/ 2147483646 w 72"/>
              <a:gd name="T27" fmla="*/ 2147483646 h 43"/>
              <a:gd name="T28" fmla="*/ 2147483646 w 72"/>
              <a:gd name="T29" fmla="*/ 2147483646 h 43"/>
              <a:gd name="T30" fmla="*/ 2147483646 w 72"/>
              <a:gd name="T31" fmla="*/ 2147483646 h 43"/>
              <a:gd name="T32" fmla="*/ 2147483646 w 72"/>
              <a:gd name="T33" fmla="*/ 2147483646 h 43"/>
              <a:gd name="T34" fmla="*/ 2147483646 w 72"/>
              <a:gd name="T35" fmla="*/ 2147483646 h 43"/>
              <a:gd name="T36" fmla="*/ 2147483646 w 72"/>
              <a:gd name="T37" fmla="*/ 2147483646 h 43"/>
              <a:gd name="T38" fmla="*/ 2147483646 w 72"/>
              <a:gd name="T39" fmla="*/ 2147483646 h 43"/>
              <a:gd name="T40" fmla="*/ 2147483646 w 72"/>
              <a:gd name="T41" fmla="*/ 2147483646 h 43"/>
              <a:gd name="T42" fmla="*/ 2147483646 w 72"/>
              <a:gd name="T43" fmla="*/ 2147483646 h 43"/>
              <a:gd name="T44" fmla="*/ 2147483646 w 72"/>
              <a:gd name="T45" fmla="*/ 2147483646 h 43"/>
              <a:gd name="T46" fmla="*/ 2147483646 w 72"/>
              <a:gd name="T47" fmla="*/ 2147483646 h 43"/>
              <a:gd name="T48" fmla="*/ 2147483646 w 72"/>
              <a:gd name="T49" fmla="*/ 2147483646 h 43"/>
              <a:gd name="T50" fmla="*/ 2147483646 w 72"/>
              <a:gd name="T51" fmla="*/ 2147483646 h 43"/>
              <a:gd name="T52" fmla="*/ 2147483646 w 72"/>
              <a:gd name="T53" fmla="*/ 2147483646 h 43"/>
              <a:gd name="T54" fmla="*/ 2147483646 w 72"/>
              <a:gd name="T55" fmla="*/ 2147483646 h 43"/>
              <a:gd name="T56" fmla="*/ 2147483646 w 72"/>
              <a:gd name="T57" fmla="*/ 2147483646 h 43"/>
              <a:gd name="T58" fmla="*/ 2147483646 w 72"/>
              <a:gd name="T59" fmla="*/ 2147483646 h 43"/>
              <a:gd name="T60" fmla="*/ 2147483646 w 72"/>
              <a:gd name="T61" fmla="*/ 2147483646 h 43"/>
              <a:gd name="T62" fmla="*/ 2147483646 w 72"/>
              <a:gd name="T63" fmla="*/ 2147483646 h 43"/>
              <a:gd name="T64" fmla="*/ 2147483646 w 72"/>
              <a:gd name="T65" fmla="*/ 2147483646 h 43"/>
              <a:gd name="T66" fmla="*/ 2147483646 w 72"/>
              <a:gd name="T67" fmla="*/ 2147483646 h 43"/>
              <a:gd name="T68" fmla="*/ 2147483646 w 72"/>
              <a:gd name="T69" fmla="*/ 2147483646 h 43"/>
              <a:gd name="T70" fmla="*/ 2147483646 w 72"/>
              <a:gd name="T71" fmla="*/ 2147483646 h 43"/>
              <a:gd name="T72" fmla="*/ 2147483646 w 72"/>
              <a:gd name="T73" fmla="*/ 2147483646 h 43"/>
              <a:gd name="T74" fmla="*/ 2147483646 w 72"/>
              <a:gd name="T75" fmla="*/ 2147483646 h 43"/>
              <a:gd name="T76" fmla="*/ 2147483646 w 72"/>
              <a:gd name="T77" fmla="*/ 2147483646 h 43"/>
              <a:gd name="T78" fmla="*/ 2147483646 w 72"/>
              <a:gd name="T79" fmla="*/ 2147483646 h 43"/>
              <a:gd name="T80" fmla="*/ 2147483646 w 72"/>
              <a:gd name="T81" fmla="*/ 2147483646 h 43"/>
              <a:gd name="T82" fmla="*/ 2147483646 w 72"/>
              <a:gd name="T83" fmla="*/ 2147483646 h 43"/>
              <a:gd name="T84" fmla="*/ 2147483646 w 72"/>
              <a:gd name="T85" fmla="*/ 2147483646 h 43"/>
              <a:gd name="T86" fmla="*/ 2147483646 w 72"/>
              <a:gd name="T87" fmla="*/ 2147483646 h 43"/>
              <a:gd name="T88" fmla="*/ 2147483646 w 72"/>
              <a:gd name="T89" fmla="*/ 2147483646 h 43"/>
              <a:gd name="T90" fmla="*/ 2147483646 w 72"/>
              <a:gd name="T91" fmla="*/ 2147483646 h 43"/>
              <a:gd name="T92" fmla="*/ 2147483646 w 72"/>
              <a:gd name="T93" fmla="*/ 2147483646 h 43"/>
              <a:gd name="T94" fmla="*/ 2147483646 w 72"/>
              <a:gd name="T95" fmla="*/ 0 h 43"/>
              <a:gd name="T96" fmla="*/ 2147483646 w 72"/>
              <a:gd name="T97" fmla="*/ 0 h 43"/>
              <a:gd name="T98" fmla="*/ 2147483646 w 72"/>
              <a:gd name="T99" fmla="*/ 2147483646 h 43"/>
              <a:gd name="T100" fmla="*/ 2147483646 w 72"/>
              <a:gd name="T101" fmla="*/ 2147483646 h 43"/>
              <a:gd name="T102" fmla="*/ 2147483646 w 72"/>
              <a:gd name="T103" fmla="*/ 2147483646 h 43"/>
              <a:gd name="T104" fmla="*/ 2147483646 w 72"/>
              <a:gd name="T105" fmla="*/ 2147483646 h 43"/>
              <a:gd name="T106" fmla="*/ 2147483646 w 72"/>
              <a:gd name="T107" fmla="*/ 2147483646 h 43"/>
              <a:gd name="T108" fmla="*/ 2147483646 w 72"/>
              <a:gd name="T109" fmla="*/ 2147483646 h 43"/>
              <a:gd name="T110" fmla="*/ 2147483646 w 72"/>
              <a:gd name="T111" fmla="*/ 2147483646 h 43"/>
              <a:gd name="T112" fmla="*/ 2147483646 w 72"/>
              <a:gd name="T113" fmla="*/ 2147483646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7" name="Freeform 112"/>
          <p:cNvSpPr>
            <a:spLocks/>
          </p:cNvSpPr>
          <p:nvPr/>
        </p:nvSpPr>
        <p:spPr bwMode="auto">
          <a:xfrm>
            <a:off x="6615113" y="4110038"/>
            <a:ext cx="101600" cy="68262"/>
          </a:xfrm>
          <a:custGeom>
            <a:avLst/>
            <a:gdLst>
              <a:gd name="T0" fmla="*/ 2147483646 w 72"/>
              <a:gd name="T1" fmla="*/ 2147483646 h 43"/>
              <a:gd name="T2" fmla="*/ 2147483646 w 72"/>
              <a:gd name="T3" fmla="*/ 2147483646 h 43"/>
              <a:gd name="T4" fmla="*/ 2147483646 w 72"/>
              <a:gd name="T5" fmla="*/ 2147483646 h 43"/>
              <a:gd name="T6" fmla="*/ 2147483646 w 72"/>
              <a:gd name="T7" fmla="*/ 2147483646 h 43"/>
              <a:gd name="T8" fmla="*/ 2147483646 w 72"/>
              <a:gd name="T9" fmla="*/ 2147483646 h 43"/>
              <a:gd name="T10" fmla="*/ 2147483646 w 72"/>
              <a:gd name="T11" fmla="*/ 2147483646 h 43"/>
              <a:gd name="T12" fmla="*/ 2147483646 w 72"/>
              <a:gd name="T13" fmla="*/ 2147483646 h 43"/>
              <a:gd name="T14" fmla="*/ 2147483646 w 72"/>
              <a:gd name="T15" fmla="*/ 2147483646 h 43"/>
              <a:gd name="T16" fmla="*/ 0 w 72"/>
              <a:gd name="T17" fmla="*/ 2147483646 h 43"/>
              <a:gd name="T18" fmla="*/ 0 w 72"/>
              <a:gd name="T19" fmla="*/ 2147483646 h 43"/>
              <a:gd name="T20" fmla="*/ 0 w 72"/>
              <a:gd name="T21" fmla="*/ 2147483646 h 43"/>
              <a:gd name="T22" fmla="*/ 2147483646 w 72"/>
              <a:gd name="T23" fmla="*/ 2147483646 h 43"/>
              <a:gd name="T24" fmla="*/ 2147483646 w 72"/>
              <a:gd name="T25" fmla="*/ 2147483646 h 43"/>
              <a:gd name="T26" fmla="*/ 2147483646 w 72"/>
              <a:gd name="T27" fmla="*/ 2147483646 h 43"/>
              <a:gd name="T28" fmla="*/ 2147483646 w 72"/>
              <a:gd name="T29" fmla="*/ 2147483646 h 43"/>
              <a:gd name="T30" fmla="*/ 2147483646 w 72"/>
              <a:gd name="T31" fmla="*/ 2147483646 h 43"/>
              <a:gd name="T32" fmla="*/ 2147483646 w 72"/>
              <a:gd name="T33" fmla="*/ 2147483646 h 43"/>
              <a:gd name="T34" fmla="*/ 2147483646 w 72"/>
              <a:gd name="T35" fmla="*/ 2147483646 h 43"/>
              <a:gd name="T36" fmla="*/ 2147483646 w 72"/>
              <a:gd name="T37" fmla="*/ 2147483646 h 43"/>
              <a:gd name="T38" fmla="*/ 2147483646 w 72"/>
              <a:gd name="T39" fmla="*/ 2147483646 h 43"/>
              <a:gd name="T40" fmla="*/ 2147483646 w 72"/>
              <a:gd name="T41" fmla="*/ 2147483646 h 43"/>
              <a:gd name="T42" fmla="*/ 2147483646 w 72"/>
              <a:gd name="T43" fmla="*/ 2147483646 h 43"/>
              <a:gd name="T44" fmla="*/ 2147483646 w 72"/>
              <a:gd name="T45" fmla="*/ 2147483646 h 43"/>
              <a:gd name="T46" fmla="*/ 2147483646 w 72"/>
              <a:gd name="T47" fmla="*/ 2147483646 h 43"/>
              <a:gd name="T48" fmla="*/ 2147483646 w 72"/>
              <a:gd name="T49" fmla="*/ 2147483646 h 43"/>
              <a:gd name="T50" fmla="*/ 2147483646 w 72"/>
              <a:gd name="T51" fmla="*/ 2147483646 h 43"/>
              <a:gd name="T52" fmla="*/ 2147483646 w 72"/>
              <a:gd name="T53" fmla="*/ 2147483646 h 43"/>
              <a:gd name="T54" fmla="*/ 2147483646 w 72"/>
              <a:gd name="T55" fmla="*/ 2147483646 h 43"/>
              <a:gd name="T56" fmla="*/ 2147483646 w 72"/>
              <a:gd name="T57" fmla="*/ 2147483646 h 43"/>
              <a:gd name="T58" fmla="*/ 2147483646 w 72"/>
              <a:gd name="T59" fmla="*/ 2147483646 h 43"/>
              <a:gd name="T60" fmla="*/ 2147483646 w 72"/>
              <a:gd name="T61" fmla="*/ 2147483646 h 43"/>
              <a:gd name="T62" fmla="*/ 2147483646 w 72"/>
              <a:gd name="T63" fmla="*/ 2147483646 h 43"/>
              <a:gd name="T64" fmla="*/ 2147483646 w 72"/>
              <a:gd name="T65" fmla="*/ 2147483646 h 43"/>
              <a:gd name="T66" fmla="*/ 2147483646 w 72"/>
              <a:gd name="T67" fmla="*/ 2147483646 h 43"/>
              <a:gd name="T68" fmla="*/ 2147483646 w 72"/>
              <a:gd name="T69" fmla="*/ 2147483646 h 43"/>
              <a:gd name="T70" fmla="*/ 2147483646 w 72"/>
              <a:gd name="T71" fmla="*/ 2147483646 h 43"/>
              <a:gd name="T72" fmla="*/ 2147483646 w 72"/>
              <a:gd name="T73" fmla="*/ 2147483646 h 43"/>
              <a:gd name="T74" fmla="*/ 2147483646 w 72"/>
              <a:gd name="T75" fmla="*/ 2147483646 h 43"/>
              <a:gd name="T76" fmla="*/ 2147483646 w 72"/>
              <a:gd name="T77" fmla="*/ 2147483646 h 43"/>
              <a:gd name="T78" fmla="*/ 2147483646 w 72"/>
              <a:gd name="T79" fmla="*/ 2147483646 h 43"/>
              <a:gd name="T80" fmla="*/ 2147483646 w 72"/>
              <a:gd name="T81" fmla="*/ 2147483646 h 43"/>
              <a:gd name="T82" fmla="*/ 2147483646 w 72"/>
              <a:gd name="T83" fmla="*/ 2147483646 h 43"/>
              <a:gd name="T84" fmla="*/ 2147483646 w 72"/>
              <a:gd name="T85" fmla="*/ 2147483646 h 43"/>
              <a:gd name="T86" fmla="*/ 2147483646 w 72"/>
              <a:gd name="T87" fmla="*/ 2147483646 h 43"/>
              <a:gd name="T88" fmla="*/ 2147483646 w 72"/>
              <a:gd name="T89" fmla="*/ 2147483646 h 43"/>
              <a:gd name="T90" fmla="*/ 2147483646 w 72"/>
              <a:gd name="T91" fmla="*/ 2147483646 h 43"/>
              <a:gd name="T92" fmla="*/ 2147483646 w 72"/>
              <a:gd name="T93" fmla="*/ 2147483646 h 43"/>
              <a:gd name="T94" fmla="*/ 2147483646 w 72"/>
              <a:gd name="T95" fmla="*/ 0 h 43"/>
              <a:gd name="T96" fmla="*/ 2147483646 w 72"/>
              <a:gd name="T97" fmla="*/ 0 h 43"/>
              <a:gd name="T98" fmla="*/ 2147483646 w 72"/>
              <a:gd name="T99" fmla="*/ 2147483646 h 43"/>
              <a:gd name="T100" fmla="*/ 2147483646 w 72"/>
              <a:gd name="T101" fmla="*/ 2147483646 h 43"/>
              <a:gd name="T102" fmla="*/ 2147483646 w 72"/>
              <a:gd name="T103" fmla="*/ 2147483646 h 43"/>
              <a:gd name="T104" fmla="*/ 2147483646 w 72"/>
              <a:gd name="T105" fmla="*/ 2147483646 h 43"/>
              <a:gd name="T106" fmla="*/ 2147483646 w 72"/>
              <a:gd name="T107" fmla="*/ 2147483646 h 43"/>
              <a:gd name="T108" fmla="*/ 2147483646 w 72"/>
              <a:gd name="T109" fmla="*/ 2147483646 h 43"/>
              <a:gd name="T110" fmla="*/ 2147483646 w 72"/>
              <a:gd name="T111" fmla="*/ 2147483646 h 43"/>
              <a:gd name="T112" fmla="*/ 2147483646 w 72"/>
              <a:gd name="T113" fmla="*/ 2147483646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88178" name="Freeform 113"/>
          <p:cNvSpPr>
            <a:spLocks/>
          </p:cNvSpPr>
          <p:nvPr/>
        </p:nvSpPr>
        <p:spPr bwMode="auto">
          <a:xfrm>
            <a:off x="6664325" y="4140200"/>
            <a:ext cx="100013" cy="74613"/>
          </a:xfrm>
          <a:custGeom>
            <a:avLst/>
            <a:gdLst>
              <a:gd name="T0" fmla="*/ 2147483646 w 71"/>
              <a:gd name="T1" fmla="*/ 2147483646 h 47"/>
              <a:gd name="T2" fmla="*/ 2147483646 w 71"/>
              <a:gd name="T3" fmla="*/ 2147483646 h 47"/>
              <a:gd name="T4" fmla="*/ 2147483646 w 71"/>
              <a:gd name="T5" fmla="*/ 2147483646 h 47"/>
              <a:gd name="T6" fmla="*/ 2147483646 w 71"/>
              <a:gd name="T7" fmla="*/ 2147483646 h 47"/>
              <a:gd name="T8" fmla="*/ 2147483646 w 71"/>
              <a:gd name="T9" fmla="*/ 2147483646 h 47"/>
              <a:gd name="T10" fmla="*/ 2147483646 w 71"/>
              <a:gd name="T11" fmla="*/ 2147483646 h 47"/>
              <a:gd name="T12" fmla="*/ 2147483646 w 71"/>
              <a:gd name="T13" fmla="*/ 2147483646 h 47"/>
              <a:gd name="T14" fmla="*/ 0 w 71"/>
              <a:gd name="T15" fmla="*/ 2147483646 h 47"/>
              <a:gd name="T16" fmla="*/ 0 w 71"/>
              <a:gd name="T17" fmla="*/ 2147483646 h 47"/>
              <a:gd name="T18" fmla="*/ 2147483646 w 71"/>
              <a:gd name="T19" fmla="*/ 2147483646 h 47"/>
              <a:gd name="T20" fmla="*/ 2147483646 w 71"/>
              <a:gd name="T21" fmla="*/ 2147483646 h 47"/>
              <a:gd name="T22" fmla="*/ 2147483646 w 71"/>
              <a:gd name="T23" fmla="*/ 2147483646 h 47"/>
              <a:gd name="T24" fmla="*/ 2147483646 w 71"/>
              <a:gd name="T25" fmla="*/ 2147483646 h 47"/>
              <a:gd name="T26" fmla="*/ 2147483646 w 71"/>
              <a:gd name="T27" fmla="*/ 2147483646 h 47"/>
              <a:gd name="T28" fmla="*/ 2147483646 w 71"/>
              <a:gd name="T29" fmla="*/ 2147483646 h 47"/>
              <a:gd name="T30" fmla="*/ 2147483646 w 71"/>
              <a:gd name="T31" fmla="*/ 2147483646 h 47"/>
              <a:gd name="T32" fmla="*/ 2147483646 w 71"/>
              <a:gd name="T33" fmla="*/ 2147483646 h 47"/>
              <a:gd name="T34" fmla="*/ 2147483646 w 71"/>
              <a:gd name="T35" fmla="*/ 2147483646 h 47"/>
              <a:gd name="T36" fmla="*/ 2147483646 w 71"/>
              <a:gd name="T37" fmla="*/ 2147483646 h 47"/>
              <a:gd name="T38" fmla="*/ 2147483646 w 71"/>
              <a:gd name="T39" fmla="*/ 2147483646 h 47"/>
              <a:gd name="T40" fmla="*/ 2147483646 w 71"/>
              <a:gd name="T41" fmla="*/ 2147483646 h 47"/>
              <a:gd name="T42" fmla="*/ 2147483646 w 71"/>
              <a:gd name="T43" fmla="*/ 2147483646 h 47"/>
              <a:gd name="T44" fmla="*/ 2147483646 w 71"/>
              <a:gd name="T45" fmla="*/ 2147483646 h 47"/>
              <a:gd name="T46" fmla="*/ 2147483646 w 71"/>
              <a:gd name="T47" fmla="*/ 2147483646 h 47"/>
              <a:gd name="T48" fmla="*/ 2147483646 w 71"/>
              <a:gd name="T49" fmla="*/ 2147483646 h 47"/>
              <a:gd name="T50" fmla="*/ 2147483646 w 71"/>
              <a:gd name="T51" fmla="*/ 2147483646 h 47"/>
              <a:gd name="T52" fmla="*/ 2147483646 w 71"/>
              <a:gd name="T53" fmla="*/ 2147483646 h 47"/>
              <a:gd name="T54" fmla="*/ 2147483646 w 71"/>
              <a:gd name="T55" fmla="*/ 2147483646 h 47"/>
              <a:gd name="T56" fmla="*/ 2147483646 w 71"/>
              <a:gd name="T57" fmla="*/ 2147483646 h 47"/>
              <a:gd name="T58" fmla="*/ 2147483646 w 71"/>
              <a:gd name="T59" fmla="*/ 2147483646 h 47"/>
              <a:gd name="T60" fmla="*/ 2147483646 w 71"/>
              <a:gd name="T61" fmla="*/ 2147483646 h 47"/>
              <a:gd name="T62" fmla="*/ 2147483646 w 71"/>
              <a:gd name="T63" fmla="*/ 2147483646 h 47"/>
              <a:gd name="T64" fmla="*/ 2147483646 w 71"/>
              <a:gd name="T65" fmla="*/ 2147483646 h 47"/>
              <a:gd name="T66" fmla="*/ 2147483646 w 71"/>
              <a:gd name="T67" fmla="*/ 2147483646 h 47"/>
              <a:gd name="T68" fmla="*/ 2147483646 w 71"/>
              <a:gd name="T69" fmla="*/ 2147483646 h 47"/>
              <a:gd name="T70" fmla="*/ 2147483646 w 71"/>
              <a:gd name="T71" fmla="*/ 2147483646 h 47"/>
              <a:gd name="T72" fmla="*/ 2147483646 w 71"/>
              <a:gd name="T73" fmla="*/ 2147483646 h 47"/>
              <a:gd name="T74" fmla="*/ 2147483646 w 71"/>
              <a:gd name="T75" fmla="*/ 2147483646 h 47"/>
              <a:gd name="T76" fmla="*/ 2147483646 w 71"/>
              <a:gd name="T77" fmla="*/ 0 h 47"/>
              <a:gd name="T78" fmla="*/ 2147483646 w 71"/>
              <a:gd name="T79" fmla="*/ 0 h 47"/>
              <a:gd name="T80" fmla="*/ 2147483646 w 71"/>
              <a:gd name="T81" fmla="*/ 2147483646 h 47"/>
              <a:gd name="T82" fmla="*/ 2147483646 w 71"/>
              <a:gd name="T83" fmla="*/ 2147483646 h 47"/>
              <a:gd name="T84" fmla="*/ 2147483646 w 71"/>
              <a:gd name="T85" fmla="*/ 2147483646 h 47"/>
              <a:gd name="T86" fmla="*/ 2147483646 w 71"/>
              <a:gd name="T87" fmla="*/ 2147483646 h 47"/>
              <a:gd name="T88" fmla="*/ 2147483646 w 71"/>
              <a:gd name="T89" fmla="*/ 2147483646 h 47"/>
              <a:gd name="T90" fmla="*/ 2147483646 w 71"/>
              <a:gd name="T91" fmla="*/ 2147483646 h 47"/>
              <a:gd name="T92" fmla="*/ 2147483646 w 71"/>
              <a:gd name="T93" fmla="*/ 2147483646 h 47"/>
              <a:gd name="T94" fmla="*/ 2147483646 w 71"/>
              <a:gd name="T95" fmla="*/ 2147483646 h 47"/>
              <a:gd name="T96" fmla="*/ 2147483646 w 71"/>
              <a:gd name="T97" fmla="*/ 2147483646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9" name="Freeform 114"/>
          <p:cNvSpPr>
            <a:spLocks/>
          </p:cNvSpPr>
          <p:nvPr/>
        </p:nvSpPr>
        <p:spPr bwMode="auto">
          <a:xfrm>
            <a:off x="6664325" y="4140200"/>
            <a:ext cx="100013" cy="74613"/>
          </a:xfrm>
          <a:custGeom>
            <a:avLst/>
            <a:gdLst>
              <a:gd name="T0" fmla="*/ 2147483646 w 71"/>
              <a:gd name="T1" fmla="*/ 2147483646 h 47"/>
              <a:gd name="T2" fmla="*/ 2147483646 w 71"/>
              <a:gd name="T3" fmla="*/ 2147483646 h 47"/>
              <a:gd name="T4" fmla="*/ 2147483646 w 71"/>
              <a:gd name="T5" fmla="*/ 2147483646 h 47"/>
              <a:gd name="T6" fmla="*/ 2147483646 w 71"/>
              <a:gd name="T7" fmla="*/ 2147483646 h 47"/>
              <a:gd name="T8" fmla="*/ 2147483646 w 71"/>
              <a:gd name="T9" fmla="*/ 2147483646 h 47"/>
              <a:gd name="T10" fmla="*/ 2147483646 w 71"/>
              <a:gd name="T11" fmla="*/ 2147483646 h 47"/>
              <a:gd name="T12" fmla="*/ 2147483646 w 71"/>
              <a:gd name="T13" fmla="*/ 2147483646 h 47"/>
              <a:gd name="T14" fmla="*/ 0 w 71"/>
              <a:gd name="T15" fmla="*/ 2147483646 h 47"/>
              <a:gd name="T16" fmla="*/ 0 w 71"/>
              <a:gd name="T17" fmla="*/ 2147483646 h 47"/>
              <a:gd name="T18" fmla="*/ 2147483646 w 71"/>
              <a:gd name="T19" fmla="*/ 2147483646 h 47"/>
              <a:gd name="T20" fmla="*/ 2147483646 w 71"/>
              <a:gd name="T21" fmla="*/ 2147483646 h 47"/>
              <a:gd name="T22" fmla="*/ 2147483646 w 71"/>
              <a:gd name="T23" fmla="*/ 2147483646 h 47"/>
              <a:gd name="T24" fmla="*/ 2147483646 w 71"/>
              <a:gd name="T25" fmla="*/ 2147483646 h 47"/>
              <a:gd name="T26" fmla="*/ 2147483646 w 71"/>
              <a:gd name="T27" fmla="*/ 2147483646 h 47"/>
              <a:gd name="T28" fmla="*/ 2147483646 w 71"/>
              <a:gd name="T29" fmla="*/ 2147483646 h 47"/>
              <a:gd name="T30" fmla="*/ 2147483646 w 71"/>
              <a:gd name="T31" fmla="*/ 2147483646 h 47"/>
              <a:gd name="T32" fmla="*/ 2147483646 w 71"/>
              <a:gd name="T33" fmla="*/ 2147483646 h 47"/>
              <a:gd name="T34" fmla="*/ 2147483646 w 71"/>
              <a:gd name="T35" fmla="*/ 2147483646 h 47"/>
              <a:gd name="T36" fmla="*/ 2147483646 w 71"/>
              <a:gd name="T37" fmla="*/ 2147483646 h 47"/>
              <a:gd name="T38" fmla="*/ 2147483646 w 71"/>
              <a:gd name="T39" fmla="*/ 2147483646 h 47"/>
              <a:gd name="T40" fmla="*/ 2147483646 w 71"/>
              <a:gd name="T41" fmla="*/ 2147483646 h 47"/>
              <a:gd name="T42" fmla="*/ 2147483646 w 71"/>
              <a:gd name="T43" fmla="*/ 2147483646 h 47"/>
              <a:gd name="T44" fmla="*/ 2147483646 w 71"/>
              <a:gd name="T45" fmla="*/ 2147483646 h 47"/>
              <a:gd name="T46" fmla="*/ 2147483646 w 71"/>
              <a:gd name="T47" fmla="*/ 2147483646 h 47"/>
              <a:gd name="T48" fmla="*/ 2147483646 w 71"/>
              <a:gd name="T49" fmla="*/ 2147483646 h 47"/>
              <a:gd name="T50" fmla="*/ 2147483646 w 71"/>
              <a:gd name="T51" fmla="*/ 2147483646 h 47"/>
              <a:gd name="T52" fmla="*/ 2147483646 w 71"/>
              <a:gd name="T53" fmla="*/ 2147483646 h 47"/>
              <a:gd name="T54" fmla="*/ 2147483646 w 71"/>
              <a:gd name="T55" fmla="*/ 2147483646 h 47"/>
              <a:gd name="T56" fmla="*/ 2147483646 w 71"/>
              <a:gd name="T57" fmla="*/ 2147483646 h 47"/>
              <a:gd name="T58" fmla="*/ 2147483646 w 71"/>
              <a:gd name="T59" fmla="*/ 2147483646 h 47"/>
              <a:gd name="T60" fmla="*/ 2147483646 w 71"/>
              <a:gd name="T61" fmla="*/ 2147483646 h 47"/>
              <a:gd name="T62" fmla="*/ 2147483646 w 71"/>
              <a:gd name="T63" fmla="*/ 2147483646 h 47"/>
              <a:gd name="T64" fmla="*/ 2147483646 w 71"/>
              <a:gd name="T65" fmla="*/ 2147483646 h 47"/>
              <a:gd name="T66" fmla="*/ 2147483646 w 71"/>
              <a:gd name="T67" fmla="*/ 2147483646 h 47"/>
              <a:gd name="T68" fmla="*/ 2147483646 w 71"/>
              <a:gd name="T69" fmla="*/ 2147483646 h 47"/>
              <a:gd name="T70" fmla="*/ 2147483646 w 71"/>
              <a:gd name="T71" fmla="*/ 2147483646 h 47"/>
              <a:gd name="T72" fmla="*/ 2147483646 w 71"/>
              <a:gd name="T73" fmla="*/ 2147483646 h 47"/>
              <a:gd name="T74" fmla="*/ 2147483646 w 71"/>
              <a:gd name="T75" fmla="*/ 2147483646 h 47"/>
              <a:gd name="T76" fmla="*/ 2147483646 w 71"/>
              <a:gd name="T77" fmla="*/ 0 h 47"/>
              <a:gd name="T78" fmla="*/ 2147483646 w 71"/>
              <a:gd name="T79" fmla="*/ 0 h 47"/>
              <a:gd name="T80" fmla="*/ 2147483646 w 71"/>
              <a:gd name="T81" fmla="*/ 2147483646 h 47"/>
              <a:gd name="T82" fmla="*/ 2147483646 w 71"/>
              <a:gd name="T83" fmla="*/ 2147483646 h 47"/>
              <a:gd name="T84" fmla="*/ 2147483646 w 71"/>
              <a:gd name="T85" fmla="*/ 2147483646 h 47"/>
              <a:gd name="T86" fmla="*/ 2147483646 w 71"/>
              <a:gd name="T87" fmla="*/ 2147483646 h 47"/>
              <a:gd name="T88" fmla="*/ 2147483646 w 71"/>
              <a:gd name="T89" fmla="*/ 2147483646 h 47"/>
              <a:gd name="T90" fmla="*/ 2147483646 w 71"/>
              <a:gd name="T91" fmla="*/ 2147483646 h 47"/>
              <a:gd name="T92" fmla="*/ 2147483646 w 71"/>
              <a:gd name="T93" fmla="*/ 2147483646 h 47"/>
              <a:gd name="T94" fmla="*/ 2147483646 w 71"/>
              <a:gd name="T95" fmla="*/ 2147483646 h 47"/>
              <a:gd name="T96" fmla="*/ 2147483646 w 71"/>
              <a:gd name="T97" fmla="*/ 2147483646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88180" name="Freeform 115"/>
          <p:cNvSpPr>
            <a:spLocks/>
          </p:cNvSpPr>
          <p:nvPr/>
        </p:nvSpPr>
        <p:spPr bwMode="auto">
          <a:xfrm>
            <a:off x="6634163" y="4057650"/>
            <a:ext cx="100012" cy="47625"/>
          </a:xfrm>
          <a:custGeom>
            <a:avLst/>
            <a:gdLst>
              <a:gd name="T0" fmla="*/ 2147483646 w 71"/>
              <a:gd name="T1" fmla="*/ 0 h 30"/>
              <a:gd name="T2" fmla="*/ 2147483646 w 71"/>
              <a:gd name="T3" fmla="*/ 0 h 30"/>
              <a:gd name="T4" fmla="*/ 2147483646 w 71"/>
              <a:gd name="T5" fmla="*/ 2147483646 h 30"/>
              <a:gd name="T6" fmla="*/ 0 w 71"/>
              <a:gd name="T7" fmla="*/ 2147483646 h 30"/>
              <a:gd name="T8" fmla="*/ 2147483646 w 71"/>
              <a:gd name="T9" fmla="*/ 2147483646 h 30"/>
              <a:gd name="T10" fmla="*/ 2147483646 w 71"/>
              <a:gd name="T11" fmla="*/ 2147483646 h 30"/>
              <a:gd name="T12" fmla="*/ 2147483646 w 71"/>
              <a:gd name="T13" fmla="*/ 2147483646 h 30"/>
              <a:gd name="T14" fmla="*/ 2147483646 w 71"/>
              <a:gd name="T15" fmla="*/ 2147483646 h 30"/>
              <a:gd name="T16" fmla="*/ 2147483646 w 71"/>
              <a:gd name="T17" fmla="*/ 2147483646 h 30"/>
              <a:gd name="T18" fmla="*/ 2147483646 w 71"/>
              <a:gd name="T19" fmla="*/ 2147483646 h 30"/>
              <a:gd name="T20" fmla="*/ 2147483646 w 71"/>
              <a:gd name="T21" fmla="*/ 2147483646 h 30"/>
              <a:gd name="T22" fmla="*/ 2147483646 w 71"/>
              <a:gd name="T23" fmla="*/ 2147483646 h 30"/>
              <a:gd name="T24" fmla="*/ 2147483646 w 71"/>
              <a:gd name="T25" fmla="*/ 2147483646 h 30"/>
              <a:gd name="T26" fmla="*/ 2147483646 w 71"/>
              <a:gd name="T27" fmla="*/ 2147483646 h 30"/>
              <a:gd name="T28" fmla="*/ 2147483646 w 71"/>
              <a:gd name="T29" fmla="*/ 2147483646 h 30"/>
              <a:gd name="T30" fmla="*/ 2147483646 w 71"/>
              <a:gd name="T31" fmla="*/ 2147483646 h 30"/>
              <a:gd name="T32" fmla="*/ 2147483646 w 71"/>
              <a:gd name="T33" fmla="*/ 2147483646 h 30"/>
              <a:gd name="T34" fmla="*/ 2147483646 w 71"/>
              <a:gd name="T35" fmla="*/ 2147483646 h 30"/>
              <a:gd name="T36" fmla="*/ 2147483646 w 71"/>
              <a:gd name="T37" fmla="*/ 2147483646 h 30"/>
              <a:gd name="T38" fmla="*/ 2147483646 w 71"/>
              <a:gd name="T39" fmla="*/ 2147483646 h 30"/>
              <a:gd name="T40" fmla="*/ 2147483646 w 71"/>
              <a:gd name="T41" fmla="*/ 2147483646 h 30"/>
              <a:gd name="T42" fmla="*/ 2147483646 w 71"/>
              <a:gd name="T43" fmla="*/ 2147483646 h 30"/>
              <a:gd name="T44" fmla="*/ 2147483646 w 71"/>
              <a:gd name="T45" fmla="*/ 2147483646 h 30"/>
              <a:gd name="T46" fmla="*/ 2147483646 w 71"/>
              <a:gd name="T47" fmla="*/ 0 h 30"/>
              <a:gd name="T48" fmla="*/ 2147483646 w 71"/>
              <a:gd name="T49" fmla="*/ 2147483646 h 30"/>
              <a:gd name="T50" fmla="*/ 2147483646 w 71"/>
              <a:gd name="T51" fmla="*/ 2147483646 h 30"/>
              <a:gd name="T52" fmla="*/ 2147483646 w 71"/>
              <a:gd name="T53" fmla="*/ 2147483646 h 30"/>
              <a:gd name="T54" fmla="*/ 2147483646 w 71"/>
              <a:gd name="T55" fmla="*/ 2147483646 h 30"/>
              <a:gd name="T56" fmla="*/ 2147483646 w 71"/>
              <a:gd name="T57" fmla="*/ 2147483646 h 30"/>
              <a:gd name="T58" fmla="*/ 2147483646 w 71"/>
              <a:gd name="T59" fmla="*/ 2147483646 h 30"/>
              <a:gd name="T60" fmla="*/ 2147483646 w 71"/>
              <a:gd name="T61" fmla="*/ 2147483646 h 30"/>
              <a:gd name="T62" fmla="*/ 2147483646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1" name="Freeform 116"/>
          <p:cNvSpPr>
            <a:spLocks/>
          </p:cNvSpPr>
          <p:nvPr/>
        </p:nvSpPr>
        <p:spPr bwMode="auto">
          <a:xfrm>
            <a:off x="6634163" y="4057650"/>
            <a:ext cx="100012" cy="47625"/>
          </a:xfrm>
          <a:custGeom>
            <a:avLst/>
            <a:gdLst>
              <a:gd name="T0" fmla="*/ 2147483646 w 71"/>
              <a:gd name="T1" fmla="*/ 0 h 30"/>
              <a:gd name="T2" fmla="*/ 2147483646 w 71"/>
              <a:gd name="T3" fmla="*/ 0 h 30"/>
              <a:gd name="T4" fmla="*/ 2147483646 w 71"/>
              <a:gd name="T5" fmla="*/ 2147483646 h 30"/>
              <a:gd name="T6" fmla="*/ 0 w 71"/>
              <a:gd name="T7" fmla="*/ 2147483646 h 30"/>
              <a:gd name="T8" fmla="*/ 2147483646 w 71"/>
              <a:gd name="T9" fmla="*/ 2147483646 h 30"/>
              <a:gd name="T10" fmla="*/ 2147483646 w 71"/>
              <a:gd name="T11" fmla="*/ 2147483646 h 30"/>
              <a:gd name="T12" fmla="*/ 2147483646 w 71"/>
              <a:gd name="T13" fmla="*/ 2147483646 h 30"/>
              <a:gd name="T14" fmla="*/ 2147483646 w 71"/>
              <a:gd name="T15" fmla="*/ 2147483646 h 30"/>
              <a:gd name="T16" fmla="*/ 2147483646 w 71"/>
              <a:gd name="T17" fmla="*/ 2147483646 h 30"/>
              <a:gd name="T18" fmla="*/ 2147483646 w 71"/>
              <a:gd name="T19" fmla="*/ 2147483646 h 30"/>
              <a:gd name="T20" fmla="*/ 2147483646 w 71"/>
              <a:gd name="T21" fmla="*/ 2147483646 h 30"/>
              <a:gd name="T22" fmla="*/ 2147483646 w 71"/>
              <a:gd name="T23" fmla="*/ 2147483646 h 30"/>
              <a:gd name="T24" fmla="*/ 2147483646 w 71"/>
              <a:gd name="T25" fmla="*/ 2147483646 h 30"/>
              <a:gd name="T26" fmla="*/ 2147483646 w 71"/>
              <a:gd name="T27" fmla="*/ 2147483646 h 30"/>
              <a:gd name="T28" fmla="*/ 2147483646 w 71"/>
              <a:gd name="T29" fmla="*/ 2147483646 h 30"/>
              <a:gd name="T30" fmla="*/ 2147483646 w 71"/>
              <a:gd name="T31" fmla="*/ 2147483646 h 30"/>
              <a:gd name="T32" fmla="*/ 2147483646 w 71"/>
              <a:gd name="T33" fmla="*/ 2147483646 h 30"/>
              <a:gd name="T34" fmla="*/ 2147483646 w 71"/>
              <a:gd name="T35" fmla="*/ 2147483646 h 30"/>
              <a:gd name="T36" fmla="*/ 2147483646 w 71"/>
              <a:gd name="T37" fmla="*/ 2147483646 h 30"/>
              <a:gd name="T38" fmla="*/ 2147483646 w 71"/>
              <a:gd name="T39" fmla="*/ 2147483646 h 30"/>
              <a:gd name="T40" fmla="*/ 2147483646 w 71"/>
              <a:gd name="T41" fmla="*/ 2147483646 h 30"/>
              <a:gd name="T42" fmla="*/ 2147483646 w 71"/>
              <a:gd name="T43" fmla="*/ 2147483646 h 30"/>
              <a:gd name="T44" fmla="*/ 2147483646 w 71"/>
              <a:gd name="T45" fmla="*/ 2147483646 h 30"/>
              <a:gd name="T46" fmla="*/ 2147483646 w 71"/>
              <a:gd name="T47" fmla="*/ 0 h 30"/>
              <a:gd name="T48" fmla="*/ 2147483646 w 71"/>
              <a:gd name="T49" fmla="*/ 2147483646 h 30"/>
              <a:gd name="T50" fmla="*/ 2147483646 w 71"/>
              <a:gd name="T51" fmla="*/ 2147483646 h 30"/>
              <a:gd name="T52" fmla="*/ 2147483646 w 71"/>
              <a:gd name="T53" fmla="*/ 2147483646 h 30"/>
              <a:gd name="T54" fmla="*/ 2147483646 w 71"/>
              <a:gd name="T55" fmla="*/ 2147483646 h 30"/>
              <a:gd name="T56" fmla="*/ 2147483646 w 71"/>
              <a:gd name="T57" fmla="*/ 2147483646 h 30"/>
              <a:gd name="T58" fmla="*/ 2147483646 w 71"/>
              <a:gd name="T59" fmla="*/ 2147483646 h 30"/>
              <a:gd name="T60" fmla="*/ 2147483646 w 71"/>
              <a:gd name="T61" fmla="*/ 2147483646 h 30"/>
              <a:gd name="T62" fmla="*/ 2147483646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88182" name="Freeform 117"/>
          <p:cNvSpPr>
            <a:spLocks/>
          </p:cNvSpPr>
          <p:nvPr/>
        </p:nvSpPr>
        <p:spPr bwMode="auto">
          <a:xfrm>
            <a:off x="6727825" y="4073525"/>
            <a:ext cx="98425" cy="73025"/>
          </a:xfrm>
          <a:custGeom>
            <a:avLst/>
            <a:gdLst>
              <a:gd name="T0" fmla="*/ 2147483646 w 69"/>
              <a:gd name="T1" fmla="*/ 2147483646 h 46"/>
              <a:gd name="T2" fmla="*/ 2147483646 w 69"/>
              <a:gd name="T3" fmla="*/ 2147483646 h 46"/>
              <a:gd name="T4" fmla="*/ 2147483646 w 69"/>
              <a:gd name="T5" fmla="*/ 2147483646 h 46"/>
              <a:gd name="T6" fmla="*/ 2147483646 w 69"/>
              <a:gd name="T7" fmla="*/ 2147483646 h 46"/>
              <a:gd name="T8" fmla="*/ 0 w 69"/>
              <a:gd name="T9" fmla="*/ 2147483646 h 46"/>
              <a:gd name="T10" fmla="*/ 0 w 69"/>
              <a:gd name="T11" fmla="*/ 2147483646 h 46"/>
              <a:gd name="T12" fmla="*/ 0 w 69"/>
              <a:gd name="T13" fmla="*/ 2147483646 h 46"/>
              <a:gd name="T14" fmla="*/ 0 w 69"/>
              <a:gd name="T15" fmla="*/ 2147483646 h 46"/>
              <a:gd name="T16" fmla="*/ 0 w 69"/>
              <a:gd name="T17" fmla="*/ 2147483646 h 46"/>
              <a:gd name="T18" fmla="*/ 2147483646 w 69"/>
              <a:gd name="T19" fmla="*/ 2147483646 h 46"/>
              <a:gd name="T20" fmla="*/ 2147483646 w 69"/>
              <a:gd name="T21" fmla="*/ 2147483646 h 46"/>
              <a:gd name="T22" fmla="*/ 2147483646 w 69"/>
              <a:gd name="T23" fmla="*/ 2147483646 h 46"/>
              <a:gd name="T24" fmla="*/ 2147483646 w 69"/>
              <a:gd name="T25" fmla="*/ 2147483646 h 46"/>
              <a:gd name="T26" fmla="*/ 2147483646 w 69"/>
              <a:gd name="T27" fmla="*/ 2147483646 h 46"/>
              <a:gd name="T28" fmla="*/ 2147483646 w 69"/>
              <a:gd name="T29" fmla="*/ 2147483646 h 46"/>
              <a:gd name="T30" fmla="*/ 2147483646 w 69"/>
              <a:gd name="T31" fmla="*/ 2147483646 h 46"/>
              <a:gd name="T32" fmla="*/ 2147483646 w 69"/>
              <a:gd name="T33" fmla="*/ 2147483646 h 46"/>
              <a:gd name="T34" fmla="*/ 2147483646 w 69"/>
              <a:gd name="T35" fmla="*/ 2147483646 h 46"/>
              <a:gd name="T36" fmla="*/ 2147483646 w 69"/>
              <a:gd name="T37" fmla="*/ 2147483646 h 46"/>
              <a:gd name="T38" fmla="*/ 2147483646 w 69"/>
              <a:gd name="T39" fmla="*/ 2147483646 h 46"/>
              <a:gd name="T40" fmla="*/ 2147483646 w 69"/>
              <a:gd name="T41" fmla="*/ 2147483646 h 46"/>
              <a:gd name="T42" fmla="*/ 2147483646 w 69"/>
              <a:gd name="T43" fmla="*/ 2147483646 h 46"/>
              <a:gd name="T44" fmla="*/ 2147483646 w 69"/>
              <a:gd name="T45" fmla="*/ 2147483646 h 46"/>
              <a:gd name="T46" fmla="*/ 2147483646 w 69"/>
              <a:gd name="T47" fmla="*/ 2147483646 h 46"/>
              <a:gd name="T48" fmla="*/ 2147483646 w 69"/>
              <a:gd name="T49" fmla="*/ 2147483646 h 46"/>
              <a:gd name="T50" fmla="*/ 2147483646 w 69"/>
              <a:gd name="T51" fmla="*/ 2147483646 h 46"/>
              <a:gd name="T52" fmla="*/ 2147483646 w 69"/>
              <a:gd name="T53" fmla="*/ 2147483646 h 46"/>
              <a:gd name="T54" fmla="*/ 2147483646 w 69"/>
              <a:gd name="T55" fmla="*/ 2147483646 h 46"/>
              <a:gd name="T56" fmla="*/ 2147483646 w 69"/>
              <a:gd name="T57" fmla="*/ 2147483646 h 46"/>
              <a:gd name="T58" fmla="*/ 2147483646 w 69"/>
              <a:gd name="T59" fmla="*/ 2147483646 h 46"/>
              <a:gd name="T60" fmla="*/ 2147483646 w 69"/>
              <a:gd name="T61" fmla="*/ 2147483646 h 46"/>
              <a:gd name="T62" fmla="*/ 2147483646 w 69"/>
              <a:gd name="T63" fmla="*/ 2147483646 h 46"/>
              <a:gd name="T64" fmla="*/ 2147483646 w 69"/>
              <a:gd name="T65" fmla="*/ 2147483646 h 46"/>
              <a:gd name="T66" fmla="*/ 2147483646 w 69"/>
              <a:gd name="T67" fmla="*/ 2147483646 h 46"/>
              <a:gd name="T68" fmla="*/ 2147483646 w 69"/>
              <a:gd name="T69" fmla="*/ 2147483646 h 46"/>
              <a:gd name="T70" fmla="*/ 2147483646 w 69"/>
              <a:gd name="T71" fmla="*/ 2147483646 h 46"/>
              <a:gd name="T72" fmla="*/ 2147483646 w 69"/>
              <a:gd name="T73" fmla="*/ 2147483646 h 46"/>
              <a:gd name="T74" fmla="*/ 2147483646 w 69"/>
              <a:gd name="T75" fmla="*/ 2147483646 h 46"/>
              <a:gd name="T76" fmla="*/ 2147483646 w 69"/>
              <a:gd name="T77" fmla="*/ 2147483646 h 46"/>
              <a:gd name="T78" fmla="*/ 2147483646 w 69"/>
              <a:gd name="T79" fmla="*/ 2147483646 h 46"/>
              <a:gd name="T80" fmla="*/ 2147483646 w 69"/>
              <a:gd name="T81" fmla="*/ 2147483646 h 46"/>
              <a:gd name="T82" fmla="*/ 2147483646 w 69"/>
              <a:gd name="T83" fmla="*/ 2147483646 h 46"/>
              <a:gd name="T84" fmla="*/ 2147483646 w 69"/>
              <a:gd name="T85" fmla="*/ 2147483646 h 46"/>
              <a:gd name="T86" fmla="*/ 2147483646 w 69"/>
              <a:gd name="T87" fmla="*/ 2147483646 h 46"/>
              <a:gd name="T88" fmla="*/ 2147483646 w 69"/>
              <a:gd name="T89" fmla="*/ 2147483646 h 46"/>
              <a:gd name="T90" fmla="*/ 2147483646 w 69"/>
              <a:gd name="T91" fmla="*/ 2147483646 h 46"/>
              <a:gd name="T92" fmla="*/ 2147483646 w 69"/>
              <a:gd name="T93" fmla="*/ 2147483646 h 46"/>
              <a:gd name="T94" fmla="*/ 2147483646 w 69"/>
              <a:gd name="T95" fmla="*/ 2147483646 h 46"/>
              <a:gd name="T96" fmla="*/ 2147483646 w 69"/>
              <a:gd name="T97" fmla="*/ 0 h 46"/>
              <a:gd name="T98" fmla="*/ 2147483646 w 69"/>
              <a:gd name="T99" fmla="*/ 0 h 46"/>
              <a:gd name="T100" fmla="*/ 2147483646 w 69"/>
              <a:gd name="T101" fmla="*/ 0 h 46"/>
              <a:gd name="T102" fmla="*/ 2147483646 w 69"/>
              <a:gd name="T103" fmla="*/ 2147483646 h 46"/>
              <a:gd name="T104" fmla="*/ 2147483646 w 69"/>
              <a:gd name="T105" fmla="*/ 2147483646 h 46"/>
              <a:gd name="T106" fmla="*/ 2147483646 w 69"/>
              <a:gd name="T107" fmla="*/ 2147483646 h 46"/>
              <a:gd name="T108" fmla="*/ 2147483646 w 69"/>
              <a:gd name="T109" fmla="*/ 2147483646 h 46"/>
              <a:gd name="T110" fmla="*/ 2147483646 w 69"/>
              <a:gd name="T111" fmla="*/ 2147483646 h 46"/>
              <a:gd name="T112" fmla="*/ 2147483646 w 69"/>
              <a:gd name="T113" fmla="*/ 2147483646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3" name="Freeform 118"/>
          <p:cNvSpPr>
            <a:spLocks/>
          </p:cNvSpPr>
          <p:nvPr/>
        </p:nvSpPr>
        <p:spPr bwMode="auto">
          <a:xfrm>
            <a:off x="6727825" y="4073525"/>
            <a:ext cx="98425" cy="73025"/>
          </a:xfrm>
          <a:custGeom>
            <a:avLst/>
            <a:gdLst>
              <a:gd name="T0" fmla="*/ 2147483646 w 69"/>
              <a:gd name="T1" fmla="*/ 2147483646 h 46"/>
              <a:gd name="T2" fmla="*/ 2147483646 w 69"/>
              <a:gd name="T3" fmla="*/ 2147483646 h 46"/>
              <a:gd name="T4" fmla="*/ 2147483646 w 69"/>
              <a:gd name="T5" fmla="*/ 2147483646 h 46"/>
              <a:gd name="T6" fmla="*/ 2147483646 w 69"/>
              <a:gd name="T7" fmla="*/ 2147483646 h 46"/>
              <a:gd name="T8" fmla="*/ 0 w 69"/>
              <a:gd name="T9" fmla="*/ 2147483646 h 46"/>
              <a:gd name="T10" fmla="*/ 0 w 69"/>
              <a:gd name="T11" fmla="*/ 2147483646 h 46"/>
              <a:gd name="T12" fmla="*/ 0 w 69"/>
              <a:gd name="T13" fmla="*/ 2147483646 h 46"/>
              <a:gd name="T14" fmla="*/ 0 w 69"/>
              <a:gd name="T15" fmla="*/ 2147483646 h 46"/>
              <a:gd name="T16" fmla="*/ 0 w 69"/>
              <a:gd name="T17" fmla="*/ 2147483646 h 46"/>
              <a:gd name="T18" fmla="*/ 2147483646 w 69"/>
              <a:gd name="T19" fmla="*/ 2147483646 h 46"/>
              <a:gd name="T20" fmla="*/ 2147483646 w 69"/>
              <a:gd name="T21" fmla="*/ 2147483646 h 46"/>
              <a:gd name="T22" fmla="*/ 2147483646 w 69"/>
              <a:gd name="T23" fmla="*/ 2147483646 h 46"/>
              <a:gd name="T24" fmla="*/ 2147483646 w 69"/>
              <a:gd name="T25" fmla="*/ 2147483646 h 46"/>
              <a:gd name="T26" fmla="*/ 2147483646 w 69"/>
              <a:gd name="T27" fmla="*/ 2147483646 h 46"/>
              <a:gd name="T28" fmla="*/ 2147483646 w 69"/>
              <a:gd name="T29" fmla="*/ 2147483646 h 46"/>
              <a:gd name="T30" fmla="*/ 2147483646 w 69"/>
              <a:gd name="T31" fmla="*/ 2147483646 h 46"/>
              <a:gd name="T32" fmla="*/ 2147483646 w 69"/>
              <a:gd name="T33" fmla="*/ 2147483646 h 46"/>
              <a:gd name="T34" fmla="*/ 2147483646 w 69"/>
              <a:gd name="T35" fmla="*/ 2147483646 h 46"/>
              <a:gd name="T36" fmla="*/ 2147483646 w 69"/>
              <a:gd name="T37" fmla="*/ 2147483646 h 46"/>
              <a:gd name="T38" fmla="*/ 2147483646 w 69"/>
              <a:gd name="T39" fmla="*/ 2147483646 h 46"/>
              <a:gd name="T40" fmla="*/ 2147483646 w 69"/>
              <a:gd name="T41" fmla="*/ 2147483646 h 46"/>
              <a:gd name="T42" fmla="*/ 2147483646 w 69"/>
              <a:gd name="T43" fmla="*/ 2147483646 h 46"/>
              <a:gd name="T44" fmla="*/ 2147483646 w 69"/>
              <a:gd name="T45" fmla="*/ 2147483646 h 46"/>
              <a:gd name="T46" fmla="*/ 2147483646 w 69"/>
              <a:gd name="T47" fmla="*/ 2147483646 h 46"/>
              <a:gd name="T48" fmla="*/ 2147483646 w 69"/>
              <a:gd name="T49" fmla="*/ 2147483646 h 46"/>
              <a:gd name="T50" fmla="*/ 2147483646 w 69"/>
              <a:gd name="T51" fmla="*/ 2147483646 h 46"/>
              <a:gd name="T52" fmla="*/ 2147483646 w 69"/>
              <a:gd name="T53" fmla="*/ 2147483646 h 46"/>
              <a:gd name="T54" fmla="*/ 2147483646 w 69"/>
              <a:gd name="T55" fmla="*/ 2147483646 h 46"/>
              <a:gd name="T56" fmla="*/ 2147483646 w 69"/>
              <a:gd name="T57" fmla="*/ 2147483646 h 46"/>
              <a:gd name="T58" fmla="*/ 2147483646 w 69"/>
              <a:gd name="T59" fmla="*/ 2147483646 h 46"/>
              <a:gd name="T60" fmla="*/ 2147483646 w 69"/>
              <a:gd name="T61" fmla="*/ 2147483646 h 46"/>
              <a:gd name="T62" fmla="*/ 2147483646 w 69"/>
              <a:gd name="T63" fmla="*/ 2147483646 h 46"/>
              <a:gd name="T64" fmla="*/ 2147483646 w 69"/>
              <a:gd name="T65" fmla="*/ 2147483646 h 46"/>
              <a:gd name="T66" fmla="*/ 2147483646 w 69"/>
              <a:gd name="T67" fmla="*/ 2147483646 h 46"/>
              <a:gd name="T68" fmla="*/ 2147483646 w 69"/>
              <a:gd name="T69" fmla="*/ 2147483646 h 46"/>
              <a:gd name="T70" fmla="*/ 2147483646 w 69"/>
              <a:gd name="T71" fmla="*/ 2147483646 h 46"/>
              <a:gd name="T72" fmla="*/ 2147483646 w 69"/>
              <a:gd name="T73" fmla="*/ 2147483646 h 46"/>
              <a:gd name="T74" fmla="*/ 2147483646 w 69"/>
              <a:gd name="T75" fmla="*/ 2147483646 h 46"/>
              <a:gd name="T76" fmla="*/ 2147483646 w 69"/>
              <a:gd name="T77" fmla="*/ 2147483646 h 46"/>
              <a:gd name="T78" fmla="*/ 2147483646 w 69"/>
              <a:gd name="T79" fmla="*/ 2147483646 h 46"/>
              <a:gd name="T80" fmla="*/ 2147483646 w 69"/>
              <a:gd name="T81" fmla="*/ 2147483646 h 46"/>
              <a:gd name="T82" fmla="*/ 2147483646 w 69"/>
              <a:gd name="T83" fmla="*/ 2147483646 h 46"/>
              <a:gd name="T84" fmla="*/ 2147483646 w 69"/>
              <a:gd name="T85" fmla="*/ 2147483646 h 46"/>
              <a:gd name="T86" fmla="*/ 2147483646 w 69"/>
              <a:gd name="T87" fmla="*/ 2147483646 h 46"/>
              <a:gd name="T88" fmla="*/ 2147483646 w 69"/>
              <a:gd name="T89" fmla="*/ 2147483646 h 46"/>
              <a:gd name="T90" fmla="*/ 2147483646 w 69"/>
              <a:gd name="T91" fmla="*/ 2147483646 h 46"/>
              <a:gd name="T92" fmla="*/ 2147483646 w 69"/>
              <a:gd name="T93" fmla="*/ 2147483646 h 46"/>
              <a:gd name="T94" fmla="*/ 2147483646 w 69"/>
              <a:gd name="T95" fmla="*/ 2147483646 h 46"/>
              <a:gd name="T96" fmla="*/ 2147483646 w 69"/>
              <a:gd name="T97" fmla="*/ 0 h 46"/>
              <a:gd name="T98" fmla="*/ 2147483646 w 69"/>
              <a:gd name="T99" fmla="*/ 0 h 46"/>
              <a:gd name="T100" fmla="*/ 2147483646 w 69"/>
              <a:gd name="T101" fmla="*/ 0 h 46"/>
              <a:gd name="T102" fmla="*/ 2147483646 w 69"/>
              <a:gd name="T103" fmla="*/ 2147483646 h 46"/>
              <a:gd name="T104" fmla="*/ 2147483646 w 69"/>
              <a:gd name="T105" fmla="*/ 2147483646 h 46"/>
              <a:gd name="T106" fmla="*/ 2147483646 w 69"/>
              <a:gd name="T107" fmla="*/ 2147483646 h 46"/>
              <a:gd name="T108" fmla="*/ 2147483646 w 69"/>
              <a:gd name="T109" fmla="*/ 2147483646 h 46"/>
              <a:gd name="T110" fmla="*/ 2147483646 w 69"/>
              <a:gd name="T111" fmla="*/ 2147483646 h 46"/>
              <a:gd name="T112" fmla="*/ 2147483646 w 69"/>
              <a:gd name="T113" fmla="*/ 2147483646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88184" name="Freeform 119"/>
          <p:cNvSpPr>
            <a:spLocks/>
          </p:cNvSpPr>
          <p:nvPr/>
        </p:nvSpPr>
        <p:spPr bwMode="auto">
          <a:xfrm>
            <a:off x="6727825" y="4073525"/>
            <a:ext cx="98425" cy="73025"/>
          </a:xfrm>
          <a:custGeom>
            <a:avLst/>
            <a:gdLst>
              <a:gd name="T0" fmla="*/ 2147483646 w 69"/>
              <a:gd name="T1" fmla="*/ 2147483646 h 46"/>
              <a:gd name="T2" fmla="*/ 2147483646 w 69"/>
              <a:gd name="T3" fmla="*/ 2147483646 h 46"/>
              <a:gd name="T4" fmla="*/ 2147483646 w 69"/>
              <a:gd name="T5" fmla="*/ 2147483646 h 46"/>
              <a:gd name="T6" fmla="*/ 2147483646 w 69"/>
              <a:gd name="T7" fmla="*/ 2147483646 h 46"/>
              <a:gd name="T8" fmla="*/ 0 w 69"/>
              <a:gd name="T9" fmla="*/ 2147483646 h 46"/>
              <a:gd name="T10" fmla="*/ 0 w 69"/>
              <a:gd name="T11" fmla="*/ 2147483646 h 46"/>
              <a:gd name="T12" fmla="*/ 0 w 69"/>
              <a:gd name="T13" fmla="*/ 2147483646 h 46"/>
              <a:gd name="T14" fmla="*/ 0 w 69"/>
              <a:gd name="T15" fmla="*/ 2147483646 h 46"/>
              <a:gd name="T16" fmla="*/ 0 w 69"/>
              <a:gd name="T17" fmla="*/ 2147483646 h 46"/>
              <a:gd name="T18" fmla="*/ 2147483646 w 69"/>
              <a:gd name="T19" fmla="*/ 2147483646 h 46"/>
              <a:gd name="T20" fmla="*/ 2147483646 w 69"/>
              <a:gd name="T21" fmla="*/ 2147483646 h 46"/>
              <a:gd name="T22" fmla="*/ 2147483646 w 69"/>
              <a:gd name="T23" fmla="*/ 2147483646 h 46"/>
              <a:gd name="T24" fmla="*/ 2147483646 w 69"/>
              <a:gd name="T25" fmla="*/ 2147483646 h 46"/>
              <a:gd name="T26" fmla="*/ 2147483646 w 69"/>
              <a:gd name="T27" fmla="*/ 2147483646 h 46"/>
              <a:gd name="T28" fmla="*/ 2147483646 w 69"/>
              <a:gd name="T29" fmla="*/ 2147483646 h 46"/>
              <a:gd name="T30" fmla="*/ 2147483646 w 69"/>
              <a:gd name="T31" fmla="*/ 2147483646 h 46"/>
              <a:gd name="T32" fmla="*/ 2147483646 w 69"/>
              <a:gd name="T33" fmla="*/ 2147483646 h 46"/>
              <a:gd name="T34" fmla="*/ 2147483646 w 69"/>
              <a:gd name="T35" fmla="*/ 2147483646 h 46"/>
              <a:gd name="T36" fmla="*/ 2147483646 w 69"/>
              <a:gd name="T37" fmla="*/ 2147483646 h 46"/>
              <a:gd name="T38" fmla="*/ 2147483646 w 69"/>
              <a:gd name="T39" fmla="*/ 2147483646 h 46"/>
              <a:gd name="T40" fmla="*/ 2147483646 w 69"/>
              <a:gd name="T41" fmla="*/ 2147483646 h 46"/>
              <a:gd name="T42" fmla="*/ 2147483646 w 69"/>
              <a:gd name="T43" fmla="*/ 2147483646 h 46"/>
              <a:gd name="T44" fmla="*/ 2147483646 w 69"/>
              <a:gd name="T45" fmla="*/ 2147483646 h 46"/>
              <a:gd name="T46" fmla="*/ 2147483646 w 69"/>
              <a:gd name="T47" fmla="*/ 2147483646 h 46"/>
              <a:gd name="T48" fmla="*/ 2147483646 w 69"/>
              <a:gd name="T49" fmla="*/ 2147483646 h 46"/>
              <a:gd name="T50" fmla="*/ 2147483646 w 69"/>
              <a:gd name="T51" fmla="*/ 2147483646 h 46"/>
              <a:gd name="T52" fmla="*/ 2147483646 w 69"/>
              <a:gd name="T53" fmla="*/ 2147483646 h 46"/>
              <a:gd name="T54" fmla="*/ 2147483646 w 69"/>
              <a:gd name="T55" fmla="*/ 2147483646 h 46"/>
              <a:gd name="T56" fmla="*/ 2147483646 w 69"/>
              <a:gd name="T57" fmla="*/ 2147483646 h 46"/>
              <a:gd name="T58" fmla="*/ 2147483646 w 69"/>
              <a:gd name="T59" fmla="*/ 2147483646 h 46"/>
              <a:gd name="T60" fmla="*/ 2147483646 w 69"/>
              <a:gd name="T61" fmla="*/ 2147483646 h 46"/>
              <a:gd name="T62" fmla="*/ 2147483646 w 69"/>
              <a:gd name="T63" fmla="*/ 2147483646 h 46"/>
              <a:gd name="T64" fmla="*/ 2147483646 w 69"/>
              <a:gd name="T65" fmla="*/ 2147483646 h 46"/>
              <a:gd name="T66" fmla="*/ 2147483646 w 69"/>
              <a:gd name="T67" fmla="*/ 2147483646 h 46"/>
              <a:gd name="T68" fmla="*/ 2147483646 w 69"/>
              <a:gd name="T69" fmla="*/ 2147483646 h 46"/>
              <a:gd name="T70" fmla="*/ 2147483646 w 69"/>
              <a:gd name="T71" fmla="*/ 2147483646 h 46"/>
              <a:gd name="T72" fmla="*/ 2147483646 w 69"/>
              <a:gd name="T73" fmla="*/ 2147483646 h 46"/>
              <a:gd name="T74" fmla="*/ 2147483646 w 69"/>
              <a:gd name="T75" fmla="*/ 2147483646 h 46"/>
              <a:gd name="T76" fmla="*/ 2147483646 w 69"/>
              <a:gd name="T77" fmla="*/ 2147483646 h 46"/>
              <a:gd name="T78" fmla="*/ 2147483646 w 69"/>
              <a:gd name="T79" fmla="*/ 2147483646 h 46"/>
              <a:gd name="T80" fmla="*/ 2147483646 w 69"/>
              <a:gd name="T81" fmla="*/ 2147483646 h 46"/>
              <a:gd name="T82" fmla="*/ 2147483646 w 69"/>
              <a:gd name="T83" fmla="*/ 2147483646 h 46"/>
              <a:gd name="T84" fmla="*/ 2147483646 w 69"/>
              <a:gd name="T85" fmla="*/ 2147483646 h 46"/>
              <a:gd name="T86" fmla="*/ 2147483646 w 69"/>
              <a:gd name="T87" fmla="*/ 2147483646 h 46"/>
              <a:gd name="T88" fmla="*/ 2147483646 w 69"/>
              <a:gd name="T89" fmla="*/ 2147483646 h 46"/>
              <a:gd name="T90" fmla="*/ 2147483646 w 69"/>
              <a:gd name="T91" fmla="*/ 2147483646 h 46"/>
              <a:gd name="T92" fmla="*/ 2147483646 w 69"/>
              <a:gd name="T93" fmla="*/ 2147483646 h 46"/>
              <a:gd name="T94" fmla="*/ 2147483646 w 69"/>
              <a:gd name="T95" fmla="*/ 2147483646 h 46"/>
              <a:gd name="T96" fmla="*/ 2147483646 w 69"/>
              <a:gd name="T97" fmla="*/ 0 h 46"/>
              <a:gd name="T98" fmla="*/ 2147483646 w 69"/>
              <a:gd name="T99" fmla="*/ 0 h 46"/>
              <a:gd name="T100" fmla="*/ 2147483646 w 69"/>
              <a:gd name="T101" fmla="*/ 0 h 46"/>
              <a:gd name="T102" fmla="*/ 2147483646 w 69"/>
              <a:gd name="T103" fmla="*/ 2147483646 h 46"/>
              <a:gd name="T104" fmla="*/ 2147483646 w 69"/>
              <a:gd name="T105" fmla="*/ 2147483646 h 46"/>
              <a:gd name="T106" fmla="*/ 2147483646 w 69"/>
              <a:gd name="T107" fmla="*/ 2147483646 h 46"/>
              <a:gd name="T108" fmla="*/ 2147483646 w 69"/>
              <a:gd name="T109" fmla="*/ 2147483646 h 46"/>
              <a:gd name="T110" fmla="*/ 2147483646 w 69"/>
              <a:gd name="T111" fmla="*/ 2147483646 h 46"/>
              <a:gd name="T112" fmla="*/ 2147483646 w 69"/>
              <a:gd name="T113" fmla="*/ 2147483646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88185" name="Freeform 120"/>
          <p:cNvSpPr>
            <a:spLocks/>
          </p:cNvSpPr>
          <p:nvPr/>
        </p:nvSpPr>
        <p:spPr bwMode="auto">
          <a:xfrm>
            <a:off x="6735763" y="4048125"/>
            <a:ext cx="68262" cy="19050"/>
          </a:xfrm>
          <a:custGeom>
            <a:avLst/>
            <a:gdLst>
              <a:gd name="T0" fmla="*/ 2147483646 w 49"/>
              <a:gd name="T1" fmla="*/ 0 h 12"/>
              <a:gd name="T2" fmla="*/ 2147483646 w 49"/>
              <a:gd name="T3" fmla="*/ 0 h 12"/>
              <a:gd name="T4" fmla="*/ 2147483646 w 49"/>
              <a:gd name="T5" fmla="*/ 0 h 12"/>
              <a:gd name="T6" fmla="*/ 2147483646 w 49"/>
              <a:gd name="T7" fmla="*/ 0 h 12"/>
              <a:gd name="T8" fmla="*/ 2147483646 w 49"/>
              <a:gd name="T9" fmla="*/ 0 h 12"/>
              <a:gd name="T10" fmla="*/ 2147483646 w 49"/>
              <a:gd name="T11" fmla="*/ 0 h 12"/>
              <a:gd name="T12" fmla="*/ 2147483646 w 49"/>
              <a:gd name="T13" fmla="*/ 2147483646 h 12"/>
              <a:gd name="T14" fmla="*/ 2147483646 w 49"/>
              <a:gd name="T15" fmla="*/ 2147483646 h 12"/>
              <a:gd name="T16" fmla="*/ 2147483646 w 49"/>
              <a:gd name="T17" fmla="*/ 2147483646 h 12"/>
              <a:gd name="T18" fmla="*/ 2147483646 w 49"/>
              <a:gd name="T19" fmla="*/ 2147483646 h 12"/>
              <a:gd name="T20" fmla="*/ 2147483646 w 49"/>
              <a:gd name="T21" fmla="*/ 2147483646 h 12"/>
              <a:gd name="T22" fmla="*/ 2147483646 w 49"/>
              <a:gd name="T23" fmla="*/ 2147483646 h 12"/>
              <a:gd name="T24" fmla="*/ 2147483646 w 49"/>
              <a:gd name="T25" fmla="*/ 2147483646 h 12"/>
              <a:gd name="T26" fmla="*/ 0 w 49"/>
              <a:gd name="T27" fmla="*/ 2147483646 h 12"/>
              <a:gd name="T28" fmla="*/ 2147483646 w 49"/>
              <a:gd name="T29" fmla="*/ 2147483646 h 12"/>
              <a:gd name="T30" fmla="*/ 0 w 49"/>
              <a:gd name="T31" fmla="*/ 2147483646 h 12"/>
              <a:gd name="T32" fmla="*/ 0 w 49"/>
              <a:gd name="T33" fmla="*/ 2147483646 h 12"/>
              <a:gd name="T34" fmla="*/ 2147483646 w 49"/>
              <a:gd name="T35" fmla="*/ 2147483646 h 12"/>
              <a:gd name="T36" fmla="*/ 2147483646 w 49"/>
              <a:gd name="T37" fmla="*/ 2147483646 h 12"/>
              <a:gd name="T38" fmla="*/ 2147483646 w 49"/>
              <a:gd name="T39" fmla="*/ 2147483646 h 12"/>
              <a:gd name="T40" fmla="*/ 2147483646 w 49"/>
              <a:gd name="T41" fmla="*/ 2147483646 h 12"/>
              <a:gd name="T42" fmla="*/ 2147483646 w 49"/>
              <a:gd name="T43" fmla="*/ 2147483646 h 12"/>
              <a:gd name="T44" fmla="*/ 2147483646 w 49"/>
              <a:gd name="T45" fmla="*/ 2147483646 h 12"/>
              <a:gd name="T46" fmla="*/ 2147483646 w 49"/>
              <a:gd name="T47" fmla="*/ 2147483646 h 12"/>
              <a:gd name="T48" fmla="*/ 2147483646 w 49"/>
              <a:gd name="T49" fmla="*/ 2147483646 h 12"/>
              <a:gd name="T50" fmla="*/ 2147483646 w 49"/>
              <a:gd name="T51" fmla="*/ 2147483646 h 12"/>
              <a:gd name="T52" fmla="*/ 2147483646 w 49"/>
              <a:gd name="T53" fmla="*/ 2147483646 h 12"/>
              <a:gd name="T54" fmla="*/ 2147483646 w 49"/>
              <a:gd name="T55" fmla="*/ 2147483646 h 12"/>
              <a:gd name="T56" fmla="*/ 2147483646 w 49"/>
              <a:gd name="T57" fmla="*/ 2147483646 h 12"/>
              <a:gd name="T58" fmla="*/ 2147483646 w 49"/>
              <a:gd name="T59" fmla="*/ 2147483646 h 12"/>
              <a:gd name="T60" fmla="*/ 2147483646 w 49"/>
              <a:gd name="T61" fmla="*/ 2147483646 h 12"/>
              <a:gd name="T62" fmla="*/ 2147483646 w 49"/>
              <a:gd name="T63" fmla="*/ 2147483646 h 12"/>
              <a:gd name="T64" fmla="*/ 2147483646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6" name="Freeform 121"/>
          <p:cNvSpPr>
            <a:spLocks/>
          </p:cNvSpPr>
          <p:nvPr/>
        </p:nvSpPr>
        <p:spPr bwMode="auto">
          <a:xfrm>
            <a:off x="6735763" y="4048125"/>
            <a:ext cx="68262" cy="19050"/>
          </a:xfrm>
          <a:custGeom>
            <a:avLst/>
            <a:gdLst>
              <a:gd name="T0" fmla="*/ 2147483646 w 49"/>
              <a:gd name="T1" fmla="*/ 0 h 12"/>
              <a:gd name="T2" fmla="*/ 2147483646 w 49"/>
              <a:gd name="T3" fmla="*/ 0 h 12"/>
              <a:gd name="T4" fmla="*/ 2147483646 w 49"/>
              <a:gd name="T5" fmla="*/ 0 h 12"/>
              <a:gd name="T6" fmla="*/ 2147483646 w 49"/>
              <a:gd name="T7" fmla="*/ 0 h 12"/>
              <a:gd name="T8" fmla="*/ 2147483646 w 49"/>
              <a:gd name="T9" fmla="*/ 0 h 12"/>
              <a:gd name="T10" fmla="*/ 2147483646 w 49"/>
              <a:gd name="T11" fmla="*/ 0 h 12"/>
              <a:gd name="T12" fmla="*/ 2147483646 w 49"/>
              <a:gd name="T13" fmla="*/ 2147483646 h 12"/>
              <a:gd name="T14" fmla="*/ 2147483646 w 49"/>
              <a:gd name="T15" fmla="*/ 2147483646 h 12"/>
              <a:gd name="T16" fmla="*/ 2147483646 w 49"/>
              <a:gd name="T17" fmla="*/ 2147483646 h 12"/>
              <a:gd name="T18" fmla="*/ 2147483646 w 49"/>
              <a:gd name="T19" fmla="*/ 2147483646 h 12"/>
              <a:gd name="T20" fmla="*/ 2147483646 w 49"/>
              <a:gd name="T21" fmla="*/ 2147483646 h 12"/>
              <a:gd name="T22" fmla="*/ 2147483646 w 49"/>
              <a:gd name="T23" fmla="*/ 2147483646 h 12"/>
              <a:gd name="T24" fmla="*/ 2147483646 w 49"/>
              <a:gd name="T25" fmla="*/ 2147483646 h 12"/>
              <a:gd name="T26" fmla="*/ 0 w 49"/>
              <a:gd name="T27" fmla="*/ 2147483646 h 12"/>
              <a:gd name="T28" fmla="*/ 2147483646 w 49"/>
              <a:gd name="T29" fmla="*/ 2147483646 h 12"/>
              <a:gd name="T30" fmla="*/ 0 w 49"/>
              <a:gd name="T31" fmla="*/ 2147483646 h 12"/>
              <a:gd name="T32" fmla="*/ 0 w 49"/>
              <a:gd name="T33" fmla="*/ 2147483646 h 12"/>
              <a:gd name="T34" fmla="*/ 2147483646 w 49"/>
              <a:gd name="T35" fmla="*/ 2147483646 h 12"/>
              <a:gd name="T36" fmla="*/ 2147483646 w 49"/>
              <a:gd name="T37" fmla="*/ 2147483646 h 12"/>
              <a:gd name="T38" fmla="*/ 2147483646 w 49"/>
              <a:gd name="T39" fmla="*/ 2147483646 h 12"/>
              <a:gd name="T40" fmla="*/ 2147483646 w 49"/>
              <a:gd name="T41" fmla="*/ 2147483646 h 12"/>
              <a:gd name="T42" fmla="*/ 2147483646 w 49"/>
              <a:gd name="T43" fmla="*/ 2147483646 h 12"/>
              <a:gd name="T44" fmla="*/ 2147483646 w 49"/>
              <a:gd name="T45" fmla="*/ 2147483646 h 12"/>
              <a:gd name="T46" fmla="*/ 2147483646 w 49"/>
              <a:gd name="T47" fmla="*/ 2147483646 h 12"/>
              <a:gd name="T48" fmla="*/ 2147483646 w 49"/>
              <a:gd name="T49" fmla="*/ 2147483646 h 12"/>
              <a:gd name="T50" fmla="*/ 2147483646 w 49"/>
              <a:gd name="T51" fmla="*/ 2147483646 h 12"/>
              <a:gd name="T52" fmla="*/ 2147483646 w 49"/>
              <a:gd name="T53" fmla="*/ 2147483646 h 12"/>
              <a:gd name="T54" fmla="*/ 2147483646 w 49"/>
              <a:gd name="T55" fmla="*/ 2147483646 h 12"/>
              <a:gd name="T56" fmla="*/ 2147483646 w 49"/>
              <a:gd name="T57" fmla="*/ 2147483646 h 12"/>
              <a:gd name="T58" fmla="*/ 2147483646 w 49"/>
              <a:gd name="T59" fmla="*/ 2147483646 h 12"/>
              <a:gd name="T60" fmla="*/ 2147483646 w 49"/>
              <a:gd name="T61" fmla="*/ 2147483646 h 12"/>
              <a:gd name="T62" fmla="*/ 2147483646 w 49"/>
              <a:gd name="T63" fmla="*/ 2147483646 h 12"/>
              <a:gd name="T64" fmla="*/ 2147483646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88187" name="Freeform 122"/>
          <p:cNvSpPr>
            <a:spLocks/>
          </p:cNvSpPr>
          <p:nvPr/>
        </p:nvSpPr>
        <p:spPr bwMode="auto">
          <a:xfrm>
            <a:off x="6773863" y="4146550"/>
            <a:ext cx="55562" cy="42863"/>
          </a:xfrm>
          <a:custGeom>
            <a:avLst/>
            <a:gdLst>
              <a:gd name="T0" fmla="*/ 2147483646 w 40"/>
              <a:gd name="T1" fmla="*/ 2147483646 h 27"/>
              <a:gd name="T2" fmla="*/ 2147483646 w 40"/>
              <a:gd name="T3" fmla="*/ 2147483646 h 27"/>
              <a:gd name="T4" fmla="*/ 2147483646 w 40"/>
              <a:gd name="T5" fmla="*/ 2147483646 h 27"/>
              <a:gd name="T6" fmla="*/ 2147483646 w 40"/>
              <a:gd name="T7" fmla="*/ 2147483646 h 27"/>
              <a:gd name="T8" fmla="*/ 2147483646 w 40"/>
              <a:gd name="T9" fmla="*/ 2147483646 h 27"/>
              <a:gd name="T10" fmla="*/ 2147483646 w 40"/>
              <a:gd name="T11" fmla="*/ 2147483646 h 27"/>
              <a:gd name="T12" fmla="*/ 2147483646 w 40"/>
              <a:gd name="T13" fmla="*/ 2147483646 h 27"/>
              <a:gd name="T14" fmla="*/ 2147483646 w 40"/>
              <a:gd name="T15" fmla="*/ 2147483646 h 27"/>
              <a:gd name="T16" fmla="*/ 2147483646 w 40"/>
              <a:gd name="T17" fmla="*/ 2147483646 h 27"/>
              <a:gd name="T18" fmla="*/ 2147483646 w 40"/>
              <a:gd name="T19" fmla="*/ 2147483646 h 27"/>
              <a:gd name="T20" fmla="*/ 0 w 40"/>
              <a:gd name="T21" fmla="*/ 2147483646 h 27"/>
              <a:gd name="T22" fmla="*/ 0 w 40"/>
              <a:gd name="T23" fmla="*/ 2147483646 h 27"/>
              <a:gd name="T24" fmla="*/ 0 w 40"/>
              <a:gd name="T25" fmla="*/ 2147483646 h 27"/>
              <a:gd name="T26" fmla="*/ 0 w 40"/>
              <a:gd name="T27" fmla="*/ 2147483646 h 27"/>
              <a:gd name="T28" fmla="*/ 0 w 40"/>
              <a:gd name="T29" fmla="*/ 2147483646 h 27"/>
              <a:gd name="T30" fmla="*/ 0 w 40"/>
              <a:gd name="T31" fmla="*/ 2147483646 h 27"/>
              <a:gd name="T32" fmla="*/ 2147483646 w 40"/>
              <a:gd name="T33" fmla="*/ 2147483646 h 27"/>
              <a:gd name="T34" fmla="*/ 2147483646 w 40"/>
              <a:gd name="T35" fmla="*/ 2147483646 h 27"/>
              <a:gd name="T36" fmla="*/ 2147483646 w 40"/>
              <a:gd name="T37" fmla="*/ 2147483646 h 27"/>
              <a:gd name="T38" fmla="*/ 2147483646 w 40"/>
              <a:gd name="T39" fmla="*/ 2147483646 h 27"/>
              <a:gd name="T40" fmla="*/ 2147483646 w 40"/>
              <a:gd name="T41" fmla="*/ 2147483646 h 27"/>
              <a:gd name="T42" fmla="*/ 2147483646 w 40"/>
              <a:gd name="T43" fmla="*/ 2147483646 h 27"/>
              <a:gd name="T44" fmla="*/ 2147483646 w 40"/>
              <a:gd name="T45" fmla="*/ 2147483646 h 27"/>
              <a:gd name="T46" fmla="*/ 2147483646 w 40"/>
              <a:gd name="T47" fmla="*/ 2147483646 h 27"/>
              <a:gd name="T48" fmla="*/ 2147483646 w 40"/>
              <a:gd name="T49" fmla="*/ 2147483646 h 27"/>
              <a:gd name="T50" fmla="*/ 2147483646 w 40"/>
              <a:gd name="T51" fmla="*/ 2147483646 h 27"/>
              <a:gd name="T52" fmla="*/ 2147483646 w 40"/>
              <a:gd name="T53" fmla="*/ 2147483646 h 27"/>
              <a:gd name="T54" fmla="*/ 2147483646 w 40"/>
              <a:gd name="T55" fmla="*/ 2147483646 h 27"/>
              <a:gd name="T56" fmla="*/ 2147483646 w 40"/>
              <a:gd name="T57" fmla="*/ 2147483646 h 27"/>
              <a:gd name="T58" fmla="*/ 2147483646 w 40"/>
              <a:gd name="T59" fmla="*/ 2147483646 h 27"/>
              <a:gd name="T60" fmla="*/ 2147483646 w 40"/>
              <a:gd name="T61" fmla="*/ 2147483646 h 27"/>
              <a:gd name="T62" fmla="*/ 2147483646 w 40"/>
              <a:gd name="T63" fmla="*/ 2147483646 h 27"/>
              <a:gd name="T64" fmla="*/ 2147483646 w 40"/>
              <a:gd name="T65" fmla="*/ 2147483646 h 27"/>
              <a:gd name="T66" fmla="*/ 2147483646 w 40"/>
              <a:gd name="T67" fmla="*/ 2147483646 h 27"/>
              <a:gd name="T68" fmla="*/ 2147483646 w 40"/>
              <a:gd name="T69" fmla="*/ 2147483646 h 27"/>
              <a:gd name="T70" fmla="*/ 2147483646 w 40"/>
              <a:gd name="T71" fmla="*/ 2147483646 h 27"/>
              <a:gd name="T72" fmla="*/ 2147483646 w 40"/>
              <a:gd name="T73" fmla="*/ 2147483646 h 27"/>
              <a:gd name="T74" fmla="*/ 2147483646 w 40"/>
              <a:gd name="T75" fmla="*/ 2147483646 h 27"/>
              <a:gd name="T76" fmla="*/ 2147483646 w 40"/>
              <a:gd name="T77" fmla="*/ 2147483646 h 27"/>
              <a:gd name="T78" fmla="*/ 2147483646 w 40"/>
              <a:gd name="T79" fmla="*/ 2147483646 h 27"/>
              <a:gd name="T80" fmla="*/ 2147483646 w 40"/>
              <a:gd name="T81" fmla="*/ 0 h 27"/>
              <a:gd name="T82" fmla="*/ 2147483646 w 40"/>
              <a:gd name="T83" fmla="*/ 2147483646 h 27"/>
              <a:gd name="T84" fmla="*/ 2147483646 w 40"/>
              <a:gd name="T85" fmla="*/ 2147483646 h 27"/>
              <a:gd name="T86" fmla="*/ 2147483646 w 40"/>
              <a:gd name="T87" fmla="*/ 2147483646 h 27"/>
              <a:gd name="T88" fmla="*/ 2147483646 w 40"/>
              <a:gd name="T89" fmla="*/ 2147483646 h 27"/>
              <a:gd name="T90" fmla="*/ 2147483646 w 40"/>
              <a:gd name="T91" fmla="*/ 2147483646 h 27"/>
              <a:gd name="T92" fmla="*/ 2147483646 w 40"/>
              <a:gd name="T93" fmla="*/ 2147483646 h 27"/>
              <a:gd name="T94" fmla="*/ 2147483646 w 40"/>
              <a:gd name="T95" fmla="*/ 2147483646 h 27"/>
              <a:gd name="T96" fmla="*/ 2147483646 w 40"/>
              <a:gd name="T97" fmla="*/ 2147483646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8" name="Freeform 123"/>
          <p:cNvSpPr>
            <a:spLocks/>
          </p:cNvSpPr>
          <p:nvPr/>
        </p:nvSpPr>
        <p:spPr bwMode="auto">
          <a:xfrm>
            <a:off x="6773863" y="4146550"/>
            <a:ext cx="55562" cy="42863"/>
          </a:xfrm>
          <a:custGeom>
            <a:avLst/>
            <a:gdLst>
              <a:gd name="T0" fmla="*/ 2147483646 w 40"/>
              <a:gd name="T1" fmla="*/ 2147483646 h 27"/>
              <a:gd name="T2" fmla="*/ 2147483646 w 40"/>
              <a:gd name="T3" fmla="*/ 2147483646 h 27"/>
              <a:gd name="T4" fmla="*/ 2147483646 w 40"/>
              <a:gd name="T5" fmla="*/ 2147483646 h 27"/>
              <a:gd name="T6" fmla="*/ 2147483646 w 40"/>
              <a:gd name="T7" fmla="*/ 2147483646 h 27"/>
              <a:gd name="T8" fmla="*/ 2147483646 w 40"/>
              <a:gd name="T9" fmla="*/ 2147483646 h 27"/>
              <a:gd name="T10" fmla="*/ 2147483646 w 40"/>
              <a:gd name="T11" fmla="*/ 2147483646 h 27"/>
              <a:gd name="T12" fmla="*/ 2147483646 w 40"/>
              <a:gd name="T13" fmla="*/ 2147483646 h 27"/>
              <a:gd name="T14" fmla="*/ 2147483646 w 40"/>
              <a:gd name="T15" fmla="*/ 2147483646 h 27"/>
              <a:gd name="T16" fmla="*/ 2147483646 w 40"/>
              <a:gd name="T17" fmla="*/ 2147483646 h 27"/>
              <a:gd name="T18" fmla="*/ 2147483646 w 40"/>
              <a:gd name="T19" fmla="*/ 2147483646 h 27"/>
              <a:gd name="T20" fmla="*/ 0 w 40"/>
              <a:gd name="T21" fmla="*/ 2147483646 h 27"/>
              <a:gd name="T22" fmla="*/ 0 w 40"/>
              <a:gd name="T23" fmla="*/ 2147483646 h 27"/>
              <a:gd name="T24" fmla="*/ 0 w 40"/>
              <a:gd name="T25" fmla="*/ 2147483646 h 27"/>
              <a:gd name="T26" fmla="*/ 0 w 40"/>
              <a:gd name="T27" fmla="*/ 2147483646 h 27"/>
              <a:gd name="T28" fmla="*/ 0 w 40"/>
              <a:gd name="T29" fmla="*/ 2147483646 h 27"/>
              <a:gd name="T30" fmla="*/ 0 w 40"/>
              <a:gd name="T31" fmla="*/ 2147483646 h 27"/>
              <a:gd name="T32" fmla="*/ 2147483646 w 40"/>
              <a:gd name="T33" fmla="*/ 2147483646 h 27"/>
              <a:gd name="T34" fmla="*/ 2147483646 w 40"/>
              <a:gd name="T35" fmla="*/ 2147483646 h 27"/>
              <a:gd name="T36" fmla="*/ 2147483646 w 40"/>
              <a:gd name="T37" fmla="*/ 2147483646 h 27"/>
              <a:gd name="T38" fmla="*/ 2147483646 w 40"/>
              <a:gd name="T39" fmla="*/ 2147483646 h 27"/>
              <a:gd name="T40" fmla="*/ 2147483646 w 40"/>
              <a:gd name="T41" fmla="*/ 2147483646 h 27"/>
              <a:gd name="T42" fmla="*/ 2147483646 w 40"/>
              <a:gd name="T43" fmla="*/ 2147483646 h 27"/>
              <a:gd name="T44" fmla="*/ 2147483646 w 40"/>
              <a:gd name="T45" fmla="*/ 2147483646 h 27"/>
              <a:gd name="T46" fmla="*/ 2147483646 w 40"/>
              <a:gd name="T47" fmla="*/ 2147483646 h 27"/>
              <a:gd name="T48" fmla="*/ 2147483646 w 40"/>
              <a:gd name="T49" fmla="*/ 2147483646 h 27"/>
              <a:gd name="T50" fmla="*/ 2147483646 w 40"/>
              <a:gd name="T51" fmla="*/ 2147483646 h 27"/>
              <a:gd name="T52" fmla="*/ 2147483646 w 40"/>
              <a:gd name="T53" fmla="*/ 2147483646 h 27"/>
              <a:gd name="T54" fmla="*/ 2147483646 w 40"/>
              <a:gd name="T55" fmla="*/ 2147483646 h 27"/>
              <a:gd name="T56" fmla="*/ 2147483646 w 40"/>
              <a:gd name="T57" fmla="*/ 2147483646 h 27"/>
              <a:gd name="T58" fmla="*/ 2147483646 w 40"/>
              <a:gd name="T59" fmla="*/ 2147483646 h 27"/>
              <a:gd name="T60" fmla="*/ 2147483646 w 40"/>
              <a:gd name="T61" fmla="*/ 2147483646 h 27"/>
              <a:gd name="T62" fmla="*/ 2147483646 w 40"/>
              <a:gd name="T63" fmla="*/ 2147483646 h 27"/>
              <a:gd name="T64" fmla="*/ 2147483646 w 40"/>
              <a:gd name="T65" fmla="*/ 2147483646 h 27"/>
              <a:gd name="T66" fmla="*/ 2147483646 w 40"/>
              <a:gd name="T67" fmla="*/ 2147483646 h 27"/>
              <a:gd name="T68" fmla="*/ 2147483646 w 40"/>
              <a:gd name="T69" fmla="*/ 2147483646 h 27"/>
              <a:gd name="T70" fmla="*/ 2147483646 w 40"/>
              <a:gd name="T71" fmla="*/ 2147483646 h 27"/>
              <a:gd name="T72" fmla="*/ 2147483646 w 40"/>
              <a:gd name="T73" fmla="*/ 2147483646 h 27"/>
              <a:gd name="T74" fmla="*/ 2147483646 w 40"/>
              <a:gd name="T75" fmla="*/ 2147483646 h 27"/>
              <a:gd name="T76" fmla="*/ 2147483646 w 40"/>
              <a:gd name="T77" fmla="*/ 2147483646 h 27"/>
              <a:gd name="T78" fmla="*/ 2147483646 w 40"/>
              <a:gd name="T79" fmla="*/ 2147483646 h 27"/>
              <a:gd name="T80" fmla="*/ 2147483646 w 40"/>
              <a:gd name="T81" fmla="*/ 0 h 27"/>
              <a:gd name="T82" fmla="*/ 2147483646 w 40"/>
              <a:gd name="T83" fmla="*/ 2147483646 h 27"/>
              <a:gd name="T84" fmla="*/ 2147483646 w 40"/>
              <a:gd name="T85" fmla="*/ 2147483646 h 27"/>
              <a:gd name="T86" fmla="*/ 2147483646 w 40"/>
              <a:gd name="T87" fmla="*/ 2147483646 h 27"/>
              <a:gd name="T88" fmla="*/ 2147483646 w 40"/>
              <a:gd name="T89" fmla="*/ 2147483646 h 27"/>
              <a:gd name="T90" fmla="*/ 2147483646 w 40"/>
              <a:gd name="T91" fmla="*/ 2147483646 h 27"/>
              <a:gd name="T92" fmla="*/ 2147483646 w 40"/>
              <a:gd name="T93" fmla="*/ 2147483646 h 27"/>
              <a:gd name="T94" fmla="*/ 2147483646 w 40"/>
              <a:gd name="T95" fmla="*/ 2147483646 h 27"/>
              <a:gd name="T96" fmla="*/ 2147483646 w 40"/>
              <a:gd name="T97" fmla="*/ 2147483646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88189" name="Freeform 124"/>
          <p:cNvSpPr>
            <a:spLocks/>
          </p:cNvSpPr>
          <p:nvPr/>
        </p:nvSpPr>
        <p:spPr bwMode="auto">
          <a:xfrm>
            <a:off x="6838950" y="4156075"/>
            <a:ext cx="73025" cy="57150"/>
          </a:xfrm>
          <a:custGeom>
            <a:avLst/>
            <a:gdLst>
              <a:gd name="T0" fmla="*/ 2147483646 w 52"/>
              <a:gd name="T1" fmla="*/ 2147483646 h 36"/>
              <a:gd name="T2" fmla="*/ 2147483646 w 52"/>
              <a:gd name="T3" fmla="*/ 2147483646 h 36"/>
              <a:gd name="T4" fmla="*/ 2147483646 w 52"/>
              <a:gd name="T5" fmla="*/ 2147483646 h 36"/>
              <a:gd name="T6" fmla="*/ 2147483646 w 52"/>
              <a:gd name="T7" fmla="*/ 2147483646 h 36"/>
              <a:gd name="T8" fmla="*/ 2147483646 w 52"/>
              <a:gd name="T9" fmla="*/ 2147483646 h 36"/>
              <a:gd name="T10" fmla="*/ 0 w 52"/>
              <a:gd name="T11" fmla="*/ 2147483646 h 36"/>
              <a:gd name="T12" fmla="*/ 0 w 52"/>
              <a:gd name="T13" fmla="*/ 2147483646 h 36"/>
              <a:gd name="T14" fmla="*/ 0 w 52"/>
              <a:gd name="T15" fmla="*/ 2147483646 h 36"/>
              <a:gd name="T16" fmla="*/ 0 w 52"/>
              <a:gd name="T17" fmla="*/ 2147483646 h 36"/>
              <a:gd name="T18" fmla="*/ 2147483646 w 52"/>
              <a:gd name="T19" fmla="*/ 2147483646 h 36"/>
              <a:gd name="T20" fmla="*/ 2147483646 w 52"/>
              <a:gd name="T21" fmla="*/ 2147483646 h 36"/>
              <a:gd name="T22" fmla="*/ 2147483646 w 52"/>
              <a:gd name="T23" fmla="*/ 2147483646 h 36"/>
              <a:gd name="T24" fmla="*/ 2147483646 w 52"/>
              <a:gd name="T25" fmla="*/ 2147483646 h 36"/>
              <a:gd name="T26" fmla="*/ 2147483646 w 52"/>
              <a:gd name="T27" fmla="*/ 2147483646 h 36"/>
              <a:gd name="T28" fmla="*/ 2147483646 w 52"/>
              <a:gd name="T29" fmla="*/ 2147483646 h 36"/>
              <a:gd name="T30" fmla="*/ 2147483646 w 52"/>
              <a:gd name="T31" fmla="*/ 2147483646 h 36"/>
              <a:gd name="T32" fmla="*/ 2147483646 w 52"/>
              <a:gd name="T33" fmla="*/ 2147483646 h 36"/>
              <a:gd name="T34" fmla="*/ 2147483646 w 52"/>
              <a:gd name="T35" fmla="*/ 2147483646 h 36"/>
              <a:gd name="T36" fmla="*/ 2147483646 w 52"/>
              <a:gd name="T37" fmla="*/ 2147483646 h 36"/>
              <a:gd name="T38" fmla="*/ 2147483646 w 52"/>
              <a:gd name="T39" fmla="*/ 2147483646 h 36"/>
              <a:gd name="T40" fmla="*/ 2147483646 w 52"/>
              <a:gd name="T41" fmla="*/ 2147483646 h 36"/>
              <a:gd name="T42" fmla="*/ 2147483646 w 52"/>
              <a:gd name="T43" fmla="*/ 2147483646 h 36"/>
              <a:gd name="T44" fmla="*/ 2147483646 w 52"/>
              <a:gd name="T45" fmla="*/ 2147483646 h 36"/>
              <a:gd name="T46" fmla="*/ 2147483646 w 52"/>
              <a:gd name="T47" fmla="*/ 2147483646 h 36"/>
              <a:gd name="T48" fmla="*/ 2147483646 w 52"/>
              <a:gd name="T49" fmla="*/ 2147483646 h 36"/>
              <a:gd name="T50" fmla="*/ 2147483646 w 52"/>
              <a:gd name="T51" fmla="*/ 2147483646 h 36"/>
              <a:gd name="T52" fmla="*/ 2147483646 w 52"/>
              <a:gd name="T53" fmla="*/ 2147483646 h 36"/>
              <a:gd name="T54" fmla="*/ 2147483646 w 52"/>
              <a:gd name="T55" fmla="*/ 2147483646 h 36"/>
              <a:gd name="T56" fmla="*/ 2147483646 w 52"/>
              <a:gd name="T57" fmla="*/ 2147483646 h 36"/>
              <a:gd name="T58" fmla="*/ 2147483646 w 52"/>
              <a:gd name="T59" fmla="*/ 2147483646 h 36"/>
              <a:gd name="T60" fmla="*/ 2147483646 w 52"/>
              <a:gd name="T61" fmla="*/ 2147483646 h 36"/>
              <a:gd name="T62" fmla="*/ 2147483646 w 52"/>
              <a:gd name="T63" fmla="*/ 2147483646 h 36"/>
              <a:gd name="T64" fmla="*/ 2147483646 w 52"/>
              <a:gd name="T65" fmla="*/ 2147483646 h 36"/>
              <a:gd name="T66" fmla="*/ 2147483646 w 52"/>
              <a:gd name="T67" fmla="*/ 2147483646 h 36"/>
              <a:gd name="T68" fmla="*/ 2147483646 w 52"/>
              <a:gd name="T69" fmla="*/ 2147483646 h 36"/>
              <a:gd name="T70" fmla="*/ 2147483646 w 52"/>
              <a:gd name="T71" fmla="*/ 2147483646 h 36"/>
              <a:gd name="T72" fmla="*/ 2147483646 w 52"/>
              <a:gd name="T73" fmla="*/ 0 h 36"/>
              <a:gd name="T74" fmla="*/ 2147483646 w 52"/>
              <a:gd name="T75" fmla="*/ 0 h 36"/>
              <a:gd name="T76" fmla="*/ 2147483646 w 52"/>
              <a:gd name="T77" fmla="*/ 0 h 36"/>
              <a:gd name="T78" fmla="*/ 2147483646 w 52"/>
              <a:gd name="T79" fmla="*/ 2147483646 h 36"/>
              <a:gd name="T80" fmla="*/ 2147483646 w 52"/>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0" name="Freeform 125"/>
          <p:cNvSpPr>
            <a:spLocks/>
          </p:cNvSpPr>
          <p:nvPr/>
        </p:nvSpPr>
        <p:spPr bwMode="auto">
          <a:xfrm>
            <a:off x="6838950" y="4156075"/>
            <a:ext cx="73025" cy="57150"/>
          </a:xfrm>
          <a:custGeom>
            <a:avLst/>
            <a:gdLst>
              <a:gd name="T0" fmla="*/ 2147483646 w 52"/>
              <a:gd name="T1" fmla="*/ 2147483646 h 36"/>
              <a:gd name="T2" fmla="*/ 2147483646 w 52"/>
              <a:gd name="T3" fmla="*/ 2147483646 h 36"/>
              <a:gd name="T4" fmla="*/ 2147483646 w 52"/>
              <a:gd name="T5" fmla="*/ 2147483646 h 36"/>
              <a:gd name="T6" fmla="*/ 2147483646 w 52"/>
              <a:gd name="T7" fmla="*/ 2147483646 h 36"/>
              <a:gd name="T8" fmla="*/ 2147483646 w 52"/>
              <a:gd name="T9" fmla="*/ 2147483646 h 36"/>
              <a:gd name="T10" fmla="*/ 0 w 52"/>
              <a:gd name="T11" fmla="*/ 2147483646 h 36"/>
              <a:gd name="T12" fmla="*/ 0 w 52"/>
              <a:gd name="T13" fmla="*/ 2147483646 h 36"/>
              <a:gd name="T14" fmla="*/ 0 w 52"/>
              <a:gd name="T15" fmla="*/ 2147483646 h 36"/>
              <a:gd name="T16" fmla="*/ 0 w 52"/>
              <a:gd name="T17" fmla="*/ 2147483646 h 36"/>
              <a:gd name="T18" fmla="*/ 2147483646 w 52"/>
              <a:gd name="T19" fmla="*/ 2147483646 h 36"/>
              <a:gd name="T20" fmla="*/ 2147483646 w 52"/>
              <a:gd name="T21" fmla="*/ 2147483646 h 36"/>
              <a:gd name="T22" fmla="*/ 2147483646 w 52"/>
              <a:gd name="T23" fmla="*/ 2147483646 h 36"/>
              <a:gd name="T24" fmla="*/ 2147483646 w 52"/>
              <a:gd name="T25" fmla="*/ 2147483646 h 36"/>
              <a:gd name="T26" fmla="*/ 2147483646 w 52"/>
              <a:gd name="T27" fmla="*/ 2147483646 h 36"/>
              <a:gd name="T28" fmla="*/ 2147483646 w 52"/>
              <a:gd name="T29" fmla="*/ 2147483646 h 36"/>
              <a:gd name="T30" fmla="*/ 2147483646 w 52"/>
              <a:gd name="T31" fmla="*/ 2147483646 h 36"/>
              <a:gd name="T32" fmla="*/ 2147483646 w 52"/>
              <a:gd name="T33" fmla="*/ 2147483646 h 36"/>
              <a:gd name="T34" fmla="*/ 2147483646 w 52"/>
              <a:gd name="T35" fmla="*/ 2147483646 h 36"/>
              <a:gd name="T36" fmla="*/ 2147483646 w 52"/>
              <a:gd name="T37" fmla="*/ 2147483646 h 36"/>
              <a:gd name="T38" fmla="*/ 2147483646 w 52"/>
              <a:gd name="T39" fmla="*/ 2147483646 h 36"/>
              <a:gd name="T40" fmla="*/ 2147483646 w 52"/>
              <a:gd name="T41" fmla="*/ 2147483646 h 36"/>
              <a:gd name="T42" fmla="*/ 2147483646 w 52"/>
              <a:gd name="T43" fmla="*/ 2147483646 h 36"/>
              <a:gd name="T44" fmla="*/ 2147483646 w 52"/>
              <a:gd name="T45" fmla="*/ 2147483646 h 36"/>
              <a:gd name="T46" fmla="*/ 2147483646 w 52"/>
              <a:gd name="T47" fmla="*/ 2147483646 h 36"/>
              <a:gd name="T48" fmla="*/ 2147483646 w 52"/>
              <a:gd name="T49" fmla="*/ 2147483646 h 36"/>
              <a:gd name="T50" fmla="*/ 2147483646 w 52"/>
              <a:gd name="T51" fmla="*/ 2147483646 h 36"/>
              <a:gd name="T52" fmla="*/ 2147483646 w 52"/>
              <a:gd name="T53" fmla="*/ 2147483646 h 36"/>
              <a:gd name="T54" fmla="*/ 2147483646 w 52"/>
              <a:gd name="T55" fmla="*/ 2147483646 h 36"/>
              <a:gd name="T56" fmla="*/ 2147483646 w 52"/>
              <a:gd name="T57" fmla="*/ 2147483646 h 36"/>
              <a:gd name="T58" fmla="*/ 2147483646 w 52"/>
              <a:gd name="T59" fmla="*/ 2147483646 h 36"/>
              <a:gd name="T60" fmla="*/ 2147483646 w 52"/>
              <a:gd name="T61" fmla="*/ 2147483646 h 36"/>
              <a:gd name="T62" fmla="*/ 2147483646 w 52"/>
              <a:gd name="T63" fmla="*/ 2147483646 h 36"/>
              <a:gd name="T64" fmla="*/ 2147483646 w 52"/>
              <a:gd name="T65" fmla="*/ 2147483646 h 36"/>
              <a:gd name="T66" fmla="*/ 2147483646 w 52"/>
              <a:gd name="T67" fmla="*/ 2147483646 h 36"/>
              <a:gd name="T68" fmla="*/ 2147483646 w 52"/>
              <a:gd name="T69" fmla="*/ 2147483646 h 36"/>
              <a:gd name="T70" fmla="*/ 2147483646 w 52"/>
              <a:gd name="T71" fmla="*/ 2147483646 h 36"/>
              <a:gd name="T72" fmla="*/ 2147483646 w 52"/>
              <a:gd name="T73" fmla="*/ 0 h 36"/>
              <a:gd name="T74" fmla="*/ 2147483646 w 52"/>
              <a:gd name="T75" fmla="*/ 0 h 36"/>
              <a:gd name="T76" fmla="*/ 2147483646 w 52"/>
              <a:gd name="T77" fmla="*/ 0 h 36"/>
              <a:gd name="T78" fmla="*/ 2147483646 w 52"/>
              <a:gd name="T79" fmla="*/ 2147483646 h 36"/>
              <a:gd name="T80" fmla="*/ 2147483646 w 52"/>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88191" name="Freeform 126"/>
          <p:cNvSpPr>
            <a:spLocks/>
          </p:cNvSpPr>
          <p:nvPr/>
        </p:nvSpPr>
        <p:spPr bwMode="auto">
          <a:xfrm>
            <a:off x="6834188" y="4105275"/>
            <a:ext cx="52387" cy="36513"/>
          </a:xfrm>
          <a:custGeom>
            <a:avLst/>
            <a:gdLst>
              <a:gd name="T0" fmla="*/ 2147483646 w 37"/>
              <a:gd name="T1" fmla="*/ 0 h 23"/>
              <a:gd name="T2" fmla="*/ 2147483646 w 37"/>
              <a:gd name="T3" fmla="*/ 2147483646 h 23"/>
              <a:gd name="T4" fmla="*/ 2147483646 w 37"/>
              <a:gd name="T5" fmla="*/ 2147483646 h 23"/>
              <a:gd name="T6" fmla="*/ 2147483646 w 37"/>
              <a:gd name="T7" fmla="*/ 2147483646 h 23"/>
              <a:gd name="T8" fmla="*/ 2147483646 w 37"/>
              <a:gd name="T9" fmla="*/ 2147483646 h 23"/>
              <a:gd name="T10" fmla="*/ 0 w 37"/>
              <a:gd name="T11" fmla="*/ 2147483646 h 23"/>
              <a:gd name="T12" fmla="*/ 0 w 37"/>
              <a:gd name="T13" fmla="*/ 2147483646 h 23"/>
              <a:gd name="T14" fmla="*/ 0 w 37"/>
              <a:gd name="T15" fmla="*/ 2147483646 h 23"/>
              <a:gd name="T16" fmla="*/ 0 w 37"/>
              <a:gd name="T17" fmla="*/ 2147483646 h 23"/>
              <a:gd name="T18" fmla="*/ 2147483646 w 37"/>
              <a:gd name="T19" fmla="*/ 2147483646 h 23"/>
              <a:gd name="T20" fmla="*/ 2147483646 w 37"/>
              <a:gd name="T21" fmla="*/ 2147483646 h 23"/>
              <a:gd name="T22" fmla="*/ 2147483646 w 37"/>
              <a:gd name="T23" fmla="*/ 2147483646 h 23"/>
              <a:gd name="T24" fmla="*/ 2147483646 w 37"/>
              <a:gd name="T25" fmla="*/ 2147483646 h 23"/>
              <a:gd name="T26" fmla="*/ 2147483646 w 37"/>
              <a:gd name="T27" fmla="*/ 2147483646 h 23"/>
              <a:gd name="T28" fmla="*/ 2147483646 w 37"/>
              <a:gd name="T29" fmla="*/ 2147483646 h 23"/>
              <a:gd name="T30" fmla="*/ 2147483646 w 37"/>
              <a:gd name="T31" fmla="*/ 2147483646 h 23"/>
              <a:gd name="T32" fmla="*/ 2147483646 w 37"/>
              <a:gd name="T33" fmla="*/ 2147483646 h 23"/>
              <a:gd name="T34" fmla="*/ 2147483646 w 37"/>
              <a:gd name="T35" fmla="*/ 2147483646 h 23"/>
              <a:gd name="T36" fmla="*/ 2147483646 w 37"/>
              <a:gd name="T37" fmla="*/ 2147483646 h 23"/>
              <a:gd name="T38" fmla="*/ 2147483646 w 37"/>
              <a:gd name="T39" fmla="*/ 2147483646 h 23"/>
              <a:gd name="T40" fmla="*/ 2147483646 w 37"/>
              <a:gd name="T41" fmla="*/ 2147483646 h 23"/>
              <a:gd name="T42" fmla="*/ 2147483646 w 37"/>
              <a:gd name="T43" fmla="*/ 2147483646 h 23"/>
              <a:gd name="T44" fmla="*/ 2147483646 w 37"/>
              <a:gd name="T45" fmla="*/ 2147483646 h 23"/>
              <a:gd name="T46" fmla="*/ 2147483646 w 37"/>
              <a:gd name="T47" fmla="*/ 2147483646 h 23"/>
              <a:gd name="T48" fmla="*/ 2147483646 w 37"/>
              <a:gd name="T49" fmla="*/ 2147483646 h 23"/>
              <a:gd name="T50" fmla="*/ 2147483646 w 37"/>
              <a:gd name="T51" fmla="*/ 2147483646 h 23"/>
              <a:gd name="T52" fmla="*/ 2147483646 w 37"/>
              <a:gd name="T53" fmla="*/ 2147483646 h 23"/>
              <a:gd name="T54" fmla="*/ 2147483646 w 37"/>
              <a:gd name="T55" fmla="*/ 2147483646 h 23"/>
              <a:gd name="T56" fmla="*/ 2147483646 w 37"/>
              <a:gd name="T57" fmla="*/ 2147483646 h 23"/>
              <a:gd name="T58" fmla="*/ 2147483646 w 37"/>
              <a:gd name="T59" fmla="*/ 2147483646 h 23"/>
              <a:gd name="T60" fmla="*/ 2147483646 w 37"/>
              <a:gd name="T61" fmla="*/ 2147483646 h 23"/>
              <a:gd name="T62" fmla="*/ 2147483646 w 37"/>
              <a:gd name="T63" fmla="*/ 2147483646 h 23"/>
              <a:gd name="T64" fmla="*/ 2147483646 w 37"/>
              <a:gd name="T65" fmla="*/ 2147483646 h 23"/>
              <a:gd name="T66" fmla="*/ 2147483646 w 37"/>
              <a:gd name="T67" fmla="*/ 2147483646 h 23"/>
              <a:gd name="T68" fmla="*/ 2147483646 w 37"/>
              <a:gd name="T69" fmla="*/ 2147483646 h 23"/>
              <a:gd name="T70" fmla="*/ 2147483646 w 37"/>
              <a:gd name="T71" fmla="*/ 2147483646 h 23"/>
              <a:gd name="T72" fmla="*/ 2147483646 w 37"/>
              <a:gd name="T73" fmla="*/ 2147483646 h 23"/>
              <a:gd name="T74" fmla="*/ 2147483646 w 37"/>
              <a:gd name="T75" fmla="*/ 2147483646 h 23"/>
              <a:gd name="T76" fmla="*/ 2147483646 w 37"/>
              <a:gd name="T77" fmla="*/ 2147483646 h 23"/>
              <a:gd name="T78" fmla="*/ 2147483646 w 37"/>
              <a:gd name="T79" fmla="*/ 2147483646 h 23"/>
              <a:gd name="T80" fmla="*/ 2147483646 w 37"/>
              <a:gd name="T81" fmla="*/ 2147483646 h 23"/>
              <a:gd name="T82" fmla="*/ 2147483646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2" name="Freeform 127"/>
          <p:cNvSpPr>
            <a:spLocks/>
          </p:cNvSpPr>
          <p:nvPr/>
        </p:nvSpPr>
        <p:spPr bwMode="auto">
          <a:xfrm>
            <a:off x="6834188" y="4105275"/>
            <a:ext cx="52387" cy="36513"/>
          </a:xfrm>
          <a:custGeom>
            <a:avLst/>
            <a:gdLst>
              <a:gd name="T0" fmla="*/ 2147483646 w 37"/>
              <a:gd name="T1" fmla="*/ 0 h 23"/>
              <a:gd name="T2" fmla="*/ 2147483646 w 37"/>
              <a:gd name="T3" fmla="*/ 2147483646 h 23"/>
              <a:gd name="T4" fmla="*/ 2147483646 w 37"/>
              <a:gd name="T5" fmla="*/ 2147483646 h 23"/>
              <a:gd name="T6" fmla="*/ 2147483646 w 37"/>
              <a:gd name="T7" fmla="*/ 2147483646 h 23"/>
              <a:gd name="T8" fmla="*/ 2147483646 w 37"/>
              <a:gd name="T9" fmla="*/ 2147483646 h 23"/>
              <a:gd name="T10" fmla="*/ 0 w 37"/>
              <a:gd name="T11" fmla="*/ 2147483646 h 23"/>
              <a:gd name="T12" fmla="*/ 0 w 37"/>
              <a:gd name="T13" fmla="*/ 2147483646 h 23"/>
              <a:gd name="T14" fmla="*/ 0 w 37"/>
              <a:gd name="T15" fmla="*/ 2147483646 h 23"/>
              <a:gd name="T16" fmla="*/ 0 w 37"/>
              <a:gd name="T17" fmla="*/ 2147483646 h 23"/>
              <a:gd name="T18" fmla="*/ 2147483646 w 37"/>
              <a:gd name="T19" fmla="*/ 2147483646 h 23"/>
              <a:gd name="T20" fmla="*/ 2147483646 w 37"/>
              <a:gd name="T21" fmla="*/ 2147483646 h 23"/>
              <a:gd name="T22" fmla="*/ 2147483646 w 37"/>
              <a:gd name="T23" fmla="*/ 2147483646 h 23"/>
              <a:gd name="T24" fmla="*/ 2147483646 w 37"/>
              <a:gd name="T25" fmla="*/ 2147483646 h 23"/>
              <a:gd name="T26" fmla="*/ 2147483646 w 37"/>
              <a:gd name="T27" fmla="*/ 2147483646 h 23"/>
              <a:gd name="T28" fmla="*/ 2147483646 w 37"/>
              <a:gd name="T29" fmla="*/ 2147483646 h 23"/>
              <a:gd name="T30" fmla="*/ 2147483646 w 37"/>
              <a:gd name="T31" fmla="*/ 2147483646 h 23"/>
              <a:gd name="T32" fmla="*/ 2147483646 w 37"/>
              <a:gd name="T33" fmla="*/ 2147483646 h 23"/>
              <a:gd name="T34" fmla="*/ 2147483646 w 37"/>
              <a:gd name="T35" fmla="*/ 2147483646 h 23"/>
              <a:gd name="T36" fmla="*/ 2147483646 w 37"/>
              <a:gd name="T37" fmla="*/ 2147483646 h 23"/>
              <a:gd name="T38" fmla="*/ 2147483646 w 37"/>
              <a:gd name="T39" fmla="*/ 2147483646 h 23"/>
              <a:gd name="T40" fmla="*/ 2147483646 w 37"/>
              <a:gd name="T41" fmla="*/ 2147483646 h 23"/>
              <a:gd name="T42" fmla="*/ 2147483646 w 37"/>
              <a:gd name="T43" fmla="*/ 2147483646 h 23"/>
              <a:gd name="T44" fmla="*/ 2147483646 w 37"/>
              <a:gd name="T45" fmla="*/ 2147483646 h 23"/>
              <a:gd name="T46" fmla="*/ 2147483646 w 37"/>
              <a:gd name="T47" fmla="*/ 2147483646 h 23"/>
              <a:gd name="T48" fmla="*/ 2147483646 w 37"/>
              <a:gd name="T49" fmla="*/ 2147483646 h 23"/>
              <a:gd name="T50" fmla="*/ 2147483646 w 37"/>
              <a:gd name="T51" fmla="*/ 2147483646 h 23"/>
              <a:gd name="T52" fmla="*/ 2147483646 w 37"/>
              <a:gd name="T53" fmla="*/ 2147483646 h 23"/>
              <a:gd name="T54" fmla="*/ 2147483646 w 37"/>
              <a:gd name="T55" fmla="*/ 2147483646 h 23"/>
              <a:gd name="T56" fmla="*/ 2147483646 w 37"/>
              <a:gd name="T57" fmla="*/ 2147483646 h 23"/>
              <a:gd name="T58" fmla="*/ 2147483646 w 37"/>
              <a:gd name="T59" fmla="*/ 2147483646 h 23"/>
              <a:gd name="T60" fmla="*/ 2147483646 w 37"/>
              <a:gd name="T61" fmla="*/ 2147483646 h 23"/>
              <a:gd name="T62" fmla="*/ 2147483646 w 37"/>
              <a:gd name="T63" fmla="*/ 2147483646 h 23"/>
              <a:gd name="T64" fmla="*/ 2147483646 w 37"/>
              <a:gd name="T65" fmla="*/ 2147483646 h 23"/>
              <a:gd name="T66" fmla="*/ 2147483646 w 37"/>
              <a:gd name="T67" fmla="*/ 2147483646 h 23"/>
              <a:gd name="T68" fmla="*/ 2147483646 w 37"/>
              <a:gd name="T69" fmla="*/ 2147483646 h 23"/>
              <a:gd name="T70" fmla="*/ 2147483646 w 37"/>
              <a:gd name="T71" fmla="*/ 2147483646 h 23"/>
              <a:gd name="T72" fmla="*/ 2147483646 w 37"/>
              <a:gd name="T73" fmla="*/ 2147483646 h 23"/>
              <a:gd name="T74" fmla="*/ 2147483646 w 37"/>
              <a:gd name="T75" fmla="*/ 2147483646 h 23"/>
              <a:gd name="T76" fmla="*/ 2147483646 w 37"/>
              <a:gd name="T77" fmla="*/ 2147483646 h 23"/>
              <a:gd name="T78" fmla="*/ 2147483646 w 37"/>
              <a:gd name="T79" fmla="*/ 2147483646 h 23"/>
              <a:gd name="T80" fmla="*/ 2147483646 w 37"/>
              <a:gd name="T81" fmla="*/ 2147483646 h 23"/>
              <a:gd name="T82" fmla="*/ 2147483646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88193" name="Freeform 128"/>
          <p:cNvSpPr>
            <a:spLocks/>
          </p:cNvSpPr>
          <p:nvPr/>
        </p:nvSpPr>
        <p:spPr bwMode="auto">
          <a:xfrm>
            <a:off x="6834188" y="4105275"/>
            <a:ext cx="52387" cy="36513"/>
          </a:xfrm>
          <a:custGeom>
            <a:avLst/>
            <a:gdLst>
              <a:gd name="T0" fmla="*/ 2147483646 w 37"/>
              <a:gd name="T1" fmla="*/ 0 h 23"/>
              <a:gd name="T2" fmla="*/ 2147483646 w 37"/>
              <a:gd name="T3" fmla="*/ 2147483646 h 23"/>
              <a:gd name="T4" fmla="*/ 2147483646 w 37"/>
              <a:gd name="T5" fmla="*/ 2147483646 h 23"/>
              <a:gd name="T6" fmla="*/ 2147483646 w 37"/>
              <a:gd name="T7" fmla="*/ 2147483646 h 23"/>
              <a:gd name="T8" fmla="*/ 2147483646 w 37"/>
              <a:gd name="T9" fmla="*/ 2147483646 h 23"/>
              <a:gd name="T10" fmla="*/ 0 w 37"/>
              <a:gd name="T11" fmla="*/ 2147483646 h 23"/>
              <a:gd name="T12" fmla="*/ 0 w 37"/>
              <a:gd name="T13" fmla="*/ 2147483646 h 23"/>
              <a:gd name="T14" fmla="*/ 0 w 37"/>
              <a:gd name="T15" fmla="*/ 2147483646 h 23"/>
              <a:gd name="T16" fmla="*/ 0 w 37"/>
              <a:gd name="T17" fmla="*/ 2147483646 h 23"/>
              <a:gd name="T18" fmla="*/ 2147483646 w 37"/>
              <a:gd name="T19" fmla="*/ 2147483646 h 23"/>
              <a:gd name="T20" fmla="*/ 2147483646 w 37"/>
              <a:gd name="T21" fmla="*/ 2147483646 h 23"/>
              <a:gd name="T22" fmla="*/ 2147483646 w 37"/>
              <a:gd name="T23" fmla="*/ 2147483646 h 23"/>
              <a:gd name="T24" fmla="*/ 2147483646 w 37"/>
              <a:gd name="T25" fmla="*/ 2147483646 h 23"/>
              <a:gd name="T26" fmla="*/ 2147483646 w 37"/>
              <a:gd name="T27" fmla="*/ 2147483646 h 23"/>
              <a:gd name="T28" fmla="*/ 2147483646 w 37"/>
              <a:gd name="T29" fmla="*/ 2147483646 h 23"/>
              <a:gd name="T30" fmla="*/ 2147483646 w 37"/>
              <a:gd name="T31" fmla="*/ 2147483646 h 23"/>
              <a:gd name="T32" fmla="*/ 2147483646 w 37"/>
              <a:gd name="T33" fmla="*/ 2147483646 h 23"/>
              <a:gd name="T34" fmla="*/ 2147483646 w 37"/>
              <a:gd name="T35" fmla="*/ 2147483646 h 23"/>
              <a:gd name="T36" fmla="*/ 2147483646 w 37"/>
              <a:gd name="T37" fmla="*/ 2147483646 h 23"/>
              <a:gd name="T38" fmla="*/ 2147483646 w 37"/>
              <a:gd name="T39" fmla="*/ 2147483646 h 23"/>
              <a:gd name="T40" fmla="*/ 2147483646 w 37"/>
              <a:gd name="T41" fmla="*/ 2147483646 h 23"/>
              <a:gd name="T42" fmla="*/ 2147483646 w 37"/>
              <a:gd name="T43" fmla="*/ 2147483646 h 23"/>
              <a:gd name="T44" fmla="*/ 2147483646 w 37"/>
              <a:gd name="T45" fmla="*/ 2147483646 h 23"/>
              <a:gd name="T46" fmla="*/ 2147483646 w 37"/>
              <a:gd name="T47" fmla="*/ 2147483646 h 23"/>
              <a:gd name="T48" fmla="*/ 2147483646 w 37"/>
              <a:gd name="T49" fmla="*/ 2147483646 h 23"/>
              <a:gd name="T50" fmla="*/ 2147483646 w 37"/>
              <a:gd name="T51" fmla="*/ 2147483646 h 23"/>
              <a:gd name="T52" fmla="*/ 2147483646 w 37"/>
              <a:gd name="T53" fmla="*/ 2147483646 h 23"/>
              <a:gd name="T54" fmla="*/ 2147483646 w 37"/>
              <a:gd name="T55" fmla="*/ 2147483646 h 23"/>
              <a:gd name="T56" fmla="*/ 2147483646 w 37"/>
              <a:gd name="T57" fmla="*/ 2147483646 h 23"/>
              <a:gd name="T58" fmla="*/ 2147483646 w 37"/>
              <a:gd name="T59" fmla="*/ 2147483646 h 23"/>
              <a:gd name="T60" fmla="*/ 2147483646 w 37"/>
              <a:gd name="T61" fmla="*/ 2147483646 h 23"/>
              <a:gd name="T62" fmla="*/ 2147483646 w 37"/>
              <a:gd name="T63" fmla="*/ 2147483646 h 23"/>
              <a:gd name="T64" fmla="*/ 2147483646 w 37"/>
              <a:gd name="T65" fmla="*/ 2147483646 h 23"/>
              <a:gd name="T66" fmla="*/ 2147483646 w 37"/>
              <a:gd name="T67" fmla="*/ 2147483646 h 23"/>
              <a:gd name="T68" fmla="*/ 2147483646 w 37"/>
              <a:gd name="T69" fmla="*/ 2147483646 h 23"/>
              <a:gd name="T70" fmla="*/ 2147483646 w 37"/>
              <a:gd name="T71" fmla="*/ 2147483646 h 23"/>
              <a:gd name="T72" fmla="*/ 2147483646 w 37"/>
              <a:gd name="T73" fmla="*/ 2147483646 h 23"/>
              <a:gd name="T74" fmla="*/ 2147483646 w 37"/>
              <a:gd name="T75" fmla="*/ 2147483646 h 23"/>
              <a:gd name="T76" fmla="*/ 2147483646 w 37"/>
              <a:gd name="T77" fmla="*/ 2147483646 h 23"/>
              <a:gd name="T78" fmla="*/ 2147483646 w 37"/>
              <a:gd name="T79" fmla="*/ 2147483646 h 23"/>
              <a:gd name="T80" fmla="*/ 2147483646 w 37"/>
              <a:gd name="T81" fmla="*/ 2147483646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88194" name="Freeform 129"/>
          <p:cNvSpPr>
            <a:spLocks/>
          </p:cNvSpPr>
          <p:nvPr/>
        </p:nvSpPr>
        <p:spPr bwMode="auto">
          <a:xfrm>
            <a:off x="6838950" y="4057650"/>
            <a:ext cx="88900" cy="47625"/>
          </a:xfrm>
          <a:custGeom>
            <a:avLst/>
            <a:gdLst>
              <a:gd name="T0" fmla="*/ 2147483646 w 64"/>
              <a:gd name="T1" fmla="*/ 2147483646 h 30"/>
              <a:gd name="T2" fmla="*/ 2147483646 w 64"/>
              <a:gd name="T3" fmla="*/ 0 h 30"/>
              <a:gd name="T4" fmla="*/ 2147483646 w 64"/>
              <a:gd name="T5" fmla="*/ 0 h 30"/>
              <a:gd name="T6" fmla="*/ 2147483646 w 64"/>
              <a:gd name="T7" fmla="*/ 2147483646 h 30"/>
              <a:gd name="T8" fmla="*/ 2147483646 w 64"/>
              <a:gd name="T9" fmla="*/ 2147483646 h 30"/>
              <a:gd name="T10" fmla="*/ 2147483646 w 64"/>
              <a:gd name="T11" fmla="*/ 2147483646 h 30"/>
              <a:gd name="T12" fmla="*/ 2147483646 w 64"/>
              <a:gd name="T13" fmla="*/ 2147483646 h 30"/>
              <a:gd name="T14" fmla="*/ 2147483646 w 64"/>
              <a:gd name="T15" fmla="*/ 2147483646 h 30"/>
              <a:gd name="T16" fmla="*/ 0 w 64"/>
              <a:gd name="T17" fmla="*/ 2147483646 h 30"/>
              <a:gd name="T18" fmla="*/ 0 w 64"/>
              <a:gd name="T19" fmla="*/ 2147483646 h 30"/>
              <a:gd name="T20" fmla="*/ 0 w 64"/>
              <a:gd name="T21" fmla="*/ 2147483646 h 30"/>
              <a:gd name="T22" fmla="*/ 0 w 64"/>
              <a:gd name="T23" fmla="*/ 2147483646 h 30"/>
              <a:gd name="T24" fmla="*/ 2147483646 w 64"/>
              <a:gd name="T25" fmla="*/ 2147483646 h 30"/>
              <a:gd name="T26" fmla="*/ 2147483646 w 64"/>
              <a:gd name="T27" fmla="*/ 2147483646 h 30"/>
              <a:gd name="T28" fmla="*/ 2147483646 w 64"/>
              <a:gd name="T29" fmla="*/ 2147483646 h 30"/>
              <a:gd name="T30" fmla="*/ 2147483646 w 64"/>
              <a:gd name="T31" fmla="*/ 2147483646 h 30"/>
              <a:gd name="T32" fmla="*/ 2147483646 w 64"/>
              <a:gd name="T33" fmla="*/ 2147483646 h 30"/>
              <a:gd name="T34" fmla="*/ 2147483646 w 64"/>
              <a:gd name="T35" fmla="*/ 2147483646 h 30"/>
              <a:gd name="T36" fmla="*/ 2147483646 w 64"/>
              <a:gd name="T37" fmla="*/ 2147483646 h 30"/>
              <a:gd name="T38" fmla="*/ 2147483646 w 64"/>
              <a:gd name="T39" fmla="*/ 2147483646 h 30"/>
              <a:gd name="T40" fmla="*/ 2147483646 w 64"/>
              <a:gd name="T41" fmla="*/ 2147483646 h 30"/>
              <a:gd name="T42" fmla="*/ 2147483646 w 64"/>
              <a:gd name="T43" fmla="*/ 2147483646 h 30"/>
              <a:gd name="T44" fmla="*/ 2147483646 w 64"/>
              <a:gd name="T45" fmla="*/ 2147483646 h 30"/>
              <a:gd name="T46" fmla="*/ 2147483646 w 64"/>
              <a:gd name="T47" fmla="*/ 2147483646 h 30"/>
              <a:gd name="T48" fmla="*/ 2147483646 w 64"/>
              <a:gd name="T49" fmla="*/ 2147483646 h 30"/>
              <a:gd name="T50" fmla="*/ 2147483646 w 64"/>
              <a:gd name="T51" fmla="*/ 2147483646 h 30"/>
              <a:gd name="T52" fmla="*/ 2147483646 w 64"/>
              <a:gd name="T53" fmla="*/ 2147483646 h 30"/>
              <a:gd name="T54" fmla="*/ 2147483646 w 64"/>
              <a:gd name="T55" fmla="*/ 2147483646 h 30"/>
              <a:gd name="T56" fmla="*/ 2147483646 w 64"/>
              <a:gd name="T57" fmla="*/ 2147483646 h 30"/>
              <a:gd name="T58" fmla="*/ 2147483646 w 64"/>
              <a:gd name="T59" fmla="*/ 2147483646 h 30"/>
              <a:gd name="T60" fmla="*/ 2147483646 w 64"/>
              <a:gd name="T61" fmla="*/ 2147483646 h 30"/>
              <a:gd name="T62" fmla="*/ 2147483646 w 64"/>
              <a:gd name="T63" fmla="*/ 2147483646 h 30"/>
              <a:gd name="T64" fmla="*/ 2147483646 w 64"/>
              <a:gd name="T65" fmla="*/ 2147483646 h 30"/>
              <a:gd name="T66" fmla="*/ 2147483646 w 64"/>
              <a:gd name="T67" fmla="*/ 2147483646 h 30"/>
              <a:gd name="T68" fmla="*/ 2147483646 w 64"/>
              <a:gd name="T69" fmla="*/ 2147483646 h 30"/>
              <a:gd name="T70" fmla="*/ 2147483646 w 64"/>
              <a:gd name="T71" fmla="*/ 2147483646 h 30"/>
              <a:gd name="T72" fmla="*/ 2147483646 w 64"/>
              <a:gd name="T73" fmla="*/ 2147483646 h 30"/>
              <a:gd name="T74" fmla="*/ 2147483646 w 64"/>
              <a:gd name="T75" fmla="*/ 2147483646 h 30"/>
              <a:gd name="T76" fmla="*/ 2147483646 w 64"/>
              <a:gd name="T77" fmla="*/ 2147483646 h 30"/>
              <a:gd name="T78" fmla="*/ 2147483646 w 64"/>
              <a:gd name="T79" fmla="*/ 2147483646 h 30"/>
              <a:gd name="T80" fmla="*/ 2147483646 w 64"/>
              <a:gd name="T81" fmla="*/ 2147483646 h 30"/>
              <a:gd name="T82" fmla="*/ 2147483646 w 64"/>
              <a:gd name="T83" fmla="*/ 2147483646 h 30"/>
              <a:gd name="T84" fmla="*/ 2147483646 w 64"/>
              <a:gd name="T85" fmla="*/ 2147483646 h 30"/>
              <a:gd name="T86" fmla="*/ 2147483646 w 64"/>
              <a:gd name="T87" fmla="*/ 2147483646 h 30"/>
              <a:gd name="T88" fmla="*/ 2147483646 w 64"/>
              <a:gd name="T89" fmla="*/ 2147483646 h 30"/>
              <a:gd name="T90" fmla="*/ 2147483646 w 64"/>
              <a:gd name="T91" fmla="*/ 2147483646 h 30"/>
              <a:gd name="T92" fmla="*/ 2147483646 w 64"/>
              <a:gd name="T93" fmla="*/ 2147483646 h 30"/>
              <a:gd name="T94" fmla="*/ 2147483646 w 64"/>
              <a:gd name="T95" fmla="*/ 2147483646 h 30"/>
              <a:gd name="T96" fmla="*/ 2147483646 w 64"/>
              <a:gd name="T97" fmla="*/ 2147483646 h 30"/>
              <a:gd name="T98" fmla="*/ 2147483646 w 64"/>
              <a:gd name="T99" fmla="*/ 2147483646 h 30"/>
              <a:gd name="T100" fmla="*/ 2147483646 w 64"/>
              <a:gd name="T101" fmla="*/ 2147483646 h 30"/>
              <a:gd name="T102" fmla="*/ 2147483646 w 64"/>
              <a:gd name="T103" fmla="*/ 2147483646 h 30"/>
              <a:gd name="T104" fmla="*/ 2147483646 w 64"/>
              <a:gd name="T105" fmla="*/ 2147483646 h 30"/>
              <a:gd name="T106" fmla="*/ 2147483646 w 64"/>
              <a:gd name="T107" fmla="*/ 2147483646 h 30"/>
              <a:gd name="T108" fmla="*/ 2147483646 w 64"/>
              <a:gd name="T109" fmla="*/ 2147483646 h 30"/>
              <a:gd name="T110" fmla="*/ 2147483646 w 64"/>
              <a:gd name="T111" fmla="*/ 2147483646 h 30"/>
              <a:gd name="T112" fmla="*/ 2147483646 w 64"/>
              <a:gd name="T113" fmla="*/ 2147483646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5" name="Freeform 130"/>
          <p:cNvSpPr>
            <a:spLocks/>
          </p:cNvSpPr>
          <p:nvPr/>
        </p:nvSpPr>
        <p:spPr bwMode="auto">
          <a:xfrm>
            <a:off x="6838950" y="4057650"/>
            <a:ext cx="88900" cy="47625"/>
          </a:xfrm>
          <a:custGeom>
            <a:avLst/>
            <a:gdLst>
              <a:gd name="T0" fmla="*/ 2147483646 w 64"/>
              <a:gd name="T1" fmla="*/ 2147483646 h 30"/>
              <a:gd name="T2" fmla="*/ 2147483646 w 64"/>
              <a:gd name="T3" fmla="*/ 0 h 30"/>
              <a:gd name="T4" fmla="*/ 2147483646 w 64"/>
              <a:gd name="T5" fmla="*/ 0 h 30"/>
              <a:gd name="T6" fmla="*/ 2147483646 w 64"/>
              <a:gd name="T7" fmla="*/ 2147483646 h 30"/>
              <a:gd name="T8" fmla="*/ 2147483646 w 64"/>
              <a:gd name="T9" fmla="*/ 2147483646 h 30"/>
              <a:gd name="T10" fmla="*/ 2147483646 w 64"/>
              <a:gd name="T11" fmla="*/ 2147483646 h 30"/>
              <a:gd name="T12" fmla="*/ 2147483646 w 64"/>
              <a:gd name="T13" fmla="*/ 2147483646 h 30"/>
              <a:gd name="T14" fmla="*/ 2147483646 w 64"/>
              <a:gd name="T15" fmla="*/ 2147483646 h 30"/>
              <a:gd name="T16" fmla="*/ 0 w 64"/>
              <a:gd name="T17" fmla="*/ 2147483646 h 30"/>
              <a:gd name="T18" fmla="*/ 0 w 64"/>
              <a:gd name="T19" fmla="*/ 2147483646 h 30"/>
              <a:gd name="T20" fmla="*/ 0 w 64"/>
              <a:gd name="T21" fmla="*/ 2147483646 h 30"/>
              <a:gd name="T22" fmla="*/ 0 w 64"/>
              <a:gd name="T23" fmla="*/ 2147483646 h 30"/>
              <a:gd name="T24" fmla="*/ 2147483646 w 64"/>
              <a:gd name="T25" fmla="*/ 2147483646 h 30"/>
              <a:gd name="T26" fmla="*/ 2147483646 w 64"/>
              <a:gd name="T27" fmla="*/ 2147483646 h 30"/>
              <a:gd name="T28" fmla="*/ 2147483646 w 64"/>
              <a:gd name="T29" fmla="*/ 2147483646 h 30"/>
              <a:gd name="T30" fmla="*/ 2147483646 w 64"/>
              <a:gd name="T31" fmla="*/ 2147483646 h 30"/>
              <a:gd name="T32" fmla="*/ 2147483646 w 64"/>
              <a:gd name="T33" fmla="*/ 2147483646 h 30"/>
              <a:gd name="T34" fmla="*/ 2147483646 w 64"/>
              <a:gd name="T35" fmla="*/ 2147483646 h 30"/>
              <a:gd name="T36" fmla="*/ 2147483646 w 64"/>
              <a:gd name="T37" fmla="*/ 2147483646 h 30"/>
              <a:gd name="T38" fmla="*/ 2147483646 w 64"/>
              <a:gd name="T39" fmla="*/ 2147483646 h 30"/>
              <a:gd name="T40" fmla="*/ 2147483646 w 64"/>
              <a:gd name="T41" fmla="*/ 2147483646 h 30"/>
              <a:gd name="T42" fmla="*/ 2147483646 w 64"/>
              <a:gd name="T43" fmla="*/ 2147483646 h 30"/>
              <a:gd name="T44" fmla="*/ 2147483646 w 64"/>
              <a:gd name="T45" fmla="*/ 2147483646 h 30"/>
              <a:gd name="T46" fmla="*/ 2147483646 w 64"/>
              <a:gd name="T47" fmla="*/ 2147483646 h 30"/>
              <a:gd name="T48" fmla="*/ 2147483646 w 64"/>
              <a:gd name="T49" fmla="*/ 2147483646 h 30"/>
              <a:gd name="T50" fmla="*/ 2147483646 w 64"/>
              <a:gd name="T51" fmla="*/ 2147483646 h 30"/>
              <a:gd name="T52" fmla="*/ 2147483646 w 64"/>
              <a:gd name="T53" fmla="*/ 2147483646 h 30"/>
              <a:gd name="T54" fmla="*/ 2147483646 w 64"/>
              <a:gd name="T55" fmla="*/ 2147483646 h 30"/>
              <a:gd name="T56" fmla="*/ 2147483646 w 64"/>
              <a:gd name="T57" fmla="*/ 2147483646 h 30"/>
              <a:gd name="T58" fmla="*/ 2147483646 w 64"/>
              <a:gd name="T59" fmla="*/ 2147483646 h 30"/>
              <a:gd name="T60" fmla="*/ 2147483646 w 64"/>
              <a:gd name="T61" fmla="*/ 2147483646 h 30"/>
              <a:gd name="T62" fmla="*/ 2147483646 w 64"/>
              <a:gd name="T63" fmla="*/ 2147483646 h 30"/>
              <a:gd name="T64" fmla="*/ 2147483646 w 64"/>
              <a:gd name="T65" fmla="*/ 2147483646 h 30"/>
              <a:gd name="T66" fmla="*/ 2147483646 w 64"/>
              <a:gd name="T67" fmla="*/ 2147483646 h 30"/>
              <a:gd name="T68" fmla="*/ 2147483646 w 64"/>
              <a:gd name="T69" fmla="*/ 2147483646 h 30"/>
              <a:gd name="T70" fmla="*/ 2147483646 w 64"/>
              <a:gd name="T71" fmla="*/ 2147483646 h 30"/>
              <a:gd name="T72" fmla="*/ 2147483646 w 64"/>
              <a:gd name="T73" fmla="*/ 2147483646 h 30"/>
              <a:gd name="T74" fmla="*/ 2147483646 w 64"/>
              <a:gd name="T75" fmla="*/ 2147483646 h 30"/>
              <a:gd name="T76" fmla="*/ 2147483646 w 64"/>
              <a:gd name="T77" fmla="*/ 2147483646 h 30"/>
              <a:gd name="T78" fmla="*/ 2147483646 w 64"/>
              <a:gd name="T79" fmla="*/ 2147483646 h 30"/>
              <a:gd name="T80" fmla="*/ 2147483646 w 64"/>
              <a:gd name="T81" fmla="*/ 2147483646 h 30"/>
              <a:gd name="T82" fmla="*/ 2147483646 w 64"/>
              <a:gd name="T83" fmla="*/ 2147483646 h 30"/>
              <a:gd name="T84" fmla="*/ 2147483646 w 64"/>
              <a:gd name="T85" fmla="*/ 2147483646 h 30"/>
              <a:gd name="T86" fmla="*/ 2147483646 w 64"/>
              <a:gd name="T87" fmla="*/ 2147483646 h 30"/>
              <a:gd name="T88" fmla="*/ 2147483646 w 64"/>
              <a:gd name="T89" fmla="*/ 2147483646 h 30"/>
              <a:gd name="T90" fmla="*/ 2147483646 w 64"/>
              <a:gd name="T91" fmla="*/ 2147483646 h 30"/>
              <a:gd name="T92" fmla="*/ 2147483646 w 64"/>
              <a:gd name="T93" fmla="*/ 2147483646 h 30"/>
              <a:gd name="T94" fmla="*/ 2147483646 w 64"/>
              <a:gd name="T95" fmla="*/ 2147483646 h 30"/>
              <a:gd name="T96" fmla="*/ 2147483646 w 64"/>
              <a:gd name="T97" fmla="*/ 2147483646 h 30"/>
              <a:gd name="T98" fmla="*/ 2147483646 w 64"/>
              <a:gd name="T99" fmla="*/ 2147483646 h 30"/>
              <a:gd name="T100" fmla="*/ 2147483646 w 64"/>
              <a:gd name="T101" fmla="*/ 2147483646 h 30"/>
              <a:gd name="T102" fmla="*/ 2147483646 w 64"/>
              <a:gd name="T103" fmla="*/ 2147483646 h 30"/>
              <a:gd name="T104" fmla="*/ 2147483646 w 64"/>
              <a:gd name="T105" fmla="*/ 2147483646 h 30"/>
              <a:gd name="T106" fmla="*/ 2147483646 w 64"/>
              <a:gd name="T107" fmla="*/ 2147483646 h 30"/>
              <a:gd name="T108" fmla="*/ 2147483646 w 64"/>
              <a:gd name="T109" fmla="*/ 2147483646 h 30"/>
              <a:gd name="T110" fmla="*/ 2147483646 w 64"/>
              <a:gd name="T111" fmla="*/ 2147483646 h 30"/>
              <a:gd name="T112" fmla="*/ 2147483646 w 64"/>
              <a:gd name="T113" fmla="*/ 2147483646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88196" name="Freeform 131"/>
          <p:cNvSpPr>
            <a:spLocks/>
          </p:cNvSpPr>
          <p:nvPr/>
        </p:nvSpPr>
        <p:spPr bwMode="auto">
          <a:xfrm>
            <a:off x="6896100" y="4110038"/>
            <a:ext cx="31750" cy="36512"/>
          </a:xfrm>
          <a:custGeom>
            <a:avLst/>
            <a:gdLst>
              <a:gd name="T0" fmla="*/ 2147483646 w 23"/>
              <a:gd name="T1" fmla="*/ 0 h 23"/>
              <a:gd name="T2" fmla="*/ 2147483646 w 23"/>
              <a:gd name="T3" fmla="*/ 2147483646 h 23"/>
              <a:gd name="T4" fmla="*/ 2147483646 w 23"/>
              <a:gd name="T5" fmla="*/ 2147483646 h 23"/>
              <a:gd name="T6" fmla="*/ 2147483646 w 23"/>
              <a:gd name="T7" fmla="*/ 2147483646 h 23"/>
              <a:gd name="T8" fmla="*/ 2147483646 w 23"/>
              <a:gd name="T9" fmla="*/ 2147483646 h 23"/>
              <a:gd name="T10" fmla="*/ 0 w 23"/>
              <a:gd name="T11" fmla="*/ 2147483646 h 23"/>
              <a:gd name="T12" fmla="*/ 0 w 23"/>
              <a:gd name="T13" fmla="*/ 2147483646 h 23"/>
              <a:gd name="T14" fmla="*/ 0 w 23"/>
              <a:gd name="T15" fmla="*/ 2147483646 h 23"/>
              <a:gd name="T16" fmla="*/ 0 w 23"/>
              <a:gd name="T17" fmla="*/ 2147483646 h 23"/>
              <a:gd name="T18" fmla="*/ 2147483646 w 23"/>
              <a:gd name="T19" fmla="*/ 2147483646 h 23"/>
              <a:gd name="T20" fmla="*/ 2147483646 w 23"/>
              <a:gd name="T21" fmla="*/ 2147483646 h 23"/>
              <a:gd name="T22" fmla="*/ 2147483646 w 23"/>
              <a:gd name="T23" fmla="*/ 2147483646 h 23"/>
              <a:gd name="T24" fmla="*/ 2147483646 w 23"/>
              <a:gd name="T25" fmla="*/ 2147483646 h 23"/>
              <a:gd name="T26" fmla="*/ 2147483646 w 23"/>
              <a:gd name="T27" fmla="*/ 2147483646 h 23"/>
              <a:gd name="T28" fmla="*/ 2147483646 w 23"/>
              <a:gd name="T29" fmla="*/ 2147483646 h 23"/>
              <a:gd name="T30" fmla="*/ 2147483646 w 23"/>
              <a:gd name="T31" fmla="*/ 2147483646 h 23"/>
              <a:gd name="T32" fmla="*/ 2147483646 w 23"/>
              <a:gd name="T33" fmla="*/ 2147483646 h 23"/>
              <a:gd name="T34" fmla="*/ 2147483646 w 23"/>
              <a:gd name="T35" fmla="*/ 2147483646 h 23"/>
              <a:gd name="T36" fmla="*/ 2147483646 w 23"/>
              <a:gd name="T37" fmla="*/ 2147483646 h 23"/>
              <a:gd name="T38" fmla="*/ 2147483646 w 23"/>
              <a:gd name="T39" fmla="*/ 2147483646 h 23"/>
              <a:gd name="T40" fmla="*/ 2147483646 w 23"/>
              <a:gd name="T41" fmla="*/ 2147483646 h 23"/>
              <a:gd name="T42" fmla="*/ 2147483646 w 23"/>
              <a:gd name="T43" fmla="*/ 2147483646 h 23"/>
              <a:gd name="T44" fmla="*/ 2147483646 w 23"/>
              <a:gd name="T45" fmla="*/ 2147483646 h 23"/>
              <a:gd name="T46" fmla="*/ 2147483646 w 23"/>
              <a:gd name="T47" fmla="*/ 2147483646 h 23"/>
              <a:gd name="T48" fmla="*/ 2147483646 w 23"/>
              <a:gd name="T49" fmla="*/ 2147483646 h 23"/>
              <a:gd name="T50" fmla="*/ 2147483646 w 23"/>
              <a:gd name="T51" fmla="*/ 2147483646 h 23"/>
              <a:gd name="T52" fmla="*/ 2147483646 w 23"/>
              <a:gd name="T53" fmla="*/ 0 h 23"/>
              <a:gd name="T54" fmla="*/ 2147483646 w 23"/>
              <a:gd name="T55" fmla="*/ 0 h 23"/>
              <a:gd name="T56" fmla="*/ 2147483646 w 23"/>
              <a:gd name="T57" fmla="*/ 0 h 23"/>
              <a:gd name="T58" fmla="*/ 2147483646 w 23"/>
              <a:gd name="T59" fmla="*/ 0 h 23"/>
              <a:gd name="T60" fmla="*/ 2147483646 w 23"/>
              <a:gd name="T61" fmla="*/ 0 h 23"/>
              <a:gd name="T62" fmla="*/ 2147483646 w 23"/>
              <a:gd name="T63" fmla="*/ 0 h 23"/>
              <a:gd name="T64" fmla="*/ 2147483646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7" name="Freeform 132"/>
          <p:cNvSpPr>
            <a:spLocks/>
          </p:cNvSpPr>
          <p:nvPr/>
        </p:nvSpPr>
        <p:spPr bwMode="auto">
          <a:xfrm>
            <a:off x="6896100" y="4110038"/>
            <a:ext cx="31750" cy="36512"/>
          </a:xfrm>
          <a:custGeom>
            <a:avLst/>
            <a:gdLst>
              <a:gd name="T0" fmla="*/ 2147483646 w 23"/>
              <a:gd name="T1" fmla="*/ 0 h 23"/>
              <a:gd name="T2" fmla="*/ 2147483646 w 23"/>
              <a:gd name="T3" fmla="*/ 2147483646 h 23"/>
              <a:gd name="T4" fmla="*/ 2147483646 w 23"/>
              <a:gd name="T5" fmla="*/ 2147483646 h 23"/>
              <a:gd name="T6" fmla="*/ 2147483646 w 23"/>
              <a:gd name="T7" fmla="*/ 2147483646 h 23"/>
              <a:gd name="T8" fmla="*/ 2147483646 w 23"/>
              <a:gd name="T9" fmla="*/ 2147483646 h 23"/>
              <a:gd name="T10" fmla="*/ 0 w 23"/>
              <a:gd name="T11" fmla="*/ 2147483646 h 23"/>
              <a:gd name="T12" fmla="*/ 0 w 23"/>
              <a:gd name="T13" fmla="*/ 2147483646 h 23"/>
              <a:gd name="T14" fmla="*/ 0 w 23"/>
              <a:gd name="T15" fmla="*/ 2147483646 h 23"/>
              <a:gd name="T16" fmla="*/ 0 w 23"/>
              <a:gd name="T17" fmla="*/ 2147483646 h 23"/>
              <a:gd name="T18" fmla="*/ 2147483646 w 23"/>
              <a:gd name="T19" fmla="*/ 2147483646 h 23"/>
              <a:gd name="T20" fmla="*/ 2147483646 w 23"/>
              <a:gd name="T21" fmla="*/ 2147483646 h 23"/>
              <a:gd name="T22" fmla="*/ 2147483646 w 23"/>
              <a:gd name="T23" fmla="*/ 2147483646 h 23"/>
              <a:gd name="T24" fmla="*/ 2147483646 w 23"/>
              <a:gd name="T25" fmla="*/ 2147483646 h 23"/>
              <a:gd name="T26" fmla="*/ 2147483646 w 23"/>
              <a:gd name="T27" fmla="*/ 2147483646 h 23"/>
              <a:gd name="T28" fmla="*/ 2147483646 w 23"/>
              <a:gd name="T29" fmla="*/ 2147483646 h 23"/>
              <a:gd name="T30" fmla="*/ 2147483646 w 23"/>
              <a:gd name="T31" fmla="*/ 2147483646 h 23"/>
              <a:gd name="T32" fmla="*/ 2147483646 w 23"/>
              <a:gd name="T33" fmla="*/ 2147483646 h 23"/>
              <a:gd name="T34" fmla="*/ 2147483646 w 23"/>
              <a:gd name="T35" fmla="*/ 2147483646 h 23"/>
              <a:gd name="T36" fmla="*/ 2147483646 w 23"/>
              <a:gd name="T37" fmla="*/ 2147483646 h 23"/>
              <a:gd name="T38" fmla="*/ 2147483646 w 23"/>
              <a:gd name="T39" fmla="*/ 2147483646 h 23"/>
              <a:gd name="T40" fmla="*/ 2147483646 w 23"/>
              <a:gd name="T41" fmla="*/ 2147483646 h 23"/>
              <a:gd name="T42" fmla="*/ 2147483646 w 23"/>
              <a:gd name="T43" fmla="*/ 2147483646 h 23"/>
              <a:gd name="T44" fmla="*/ 2147483646 w 23"/>
              <a:gd name="T45" fmla="*/ 2147483646 h 23"/>
              <a:gd name="T46" fmla="*/ 2147483646 w 23"/>
              <a:gd name="T47" fmla="*/ 2147483646 h 23"/>
              <a:gd name="T48" fmla="*/ 2147483646 w 23"/>
              <a:gd name="T49" fmla="*/ 2147483646 h 23"/>
              <a:gd name="T50" fmla="*/ 2147483646 w 23"/>
              <a:gd name="T51" fmla="*/ 2147483646 h 23"/>
              <a:gd name="T52" fmla="*/ 2147483646 w 23"/>
              <a:gd name="T53" fmla="*/ 0 h 23"/>
              <a:gd name="T54" fmla="*/ 2147483646 w 23"/>
              <a:gd name="T55" fmla="*/ 0 h 23"/>
              <a:gd name="T56" fmla="*/ 2147483646 w 23"/>
              <a:gd name="T57" fmla="*/ 0 h 23"/>
              <a:gd name="T58" fmla="*/ 2147483646 w 23"/>
              <a:gd name="T59" fmla="*/ 0 h 23"/>
              <a:gd name="T60" fmla="*/ 2147483646 w 23"/>
              <a:gd name="T61" fmla="*/ 0 h 23"/>
              <a:gd name="T62" fmla="*/ 2147483646 w 23"/>
              <a:gd name="T63" fmla="*/ 0 h 23"/>
              <a:gd name="T64" fmla="*/ 2147483646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88198" name="Freeform 133"/>
          <p:cNvSpPr>
            <a:spLocks/>
          </p:cNvSpPr>
          <p:nvPr/>
        </p:nvSpPr>
        <p:spPr bwMode="auto">
          <a:xfrm>
            <a:off x="6813550" y="4195763"/>
            <a:ext cx="55563" cy="53975"/>
          </a:xfrm>
          <a:custGeom>
            <a:avLst/>
            <a:gdLst>
              <a:gd name="T0" fmla="*/ 2147483646 w 40"/>
              <a:gd name="T1" fmla="*/ 2147483646 h 34"/>
              <a:gd name="T2" fmla="*/ 2147483646 w 40"/>
              <a:gd name="T3" fmla="*/ 2147483646 h 34"/>
              <a:gd name="T4" fmla="*/ 2147483646 w 40"/>
              <a:gd name="T5" fmla="*/ 2147483646 h 34"/>
              <a:gd name="T6" fmla="*/ 2147483646 w 40"/>
              <a:gd name="T7" fmla="*/ 0 h 34"/>
              <a:gd name="T8" fmla="*/ 2147483646 w 40"/>
              <a:gd name="T9" fmla="*/ 0 h 34"/>
              <a:gd name="T10" fmla="*/ 2147483646 w 40"/>
              <a:gd name="T11" fmla="*/ 0 h 34"/>
              <a:gd name="T12" fmla="*/ 2147483646 w 40"/>
              <a:gd name="T13" fmla="*/ 0 h 34"/>
              <a:gd name="T14" fmla="*/ 2147483646 w 40"/>
              <a:gd name="T15" fmla="*/ 2147483646 h 34"/>
              <a:gd name="T16" fmla="*/ 2147483646 w 40"/>
              <a:gd name="T17" fmla="*/ 2147483646 h 34"/>
              <a:gd name="T18" fmla="*/ 2147483646 w 40"/>
              <a:gd name="T19" fmla="*/ 2147483646 h 34"/>
              <a:gd name="T20" fmla="*/ 0 w 40"/>
              <a:gd name="T21" fmla="*/ 2147483646 h 34"/>
              <a:gd name="T22" fmla="*/ 0 w 40"/>
              <a:gd name="T23" fmla="*/ 2147483646 h 34"/>
              <a:gd name="T24" fmla="*/ 0 w 40"/>
              <a:gd name="T25" fmla="*/ 2147483646 h 34"/>
              <a:gd name="T26" fmla="*/ 0 w 40"/>
              <a:gd name="T27" fmla="*/ 2147483646 h 34"/>
              <a:gd name="T28" fmla="*/ 0 w 40"/>
              <a:gd name="T29" fmla="*/ 2147483646 h 34"/>
              <a:gd name="T30" fmla="*/ 0 w 40"/>
              <a:gd name="T31" fmla="*/ 2147483646 h 34"/>
              <a:gd name="T32" fmla="*/ 0 w 40"/>
              <a:gd name="T33" fmla="*/ 2147483646 h 34"/>
              <a:gd name="T34" fmla="*/ 2147483646 w 40"/>
              <a:gd name="T35" fmla="*/ 2147483646 h 34"/>
              <a:gd name="T36" fmla="*/ 2147483646 w 40"/>
              <a:gd name="T37" fmla="*/ 2147483646 h 34"/>
              <a:gd name="T38" fmla="*/ 2147483646 w 40"/>
              <a:gd name="T39" fmla="*/ 2147483646 h 34"/>
              <a:gd name="T40" fmla="*/ 2147483646 w 40"/>
              <a:gd name="T41" fmla="*/ 2147483646 h 34"/>
              <a:gd name="T42" fmla="*/ 2147483646 w 40"/>
              <a:gd name="T43" fmla="*/ 2147483646 h 34"/>
              <a:gd name="T44" fmla="*/ 2147483646 w 40"/>
              <a:gd name="T45" fmla="*/ 2147483646 h 34"/>
              <a:gd name="T46" fmla="*/ 2147483646 w 40"/>
              <a:gd name="T47" fmla="*/ 2147483646 h 34"/>
              <a:gd name="T48" fmla="*/ 2147483646 w 40"/>
              <a:gd name="T49" fmla="*/ 2147483646 h 34"/>
              <a:gd name="T50" fmla="*/ 2147483646 w 40"/>
              <a:gd name="T51" fmla="*/ 2147483646 h 34"/>
              <a:gd name="T52" fmla="*/ 2147483646 w 40"/>
              <a:gd name="T53" fmla="*/ 2147483646 h 34"/>
              <a:gd name="T54" fmla="*/ 2147483646 w 40"/>
              <a:gd name="T55" fmla="*/ 2147483646 h 34"/>
              <a:gd name="T56" fmla="*/ 2147483646 w 40"/>
              <a:gd name="T57" fmla="*/ 2147483646 h 34"/>
              <a:gd name="T58" fmla="*/ 2147483646 w 40"/>
              <a:gd name="T59" fmla="*/ 2147483646 h 34"/>
              <a:gd name="T60" fmla="*/ 2147483646 w 40"/>
              <a:gd name="T61" fmla="*/ 2147483646 h 34"/>
              <a:gd name="T62" fmla="*/ 2147483646 w 40"/>
              <a:gd name="T63" fmla="*/ 2147483646 h 34"/>
              <a:gd name="T64" fmla="*/ 2147483646 w 40"/>
              <a:gd name="T65" fmla="*/ 2147483646 h 34"/>
              <a:gd name="T66" fmla="*/ 2147483646 w 40"/>
              <a:gd name="T67" fmla="*/ 2147483646 h 34"/>
              <a:gd name="T68" fmla="*/ 2147483646 w 40"/>
              <a:gd name="T69" fmla="*/ 2147483646 h 34"/>
              <a:gd name="T70" fmla="*/ 2147483646 w 40"/>
              <a:gd name="T71" fmla="*/ 2147483646 h 34"/>
              <a:gd name="T72" fmla="*/ 2147483646 w 40"/>
              <a:gd name="T73" fmla="*/ 2147483646 h 34"/>
              <a:gd name="T74" fmla="*/ 2147483646 w 40"/>
              <a:gd name="T75" fmla="*/ 2147483646 h 34"/>
              <a:gd name="T76" fmla="*/ 2147483646 w 40"/>
              <a:gd name="T77" fmla="*/ 2147483646 h 34"/>
              <a:gd name="T78" fmla="*/ 2147483646 w 40"/>
              <a:gd name="T79" fmla="*/ 2147483646 h 34"/>
              <a:gd name="T80" fmla="*/ 2147483646 w 40"/>
              <a:gd name="T81" fmla="*/ 2147483646 h 34"/>
              <a:gd name="T82" fmla="*/ 2147483646 w 40"/>
              <a:gd name="T83" fmla="*/ 2147483646 h 34"/>
              <a:gd name="T84" fmla="*/ 2147483646 w 40"/>
              <a:gd name="T85" fmla="*/ 2147483646 h 34"/>
              <a:gd name="T86" fmla="*/ 2147483646 w 40"/>
              <a:gd name="T87" fmla="*/ 2147483646 h 34"/>
              <a:gd name="T88" fmla="*/ 2147483646 w 40"/>
              <a:gd name="T89" fmla="*/ 2147483646 h 34"/>
              <a:gd name="T90" fmla="*/ 2147483646 w 40"/>
              <a:gd name="T91" fmla="*/ 2147483646 h 34"/>
              <a:gd name="T92" fmla="*/ 2147483646 w 40"/>
              <a:gd name="T93" fmla="*/ 2147483646 h 34"/>
              <a:gd name="T94" fmla="*/ 2147483646 w 40"/>
              <a:gd name="T95" fmla="*/ 2147483646 h 34"/>
              <a:gd name="T96" fmla="*/ 2147483646 w 40"/>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9" name="Freeform 134"/>
          <p:cNvSpPr>
            <a:spLocks/>
          </p:cNvSpPr>
          <p:nvPr/>
        </p:nvSpPr>
        <p:spPr bwMode="auto">
          <a:xfrm>
            <a:off x="6813550" y="4195763"/>
            <a:ext cx="55563" cy="53975"/>
          </a:xfrm>
          <a:custGeom>
            <a:avLst/>
            <a:gdLst>
              <a:gd name="T0" fmla="*/ 2147483646 w 40"/>
              <a:gd name="T1" fmla="*/ 2147483646 h 34"/>
              <a:gd name="T2" fmla="*/ 2147483646 w 40"/>
              <a:gd name="T3" fmla="*/ 2147483646 h 34"/>
              <a:gd name="T4" fmla="*/ 2147483646 w 40"/>
              <a:gd name="T5" fmla="*/ 2147483646 h 34"/>
              <a:gd name="T6" fmla="*/ 2147483646 w 40"/>
              <a:gd name="T7" fmla="*/ 0 h 34"/>
              <a:gd name="T8" fmla="*/ 2147483646 w 40"/>
              <a:gd name="T9" fmla="*/ 0 h 34"/>
              <a:gd name="T10" fmla="*/ 2147483646 w 40"/>
              <a:gd name="T11" fmla="*/ 0 h 34"/>
              <a:gd name="T12" fmla="*/ 2147483646 w 40"/>
              <a:gd name="T13" fmla="*/ 0 h 34"/>
              <a:gd name="T14" fmla="*/ 2147483646 w 40"/>
              <a:gd name="T15" fmla="*/ 2147483646 h 34"/>
              <a:gd name="T16" fmla="*/ 2147483646 w 40"/>
              <a:gd name="T17" fmla="*/ 2147483646 h 34"/>
              <a:gd name="T18" fmla="*/ 2147483646 w 40"/>
              <a:gd name="T19" fmla="*/ 2147483646 h 34"/>
              <a:gd name="T20" fmla="*/ 0 w 40"/>
              <a:gd name="T21" fmla="*/ 2147483646 h 34"/>
              <a:gd name="T22" fmla="*/ 0 w 40"/>
              <a:gd name="T23" fmla="*/ 2147483646 h 34"/>
              <a:gd name="T24" fmla="*/ 0 w 40"/>
              <a:gd name="T25" fmla="*/ 2147483646 h 34"/>
              <a:gd name="T26" fmla="*/ 0 w 40"/>
              <a:gd name="T27" fmla="*/ 2147483646 h 34"/>
              <a:gd name="T28" fmla="*/ 0 w 40"/>
              <a:gd name="T29" fmla="*/ 2147483646 h 34"/>
              <a:gd name="T30" fmla="*/ 0 w 40"/>
              <a:gd name="T31" fmla="*/ 2147483646 h 34"/>
              <a:gd name="T32" fmla="*/ 0 w 40"/>
              <a:gd name="T33" fmla="*/ 2147483646 h 34"/>
              <a:gd name="T34" fmla="*/ 2147483646 w 40"/>
              <a:gd name="T35" fmla="*/ 2147483646 h 34"/>
              <a:gd name="T36" fmla="*/ 2147483646 w 40"/>
              <a:gd name="T37" fmla="*/ 2147483646 h 34"/>
              <a:gd name="T38" fmla="*/ 2147483646 w 40"/>
              <a:gd name="T39" fmla="*/ 2147483646 h 34"/>
              <a:gd name="T40" fmla="*/ 2147483646 w 40"/>
              <a:gd name="T41" fmla="*/ 2147483646 h 34"/>
              <a:gd name="T42" fmla="*/ 2147483646 w 40"/>
              <a:gd name="T43" fmla="*/ 2147483646 h 34"/>
              <a:gd name="T44" fmla="*/ 2147483646 w 40"/>
              <a:gd name="T45" fmla="*/ 2147483646 h 34"/>
              <a:gd name="T46" fmla="*/ 2147483646 w 40"/>
              <a:gd name="T47" fmla="*/ 2147483646 h 34"/>
              <a:gd name="T48" fmla="*/ 2147483646 w 40"/>
              <a:gd name="T49" fmla="*/ 2147483646 h 34"/>
              <a:gd name="T50" fmla="*/ 2147483646 w 40"/>
              <a:gd name="T51" fmla="*/ 2147483646 h 34"/>
              <a:gd name="T52" fmla="*/ 2147483646 w 40"/>
              <a:gd name="T53" fmla="*/ 2147483646 h 34"/>
              <a:gd name="T54" fmla="*/ 2147483646 w 40"/>
              <a:gd name="T55" fmla="*/ 2147483646 h 34"/>
              <a:gd name="T56" fmla="*/ 2147483646 w 40"/>
              <a:gd name="T57" fmla="*/ 2147483646 h 34"/>
              <a:gd name="T58" fmla="*/ 2147483646 w 40"/>
              <a:gd name="T59" fmla="*/ 2147483646 h 34"/>
              <a:gd name="T60" fmla="*/ 2147483646 w 40"/>
              <a:gd name="T61" fmla="*/ 2147483646 h 34"/>
              <a:gd name="T62" fmla="*/ 2147483646 w 40"/>
              <a:gd name="T63" fmla="*/ 2147483646 h 34"/>
              <a:gd name="T64" fmla="*/ 2147483646 w 40"/>
              <a:gd name="T65" fmla="*/ 2147483646 h 34"/>
              <a:gd name="T66" fmla="*/ 2147483646 w 40"/>
              <a:gd name="T67" fmla="*/ 2147483646 h 34"/>
              <a:gd name="T68" fmla="*/ 2147483646 w 40"/>
              <a:gd name="T69" fmla="*/ 2147483646 h 34"/>
              <a:gd name="T70" fmla="*/ 2147483646 w 40"/>
              <a:gd name="T71" fmla="*/ 2147483646 h 34"/>
              <a:gd name="T72" fmla="*/ 2147483646 w 40"/>
              <a:gd name="T73" fmla="*/ 2147483646 h 34"/>
              <a:gd name="T74" fmla="*/ 2147483646 w 40"/>
              <a:gd name="T75" fmla="*/ 2147483646 h 34"/>
              <a:gd name="T76" fmla="*/ 2147483646 w 40"/>
              <a:gd name="T77" fmla="*/ 2147483646 h 34"/>
              <a:gd name="T78" fmla="*/ 2147483646 w 40"/>
              <a:gd name="T79" fmla="*/ 2147483646 h 34"/>
              <a:gd name="T80" fmla="*/ 2147483646 w 40"/>
              <a:gd name="T81" fmla="*/ 2147483646 h 34"/>
              <a:gd name="T82" fmla="*/ 2147483646 w 40"/>
              <a:gd name="T83" fmla="*/ 2147483646 h 34"/>
              <a:gd name="T84" fmla="*/ 2147483646 w 40"/>
              <a:gd name="T85" fmla="*/ 2147483646 h 34"/>
              <a:gd name="T86" fmla="*/ 2147483646 w 40"/>
              <a:gd name="T87" fmla="*/ 2147483646 h 34"/>
              <a:gd name="T88" fmla="*/ 2147483646 w 40"/>
              <a:gd name="T89" fmla="*/ 2147483646 h 34"/>
              <a:gd name="T90" fmla="*/ 2147483646 w 40"/>
              <a:gd name="T91" fmla="*/ 2147483646 h 34"/>
              <a:gd name="T92" fmla="*/ 2147483646 w 40"/>
              <a:gd name="T93" fmla="*/ 2147483646 h 34"/>
              <a:gd name="T94" fmla="*/ 2147483646 w 40"/>
              <a:gd name="T95" fmla="*/ 2147483646 h 34"/>
              <a:gd name="T96" fmla="*/ 2147483646 w 40"/>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88200" name="Freeform 135"/>
          <p:cNvSpPr>
            <a:spLocks/>
          </p:cNvSpPr>
          <p:nvPr/>
        </p:nvSpPr>
        <p:spPr bwMode="auto">
          <a:xfrm>
            <a:off x="6151563" y="4497388"/>
            <a:ext cx="331787" cy="363537"/>
          </a:xfrm>
          <a:custGeom>
            <a:avLst/>
            <a:gdLst>
              <a:gd name="T0" fmla="*/ 2147483646 w 235"/>
              <a:gd name="T1" fmla="*/ 2147483646 h 229"/>
              <a:gd name="T2" fmla="*/ 2147483646 w 235"/>
              <a:gd name="T3" fmla="*/ 2147483646 h 229"/>
              <a:gd name="T4" fmla="*/ 2147483646 w 235"/>
              <a:gd name="T5" fmla="*/ 2147483646 h 229"/>
              <a:gd name="T6" fmla="*/ 2147483646 w 235"/>
              <a:gd name="T7" fmla="*/ 2147483646 h 229"/>
              <a:gd name="T8" fmla="*/ 2147483646 w 235"/>
              <a:gd name="T9" fmla="*/ 2147483646 h 229"/>
              <a:gd name="T10" fmla="*/ 2147483646 w 235"/>
              <a:gd name="T11" fmla="*/ 2147483646 h 229"/>
              <a:gd name="T12" fmla="*/ 2147483646 w 235"/>
              <a:gd name="T13" fmla="*/ 2147483646 h 229"/>
              <a:gd name="T14" fmla="*/ 2147483646 w 235"/>
              <a:gd name="T15" fmla="*/ 2147483646 h 229"/>
              <a:gd name="T16" fmla="*/ 2147483646 w 235"/>
              <a:gd name="T17" fmla="*/ 2147483646 h 229"/>
              <a:gd name="T18" fmla="*/ 2147483646 w 235"/>
              <a:gd name="T19" fmla="*/ 2147483646 h 229"/>
              <a:gd name="T20" fmla="*/ 2147483646 w 235"/>
              <a:gd name="T21" fmla="*/ 2147483646 h 229"/>
              <a:gd name="T22" fmla="*/ 2147483646 w 235"/>
              <a:gd name="T23" fmla="*/ 2147483646 h 229"/>
              <a:gd name="T24" fmla="*/ 2147483646 w 235"/>
              <a:gd name="T25" fmla="*/ 2147483646 h 229"/>
              <a:gd name="T26" fmla="*/ 2147483646 w 235"/>
              <a:gd name="T27" fmla="*/ 2147483646 h 229"/>
              <a:gd name="T28" fmla="*/ 2147483646 w 235"/>
              <a:gd name="T29" fmla="*/ 2147483646 h 229"/>
              <a:gd name="T30" fmla="*/ 2147483646 w 235"/>
              <a:gd name="T31" fmla="*/ 2147483646 h 229"/>
              <a:gd name="T32" fmla="*/ 2147483646 w 235"/>
              <a:gd name="T33" fmla="*/ 2147483646 h 229"/>
              <a:gd name="T34" fmla="*/ 2147483646 w 235"/>
              <a:gd name="T35" fmla="*/ 2147483646 h 229"/>
              <a:gd name="T36" fmla="*/ 2147483646 w 235"/>
              <a:gd name="T37" fmla="*/ 2147483646 h 229"/>
              <a:gd name="T38" fmla="*/ 2147483646 w 235"/>
              <a:gd name="T39" fmla="*/ 2147483646 h 229"/>
              <a:gd name="T40" fmla="*/ 2147483646 w 235"/>
              <a:gd name="T41" fmla="*/ 2147483646 h 229"/>
              <a:gd name="T42" fmla="*/ 2147483646 w 235"/>
              <a:gd name="T43" fmla="*/ 2147483646 h 229"/>
              <a:gd name="T44" fmla="*/ 2147483646 w 235"/>
              <a:gd name="T45" fmla="*/ 2147483646 h 229"/>
              <a:gd name="T46" fmla="*/ 2147483646 w 235"/>
              <a:gd name="T47" fmla="*/ 2147483646 h 229"/>
              <a:gd name="T48" fmla="*/ 2147483646 w 235"/>
              <a:gd name="T49" fmla="*/ 2147483646 h 229"/>
              <a:gd name="T50" fmla="*/ 2147483646 w 235"/>
              <a:gd name="T51" fmla="*/ 2147483646 h 229"/>
              <a:gd name="T52" fmla="*/ 2147483646 w 235"/>
              <a:gd name="T53" fmla="*/ 2147483646 h 229"/>
              <a:gd name="T54" fmla="*/ 2147483646 w 235"/>
              <a:gd name="T55" fmla="*/ 2147483646 h 229"/>
              <a:gd name="T56" fmla="*/ 2147483646 w 235"/>
              <a:gd name="T57" fmla="*/ 2147483646 h 229"/>
              <a:gd name="T58" fmla="*/ 2147483646 w 235"/>
              <a:gd name="T59" fmla="*/ 2147483646 h 229"/>
              <a:gd name="T60" fmla="*/ 2147483646 w 235"/>
              <a:gd name="T61" fmla="*/ 2147483646 h 229"/>
              <a:gd name="T62" fmla="*/ 2147483646 w 235"/>
              <a:gd name="T63" fmla="*/ 2147483646 h 229"/>
              <a:gd name="T64" fmla="*/ 2147483646 w 235"/>
              <a:gd name="T65" fmla="*/ 2147483646 h 229"/>
              <a:gd name="T66" fmla="*/ 2147483646 w 235"/>
              <a:gd name="T67" fmla="*/ 2147483646 h 229"/>
              <a:gd name="T68" fmla="*/ 2147483646 w 235"/>
              <a:gd name="T69" fmla="*/ 2147483646 h 229"/>
              <a:gd name="T70" fmla="*/ 2147483646 w 235"/>
              <a:gd name="T71" fmla="*/ 2147483646 h 229"/>
              <a:gd name="T72" fmla="*/ 2147483646 w 235"/>
              <a:gd name="T73" fmla="*/ 2147483646 h 229"/>
              <a:gd name="T74" fmla="*/ 2147483646 w 235"/>
              <a:gd name="T75" fmla="*/ 2147483646 h 229"/>
              <a:gd name="T76" fmla="*/ 2147483646 w 235"/>
              <a:gd name="T77" fmla="*/ 2147483646 h 229"/>
              <a:gd name="T78" fmla="*/ 2147483646 w 235"/>
              <a:gd name="T79" fmla="*/ 2147483646 h 229"/>
              <a:gd name="T80" fmla="*/ 2147483646 w 235"/>
              <a:gd name="T81" fmla="*/ 2147483646 h 229"/>
              <a:gd name="T82" fmla="*/ 2147483646 w 235"/>
              <a:gd name="T83" fmla="*/ 2147483646 h 229"/>
              <a:gd name="T84" fmla="*/ 2147483646 w 235"/>
              <a:gd name="T85" fmla="*/ 2147483646 h 229"/>
              <a:gd name="T86" fmla="*/ 2147483646 w 235"/>
              <a:gd name="T87" fmla="*/ 2147483646 h 229"/>
              <a:gd name="T88" fmla="*/ 0 w 235"/>
              <a:gd name="T89" fmla="*/ 2147483646 h 229"/>
              <a:gd name="T90" fmla="*/ 2147483646 w 235"/>
              <a:gd name="T91" fmla="*/ 2147483646 h 229"/>
              <a:gd name="T92" fmla="*/ 2147483646 w 235"/>
              <a:gd name="T93" fmla="*/ 2147483646 h 229"/>
              <a:gd name="T94" fmla="*/ 2147483646 w 235"/>
              <a:gd name="T95" fmla="*/ 2147483646 h 229"/>
              <a:gd name="T96" fmla="*/ 2147483646 w 235"/>
              <a:gd name="T97" fmla="*/ 2147483646 h 229"/>
              <a:gd name="T98" fmla="*/ 2147483646 w 235"/>
              <a:gd name="T99" fmla="*/ 2147483646 h 229"/>
              <a:gd name="T100" fmla="*/ 2147483646 w 235"/>
              <a:gd name="T101" fmla="*/ 2147483646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1" name="Freeform 136"/>
          <p:cNvSpPr>
            <a:spLocks/>
          </p:cNvSpPr>
          <p:nvPr/>
        </p:nvSpPr>
        <p:spPr bwMode="auto">
          <a:xfrm>
            <a:off x="6245225" y="4679950"/>
            <a:ext cx="87313" cy="111125"/>
          </a:xfrm>
          <a:custGeom>
            <a:avLst/>
            <a:gdLst>
              <a:gd name="T0" fmla="*/ 2147483646 w 62"/>
              <a:gd name="T1" fmla="*/ 2147483646 h 70"/>
              <a:gd name="T2" fmla="*/ 2147483646 w 62"/>
              <a:gd name="T3" fmla="*/ 2147483646 h 70"/>
              <a:gd name="T4" fmla="*/ 2147483646 w 62"/>
              <a:gd name="T5" fmla="*/ 2147483646 h 70"/>
              <a:gd name="T6" fmla="*/ 2147483646 w 62"/>
              <a:gd name="T7" fmla="*/ 2147483646 h 70"/>
              <a:gd name="T8" fmla="*/ 2147483646 w 62"/>
              <a:gd name="T9" fmla="*/ 2147483646 h 70"/>
              <a:gd name="T10" fmla="*/ 2147483646 w 62"/>
              <a:gd name="T11" fmla="*/ 2147483646 h 70"/>
              <a:gd name="T12" fmla="*/ 2147483646 w 62"/>
              <a:gd name="T13" fmla="*/ 2147483646 h 70"/>
              <a:gd name="T14" fmla="*/ 2147483646 w 62"/>
              <a:gd name="T15" fmla="*/ 2147483646 h 70"/>
              <a:gd name="T16" fmla="*/ 2147483646 w 62"/>
              <a:gd name="T17" fmla="*/ 2147483646 h 70"/>
              <a:gd name="T18" fmla="*/ 2147483646 w 62"/>
              <a:gd name="T19" fmla="*/ 2147483646 h 70"/>
              <a:gd name="T20" fmla="*/ 2147483646 w 62"/>
              <a:gd name="T21" fmla="*/ 2147483646 h 70"/>
              <a:gd name="T22" fmla="*/ 2147483646 w 62"/>
              <a:gd name="T23" fmla="*/ 2147483646 h 70"/>
              <a:gd name="T24" fmla="*/ 2147483646 w 62"/>
              <a:gd name="T25" fmla="*/ 2147483646 h 70"/>
              <a:gd name="T26" fmla="*/ 2147483646 w 62"/>
              <a:gd name="T27" fmla="*/ 2147483646 h 70"/>
              <a:gd name="T28" fmla="*/ 2147483646 w 62"/>
              <a:gd name="T29" fmla="*/ 2147483646 h 70"/>
              <a:gd name="T30" fmla="*/ 2147483646 w 62"/>
              <a:gd name="T31" fmla="*/ 2147483646 h 70"/>
              <a:gd name="T32" fmla="*/ 2147483646 w 62"/>
              <a:gd name="T33" fmla="*/ 2147483646 h 70"/>
              <a:gd name="T34" fmla="*/ 2147483646 w 62"/>
              <a:gd name="T35" fmla="*/ 2147483646 h 70"/>
              <a:gd name="T36" fmla="*/ 2147483646 w 62"/>
              <a:gd name="T37" fmla="*/ 2147483646 h 70"/>
              <a:gd name="T38" fmla="*/ 2147483646 w 62"/>
              <a:gd name="T39" fmla="*/ 2147483646 h 70"/>
              <a:gd name="T40" fmla="*/ 2147483646 w 62"/>
              <a:gd name="T41" fmla="*/ 2147483646 h 70"/>
              <a:gd name="T42" fmla="*/ 2147483646 w 62"/>
              <a:gd name="T43" fmla="*/ 2147483646 h 70"/>
              <a:gd name="T44" fmla="*/ 2147483646 w 62"/>
              <a:gd name="T45" fmla="*/ 2147483646 h 70"/>
              <a:gd name="T46" fmla="*/ 2147483646 w 62"/>
              <a:gd name="T47" fmla="*/ 2147483646 h 70"/>
              <a:gd name="T48" fmla="*/ 2147483646 w 62"/>
              <a:gd name="T49" fmla="*/ 2147483646 h 70"/>
              <a:gd name="T50" fmla="*/ 2147483646 w 62"/>
              <a:gd name="T51" fmla="*/ 2147483646 h 70"/>
              <a:gd name="T52" fmla="*/ 2147483646 w 62"/>
              <a:gd name="T53" fmla="*/ 2147483646 h 70"/>
              <a:gd name="T54" fmla="*/ 2147483646 w 62"/>
              <a:gd name="T55" fmla="*/ 2147483646 h 70"/>
              <a:gd name="T56" fmla="*/ 2147483646 w 62"/>
              <a:gd name="T57" fmla="*/ 2147483646 h 70"/>
              <a:gd name="T58" fmla="*/ 2147483646 w 62"/>
              <a:gd name="T59" fmla="*/ 2147483646 h 70"/>
              <a:gd name="T60" fmla="*/ 2147483646 w 62"/>
              <a:gd name="T61" fmla="*/ 2147483646 h 70"/>
              <a:gd name="T62" fmla="*/ 2147483646 w 62"/>
              <a:gd name="T63" fmla="*/ 2147483646 h 70"/>
              <a:gd name="T64" fmla="*/ 2147483646 w 62"/>
              <a:gd name="T65" fmla="*/ 2147483646 h 70"/>
              <a:gd name="T66" fmla="*/ 2147483646 w 62"/>
              <a:gd name="T67" fmla="*/ 0 h 70"/>
              <a:gd name="T68" fmla="*/ 2147483646 w 62"/>
              <a:gd name="T69" fmla="*/ 0 h 70"/>
              <a:gd name="T70" fmla="*/ 2147483646 w 62"/>
              <a:gd name="T71" fmla="*/ 2147483646 h 70"/>
              <a:gd name="T72" fmla="*/ 2147483646 w 62"/>
              <a:gd name="T73" fmla="*/ 2147483646 h 70"/>
              <a:gd name="T74" fmla="*/ 2147483646 w 62"/>
              <a:gd name="T75" fmla="*/ 2147483646 h 70"/>
              <a:gd name="T76" fmla="*/ 2147483646 w 62"/>
              <a:gd name="T77" fmla="*/ 2147483646 h 70"/>
              <a:gd name="T78" fmla="*/ 2147483646 w 62"/>
              <a:gd name="T79" fmla="*/ 2147483646 h 70"/>
              <a:gd name="T80" fmla="*/ 2147483646 w 62"/>
              <a:gd name="T81" fmla="*/ 2147483646 h 70"/>
              <a:gd name="T82" fmla="*/ 2147483646 w 62"/>
              <a:gd name="T83" fmla="*/ 2147483646 h 70"/>
              <a:gd name="T84" fmla="*/ 2147483646 w 62"/>
              <a:gd name="T85" fmla="*/ 2147483646 h 70"/>
              <a:gd name="T86" fmla="*/ 2147483646 w 62"/>
              <a:gd name="T87" fmla="*/ 2147483646 h 70"/>
              <a:gd name="T88" fmla="*/ 0 w 62"/>
              <a:gd name="T89" fmla="*/ 2147483646 h 70"/>
              <a:gd name="T90" fmla="*/ 0 w 62"/>
              <a:gd name="T91" fmla="*/ 2147483646 h 70"/>
              <a:gd name="T92" fmla="*/ 2147483646 w 62"/>
              <a:gd name="T93" fmla="*/ 2147483646 h 70"/>
              <a:gd name="T94" fmla="*/ 2147483646 w 62"/>
              <a:gd name="T95" fmla="*/ 2147483646 h 70"/>
              <a:gd name="T96" fmla="*/ 2147483646 w 62"/>
              <a:gd name="T97" fmla="*/ 2147483646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2" name="Freeform 137"/>
          <p:cNvSpPr>
            <a:spLocks/>
          </p:cNvSpPr>
          <p:nvPr/>
        </p:nvSpPr>
        <p:spPr bwMode="auto">
          <a:xfrm>
            <a:off x="6245225" y="4679950"/>
            <a:ext cx="87313" cy="111125"/>
          </a:xfrm>
          <a:custGeom>
            <a:avLst/>
            <a:gdLst>
              <a:gd name="T0" fmla="*/ 2147483646 w 62"/>
              <a:gd name="T1" fmla="*/ 2147483646 h 70"/>
              <a:gd name="T2" fmla="*/ 2147483646 w 62"/>
              <a:gd name="T3" fmla="*/ 2147483646 h 70"/>
              <a:gd name="T4" fmla="*/ 2147483646 w 62"/>
              <a:gd name="T5" fmla="*/ 2147483646 h 70"/>
              <a:gd name="T6" fmla="*/ 2147483646 w 62"/>
              <a:gd name="T7" fmla="*/ 2147483646 h 70"/>
              <a:gd name="T8" fmla="*/ 2147483646 w 62"/>
              <a:gd name="T9" fmla="*/ 2147483646 h 70"/>
              <a:gd name="T10" fmla="*/ 2147483646 w 62"/>
              <a:gd name="T11" fmla="*/ 2147483646 h 70"/>
              <a:gd name="T12" fmla="*/ 2147483646 w 62"/>
              <a:gd name="T13" fmla="*/ 2147483646 h 70"/>
              <a:gd name="T14" fmla="*/ 2147483646 w 62"/>
              <a:gd name="T15" fmla="*/ 2147483646 h 70"/>
              <a:gd name="T16" fmla="*/ 2147483646 w 62"/>
              <a:gd name="T17" fmla="*/ 2147483646 h 70"/>
              <a:gd name="T18" fmla="*/ 2147483646 w 62"/>
              <a:gd name="T19" fmla="*/ 2147483646 h 70"/>
              <a:gd name="T20" fmla="*/ 2147483646 w 62"/>
              <a:gd name="T21" fmla="*/ 2147483646 h 70"/>
              <a:gd name="T22" fmla="*/ 2147483646 w 62"/>
              <a:gd name="T23" fmla="*/ 2147483646 h 70"/>
              <a:gd name="T24" fmla="*/ 2147483646 w 62"/>
              <a:gd name="T25" fmla="*/ 2147483646 h 70"/>
              <a:gd name="T26" fmla="*/ 2147483646 w 62"/>
              <a:gd name="T27" fmla="*/ 2147483646 h 70"/>
              <a:gd name="T28" fmla="*/ 2147483646 w 62"/>
              <a:gd name="T29" fmla="*/ 2147483646 h 70"/>
              <a:gd name="T30" fmla="*/ 2147483646 w 62"/>
              <a:gd name="T31" fmla="*/ 2147483646 h 70"/>
              <a:gd name="T32" fmla="*/ 2147483646 w 62"/>
              <a:gd name="T33" fmla="*/ 2147483646 h 70"/>
              <a:gd name="T34" fmla="*/ 2147483646 w 62"/>
              <a:gd name="T35" fmla="*/ 2147483646 h 70"/>
              <a:gd name="T36" fmla="*/ 2147483646 w 62"/>
              <a:gd name="T37" fmla="*/ 2147483646 h 70"/>
              <a:gd name="T38" fmla="*/ 2147483646 w 62"/>
              <a:gd name="T39" fmla="*/ 2147483646 h 70"/>
              <a:gd name="T40" fmla="*/ 2147483646 w 62"/>
              <a:gd name="T41" fmla="*/ 2147483646 h 70"/>
              <a:gd name="T42" fmla="*/ 2147483646 w 62"/>
              <a:gd name="T43" fmla="*/ 2147483646 h 70"/>
              <a:gd name="T44" fmla="*/ 2147483646 w 62"/>
              <a:gd name="T45" fmla="*/ 2147483646 h 70"/>
              <a:gd name="T46" fmla="*/ 2147483646 w 62"/>
              <a:gd name="T47" fmla="*/ 2147483646 h 70"/>
              <a:gd name="T48" fmla="*/ 2147483646 w 62"/>
              <a:gd name="T49" fmla="*/ 2147483646 h 70"/>
              <a:gd name="T50" fmla="*/ 2147483646 w 62"/>
              <a:gd name="T51" fmla="*/ 2147483646 h 70"/>
              <a:gd name="T52" fmla="*/ 2147483646 w 62"/>
              <a:gd name="T53" fmla="*/ 2147483646 h 70"/>
              <a:gd name="T54" fmla="*/ 2147483646 w 62"/>
              <a:gd name="T55" fmla="*/ 2147483646 h 70"/>
              <a:gd name="T56" fmla="*/ 2147483646 w 62"/>
              <a:gd name="T57" fmla="*/ 2147483646 h 70"/>
              <a:gd name="T58" fmla="*/ 2147483646 w 62"/>
              <a:gd name="T59" fmla="*/ 2147483646 h 70"/>
              <a:gd name="T60" fmla="*/ 2147483646 w 62"/>
              <a:gd name="T61" fmla="*/ 2147483646 h 70"/>
              <a:gd name="T62" fmla="*/ 2147483646 w 62"/>
              <a:gd name="T63" fmla="*/ 2147483646 h 70"/>
              <a:gd name="T64" fmla="*/ 2147483646 w 62"/>
              <a:gd name="T65" fmla="*/ 2147483646 h 70"/>
              <a:gd name="T66" fmla="*/ 2147483646 w 62"/>
              <a:gd name="T67" fmla="*/ 0 h 70"/>
              <a:gd name="T68" fmla="*/ 2147483646 w 62"/>
              <a:gd name="T69" fmla="*/ 0 h 70"/>
              <a:gd name="T70" fmla="*/ 2147483646 w 62"/>
              <a:gd name="T71" fmla="*/ 2147483646 h 70"/>
              <a:gd name="T72" fmla="*/ 2147483646 w 62"/>
              <a:gd name="T73" fmla="*/ 2147483646 h 70"/>
              <a:gd name="T74" fmla="*/ 2147483646 w 62"/>
              <a:gd name="T75" fmla="*/ 2147483646 h 70"/>
              <a:gd name="T76" fmla="*/ 2147483646 w 62"/>
              <a:gd name="T77" fmla="*/ 2147483646 h 70"/>
              <a:gd name="T78" fmla="*/ 2147483646 w 62"/>
              <a:gd name="T79" fmla="*/ 2147483646 h 70"/>
              <a:gd name="T80" fmla="*/ 2147483646 w 62"/>
              <a:gd name="T81" fmla="*/ 2147483646 h 70"/>
              <a:gd name="T82" fmla="*/ 2147483646 w 62"/>
              <a:gd name="T83" fmla="*/ 2147483646 h 70"/>
              <a:gd name="T84" fmla="*/ 2147483646 w 62"/>
              <a:gd name="T85" fmla="*/ 2147483646 h 70"/>
              <a:gd name="T86" fmla="*/ 2147483646 w 62"/>
              <a:gd name="T87" fmla="*/ 2147483646 h 70"/>
              <a:gd name="T88" fmla="*/ 0 w 62"/>
              <a:gd name="T89" fmla="*/ 2147483646 h 70"/>
              <a:gd name="T90" fmla="*/ 0 w 62"/>
              <a:gd name="T91" fmla="*/ 2147483646 h 70"/>
              <a:gd name="T92" fmla="*/ 2147483646 w 62"/>
              <a:gd name="T93" fmla="*/ 2147483646 h 70"/>
              <a:gd name="T94" fmla="*/ 2147483646 w 62"/>
              <a:gd name="T95" fmla="*/ 2147483646 h 70"/>
              <a:gd name="T96" fmla="*/ 2147483646 w 62"/>
              <a:gd name="T97" fmla="*/ 2147483646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88203" name="Freeform 138"/>
          <p:cNvSpPr>
            <a:spLocks/>
          </p:cNvSpPr>
          <p:nvPr/>
        </p:nvSpPr>
        <p:spPr bwMode="auto">
          <a:xfrm>
            <a:off x="6245225" y="4679950"/>
            <a:ext cx="87313" cy="111125"/>
          </a:xfrm>
          <a:custGeom>
            <a:avLst/>
            <a:gdLst>
              <a:gd name="T0" fmla="*/ 2147483646 w 62"/>
              <a:gd name="T1" fmla="*/ 2147483646 h 70"/>
              <a:gd name="T2" fmla="*/ 2147483646 w 62"/>
              <a:gd name="T3" fmla="*/ 2147483646 h 70"/>
              <a:gd name="T4" fmla="*/ 2147483646 w 62"/>
              <a:gd name="T5" fmla="*/ 2147483646 h 70"/>
              <a:gd name="T6" fmla="*/ 2147483646 w 62"/>
              <a:gd name="T7" fmla="*/ 2147483646 h 70"/>
              <a:gd name="T8" fmla="*/ 2147483646 w 62"/>
              <a:gd name="T9" fmla="*/ 2147483646 h 70"/>
              <a:gd name="T10" fmla="*/ 2147483646 w 62"/>
              <a:gd name="T11" fmla="*/ 2147483646 h 70"/>
              <a:gd name="T12" fmla="*/ 2147483646 w 62"/>
              <a:gd name="T13" fmla="*/ 2147483646 h 70"/>
              <a:gd name="T14" fmla="*/ 2147483646 w 62"/>
              <a:gd name="T15" fmla="*/ 2147483646 h 70"/>
              <a:gd name="T16" fmla="*/ 2147483646 w 62"/>
              <a:gd name="T17" fmla="*/ 2147483646 h 70"/>
              <a:gd name="T18" fmla="*/ 2147483646 w 62"/>
              <a:gd name="T19" fmla="*/ 2147483646 h 70"/>
              <a:gd name="T20" fmla="*/ 2147483646 w 62"/>
              <a:gd name="T21" fmla="*/ 2147483646 h 70"/>
              <a:gd name="T22" fmla="*/ 2147483646 w 62"/>
              <a:gd name="T23" fmla="*/ 2147483646 h 70"/>
              <a:gd name="T24" fmla="*/ 2147483646 w 62"/>
              <a:gd name="T25" fmla="*/ 2147483646 h 70"/>
              <a:gd name="T26" fmla="*/ 2147483646 w 62"/>
              <a:gd name="T27" fmla="*/ 2147483646 h 70"/>
              <a:gd name="T28" fmla="*/ 2147483646 w 62"/>
              <a:gd name="T29" fmla="*/ 2147483646 h 70"/>
              <a:gd name="T30" fmla="*/ 2147483646 w 62"/>
              <a:gd name="T31" fmla="*/ 2147483646 h 70"/>
              <a:gd name="T32" fmla="*/ 2147483646 w 62"/>
              <a:gd name="T33" fmla="*/ 2147483646 h 70"/>
              <a:gd name="T34" fmla="*/ 2147483646 w 62"/>
              <a:gd name="T35" fmla="*/ 2147483646 h 70"/>
              <a:gd name="T36" fmla="*/ 2147483646 w 62"/>
              <a:gd name="T37" fmla="*/ 2147483646 h 70"/>
              <a:gd name="T38" fmla="*/ 2147483646 w 62"/>
              <a:gd name="T39" fmla="*/ 2147483646 h 70"/>
              <a:gd name="T40" fmla="*/ 2147483646 w 62"/>
              <a:gd name="T41" fmla="*/ 2147483646 h 70"/>
              <a:gd name="T42" fmla="*/ 2147483646 w 62"/>
              <a:gd name="T43" fmla="*/ 2147483646 h 70"/>
              <a:gd name="T44" fmla="*/ 2147483646 w 62"/>
              <a:gd name="T45" fmla="*/ 2147483646 h 70"/>
              <a:gd name="T46" fmla="*/ 2147483646 w 62"/>
              <a:gd name="T47" fmla="*/ 2147483646 h 70"/>
              <a:gd name="T48" fmla="*/ 2147483646 w 62"/>
              <a:gd name="T49" fmla="*/ 2147483646 h 70"/>
              <a:gd name="T50" fmla="*/ 2147483646 w 62"/>
              <a:gd name="T51" fmla="*/ 2147483646 h 70"/>
              <a:gd name="T52" fmla="*/ 2147483646 w 62"/>
              <a:gd name="T53" fmla="*/ 2147483646 h 70"/>
              <a:gd name="T54" fmla="*/ 2147483646 w 62"/>
              <a:gd name="T55" fmla="*/ 2147483646 h 70"/>
              <a:gd name="T56" fmla="*/ 2147483646 w 62"/>
              <a:gd name="T57" fmla="*/ 2147483646 h 70"/>
              <a:gd name="T58" fmla="*/ 2147483646 w 62"/>
              <a:gd name="T59" fmla="*/ 2147483646 h 70"/>
              <a:gd name="T60" fmla="*/ 2147483646 w 62"/>
              <a:gd name="T61" fmla="*/ 2147483646 h 70"/>
              <a:gd name="T62" fmla="*/ 2147483646 w 62"/>
              <a:gd name="T63" fmla="*/ 2147483646 h 70"/>
              <a:gd name="T64" fmla="*/ 2147483646 w 62"/>
              <a:gd name="T65" fmla="*/ 2147483646 h 70"/>
              <a:gd name="T66" fmla="*/ 2147483646 w 62"/>
              <a:gd name="T67" fmla="*/ 0 h 70"/>
              <a:gd name="T68" fmla="*/ 2147483646 w 62"/>
              <a:gd name="T69" fmla="*/ 0 h 70"/>
              <a:gd name="T70" fmla="*/ 2147483646 w 62"/>
              <a:gd name="T71" fmla="*/ 2147483646 h 70"/>
              <a:gd name="T72" fmla="*/ 2147483646 w 62"/>
              <a:gd name="T73" fmla="*/ 2147483646 h 70"/>
              <a:gd name="T74" fmla="*/ 2147483646 w 62"/>
              <a:gd name="T75" fmla="*/ 2147483646 h 70"/>
              <a:gd name="T76" fmla="*/ 2147483646 w 62"/>
              <a:gd name="T77" fmla="*/ 2147483646 h 70"/>
              <a:gd name="T78" fmla="*/ 2147483646 w 62"/>
              <a:gd name="T79" fmla="*/ 2147483646 h 70"/>
              <a:gd name="T80" fmla="*/ 2147483646 w 62"/>
              <a:gd name="T81" fmla="*/ 2147483646 h 70"/>
              <a:gd name="T82" fmla="*/ 2147483646 w 62"/>
              <a:gd name="T83" fmla="*/ 2147483646 h 70"/>
              <a:gd name="T84" fmla="*/ 2147483646 w 62"/>
              <a:gd name="T85" fmla="*/ 2147483646 h 70"/>
              <a:gd name="T86" fmla="*/ 2147483646 w 62"/>
              <a:gd name="T87" fmla="*/ 2147483646 h 70"/>
              <a:gd name="T88" fmla="*/ 0 w 62"/>
              <a:gd name="T89" fmla="*/ 2147483646 h 70"/>
              <a:gd name="T90" fmla="*/ 0 w 62"/>
              <a:gd name="T91" fmla="*/ 2147483646 h 70"/>
              <a:gd name="T92" fmla="*/ 2147483646 w 62"/>
              <a:gd name="T93" fmla="*/ 2147483646 h 70"/>
              <a:gd name="T94" fmla="*/ 2147483646 w 62"/>
              <a:gd name="T95" fmla="*/ 2147483646 h 70"/>
              <a:gd name="T96" fmla="*/ 2147483646 w 62"/>
              <a:gd name="T97" fmla="*/ 2147483646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88204" name="Freeform 139"/>
          <p:cNvSpPr>
            <a:spLocks/>
          </p:cNvSpPr>
          <p:nvPr/>
        </p:nvSpPr>
        <p:spPr bwMode="auto">
          <a:xfrm>
            <a:off x="6202363" y="4652963"/>
            <a:ext cx="55562" cy="100012"/>
          </a:xfrm>
          <a:custGeom>
            <a:avLst/>
            <a:gdLst>
              <a:gd name="T0" fmla="*/ 0 w 40"/>
              <a:gd name="T1" fmla="*/ 2147483646 h 63"/>
              <a:gd name="T2" fmla="*/ 2147483646 w 40"/>
              <a:gd name="T3" fmla="*/ 2147483646 h 63"/>
              <a:gd name="T4" fmla="*/ 2147483646 w 40"/>
              <a:gd name="T5" fmla="*/ 2147483646 h 63"/>
              <a:gd name="T6" fmla="*/ 2147483646 w 40"/>
              <a:gd name="T7" fmla="*/ 2147483646 h 63"/>
              <a:gd name="T8" fmla="*/ 2147483646 w 40"/>
              <a:gd name="T9" fmla="*/ 2147483646 h 63"/>
              <a:gd name="T10" fmla="*/ 2147483646 w 40"/>
              <a:gd name="T11" fmla="*/ 2147483646 h 63"/>
              <a:gd name="T12" fmla="*/ 2147483646 w 40"/>
              <a:gd name="T13" fmla="*/ 2147483646 h 63"/>
              <a:gd name="T14" fmla="*/ 2147483646 w 40"/>
              <a:gd name="T15" fmla="*/ 2147483646 h 63"/>
              <a:gd name="T16" fmla="*/ 2147483646 w 40"/>
              <a:gd name="T17" fmla="*/ 2147483646 h 63"/>
              <a:gd name="T18" fmla="*/ 2147483646 w 40"/>
              <a:gd name="T19" fmla="*/ 2147483646 h 63"/>
              <a:gd name="T20" fmla="*/ 2147483646 w 40"/>
              <a:gd name="T21" fmla="*/ 2147483646 h 63"/>
              <a:gd name="T22" fmla="*/ 2147483646 w 40"/>
              <a:gd name="T23" fmla="*/ 2147483646 h 63"/>
              <a:gd name="T24" fmla="*/ 2147483646 w 40"/>
              <a:gd name="T25" fmla="*/ 2147483646 h 63"/>
              <a:gd name="T26" fmla="*/ 2147483646 w 40"/>
              <a:gd name="T27" fmla="*/ 2147483646 h 63"/>
              <a:gd name="T28" fmla="*/ 2147483646 w 40"/>
              <a:gd name="T29" fmla="*/ 2147483646 h 63"/>
              <a:gd name="T30" fmla="*/ 2147483646 w 40"/>
              <a:gd name="T31" fmla="*/ 2147483646 h 63"/>
              <a:gd name="T32" fmla="*/ 2147483646 w 40"/>
              <a:gd name="T33" fmla="*/ 2147483646 h 63"/>
              <a:gd name="T34" fmla="*/ 2147483646 w 40"/>
              <a:gd name="T35" fmla="*/ 2147483646 h 63"/>
              <a:gd name="T36" fmla="*/ 2147483646 w 40"/>
              <a:gd name="T37" fmla="*/ 2147483646 h 63"/>
              <a:gd name="T38" fmla="*/ 2147483646 w 40"/>
              <a:gd name="T39" fmla="*/ 2147483646 h 63"/>
              <a:gd name="T40" fmla="*/ 2147483646 w 40"/>
              <a:gd name="T41" fmla="*/ 2147483646 h 63"/>
              <a:gd name="T42" fmla="*/ 2147483646 w 40"/>
              <a:gd name="T43" fmla="*/ 2147483646 h 63"/>
              <a:gd name="T44" fmla="*/ 2147483646 w 40"/>
              <a:gd name="T45" fmla="*/ 2147483646 h 63"/>
              <a:gd name="T46" fmla="*/ 2147483646 w 40"/>
              <a:gd name="T47" fmla="*/ 2147483646 h 63"/>
              <a:gd name="T48" fmla="*/ 2147483646 w 40"/>
              <a:gd name="T49" fmla="*/ 2147483646 h 63"/>
              <a:gd name="T50" fmla="*/ 2147483646 w 40"/>
              <a:gd name="T51" fmla="*/ 2147483646 h 63"/>
              <a:gd name="T52" fmla="*/ 2147483646 w 40"/>
              <a:gd name="T53" fmla="*/ 2147483646 h 63"/>
              <a:gd name="T54" fmla="*/ 2147483646 w 40"/>
              <a:gd name="T55" fmla="*/ 2147483646 h 63"/>
              <a:gd name="T56" fmla="*/ 2147483646 w 40"/>
              <a:gd name="T57" fmla="*/ 2147483646 h 63"/>
              <a:gd name="T58" fmla="*/ 2147483646 w 40"/>
              <a:gd name="T59" fmla="*/ 2147483646 h 63"/>
              <a:gd name="T60" fmla="*/ 2147483646 w 40"/>
              <a:gd name="T61" fmla="*/ 2147483646 h 63"/>
              <a:gd name="T62" fmla="*/ 2147483646 w 40"/>
              <a:gd name="T63" fmla="*/ 2147483646 h 63"/>
              <a:gd name="T64" fmla="*/ 2147483646 w 40"/>
              <a:gd name="T65" fmla="*/ 0 h 63"/>
              <a:gd name="T66" fmla="*/ 2147483646 w 40"/>
              <a:gd name="T67" fmla="*/ 0 h 63"/>
              <a:gd name="T68" fmla="*/ 2147483646 w 40"/>
              <a:gd name="T69" fmla="*/ 2147483646 h 63"/>
              <a:gd name="T70" fmla="*/ 2147483646 w 40"/>
              <a:gd name="T71" fmla="*/ 2147483646 h 63"/>
              <a:gd name="T72" fmla="*/ 2147483646 w 40"/>
              <a:gd name="T73" fmla="*/ 2147483646 h 63"/>
              <a:gd name="T74" fmla="*/ 2147483646 w 40"/>
              <a:gd name="T75" fmla="*/ 2147483646 h 63"/>
              <a:gd name="T76" fmla="*/ 2147483646 w 40"/>
              <a:gd name="T77" fmla="*/ 2147483646 h 63"/>
              <a:gd name="T78" fmla="*/ 2147483646 w 40"/>
              <a:gd name="T79" fmla="*/ 2147483646 h 63"/>
              <a:gd name="T80" fmla="*/ 2147483646 w 40"/>
              <a:gd name="T81" fmla="*/ 2147483646 h 63"/>
              <a:gd name="T82" fmla="*/ 2147483646 w 40"/>
              <a:gd name="T83" fmla="*/ 2147483646 h 63"/>
              <a:gd name="T84" fmla="*/ 0 w 40"/>
              <a:gd name="T85" fmla="*/ 2147483646 h 63"/>
              <a:gd name="T86" fmla="*/ 0 w 40"/>
              <a:gd name="T87" fmla="*/ 2147483646 h 63"/>
              <a:gd name="T88" fmla="*/ 0 w 40"/>
              <a:gd name="T89" fmla="*/ 2147483646 h 63"/>
              <a:gd name="T90" fmla="*/ 2147483646 w 40"/>
              <a:gd name="T91" fmla="*/ 2147483646 h 63"/>
              <a:gd name="T92" fmla="*/ 2147483646 w 40"/>
              <a:gd name="T93" fmla="*/ 2147483646 h 63"/>
              <a:gd name="T94" fmla="*/ 2147483646 w 40"/>
              <a:gd name="T95" fmla="*/ 2147483646 h 63"/>
              <a:gd name="T96" fmla="*/ 0 w 40"/>
              <a:gd name="T97" fmla="*/ 2147483646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5" name="Freeform 140"/>
          <p:cNvSpPr>
            <a:spLocks/>
          </p:cNvSpPr>
          <p:nvPr/>
        </p:nvSpPr>
        <p:spPr bwMode="auto">
          <a:xfrm>
            <a:off x="6202363" y="4652963"/>
            <a:ext cx="55562" cy="100012"/>
          </a:xfrm>
          <a:custGeom>
            <a:avLst/>
            <a:gdLst>
              <a:gd name="T0" fmla="*/ 0 w 40"/>
              <a:gd name="T1" fmla="*/ 2147483646 h 63"/>
              <a:gd name="T2" fmla="*/ 2147483646 w 40"/>
              <a:gd name="T3" fmla="*/ 2147483646 h 63"/>
              <a:gd name="T4" fmla="*/ 2147483646 w 40"/>
              <a:gd name="T5" fmla="*/ 2147483646 h 63"/>
              <a:gd name="T6" fmla="*/ 2147483646 w 40"/>
              <a:gd name="T7" fmla="*/ 2147483646 h 63"/>
              <a:gd name="T8" fmla="*/ 2147483646 w 40"/>
              <a:gd name="T9" fmla="*/ 2147483646 h 63"/>
              <a:gd name="T10" fmla="*/ 2147483646 w 40"/>
              <a:gd name="T11" fmla="*/ 2147483646 h 63"/>
              <a:gd name="T12" fmla="*/ 2147483646 w 40"/>
              <a:gd name="T13" fmla="*/ 2147483646 h 63"/>
              <a:gd name="T14" fmla="*/ 2147483646 w 40"/>
              <a:gd name="T15" fmla="*/ 2147483646 h 63"/>
              <a:gd name="T16" fmla="*/ 2147483646 w 40"/>
              <a:gd name="T17" fmla="*/ 2147483646 h 63"/>
              <a:gd name="T18" fmla="*/ 2147483646 w 40"/>
              <a:gd name="T19" fmla="*/ 2147483646 h 63"/>
              <a:gd name="T20" fmla="*/ 2147483646 w 40"/>
              <a:gd name="T21" fmla="*/ 2147483646 h 63"/>
              <a:gd name="T22" fmla="*/ 2147483646 w 40"/>
              <a:gd name="T23" fmla="*/ 2147483646 h 63"/>
              <a:gd name="T24" fmla="*/ 2147483646 w 40"/>
              <a:gd name="T25" fmla="*/ 2147483646 h 63"/>
              <a:gd name="T26" fmla="*/ 2147483646 w 40"/>
              <a:gd name="T27" fmla="*/ 2147483646 h 63"/>
              <a:gd name="T28" fmla="*/ 2147483646 w 40"/>
              <a:gd name="T29" fmla="*/ 2147483646 h 63"/>
              <a:gd name="T30" fmla="*/ 2147483646 w 40"/>
              <a:gd name="T31" fmla="*/ 2147483646 h 63"/>
              <a:gd name="T32" fmla="*/ 2147483646 w 40"/>
              <a:gd name="T33" fmla="*/ 2147483646 h 63"/>
              <a:gd name="T34" fmla="*/ 2147483646 w 40"/>
              <a:gd name="T35" fmla="*/ 2147483646 h 63"/>
              <a:gd name="T36" fmla="*/ 2147483646 w 40"/>
              <a:gd name="T37" fmla="*/ 2147483646 h 63"/>
              <a:gd name="T38" fmla="*/ 2147483646 w 40"/>
              <a:gd name="T39" fmla="*/ 2147483646 h 63"/>
              <a:gd name="T40" fmla="*/ 2147483646 w 40"/>
              <a:gd name="T41" fmla="*/ 2147483646 h 63"/>
              <a:gd name="T42" fmla="*/ 2147483646 w 40"/>
              <a:gd name="T43" fmla="*/ 2147483646 h 63"/>
              <a:gd name="T44" fmla="*/ 2147483646 w 40"/>
              <a:gd name="T45" fmla="*/ 2147483646 h 63"/>
              <a:gd name="T46" fmla="*/ 2147483646 w 40"/>
              <a:gd name="T47" fmla="*/ 2147483646 h 63"/>
              <a:gd name="T48" fmla="*/ 2147483646 w 40"/>
              <a:gd name="T49" fmla="*/ 2147483646 h 63"/>
              <a:gd name="T50" fmla="*/ 2147483646 w 40"/>
              <a:gd name="T51" fmla="*/ 2147483646 h 63"/>
              <a:gd name="T52" fmla="*/ 2147483646 w 40"/>
              <a:gd name="T53" fmla="*/ 2147483646 h 63"/>
              <a:gd name="T54" fmla="*/ 2147483646 w 40"/>
              <a:gd name="T55" fmla="*/ 2147483646 h 63"/>
              <a:gd name="T56" fmla="*/ 2147483646 w 40"/>
              <a:gd name="T57" fmla="*/ 2147483646 h 63"/>
              <a:gd name="T58" fmla="*/ 2147483646 w 40"/>
              <a:gd name="T59" fmla="*/ 2147483646 h 63"/>
              <a:gd name="T60" fmla="*/ 2147483646 w 40"/>
              <a:gd name="T61" fmla="*/ 2147483646 h 63"/>
              <a:gd name="T62" fmla="*/ 2147483646 w 40"/>
              <a:gd name="T63" fmla="*/ 2147483646 h 63"/>
              <a:gd name="T64" fmla="*/ 2147483646 w 40"/>
              <a:gd name="T65" fmla="*/ 0 h 63"/>
              <a:gd name="T66" fmla="*/ 2147483646 w 40"/>
              <a:gd name="T67" fmla="*/ 0 h 63"/>
              <a:gd name="T68" fmla="*/ 2147483646 w 40"/>
              <a:gd name="T69" fmla="*/ 2147483646 h 63"/>
              <a:gd name="T70" fmla="*/ 2147483646 w 40"/>
              <a:gd name="T71" fmla="*/ 2147483646 h 63"/>
              <a:gd name="T72" fmla="*/ 2147483646 w 40"/>
              <a:gd name="T73" fmla="*/ 2147483646 h 63"/>
              <a:gd name="T74" fmla="*/ 2147483646 w 40"/>
              <a:gd name="T75" fmla="*/ 2147483646 h 63"/>
              <a:gd name="T76" fmla="*/ 2147483646 w 40"/>
              <a:gd name="T77" fmla="*/ 2147483646 h 63"/>
              <a:gd name="T78" fmla="*/ 2147483646 w 40"/>
              <a:gd name="T79" fmla="*/ 2147483646 h 63"/>
              <a:gd name="T80" fmla="*/ 2147483646 w 40"/>
              <a:gd name="T81" fmla="*/ 2147483646 h 63"/>
              <a:gd name="T82" fmla="*/ 2147483646 w 40"/>
              <a:gd name="T83" fmla="*/ 2147483646 h 63"/>
              <a:gd name="T84" fmla="*/ 0 w 40"/>
              <a:gd name="T85" fmla="*/ 2147483646 h 63"/>
              <a:gd name="T86" fmla="*/ 0 w 40"/>
              <a:gd name="T87" fmla="*/ 2147483646 h 63"/>
              <a:gd name="T88" fmla="*/ 0 w 40"/>
              <a:gd name="T89" fmla="*/ 2147483646 h 63"/>
              <a:gd name="T90" fmla="*/ 2147483646 w 40"/>
              <a:gd name="T91" fmla="*/ 2147483646 h 63"/>
              <a:gd name="T92" fmla="*/ 2147483646 w 40"/>
              <a:gd name="T93" fmla="*/ 2147483646 h 63"/>
              <a:gd name="T94" fmla="*/ 2147483646 w 40"/>
              <a:gd name="T95" fmla="*/ 2147483646 h 63"/>
              <a:gd name="T96" fmla="*/ 0 w 40"/>
              <a:gd name="T97" fmla="*/ 2147483646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88206" name="Freeform 141"/>
          <p:cNvSpPr>
            <a:spLocks/>
          </p:cNvSpPr>
          <p:nvPr/>
        </p:nvSpPr>
        <p:spPr bwMode="auto">
          <a:xfrm>
            <a:off x="6202363" y="4652963"/>
            <a:ext cx="55562" cy="100012"/>
          </a:xfrm>
          <a:custGeom>
            <a:avLst/>
            <a:gdLst>
              <a:gd name="T0" fmla="*/ 0 w 40"/>
              <a:gd name="T1" fmla="*/ 2147483646 h 63"/>
              <a:gd name="T2" fmla="*/ 2147483646 w 40"/>
              <a:gd name="T3" fmla="*/ 2147483646 h 63"/>
              <a:gd name="T4" fmla="*/ 2147483646 w 40"/>
              <a:gd name="T5" fmla="*/ 2147483646 h 63"/>
              <a:gd name="T6" fmla="*/ 2147483646 w 40"/>
              <a:gd name="T7" fmla="*/ 2147483646 h 63"/>
              <a:gd name="T8" fmla="*/ 2147483646 w 40"/>
              <a:gd name="T9" fmla="*/ 2147483646 h 63"/>
              <a:gd name="T10" fmla="*/ 2147483646 w 40"/>
              <a:gd name="T11" fmla="*/ 2147483646 h 63"/>
              <a:gd name="T12" fmla="*/ 2147483646 w 40"/>
              <a:gd name="T13" fmla="*/ 2147483646 h 63"/>
              <a:gd name="T14" fmla="*/ 2147483646 w 40"/>
              <a:gd name="T15" fmla="*/ 2147483646 h 63"/>
              <a:gd name="T16" fmla="*/ 2147483646 w 40"/>
              <a:gd name="T17" fmla="*/ 2147483646 h 63"/>
              <a:gd name="T18" fmla="*/ 2147483646 w 40"/>
              <a:gd name="T19" fmla="*/ 2147483646 h 63"/>
              <a:gd name="T20" fmla="*/ 2147483646 w 40"/>
              <a:gd name="T21" fmla="*/ 2147483646 h 63"/>
              <a:gd name="T22" fmla="*/ 2147483646 w 40"/>
              <a:gd name="T23" fmla="*/ 2147483646 h 63"/>
              <a:gd name="T24" fmla="*/ 2147483646 w 40"/>
              <a:gd name="T25" fmla="*/ 2147483646 h 63"/>
              <a:gd name="T26" fmla="*/ 2147483646 w 40"/>
              <a:gd name="T27" fmla="*/ 2147483646 h 63"/>
              <a:gd name="T28" fmla="*/ 2147483646 w 40"/>
              <a:gd name="T29" fmla="*/ 2147483646 h 63"/>
              <a:gd name="T30" fmla="*/ 2147483646 w 40"/>
              <a:gd name="T31" fmla="*/ 2147483646 h 63"/>
              <a:gd name="T32" fmla="*/ 2147483646 w 40"/>
              <a:gd name="T33" fmla="*/ 2147483646 h 63"/>
              <a:gd name="T34" fmla="*/ 2147483646 w 40"/>
              <a:gd name="T35" fmla="*/ 2147483646 h 63"/>
              <a:gd name="T36" fmla="*/ 2147483646 w 40"/>
              <a:gd name="T37" fmla="*/ 2147483646 h 63"/>
              <a:gd name="T38" fmla="*/ 2147483646 w 40"/>
              <a:gd name="T39" fmla="*/ 2147483646 h 63"/>
              <a:gd name="T40" fmla="*/ 2147483646 w 40"/>
              <a:gd name="T41" fmla="*/ 2147483646 h 63"/>
              <a:gd name="T42" fmla="*/ 2147483646 w 40"/>
              <a:gd name="T43" fmla="*/ 2147483646 h 63"/>
              <a:gd name="T44" fmla="*/ 2147483646 w 40"/>
              <a:gd name="T45" fmla="*/ 2147483646 h 63"/>
              <a:gd name="T46" fmla="*/ 2147483646 w 40"/>
              <a:gd name="T47" fmla="*/ 2147483646 h 63"/>
              <a:gd name="T48" fmla="*/ 2147483646 w 40"/>
              <a:gd name="T49" fmla="*/ 2147483646 h 63"/>
              <a:gd name="T50" fmla="*/ 2147483646 w 40"/>
              <a:gd name="T51" fmla="*/ 2147483646 h 63"/>
              <a:gd name="T52" fmla="*/ 2147483646 w 40"/>
              <a:gd name="T53" fmla="*/ 2147483646 h 63"/>
              <a:gd name="T54" fmla="*/ 2147483646 w 40"/>
              <a:gd name="T55" fmla="*/ 2147483646 h 63"/>
              <a:gd name="T56" fmla="*/ 2147483646 w 40"/>
              <a:gd name="T57" fmla="*/ 2147483646 h 63"/>
              <a:gd name="T58" fmla="*/ 2147483646 w 40"/>
              <a:gd name="T59" fmla="*/ 2147483646 h 63"/>
              <a:gd name="T60" fmla="*/ 2147483646 w 40"/>
              <a:gd name="T61" fmla="*/ 2147483646 h 63"/>
              <a:gd name="T62" fmla="*/ 2147483646 w 40"/>
              <a:gd name="T63" fmla="*/ 2147483646 h 63"/>
              <a:gd name="T64" fmla="*/ 2147483646 w 40"/>
              <a:gd name="T65" fmla="*/ 0 h 63"/>
              <a:gd name="T66" fmla="*/ 2147483646 w 40"/>
              <a:gd name="T67" fmla="*/ 0 h 63"/>
              <a:gd name="T68" fmla="*/ 2147483646 w 40"/>
              <a:gd name="T69" fmla="*/ 2147483646 h 63"/>
              <a:gd name="T70" fmla="*/ 2147483646 w 40"/>
              <a:gd name="T71" fmla="*/ 2147483646 h 63"/>
              <a:gd name="T72" fmla="*/ 2147483646 w 40"/>
              <a:gd name="T73" fmla="*/ 2147483646 h 63"/>
              <a:gd name="T74" fmla="*/ 2147483646 w 40"/>
              <a:gd name="T75" fmla="*/ 2147483646 h 63"/>
              <a:gd name="T76" fmla="*/ 2147483646 w 40"/>
              <a:gd name="T77" fmla="*/ 2147483646 h 63"/>
              <a:gd name="T78" fmla="*/ 2147483646 w 40"/>
              <a:gd name="T79" fmla="*/ 2147483646 h 63"/>
              <a:gd name="T80" fmla="*/ 2147483646 w 40"/>
              <a:gd name="T81" fmla="*/ 2147483646 h 63"/>
              <a:gd name="T82" fmla="*/ 2147483646 w 40"/>
              <a:gd name="T83" fmla="*/ 2147483646 h 63"/>
              <a:gd name="T84" fmla="*/ 0 w 40"/>
              <a:gd name="T85" fmla="*/ 2147483646 h 63"/>
              <a:gd name="T86" fmla="*/ 0 w 40"/>
              <a:gd name="T87" fmla="*/ 2147483646 h 63"/>
              <a:gd name="T88" fmla="*/ 0 w 40"/>
              <a:gd name="T89" fmla="*/ 2147483646 h 63"/>
              <a:gd name="T90" fmla="*/ 2147483646 w 40"/>
              <a:gd name="T91" fmla="*/ 2147483646 h 63"/>
              <a:gd name="T92" fmla="*/ 2147483646 w 40"/>
              <a:gd name="T93" fmla="*/ 2147483646 h 63"/>
              <a:gd name="T94" fmla="*/ 2147483646 w 40"/>
              <a:gd name="T95" fmla="*/ 2147483646 h 63"/>
              <a:gd name="T96" fmla="*/ 0 w 40"/>
              <a:gd name="T97" fmla="*/ 2147483646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88207" name="Freeform 142"/>
          <p:cNvSpPr>
            <a:spLocks/>
          </p:cNvSpPr>
          <p:nvPr/>
        </p:nvSpPr>
        <p:spPr bwMode="auto">
          <a:xfrm>
            <a:off x="6181725" y="4576763"/>
            <a:ext cx="60325" cy="80962"/>
          </a:xfrm>
          <a:custGeom>
            <a:avLst/>
            <a:gdLst>
              <a:gd name="T0" fmla="*/ 2147483646 w 43"/>
              <a:gd name="T1" fmla="*/ 2147483646 h 51"/>
              <a:gd name="T2" fmla="*/ 2147483646 w 43"/>
              <a:gd name="T3" fmla="*/ 2147483646 h 51"/>
              <a:gd name="T4" fmla="*/ 2147483646 w 43"/>
              <a:gd name="T5" fmla="*/ 2147483646 h 51"/>
              <a:gd name="T6" fmla="*/ 2147483646 w 43"/>
              <a:gd name="T7" fmla="*/ 2147483646 h 51"/>
              <a:gd name="T8" fmla="*/ 2147483646 w 43"/>
              <a:gd name="T9" fmla="*/ 2147483646 h 51"/>
              <a:gd name="T10" fmla="*/ 2147483646 w 43"/>
              <a:gd name="T11" fmla="*/ 2147483646 h 51"/>
              <a:gd name="T12" fmla="*/ 2147483646 w 43"/>
              <a:gd name="T13" fmla="*/ 2147483646 h 51"/>
              <a:gd name="T14" fmla="*/ 2147483646 w 43"/>
              <a:gd name="T15" fmla="*/ 2147483646 h 51"/>
              <a:gd name="T16" fmla="*/ 2147483646 w 43"/>
              <a:gd name="T17" fmla="*/ 2147483646 h 51"/>
              <a:gd name="T18" fmla="*/ 2147483646 w 43"/>
              <a:gd name="T19" fmla="*/ 2147483646 h 51"/>
              <a:gd name="T20" fmla="*/ 2147483646 w 43"/>
              <a:gd name="T21" fmla="*/ 2147483646 h 51"/>
              <a:gd name="T22" fmla="*/ 2147483646 w 43"/>
              <a:gd name="T23" fmla="*/ 2147483646 h 51"/>
              <a:gd name="T24" fmla="*/ 2147483646 w 43"/>
              <a:gd name="T25" fmla="*/ 2147483646 h 51"/>
              <a:gd name="T26" fmla="*/ 2147483646 w 43"/>
              <a:gd name="T27" fmla="*/ 2147483646 h 51"/>
              <a:gd name="T28" fmla="*/ 2147483646 w 43"/>
              <a:gd name="T29" fmla="*/ 2147483646 h 51"/>
              <a:gd name="T30" fmla="*/ 2147483646 w 43"/>
              <a:gd name="T31" fmla="*/ 2147483646 h 51"/>
              <a:gd name="T32" fmla="*/ 2147483646 w 43"/>
              <a:gd name="T33" fmla="*/ 2147483646 h 51"/>
              <a:gd name="T34" fmla="*/ 2147483646 w 43"/>
              <a:gd name="T35" fmla="*/ 2147483646 h 51"/>
              <a:gd name="T36" fmla="*/ 2147483646 w 43"/>
              <a:gd name="T37" fmla="*/ 2147483646 h 51"/>
              <a:gd name="T38" fmla="*/ 2147483646 w 43"/>
              <a:gd name="T39" fmla="*/ 2147483646 h 51"/>
              <a:gd name="T40" fmla="*/ 2147483646 w 43"/>
              <a:gd name="T41" fmla="*/ 2147483646 h 51"/>
              <a:gd name="T42" fmla="*/ 2147483646 w 43"/>
              <a:gd name="T43" fmla="*/ 2147483646 h 51"/>
              <a:gd name="T44" fmla="*/ 2147483646 w 43"/>
              <a:gd name="T45" fmla="*/ 0 h 51"/>
              <a:gd name="T46" fmla="*/ 2147483646 w 43"/>
              <a:gd name="T47" fmla="*/ 0 h 51"/>
              <a:gd name="T48" fmla="*/ 2147483646 w 43"/>
              <a:gd name="T49" fmla="*/ 2147483646 h 51"/>
              <a:gd name="T50" fmla="*/ 0 w 43"/>
              <a:gd name="T51" fmla="*/ 2147483646 h 51"/>
              <a:gd name="T52" fmla="*/ 0 w 43"/>
              <a:gd name="T53" fmla="*/ 2147483646 h 51"/>
              <a:gd name="T54" fmla="*/ 0 w 43"/>
              <a:gd name="T55" fmla="*/ 2147483646 h 51"/>
              <a:gd name="T56" fmla="*/ 2147483646 w 43"/>
              <a:gd name="T57" fmla="*/ 2147483646 h 51"/>
              <a:gd name="T58" fmla="*/ 2147483646 w 43"/>
              <a:gd name="T59" fmla="*/ 2147483646 h 51"/>
              <a:gd name="T60" fmla="*/ 2147483646 w 43"/>
              <a:gd name="T61" fmla="*/ 2147483646 h 51"/>
              <a:gd name="T62" fmla="*/ 2147483646 w 43"/>
              <a:gd name="T63" fmla="*/ 2147483646 h 51"/>
              <a:gd name="T64" fmla="*/ 2147483646 w 43"/>
              <a:gd name="T65" fmla="*/ 2147483646 h 51"/>
              <a:gd name="T66" fmla="*/ 2147483646 w 43"/>
              <a:gd name="T67" fmla="*/ 2147483646 h 51"/>
              <a:gd name="T68" fmla="*/ 2147483646 w 43"/>
              <a:gd name="T69" fmla="*/ 2147483646 h 51"/>
              <a:gd name="T70" fmla="*/ 2147483646 w 43"/>
              <a:gd name="T71" fmla="*/ 2147483646 h 51"/>
              <a:gd name="T72" fmla="*/ 2147483646 w 43"/>
              <a:gd name="T73" fmla="*/ 2147483646 h 51"/>
              <a:gd name="T74" fmla="*/ 2147483646 w 43"/>
              <a:gd name="T75" fmla="*/ 2147483646 h 51"/>
              <a:gd name="T76" fmla="*/ 2147483646 w 43"/>
              <a:gd name="T77" fmla="*/ 2147483646 h 51"/>
              <a:gd name="T78" fmla="*/ 2147483646 w 43"/>
              <a:gd name="T79" fmla="*/ 2147483646 h 51"/>
              <a:gd name="T80" fmla="*/ 2147483646 w 43"/>
              <a:gd name="T81" fmla="*/ 2147483646 h 51"/>
              <a:gd name="T82" fmla="*/ 2147483646 w 43"/>
              <a:gd name="T83" fmla="*/ 2147483646 h 51"/>
              <a:gd name="T84" fmla="*/ 2147483646 w 43"/>
              <a:gd name="T85" fmla="*/ 2147483646 h 51"/>
              <a:gd name="T86" fmla="*/ 2147483646 w 43"/>
              <a:gd name="T87" fmla="*/ 2147483646 h 51"/>
              <a:gd name="T88" fmla="*/ 2147483646 w 43"/>
              <a:gd name="T89" fmla="*/ 2147483646 h 51"/>
              <a:gd name="T90" fmla="*/ 2147483646 w 43"/>
              <a:gd name="T91" fmla="*/ 2147483646 h 51"/>
              <a:gd name="T92" fmla="*/ 2147483646 w 43"/>
              <a:gd name="T93" fmla="*/ 2147483646 h 51"/>
              <a:gd name="T94" fmla="*/ 2147483646 w 43"/>
              <a:gd name="T95" fmla="*/ 2147483646 h 51"/>
              <a:gd name="T96" fmla="*/ 2147483646 w 43"/>
              <a:gd name="T97" fmla="*/ 2147483646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8" name="Freeform 143"/>
          <p:cNvSpPr>
            <a:spLocks/>
          </p:cNvSpPr>
          <p:nvPr/>
        </p:nvSpPr>
        <p:spPr bwMode="auto">
          <a:xfrm>
            <a:off x="6181725" y="4576763"/>
            <a:ext cx="60325" cy="80962"/>
          </a:xfrm>
          <a:custGeom>
            <a:avLst/>
            <a:gdLst>
              <a:gd name="T0" fmla="*/ 2147483646 w 43"/>
              <a:gd name="T1" fmla="*/ 2147483646 h 51"/>
              <a:gd name="T2" fmla="*/ 2147483646 w 43"/>
              <a:gd name="T3" fmla="*/ 2147483646 h 51"/>
              <a:gd name="T4" fmla="*/ 2147483646 w 43"/>
              <a:gd name="T5" fmla="*/ 2147483646 h 51"/>
              <a:gd name="T6" fmla="*/ 2147483646 w 43"/>
              <a:gd name="T7" fmla="*/ 2147483646 h 51"/>
              <a:gd name="T8" fmla="*/ 2147483646 w 43"/>
              <a:gd name="T9" fmla="*/ 2147483646 h 51"/>
              <a:gd name="T10" fmla="*/ 2147483646 w 43"/>
              <a:gd name="T11" fmla="*/ 2147483646 h 51"/>
              <a:gd name="T12" fmla="*/ 2147483646 w 43"/>
              <a:gd name="T13" fmla="*/ 2147483646 h 51"/>
              <a:gd name="T14" fmla="*/ 2147483646 w 43"/>
              <a:gd name="T15" fmla="*/ 2147483646 h 51"/>
              <a:gd name="T16" fmla="*/ 2147483646 w 43"/>
              <a:gd name="T17" fmla="*/ 2147483646 h 51"/>
              <a:gd name="T18" fmla="*/ 2147483646 w 43"/>
              <a:gd name="T19" fmla="*/ 2147483646 h 51"/>
              <a:gd name="T20" fmla="*/ 2147483646 w 43"/>
              <a:gd name="T21" fmla="*/ 2147483646 h 51"/>
              <a:gd name="T22" fmla="*/ 2147483646 w 43"/>
              <a:gd name="T23" fmla="*/ 2147483646 h 51"/>
              <a:gd name="T24" fmla="*/ 2147483646 w 43"/>
              <a:gd name="T25" fmla="*/ 2147483646 h 51"/>
              <a:gd name="T26" fmla="*/ 2147483646 w 43"/>
              <a:gd name="T27" fmla="*/ 2147483646 h 51"/>
              <a:gd name="T28" fmla="*/ 2147483646 w 43"/>
              <a:gd name="T29" fmla="*/ 2147483646 h 51"/>
              <a:gd name="T30" fmla="*/ 2147483646 w 43"/>
              <a:gd name="T31" fmla="*/ 2147483646 h 51"/>
              <a:gd name="T32" fmla="*/ 2147483646 w 43"/>
              <a:gd name="T33" fmla="*/ 2147483646 h 51"/>
              <a:gd name="T34" fmla="*/ 2147483646 w 43"/>
              <a:gd name="T35" fmla="*/ 2147483646 h 51"/>
              <a:gd name="T36" fmla="*/ 2147483646 w 43"/>
              <a:gd name="T37" fmla="*/ 2147483646 h 51"/>
              <a:gd name="T38" fmla="*/ 2147483646 w 43"/>
              <a:gd name="T39" fmla="*/ 2147483646 h 51"/>
              <a:gd name="T40" fmla="*/ 2147483646 w 43"/>
              <a:gd name="T41" fmla="*/ 2147483646 h 51"/>
              <a:gd name="T42" fmla="*/ 2147483646 w 43"/>
              <a:gd name="T43" fmla="*/ 2147483646 h 51"/>
              <a:gd name="T44" fmla="*/ 2147483646 w 43"/>
              <a:gd name="T45" fmla="*/ 0 h 51"/>
              <a:gd name="T46" fmla="*/ 2147483646 w 43"/>
              <a:gd name="T47" fmla="*/ 0 h 51"/>
              <a:gd name="T48" fmla="*/ 2147483646 w 43"/>
              <a:gd name="T49" fmla="*/ 2147483646 h 51"/>
              <a:gd name="T50" fmla="*/ 0 w 43"/>
              <a:gd name="T51" fmla="*/ 2147483646 h 51"/>
              <a:gd name="T52" fmla="*/ 0 w 43"/>
              <a:gd name="T53" fmla="*/ 2147483646 h 51"/>
              <a:gd name="T54" fmla="*/ 0 w 43"/>
              <a:gd name="T55" fmla="*/ 2147483646 h 51"/>
              <a:gd name="T56" fmla="*/ 2147483646 w 43"/>
              <a:gd name="T57" fmla="*/ 2147483646 h 51"/>
              <a:gd name="T58" fmla="*/ 2147483646 w 43"/>
              <a:gd name="T59" fmla="*/ 2147483646 h 51"/>
              <a:gd name="T60" fmla="*/ 2147483646 w 43"/>
              <a:gd name="T61" fmla="*/ 2147483646 h 51"/>
              <a:gd name="T62" fmla="*/ 2147483646 w 43"/>
              <a:gd name="T63" fmla="*/ 2147483646 h 51"/>
              <a:gd name="T64" fmla="*/ 2147483646 w 43"/>
              <a:gd name="T65" fmla="*/ 2147483646 h 51"/>
              <a:gd name="T66" fmla="*/ 2147483646 w 43"/>
              <a:gd name="T67" fmla="*/ 2147483646 h 51"/>
              <a:gd name="T68" fmla="*/ 2147483646 w 43"/>
              <a:gd name="T69" fmla="*/ 2147483646 h 51"/>
              <a:gd name="T70" fmla="*/ 2147483646 w 43"/>
              <a:gd name="T71" fmla="*/ 2147483646 h 51"/>
              <a:gd name="T72" fmla="*/ 2147483646 w 43"/>
              <a:gd name="T73" fmla="*/ 2147483646 h 51"/>
              <a:gd name="T74" fmla="*/ 2147483646 w 43"/>
              <a:gd name="T75" fmla="*/ 2147483646 h 51"/>
              <a:gd name="T76" fmla="*/ 2147483646 w 43"/>
              <a:gd name="T77" fmla="*/ 2147483646 h 51"/>
              <a:gd name="T78" fmla="*/ 2147483646 w 43"/>
              <a:gd name="T79" fmla="*/ 2147483646 h 51"/>
              <a:gd name="T80" fmla="*/ 2147483646 w 43"/>
              <a:gd name="T81" fmla="*/ 2147483646 h 51"/>
              <a:gd name="T82" fmla="*/ 2147483646 w 43"/>
              <a:gd name="T83" fmla="*/ 2147483646 h 51"/>
              <a:gd name="T84" fmla="*/ 2147483646 w 43"/>
              <a:gd name="T85" fmla="*/ 2147483646 h 51"/>
              <a:gd name="T86" fmla="*/ 2147483646 w 43"/>
              <a:gd name="T87" fmla="*/ 2147483646 h 51"/>
              <a:gd name="T88" fmla="*/ 2147483646 w 43"/>
              <a:gd name="T89" fmla="*/ 2147483646 h 51"/>
              <a:gd name="T90" fmla="*/ 2147483646 w 43"/>
              <a:gd name="T91" fmla="*/ 2147483646 h 51"/>
              <a:gd name="T92" fmla="*/ 2147483646 w 43"/>
              <a:gd name="T93" fmla="*/ 2147483646 h 51"/>
              <a:gd name="T94" fmla="*/ 2147483646 w 43"/>
              <a:gd name="T95" fmla="*/ 2147483646 h 51"/>
              <a:gd name="T96" fmla="*/ 2147483646 w 43"/>
              <a:gd name="T97" fmla="*/ 2147483646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88209" name="Freeform 144"/>
          <p:cNvSpPr>
            <a:spLocks/>
          </p:cNvSpPr>
          <p:nvPr/>
        </p:nvSpPr>
        <p:spPr bwMode="auto">
          <a:xfrm>
            <a:off x="6329363" y="4611688"/>
            <a:ext cx="73025" cy="80962"/>
          </a:xfrm>
          <a:custGeom>
            <a:avLst/>
            <a:gdLst>
              <a:gd name="T0" fmla="*/ 2147483646 w 52"/>
              <a:gd name="T1" fmla="*/ 2147483646 h 51"/>
              <a:gd name="T2" fmla="*/ 2147483646 w 52"/>
              <a:gd name="T3" fmla="*/ 2147483646 h 51"/>
              <a:gd name="T4" fmla="*/ 2147483646 w 52"/>
              <a:gd name="T5" fmla="*/ 2147483646 h 51"/>
              <a:gd name="T6" fmla="*/ 2147483646 w 52"/>
              <a:gd name="T7" fmla="*/ 2147483646 h 51"/>
              <a:gd name="T8" fmla="*/ 2147483646 w 52"/>
              <a:gd name="T9" fmla="*/ 2147483646 h 51"/>
              <a:gd name="T10" fmla="*/ 2147483646 w 52"/>
              <a:gd name="T11" fmla="*/ 2147483646 h 51"/>
              <a:gd name="T12" fmla="*/ 2147483646 w 52"/>
              <a:gd name="T13" fmla="*/ 2147483646 h 51"/>
              <a:gd name="T14" fmla="*/ 2147483646 w 52"/>
              <a:gd name="T15" fmla="*/ 2147483646 h 51"/>
              <a:gd name="T16" fmla="*/ 2147483646 w 52"/>
              <a:gd name="T17" fmla="*/ 2147483646 h 51"/>
              <a:gd name="T18" fmla="*/ 2147483646 w 52"/>
              <a:gd name="T19" fmla="*/ 2147483646 h 51"/>
              <a:gd name="T20" fmla="*/ 2147483646 w 52"/>
              <a:gd name="T21" fmla="*/ 2147483646 h 51"/>
              <a:gd name="T22" fmla="*/ 2147483646 w 52"/>
              <a:gd name="T23" fmla="*/ 2147483646 h 51"/>
              <a:gd name="T24" fmla="*/ 2147483646 w 52"/>
              <a:gd name="T25" fmla="*/ 2147483646 h 51"/>
              <a:gd name="T26" fmla="*/ 2147483646 w 52"/>
              <a:gd name="T27" fmla="*/ 2147483646 h 51"/>
              <a:gd name="T28" fmla="*/ 2147483646 w 52"/>
              <a:gd name="T29" fmla="*/ 2147483646 h 51"/>
              <a:gd name="T30" fmla="*/ 2147483646 w 52"/>
              <a:gd name="T31" fmla="*/ 2147483646 h 51"/>
              <a:gd name="T32" fmla="*/ 2147483646 w 52"/>
              <a:gd name="T33" fmla="*/ 2147483646 h 51"/>
              <a:gd name="T34" fmla="*/ 2147483646 w 52"/>
              <a:gd name="T35" fmla="*/ 2147483646 h 51"/>
              <a:gd name="T36" fmla="*/ 2147483646 w 52"/>
              <a:gd name="T37" fmla="*/ 2147483646 h 51"/>
              <a:gd name="T38" fmla="*/ 2147483646 w 52"/>
              <a:gd name="T39" fmla="*/ 2147483646 h 51"/>
              <a:gd name="T40" fmla="*/ 2147483646 w 52"/>
              <a:gd name="T41" fmla="*/ 2147483646 h 51"/>
              <a:gd name="T42" fmla="*/ 2147483646 w 52"/>
              <a:gd name="T43" fmla="*/ 2147483646 h 51"/>
              <a:gd name="T44" fmla="*/ 2147483646 w 52"/>
              <a:gd name="T45" fmla="*/ 2147483646 h 51"/>
              <a:gd name="T46" fmla="*/ 2147483646 w 52"/>
              <a:gd name="T47" fmla="*/ 0 h 51"/>
              <a:gd name="T48" fmla="*/ 2147483646 w 52"/>
              <a:gd name="T49" fmla="*/ 0 h 51"/>
              <a:gd name="T50" fmla="*/ 2147483646 w 52"/>
              <a:gd name="T51" fmla="*/ 0 h 51"/>
              <a:gd name="T52" fmla="*/ 2147483646 w 52"/>
              <a:gd name="T53" fmla="*/ 0 h 51"/>
              <a:gd name="T54" fmla="*/ 2147483646 w 52"/>
              <a:gd name="T55" fmla="*/ 0 h 51"/>
              <a:gd name="T56" fmla="*/ 2147483646 w 52"/>
              <a:gd name="T57" fmla="*/ 0 h 51"/>
              <a:gd name="T58" fmla="*/ 2147483646 w 52"/>
              <a:gd name="T59" fmla="*/ 0 h 51"/>
              <a:gd name="T60" fmla="*/ 2147483646 w 52"/>
              <a:gd name="T61" fmla="*/ 0 h 51"/>
              <a:gd name="T62" fmla="*/ 2147483646 w 52"/>
              <a:gd name="T63" fmla="*/ 0 h 51"/>
              <a:gd name="T64" fmla="*/ 2147483646 w 52"/>
              <a:gd name="T65" fmla="*/ 2147483646 h 51"/>
              <a:gd name="T66" fmla="*/ 2147483646 w 52"/>
              <a:gd name="T67" fmla="*/ 2147483646 h 51"/>
              <a:gd name="T68" fmla="*/ 2147483646 w 52"/>
              <a:gd name="T69" fmla="*/ 2147483646 h 51"/>
              <a:gd name="T70" fmla="*/ 2147483646 w 52"/>
              <a:gd name="T71" fmla="*/ 2147483646 h 51"/>
              <a:gd name="T72" fmla="*/ 2147483646 w 52"/>
              <a:gd name="T73" fmla="*/ 2147483646 h 51"/>
              <a:gd name="T74" fmla="*/ 2147483646 w 52"/>
              <a:gd name="T75" fmla="*/ 2147483646 h 51"/>
              <a:gd name="T76" fmla="*/ 2147483646 w 52"/>
              <a:gd name="T77" fmla="*/ 2147483646 h 51"/>
              <a:gd name="T78" fmla="*/ 2147483646 w 52"/>
              <a:gd name="T79" fmla="*/ 2147483646 h 51"/>
              <a:gd name="T80" fmla="*/ 2147483646 w 52"/>
              <a:gd name="T81" fmla="*/ 2147483646 h 51"/>
              <a:gd name="T82" fmla="*/ 2147483646 w 52"/>
              <a:gd name="T83" fmla="*/ 2147483646 h 51"/>
              <a:gd name="T84" fmla="*/ 2147483646 w 52"/>
              <a:gd name="T85" fmla="*/ 2147483646 h 51"/>
              <a:gd name="T86" fmla="*/ 2147483646 w 52"/>
              <a:gd name="T87" fmla="*/ 2147483646 h 51"/>
              <a:gd name="T88" fmla="*/ 2147483646 w 52"/>
              <a:gd name="T89" fmla="*/ 2147483646 h 51"/>
              <a:gd name="T90" fmla="*/ 0 w 52"/>
              <a:gd name="T91" fmla="*/ 2147483646 h 51"/>
              <a:gd name="T92" fmla="*/ 0 w 52"/>
              <a:gd name="T93" fmla="*/ 2147483646 h 51"/>
              <a:gd name="T94" fmla="*/ 0 w 52"/>
              <a:gd name="T95" fmla="*/ 2147483646 h 51"/>
              <a:gd name="T96" fmla="*/ 0 w 52"/>
              <a:gd name="T97" fmla="*/ 2147483646 h 51"/>
              <a:gd name="T98" fmla="*/ 2147483646 w 52"/>
              <a:gd name="T99" fmla="*/ 2147483646 h 51"/>
              <a:gd name="T100" fmla="*/ 2147483646 w 52"/>
              <a:gd name="T101" fmla="*/ 2147483646 h 51"/>
              <a:gd name="T102" fmla="*/ 2147483646 w 52"/>
              <a:gd name="T103" fmla="*/ 2147483646 h 51"/>
              <a:gd name="T104" fmla="*/ 2147483646 w 52"/>
              <a:gd name="T105" fmla="*/ 2147483646 h 51"/>
              <a:gd name="T106" fmla="*/ 2147483646 w 52"/>
              <a:gd name="T107" fmla="*/ 2147483646 h 51"/>
              <a:gd name="T108" fmla="*/ 2147483646 w 52"/>
              <a:gd name="T109" fmla="*/ 2147483646 h 51"/>
              <a:gd name="T110" fmla="*/ 2147483646 w 52"/>
              <a:gd name="T111" fmla="*/ 2147483646 h 51"/>
              <a:gd name="T112" fmla="*/ 2147483646 w 52"/>
              <a:gd name="T113" fmla="*/ 2147483646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0" name="Freeform 145"/>
          <p:cNvSpPr>
            <a:spLocks/>
          </p:cNvSpPr>
          <p:nvPr/>
        </p:nvSpPr>
        <p:spPr bwMode="auto">
          <a:xfrm>
            <a:off x="6329363" y="4611688"/>
            <a:ext cx="73025" cy="80962"/>
          </a:xfrm>
          <a:custGeom>
            <a:avLst/>
            <a:gdLst>
              <a:gd name="T0" fmla="*/ 2147483646 w 52"/>
              <a:gd name="T1" fmla="*/ 2147483646 h 51"/>
              <a:gd name="T2" fmla="*/ 2147483646 w 52"/>
              <a:gd name="T3" fmla="*/ 2147483646 h 51"/>
              <a:gd name="T4" fmla="*/ 2147483646 w 52"/>
              <a:gd name="T5" fmla="*/ 2147483646 h 51"/>
              <a:gd name="T6" fmla="*/ 2147483646 w 52"/>
              <a:gd name="T7" fmla="*/ 2147483646 h 51"/>
              <a:gd name="T8" fmla="*/ 2147483646 w 52"/>
              <a:gd name="T9" fmla="*/ 2147483646 h 51"/>
              <a:gd name="T10" fmla="*/ 2147483646 w 52"/>
              <a:gd name="T11" fmla="*/ 2147483646 h 51"/>
              <a:gd name="T12" fmla="*/ 2147483646 w 52"/>
              <a:gd name="T13" fmla="*/ 2147483646 h 51"/>
              <a:gd name="T14" fmla="*/ 2147483646 w 52"/>
              <a:gd name="T15" fmla="*/ 2147483646 h 51"/>
              <a:gd name="T16" fmla="*/ 2147483646 w 52"/>
              <a:gd name="T17" fmla="*/ 2147483646 h 51"/>
              <a:gd name="T18" fmla="*/ 2147483646 w 52"/>
              <a:gd name="T19" fmla="*/ 2147483646 h 51"/>
              <a:gd name="T20" fmla="*/ 2147483646 w 52"/>
              <a:gd name="T21" fmla="*/ 2147483646 h 51"/>
              <a:gd name="T22" fmla="*/ 2147483646 w 52"/>
              <a:gd name="T23" fmla="*/ 2147483646 h 51"/>
              <a:gd name="T24" fmla="*/ 2147483646 w 52"/>
              <a:gd name="T25" fmla="*/ 2147483646 h 51"/>
              <a:gd name="T26" fmla="*/ 2147483646 w 52"/>
              <a:gd name="T27" fmla="*/ 2147483646 h 51"/>
              <a:gd name="T28" fmla="*/ 2147483646 w 52"/>
              <a:gd name="T29" fmla="*/ 2147483646 h 51"/>
              <a:gd name="T30" fmla="*/ 2147483646 w 52"/>
              <a:gd name="T31" fmla="*/ 2147483646 h 51"/>
              <a:gd name="T32" fmla="*/ 2147483646 w 52"/>
              <a:gd name="T33" fmla="*/ 2147483646 h 51"/>
              <a:gd name="T34" fmla="*/ 2147483646 w 52"/>
              <a:gd name="T35" fmla="*/ 2147483646 h 51"/>
              <a:gd name="T36" fmla="*/ 2147483646 w 52"/>
              <a:gd name="T37" fmla="*/ 2147483646 h 51"/>
              <a:gd name="T38" fmla="*/ 2147483646 w 52"/>
              <a:gd name="T39" fmla="*/ 2147483646 h 51"/>
              <a:gd name="T40" fmla="*/ 2147483646 w 52"/>
              <a:gd name="T41" fmla="*/ 2147483646 h 51"/>
              <a:gd name="T42" fmla="*/ 2147483646 w 52"/>
              <a:gd name="T43" fmla="*/ 2147483646 h 51"/>
              <a:gd name="T44" fmla="*/ 2147483646 w 52"/>
              <a:gd name="T45" fmla="*/ 2147483646 h 51"/>
              <a:gd name="T46" fmla="*/ 2147483646 w 52"/>
              <a:gd name="T47" fmla="*/ 0 h 51"/>
              <a:gd name="T48" fmla="*/ 2147483646 w 52"/>
              <a:gd name="T49" fmla="*/ 0 h 51"/>
              <a:gd name="T50" fmla="*/ 2147483646 w 52"/>
              <a:gd name="T51" fmla="*/ 0 h 51"/>
              <a:gd name="T52" fmla="*/ 2147483646 w 52"/>
              <a:gd name="T53" fmla="*/ 0 h 51"/>
              <a:gd name="T54" fmla="*/ 2147483646 w 52"/>
              <a:gd name="T55" fmla="*/ 0 h 51"/>
              <a:gd name="T56" fmla="*/ 2147483646 w 52"/>
              <a:gd name="T57" fmla="*/ 0 h 51"/>
              <a:gd name="T58" fmla="*/ 2147483646 w 52"/>
              <a:gd name="T59" fmla="*/ 0 h 51"/>
              <a:gd name="T60" fmla="*/ 2147483646 w 52"/>
              <a:gd name="T61" fmla="*/ 0 h 51"/>
              <a:gd name="T62" fmla="*/ 2147483646 w 52"/>
              <a:gd name="T63" fmla="*/ 0 h 51"/>
              <a:gd name="T64" fmla="*/ 2147483646 w 52"/>
              <a:gd name="T65" fmla="*/ 2147483646 h 51"/>
              <a:gd name="T66" fmla="*/ 2147483646 w 52"/>
              <a:gd name="T67" fmla="*/ 2147483646 h 51"/>
              <a:gd name="T68" fmla="*/ 2147483646 w 52"/>
              <a:gd name="T69" fmla="*/ 2147483646 h 51"/>
              <a:gd name="T70" fmla="*/ 2147483646 w 52"/>
              <a:gd name="T71" fmla="*/ 2147483646 h 51"/>
              <a:gd name="T72" fmla="*/ 2147483646 w 52"/>
              <a:gd name="T73" fmla="*/ 2147483646 h 51"/>
              <a:gd name="T74" fmla="*/ 2147483646 w 52"/>
              <a:gd name="T75" fmla="*/ 2147483646 h 51"/>
              <a:gd name="T76" fmla="*/ 2147483646 w 52"/>
              <a:gd name="T77" fmla="*/ 2147483646 h 51"/>
              <a:gd name="T78" fmla="*/ 2147483646 w 52"/>
              <a:gd name="T79" fmla="*/ 2147483646 h 51"/>
              <a:gd name="T80" fmla="*/ 2147483646 w 52"/>
              <a:gd name="T81" fmla="*/ 2147483646 h 51"/>
              <a:gd name="T82" fmla="*/ 2147483646 w 52"/>
              <a:gd name="T83" fmla="*/ 2147483646 h 51"/>
              <a:gd name="T84" fmla="*/ 2147483646 w 52"/>
              <a:gd name="T85" fmla="*/ 2147483646 h 51"/>
              <a:gd name="T86" fmla="*/ 2147483646 w 52"/>
              <a:gd name="T87" fmla="*/ 2147483646 h 51"/>
              <a:gd name="T88" fmla="*/ 2147483646 w 52"/>
              <a:gd name="T89" fmla="*/ 2147483646 h 51"/>
              <a:gd name="T90" fmla="*/ 0 w 52"/>
              <a:gd name="T91" fmla="*/ 2147483646 h 51"/>
              <a:gd name="T92" fmla="*/ 0 w 52"/>
              <a:gd name="T93" fmla="*/ 2147483646 h 51"/>
              <a:gd name="T94" fmla="*/ 0 w 52"/>
              <a:gd name="T95" fmla="*/ 2147483646 h 51"/>
              <a:gd name="T96" fmla="*/ 0 w 52"/>
              <a:gd name="T97" fmla="*/ 2147483646 h 51"/>
              <a:gd name="T98" fmla="*/ 2147483646 w 52"/>
              <a:gd name="T99" fmla="*/ 2147483646 h 51"/>
              <a:gd name="T100" fmla="*/ 2147483646 w 52"/>
              <a:gd name="T101" fmla="*/ 2147483646 h 51"/>
              <a:gd name="T102" fmla="*/ 2147483646 w 52"/>
              <a:gd name="T103" fmla="*/ 2147483646 h 51"/>
              <a:gd name="T104" fmla="*/ 2147483646 w 52"/>
              <a:gd name="T105" fmla="*/ 2147483646 h 51"/>
              <a:gd name="T106" fmla="*/ 2147483646 w 52"/>
              <a:gd name="T107" fmla="*/ 2147483646 h 51"/>
              <a:gd name="T108" fmla="*/ 2147483646 w 52"/>
              <a:gd name="T109" fmla="*/ 2147483646 h 51"/>
              <a:gd name="T110" fmla="*/ 2147483646 w 52"/>
              <a:gd name="T111" fmla="*/ 2147483646 h 51"/>
              <a:gd name="T112" fmla="*/ 2147483646 w 52"/>
              <a:gd name="T113" fmla="*/ 2147483646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88211" name="Freeform 146"/>
          <p:cNvSpPr>
            <a:spLocks/>
          </p:cNvSpPr>
          <p:nvPr/>
        </p:nvSpPr>
        <p:spPr bwMode="auto">
          <a:xfrm>
            <a:off x="6329363" y="4611688"/>
            <a:ext cx="73025" cy="80962"/>
          </a:xfrm>
          <a:custGeom>
            <a:avLst/>
            <a:gdLst>
              <a:gd name="T0" fmla="*/ 2147483646 w 52"/>
              <a:gd name="T1" fmla="*/ 2147483646 h 51"/>
              <a:gd name="T2" fmla="*/ 2147483646 w 52"/>
              <a:gd name="T3" fmla="*/ 2147483646 h 51"/>
              <a:gd name="T4" fmla="*/ 2147483646 w 52"/>
              <a:gd name="T5" fmla="*/ 2147483646 h 51"/>
              <a:gd name="T6" fmla="*/ 2147483646 w 52"/>
              <a:gd name="T7" fmla="*/ 2147483646 h 51"/>
              <a:gd name="T8" fmla="*/ 2147483646 w 52"/>
              <a:gd name="T9" fmla="*/ 2147483646 h 51"/>
              <a:gd name="T10" fmla="*/ 2147483646 w 52"/>
              <a:gd name="T11" fmla="*/ 2147483646 h 51"/>
              <a:gd name="T12" fmla="*/ 2147483646 w 52"/>
              <a:gd name="T13" fmla="*/ 2147483646 h 51"/>
              <a:gd name="T14" fmla="*/ 2147483646 w 52"/>
              <a:gd name="T15" fmla="*/ 2147483646 h 51"/>
              <a:gd name="T16" fmla="*/ 2147483646 w 52"/>
              <a:gd name="T17" fmla="*/ 2147483646 h 51"/>
              <a:gd name="T18" fmla="*/ 2147483646 w 52"/>
              <a:gd name="T19" fmla="*/ 2147483646 h 51"/>
              <a:gd name="T20" fmla="*/ 2147483646 w 52"/>
              <a:gd name="T21" fmla="*/ 2147483646 h 51"/>
              <a:gd name="T22" fmla="*/ 2147483646 w 52"/>
              <a:gd name="T23" fmla="*/ 2147483646 h 51"/>
              <a:gd name="T24" fmla="*/ 2147483646 w 52"/>
              <a:gd name="T25" fmla="*/ 2147483646 h 51"/>
              <a:gd name="T26" fmla="*/ 2147483646 w 52"/>
              <a:gd name="T27" fmla="*/ 2147483646 h 51"/>
              <a:gd name="T28" fmla="*/ 2147483646 w 52"/>
              <a:gd name="T29" fmla="*/ 2147483646 h 51"/>
              <a:gd name="T30" fmla="*/ 2147483646 w 52"/>
              <a:gd name="T31" fmla="*/ 2147483646 h 51"/>
              <a:gd name="T32" fmla="*/ 2147483646 w 52"/>
              <a:gd name="T33" fmla="*/ 2147483646 h 51"/>
              <a:gd name="T34" fmla="*/ 2147483646 w 52"/>
              <a:gd name="T35" fmla="*/ 2147483646 h 51"/>
              <a:gd name="T36" fmla="*/ 2147483646 w 52"/>
              <a:gd name="T37" fmla="*/ 2147483646 h 51"/>
              <a:gd name="T38" fmla="*/ 2147483646 w 52"/>
              <a:gd name="T39" fmla="*/ 2147483646 h 51"/>
              <a:gd name="T40" fmla="*/ 2147483646 w 52"/>
              <a:gd name="T41" fmla="*/ 2147483646 h 51"/>
              <a:gd name="T42" fmla="*/ 2147483646 w 52"/>
              <a:gd name="T43" fmla="*/ 2147483646 h 51"/>
              <a:gd name="T44" fmla="*/ 2147483646 w 52"/>
              <a:gd name="T45" fmla="*/ 2147483646 h 51"/>
              <a:gd name="T46" fmla="*/ 2147483646 w 52"/>
              <a:gd name="T47" fmla="*/ 0 h 51"/>
              <a:gd name="T48" fmla="*/ 2147483646 w 52"/>
              <a:gd name="T49" fmla="*/ 0 h 51"/>
              <a:gd name="T50" fmla="*/ 2147483646 w 52"/>
              <a:gd name="T51" fmla="*/ 0 h 51"/>
              <a:gd name="T52" fmla="*/ 2147483646 w 52"/>
              <a:gd name="T53" fmla="*/ 0 h 51"/>
              <a:gd name="T54" fmla="*/ 2147483646 w 52"/>
              <a:gd name="T55" fmla="*/ 0 h 51"/>
              <a:gd name="T56" fmla="*/ 2147483646 w 52"/>
              <a:gd name="T57" fmla="*/ 0 h 51"/>
              <a:gd name="T58" fmla="*/ 2147483646 w 52"/>
              <a:gd name="T59" fmla="*/ 0 h 51"/>
              <a:gd name="T60" fmla="*/ 2147483646 w 52"/>
              <a:gd name="T61" fmla="*/ 0 h 51"/>
              <a:gd name="T62" fmla="*/ 2147483646 w 52"/>
              <a:gd name="T63" fmla="*/ 0 h 51"/>
              <a:gd name="T64" fmla="*/ 2147483646 w 52"/>
              <a:gd name="T65" fmla="*/ 2147483646 h 51"/>
              <a:gd name="T66" fmla="*/ 2147483646 w 52"/>
              <a:gd name="T67" fmla="*/ 2147483646 h 51"/>
              <a:gd name="T68" fmla="*/ 2147483646 w 52"/>
              <a:gd name="T69" fmla="*/ 2147483646 h 51"/>
              <a:gd name="T70" fmla="*/ 2147483646 w 52"/>
              <a:gd name="T71" fmla="*/ 2147483646 h 51"/>
              <a:gd name="T72" fmla="*/ 2147483646 w 52"/>
              <a:gd name="T73" fmla="*/ 2147483646 h 51"/>
              <a:gd name="T74" fmla="*/ 2147483646 w 52"/>
              <a:gd name="T75" fmla="*/ 2147483646 h 51"/>
              <a:gd name="T76" fmla="*/ 2147483646 w 52"/>
              <a:gd name="T77" fmla="*/ 2147483646 h 51"/>
              <a:gd name="T78" fmla="*/ 2147483646 w 52"/>
              <a:gd name="T79" fmla="*/ 2147483646 h 51"/>
              <a:gd name="T80" fmla="*/ 2147483646 w 52"/>
              <a:gd name="T81" fmla="*/ 2147483646 h 51"/>
              <a:gd name="T82" fmla="*/ 2147483646 w 52"/>
              <a:gd name="T83" fmla="*/ 2147483646 h 51"/>
              <a:gd name="T84" fmla="*/ 2147483646 w 52"/>
              <a:gd name="T85" fmla="*/ 2147483646 h 51"/>
              <a:gd name="T86" fmla="*/ 2147483646 w 52"/>
              <a:gd name="T87" fmla="*/ 2147483646 h 51"/>
              <a:gd name="T88" fmla="*/ 2147483646 w 52"/>
              <a:gd name="T89" fmla="*/ 2147483646 h 51"/>
              <a:gd name="T90" fmla="*/ 0 w 52"/>
              <a:gd name="T91" fmla="*/ 2147483646 h 51"/>
              <a:gd name="T92" fmla="*/ 0 w 52"/>
              <a:gd name="T93" fmla="*/ 2147483646 h 51"/>
              <a:gd name="T94" fmla="*/ 0 w 52"/>
              <a:gd name="T95" fmla="*/ 2147483646 h 51"/>
              <a:gd name="T96" fmla="*/ 0 w 52"/>
              <a:gd name="T97" fmla="*/ 2147483646 h 51"/>
              <a:gd name="T98" fmla="*/ 2147483646 w 52"/>
              <a:gd name="T99" fmla="*/ 2147483646 h 51"/>
              <a:gd name="T100" fmla="*/ 2147483646 w 52"/>
              <a:gd name="T101" fmla="*/ 2147483646 h 51"/>
              <a:gd name="T102" fmla="*/ 2147483646 w 52"/>
              <a:gd name="T103" fmla="*/ 2147483646 h 51"/>
              <a:gd name="T104" fmla="*/ 2147483646 w 52"/>
              <a:gd name="T105" fmla="*/ 2147483646 h 51"/>
              <a:gd name="T106" fmla="*/ 2147483646 w 52"/>
              <a:gd name="T107" fmla="*/ 2147483646 h 51"/>
              <a:gd name="T108" fmla="*/ 2147483646 w 52"/>
              <a:gd name="T109" fmla="*/ 2147483646 h 51"/>
              <a:gd name="T110" fmla="*/ 2147483646 w 52"/>
              <a:gd name="T111" fmla="*/ 2147483646 h 51"/>
              <a:gd name="T112" fmla="*/ 2147483646 w 52"/>
              <a:gd name="T113" fmla="*/ 2147483646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88212" name="Freeform 147"/>
          <p:cNvSpPr>
            <a:spLocks/>
          </p:cNvSpPr>
          <p:nvPr/>
        </p:nvSpPr>
        <p:spPr bwMode="auto">
          <a:xfrm>
            <a:off x="6249988" y="4594225"/>
            <a:ext cx="80962" cy="79375"/>
          </a:xfrm>
          <a:custGeom>
            <a:avLst/>
            <a:gdLst>
              <a:gd name="T0" fmla="*/ 0 w 57"/>
              <a:gd name="T1" fmla="*/ 2147483646 h 50"/>
              <a:gd name="T2" fmla="*/ 2147483646 w 57"/>
              <a:gd name="T3" fmla="*/ 2147483646 h 50"/>
              <a:gd name="T4" fmla="*/ 2147483646 w 57"/>
              <a:gd name="T5" fmla="*/ 2147483646 h 50"/>
              <a:gd name="T6" fmla="*/ 2147483646 w 57"/>
              <a:gd name="T7" fmla="*/ 2147483646 h 50"/>
              <a:gd name="T8" fmla="*/ 2147483646 w 57"/>
              <a:gd name="T9" fmla="*/ 2147483646 h 50"/>
              <a:gd name="T10" fmla="*/ 2147483646 w 57"/>
              <a:gd name="T11" fmla="*/ 2147483646 h 50"/>
              <a:gd name="T12" fmla="*/ 2147483646 w 57"/>
              <a:gd name="T13" fmla="*/ 2147483646 h 50"/>
              <a:gd name="T14" fmla="*/ 2147483646 w 57"/>
              <a:gd name="T15" fmla="*/ 2147483646 h 50"/>
              <a:gd name="T16" fmla="*/ 2147483646 w 57"/>
              <a:gd name="T17" fmla="*/ 2147483646 h 50"/>
              <a:gd name="T18" fmla="*/ 2147483646 w 57"/>
              <a:gd name="T19" fmla="*/ 2147483646 h 50"/>
              <a:gd name="T20" fmla="*/ 2147483646 w 57"/>
              <a:gd name="T21" fmla="*/ 2147483646 h 50"/>
              <a:gd name="T22" fmla="*/ 2147483646 w 57"/>
              <a:gd name="T23" fmla="*/ 2147483646 h 50"/>
              <a:gd name="T24" fmla="*/ 2147483646 w 57"/>
              <a:gd name="T25" fmla="*/ 2147483646 h 50"/>
              <a:gd name="T26" fmla="*/ 2147483646 w 57"/>
              <a:gd name="T27" fmla="*/ 2147483646 h 50"/>
              <a:gd name="T28" fmla="*/ 2147483646 w 57"/>
              <a:gd name="T29" fmla="*/ 2147483646 h 50"/>
              <a:gd name="T30" fmla="*/ 2147483646 w 57"/>
              <a:gd name="T31" fmla="*/ 2147483646 h 50"/>
              <a:gd name="T32" fmla="*/ 2147483646 w 57"/>
              <a:gd name="T33" fmla="*/ 2147483646 h 50"/>
              <a:gd name="T34" fmla="*/ 2147483646 w 57"/>
              <a:gd name="T35" fmla="*/ 2147483646 h 50"/>
              <a:gd name="T36" fmla="*/ 2147483646 w 57"/>
              <a:gd name="T37" fmla="*/ 2147483646 h 50"/>
              <a:gd name="T38" fmla="*/ 2147483646 w 57"/>
              <a:gd name="T39" fmla="*/ 2147483646 h 50"/>
              <a:gd name="T40" fmla="*/ 2147483646 w 57"/>
              <a:gd name="T41" fmla="*/ 2147483646 h 50"/>
              <a:gd name="T42" fmla="*/ 2147483646 w 57"/>
              <a:gd name="T43" fmla="*/ 2147483646 h 50"/>
              <a:gd name="T44" fmla="*/ 2147483646 w 57"/>
              <a:gd name="T45" fmla="*/ 2147483646 h 50"/>
              <a:gd name="T46" fmla="*/ 2147483646 w 57"/>
              <a:gd name="T47" fmla="*/ 2147483646 h 50"/>
              <a:gd name="T48" fmla="*/ 2147483646 w 57"/>
              <a:gd name="T49" fmla="*/ 2147483646 h 50"/>
              <a:gd name="T50" fmla="*/ 2147483646 w 57"/>
              <a:gd name="T51" fmla="*/ 2147483646 h 50"/>
              <a:gd name="T52" fmla="*/ 2147483646 w 57"/>
              <a:gd name="T53" fmla="*/ 2147483646 h 50"/>
              <a:gd name="T54" fmla="*/ 2147483646 w 57"/>
              <a:gd name="T55" fmla="*/ 2147483646 h 50"/>
              <a:gd name="T56" fmla="*/ 2147483646 w 57"/>
              <a:gd name="T57" fmla="*/ 2147483646 h 50"/>
              <a:gd name="T58" fmla="*/ 2147483646 w 57"/>
              <a:gd name="T59" fmla="*/ 2147483646 h 50"/>
              <a:gd name="T60" fmla="*/ 2147483646 w 57"/>
              <a:gd name="T61" fmla="*/ 2147483646 h 50"/>
              <a:gd name="T62" fmla="*/ 2147483646 w 57"/>
              <a:gd name="T63" fmla="*/ 2147483646 h 50"/>
              <a:gd name="T64" fmla="*/ 2147483646 w 57"/>
              <a:gd name="T65" fmla="*/ 2147483646 h 50"/>
              <a:gd name="T66" fmla="*/ 2147483646 w 57"/>
              <a:gd name="T67" fmla="*/ 2147483646 h 50"/>
              <a:gd name="T68" fmla="*/ 2147483646 w 57"/>
              <a:gd name="T69" fmla="*/ 2147483646 h 50"/>
              <a:gd name="T70" fmla="*/ 2147483646 w 57"/>
              <a:gd name="T71" fmla="*/ 2147483646 h 50"/>
              <a:gd name="T72" fmla="*/ 2147483646 w 57"/>
              <a:gd name="T73" fmla="*/ 2147483646 h 50"/>
              <a:gd name="T74" fmla="*/ 2147483646 w 57"/>
              <a:gd name="T75" fmla="*/ 2147483646 h 50"/>
              <a:gd name="T76" fmla="*/ 2147483646 w 57"/>
              <a:gd name="T77" fmla="*/ 2147483646 h 50"/>
              <a:gd name="T78" fmla="*/ 2147483646 w 57"/>
              <a:gd name="T79" fmla="*/ 2147483646 h 50"/>
              <a:gd name="T80" fmla="*/ 2147483646 w 57"/>
              <a:gd name="T81" fmla="*/ 2147483646 h 50"/>
              <a:gd name="T82" fmla="*/ 2147483646 w 57"/>
              <a:gd name="T83" fmla="*/ 2147483646 h 50"/>
              <a:gd name="T84" fmla="*/ 2147483646 w 57"/>
              <a:gd name="T85" fmla="*/ 2147483646 h 50"/>
              <a:gd name="T86" fmla="*/ 2147483646 w 57"/>
              <a:gd name="T87" fmla="*/ 2147483646 h 50"/>
              <a:gd name="T88" fmla="*/ 2147483646 w 57"/>
              <a:gd name="T89" fmla="*/ 2147483646 h 50"/>
              <a:gd name="T90" fmla="*/ 2147483646 w 57"/>
              <a:gd name="T91" fmla="*/ 2147483646 h 50"/>
              <a:gd name="T92" fmla="*/ 2147483646 w 57"/>
              <a:gd name="T93" fmla="*/ 0 h 50"/>
              <a:gd name="T94" fmla="*/ 2147483646 w 57"/>
              <a:gd name="T95" fmla="*/ 0 h 50"/>
              <a:gd name="T96" fmla="*/ 2147483646 w 57"/>
              <a:gd name="T97" fmla="*/ 2147483646 h 50"/>
              <a:gd name="T98" fmla="*/ 2147483646 w 57"/>
              <a:gd name="T99" fmla="*/ 2147483646 h 50"/>
              <a:gd name="T100" fmla="*/ 2147483646 w 57"/>
              <a:gd name="T101" fmla="*/ 2147483646 h 50"/>
              <a:gd name="T102" fmla="*/ 2147483646 w 57"/>
              <a:gd name="T103" fmla="*/ 2147483646 h 50"/>
              <a:gd name="T104" fmla="*/ 2147483646 w 57"/>
              <a:gd name="T105" fmla="*/ 2147483646 h 50"/>
              <a:gd name="T106" fmla="*/ 2147483646 w 57"/>
              <a:gd name="T107" fmla="*/ 2147483646 h 50"/>
              <a:gd name="T108" fmla="*/ 2147483646 w 57"/>
              <a:gd name="T109" fmla="*/ 2147483646 h 50"/>
              <a:gd name="T110" fmla="*/ 2147483646 w 57"/>
              <a:gd name="T111" fmla="*/ 2147483646 h 50"/>
              <a:gd name="T112" fmla="*/ 0 w 57"/>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3" name="Freeform 148"/>
          <p:cNvSpPr>
            <a:spLocks/>
          </p:cNvSpPr>
          <p:nvPr/>
        </p:nvSpPr>
        <p:spPr bwMode="auto">
          <a:xfrm>
            <a:off x="6249988" y="4594225"/>
            <a:ext cx="80962" cy="79375"/>
          </a:xfrm>
          <a:custGeom>
            <a:avLst/>
            <a:gdLst>
              <a:gd name="T0" fmla="*/ 0 w 57"/>
              <a:gd name="T1" fmla="*/ 2147483646 h 50"/>
              <a:gd name="T2" fmla="*/ 2147483646 w 57"/>
              <a:gd name="T3" fmla="*/ 2147483646 h 50"/>
              <a:gd name="T4" fmla="*/ 2147483646 w 57"/>
              <a:gd name="T5" fmla="*/ 2147483646 h 50"/>
              <a:gd name="T6" fmla="*/ 2147483646 w 57"/>
              <a:gd name="T7" fmla="*/ 2147483646 h 50"/>
              <a:gd name="T8" fmla="*/ 2147483646 w 57"/>
              <a:gd name="T9" fmla="*/ 2147483646 h 50"/>
              <a:gd name="T10" fmla="*/ 2147483646 w 57"/>
              <a:gd name="T11" fmla="*/ 2147483646 h 50"/>
              <a:gd name="T12" fmla="*/ 2147483646 w 57"/>
              <a:gd name="T13" fmla="*/ 2147483646 h 50"/>
              <a:gd name="T14" fmla="*/ 2147483646 w 57"/>
              <a:gd name="T15" fmla="*/ 2147483646 h 50"/>
              <a:gd name="T16" fmla="*/ 2147483646 w 57"/>
              <a:gd name="T17" fmla="*/ 2147483646 h 50"/>
              <a:gd name="T18" fmla="*/ 2147483646 w 57"/>
              <a:gd name="T19" fmla="*/ 2147483646 h 50"/>
              <a:gd name="T20" fmla="*/ 2147483646 w 57"/>
              <a:gd name="T21" fmla="*/ 2147483646 h 50"/>
              <a:gd name="T22" fmla="*/ 2147483646 w 57"/>
              <a:gd name="T23" fmla="*/ 2147483646 h 50"/>
              <a:gd name="T24" fmla="*/ 2147483646 w 57"/>
              <a:gd name="T25" fmla="*/ 2147483646 h 50"/>
              <a:gd name="T26" fmla="*/ 2147483646 w 57"/>
              <a:gd name="T27" fmla="*/ 2147483646 h 50"/>
              <a:gd name="T28" fmla="*/ 2147483646 w 57"/>
              <a:gd name="T29" fmla="*/ 2147483646 h 50"/>
              <a:gd name="T30" fmla="*/ 2147483646 w 57"/>
              <a:gd name="T31" fmla="*/ 2147483646 h 50"/>
              <a:gd name="T32" fmla="*/ 2147483646 w 57"/>
              <a:gd name="T33" fmla="*/ 2147483646 h 50"/>
              <a:gd name="T34" fmla="*/ 2147483646 w 57"/>
              <a:gd name="T35" fmla="*/ 2147483646 h 50"/>
              <a:gd name="T36" fmla="*/ 2147483646 w 57"/>
              <a:gd name="T37" fmla="*/ 2147483646 h 50"/>
              <a:gd name="T38" fmla="*/ 2147483646 w 57"/>
              <a:gd name="T39" fmla="*/ 2147483646 h 50"/>
              <a:gd name="T40" fmla="*/ 2147483646 w 57"/>
              <a:gd name="T41" fmla="*/ 2147483646 h 50"/>
              <a:gd name="T42" fmla="*/ 2147483646 w 57"/>
              <a:gd name="T43" fmla="*/ 2147483646 h 50"/>
              <a:gd name="T44" fmla="*/ 2147483646 w 57"/>
              <a:gd name="T45" fmla="*/ 2147483646 h 50"/>
              <a:gd name="T46" fmla="*/ 2147483646 w 57"/>
              <a:gd name="T47" fmla="*/ 2147483646 h 50"/>
              <a:gd name="T48" fmla="*/ 2147483646 w 57"/>
              <a:gd name="T49" fmla="*/ 2147483646 h 50"/>
              <a:gd name="T50" fmla="*/ 2147483646 w 57"/>
              <a:gd name="T51" fmla="*/ 2147483646 h 50"/>
              <a:gd name="T52" fmla="*/ 2147483646 w 57"/>
              <a:gd name="T53" fmla="*/ 2147483646 h 50"/>
              <a:gd name="T54" fmla="*/ 2147483646 w 57"/>
              <a:gd name="T55" fmla="*/ 2147483646 h 50"/>
              <a:gd name="T56" fmla="*/ 2147483646 w 57"/>
              <a:gd name="T57" fmla="*/ 2147483646 h 50"/>
              <a:gd name="T58" fmla="*/ 2147483646 w 57"/>
              <a:gd name="T59" fmla="*/ 2147483646 h 50"/>
              <a:gd name="T60" fmla="*/ 2147483646 w 57"/>
              <a:gd name="T61" fmla="*/ 2147483646 h 50"/>
              <a:gd name="T62" fmla="*/ 2147483646 w 57"/>
              <a:gd name="T63" fmla="*/ 2147483646 h 50"/>
              <a:gd name="T64" fmla="*/ 2147483646 w 57"/>
              <a:gd name="T65" fmla="*/ 2147483646 h 50"/>
              <a:gd name="T66" fmla="*/ 2147483646 w 57"/>
              <a:gd name="T67" fmla="*/ 2147483646 h 50"/>
              <a:gd name="T68" fmla="*/ 2147483646 w 57"/>
              <a:gd name="T69" fmla="*/ 2147483646 h 50"/>
              <a:gd name="T70" fmla="*/ 2147483646 w 57"/>
              <a:gd name="T71" fmla="*/ 2147483646 h 50"/>
              <a:gd name="T72" fmla="*/ 2147483646 w 57"/>
              <a:gd name="T73" fmla="*/ 2147483646 h 50"/>
              <a:gd name="T74" fmla="*/ 2147483646 w 57"/>
              <a:gd name="T75" fmla="*/ 2147483646 h 50"/>
              <a:gd name="T76" fmla="*/ 2147483646 w 57"/>
              <a:gd name="T77" fmla="*/ 2147483646 h 50"/>
              <a:gd name="T78" fmla="*/ 2147483646 w 57"/>
              <a:gd name="T79" fmla="*/ 2147483646 h 50"/>
              <a:gd name="T80" fmla="*/ 2147483646 w 57"/>
              <a:gd name="T81" fmla="*/ 2147483646 h 50"/>
              <a:gd name="T82" fmla="*/ 2147483646 w 57"/>
              <a:gd name="T83" fmla="*/ 2147483646 h 50"/>
              <a:gd name="T84" fmla="*/ 2147483646 w 57"/>
              <a:gd name="T85" fmla="*/ 2147483646 h 50"/>
              <a:gd name="T86" fmla="*/ 2147483646 w 57"/>
              <a:gd name="T87" fmla="*/ 2147483646 h 50"/>
              <a:gd name="T88" fmla="*/ 2147483646 w 57"/>
              <a:gd name="T89" fmla="*/ 2147483646 h 50"/>
              <a:gd name="T90" fmla="*/ 2147483646 w 57"/>
              <a:gd name="T91" fmla="*/ 2147483646 h 50"/>
              <a:gd name="T92" fmla="*/ 2147483646 w 57"/>
              <a:gd name="T93" fmla="*/ 0 h 50"/>
              <a:gd name="T94" fmla="*/ 2147483646 w 57"/>
              <a:gd name="T95" fmla="*/ 0 h 50"/>
              <a:gd name="T96" fmla="*/ 2147483646 w 57"/>
              <a:gd name="T97" fmla="*/ 2147483646 h 50"/>
              <a:gd name="T98" fmla="*/ 2147483646 w 57"/>
              <a:gd name="T99" fmla="*/ 2147483646 h 50"/>
              <a:gd name="T100" fmla="*/ 2147483646 w 57"/>
              <a:gd name="T101" fmla="*/ 2147483646 h 50"/>
              <a:gd name="T102" fmla="*/ 2147483646 w 57"/>
              <a:gd name="T103" fmla="*/ 2147483646 h 50"/>
              <a:gd name="T104" fmla="*/ 2147483646 w 57"/>
              <a:gd name="T105" fmla="*/ 2147483646 h 50"/>
              <a:gd name="T106" fmla="*/ 2147483646 w 57"/>
              <a:gd name="T107" fmla="*/ 2147483646 h 50"/>
              <a:gd name="T108" fmla="*/ 2147483646 w 57"/>
              <a:gd name="T109" fmla="*/ 2147483646 h 50"/>
              <a:gd name="T110" fmla="*/ 2147483646 w 57"/>
              <a:gd name="T111" fmla="*/ 2147483646 h 50"/>
              <a:gd name="T112" fmla="*/ 0 w 57"/>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88214" name="Freeform 149"/>
          <p:cNvSpPr>
            <a:spLocks/>
          </p:cNvSpPr>
          <p:nvPr/>
        </p:nvSpPr>
        <p:spPr bwMode="auto">
          <a:xfrm>
            <a:off x="6249988" y="4594225"/>
            <a:ext cx="80962" cy="79375"/>
          </a:xfrm>
          <a:custGeom>
            <a:avLst/>
            <a:gdLst>
              <a:gd name="T0" fmla="*/ 0 w 57"/>
              <a:gd name="T1" fmla="*/ 2147483646 h 50"/>
              <a:gd name="T2" fmla="*/ 2147483646 w 57"/>
              <a:gd name="T3" fmla="*/ 2147483646 h 50"/>
              <a:gd name="T4" fmla="*/ 2147483646 w 57"/>
              <a:gd name="T5" fmla="*/ 2147483646 h 50"/>
              <a:gd name="T6" fmla="*/ 2147483646 w 57"/>
              <a:gd name="T7" fmla="*/ 2147483646 h 50"/>
              <a:gd name="T8" fmla="*/ 2147483646 w 57"/>
              <a:gd name="T9" fmla="*/ 2147483646 h 50"/>
              <a:gd name="T10" fmla="*/ 2147483646 w 57"/>
              <a:gd name="T11" fmla="*/ 2147483646 h 50"/>
              <a:gd name="T12" fmla="*/ 2147483646 w 57"/>
              <a:gd name="T13" fmla="*/ 2147483646 h 50"/>
              <a:gd name="T14" fmla="*/ 2147483646 w 57"/>
              <a:gd name="T15" fmla="*/ 2147483646 h 50"/>
              <a:gd name="T16" fmla="*/ 2147483646 w 57"/>
              <a:gd name="T17" fmla="*/ 2147483646 h 50"/>
              <a:gd name="T18" fmla="*/ 2147483646 w 57"/>
              <a:gd name="T19" fmla="*/ 2147483646 h 50"/>
              <a:gd name="T20" fmla="*/ 2147483646 w 57"/>
              <a:gd name="T21" fmla="*/ 2147483646 h 50"/>
              <a:gd name="T22" fmla="*/ 2147483646 w 57"/>
              <a:gd name="T23" fmla="*/ 2147483646 h 50"/>
              <a:gd name="T24" fmla="*/ 2147483646 w 57"/>
              <a:gd name="T25" fmla="*/ 2147483646 h 50"/>
              <a:gd name="T26" fmla="*/ 2147483646 w 57"/>
              <a:gd name="T27" fmla="*/ 2147483646 h 50"/>
              <a:gd name="T28" fmla="*/ 2147483646 w 57"/>
              <a:gd name="T29" fmla="*/ 2147483646 h 50"/>
              <a:gd name="T30" fmla="*/ 2147483646 w 57"/>
              <a:gd name="T31" fmla="*/ 2147483646 h 50"/>
              <a:gd name="T32" fmla="*/ 2147483646 w 57"/>
              <a:gd name="T33" fmla="*/ 2147483646 h 50"/>
              <a:gd name="T34" fmla="*/ 2147483646 w 57"/>
              <a:gd name="T35" fmla="*/ 2147483646 h 50"/>
              <a:gd name="T36" fmla="*/ 2147483646 w 57"/>
              <a:gd name="T37" fmla="*/ 2147483646 h 50"/>
              <a:gd name="T38" fmla="*/ 2147483646 w 57"/>
              <a:gd name="T39" fmla="*/ 2147483646 h 50"/>
              <a:gd name="T40" fmla="*/ 2147483646 w 57"/>
              <a:gd name="T41" fmla="*/ 2147483646 h 50"/>
              <a:gd name="T42" fmla="*/ 2147483646 w 57"/>
              <a:gd name="T43" fmla="*/ 2147483646 h 50"/>
              <a:gd name="T44" fmla="*/ 2147483646 w 57"/>
              <a:gd name="T45" fmla="*/ 2147483646 h 50"/>
              <a:gd name="T46" fmla="*/ 2147483646 w 57"/>
              <a:gd name="T47" fmla="*/ 2147483646 h 50"/>
              <a:gd name="T48" fmla="*/ 2147483646 w 57"/>
              <a:gd name="T49" fmla="*/ 2147483646 h 50"/>
              <a:gd name="T50" fmla="*/ 2147483646 w 57"/>
              <a:gd name="T51" fmla="*/ 2147483646 h 50"/>
              <a:gd name="T52" fmla="*/ 2147483646 w 57"/>
              <a:gd name="T53" fmla="*/ 2147483646 h 50"/>
              <a:gd name="T54" fmla="*/ 2147483646 w 57"/>
              <a:gd name="T55" fmla="*/ 2147483646 h 50"/>
              <a:gd name="T56" fmla="*/ 2147483646 w 57"/>
              <a:gd name="T57" fmla="*/ 2147483646 h 50"/>
              <a:gd name="T58" fmla="*/ 2147483646 w 57"/>
              <a:gd name="T59" fmla="*/ 2147483646 h 50"/>
              <a:gd name="T60" fmla="*/ 2147483646 w 57"/>
              <a:gd name="T61" fmla="*/ 2147483646 h 50"/>
              <a:gd name="T62" fmla="*/ 2147483646 w 57"/>
              <a:gd name="T63" fmla="*/ 2147483646 h 50"/>
              <a:gd name="T64" fmla="*/ 2147483646 w 57"/>
              <a:gd name="T65" fmla="*/ 2147483646 h 50"/>
              <a:gd name="T66" fmla="*/ 2147483646 w 57"/>
              <a:gd name="T67" fmla="*/ 2147483646 h 50"/>
              <a:gd name="T68" fmla="*/ 2147483646 w 57"/>
              <a:gd name="T69" fmla="*/ 2147483646 h 50"/>
              <a:gd name="T70" fmla="*/ 2147483646 w 57"/>
              <a:gd name="T71" fmla="*/ 2147483646 h 50"/>
              <a:gd name="T72" fmla="*/ 2147483646 w 57"/>
              <a:gd name="T73" fmla="*/ 2147483646 h 50"/>
              <a:gd name="T74" fmla="*/ 2147483646 w 57"/>
              <a:gd name="T75" fmla="*/ 2147483646 h 50"/>
              <a:gd name="T76" fmla="*/ 2147483646 w 57"/>
              <a:gd name="T77" fmla="*/ 2147483646 h 50"/>
              <a:gd name="T78" fmla="*/ 2147483646 w 57"/>
              <a:gd name="T79" fmla="*/ 2147483646 h 50"/>
              <a:gd name="T80" fmla="*/ 2147483646 w 57"/>
              <a:gd name="T81" fmla="*/ 2147483646 h 50"/>
              <a:gd name="T82" fmla="*/ 2147483646 w 57"/>
              <a:gd name="T83" fmla="*/ 2147483646 h 50"/>
              <a:gd name="T84" fmla="*/ 2147483646 w 57"/>
              <a:gd name="T85" fmla="*/ 2147483646 h 50"/>
              <a:gd name="T86" fmla="*/ 2147483646 w 57"/>
              <a:gd name="T87" fmla="*/ 2147483646 h 50"/>
              <a:gd name="T88" fmla="*/ 2147483646 w 57"/>
              <a:gd name="T89" fmla="*/ 2147483646 h 50"/>
              <a:gd name="T90" fmla="*/ 2147483646 w 57"/>
              <a:gd name="T91" fmla="*/ 2147483646 h 50"/>
              <a:gd name="T92" fmla="*/ 2147483646 w 57"/>
              <a:gd name="T93" fmla="*/ 0 h 50"/>
              <a:gd name="T94" fmla="*/ 2147483646 w 57"/>
              <a:gd name="T95" fmla="*/ 0 h 50"/>
              <a:gd name="T96" fmla="*/ 2147483646 w 57"/>
              <a:gd name="T97" fmla="*/ 2147483646 h 50"/>
              <a:gd name="T98" fmla="*/ 2147483646 w 57"/>
              <a:gd name="T99" fmla="*/ 2147483646 h 50"/>
              <a:gd name="T100" fmla="*/ 2147483646 w 57"/>
              <a:gd name="T101" fmla="*/ 2147483646 h 50"/>
              <a:gd name="T102" fmla="*/ 2147483646 w 57"/>
              <a:gd name="T103" fmla="*/ 2147483646 h 50"/>
              <a:gd name="T104" fmla="*/ 2147483646 w 57"/>
              <a:gd name="T105" fmla="*/ 2147483646 h 50"/>
              <a:gd name="T106" fmla="*/ 2147483646 w 57"/>
              <a:gd name="T107" fmla="*/ 2147483646 h 50"/>
              <a:gd name="T108" fmla="*/ 2147483646 w 57"/>
              <a:gd name="T109" fmla="*/ 2147483646 h 50"/>
              <a:gd name="T110" fmla="*/ 2147483646 w 57"/>
              <a:gd name="T111" fmla="*/ 2147483646 h 50"/>
              <a:gd name="T112" fmla="*/ 0 w 57"/>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88215" name="Freeform 150"/>
          <p:cNvSpPr>
            <a:spLocks/>
          </p:cNvSpPr>
          <p:nvPr/>
        </p:nvSpPr>
        <p:spPr bwMode="auto">
          <a:xfrm>
            <a:off x="6407150" y="4540250"/>
            <a:ext cx="63500" cy="69850"/>
          </a:xfrm>
          <a:custGeom>
            <a:avLst/>
            <a:gdLst>
              <a:gd name="T0" fmla="*/ 2147483646 w 46"/>
              <a:gd name="T1" fmla="*/ 2147483646 h 44"/>
              <a:gd name="T2" fmla="*/ 2147483646 w 46"/>
              <a:gd name="T3" fmla="*/ 2147483646 h 44"/>
              <a:gd name="T4" fmla="*/ 2147483646 w 46"/>
              <a:gd name="T5" fmla="*/ 2147483646 h 44"/>
              <a:gd name="T6" fmla="*/ 2147483646 w 46"/>
              <a:gd name="T7" fmla="*/ 2147483646 h 44"/>
              <a:gd name="T8" fmla="*/ 2147483646 w 46"/>
              <a:gd name="T9" fmla="*/ 2147483646 h 44"/>
              <a:gd name="T10" fmla="*/ 2147483646 w 46"/>
              <a:gd name="T11" fmla="*/ 2147483646 h 44"/>
              <a:gd name="T12" fmla="*/ 2147483646 w 46"/>
              <a:gd name="T13" fmla="*/ 2147483646 h 44"/>
              <a:gd name="T14" fmla="*/ 2147483646 w 46"/>
              <a:gd name="T15" fmla="*/ 2147483646 h 44"/>
              <a:gd name="T16" fmla="*/ 2147483646 w 46"/>
              <a:gd name="T17" fmla="*/ 2147483646 h 44"/>
              <a:gd name="T18" fmla="*/ 2147483646 w 46"/>
              <a:gd name="T19" fmla="*/ 2147483646 h 44"/>
              <a:gd name="T20" fmla="*/ 2147483646 w 46"/>
              <a:gd name="T21" fmla="*/ 2147483646 h 44"/>
              <a:gd name="T22" fmla="*/ 2147483646 w 46"/>
              <a:gd name="T23" fmla="*/ 2147483646 h 44"/>
              <a:gd name="T24" fmla="*/ 2147483646 w 46"/>
              <a:gd name="T25" fmla="*/ 2147483646 h 44"/>
              <a:gd name="T26" fmla="*/ 2147483646 w 46"/>
              <a:gd name="T27" fmla="*/ 2147483646 h 44"/>
              <a:gd name="T28" fmla="*/ 2147483646 w 46"/>
              <a:gd name="T29" fmla="*/ 0 h 44"/>
              <a:gd name="T30" fmla="*/ 2147483646 w 46"/>
              <a:gd name="T31" fmla="*/ 0 h 44"/>
              <a:gd name="T32" fmla="*/ 2147483646 w 46"/>
              <a:gd name="T33" fmla="*/ 2147483646 h 44"/>
              <a:gd name="T34" fmla="*/ 2147483646 w 46"/>
              <a:gd name="T35" fmla="*/ 2147483646 h 44"/>
              <a:gd name="T36" fmla="*/ 2147483646 w 46"/>
              <a:gd name="T37" fmla="*/ 2147483646 h 44"/>
              <a:gd name="T38" fmla="*/ 2147483646 w 46"/>
              <a:gd name="T39" fmla="*/ 2147483646 h 44"/>
              <a:gd name="T40" fmla="*/ 2147483646 w 46"/>
              <a:gd name="T41" fmla="*/ 2147483646 h 44"/>
              <a:gd name="T42" fmla="*/ 2147483646 w 46"/>
              <a:gd name="T43" fmla="*/ 2147483646 h 44"/>
              <a:gd name="T44" fmla="*/ 2147483646 w 46"/>
              <a:gd name="T45" fmla="*/ 2147483646 h 44"/>
              <a:gd name="T46" fmla="*/ 2147483646 w 46"/>
              <a:gd name="T47" fmla="*/ 2147483646 h 44"/>
              <a:gd name="T48" fmla="*/ 0 w 46"/>
              <a:gd name="T49" fmla="*/ 2147483646 h 44"/>
              <a:gd name="T50" fmla="*/ 0 w 46"/>
              <a:gd name="T51" fmla="*/ 2147483646 h 44"/>
              <a:gd name="T52" fmla="*/ 2147483646 w 46"/>
              <a:gd name="T53" fmla="*/ 2147483646 h 44"/>
              <a:gd name="T54" fmla="*/ 2147483646 w 46"/>
              <a:gd name="T55" fmla="*/ 2147483646 h 44"/>
              <a:gd name="T56" fmla="*/ 2147483646 w 46"/>
              <a:gd name="T57" fmla="*/ 2147483646 h 44"/>
              <a:gd name="T58" fmla="*/ 2147483646 w 46"/>
              <a:gd name="T59" fmla="*/ 2147483646 h 44"/>
              <a:gd name="T60" fmla="*/ 2147483646 w 46"/>
              <a:gd name="T61" fmla="*/ 2147483646 h 44"/>
              <a:gd name="T62" fmla="*/ 2147483646 w 46"/>
              <a:gd name="T63" fmla="*/ 2147483646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6" name="Freeform 151"/>
          <p:cNvSpPr>
            <a:spLocks/>
          </p:cNvSpPr>
          <p:nvPr/>
        </p:nvSpPr>
        <p:spPr bwMode="auto">
          <a:xfrm>
            <a:off x="6407150" y="4540250"/>
            <a:ext cx="63500" cy="69850"/>
          </a:xfrm>
          <a:custGeom>
            <a:avLst/>
            <a:gdLst>
              <a:gd name="T0" fmla="*/ 2147483646 w 46"/>
              <a:gd name="T1" fmla="*/ 2147483646 h 44"/>
              <a:gd name="T2" fmla="*/ 2147483646 w 46"/>
              <a:gd name="T3" fmla="*/ 2147483646 h 44"/>
              <a:gd name="T4" fmla="*/ 2147483646 w 46"/>
              <a:gd name="T5" fmla="*/ 2147483646 h 44"/>
              <a:gd name="T6" fmla="*/ 2147483646 w 46"/>
              <a:gd name="T7" fmla="*/ 2147483646 h 44"/>
              <a:gd name="T8" fmla="*/ 2147483646 w 46"/>
              <a:gd name="T9" fmla="*/ 2147483646 h 44"/>
              <a:gd name="T10" fmla="*/ 2147483646 w 46"/>
              <a:gd name="T11" fmla="*/ 2147483646 h 44"/>
              <a:gd name="T12" fmla="*/ 2147483646 w 46"/>
              <a:gd name="T13" fmla="*/ 2147483646 h 44"/>
              <a:gd name="T14" fmla="*/ 2147483646 w 46"/>
              <a:gd name="T15" fmla="*/ 2147483646 h 44"/>
              <a:gd name="T16" fmla="*/ 2147483646 w 46"/>
              <a:gd name="T17" fmla="*/ 2147483646 h 44"/>
              <a:gd name="T18" fmla="*/ 2147483646 w 46"/>
              <a:gd name="T19" fmla="*/ 2147483646 h 44"/>
              <a:gd name="T20" fmla="*/ 2147483646 w 46"/>
              <a:gd name="T21" fmla="*/ 2147483646 h 44"/>
              <a:gd name="T22" fmla="*/ 2147483646 w 46"/>
              <a:gd name="T23" fmla="*/ 2147483646 h 44"/>
              <a:gd name="T24" fmla="*/ 2147483646 w 46"/>
              <a:gd name="T25" fmla="*/ 2147483646 h 44"/>
              <a:gd name="T26" fmla="*/ 2147483646 w 46"/>
              <a:gd name="T27" fmla="*/ 2147483646 h 44"/>
              <a:gd name="T28" fmla="*/ 2147483646 w 46"/>
              <a:gd name="T29" fmla="*/ 0 h 44"/>
              <a:gd name="T30" fmla="*/ 2147483646 w 46"/>
              <a:gd name="T31" fmla="*/ 0 h 44"/>
              <a:gd name="T32" fmla="*/ 2147483646 w 46"/>
              <a:gd name="T33" fmla="*/ 2147483646 h 44"/>
              <a:gd name="T34" fmla="*/ 2147483646 w 46"/>
              <a:gd name="T35" fmla="*/ 2147483646 h 44"/>
              <a:gd name="T36" fmla="*/ 2147483646 w 46"/>
              <a:gd name="T37" fmla="*/ 2147483646 h 44"/>
              <a:gd name="T38" fmla="*/ 2147483646 w 46"/>
              <a:gd name="T39" fmla="*/ 2147483646 h 44"/>
              <a:gd name="T40" fmla="*/ 2147483646 w 46"/>
              <a:gd name="T41" fmla="*/ 2147483646 h 44"/>
              <a:gd name="T42" fmla="*/ 2147483646 w 46"/>
              <a:gd name="T43" fmla="*/ 2147483646 h 44"/>
              <a:gd name="T44" fmla="*/ 2147483646 w 46"/>
              <a:gd name="T45" fmla="*/ 2147483646 h 44"/>
              <a:gd name="T46" fmla="*/ 2147483646 w 46"/>
              <a:gd name="T47" fmla="*/ 2147483646 h 44"/>
              <a:gd name="T48" fmla="*/ 0 w 46"/>
              <a:gd name="T49" fmla="*/ 2147483646 h 44"/>
              <a:gd name="T50" fmla="*/ 0 w 46"/>
              <a:gd name="T51" fmla="*/ 2147483646 h 44"/>
              <a:gd name="T52" fmla="*/ 2147483646 w 46"/>
              <a:gd name="T53" fmla="*/ 2147483646 h 44"/>
              <a:gd name="T54" fmla="*/ 2147483646 w 46"/>
              <a:gd name="T55" fmla="*/ 2147483646 h 44"/>
              <a:gd name="T56" fmla="*/ 2147483646 w 46"/>
              <a:gd name="T57" fmla="*/ 2147483646 h 44"/>
              <a:gd name="T58" fmla="*/ 2147483646 w 46"/>
              <a:gd name="T59" fmla="*/ 2147483646 h 44"/>
              <a:gd name="T60" fmla="*/ 2147483646 w 46"/>
              <a:gd name="T61" fmla="*/ 2147483646 h 44"/>
              <a:gd name="T62" fmla="*/ 2147483646 w 46"/>
              <a:gd name="T63" fmla="*/ 2147483646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88217" name="Freeform 152"/>
          <p:cNvSpPr>
            <a:spLocks/>
          </p:cNvSpPr>
          <p:nvPr/>
        </p:nvSpPr>
        <p:spPr bwMode="auto">
          <a:xfrm>
            <a:off x="6310313" y="4576763"/>
            <a:ext cx="60325" cy="47625"/>
          </a:xfrm>
          <a:custGeom>
            <a:avLst/>
            <a:gdLst>
              <a:gd name="T0" fmla="*/ 2147483646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0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0 w 43"/>
              <a:gd name="T61" fmla="*/ 2147483646 h 30"/>
              <a:gd name="T62" fmla="*/ 0 w 43"/>
              <a:gd name="T63" fmla="*/ 2147483646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2147483646 w 43"/>
              <a:gd name="T79" fmla="*/ 2147483646 h 30"/>
              <a:gd name="T80" fmla="*/ 2147483646 w 43"/>
              <a:gd name="T81" fmla="*/ 2147483646 h 30"/>
              <a:gd name="T82" fmla="*/ 2147483646 w 43"/>
              <a:gd name="T83" fmla="*/ 2147483646 h 30"/>
              <a:gd name="T84" fmla="*/ 2147483646 w 43"/>
              <a:gd name="T85" fmla="*/ 2147483646 h 30"/>
              <a:gd name="T86" fmla="*/ 2147483646 w 43"/>
              <a:gd name="T87" fmla="*/ 2147483646 h 30"/>
              <a:gd name="T88" fmla="*/ 2147483646 w 43"/>
              <a:gd name="T89" fmla="*/ 2147483646 h 30"/>
              <a:gd name="T90" fmla="*/ 2147483646 w 43"/>
              <a:gd name="T91" fmla="*/ 2147483646 h 30"/>
              <a:gd name="T92" fmla="*/ 2147483646 w 43"/>
              <a:gd name="T93" fmla="*/ 2147483646 h 30"/>
              <a:gd name="T94" fmla="*/ 2147483646 w 43"/>
              <a:gd name="T95" fmla="*/ 2147483646 h 30"/>
              <a:gd name="T96" fmla="*/ 2147483646 w 43"/>
              <a:gd name="T97" fmla="*/ 2147483646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8" name="Freeform 153"/>
          <p:cNvSpPr>
            <a:spLocks/>
          </p:cNvSpPr>
          <p:nvPr/>
        </p:nvSpPr>
        <p:spPr bwMode="auto">
          <a:xfrm>
            <a:off x="6310313" y="4576763"/>
            <a:ext cx="60325" cy="47625"/>
          </a:xfrm>
          <a:custGeom>
            <a:avLst/>
            <a:gdLst>
              <a:gd name="T0" fmla="*/ 2147483646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0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0 w 43"/>
              <a:gd name="T61" fmla="*/ 2147483646 h 30"/>
              <a:gd name="T62" fmla="*/ 0 w 43"/>
              <a:gd name="T63" fmla="*/ 2147483646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2147483646 w 43"/>
              <a:gd name="T79" fmla="*/ 2147483646 h 30"/>
              <a:gd name="T80" fmla="*/ 2147483646 w 43"/>
              <a:gd name="T81" fmla="*/ 2147483646 h 30"/>
              <a:gd name="T82" fmla="*/ 2147483646 w 43"/>
              <a:gd name="T83" fmla="*/ 2147483646 h 30"/>
              <a:gd name="T84" fmla="*/ 2147483646 w 43"/>
              <a:gd name="T85" fmla="*/ 2147483646 h 30"/>
              <a:gd name="T86" fmla="*/ 2147483646 w 43"/>
              <a:gd name="T87" fmla="*/ 2147483646 h 30"/>
              <a:gd name="T88" fmla="*/ 2147483646 w 43"/>
              <a:gd name="T89" fmla="*/ 2147483646 h 30"/>
              <a:gd name="T90" fmla="*/ 2147483646 w 43"/>
              <a:gd name="T91" fmla="*/ 2147483646 h 30"/>
              <a:gd name="T92" fmla="*/ 2147483646 w 43"/>
              <a:gd name="T93" fmla="*/ 2147483646 h 30"/>
              <a:gd name="T94" fmla="*/ 2147483646 w 43"/>
              <a:gd name="T95" fmla="*/ 2147483646 h 30"/>
              <a:gd name="T96" fmla="*/ 2147483646 w 43"/>
              <a:gd name="T97" fmla="*/ 2147483646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88219" name="Freeform 154"/>
          <p:cNvSpPr>
            <a:spLocks/>
          </p:cNvSpPr>
          <p:nvPr/>
        </p:nvSpPr>
        <p:spPr bwMode="auto">
          <a:xfrm>
            <a:off x="6234113" y="4541838"/>
            <a:ext cx="60325" cy="47625"/>
          </a:xfrm>
          <a:custGeom>
            <a:avLst/>
            <a:gdLst>
              <a:gd name="T0" fmla="*/ 0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2147483646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2147483646 w 43"/>
              <a:gd name="T61" fmla="*/ 2147483646 h 30"/>
              <a:gd name="T62" fmla="*/ 2147483646 w 43"/>
              <a:gd name="T63" fmla="*/ 0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0 w 43"/>
              <a:gd name="T79" fmla="*/ 2147483646 h 30"/>
              <a:gd name="T80" fmla="*/ 0 w 43"/>
              <a:gd name="T81" fmla="*/ 2147483646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0" name="Freeform 155"/>
          <p:cNvSpPr>
            <a:spLocks/>
          </p:cNvSpPr>
          <p:nvPr/>
        </p:nvSpPr>
        <p:spPr bwMode="auto">
          <a:xfrm>
            <a:off x="6234113" y="4541838"/>
            <a:ext cx="60325" cy="47625"/>
          </a:xfrm>
          <a:custGeom>
            <a:avLst/>
            <a:gdLst>
              <a:gd name="T0" fmla="*/ 0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2147483646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2147483646 w 43"/>
              <a:gd name="T61" fmla="*/ 2147483646 h 30"/>
              <a:gd name="T62" fmla="*/ 2147483646 w 43"/>
              <a:gd name="T63" fmla="*/ 0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0 w 43"/>
              <a:gd name="T79" fmla="*/ 2147483646 h 30"/>
              <a:gd name="T80" fmla="*/ 0 w 43"/>
              <a:gd name="T81" fmla="*/ 2147483646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88221" name="Freeform 156"/>
          <p:cNvSpPr>
            <a:spLocks/>
          </p:cNvSpPr>
          <p:nvPr/>
        </p:nvSpPr>
        <p:spPr bwMode="auto">
          <a:xfrm>
            <a:off x="6157913" y="4516438"/>
            <a:ext cx="76200" cy="53975"/>
          </a:xfrm>
          <a:custGeom>
            <a:avLst/>
            <a:gdLst>
              <a:gd name="T0" fmla="*/ 2147483646 w 54"/>
              <a:gd name="T1" fmla="*/ 2147483646 h 34"/>
              <a:gd name="T2" fmla="*/ 2147483646 w 54"/>
              <a:gd name="T3" fmla="*/ 2147483646 h 34"/>
              <a:gd name="T4" fmla="*/ 2147483646 w 54"/>
              <a:gd name="T5" fmla="*/ 2147483646 h 34"/>
              <a:gd name="T6" fmla="*/ 2147483646 w 54"/>
              <a:gd name="T7" fmla="*/ 2147483646 h 34"/>
              <a:gd name="T8" fmla="*/ 2147483646 w 54"/>
              <a:gd name="T9" fmla="*/ 2147483646 h 34"/>
              <a:gd name="T10" fmla="*/ 2147483646 w 54"/>
              <a:gd name="T11" fmla="*/ 2147483646 h 34"/>
              <a:gd name="T12" fmla="*/ 2147483646 w 54"/>
              <a:gd name="T13" fmla="*/ 2147483646 h 34"/>
              <a:gd name="T14" fmla="*/ 2147483646 w 54"/>
              <a:gd name="T15" fmla="*/ 2147483646 h 34"/>
              <a:gd name="T16" fmla="*/ 2147483646 w 54"/>
              <a:gd name="T17" fmla="*/ 2147483646 h 34"/>
              <a:gd name="T18" fmla="*/ 2147483646 w 54"/>
              <a:gd name="T19" fmla="*/ 2147483646 h 34"/>
              <a:gd name="T20" fmla="*/ 2147483646 w 54"/>
              <a:gd name="T21" fmla="*/ 2147483646 h 34"/>
              <a:gd name="T22" fmla="*/ 2147483646 w 54"/>
              <a:gd name="T23" fmla="*/ 2147483646 h 34"/>
              <a:gd name="T24" fmla="*/ 2147483646 w 54"/>
              <a:gd name="T25" fmla="*/ 2147483646 h 34"/>
              <a:gd name="T26" fmla="*/ 2147483646 w 54"/>
              <a:gd name="T27" fmla="*/ 2147483646 h 34"/>
              <a:gd name="T28" fmla="*/ 2147483646 w 54"/>
              <a:gd name="T29" fmla="*/ 2147483646 h 34"/>
              <a:gd name="T30" fmla="*/ 2147483646 w 54"/>
              <a:gd name="T31" fmla="*/ 2147483646 h 34"/>
              <a:gd name="T32" fmla="*/ 2147483646 w 54"/>
              <a:gd name="T33" fmla="*/ 2147483646 h 34"/>
              <a:gd name="T34" fmla="*/ 2147483646 w 54"/>
              <a:gd name="T35" fmla="*/ 2147483646 h 34"/>
              <a:gd name="T36" fmla="*/ 2147483646 w 54"/>
              <a:gd name="T37" fmla="*/ 2147483646 h 34"/>
              <a:gd name="T38" fmla="*/ 2147483646 w 54"/>
              <a:gd name="T39" fmla="*/ 2147483646 h 34"/>
              <a:gd name="T40" fmla="*/ 2147483646 w 54"/>
              <a:gd name="T41" fmla="*/ 2147483646 h 34"/>
              <a:gd name="T42" fmla="*/ 2147483646 w 54"/>
              <a:gd name="T43" fmla="*/ 2147483646 h 34"/>
              <a:gd name="T44" fmla="*/ 2147483646 w 54"/>
              <a:gd name="T45" fmla="*/ 2147483646 h 34"/>
              <a:gd name="T46" fmla="*/ 2147483646 w 54"/>
              <a:gd name="T47" fmla="*/ 2147483646 h 34"/>
              <a:gd name="T48" fmla="*/ 2147483646 w 54"/>
              <a:gd name="T49" fmla="*/ 0 h 34"/>
              <a:gd name="T50" fmla="*/ 2147483646 w 54"/>
              <a:gd name="T51" fmla="*/ 2147483646 h 34"/>
              <a:gd name="T52" fmla="*/ 2147483646 w 54"/>
              <a:gd name="T53" fmla="*/ 2147483646 h 34"/>
              <a:gd name="T54" fmla="*/ 2147483646 w 54"/>
              <a:gd name="T55" fmla="*/ 2147483646 h 34"/>
              <a:gd name="T56" fmla="*/ 2147483646 w 54"/>
              <a:gd name="T57" fmla="*/ 2147483646 h 34"/>
              <a:gd name="T58" fmla="*/ 0 w 54"/>
              <a:gd name="T59" fmla="*/ 2147483646 h 34"/>
              <a:gd name="T60" fmla="*/ 0 w 54"/>
              <a:gd name="T61" fmla="*/ 2147483646 h 34"/>
              <a:gd name="T62" fmla="*/ 0 w 54"/>
              <a:gd name="T63" fmla="*/ 2147483646 h 34"/>
              <a:gd name="T64" fmla="*/ 0 w 54"/>
              <a:gd name="T65" fmla="*/ 2147483646 h 34"/>
              <a:gd name="T66" fmla="*/ 2147483646 w 54"/>
              <a:gd name="T67" fmla="*/ 2147483646 h 34"/>
              <a:gd name="T68" fmla="*/ 2147483646 w 54"/>
              <a:gd name="T69" fmla="*/ 2147483646 h 34"/>
              <a:gd name="T70" fmla="*/ 2147483646 w 54"/>
              <a:gd name="T71" fmla="*/ 2147483646 h 34"/>
              <a:gd name="T72" fmla="*/ 2147483646 w 54"/>
              <a:gd name="T73" fmla="*/ 2147483646 h 34"/>
              <a:gd name="T74" fmla="*/ 2147483646 w 54"/>
              <a:gd name="T75" fmla="*/ 2147483646 h 34"/>
              <a:gd name="T76" fmla="*/ 2147483646 w 54"/>
              <a:gd name="T77" fmla="*/ 2147483646 h 34"/>
              <a:gd name="T78" fmla="*/ 2147483646 w 54"/>
              <a:gd name="T79" fmla="*/ 2147483646 h 34"/>
              <a:gd name="T80" fmla="*/ 2147483646 w 5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2" name="Freeform 157"/>
          <p:cNvSpPr>
            <a:spLocks/>
          </p:cNvSpPr>
          <p:nvPr/>
        </p:nvSpPr>
        <p:spPr bwMode="auto">
          <a:xfrm>
            <a:off x="6157913" y="4516438"/>
            <a:ext cx="76200" cy="53975"/>
          </a:xfrm>
          <a:custGeom>
            <a:avLst/>
            <a:gdLst>
              <a:gd name="T0" fmla="*/ 2147483646 w 54"/>
              <a:gd name="T1" fmla="*/ 2147483646 h 34"/>
              <a:gd name="T2" fmla="*/ 2147483646 w 54"/>
              <a:gd name="T3" fmla="*/ 2147483646 h 34"/>
              <a:gd name="T4" fmla="*/ 2147483646 w 54"/>
              <a:gd name="T5" fmla="*/ 2147483646 h 34"/>
              <a:gd name="T6" fmla="*/ 2147483646 w 54"/>
              <a:gd name="T7" fmla="*/ 2147483646 h 34"/>
              <a:gd name="T8" fmla="*/ 2147483646 w 54"/>
              <a:gd name="T9" fmla="*/ 2147483646 h 34"/>
              <a:gd name="T10" fmla="*/ 2147483646 w 54"/>
              <a:gd name="T11" fmla="*/ 2147483646 h 34"/>
              <a:gd name="T12" fmla="*/ 2147483646 w 54"/>
              <a:gd name="T13" fmla="*/ 2147483646 h 34"/>
              <a:gd name="T14" fmla="*/ 2147483646 w 54"/>
              <a:gd name="T15" fmla="*/ 2147483646 h 34"/>
              <a:gd name="T16" fmla="*/ 2147483646 w 54"/>
              <a:gd name="T17" fmla="*/ 2147483646 h 34"/>
              <a:gd name="T18" fmla="*/ 2147483646 w 54"/>
              <a:gd name="T19" fmla="*/ 2147483646 h 34"/>
              <a:gd name="T20" fmla="*/ 2147483646 w 54"/>
              <a:gd name="T21" fmla="*/ 2147483646 h 34"/>
              <a:gd name="T22" fmla="*/ 2147483646 w 54"/>
              <a:gd name="T23" fmla="*/ 2147483646 h 34"/>
              <a:gd name="T24" fmla="*/ 2147483646 w 54"/>
              <a:gd name="T25" fmla="*/ 2147483646 h 34"/>
              <a:gd name="T26" fmla="*/ 2147483646 w 54"/>
              <a:gd name="T27" fmla="*/ 2147483646 h 34"/>
              <a:gd name="T28" fmla="*/ 2147483646 w 54"/>
              <a:gd name="T29" fmla="*/ 2147483646 h 34"/>
              <a:gd name="T30" fmla="*/ 2147483646 w 54"/>
              <a:gd name="T31" fmla="*/ 2147483646 h 34"/>
              <a:gd name="T32" fmla="*/ 2147483646 w 54"/>
              <a:gd name="T33" fmla="*/ 2147483646 h 34"/>
              <a:gd name="T34" fmla="*/ 2147483646 w 54"/>
              <a:gd name="T35" fmla="*/ 2147483646 h 34"/>
              <a:gd name="T36" fmla="*/ 2147483646 w 54"/>
              <a:gd name="T37" fmla="*/ 2147483646 h 34"/>
              <a:gd name="T38" fmla="*/ 2147483646 w 54"/>
              <a:gd name="T39" fmla="*/ 2147483646 h 34"/>
              <a:gd name="T40" fmla="*/ 2147483646 w 54"/>
              <a:gd name="T41" fmla="*/ 2147483646 h 34"/>
              <a:gd name="T42" fmla="*/ 2147483646 w 54"/>
              <a:gd name="T43" fmla="*/ 2147483646 h 34"/>
              <a:gd name="T44" fmla="*/ 2147483646 w 54"/>
              <a:gd name="T45" fmla="*/ 2147483646 h 34"/>
              <a:gd name="T46" fmla="*/ 2147483646 w 54"/>
              <a:gd name="T47" fmla="*/ 2147483646 h 34"/>
              <a:gd name="T48" fmla="*/ 2147483646 w 54"/>
              <a:gd name="T49" fmla="*/ 0 h 34"/>
              <a:gd name="T50" fmla="*/ 2147483646 w 54"/>
              <a:gd name="T51" fmla="*/ 2147483646 h 34"/>
              <a:gd name="T52" fmla="*/ 2147483646 w 54"/>
              <a:gd name="T53" fmla="*/ 2147483646 h 34"/>
              <a:gd name="T54" fmla="*/ 2147483646 w 54"/>
              <a:gd name="T55" fmla="*/ 2147483646 h 34"/>
              <a:gd name="T56" fmla="*/ 2147483646 w 54"/>
              <a:gd name="T57" fmla="*/ 2147483646 h 34"/>
              <a:gd name="T58" fmla="*/ 0 w 54"/>
              <a:gd name="T59" fmla="*/ 2147483646 h 34"/>
              <a:gd name="T60" fmla="*/ 0 w 54"/>
              <a:gd name="T61" fmla="*/ 2147483646 h 34"/>
              <a:gd name="T62" fmla="*/ 0 w 54"/>
              <a:gd name="T63" fmla="*/ 2147483646 h 34"/>
              <a:gd name="T64" fmla="*/ 0 w 54"/>
              <a:gd name="T65" fmla="*/ 2147483646 h 34"/>
              <a:gd name="T66" fmla="*/ 2147483646 w 54"/>
              <a:gd name="T67" fmla="*/ 2147483646 h 34"/>
              <a:gd name="T68" fmla="*/ 2147483646 w 54"/>
              <a:gd name="T69" fmla="*/ 2147483646 h 34"/>
              <a:gd name="T70" fmla="*/ 2147483646 w 54"/>
              <a:gd name="T71" fmla="*/ 2147483646 h 34"/>
              <a:gd name="T72" fmla="*/ 2147483646 w 54"/>
              <a:gd name="T73" fmla="*/ 2147483646 h 34"/>
              <a:gd name="T74" fmla="*/ 2147483646 w 54"/>
              <a:gd name="T75" fmla="*/ 2147483646 h 34"/>
              <a:gd name="T76" fmla="*/ 2147483646 w 54"/>
              <a:gd name="T77" fmla="*/ 2147483646 h 34"/>
              <a:gd name="T78" fmla="*/ 2147483646 w 54"/>
              <a:gd name="T79" fmla="*/ 2147483646 h 34"/>
              <a:gd name="T80" fmla="*/ 2147483646 w 5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88223" name="Freeform 158"/>
          <p:cNvSpPr>
            <a:spLocks/>
          </p:cNvSpPr>
          <p:nvPr/>
        </p:nvSpPr>
        <p:spPr bwMode="auto">
          <a:xfrm>
            <a:off x="6192838" y="4775200"/>
            <a:ext cx="46037" cy="73025"/>
          </a:xfrm>
          <a:custGeom>
            <a:avLst/>
            <a:gdLst>
              <a:gd name="T0" fmla="*/ 2147483646 w 32"/>
              <a:gd name="T1" fmla="*/ 2147483646 h 46"/>
              <a:gd name="T2" fmla="*/ 2147483646 w 32"/>
              <a:gd name="T3" fmla="*/ 2147483646 h 46"/>
              <a:gd name="T4" fmla="*/ 2147483646 w 32"/>
              <a:gd name="T5" fmla="*/ 2147483646 h 46"/>
              <a:gd name="T6" fmla="*/ 2147483646 w 32"/>
              <a:gd name="T7" fmla="*/ 2147483646 h 46"/>
              <a:gd name="T8" fmla="*/ 2147483646 w 32"/>
              <a:gd name="T9" fmla="*/ 2147483646 h 46"/>
              <a:gd name="T10" fmla="*/ 2147483646 w 32"/>
              <a:gd name="T11" fmla="*/ 2147483646 h 46"/>
              <a:gd name="T12" fmla="*/ 2147483646 w 32"/>
              <a:gd name="T13" fmla="*/ 2147483646 h 46"/>
              <a:gd name="T14" fmla="*/ 2147483646 w 32"/>
              <a:gd name="T15" fmla="*/ 2147483646 h 46"/>
              <a:gd name="T16" fmla="*/ 2147483646 w 32"/>
              <a:gd name="T17" fmla="*/ 2147483646 h 46"/>
              <a:gd name="T18" fmla="*/ 2147483646 w 32"/>
              <a:gd name="T19" fmla="*/ 2147483646 h 46"/>
              <a:gd name="T20" fmla="*/ 2147483646 w 32"/>
              <a:gd name="T21" fmla="*/ 2147483646 h 46"/>
              <a:gd name="T22" fmla="*/ 2147483646 w 32"/>
              <a:gd name="T23" fmla="*/ 2147483646 h 46"/>
              <a:gd name="T24" fmla="*/ 2147483646 w 32"/>
              <a:gd name="T25" fmla="*/ 2147483646 h 46"/>
              <a:gd name="T26" fmla="*/ 2147483646 w 32"/>
              <a:gd name="T27" fmla="*/ 2147483646 h 46"/>
              <a:gd name="T28" fmla="*/ 2147483646 w 32"/>
              <a:gd name="T29" fmla="*/ 2147483646 h 46"/>
              <a:gd name="T30" fmla="*/ 2147483646 w 32"/>
              <a:gd name="T31" fmla="*/ 2147483646 h 46"/>
              <a:gd name="T32" fmla="*/ 2147483646 w 32"/>
              <a:gd name="T33" fmla="*/ 2147483646 h 46"/>
              <a:gd name="T34" fmla="*/ 2147483646 w 32"/>
              <a:gd name="T35" fmla="*/ 2147483646 h 46"/>
              <a:gd name="T36" fmla="*/ 2147483646 w 32"/>
              <a:gd name="T37" fmla="*/ 2147483646 h 46"/>
              <a:gd name="T38" fmla="*/ 2147483646 w 32"/>
              <a:gd name="T39" fmla="*/ 2147483646 h 46"/>
              <a:gd name="T40" fmla="*/ 2147483646 w 32"/>
              <a:gd name="T41" fmla="*/ 2147483646 h 46"/>
              <a:gd name="T42" fmla="*/ 2147483646 w 32"/>
              <a:gd name="T43" fmla="*/ 2147483646 h 46"/>
              <a:gd name="T44" fmla="*/ 2147483646 w 32"/>
              <a:gd name="T45" fmla="*/ 2147483646 h 46"/>
              <a:gd name="T46" fmla="*/ 2147483646 w 32"/>
              <a:gd name="T47" fmla="*/ 2147483646 h 46"/>
              <a:gd name="T48" fmla="*/ 2147483646 w 32"/>
              <a:gd name="T49" fmla="*/ 0 h 46"/>
              <a:gd name="T50" fmla="*/ 2147483646 w 32"/>
              <a:gd name="T51" fmla="*/ 0 h 46"/>
              <a:gd name="T52" fmla="*/ 2147483646 w 32"/>
              <a:gd name="T53" fmla="*/ 0 h 46"/>
              <a:gd name="T54" fmla="*/ 2147483646 w 32"/>
              <a:gd name="T55" fmla="*/ 2147483646 h 46"/>
              <a:gd name="T56" fmla="*/ 2147483646 w 32"/>
              <a:gd name="T57" fmla="*/ 2147483646 h 46"/>
              <a:gd name="T58" fmla="*/ 2147483646 w 32"/>
              <a:gd name="T59" fmla="*/ 2147483646 h 46"/>
              <a:gd name="T60" fmla="*/ 2147483646 w 32"/>
              <a:gd name="T61" fmla="*/ 2147483646 h 46"/>
              <a:gd name="T62" fmla="*/ 2147483646 w 32"/>
              <a:gd name="T63" fmla="*/ 2147483646 h 46"/>
              <a:gd name="T64" fmla="*/ 2147483646 w 32"/>
              <a:gd name="T65" fmla="*/ 2147483646 h 46"/>
              <a:gd name="T66" fmla="*/ 2147483646 w 32"/>
              <a:gd name="T67" fmla="*/ 2147483646 h 46"/>
              <a:gd name="T68" fmla="*/ 2147483646 w 32"/>
              <a:gd name="T69" fmla="*/ 2147483646 h 46"/>
              <a:gd name="T70" fmla="*/ 2147483646 w 32"/>
              <a:gd name="T71" fmla="*/ 2147483646 h 46"/>
              <a:gd name="T72" fmla="*/ 2147483646 w 32"/>
              <a:gd name="T73" fmla="*/ 2147483646 h 46"/>
              <a:gd name="T74" fmla="*/ 2147483646 w 32"/>
              <a:gd name="T75" fmla="*/ 2147483646 h 46"/>
              <a:gd name="T76" fmla="*/ 2147483646 w 32"/>
              <a:gd name="T77" fmla="*/ 2147483646 h 46"/>
              <a:gd name="T78" fmla="*/ 2147483646 w 32"/>
              <a:gd name="T79" fmla="*/ 2147483646 h 46"/>
              <a:gd name="T80" fmla="*/ 0 w 32"/>
              <a:gd name="T81" fmla="*/ 2147483646 h 46"/>
              <a:gd name="T82" fmla="*/ 0 w 32"/>
              <a:gd name="T83" fmla="*/ 2147483646 h 46"/>
              <a:gd name="T84" fmla="*/ 2147483646 w 32"/>
              <a:gd name="T85" fmla="*/ 2147483646 h 46"/>
              <a:gd name="T86" fmla="*/ 2147483646 w 32"/>
              <a:gd name="T87" fmla="*/ 2147483646 h 46"/>
              <a:gd name="T88" fmla="*/ 2147483646 w 32"/>
              <a:gd name="T89" fmla="*/ 2147483646 h 46"/>
              <a:gd name="T90" fmla="*/ 2147483646 w 32"/>
              <a:gd name="T91" fmla="*/ 2147483646 h 46"/>
              <a:gd name="T92" fmla="*/ 2147483646 w 32"/>
              <a:gd name="T93" fmla="*/ 2147483646 h 46"/>
              <a:gd name="T94" fmla="*/ 2147483646 w 32"/>
              <a:gd name="T95" fmla="*/ 2147483646 h 46"/>
              <a:gd name="T96" fmla="*/ 2147483646 w 32"/>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4" name="Freeform 159"/>
          <p:cNvSpPr>
            <a:spLocks/>
          </p:cNvSpPr>
          <p:nvPr/>
        </p:nvSpPr>
        <p:spPr bwMode="auto">
          <a:xfrm>
            <a:off x="6192838" y="4775200"/>
            <a:ext cx="46037" cy="73025"/>
          </a:xfrm>
          <a:custGeom>
            <a:avLst/>
            <a:gdLst>
              <a:gd name="T0" fmla="*/ 2147483646 w 32"/>
              <a:gd name="T1" fmla="*/ 2147483646 h 46"/>
              <a:gd name="T2" fmla="*/ 2147483646 w 32"/>
              <a:gd name="T3" fmla="*/ 2147483646 h 46"/>
              <a:gd name="T4" fmla="*/ 2147483646 w 32"/>
              <a:gd name="T5" fmla="*/ 2147483646 h 46"/>
              <a:gd name="T6" fmla="*/ 2147483646 w 32"/>
              <a:gd name="T7" fmla="*/ 2147483646 h 46"/>
              <a:gd name="T8" fmla="*/ 2147483646 w 32"/>
              <a:gd name="T9" fmla="*/ 2147483646 h 46"/>
              <a:gd name="T10" fmla="*/ 2147483646 w 32"/>
              <a:gd name="T11" fmla="*/ 2147483646 h 46"/>
              <a:gd name="T12" fmla="*/ 2147483646 w 32"/>
              <a:gd name="T13" fmla="*/ 2147483646 h 46"/>
              <a:gd name="T14" fmla="*/ 2147483646 w 32"/>
              <a:gd name="T15" fmla="*/ 2147483646 h 46"/>
              <a:gd name="T16" fmla="*/ 2147483646 w 32"/>
              <a:gd name="T17" fmla="*/ 2147483646 h 46"/>
              <a:gd name="T18" fmla="*/ 2147483646 w 32"/>
              <a:gd name="T19" fmla="*/ 2147483646 h 46"/>
              <a:gd name="T20" fmla="*/ 2147483646 w 32"/>
              <a:gd name="T21" fmla="*/ 2147483646 h 46"/>
              <a:gd name="T22" fmla="*/ 2147483646 w 32"/>
              <a:gd name="T23" fmla="*/ 2147483646 h 46"/>
              <a:gd name="T24" fmla="*/ 2147483646 w 32"/>
              <a:gd name="T25" fmla="*/ 2147483646 h 46"/>
              <a:gd name="T26" fmla="*/ 2147483646 w 32"/>
              <a:gd name="T27" fmla="*/ 2147483646 h 46"/>
              <a:gd name="T28" fmla="*/ 2147483646 w 32"/>
              <a:gd name="T29" fmla="*/ 2147483646 h 46"/>
              <a:gd name="T30" fmla="*/ 2147483646 w 32"/>
              <a:gd name="T31" fmla="*/ 2147483646 h 46"/>
              <a:gd name="T32" fmla="*/ 2147483646 w 32"/>
              <a:gd name="T33" fmla="*/ 2147483646 h 46"/>
              <a:gd name="T34" fmla="*/ 2147483646 w 32"/>
              <a:gd name="T35" fmla="*/ 2147483646 h 46"/>
              <a:gd name="T36" fmla="*/ 2147483646 w 32"/>
              <a:gd name="T37" fmla="*/ 2147483646 h 46"/>
              <a:gd name="T38" fmla="*/ 2147483646 w 32"/>
              <a:gd name="T39" fmla="*/ 2147483646 h 46"/>
              <a:gd name="T40" fmla="*/ 2147483646 w 32"/>
              <a:gd name="T41" fmla="*/ 2147483646 h 46"/>
              <a:gd name="T42" fmla="*/ 2147483646 w 32"/>
              <a:gd name="T43" fmla="*/ 2147483646 h 46"/>
              <a:gd name="T44" fmla="*/ 2147483646 w 32"/>
              <a:gd name="T45" fmla="*/ 2147483646 h 46"/>
              <a:gd name="T46" fmla="*/ 2147483646 w 32"/>
              <a:gd name="T47" fmla="*/ 2147483646 h 46"/>
              <a:gd name="T48" fmla="*/ 2147483646 w 32"/>
              <a:gd name="T49" fmla="*/ 0 h 46"/>
              <a:gd name="T50" fmla="*/ 2147483646 w 32"/>
              <a:gd name="T51" fmla="*/ 0 h 46"/>
              <a:gd name="T52" fmla="*/ 2147483646 w 32"/>
              <a:gd name="T53" fmla="*/ 0 h 46"/>
              <a:gd name="T54" fmla="*/ 2147483646 w 32"/>
              <a:gd name="T55" fmla="*/ 2147483646 h 46"/>
              <a:gd name="T56" fmla="*/ 2147483646 w 32"/>
              <a:gd name="T57" fmla="*/ 2147483646 h 46"/>
              <a:gd name="T58" fmla="*/ 2147483646 w 32"/>
              <a:gd name="T59" fmla="*/ 2147483646 h 46"/>
              <a:gd name="T60" fmla="*/ 2147483646 w 32"/>
              <a:gd name="T61" fmla="*/ 2147483646 h 46"/>
              <a:gd name="T62" fmla="*/ 2147483646 w 32"/>
              <a:gd name="T63" fmla="*/ 2147483646 h 46"/>
              <a:gd name="T64" fmla="*/ 2147483646 w 32"/>
              <a:gd name="T65" fmla="*/ 2147483646 h 46"/>
              <a:gd name="T66" fmla="*/ 2147483646 w 32"/>
              <a:gd name="T67" fmla="*/ 2147483646 h 46"/>
              <a:gd name="T68" fmla="*/ 2147483646 w 32"/>
              <a:gd name="T69" fmla="*/ 2147483646 h 46"/>
              <a:gd name="T70" fmla="*/ 2147483646 w 32"/>
              <a:gd name="T71" fmla="*/ 2147483646 h 46"/>
              <a:gd name="T72" fmla="*/ 2147483646 w 32"/>
              <a:gd name="T73" fmla="*/ 2147483646 h 46"/>
              <a:gd name="T74" fmla="*/ 2147483646 w 32"/>
              <a:gd name="T75" fmla="*/ 2147483646 h 46"/>
              <a:gd name="T76" fmla="*/ 2147483646 w 32"/>
              <a:gd name="T77" fmla="*/ 2147483646 h 46"/>
              <a:gd name="T78" fmla="*/ 2147483646 w 32"/>
              <a:gd name="T79" fmla="*/ 2147483646 h 46"/>
              <a:gd name="T80" fmla="*/ 0 w 32"/>
              <a:gd name="T81" fmla="*/ 2147483646 h 46"/>
              <a:gd name="T82" fmla="*/ 0 w 32"/>
              <a:gd name="T83" fmla="*/ 2147483646 h 46"/>
              <a:gd name="T84" fmla="*/ 2147483646 w 32"/>
              <a:gd name="T85" fmla="*/ 2147483646 h 46"/>
              <a:gd name="T86" fmla="*/ 2147483646 w 32"/>
              <a:gd name="T87" fmla="*/ 2147483646 h 46"/>
              <a:gd name="T88" fmla="*/ 2147483646 w 32"/>
              <a:gd name="T89" fmla="*/ 2147483646 h 46"/>
              <a:gd name="T90" fmla="*/ 2147483646 w 32"/>
              <a:gd name="T91" fmla="*/ 2147483646 h 46"/>
              <a:gd name="T92" fmla="*/ 2147483646 w 32"/>
              <a:gd name="T93" fmla="*/ 2147483646 h 46"/>
              <a:gd name="T94" fmla="*/ 2147483646 w 32"/>
              <a:gd name="T95" fmla="*/ 2147483646 h 46"/>
              <a:gd name="T96" fmla="*/ 2147483646 w 32"/>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88225" name="Freeform 160"/>
          <p:cNvSpPr>
            <a:spLocks/>
          </p:cNvSpPr>
          <p:nvPr/>
        </p:nvSpPr>
        <p:spPr bwMode="auto">
          <a:xfrm>
            <a:off x="6192838" y="4775200"/>
            <a:ext cx="46037" cy="73025"/>
          </a:xfrm>
          <a:custGeom>
            <a:avLst/>
            <a:gdLst>
              <a:gd name="T0" fmla="*/ 2147483646 w 32"/>
              <a:gd name="T1" fmla="*/ 2147483646 h 46"/>
              <a:gd name="T2" fmla="*/ 2147483646 w 32"/>
              <a:gd name="T3" fmla="*/ 2147483646 h 46"/>
              <a:gd name="T4" fmla="*/ 2147483646 w 32"/>
              <a:gd name="T5" fmla="*/ 2147483646 h 46"/>
              <a:gd name="T6" fmla="*/ 2147483646 w 32"/>
              <a:gd name="T7" fmla="*/ 2147483646 h 46"/>
              <a:gd name="T8" fmla="*/ 2147483646 w 32"/>
              <a:gd name="T9" fmla="*/ 2147483646 h 46"/>
              <a:gd name="T10" fmla="*/ 2147483646 w 32"/>
              <a:gd name="T11" fmla="*/ 2147483646 h 46"/>
              <a:gd name="T12" fmla="*/ 2147483646 w 32"/>
              <a:gd name="T13" fmla="*/ 2147483646 h 46"/>
              <a:gd name="T14" fmla="*/ 2147483646 w 32"/>
              <a:gd name="T15" fmla="*/ 2147483646 h 46"/>
              <a:gd name="T16" fmla="*/ 2147483646 w 32"/>
              <a:gd name="T17" fmla="*/ 2147483646 h 46"/>
              <a:gd name="T18" fmla="*/ 2147483646 w 32"/>
              <a:gd name="T19" fmla="*/ 2147483646 h 46"/>
              <a:gd name="T20" fmla="*/ 2147483646 w 32"/>
              <a:gd name="T21" fmla="*/ 2147483646 h 46"/>
              <a:gd name="T22" fmla="*/ 2147483646 w 32"/>
              <a:gd name="T23" fmla="*/ 2147483646 h 46"/>
              <a:gd name="T24" fmla="*/ 2147483646 w 32"/>
              <a:gd name="T25" fmla="*/ 2147483646 h 46"/>
              <a:gd name="T26" fmla="*/ 2147483646 w 32"/>
              <a:gd name="T27" fmla="*/ 2147483646 h 46"/>
              <a:gd name="T28" fmla="*/ 2147483646 w 32"/>
              <a:gd name="T29" fmla="*/ 2147483646 h 46"/>
              <a:gd name="T30" fmla="*/ 2147483646 w 32"/>
              <a:gd name="T31" fmla="*/ 2147483646 h 46"/>
              <a:gd name="T32" fmla="*/ 2147483646 w 32"/>
              <a:gd name="T33" fmla="*/ 2147483646 h 46"/>
              <a:gd name="T34" fmla="*/ 2147483646 w 32"/>
              <a:gd name="T35" fmla="*/ 2147483646 h 46"/>
              <a:gd name="T36" fmla="*/ 2147483646 w 32"/>
              <a:gd name="T37" fmla="*/ 2147483646 h 46"/>
              <a:gd name="T38" fmla="*/ 2147483646 w 32"/>
              <a:gd name="T39" fmla="*/ 2147483646 h 46"/>
              <a:gd name="T40" fmla="*/ 2147483646 w 32"/>
              <a:gd name="T41" fmla="*/ 2147483646 h 46"/>
              <a:gd name="T42" fmla="*/ 2147483646 w 32"/>
              <a:gd name="T43" fmla="*/ 2147483646 h 46"/>
              <a:gd name="T44" fmla="*/ 2147483646 w 32"/>
              <a:gd name="T45" fmla="*/ 2147483646 h 46"/>
              <a:gd name="T46" fmla="*/ 2147483646 w 32"/>
              <a:gd name="T47" fmla="*/ 2147483646 h 46"/>
              <a:gd name="T48" fmla="*/ 2147483646 w 32"/>
              <a:gd name="T49" fmla="*/ 0 h 46"/>
              <a:gd name="T50" fmla="*/ 2147483646 w 32"/>
              <a:gd name="T51" fmla="*/ 0 h 46"/>
              <a:gd name="T52" fmla="*/ 2147483646 w 32"/>
              <a:gd name="T53" fmla="*/ 0 h 46"/>
              <a:gd name="T54" fmla="*/ 2147483646 w 32"/>
              <a:gd name="T55" fmla="*/ 2147483646 h 46"/>
              <a:gd name="T56" fmla="*/ 2147483646 w 32"/>
              <a:gd name="T57" fmla="*/ 2147483646 h 46"/>
              <a:gd name="T58" fmla="*/ 2147483646 w 32"/>
              <a:gd name="T59" fmla="*/ 2147483646 h 46"/>
              <a:gd name="T60" fmla="*/ 2147483646 w 32"/>
              <a:gd name="T61" fmla="*/ 2147483646 h 46"/>
              <a:gd name="T62" fmla="*/ 2147483646 w 32"/>
              <a:gd name="T63" fmla="*/ 2147483646 h 46"/>
              <a:gd name="T64" fmla="*/ 2147483646 w 32"/>
              <a:gd name="T65" fmla="*/ 2147483646 h 46"/>
              <a:gd name="T66" fmla="*/ 2147483646 w 32"/>
              <a:gd name="T67" fmla="*/ 2147483646 h 46"/>
              <a:gd name="T68" fmla="*/ 2147483646 w 32"/>
              <a:gd name="T69" fmla="*/ 2147483646 h 46"/>
              <a:gd name="T70" fmla="*/ 2147483646 w 32"/>
              <a:gd name="T71" fmla="*/ 2147483646 h 46"/>
              <a:gd name="T72" fmla="*/ 2147483646 w 32"/>
              <a:gd name="T73" fmla="*/ 2147483646 h 46"/>
              <a:gd name="T74" fmla="*/ 2147483646 w 32"/>
              <a:gd name="T75" fmla="*/ 2147483646 h 46"/>
              <a:gd name="T76" fmla="*/ 2147483646 w 32"/>
              <a:gd name="T77" fmla="*/ 2147483646 h 46"/>
              <a:gd name="T78" fmla="*/ 2147483646 w 32"/>
              <a:gd name="T79" fmla="*/ 2147483646 h 46"/>
              <a:gd name="T80" fmla="*/ 0 w 32"/>
              <a:gd name="T81" fmla="*/ 2147483646 h 46"/>
              <a:gd name="T82" fmla="*/ 0 w 32"/>
              <a:gd name="T83" fmla="*/ 2147483646 h 46"/>
              <a:gd name="T84" fmla="*/ 2147483646 w 32"/>
              <a:gd name="T85" fmla="*/ 2147483646 h 46"/>
              <a:gd name="T86" fmla="*/ 2147483646 w 32"/>
              <a:gd name="T87" fmla="*/ 2147483646 h 46"/>
              <a:gd name="T88" fmla="*/ 2147483646 w 32"/>
              <a:gd name="T89" fmla="*/ 2147483646 h 46"/>
              <a:gd name="T90" fmla="*/ 2147483646 w 32"/>
              <a:gd name="T91" fmla="*/ 2147483646 h 46"/>
              <a:gd name="T92" fmla="*/ 2147483646 w 32"/>
              <a:gd name="T93" fmla="*/ 2147483646 h 46"/>
              <a:gd name="T94" fmla="*/ 2147483646 w 32"/>
              <a:gd name="T95" fmla="*/ 2147483646 h 46"/>
              <a:gd name="T96" fmla="*/ 2147483646 w 32"/>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88226" name="Freeform 161"/>
          <p:cNvSpPr>
            <a:spLocks/>
          </p:cNvSpPr>
          <p:nvPr/>
        </p:nvSpPr>
        <p:spPr bwMode="auto">
          <a:xfrm>
            <a:off x="6175375" y="4181475"/>
            <a:ext cx="374650" cy="369888"/>
          </a:xfrm>
          <a:custGeom>
            <a:avLst/>
            <a:gdLst>
              <a:gd name="T0" fmla="*/ 2147483646 w 266"/>
              <a:gd name="T1" fmla="*/ 2147483646 h 233"/>
              <a:gd name="T2" fmla="*/ 2147483646 w 266"/>
              <a:gd name="T3" fmla="*/ 2147483646 h 233"/>
              <a:gd name="T4" fmla="*/ 2147483646 w 266"/>
              <a:gd name="T5" fmla="*/ 2147483646 h 233"/>
              <a:gd name="T6" fmla="*/ 2147483646 w 266"/>
              <a:gd name="T7" fmla="*/ 2147483646 h 233"/>
              <a:gd name="T8" fmla="*/ 2147483646 w 266"/>
              <a:gd name="T9" fmla="*/ 2147483646 h 233"/>
              <a:gd name="T10" fmla="*/ 2147483646 w 266"/>
              <a:gd name="T11" fmla="*/ 2147483646 h 233"/>
              <a:gd name="T12" fmla="*/ 2147483646 w 266"/>
              <a:gd name="T13" fmla="*/ 2147483646 h 233"/>
              <a:gd name="T14" fmla="*/ 2147483646 w 266"/>
              <a:gd name="T15" fmla="*/ 2147483646 h 233"/>
              <a:gd name="T16" fmla="*/ 2147483646 w 266"/>
              <a:gd name="T17" fmla="*/ 2147483646 h 233"/>
              <a:gd name="T18" fmla="*/ 2147483646 w 266"/>
              <a:gd name="T19" fmla="*/ 2147483646 h 233"/>
              <a:gd name="T20" fmla="*/ 2147483646 w 266"/>
              <a:gd name="T21" fmla="*/ 2147483646 h 233"/>
              <a:gd name="T22" fmla="*/ 2147483646 w 266"/>
              <a:gd name="T23" fmla="*/ 2147483646 h 233"/>
              <a:gd name="T24" fmla="*/ 2147483646 w 266"/>
              <a:gd name="T25" fmla="*/ 2147483646 h 233"/>
              <a:gd name="T26" fmla="*/ 2147483646 w 266"/>
              <a:gd name="T27" fmla="*/ 2147483646 h 233"/>
              <a:gd name="T28" fmla="*/ 2147483646 w 266"/>
              <a:gd name="T29" fmla="*/ 2147483646 h 233"/>
              <a:gd name="T30" fmla="*/ 2147483646 w 266"/>
              <a:gd name="T31" fmla="*/ 2147483646 h 233"/>
              <a:gd name="T32" fmla="*/ 2147483646 w 266"/>
              <a:gd name="T33" fmla="*/ 2147483646 h 233"/>
              <a:gd name="T34" fmla="*/ 2147483646 w 266"/>
              <a:gd name="T35" fmla="*/ 2147483646 h 233"/>
              <a:gd name="T36" fmla="*/ 2147483646 w 266"/>
              <a:gd name="T37" fmla="*/ 2147483646 h 233"/>
              <a:gd name="T38" fmla="*/ 2147483646 w 266"/>
              <a:gd name="T39" fmla="*/ 2147483646 h 233"/>
              <a:gd name="T40" fmla="*/ 2147483646 w 266"/>
              <a:gd name="T41" fmla="*/ 2147483646 h 233"/>
              <a:gd name="T42" fmla="*/ 2147483646 w 266"/>
              <a:gd name="T43" fmla="*/ 2147483646 h 233"/>
              <a:gd name="T44" fmla="*/ 2147483646 w 266"/>
              <a:gd name="T45" fmla="*/ 2147483646 h 233"/>
              <a:gd name="T46" fmla="*/ 2147483646 w 266"/>
              <a:gd name="T47" fmla="*/ 2147483646 h 233"/>
              <a:gd name="T48" fmla="*/ 2147483646 w 266"/>
              <a:gd name="T49" fmla="*/ 2147483646 h 233"/>
              <a:gd name="T50" fmla="*/ 2147483646 w 266"/>
              <a:gd name="T51" fmla="*/ 2147483646 h 233"/>
              <a:gd name="T52" fmla="*/ 2147483646 w 266"/>
              <a:gd name="T53" fmla="*/ 2147483646 h 233"/>
              <a:gd name="T54" fmla="*/ 2147483646 w 266"/>
              <a:gd name="T55" fmla="*/ 2147483646 h 233"/>
              <a:gd name="T56" fmla="*/ 2147483646 w 266"/>
              <a:gd name="T57" fmla="*/ 2147483646 h 233"/>
              <a:gd name="T58" fmla="*/ 2147483646 w 266"/>
              <a:gd name="T59" fmla="*/ 2147483646 h 233"/>
              <a:gd name="T60" fmla="*/ 2147483646 w 266"/>
              <a:gd name="T61" fmla="*/ 2147483646 h 233"/>
              <a:gd name="T62" fmla="*/ 2147483646 w 266"/>
              <a:gd name="T63" fmla="*/ 2147483646 h 233"/>
              <a:gd name="T64" fmla="*/ 2147483646 w 266"/>
              <a:gd name="T65" fmla="*/ 2147483646 h 233"/>
              <a:gd name="T66" fmla="*/ 2147483646 w 266"/>
              <a:gd name="T67" fmla="*/ 0 h 233"/>
              <a:gd name="T68" fmla="*/ 2147483646 w 266"/>
              <a:gd name="T69" fmla="*/ 2147483646 h 233"/>
              <a:gd name="T70" fmla="*/ 2147483646 w 266"/>
              <a:gd name="T71" fmla="*/ 2147483646 h 233"/>
              <a:gd name="T72" fmla="*/ 2147483646 w 266"/>
              <a:gd name="T73" fmla="*/ 2147483646 h 233"/>
              <a:gd name="T74" fmla="*/ 2147483646 w 266"/>
              <a:gd name="T75" fmla="*/ 2147483646 h 233"/>
              <a:gd name="T76" fmla="*/ 2147483646 w 266"/>
              <a:gd name="T77" fmla="*/ 2147483646 h 233"/>
              <a:gd name="T78" fmla="*/ 2147483646 w 266"/>
              <a:gd name="T79" fmla="*/ 2147483646 h 233"/>
              <a:gd name="T80" fmla="*/ 0 w 266"/>
              <a:gd name="T81" fmla="*/ 2147483646 h 233"/>
              <a:gd name="T82" fmla="*/ 2147483646 w 266"/>
              <a:gd name="T83" fmla="*/ 2147483646 h 233"/>
              <a:gd name="T84" fmla="*/ 2147483646 w 266"/>
              <a:gd name="T85" fmla="*/ 2147483646 h 233"/>
              <a:gd name="T86" fmla="*/ 2147483646 w 266"/>
              <a:gd name="T87" fmla="*/ 2147483646 h 233"/>
              <a:gd name="T88" fmla="*/ 2147483646 w 266"/>
              <a:gd name="T89" fmla="*/ 2147483646 h 233"/>
              <a:gd name="T90" fmla="*/ 2147483646 w 266"/>
              <a:gd name="T91" fmla="*/ 2147483646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7" name="Freeform 162"/>
          <p:cNvSpPr>
            <a:spLocks/>
          </p:cNvSpPr>
          <p:nvPr/>
        </p:nvSpPr>
        <p:spPr bwMode="auto">
          <a:xfrm>
            <a:off x="6445250" y="4405313"/>
            <a:ext cx="92075" cy="88900"/>
          </a:xfrm>
          <a:custGeom>
            <a:avLst/>
            <a:gdLst>
              <a:gd name="T0" fmla="*/ 0 w 65"/>
              <a:gd name="T1" fmla="*/ 2147483646 h 56"/>
              <a:gd name="T2" fmla="*/ 2147483646 w 65"/>
              <a:gd name="T3" fmla="*/ 2147483646 h 56"/>
              <a:gd name="T4" fmla="*/ 2147483646 w 65"/>
              <a:gd name="T5" fmla="*/ 2147483646 h 56"/>
              <a:gd name="T6" fmla="*/ 2147483646 w 65"/>
              <a:gd name="T7" fmla="*/ 2147483646 h 56"/>
              <a:gd name="T8" fmla="*/ 2147483646 w 65"/>
              <a:gd name="T9" fmla="*/ 2147483646 h 56"/>
              <a:gd name="T10" fmla="*/ 2147483646 w 65"/>
              <a:gd name="T11" fmla="*/ 2147483646 h 56"/>
              <a:gd name="T12" fmla="*/ 2147483646 w 65"/>
              <a:gd name="T13" fmla="*/ 2147483646 h 56"/>
              <a:gd name="T14" fmla="*/ 2147483646 w 65"/>
              <a:gd name="T15" fmla="*/ 2147483646 h 56"/>
              <a:gd name="T16" fmla="*/ 2147483646 w 65"/>
              <a:gd name="T17" fmla="*/ 2147483646 h 56"/>
              <a:gd name="T18" fmla="*/ 2147483646 w 65"/>
              <a:gd name="T19" fmla="*/ 2147483646 h 56"/>
              <a:gd name="T20" fmla="*/ 2147483646 w 65"/>
              <a:gd name="T21" fmla="*/ 2147483646 h 56"/>
              <a:gd name="T22" fmla="*/ 2147483646 w 65"/>
              <a:gd name="T23" fmla="*/ 2147483646 h 56"/>
              <a:gd name="T24" fmla="*/ 2147483646 w 65"/>
              <a:gd name="T25" fmla="*/ 2147483646 h 56"/>
              <a:gd name="T26" fmla="*/ 2147483646 w 65"/>
              <a:gd name="T27" fmla="*/ 2147483646 h 56"/>
              <a:gd name="T28" fmla="*/ 2147483646 w 65"/>
              <a:gd name="T29" fmla="*/ 2147483646 h 56"/>
              <a:gd name="T30" fmla="*/ 2147483646 w 65"/>
              <a:gd name="T31" fmla="*/ 2147483646 h 56"/>
              <a:gd name="T32" fmla="*/ 2147483646 w 65"/>
              <a:gd name="T33" fmla="*/ 2147483646 h 56"/>
              <a:gd name="T34" fmla="*/ 2147483646 w 65"/>
              <a:gd name="T35" fmla="*/ 2147483646 h 56"/>
              <a:gd name="T36" fmla="*/ 2147483646 w 65"/>
              <a:gd name="T37" fmla="*/ 2147483646 h 56"/>
              <a:gd name="T38" fmla="*/ 2147483646 w 65"/>
              <a:gd name="T39" fmla="*/ 2147483646 h 56"/>
              <a:gd name="T40" fmla="*/ 2147483646 w 65"/>
              <a:gd name="T41" fmla="*/ 2147483646 h 56"/>
              <a:gd name="T42" fmla="*/ 2147483646 w 65"/>
              <a:gd name="T43" fmla="*/ 2147483646 h 56"/>
              <a:gd name="T44" fmla="*/ 2147483646 w 65"/>
              <a:gd name="T45" fmla="*/ 2147483646 h 56"/>
              <a:gd name="T46" fmla="*/ 2147483646 w 65"/>
              <a:gd name="T47" fmla="*/ 2147483646 h 56"/>
              <a:gd name="T48" fmla="*/ 2147483646 w 65"/>
              <a:gd name="T49" fmla="*/ 2147483646 h 56"/>
              <a:gd name="T50" fmla="*/ 2147483646 w 65"/>
              <a:gd name="T51" fmla="*/ 2147483646 h 56"/>
              <a:gd name="T52" fmla="*/ 2147483646 w 65"/>
              <a:gd name="T53" fmla="*/ 2147483646 h 56"/>
              <a:gd name="T54" fmla="*/ 2147483646 w 65"/>
              <a:gd name="T55" fmla="*/ 2147483646 h 56"/>
              <a:gd name="T56" fmla="*/ 2147483646 w 65"/>
              <a:gd name="T57" fmla="*/ 2147483646 h 56"/>
              <a:gd name="T58" fmla="*/ 2147483646 w 65"/>
              <a:gd name="T59" fmla="*/ 2147483646 h 56"/>
              <a:gd name="T60" fmla="*/ 2147483646 w 65"/>
              <a:gd name="T61" fmla="*/ 2147483646 h 56"/>
              <a:gd name="T62" fmla="*/ 2147483646 w 65"/>
              <a:gd name="T63" fmla="*/ 2147483646 h 56"/>
              <a:gd name="T64" fmla="*/ 2147483646 w 65"/>
              <a:gd name="T65" fmla="*/ 2147483646 h 56"/>
              <a:gd name="T66" fmla="*/ 2147483646 w 65"/>
              <a:gd name="T67" fmla="*/ 0 h 56"/>
              <a:gd name="T68" fmla="*/ 2147483646 w 65"/>
              <a:gd name="T69" fmla="*/ 2147483646 h 56"/>
              <a:gd name="T70" fmla="*/ 2147483646 w 65"/>
              <a:gd name="T71" fmla="*/ 2147483646 h 56"/>
              <a:gd name="T72" fmla="*/ 2147483646 w 65"/>
              <a:gd name="T73" fmla="*/ 2147483646 h 56"/>
              <a:gd name="T74" fmla="*/ 2147483646 w 65"/>
              <a:gd name="T75" fmla="*/ 2147483646 h 56"/>
              <a:gd name="T76" fmla="*/ 2147483646 w 65"/>
              <a:gd name="T77" fmla="*/ 2147483646 h 56"/>
              <a:gd name="T78" fmla="*/ 2147483646 w 65"/>
              <a:gd name="T79" fmla="*/ 2147483646 h 56"/>
              <a:gd name="T80" fmla="*/ 0 w 65"/>
              <a:gd name="T81" fmla="*/ 2147483646 h 56"/>
              <a:gd name="T82" fmla="*/ 0 w 65"/>
              <a:gd name="T83" fmla="*/ 2147483646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8" name="Freeform 163"/>
          <p:cNvSpPr>
            <a:spLocks/>
          </p:cNvSpPr>
          <p:nvPr/>
        </p:nvSpPr>
        <p:spPr bwMode="auto">
          <a:xfrm>
            <a:off x="6445250" y="4405313"/>
            <a:ext cx="92075" cy="88900"/>
          </a:xfrm>
          <a:custGeom>
            <a:avLst/>
            <a:gdLst>
              <a:gd name="T0" fmla="*/ 0 w 65"/>
              <a:gd name="T1" fmla="*/ 2147483646 h 56"/>
              <a:gd name="T2" fmla="*/ 2147483646 w 65"/>
              <a:gd name="T3" fmla="*/ 2147483646 h 56"/>
              <a:gd name="T4" fmla="*/ 2147483646 w 65"/>
              <a:gd name="T5" fmla="*/ 2147483646 h 56"/>
              <a:gd name="T6" fmla="*/ 2147483646 w 65"/>
              <a:gd name="T7" fmla="*/ 2147483646 h 56"/>
              <a:gd name="T8" fmla="*/ 2147483646 w 65"/>
              <a:gd name="T9" fmla="*/ 2147483646 h 56"/>
              <a:gd name="T10" fmla="*/ 2147483646 w 65"/>
              <a:gd name="T11" fmla="*/ 2147483646 h 56"/>
              <a:gd name="T12" fmla="*/ 2147483646 w 65"/>
              <a:gd name="T13" fmla="*/ 2147483646 h 56"/>
              <a:gd name="T14" fmla="*/ 2147483646 w 65"/>
              <a:gd name="T15" fmla="*/ 2147483646 h 56"/>
              <a:gd name="T16" fmla="*/ 2147483646 w 65"/>
              <a:gd name="T17" fmla="*/ 2147483646 h 56"/>
              <a:gd name="T18" fmla="*/ 2147483646 w 65"/>
              <a:gd name="T19" fmla="*/ 2147483646 h 56"/>
              <a:gd name="T20" fmla="*/ 2147483646 w 65"/>
              <a:gd name="T21" fmla="*/ 2147483646 h 56"/>
              <a:gd name="T22" fmla="*/ 2147483646 w 65"/>
              <a:gd name="T23" fmla="*/ 2147483646 h 56"/>
              <a:gd name="T24" fmla="*/ 2147483646 w 65"/>
              <a:gd name="T25" fmla="*/ 2147483646 h 56"/>
              <a:gd name="T26" fmla="*/ 2147483646 w 65"/>
              <a:gd name="T27" fmla="*/ 2147483646 h 56"/>
              <a:gd name="T28" fmla="*/ 2147483646 w 65"/>
              <a:gd name="T29" fmla="*/ 2147483646 h 56"/>
              <a:gd name="T30" fmla="*/ 2147483646 w 65"/>
              <a:gd name="T31" fmla="*/ 2147483646 h 56"/>
              <a:gd name="T32" fmla="*/ 2147483646 w 65"/>
              <a:gd name="T33" fmla="*/ 2147483646 h 56"/>
              <a:gd name="T34" fmla="*/ 2147483646 w 65"/>
              <a:gd name="T35" fmla="*/ 2147483646 h 56"/>
              <a:gd name="T36" fmla="*/ 2147483646 w 65"/>
              <a:gd name="T37" fmla="*/ 2147483646 h 56"/>
              <a:gd name="T38" fmla="*/ 2147483646 w 65"/>
              <a:gd name="T39" fmla="*/ 2147483646 h 56"/>
              <a:gd name="T40" fmla="*/ 2147483646 w 65"/>
              <a:gd name="T41" fmla="*/ 2147483646 h 56"/>
              <a:gd name="T42" fmla="*/ 2147483646 w 65"/>
              <a:gd name="T43" fmla="*/ 2147483646 h 56"/>
              <a:gd name="T44" fmla="*/ 2147483646 w 65"/>
              <a:gd name="T45" fmla="*/ 2147483646 h 56"/>
              <a:gd name="T46" fmla="*/ 2147483646 w 65"/>
              <a:gd name="T47" fmla="*/ 2147483646 h 56"/>
              <a:gd name="T48" fmla="*/ 2147483646 w 65"/>
              <a:gd name="T49" fmla="*/ 2147483646 h 56"/>
              <a:gd name="T50" fmla="*/ 2147483646 w 65"/>
              <a:gd name="T51" fmla="*/ 2147483646 h 56"/>
              <a:gd name="T52" fmla="*/ 2147483646 w 65"/>
              <a:gd name="T53" fmla="*/ 2147483646 h 56"/>
              <a:gd name="T54" fmla="*/ 2147483646 w 65"/>
              <a:gd name="T55" fmla="*/ 2147483646 h 56"/>
              <a:gd name="T56" fmla="*/ 2147483646 w 65"/>
              <a:gd name="T57" fmla="*/ 2147483646 h 56"/>
              <a:gd name="T58" fmla="*/ 2147483646 w 65"/>
              <a:gd name="T59" fmla="*/ 2147483646 h 56"/>
              <a:gd name="T60" fmla="*/ 2147483646 w 65"/>
              <a:gd name="T61" fmla="*/ 2147483646 h 56"/>
              <a:gd name="T62" fmla="*/ 2147483646 w 65"/>
              <a:gd name="T63" fmla="*/ 2147483646 h 56"/>
              <a:gd name="T64" fmla="*/ 2147483646 w 65"/>
              <a:gd name="T65" fmla="*/ 2147483646 h 56"/>
              <a:gd name="T66" fmla="*/ 2147483646 w 65"/>
              <a:gd name="T67" fmla="*/ 0 h 56"/>
              <a:gd name="T68" fmla="*/ 2147483646 w 65"/>
              <a:gd name="T69" fmla="*/ 2147483646 h 56"/>
              <a:gd name="T70" fmla="*/ 2147483646 w 65"/>
              <a:gd name="T71" fmla="*/ 2147483646 h 56"/>
              <a:gd name="T72" fmla="*/ 2147483646 w 65"/>
              <a:gd name="T73" fmla="*/ 2147483646 h 56"/>
              <a:gd name="T74" fmla="*/ 2147483646 w 65"/>
              <a:gd name="T75" fmla="*/ 2147483646 h 56"/>
              <a:gd name="T76" fmla="*/ 2147483646 w 65"/>
              <a:gd name="T77" fmla="*/ 2147483646 h 56"/>
              <a:gd name="T78" fmla="*/ 2147483646 w 65"/>
              <a:gd name="T79" fmla="*/ 2147483646 h 56"/>
              <a:gd name="T80" fmla="*/ 0 w 65"/>
              <a:gd name="T81" fmla="*/ 2147483646 h 56"/>
              <a:gd name="T82" fmla="*/ 0 w 65"/>
              <a:gd name="T83" fmla="*/ 2147483646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88229" name="Freeform 164"/>
          <p:cNvSpPr>
            <a:spLocks/>
          </p:cNvSpPr>
          <p:nvPr/>
        </p:nvSpPr>
        <p:spPr bwMode="auto">
          <a:xfrm>
            <a:off x="6445250" y="4405313"/>
            <a:ext cx="92075" cy="88900"/>
          </a:xfrm>
          <a:custGeom>
            <a:avLst/>
            <a:gdLst>
              <a:gd name="T0" fmla="*/ 0 w 65"/>
              <a:gd name="T1" fmla="*/ 2147483646 h 56"/>
              <a:gd name="T2" fmla="*/ 2147483646 w 65"/>
              <a:gd name="T3" fmla="*/ 2147483646 h 56"/>
              <a:gd name="T4" fmla="*/ 2147483646 w 65"/>
              <a:gd name="T5" fmla="*/ 2147483646 h 56"/>
              <a:gd name="T6" fmla="*/ 2147483646 w 65"/>
              <a:gd name="T7" fmla="*/ 2147483646 h 56"/>
              <a:gd name="T8" fmla="*/ 2147483646 w 65"/>
              <a:gd name="T9" fmla="*/ 2147483646 h 56"/>
              <a:gd name="T10" fmla="*/ 2147483646 w 65"/>
              <a:gd name="T11" fmla="*/ 2147483646 h 56"/>
              <a:gd name="T12" fmla="*/ 2147483646 w 65"/>
              <a:gd name="T13" fmla="*/ 2147483646 h 56"/>
              <a:gd name="T14" fmla="*/ 2147483646 w 65"/>
              <a:gd name="T15" fmla="*/ 2147483646 h 56"/>
              <a:gd name="T16" fmla="*/ 2147483646 w 65"/>
              <a:gd name="T17" fmla="*/ 2147483646 h 56"/>
              <a:gd name="T18" fmla="*/ 2147483646 w 65"/>
              <a:gd name="T19" fmla="*/ 2147483646 h 56"/>
              <a:gd name="T20" fmla="*/ 2147483646 w 65"/>
              <a:gd name="T21" fmla="*/ 2147483646 h 56"/>
              <a:gd name="T22" fmla="*/ 2147483646 w 65"/>
              <a:gd name="T23" fmla="*/ 2147483646 h 56"/>
              <a:gd name="T24" fmla="*/ 2147483646 w 65"/>
              <a:gd name="T25" fmla="*/ 2147483646 h 56"/>
              <a:gd name="T26" fmla="*/ 2147483646 w 65"/>
              <a:gd name="T27" fmla="*/ 2147483646 h 56"/>
              <a:gd name="T28" fmla="*/ 2147483646 w 65"/>
              <a:gd name="T29" fmla="*/ 2147483646 h 56"/>
              <a:gd name="T30" fmla="*/ 2147483646 w 65"/>
              <a:gd name="T31" fmla="*/ 2147483646 h 56"/>
              <a:gd name="T32" fmla="*/ 2147483646 w 65"/>
              <a:gd name="T33" fmla="*/ 2147483646 h 56"/>
              <a:gd name="T34" fmla="*/ 2147483646 w 65"/>
              <a:gd name="T35" fmla="*/ 2147483646 h 56"/>
              <a:gd name="T36" fmla="*/ 2147483646 w 65"/>
              <a:gd name="T37" fmla="*/ 2147483646 h 56"/>
              <a:gd name="T38" fmla="*/ 2147483646 w 65"/>
              <a:gd name="T39" fmla="*/ 2147483646 h 56"/>
              <a:gd name="T40" fmla="*/ 2147483646 w 65"/>
              <a:gd name="T41" fmla="*/ 2147483646 h 56"/>
              <a:gd name="T42" fmla="*/ 2147483646 w 65"/>
              <a:gd name="T43" fmla="*/ 2147483646 h 56"/>
              <a:gd name="T44" fmla="*/ 2147483646 w 65"/>
              <a:gd name="T45" fmla="*/ 2147483646 h 56"/>
              <a:gd name="T46" fmla="*/ 2147483646 w 65"/>
              <a:gd name="T47" fmla="*/ 2147483646 h 56"/>
              <a:gd name="T48" fmla="*/ 2147483646 w 65"/>
              <a:gd name="T49" fmla="*/ 2147483646 h 56"/>
              <a:gd name="T50" fmla="*/ 2147483646 w 65"/>
              <a:gd name="T51" fmla="*/ 2147483646 h 56"/>
              <a:gd name="T52" fmla="*/ 2147483646 w 65"/>
              <a:gd name="T53" fmla="*/ 2147483646 h 56"/>
              <a:gd name="T54" fmla="*/ 2147483646 w 65"/>
              <a:gd name="T55" fmla="*/ 2147483646 h 56"/>
              <a:gd name="T56" fmla="*/ 2147483646 w 65"/>
              <a:gd name="T57" fmla="*/ 2147483646 h 56"/>
              <a:gd name="T58" fmla="*/ 2147483646 w 65"/>
              <a:gd name="T59" fmla="*/ 2147483646 h 56"/>
              <a:gd name="T60" fmla="*/ 2147483646 w 65"/>
              <a:gd name="T61" fmla="*/ 2147483646 h 56"/>
              <a:gd name="T62" fmla="*/ 2147483646 w 65"/>
              <a:gd name="T63" fmla="*/ 2147483646 h 56"/>
              <a:gd name="T64" fmla="*/ 2147483646 w 65"/>
              <a:gd name="T65" fmla="*/ 2147483646 h 56"/>
              <a:gd name="T66" fmla="*/ 2147483646 w 65"/>
              <a:gd name="T67" fmla="*/ 0 h 56"/>
              <a:gd name="T68" fmla="*/ 2147483646 w 65"/>
              <a:gd name="T69" fmla="*/ 2147483646 h 56"/>
              <a:gd name="T70" fmla="*/ 2147483646 w 65"/>
              <a:gd name="T71" fmla="*/ 2147483646 h 56"/>
              <a:gd name="T72" fmla="*/ 2147483646 w 65"/>
              <a:gd name="T73" fmla="*/ 2147483646 h 56"/>
              <a:gd name="T74" fmla="*/ 2147483646 w 65"/>
              <a:gd name="T75" fmla="*/ 2147483646 h 56"/>
              <a:gd name="T76" fmla="*/ 2147483646 w 65"/>
              <a:gd name="T77" fmla="*/ 2147483646 h 56"/>
              <a:gd name="T78" fmla="*/ 2147483646 w 65"/>
              <a:gd name="T79" fmla="*/ 2147483646 h 56"/>
              <a:gd name="T80" fmla="*/ 0 w 65"/>
              <a:gd name="T81" fmla="*/ 2147483646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88230" name="Freeform 165"/>
          <p:cNvSpPr>
            <a:spLocks/>
          </p:cNvSpPr>
          <p:nvPr/>
        </p:nvSpPr>
        <p:spPr bwMode="auto">
          <a:xfrm>
            <a:off x="6423025" y="4303713"/>
            <a:ext cx="74613" cy="87312"/>
          </a:xfrm>
          <a:custGeom>
            <a:avLst/>
            <a:gdLst>
              <a:gd name="T0" fmla="*/ 2147483646 w 53"/>
              <a:gd name="T1" fmla="*/ 2147483646 h 55"/>
              <a:gd name="T2" fmla="*/ 2147483646 w 53"/>
              <a:gd name="T3" fmla="*/ 2147483646 h 55"/>
              <a:gd name="T4" fmla="*/ 2147483646 w 53"/>
              <a:gd name="T5" fmla="*/ 2147483646 h 55"/>
              <a:gd name="T6" fmla="*/ 2147483646 w 53"/>
              <a:gd name="T7" fmla="*/ 2147483646 h 55"/>
              <a:gd name="T8" fmla="*/ 2147483646 w 53"/>
              <a:gd name="T9" fmla="*/ 2147483646 h 55"/>
              <a:gd name="T10" fmla="*/ 2147483646 w 53"/>
              <a:gd name="T11" fmla="*/ 2147483646 h 55"/>
              <a:gd name="T12" fmla="*/ 2147483646 w 53"/>
              <a:gd name="T13" fmla="*/ 2147483646 h 55"/>
              <a:gd name="T14" fmla="*/ 2147483646 w 53"/>
              <a:gd name="T15" fmla="*/ 2147483646 h 55"/>
              <a:gd name="T16" fmla="*/ 2147483646 w 53"/>
              <a:gd name="T17" fmla="*/ 2147483646 h 55"/>
              <a:gd name="T18" fmla="*/ 2147483646 w 53"/>
              <a:gd name="T19" fmla="*/ 2147483646 h 55"/>
              <a:gd name="T20" fmla="*/ 2147483646 w 53"/>
              <a:gd name="T21" fmla="*/ 2147483646 h 55"/>
              <a:gd name="T22" fmla="*/ 2147483646 w 53"/>
              <a:gd name="T23" fmla="*/ 2147483646 h 55"/>
              <a:gd name="T24" fmla="*/ 2147483646 w 53"/>
              <a:gd name="T25" fmla="*/ 2147483646 h 55"/>
              <a:gd name="T26" fmla="*/ 2147483646 w 53"/>
              <a:gd name="T27" fmla="*/ 2147483646 h 55"/>
              <a:gd name="T28" fmla="*/ 2147483646 w 53"/>
              <a:gd name="T29" fmla="*/ 2147483646 h 55"/>
              <a:gd name="T30" fmla="*/ 2147483646 w 53"/>
              <a:gd name="T31" fmla="*/ 2147483646 h 55"/>
              <a:gd name="T32" fmla="*/ 2147483646 w 53"/>
              <a:gd name="T33" fmla="*/ 2147483646 h 55"/>
              <a:gd name="T34" fmla="*/ 2147483646 w 53"/>
              <a:gd name="T35" fmla="*/ 2147483646 h 55"/>
              <a:gd name="T36" fmla="*/ 2147483646 w 53"/>
              <a:gd name="T37" fmla="*/ 2147483646 h 55"/>
              <a:gd name="T38" fmla="*/ 2147483646 w 53"/>
              <a:gd name="T39" fmla="*/ 2147483646 h 55"/>
              <a:gd name="T40" fmla="*/ 2147483646 w 53"/>
              <a:gd name="T41" fmla="*/ 2147483646 h 55"/>
              <a:gd name="T42" fmla="*/ 2147483646 w 53"/>
              <a:gd name="T43" fmla="*/ 2147483646 h 55"/>
              <a:gd name="T44" fmla="*/ 2147483646 w 53"/>
              <a:gd name="T45" fmla="*/ 2147483646 h 55"/>
              <a:gd name="T46" fmla="*/ 2147483646 w 53"/>
              <a:gd name="T47" fmla="*/ 2147483646 h 55"/>
              <a:gd name="T48" fmla="*/ 2147483646 w 53"/>
              <a:gd name="T49" fmla="*/ 2147483646 h 55"/>
              <a:gd name="T50" fmla="*/ 2147483646 w 53"/>
              <a:gd name="T51" fmla="*/ 0 h 55"/>
              <a:gd name="T52" fmla="*/ 2147483646 w 53"/>
              <a:gd name="T53" fmla="*/ 0 h 55"/>
              <a:gd name="T54" fmla="*/ 2147483646 w 53"/>
              <a:gd name="T55" fmla="*/ 2147483646 h 55"/>
              <a:gd name="T56" fmla="*/ 2147483646 w 53"/>
              <a:gd name="T57" fmla="*/ 2147483646 h 55"/>
              <a:gd name="T58" fmla="*/ 2147483646 w 53"/>
              <a:gd name="T59" fmla="*/ 2147483646 h 55"/>
              <a:gd name="T60" fmla="*/ 2147483646 w 53"/>
              <a:gd name="T61" fmla="*/ 2147483646 h 55"/>
              <a:gd name="T62" fmla="*/ 2147483646 w 53"/>
              <a:gd name="T63" fmla="*/ 2147483646 h 55"/>
              <a:gd name="T64" fmla="*/ 2147483646 w 53"/>
              <a:gd name="T65" fmla="*/ 2147483646 h 55"/>
              <a:gd name="T66" fmla="*/ 0 w 53"/>
              <a:gd name="T67" fmla="*/ 2147483646 h 55"/>
              <a:gd name="T68" fmla="*/ 0 w 53"/>
              <a:gd name="T69" fmla="*/ 2147483646 h 55"/>
              <a:gd name="T70" fmla="*/ 2147483646 w 53"/>
              <a:gd name="T71" fmla="*/ 2147483646 h 55"/>
              <a:gd name="T72" fmla="*/ 2147483646 w 53"/>
              <a:gd name="T73" fmla="*/ 2147483646 h 55"/>
              <a:gd name="T74" fmla="*/ 2147483646 w 53"/>
              <a:gd name="T75" fmla="*/ 2147483646 h 55"/>
              <a:gd name="T76" fmla="*/ 2147483646 w 53"/>
              <a:gd name="T77" fmla="*/ 2147483646 h 55"/>
              <a:gd name="T78" fmla="*/ 2147483646 w 53"/>
              <a:gd name="T79" fmla="*/ 2147483646 h 55"/>
              <a:gd name="T80" fmla="*/ 2147483646 w 53"/>
              <a:gd name="T81" fmla="*/ 214748364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31" name="Freeform 166"/>
          <p:cNvSpPr>
            <a:spLocks/>
          </p:cNvSpPr>
          <p:nvPr/>
        </p:nvSpPr>
        <p:spPr bwMode="auto">
          <a:xfrm>
            <a:off x="6423025" y="4303713"/>
            <a:ext cx="74613" cy="87312"/>
          </a:xfrm>
          <a:custGeom>
            <a:avLst/>
            <a:gdLst>
              <a:gd name="T0" fmla="*/ 2147483646 w 53"/>
              <a:gd name="T1" fmla="*/ 2147483646 h 55"/>
              <a:gd name="T2" fmla="*/ 2147483646 w 53"/>
              <a:gd name="T3" fmla="*/ 2147483646 h 55"/>
              <a:gd name="T4" fmla="*/ 2147483646 w 53"/>
              <a:gd name="T5" fmla="*/ 2147483646 h 55"/>
              <a:gd name="T6" fmla="*/ 2147483646 w 53"/>
              <a:gd name="T7" fmla="*/ 2147483646 h 55"/>
              <a:gd name="T8" fmla="*/ 2147483646 w 53"/>
              <a:gd name="T9" fmla="*/ 2147483646 h 55"/>
              <a:gd name="T10" fmla="*/ 2147483646 w 53"/>
              <a:gd name="T11" fmla="*/ 2147483646 h 55"/>
              <a:gd name="T12" fmla="*/ 2147483646 w 53"/>
              <a:gd name="T13" fmla="*/ 2147483646 h 55"/>
              <a:gd name="T14" fmla="*/ 2147483646 w 53"/>
              <a:gd name="T15" fmla="*/ 2147483646 h 55"/>
              <a:gd name="T16" fmla="*/ 2147483646 w 53"/>
              <a:gd name="T17" fmla="*/ 2147483646 h 55"/>
              <a:gd name="T18" fmla="*/ 2147483646 w 53"/>
              <a:gd name="T19" fmla="*/ 2147483646 h 55"/>
              <a:gd name="T20" fmla="*/ 2147483646 w 53"/>
              <a:gd name="T21" fmla="*/ 2147483646 h 55"/>
              <a:gd name="T22" fmla="*/ 2147483646 w 53"/>
              <a:gd name="T23" fmla="*/ 2147483646 h 55"/>
              <a:gd name="T24" fmla="*/ 2147483646 w 53"/>
              <a:gd name="T25" fmla="*/ 2147483646 h 55"/>
              <a:gd name="T26" fmla="*/ 2147483646 w 53"/>
              <a:gd name="T27" fmla="*/ 2147483646 h 55"/>
              <a:gd name="T28" fmla="*/ 2147483646 w 53"/>
              <a:gd name="T29" fmla="*/ 2147483646 h 55"/>
              <a:gd name="T30" fmla="*/ 2147483646 w 53"/>
              <a:gd name="T31" fmla="*/ 2147483646 h 55"/>
              <a:gd name="T32" fmla="*/ 2147483646 w 53"/>
              <a:gd name="T33" fmla="*/ 2147483646 h 55"/>
              <a:gd name="T34" fmla="*/ 2147483646 w 53"/>
              <a:gd name="T35" fmla="*/ 2147483646 h 55"/>
              <a:gd name="T36" fmla="*/ 2147483646 w 53"/>
              <a:gd name="T37" fmla="*/ 2147483646 h 55"/>
              <a:gd name="T38" fmla="*/ 2147483646 w 53"/>
              <a:gd name="T39" fmla="*/ 2147483646 h 55"/>
              <a:gd name="T40" fmla="*/ 2147483646 w 53"/>
              <a:gd name="T41" fmla="*/ 2147483646 h 55"/>
              <a:gd name="T42" fmla="*/ 2147483646 w 53"/>
              <a:gd name="T43" fmla="*/ 2147483646 h 55"/>
              <a:gd name="T44" fmla="*/ 2147483646 w 53"/>
              <a:gd name="T45" fmla="*/ 2147483646 h 55"/>
              <a:gd name="T46" fmla="*/ 2147483646 w 53"/>
              <a:gd name="T47" fmla="*/ 2147483646 h 55"/>
              <a:gd name="T48" fmla="*/ 2147483646 w 53"/>
              <a:gd name="T49" fmla="*/ 2147483646 h 55"/>
              <a:gd name="T50" fmla="*/ 2147483646 w 53"/>
              <a:gd name="T51" fmla="*/ 0 h 55"/>
              <a:gd name="T52" fmla="*/ 2147483646 w 53"/>
              <a:gd name="T53" fmla="*/ 0 h 55"/>
              <a:gd name="T54" fmla="*/ 2147483646 w 53"/>
              <a:gd name="T55" fmla="*/ 2147483646 h 55"/>
              <a:gd name="T56" fmla="*/ 2147483646 w 53"/>
              <a:gd name="T57" fmla="*/ 2147483646 h 55"/>
              <a:gd name="T58" fmla="*/ 2147483646 w 53"/>
              <a:gd name="T59" fmla="*/ 2147483646 h 55"/>
              <a:gd name="T60" fmla="*/ 2147483646 w 53"/>
              <a:gd name="T61" fmla="*/ 2147483646 h 55"/>
              <a:gd name="T62" fmla="*/ 2147483646 w 53"/>
              <a:gd name="T63" fmla="*/ 2147483646 h 55"/>
              <a:gd name="T64" fmla="*/ 2147483646 w 53"/>
              <a:gd name="T65" fmla="*/ 2147483646 h 55"/>
              <a:gd name="T66" fmla="*/ 0 w 53"/>
              <a:gd name="T67" fmla="*/ 2147483646 h 55"/>
              <a:gd name="T68" fmla="*/ 0 w 53"/>
              <a:gd name="T69" fmla="*/ 2147483646 h 55"/>
              <a:gd name="T70" fmla="*/ 2147483646 w 53"/>
              <a:gd name="T71" fmla="*/ 2147483646 h 55"/>
              <a:gd name="T72" fmla="*/ 2147483646 w 53"/>
              <a:gd name="T73" fmla="*/ 2147483646 h 55"/>
              <a:gd name="T74" fmla="*/ 2147483646 w 53"/>
              <a:gd name="T75" fmla="*/ 2147483646 h 55"/>
              <a:gd name="T76" fmla="*/ 2147483646 w 53"/>
              <a:gd name="T77" fmla="*/ 2147483646 h 55"/>
              <a:gd name="T78" fmla="*/ 2147483646 w 53"/>
              <a:gd name="T79" fmla="*/ 2147483646 h 55"/>
              <a:gd name="T80" fmla="*/ 2147483646 w 53"/>
              <a:gd name="T81" fmla="*/ 214748364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88232" name="Freeform 167"/>
          <p:cNvSpPr>
            <a:spLocks/>
          </p:cNvSpPr>
          <p:nvPr/>
        </p:nvSpPr>
        <p:spPr bwMode="auto">
          <a:xfrm>
            <a:off x="6423025" y="4303713"/>
            <a:ext cx="74613" cy="87312"/>
          </a:xfrm>
          <a:custGeom>
            <a:avLst/>
            <a:gdLst>
              <a:gd name="T0" fmla="*/ 2147483646 w 53"/>
              <a:gd name="T1" fmla="*/ 2147483646 h 55"/>
              <a:gd name="T2" fmla="*/ 2147483646 w 53"/>
              <a:gd name="T3" fmla="*/ 2147483646 h 55"/>
              <a:gd name="T4" fmla="*/ 2147483646 w 53"/>
              <a:gd name="T5" fmla="*/ 2147483646 h 55"/>
              <a:gd name="T6" fmla="*/ 2147483646 w 53"/>
              <a:gd name="T7" fmla="*/ 2147483646 h 55"/>
              <a:gd name="T8" fmla="*/ 2147483646 w 53"/>
              <a:gd name="T9" fmla="*/ 2147483646 h 55"/>
              <a:gd name="T10" fmla="*/ 2147483646 w 53"/>
              <a:gd name="T11" fmla="*/ 2147483646 h 55"/>
              <a:gd name="T12" fmla="*/ 2147483646 w 53"/>
              <a:gd name="T13" fmla="*/ 2147483646 h 55"/>
              <a:gd name="T14" fmla="*/ 2147483646 w 53"/>
              <a:gd name="T15" fmla="*/ 2147483646 h 55"/>
              <a:gd name="T16" fmla="*/ 2147483646 w 53"/>
              <a:gd name="T17" fmla="*/ 2147483646 h 55"/>
              <a:gd name="T18" fmla="*/ 2147483646 w 53"/>
              <a:gd name="T19" fmla="*/ 2147483646 h 55"/>
              <a:gd name="T20" fmla="*/ 2147483646 w 53"/>
              <a:gd name="T21" fmla="*/ 2147483646 h 55"/>
              <a:gd name="T22" fmla="*/ 2147483646 w 53"/>
              <a:gd name="T23" fmla="*/ 2147483646 h 55"/>
              <a:gd name="T24" fmla="*/ 2147483646 w 53"/>
              <a:gd name="T25" fmla="*/ 2147483646 h 55"/>
              <a:gd name="T26" fmla="*/ 2147483646 w 53"/>
              <a:gd name="T27" fmla="*/ 2147483646 h 55"/>
              <a:gd name="T28" fmla="*/ 2147483646 w 53"/>
              <a:gd name="T29" fmla="*/ 2147483646 h 55"/>
              <a:gd name="T30" fmla="*/ 2147483646 w 53"/>
              <a:gd name="T31" fmla="*/ 2147483646 h 55"/>
              <a:gd name="T32" fmla="*/ 2147483646 w 53"/>
              <a:gd name="T33" fmla="*/ 2147483646 h 55"/>
              <a:gd name="T34" fmla="*/ 2147483646 w 53"/>
              <a:gd name="T35" fmla="*/ 2147483646 h 55"/>
              <a:gd name="T36" fmla="*/ 2147483646 w 53"/>
              <a:gd name="T37" fmla="*/ 2147483646 h 55"/>
              <a:gd name="T38" fmla="*/ 2147483646 w 53"/>
              <a:gd name="T39" fmla="*/ 2147483646 h 55"/>
              <a:gd name="T40" fmla="*/ 2147483646 w 53"/>
              <a:gd name="T41" fmla="*/ 2147483646 h 55"/>
              <a:gd name="T42" fmla="*/ 2147483646 w 53"/>
              <a:gd name="T43" fmla="*/ 2147483646 h 55"/>
              <a:gd name="T44" fmla="*/ 2147483646 w 53"/>
              <a:gd name="T45" fmla="*/ 2147483646 h 55"/>
              <a:gd name="T46" fmla="*/ 2147483646 w 53"/>
              <a:gd name="T47" fmla="*/ 2147483646 h 55"/>
              <a:gd name="T48" fmla="*/ 2147483646 w 53"/>
              <a:gd name="T49" fmla="*/ 2147483646 h 55"/>
              <a:gd name="T50" fmla="*/ 2147483646 w 53"/>
              <a:gd name="T51" fmla="*/ 0 h 55"/>
              <a:gd name="T52" fmla="*/ 2147483646 w 53"/>
              <a:gd name="T53" fmla="*/ 0 h 55"/>
              <a:gd name="T54" fmla="*/ 2147483646 w 53"/>
              <a:gd name="T55" fmla="*/ 2147483646 h 55"/>
              <a:gd name="T56" fmla="*/ 2147483646 w 53"/>
              <a:gd name="T57" fmla="*/ 2147483646 h 55"/>
              <a:gd name="T58" fmla="*/ 2147483646 w 53"/>
              <a:gd name="T59" fmla="*/ 2147483646 h 55"/>
              <a:gd name="T60" fmla="*/ 2147483646 w 53"/>
              <a:gd name="T61" fmla="*/ 2147483646 h 55"/>
              <a:gd name="T62" fmla="*/ 2147483646 w 53"/>
              <a:gd name="T63" fmla="*/ 2147483646 h 55"/>
              <a:gd name="T64" fmla="*/ 2147483646 w 53"/>
              <a:gd name="T65" fmla="*/ 2147483646 h 55"/>
              <a:gd name="T66" fmla="*/ 0 w 53"/>
              <a:gd name="T67" fmla="*/ 2147483646 h 55"/>
              <a:gd name="T68" fmla="*/ 0 w 53"/>
              <a:gd name="T69" fmla="*/ 2147483646 h 55"/>
              <a:gd name="T70" fmla="*/ 2147483646 w 53"/>
              <a:gd name="T71" fmla="*/ 2147483646 h 55"/>
              <a:gd name="T72" fmla="*/ 2147483646 w 53"/>
              <a:gd name="T73" fmla="*/ 2147483646 h 55"/>
              <a:gd name="T74" fmla="*/ 2147483646 w 53"/>
              <a:gd name="T75" fmla="*/ 2147483646 h 55"/>
              <a:gd name="T76" fmla="*/ 2147483646 w 53"/>
              <a:gd name="T77" fmla="*/ 2147483646 h 55"/>
              <a:gd name="T78" fmla="*/ 2147483646 w 53"/>
              <a:gd name="T79" fmla="*/ 2147483646 h 55"/>
              <a:gd name="T80" fmla="*/ 2147483646 w 53"/>
              <a:gd name="T81" fmla="*/ 214748364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88233" name="Freeform 168"/>
          <p:cNvSpPr>
            <a:spLocks/>
          </p:cNvSpPr>
          <p:nvPr/>
        </p:nvSpPr>
        <p:spPr bwMode="auto">
          <a:xfrm>
            <a:off x="6369050" y="4340225"/>
            <a:ext cx="85725" cy="87313"/>
          </a:xfrm>
          <a:custGeom>
            <a:avLst/>
            <a:gdLst>
              <a:gd name="T0" fmla="*/ 2147483646 w 61"/>
              <a:gd name="T1" fmla="*/ 2147483646 h 55"/>
              <a:gd name="T2" fmla="*/ 0 w 61"/>
              <a:gd name="T3" fmla="*/ 2147483646 h 55"/>
              <a:gd name="T4" fmla="*/ 2147483646 w 61"/>
              <a:gd name="T5" fmla="*/ 2147483646 h 55"/>
              <a:gd name="T6" fmla="*/ 2147483646 w 61"/>
              <a:gd name="T7" fmla="*/ 2147483646 h 55"/>
              <a:gd name="T8" fmla="*/ 2147483646 w 61"/>
              <a:gd name="T9" fmla="*/ 2147483646 h 55"/>
              <a:gd name="T10" fmla="*/ 2147483646 w 61"/>
              <a:gd name="T11" fmla="*/ 2147483646 h 55"/>
              <a:gd name="T12" fmla="*/ 2147483646 w 61"/>
              <a:gd name="T13" fmla="*/ 2147483646 h 55"/>
              <a:gd name="T14" fmla="*/ 2147483646 w 61"/>
              <a:gd name="T15" fmla="*/ 2147483646 h 55"/>
              <a:gd name="T16" fmla="*/ 2147483646 w 61"/>
              <a:gd name="T17" fmla="*/ 2147483646 h 55"/>
              <a:gd name="T18" fmla="*/ 2147483646 w 61"/>
              <a:gd name="T19" fmla="*/ 2147483646 h 55"/>
              <a:gd name="T20" fmla="*/ 2147483646 w 61"/>
              <a:gd name="T21" fmla="*/ 2147483646 h 55"/>
              <a:gd name="T22" fmla="*/ 2147483646 w 61"/>
              <a:gd name="T23" fmla="*/ 2147483646 h 55"/>
              <a:gd name="T24" fmla="*/ 2147483646 w 61"/>
              <a:gd name="T25" fmla="*/ 2147483646 h 55"/>
              <a:gd name="T26" fmla="*/ 2147483646 w 61"/>
              <a:gd name="T27" fmla="*/ 2147483646 h 55"/>
              <a:gd name="T28" fmla="*/ 2147483646 w 61"/>
              <a:gd name="T29" fmla="*/ 2147483646 h 55"/>
              <a:gd name="T30" fmla="*/ 2147483646 w 61"/>
              <a:gd name="T31" fmla="*/ 2147483646 h 55"/>
              <a:gd name="T32" fmla="*/ 2147483646 w 61"/>
              <a:gd name="T33" fmla="*/ 2147483646 h 55"/>
              <a:gd name="T34" fmla="*/ 2147483646 w 61"/>
              <a:gd name="T35" fmla="*/ 2147483646 h 55"/>
              <a:gd name="T36" fmla="*/ 2147483646 w 61"/>
              <a:gd name="T37" fmla="*/ 2147483646 h 55"/>
              <a:gd name="T38" fmla="*/ 2147483646 w 61"/>
              <a:gd name="T39" fmla="*/ 2147483646 h 55"/>
              <a:gd name="T40" fmla="*/ 2147483646 w 61"/>
              <a:gd name="T41" fmla="*/ 2147483646 h 55"/>
              <a:gd name="T42" fmla="*/ 2147483646 w 61"/>
              <a:gd name="T43" fmla="*/ 2147483646 h 55"/>
              <a:gd name="T44" fmla="*/ 2147483646 w 61"/>
              <a:gd name="T45" fmla="*/ 2147483646 h 55"/>
              <a:gd name="T46" fmla="*/ 2147483646 w 61"/>
              <a:gd name="T47" fmla="*/ 2147483646 h 55"/>
              <a:gd name="T48" fmla="*/ 2147483646 w 61"/>
              <a:gd name="T49" fmla="*/ 2147483646 h 55"/>
              <a:gd name="T50" fmla="*/ 2147483646 w 61"/>
              <a:gd name="T51" fmla="*/ 2147483646 h 55"/>
              <a:gd name="T52" fmla="*/ 2147483646 w 61"/>
              <a:gd name="T53" fmla="*/ 2147483646 h 55"/>
              <a:gd name="T54" fmla="*/ 2147483646 w 61"/>
              <a:gd name="T55" fmla="*/ 2147483646 h 55"/>
              <a:gd name="T56" fmla="*/ 2147483646 w 61"/>
              <a:gd name="T57" fmla="*/ 2147483646 h 55"/>
              <a:gd name="T58" fmla="*/ 2147483646 w 61"/>
              <a:gd name="T59" fmla="*/ 2147483646 h 55"/>
              <a:gd name="T60" fmla="*/ 2147483646 w 61"/>
              <a:gd name="T61" fmla="*/ 2147483646 h 55"/>
              <a:gd name="T62" fmla="*/ 2147483646 w 61"/>
              <a:gd name="T63" fmla="*/ 2147483646 h 55"/>
              <a:gd name="T64" fmla="*/ 2147483646 w 61"/>
              <a:gd name="T65" fmla="*/ 2147483646 h 55"/>
              <a:gd name="T66" fmla="*/ 2147483646 w 61"/>
              <a:gd name="T67" fmla="*/ 2147483646 h 55"/>
              <a:gd name="T68" fmla="*/ 2147483646 w 61"/>
              <a:gd name="T69" fmla="*/ 2147483646 h 55"/>
              <a:gd name="T70" fmla="*/ 2147483646 w 61"/>
              <a:gd name="T71" fmla="*/ 2147483646 h 55"/>
              <a:gd name="T72" fmla="*/ 2147483646 w 61"/>
              <a:gd name="T73" fmla="*/ 2147483646 h 55"/>
              <a:gd name="T74" fmla="*/ 2147483646 w 61"/>
              <a:gd name="T75" fmla="*/ 2147483646 h 55"/>
              <a:gd name="T76" fmla="*/ 2147483646 w 61"/>
              <a:gd name="T77" fmla="*/ 2147483646 h 55"/>
              <a:gd name="T78" fmla="*/ 2147483646 w 61"/>
              <a:gd name="T79" fmla="*/ 2147483646 h 55"/>
              <a:gd name="T80" fmla="*/ 2147483646 w 61"/>
              <a:gd name="T81" fmla="*/ 2147483646 h 55"/>
              <a:gd name="T82" fmla="*/ 2147483646 w 61"/>
              <a:gd name="T83" fmla="*/ 0 h 55"/>
              <a:gd name="T84" fmla="*/ 2147483646 w 61"/>
              <a:gd name="T85" fmla="*/ 0 h 55"/>
              <a:gd name="T86" fmla="*/ 2147483646 w 61"/>
              <a:gd name="T87" fmla="*/ 0 h 55"/>
              <a:gd name="T88" fmla="*/ 2147483646 w 61"/>
              <a:gd name="T89" fmla="*/ 2147483646 h 55"/>
              <a:gd name="T90" fmla="*/ 2147483646 w 61"/>
              <a:gd name="T91" fmla="*/ 2147483646 h 55"/>
              <a:gd name="T92" fmla="*/ 2147483646 w 61"/>
              <a:gd name="T93" fmla="*/ 2147483646 h 55"/>
              <a:gd name="T94" fmla="*/ 2147483646 w 61"/>
              <a:gd name="T95" fmla="*/ 2147483646 h 55"/>
              <a:gd name="T96" fmla="*/ 2147483646 w 61"/>
              <a:gd name="T97" fmla="*/ 2147483646 h 55"/>
              <a:gd name="T98" fmla="*/ 2147483646 w 61"/>
              <a:gd name="T99" fmla="*/ 2147483646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34" name="Freeform 169"/>
          <p:cNvSpPr>
            <a:spLocks/>
          </p:cNvSpPr>
          <p:nvPr/>
        </p:nvSpPr>
        <p:spPr bwMode="auto">
          <a:xfrm>
            <a:off x="6369050" y="4340225"/>
            <a:ext cx="85725" cy="87313"/>
          </a:xfrm>
          <a:custGeom>
            <a:avLst/>
            <a:gdLst>
              <a:gd name="T0" fmla="*/ 2147483646 w 61"/>
              <a:gd name="T1" fmla="*/ 2147483646 h 55"/>
              <a:gd name="T2" fmla="*/ 0 w 61"/>
              <a:gd name="T3" fmla="*/ 2147483646 h 55"/>
              <a:gd name="T4" fmla="*/ 2147483646 w 61"/>
              <a:gd name="T5" fmla="*/ 2147483646 h 55"/>
              <a:gd name="T6" fmla="*/ 2147483646 w 61"/>
              <a:gd name="T7" fmla="*/ 2147483646 h 55"/>
              <a:gd name="T8" fmla="*/ 2147483646 w 61"/>
              <a:gd name="T9" fmla="*/ 2147483646 h 55"/>
              <a:gd name="T10" fmla="*/ 2147483646 w 61"/>
              <a:gd name="T11" fmla="*/ 2147483646 h 55"/>
              <a:gd name="T12" fmla="*/ 2147483646 w 61"/>
              <a:gd name="T13" fmla="*/ 2147483646 h 55"/>
              <a:gd name="T14" fmla="*/ 2147483646 w 61"/>
              <a:gd name="T15" fmla="*/ 2147483646 h 55"/>
              <a:gd name="T16" fmla="*/ 2147483646 w 61"/>
              <a:gd name="T17" fmla="*/ 2147483646 h 55"/>
              <a:gd name="T18" fmla="*/ 2147483646 w 61"/>
              <a:gd name="T19" fmla="*/ 2147483646 h 55"/>
              <a:gd name="T20" fmla="*/ 2147483646 w 61"/>
              <a:gd name="T21" fmla="*/ 2147483646 h 55"/>
              <a:gd name="T22" fmla="*/ 2147483646 w 61"/>
              <a:gd name="T23" fmla="*/ 2147483646 h 55"/>
              <a:gd name="T24" fmla="*/ 2147483646 w 61"/>
              <a:gd name="T25" fmla="*/ 2147483646 h 55"/>
              <a:gd name="T26" fmla="*/ 2147483646 w 61"/>
              <a:gd name="T27" fmla="*/ 2147483646 h 55"/>
              <a:gd name="T28" fmla="*/ 2147483646 w 61"/>
              <a:gd name="T29" fmla="*/ 2147483646 h 55"/>
              <a:gd name="T30" fmla="*/ 2147483646 w 61"/>
              <a:gd name="T31" fmla="*/ 2147483646 h 55"/>
              <a:gd name="T32" fmla="*/ 2147483646 w 61"/>
              <a:gd name="T33" fmla="*/ 2147483646 h 55"/>
              <a:gd name="T34" fmla="*/ 2147483646 w 61"/>
              <a:gd name="T35" fmla="*/ 2147483646 h 55"/>
              <a:gd name="T36" fmla="*/ 2147483646 w 61"/>
              <a:gd name="T37" fmla="*/ 2147483646 h 55"/>
              <a:gd name="T38" fmla="*/ 2147483646 w 61"/>
              <a:gd name="T39" fmla="*/ 2147483646 h 55"/>
              <a:gd name="T40" fmla="*/ 2147483646 w 61"/>
              <a:gd name="T41" fmla="*/ 2147483646 h 55"/>
              <a:gd name="T42" fmla="*/ 2147483646 w 61"/>
              <a:gd name="T43" fmla="*/ 2147483646 h 55"/>
              <a:gd name="T44" fmla="*/ 2147483646 w 61"/>
              <a:gd name="T45" fmla="*/ 2147483646 h 55"/>
              <a:gd name="T46" fmla="*/ 2147483646 w 61"/>
              <a:gd name="T47" fmla="*/ 2147483646 h 55"/>
              <a:gd name="T48" fmla="*/ 2147483646 w 61"/>
              <a:gd name="T49" fmla="*/ 2147483646 h 55"/>
              <a:gd name="T50" fmla="*/ 2147483646 w 61"/>
              <a:gd name="T51" fmla="*/ 2147483646 h 55"/>
              <a:gd name="T52" fmla="*/ 2147483646 w 61"/>
              <a:gd name="T53" fmla="*/ 2147483646 h 55"/>
              <a:gd name="T54" fmla="*/ 2147483646 w 61"/>
              <a:gd name="T55" fmla="*/ 2147483646 h 55"/>
              <a:gd name="T56" fmla="*/ 2147483646 w 61"/>
              <a:gd name="T57" fmla="*/ 2147483646 h 55"/>
              <a:gd name="T58" fmla="*/ 2147483646 w 61"/>
              <a:gd name="T59" fmla="*/ 2147483646 h 55"/>
              <a:gd name="T60" fmla="*/ 2147483646 w 61"/>
              <a:gd name="T61" fmla="*/ 2147483646 h 55"/>
              <a:gd name="T62" fmla="*/ 2147483646 w 61"/>
              <a:gd name="T63" fmla="*/ 2147483646 h 55"/>
              <a:gd name="T64" fmla="*/ 2147483646 w 61"/>
              <a:gd name="T65" fmla="*/ 2147483646 h 55"/>
              <a:gd name="T66" fmla="*/ 2147483646 w 61"/>
              <a:gd name="T67" fmla="*/ 2147483646 h 55"/>
              <a:gd name="T68" fmla="*/ 2147483646 w 61"/>
              <a:gd name="T69" fmla="*/ 2147483646 h 55"/>
              <a:gd name="T70" fmla="*/ 2147483646 w 61"/>
              <a:gd name="T71" fmla="*/ 2147483646 h 55"/>
              <a:gd name="T72" fmla="*/ 2147483646 w 61"/>
              <a:gd name="T73" fmla="*/ 2147483646 h 55"/>
              <a:gd name="T74" fmla="*/ 2147483646 w 61"/>
              <a:gd name="T75" fmla="*/ 2147483646 h 55"/>
              <a:gd name="T76" fmla="*/ 2147483646 w 61"/>
              <a:gd name="T77" fmla="*/ 2147483646 h 55"/>
              <a:gd name="T78" fmla="*/ 2147483646 w 61"/>
              <a:gd name="T79" fmla="*/ 2147483646 h 55"/>
              <a:gd name="T80" fmla="*/ 2147483646 w 61"/>
              <a:gd name="T81" fmla="*/ 2147483646 h 55"/>
              <a:gd name="T82" fmla="*/ 2147483646 w 61"/>
              <a:gd name="T83" fmla="*/ 0 h 55"/>
              <a:gd name="T84" fmla="*/ 2147483646 w 61"/>
              <a:gd name="T85" fmla="*/ 0 h 55"/>
              <a:gd name="T86" fmla="*/ 2147483646 w 61"/>
              <a:gd name="T87" fmla="*/ 0 h 55"/>
              <a:gd name="T88" fmla="*/ 2147483646 w 61"/>
              <a:gd name="T89" fmla="*/ 2147483646 h 55"/>
              <a:gd name="T90" fmla="*/ 2147483646 w 61"/>
              <a:gd name="T91" fmla="*/ 2147483646 h 55"/>
              <a:gd name="T92" fmla="*/ 2147483646 w 61"/>
              <a:gd name="T93" fmla="*/ 2147483646 h 55"/>
              <a:gd name="T94" fmla="*/ 2147483646 w 61"/>
              <a:gd name="T95" fmla="*/ 2147483646 h 55"/>
              <a:gd name="T96" fmla="*/ 2147483646 w 61"/>
              <a:gd name="T97" fmla="*/ 2147483646 h 55"/>
              <a:gd name="T98" fmla="*/ 2147483646 w 61"/>
              <a:gd name="T99" fmla="*/ 2147483646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88235" name="Freeform 170"/>
          <p:cNvSpPr>
            <a:spLocks/>
          </p:cNvSpPr>
          <p:nvPr/>
        </p:nvSpPr>
        <p:spPr bwMode="auto">
          <a:xfrm>
            <a:off x="6369050" y="4340225"/>
            <a:ext cx="85725" cy="87313"/>
          </a:xfrm>
          <a:custGeom>
            <a:avLst/>
            <a:gdLst>
              <a:gd name="T0" fmla="*/ 2147483646 w 61"/>
              <a:gd name="T1" fmla="*/ 2147483646 h 55"/>
              <a:gd name="T2" fmla="*/ 0 w 61"/>
              <a:gd name="T3" fmla="*/ 2147483646 h 55"/>
              <a:gd name="T4" fmla="*/ 2147483646 w 61"/>
              <a:gd name="T5" fmla="*/ 2147483646 h 55"/>
              <a:gd name="T6" fmla="*/ 2147483646 w 61"/>
              <a:gd name="T7" fmla="*/ 2147483646 h 55"/>
              <a:gd name="T8" fmla="*/ 2147483646 w 61"/>
              <a:gd name="T9" fmla="*/ 2147483646 h 55"/>
              <a:gd name="T10" fmla="*/ 2147483646 w 61"/>
              <a:gd name="T11" fmla="*/ 2147483646 h 55"/>
              <a:gd name="T12" fmla="*/ 2147483646 w 61"/>
              <a:gd name="T13" fmla="*/ 2147483646 h 55"/>
              <a:gd name="T14" fmla="*/ 2147483646 w 61"/>
              <a:gd name="T15" fmla="*/ 2147483646 h 55"/>
              <a:gd name="T16" fmla="*/ 2147483646 w 61"/>
              <a:gd name="T17" fmla="*/ 2147483646 h 55"/>
              <a:gd name="T18" fmla="*/ 2147483646 w 61"/>
              <a:gd name="T19" fmla="*/ 2147483646 h 55"/>
              <a:gd name="T20" fmla="*/ 2147483646 w 61"/>
              <a:gd name="T21" fmla="*/ 2147483646 h 55"/>
              <a:gd name="T22" fmla="*/ 2147483646 w 61"/>
              <a:gd name="T23" fmla="*/ 2147483646 h 55"/>
              <a:gd name="T24" fmla="*/ 2147483646 w 61"/>
              <a:gd name="T25" fmla="*/ 2147483646 h 55"/>
              <a:gd name="T26" fmla="*/ 2147483646 w 61"/>
              <a:gd name="T27" fmla="*/ 2147483646 h 55"/>
              <a:gd name="T28" fmla="*/ 2147483646 w 61"/>
              <a:gd name="T29" fmla="*/ 2147483646 h 55"/>
              <a:gd name="T30" fmla="*/ 2147483646 w 61"/>
              <a:gd name="T31" fmla="*/ 2147483646 h 55"/>
              <a:gd name="T32" fmla="*/ 2147483646 w 61"/>
              <a:gd name="T33" fmla="*/ 2147483646 h 55"/>
              <a:gd name="T34" fmla="*/ 2147483646 w 61"/>
              <a:gd name="T35" fmla="*/ 2147483646 h 55"/>
              <a:gd name="T36" fmla="*/ 2147483646 w 61"/>
              <a:gd name="T37" fmla="*/ 2147483646 h 55"/>
              <a:gd name="T38" fmla="*/ 2147483646 w 61"/>
              <a:gd name="T39" fmla="*/ 2147483646 h 55"/>
              <a:gd name="T40" fmla="*/ 2147483646 w 61"/>
              <a:gd name="T41" fmla="*/ 2147483646 h 55"/>
              <a:gd name="T42" fmla="*/ 2147483646 w 61"/>
              <a:gd name="T43" fmla="*/ 2147483646 h 55"/>
              <a:gd name="T44" fmla="*/ 2147483646 w 61"/>
              <a:gd name="T45" fmla="*/ 2147483646 h 55"/>
              <a:gd name="T46" fmla="*/ 2147483646 w 61"/>
              <a:gd name="T47" fmla="*/ 2147483646 h 55"/>
              <a:gd name="T48" fmla="*/ 2147483646 w 61"/>
              <a:gd name="T49" fmla="*/ 2147483646 h 55"/>
              <a:gd name="T50" fmla="*/ 2147483646 w 61"/>
              <a:gd name="T51" fmla="*/ 2147483646 h 55"/>
              <a:gd name="T52" fmla="*/ 2147483646 w 61"/>
              <a:gd name="T53" fmla="*/ 2147483646 h 55"/>
              <a:gd name="T54" fmla="*/ 2147483646 w 61"/>
              <a:gd name="T55" fmla="*/ 2147483646 h 55"/>
              <a:gd name="T56" fmla="*/ 2147483646 w 61"/>
              <a:gd name="T57" fmla="*/ 2147483646 h 55"/>
              <a:gd name="T58" fmla="*/ 2147483646 w 61"/>
              <a:gd name="T59" fmla="*/ 2147483646 h 55"/>
              <a:gd name="T60" fmla="*/ 2147483646 w 61"/>
              <a:gd name="T61" fmla="*/ 2147483646 h 55"/>
              <a:gd name="T62" fmla="*/ 2147483646 w 61"/>
              <a:gd name="T63" fmla="*/ 2147483646 h 55"/>
              <a:gd name="T64" fmla="*/ 2147483646 w 61"/>
              <a:gd name="T65" fmla="*/ 2147483646 h 55"/>
              <a:gd name="T66" fmla="*/ 2147483646 w 61"/>
              <a:gd name="T67" fmla="*/ 2147483646 h 55"/>
              <a:gd name="T68" fmla="*/ 2147483646 w 61"/>
              <a:gd name="T69" fmla="*/ 2147483646 h 55"/>
              <a:gd name="T70" fmla="*/ 2147483646 w 61"/>
              <a:gd name="T71" fmla="*/ 2147483646 h 55"/>
              <a:gd name="T72" fmla="*/ 2147483646 w 61"/>
              <a:gd name="T73" fmla="*/ 2147483646 h 55"/>
              <a:gd name="T74" fmla="*/ 2147483646 w 61"/>
              <a:gd name="T75" fmla="*/ 2147483646 h 55"/>
              <a:gd name="T76" fmla="*/ 2147483646 w 61"/>
              <a:gd name="T77" fmla="*/ 2147483646 h 55"/>
              <a:gd name="T78" fmla="*/ 2147483646 w 61"/>
              <a:gd name="T79" fmla="*/ 2147483646 h 55"/>
              <a:gd name="T80" fmla="*/ 2147483646 w 61"/>
              <a:gd name="T81" fmla="*/ 2147483646 h 55"/>
              <a:gd name="T82" fmla="*/ 2147483646 w 61"/>
              <a:gd name="T83" fmla="*/ 0 h 55"/>
              <a:gd name="T84" fmla="*/ 2147483646 w 61"/>
              <a:gd name="T85" fmla="*/ 0 h 55"/>
              <a:gd name="T86" fmla="*/ 2147483646 w 61"/>
              <a:gd name="T87" fmla="*/ 0 h 55"/>
              <a:gd name="T88" fmla="*/ 2147483646 w 61"/>
              <a:gd name="T89" fmla="*/ 2147483646 h 55"/>
              <a:gd name="T90" fmla="*/ 2147483646 w 61"/>
              <a:gd name="T91" fmla="*/ 2147483646 h 55"/>
              <a:gd name="T92" fmla="*/ 2147483646 w 61"/>
              <a:gd name="T93" fmla="*/ 2147483646 h 55"/>
              <a:gd name="T94" fmla="*/ 2147483646 w 61"/>
              <a:gd name="T95" fmla="*/ 2147483646 h 55"/>
              <a:gd name="T96" fmla="*/ 2147483646 w 61"/>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88236" name="Freeform 171"/>
          <p:cNvSpPr>
            <a:spLocks/>
          </p:cNvSpPr>
          <p:nvPr/>
        </p:nvSpPr>
        <p:spPr bwMode="auto">
          <a:xfrm>
            <a:off x="6469063" y="4286250"/>
            <a:ext cx="47625" cy="53975"/>
          </a:xfrm>
          <a:custGeom>
            <a:avLst/>
            <a:gdLst>
              <a:gd name="T0" fmla="*/ 2147483646 w 34"/>
              <a:gd name="T1" fmla="*/ 2147483646 h 34"/>
              <a:gd name="T2" fmla="*/ 2147483646 w 34"/>
              <a:gd name="T3" fmla="*/ 2147483646 h 34"/>
              <a:gd name="T4" fmla="*/ 2147483646 w 34"/>
              <a:gd name="T5" fmla="*/ 2147483646 h 34"/>
              <a:gd name="T6" fmla="*/ 2147483646 w 34"/>
              <a:gd name="T7" fmla="*/ 2147483646 h 34"/>
              <a:gd name="T8" fmla="*/ 2147483646 w 34"/>
              <a:gd name="T9" fmla="*/ 2147483646 h 34"/>
              <a:gd name="T10" fmla="*/ 2147483646 w 34"/>
              <a:gd name="T11" fmla="*/ 2147483646 h 34"/>
              <a:gd name="T12" fmla="*/ 2147483646 w 34"/>
              <a:gd name="T13" fmla="*/ 2147483646 h 34"/>
              <a:gd name="T14" fmla="*/ 2147483646 w 34"/>
              <a:gd name="T15" fmla="*/ 2147483646 h 34"/>
              <a:gd name="T16" fmla="*/ 2147483646 w 34"/>
              <a:gd name="T17" fmla="*/ 2147483646 h 34"/>
              <a:gd name="T18" fmla="*/ 2147483646 w 34"/>
              <a:gd name="T19" fmla="*/ 2147483646 h 34"/>
              <a:gd name="T20" fmla="*/ 2147483646 w 34"/>
              <a:gd name="T21" fmla="*/ 2147483646 h 34"/>
              <a:gd name="T22" fmla="*/ 2147483646 w 34"/>
              <a:gd name="T23" fmla="*/ 2147483646 h 34"/>
              <a:gd name="T24" fmla="*/ 2147483646 w 34"/>
              <a:gd name="T25" fmla="*/ 2147483646 h 34"/>
              <a:gd name="T26" fmla="*/ 2147483646 w 34"/>
              <a:gd name="T27" fmla="*/ 2147483646 h 34"/>
              <a:gd name="T28" fmla="*/ 2147483646 w 34"/>
              <a:gd name="T29" fmla="*/ 2147483646 h 34"/>
              <a:gd name="T30" fmla="*/ 2147483646 w 34"/>
              <a:gd name="T31" fmla="*/ 2147483646 h 34"/>
              <a:gd name="T32" fmla="*/ 2147483646 w 34"/>
              <a:gd name="T33" fmla="*/ 2147483646 h 34"/>
              <a:gd name="T34" fmla="*/ 2147483646 w 34"/>
              <a:gd name="T35" fmla="*/ 2147483646 h 34"/>
              <a:gd name="T36" fmla="*/ 2147483646 w 34"/>
              <a:gd name="T37" fmla="*/ 2147483646 h 34"/>
              <a:gd name="T38" fmla="*/ 2147483646 w 34"/>
              <a:gd name="T39" fmla="*/ 2147483646 h 34"/>
              <a:gd name="T40" fmla="*/ 2147483646 w 34"/>
              <a:gd name="T41" fmla="*/ 2147483646 h 34"/>
              <a:gd name="T42" fmla="*/ 2147483646 w 34"/>
              <a:gd name="T43" fmla="*/ 2147483646 h 34"/>
              <a:gd name="T44" fmla="*/ 2147483646 w 34"/>
              <a:gd name="T45" fmla="*/ 2147483646 h 34"/>
              <a:gd name="T46" fmla="*/ 2147483646 w 34"/>
              <a:gd name="T47" fmla="*/ 0 h 34"/>
              <a:gd name="T48" fmla="*/ 2147483646 w 34"/>
              <a:gd name="T49" fmla="*/ 0 h 34"/>
              <a:gd name="T50" fmla="*/ 2147483646 w 34"/>
              <a:gd name="T51" fmla="*/ 2147483646 h 34"/>
              <a:gd name="T52" fmla="*/ 2147483646 w 34"/>
              <a:gd name="T53" fmla="*/ 2147483646 h 34"/>
              <a:gd name="T54" fmla="*/ 0 w 34"/>
              <a:gd name="T55" fmla="*/ 2147483646 h 34"/>
              <a:gd name="T56" fmla="*/ 2147483646 w 34"/>
              <a:gd name="T57" fmla="*/ 2147483646 h 34"/>
              <a:gd name="T58" fmla="*/ 2147483646 w 34"/>
              <a:gd name="T59" fmla="*/ 2147483646 h 34"/>
              <a:gd name="T60" fmla="*/ 2147483646 w 34"/>
              <a:gd name="T61" fmla="*/ 2147483646 h 34"/>
              <a:gd name="T62" fmla="*/ 2147483646 w 34"/>
              <a:gd name="T63" fmla="*/ 2147483646 h 34"/>
              <a:gd name="T64" fmla="*/ 2147483646 w 34"/>
              <a:gd name="T65" fmla="*/ 2147483646 h 34"/>
              <a:gd name="T66" fmla="*/ 2147483646 w 34"/>
              <a:gd name="T67" fmla="*/ 2147483646 h 34"/>
              <a:gd name="T68" fmla="*/ 2147483646 w 34"/>
              <a:gd name="T69" fmla="*/ 2147483646 h 34"/>
              <a:gd name="T70" fmla="*/ 2147483646 w 34"/>
              <a:gd name="T71" fmla="*/ 2147483646 h 34"/>
              <a:gd name="T72" fmla="*/ 2147483646 w 34"/>
              <a:gd name="T73" fmla="*/ 2147483646 h 34"/>
              <a:gd name="T74" fmla="*/ 2147483646 w 34"/>
              <a:gd name="T75" fmla="*/ 2147483646 h 34"/>
              <a:gd name="T76" fmla="*/ 2147483646 w 34"/>
              <a:gd name="T77" fmla="*/ 2147483646 h 34"/>
              <a:gd name="T78" fmla="*/ 2147483646 w 34"/>
              <a:gd name="T79" fmla="*/ 2147483646 h 34"/>
              <a:gd name="T80" fmla="*/ 2147483646 w 3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37" name="Freeform 172"/>
          <p:cNvSpPr>
            <a:spLocks/>
          </p:cNvSpPr>
          <p:nvPr/>
        </p:nvSpPr>
        <p:spPr bwMode="auto">
          <a:xfrm>
            <a:off x="6469063" y="4286250"/>
            <a:ext cx="47625" cy="53975"/>
          </a:xfrm>
          <a:custGeom>
            <a:avLst/>
            <a:gdLst>
              <a:gd name="T0" fmla="*/ 2147483646 w 34"/>
              <a:gd name="T1" fmla="*/ 2147483646 h 34"/>
              <a:gd name="T2" fmla="*/ 2147483646 w 34"/>
              <a:gd name="T3" fmla="*/ 2147483646 h 34"/>
              <a:gd name="T4" fmla="*/ 2147483646 w 34"/>
              <a:gd name="T5" fmla="*/ 2147483646 h 34"/>
              <a:gd name="T6" fmla="*/ 2147483646 w 34"/>
              <a:gd name="T7" fmla="*/ 2147483646 h 34"/>
              <a:gd name="T8" fmla="*/ 2147483646 w 34"/>
              <a:gd name="T9" fmla="*/ 2147483646 h 34"/>
              <a:gd name="T10" fmla="*/ 2147483646 w 34"/>
              <a:gd name="T11" fmla="*/ 2147483646 h 34"/>
              <a:gd name="T12" fmla="*/ 2147483646 w 34"/>
              <a:gd name="T13" fmla="*/ 2147483646 h 34"/>
              <a:gd name="T14" fmla="*/ 2147483646 w 34"/>
              <a:gd name="T15" fmla="*/ 2147483646 h 34"/>
              <a:gd name="T16" fmla="*/ 2147483646 w 34"/>
              <a:gd name="T17" fmla="*/ 2147483646 h 34"/>
              <a:gd name="T18" fmla="*/ 2147483646 w 34"/>
              <a:gd name="T19" fmla="*/ 2147483646 h 34"/>
              <a:gd name="T20" fmla="*/ 2147483646 w 34"/>
              <a:gd name="T21" fmla="*/ 2147483646 h 34"/>
              <a:gd name="T22" fmla="*/ 2147483646 w 34"/>
              <a:gd name="T23" fmla="*/ 2147483646 h 34"/>
              <a:gd name="T24" fmla="*/ 2147483646 w 34"/>
              <a:gd name="T25" fmla="*/ 2147483646 h 34"/>
              <a:gd name="T26" fmla="*/ 2147483646 w 34"/>
              <a:gd name="T27" fmla="*/ 2147483646 h 34"/>
              <a:gd name="T28" fmla="*/ 2147483646 w 34"/>
              <a:gd name="T29" fmla="*/ 2147483646 h 34"/>
              <a:gd name="T30" fmla="*/ 2147483646 w 34"/>
              <a:gd name="T31" fmla="*/ 2147483646 h 34"/>
              <a:gd name="T32" fmla="*/ 2147483646 w 34"/>
              <a:gd name="T33" fmla="*/ 2147483646 h 34"/>
              <a:gd name="T34" fmla="*/ 2147483646 w 34"/>
              <a:gd name="T35" fmla="*/ 2147483646 h 34"/>
              <a:gd name="T36" fmla="*/ 2147483646 w 34"/>
              <a:gd name="T37" fmla="*/ 2147483646 h 34"/>
              <a:gd name="T38" fmla="*/ 2147483646 w 34"/>
              <a:gd name="T39" fmla="*/ 2147483646 h 34"/>
              <a:gd name="T40" fmla="*/ 2147483646 w 34"/>
              <a:gd name="T41" fmla="*/ 2147483646 h 34"/>
              <a:gd name="T42" fmla="*/ 2147483646 w 34"/>
              <a:gd name="T43" fmla="*/ 2147483646 h 34"/>
              <a:gd name="T44" fmla="*/ 2147483646 w 34"/>
              <a:gd name="T45" fmla="*/ 2147483646 h 34"/>
              <a:gd name="T46" fmla="*/ 2147483646 w 34"/>
              <a:gd name="T47" fmla="*/ 0 h 34"/>
              <a:gd name="T48" fmla="*/ 2147483646 w 34"/>
              <a:gd name="T49" fmla="*/ 0 h 34"/>
              <a:gd name="T50" fmla="*/ 2147483646 w 34"/>
              <a:gd name="T51" fmla="*/ 2147483646 h 34"/>
              <a:gd name="T52" fmla="*/ 2147483646 w 34"/>
              <a:gd name="T53" fmla="*/ 2147483646 h 34"/>
              <a:gd name="T54" fmla="*/ 0 w 34"/>
              <a:gd name="T55" fmla="*/ 2147483646 h 34"/>
              <a:gd name="T56" fmla="*/ 2147483646 w 34"/>
              <a:gd name="T57" fmla="*/ 2147483646 h 34"/>
              <a:gd name="T58" fmla="*/ 2147483646 w 34"/>
              <a:gd name="T59" fmla="*/ 2147483646 h 34"/>
              <a:gd name="T60" fmla="*/ 2147483646 w 34"/>
              <a:gd name="T61" fmla="*/ 2147483646 h 34"/>
              <a:gd name="T62" fmla="*/ 2147483646 w 34"/>
              <a:gd name="T63" fmla="*/ 2147483646 h 34"/>
              <a:gd name="T64" fmla="*/ 2147483646 w 34"/>
              <a:gd name="T65" fmla="*/ 2147483646 h 34"/>
              <a:gd name="T66" fmla="*/ 2147483646 w 34"/>
              <a:gd name="T67" fmla="*/ 2147483646 h 34"/>
              <a:gd name="T68" fmla="*/ 2147483646 w 34"/>
              <a:gd name="T69" fmla="*/ 2147483646 h 34"/>
              <a:gd name="T70" fmla="*/ 2147483646 w 34"/>
              <a:gd name="T71" fmla="*/ 2147483646 h 34"/>
              <a:gd name="T72" fmla="*/ 2147483646 w 34"/>
              <a:gd name="T73" fmla="*/ 2147483646 h 34"/>
              <a:gd name="T74" fmla="*/ 2147483646 w 34"/>
              <a:gd name="T75" fmla="*/ 2147483646 h 34"/>
              <a:gd name="T76" fmla="*/ 2147483646 w 34"/>
              <a:gd name="T77" fmla="*/ 2147483646 h 34"/>
              <a:gd name="T78" fmla="*/ 2147483646 w 34"/>
              <a:gd name="T79" fmla="*/ 2147483646 h 34"/>
              <a:gd name="T80" fmla="*/ 2147483646 w 3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88238" name="Freeform 173"/>
          <p:cNvSpPr>
            <a:spLocks/>
          </p:cNvSpPr>
          <p:nvPr/>
        </p:nvSpPr>
        <p:spPr bwMode="auto">
          <a:xfrm>
            <a:off x="6469063" y="4286250"/>
            <a:ext cx="47625" cy="53975"/>
          </a:xfrm>
          <a:custGeom>
            <a:avLst/>
            <a:gdLst>
              <a:gd name="T0" fmla="*/ 2147483646 w 34"/>
              <a:gd name="T1" fmla="*/ 2147483646 h 34"/>
              <a:gd name="T2" fmla="*/ 2147483646 w 34"/>
              <a:gd name="T3" fmla="*/ 2147483646 h 34"/>
              <a:gd name="T4" fmla="*/ 2147483646 w 34"/>
              <a:gd name="T5" fmla="*/ 2147483646 h 34"/>
              <a:gd name="T6" fmla="*/ 2147483646 w 34"/>
              <a:gd name="T7" fmla="*/ 2147483646 h 34"/>
              <a:gd name="T8" fmla="*/ 2147483646 w 34"/>
              <a:gd name="T9" fmla="*/ 2147483646 h 34"/>
              <a:gd name="T10" fmla="*/ 2147483646 w 34"/>
              <a:gd name="T11" fmla="*/ 2147483646 h 34"/>
              <a:gd name="T12" fmla="*/ 2147483646 w 34"/>
              <a:gd name="T13" fmla="*/ 2147483646 h 34"/>
              <a:gd name="T14" fmla="*/ 2147483646 w 34"/>
              <a:gd name="T15" fmla="*/ 2147483646 h 34"/>
              <a:gd name="T16" fmla="*/ 2147483646 w 34"/>
              <a:gd name="T17" fmla="*/ 2147483646 h 34"/>
              <a:gd name="T18" fmla="*/ 2147483646 w 34"/>
              <a:gd name="T19" fmla="*/ 2147483646 h 34"/>
              <a:gd name="T20" fmla="*/ 2147483646 w 34"/>
              <a:gd name="T21" fmla="*/ 2147483646 h 34"/>
              <a:gd name="T22" fmla="*/ 2147483646 w 34"/>
              <a:gd name="T23" fmla="*/ 2147483646 h 34"/>
              <a:gd name="T24" fmla="*/ 2147483646 w 34"/>
              <a:gd name="T25" fmla="*/ 2147483646 h 34"/>
              <a:gd name="T26" fmla="*/ 2147483646 w 34"/>
              <a:gd name="T27" fmla="*/ 2147483646 h 34"/>
              <a:gd name="T28" fmla="*/ 2147483646 w 34"/>
              <a:gd name="T29" fmla="*/ 2147483646 h 34"/>
              <a:gd name="T30" fmla="*/ 2147483646 w 34"/>
              <a:gd name="T31" fmla="*/ 2147483646 h 34"/>
              <a:gd name="T32" fmla="*/ 2147483646 w 34"/>
              <a:gd name="T33" fmla="*/ 2147483646 h 34"/>
              <a:gd name="T34" fmla="*/ 2147483646 w 34"/>
              <a:gd name="T35" fmla="*/ 2147483646 h 34"/>
              <a:gd name="T36" fmla="*/ 2147483646 w 34"/>
              <a:gd name="T37" fmla="*/ 2147483646 h 34"/>
              <a:gd name="T38" fmla="*/ 2147483646 w 34"/>
              <a:gd name="T39" fmla="*/ 2147483646 h 34"/>
              <a:gd name="T40" fmla="*/ 2147483646 w 34"/>
              <a:gd name="T41" fmla="*/ 2147483646 h 34"/>
              <a:gd name="T42" fmla="*/ 2147483646 w 34"/>
              <a:gd name="T43" fmla="*/ 2147483646 h 34"/>
              <a:gd name="T44" fmla="*/ 2147483646 w 34"/>
              <a:gd name="T45" fmla="*/ 2147483646 h 34"/>
              <a:gd name="T46" fmla="*/ 2147483646 w 34"/>
              <a:gd name="T47" fmla="*/ 0 h 34"/>
              <a:gd name="T48" fmla="*/ 2147483646 w 34"/>
              <a:gd name="T49" fmla="*/ 0 h 34"/>
              <a:gd name="T50" fmla="*/ 2147483646 w 34"/>
              <a:gd name="T51" fmla="*/ 2147483646 h 34"/>
              <a:gd name="T52" fmla="*/ 2147483646 w 34"/>
              <a:gd name="T53" fmla="*/ 2147483646 h 34"/>
              <a:gd name="T54" fmla="*/ 0 w 34"/>
              <a:gd name="T55" fmla="*/ 2147483646 h 34"/>
              <a:gd name="T56" fmla="*/ 2147483646 w 34"/>
              <a:gd name="T57" fmla="*/ 2147483646 h 34"/>
              <a:gd name="T58" fmla="*/ 2147483646 w 34"/>
              <a:gd name="T59" fmla="*/ 2147483646 h 34"/>
              <a:gd name="T60" fmla="*/ 2147483646 w 34"/>
              <a:gd name="T61" fmla="*/ 2147483646 h 34"/>
              <a:gd name="T62" fmla="*/ 2147483646 w 34"/>
              <a:gd name="T63" fmla="*/ 2147483646 h 34"/>
              <a:gd name="T64" fmla="*/ 2147483646 w 34"/>
              <a:gd name="T65" fmla="*/ 2147483646 h 34"/>
              <a:gd name="T66" fmla="*/ 2147483646 w 34"/>
              <a:gd name="T67" fmla="*/ 2147483646 h 34"/>
              <a:gd name="T68" fmla="*/ 2147483646 w 34"/>
              <a:gd name="T69" fmla="*/ 2147483646 h 34"/>
              <a:gd name="T70" fmla="*/ 2147483646 w 34"/>
              <a:gd name="T71" fmla="*/ 2147483646 h 34"/>
              <a:gd name="T72" fmla="*/ 2147483646 w 34"/>
              <a:gd name="T73" fmla="*/ 2147483646 h 34"/>
              <a:gd name="T74" fmla="*/ 2147483646 w 34"/>
              <a:gd name="T75" fmla="*/ 2147483646 h 34"/>
              <a:gd name="T76" fmla="*/ 2147483646 w 34"/>
              <a:gd name="T77" fmla="*/ 2147483646 h 34"/>
              <a:gd name="T78" fmla="*/ 2147483646 w 34"/>
              <a:gd name="T79" fmla="*/ 2147483646 h 34"/>
              <a:gd name="T80" fmla="*/ 2147483646 w 3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88239" name="Freeform 174"/>
          <p:cNvSpPr>
            <a:spLocks/>
          </p:cNvSpPr>
          <p:nvPr/>
        </p:nvSpPr>
        <p:spPr bwMode="auto">
          <a:xfrm>
            <a:off x="6429375" y="4224338"/>
            <a:ext cx="52388" cy="49212"/>
          </a:xfrm>
          <a:custGeom>
            <a:avLst/>
            <a:gdLst>
              <a:gd name="T0" fmla="*/ 2147483646 w 37"/>
              <a:gd name="T1" fmla="*/ 2147483646 h 31"/>
              <a:gd name="T2" fmla="*/ 0 w 37"/>
              <a:gd name="T3" fmla="*/ 2147483646 h 31"/>
              <a:gd name="T4" fmla="*/ 0 w 37"/>
              <a:gd name="T5" fmla="*/ 2147483646 h 31"/>
              <a:gd name="T6" fmla="*/ 0 w 37"/>
              <a:gd name="T7" fmla="*/ 2147483646 h 31"/>
              <a:gd name="T8" fmla="*/ 0 w 37"/>
              <a:gd name="T9" fmla="*/ 2147483646 h 31"/>
              <a:gd name="T10" fmla="*/ 2147483646 w 37"/>
              <a:gd name="T11" fmla="*/ 2147483646 h 31"/>
              <a:gd name="T12" fmla="*/ 2147483646 w 37"/>
              <a:gd name="T13" fmla="*/ 2147483646 h 31"/>
              <a:gd name="T14" fmla="*/ 2147483646 w 37"/>
              <a:gd name="T15" fmla="*/ 2147483646 h 31"/>
              <a:gd name="T16" fmla="*/ 2147483646 w 37"/>
              <a:gd name="T17" fmla="*/ 2147483646 h 31"/>
              <a:gd name="T18" fmla="*/ 2147483646 w 37"/>
              <a:gd name="T19" fmla="*/ 2147483646 h 31"/>
              <a:gd name="T20" fmla="*/ 2147483646 w 37"/>
              <a:gd name="T21" fmla="*/ 2147483646 h 31"/>
              <a:gd name="T22" fmla="*/ 2147483646 w 37"/>
              <a:gd name="T23" fmla="*/ 2147483646 h 31"/>
              <a:gd name="T24" fmla="*/ 2147483646 w 37"/>
              <a:gd name="T25" fmla="*/ 2147483646 h 31"/>
              <a:gd name="T26" fmla="*/ 2147483646 w 37"/>
              <a:gd name="T27" fmla="*/ 2147483646 h 31"/>
              <a:gd name="T28" fmla="*/ 2147483646 w 37"/>
              <a:gd name="T29" fmla="*/ 2147483646 h 31"/>
              <a:gd name="T30" fmla="*/ 2147483646 w 37"/>
              <a:gd name="T31" fmla="*/ 2147483646 h 31"/>
              <a:gd name="T32" fmla="*/ 2147483646 w 37"/>
              <a:gd name="T33" fmla="*/ 2147483646 h 31"/>
              <a:gd name="T34" fmla="*/ 2147483646 w 37"/>
              <a:gd name="T35" fmla="*/ 2147483646 h 31"/>
              <a:gd name="T36" fmla="*/ 2147483646 w 37"/>
              <a:gd name="T37" fmla="*/ 2147483646 h 31"/>
              <a:gd name="T38" fmla="*/ 2147483646 w 37"/>
              <a:gd name="T39" fmla="*/ 2147483646 h 31"/>
              <a:gd name="T40" fmla="*/ 2147483646 w 37"/>
              <a:gd name="T41" fmla="*/ 2147483646 h 31"/>
              <a:gd name="T42" fmla="*/ 2147483646 w 37"/>
              <a:gd name="T43" fmla="*/ 2147483646 h 31"/>
              <a:gd name="T44" fmla="*/ 2147483646 w 37"/>
              <a:gd name="T45" fmla="*/ 2147483646 h 31"/>
              <a:gd name="T46" fmla="*/ 2147483646 w 37"/>
              <a:gd name="T47" fmla="*/ 2147483646 h 31"/>
              <a:gd name="T48" fmla="*/ 2147483646 w 37"/>
              <a:gd name="T49" fmla="*/ 2147483646 h 31"/>
              <a:gd name="T50" fmla="*/ 2147483646 w 37"/>
              <a:gd name="T51" fmla="*/ 2147483646 h 31"/>
              <a:gd name="T52" fmla="*/ 2147483646 w 37"/>
              <a:gd name="T53" fmla="*/ 2147483646 h 31"/>
              <a:gd name="T54" fmla="*/ 2147483646 w 37"/>
              <a:gd name="T55" fmla="*/ 2147483646 h 31"/>
              <a:gd name="T56" fmla="*/ 2147483646 w 37"/>
              <a:gd name="T57" fmla="*/ 2147483646 h 31"/>
              <a:gd name="T58" fmla="*/ 2147483646 w 37"/>
              <a:gd name="T59" fmla="*/ 0 h 31"/>
              <a:gd name="T60" fmla="*/ 2147483646 w 37"/>
              <a:gd name="T61" fmla="*/ 0 h 31"/>
              <a:gd name="T62" fmla="*/ 2147483646 w 37"/>
              <a:gd name="T63" fmla="*/ 2147483646 h 31"/>
              <a:gd name="T64" fmla="*/ 2147483646 w 37"/>
              <a:gd name="T65" fmla="*/ 2147483646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0" name="Freeform 175"/>
          <p:cNvSpPr>
            <a:spLocks/>
          </p:cNvSpPr>
          <p:nvPr/>
        </p:nvSpPr>
        <p:spPr bwMode="auto">
          <a:xfrm>
            <a:off x="6429375" y="4224338"/>
            <a:ext cx="52388" cy="49212"/>
          </a:xfrm>
          <a:custGeom>
            <a:avLst/>
            <a:gdLst>
              <a:gd name="T0" fmla="*/ 2147483646 w 37"/>
              <a:gd name="T1" fmla="*/ 2147483646 h 31"/>
              <a:gd name="T2" fmla="*/ 0 w 37"/>
              <a:gd name="T3" fmla="*/ 2147483646 h 31"/>
              <a:gd name="T4" fmla="*/ 0 w 37"/>
              <a:gd name="T5" fmla="*/ 2147483646 h 31"/>
              <a:gd name="T6" fmla="*/ 0 w 37"/>
              <a:gd name="T7" fmla="*/ 2147483646 h 31"/>
              <a:gd name="T8" fmla="*/ 0 w 37"/>
              <a:gd name="T9" fmla="*/ 2147483646 h 31"/>
              <a:gd name="T10" fmla="*/ 2147483646 w 37"/>
              <a:gd name="T11" fmla="*/ 2147483646 h 31"/>
              <a:gd name="T12" fmla="*/ 2147483646 w 37"/>
              <a:gd name="T13" fmla="*/ 2147483646 h 31"/>
              <a:gd name="T14" fmla="*/ 2147483646 w 37"/>
              <a:gd name="T15" fmla="*/ 2147483646 h 31"/>
              <a:gd name="T16" fmla="*/ 2147483646 w 37"/>
              <a:gd name="T17" fmla="*/ 2147483646 h 31"/>
              <a:gd name="T18" fmla="*/ 2147483646 w 37"/>
              <a:gd name="T19" fmla="*/ 2147483646 h 31"/>
              <a:gd name="T20" fmla="*/ 2147483646 w 37"/>
              <a:gd name="T21" fmla="*/ 2147483646 h 31"/>
              <a:gd name="T22" fmla="*/ 2147483646 w 37"/>
              <a:gd name="T23" fmla="*/ 2147483646 h 31"/>
              <a:gd name="T24" fmla="*/ 2147483646 w 37"/>
              <a:gd name="T25" fmla="*/ 2147483646 h 31"/>
              <a:gd name="T26" fmla="*/ 2147483646 w 37"/>
              <a:gd name="T27" fmla="*/ 2147483646 h 31"/>
              <a:gd name="T28" fmla="*/ 2147483646 w 37"/>
              <a:gd name="T29" fmla="*/ 2147483646 h 31"/>
              <a:gd name="T30" fmla="*/ 2147483646 w 37"/>
              <a:gd name="T31" fmla="*/ 2147483646 h 31"/>
              <a:gd name="T32" fmla="*/ 2147483646 w 37"/>
              <a:gd name="T33" fmla="*/ 2147483646 h 31"/>
              <a:gd name="T34" fmla="*/ 2147483646 w 37"/>
              <a:gd name="T35" fmla="*/ 2147483646 h 31"/>
              <a:gd name="T36" fmla="*/ 2147483646 w 37"/>
              <a:gd name="T37" fmla="*/ 2147483646 h 31"/>
              <a:gd name="T38" fmla="*/ 2147483646 w 37"/>
              <a:gd name="T39" fmla="*/ 2147483646 h 31"/>
              <a:gd name="T40" fmla="*/ 2147483646 w 37"/>
              <a:gd name="T41" fmla="*/ 2147483646 h 31"/>
              <a:gd name="T42" fmla="*/ 2147483646 w 37"/>
              <a:gd name="T43" fmla="*/ 2147483646 h 31"/>
              <a:gd name="T44" fmla="*/ 2147483646 w 37"/>
              <a:gd name="T45" fmla="*/ 2147483646 h 31"/>
              <a:gd name="T46" fmla="*/ 2147483646 w 37"/>
              <a:gd name="T47" fmla="*/ 2147483646 h 31"/>
              <a:gd name="T48" fmla="*/ 2147483646 w 37"/>
              <a:gd name="T49" fmla="*/ 2147483646 h 31"/>
              <a:gd name="T50" fmla="*/ 2147483646 w 37"/>
              <a:gd name="T51" fmla="*/ 2147483646 h 31"/>
              <a:gd name="T52" fmla="*/ 2147483646 w 37"/>
              <a:gd name="T53" fmla="*/ 2147483646 h 31"/>
              <a:gd name="T54" fmla="*/ 2147483646 w 37"/>
              <a:gd name="T55" fmla="*/ 2147483646 h 31"/>
              <a:gd name="T56" fmla="*/ 2147483646 w 37"/>
              <a:gd name="T57" fmla="*/ 2147483646 h 31"/>
              <a:gd name="T58" fmla="*/ 2147483646 w 37"/>
              <a:gd name="T59" fmla="*/ 0 h 31"/>
              <a:gd name="T60" fmla="*/ 2147483646 w 37"/>
              <a:gd name="T61" fmla="*/ 0 h 31"/>
              <a:gd name="T62" fmla="*/ 2147483646 w 37"/>
              <a:gd name="T63" fmla="*/ 2147483646 h 31"/>
              <a:gd name="T64" fmla="*/ 2147483646 w 37"/>
              <a:gd name="T65" fmla="*/ 2147483646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88241" name="Freeform 176"/>
          <p:cNvSpPr>
            <a:spLocks/>
          </p:cNvSpPr>
          <p:nvPr/>
        </p:nvSpPr>
        <p:spPr bwMode="auto">
          <a:xfrm>
            <a:off x="6351588" y="4241800"/>
            <a:ext cx="80962" cy="88900"/>
          </a:xfrm>
          <a:custGeom>
            <a:avLst/>
            <a:gdLst>
              <a:gd name="T0" fmla="*/ 2147483646 w 58"/>
              <a:gd name="T1" fmla="*/ 2147483646 h 56"/>
              <a:gd name="T2" fmla="*/ 2147483646 w 58"/>
              <a:gd name="T3" fmla="*/ 2147483646 h 56"/>
              <a:gd name="T4" fmla="*/ 0 w 58"/>
              <a:gd name="T5" fmla="*/ 2147483646 h 56"/>
              <a:gd name="T6" fmla="*/ 0 w 58"/>
              <a:gd name="T7" fmla="*/ 2147483646 h 56"/>
              <a:gd name="T8" fmla="*/ 2147483646 w 58"/>
              <a:gd name="T9" fmla="*/ 2147483646 h 56"/>
              <a:gd name="T10" fmla="*/ 2147483646 w 58"/>
              <a:gd name="T11" fmla="*/ 2147483646 h 56"/>
              <a:gd name="T12" fmla="*/ 2147483646 w 58"/>
              <a:gd name="T13" fmla="*/ 2147483646 h 56"/>
              <a:gd name="T14" fmla="*/ 2147483646 w 58"/>
              <a:gd name="T15" fmla="*/ 2147483646 h 56"/>
              <a:gd name="T16" fmla="*/ 2147483646 w 58"/>
              <a:gd name="T17" fmla="*/ 2147483646 h 56"/>
              <a:gd name="T18" fmla="*/ 2147483646 w 58"/>
              <a:gd name="T19" fmla="*/ 2147483646 h 56"/>
              <a:gd name="T20" fmla="*/ 2147483646 w 58"/>
              <a:gd name="T21" fmla="*/ 2147483646 h 56"/>
              <a:gd name="T22" fmla="*/ 2147483646 w 58"/>
              <a:gd name="T23" fmla="*/ 2147483646 h 56"/>
              <a:gd name="T24" fmla="*/ 2147483646 w 58"/>
              <a:gd name="T25" fmla="*/ 2147483646 h 56"/>
              <a:gd name="T26" fmla="*/ 2147483646 w 58"/>
              <a:gd name="T27" fmla="*/ 2147483646 h 56"/>
              <a:gd name="T28" fmla="*/ 2147483646 w 58"/>
              <a:gd name="T29" fmla="*/ 2147483646 h 56"/>
              <a:gd name="T30" fmla="*/ 2147483646 w 58"/>
              <a:gd name="T31" fmla="*/ 2147483646 h 56"/>
              <a:gd name="T32" fmla="*/ 2147483646 w 58"/>
              <a:gd name="T33" fmla="*/ 2147483646 h 56"/>
              <a:gd name="T34" fmla="*/ 2147483646 w 58"/>
              <a:gd name="T35" fmla="*/ 2147483646 h 56"/>
              <a:gd name="T36" fmla="*/ 2147483646 w 58"/>
              <a:gd name="T37" fmla="*/ 2147483646 h 56"/>
              <a:gd name="T38" fmla="*/ 2147483646 w 58"/>
              <a:gd name="T39" fmla="*/ 2147483646 h 56"/>
              <a:gd name="T40" fmla="*/ 2147483646 w 58"/>
              <a:gd name="T41" fmla="*/ 2147483646 h 56"/>
              <a:gd name="T42" fmla="*/ 2147483646 w 58"/>
              <a:gd name="T43" fmla="*/ 2147483646 h 56"/>
              <a:gd name="T44" fmla="*/ 2147483646 w 58"/>
              <a:gd name="T45" fmla="*/ 2147483646 h 56"/>
              <a:gd name="T46" fmla="*/ 2147483646 w 58"/>
              <a:gd name="T47" fmla="*/ 2147483646 h 56"/>
              <a:gd name="T48" fmla="*/ 2147483646 w 58"/>
              <a:gd name="T49" fmla="*/ 2147483646 h 56"/>
              <a:gd name="T50" fmla="*/ 2147483646 w 58"/>
              <a:gd name="T51" fmla="*/ 2147483646 h 56"/>
              <a:gd name="T52" fmla="*/ 2147483646 w 58"/>
              <a:gd name="T53" fmla="*/ 2147483646 h 56"/>
              <a:gd name="T54" fmla="*/ 2147483646 w 58"/>
              <a:gd name="T55" fmla="*/ 2147483646 h 56"/>
              <a:gd name="T56" fmla="*/ 2147483646 w 58"/>
              <a:gd name="T57" fmla="*/ 0 h 56"/>
              <a:gd name="T58" fmla="*/ 2147483646 w 58"/>
              <a:gd name="T59" fmla="*/ 0 h 56"/>
              <a:gd name="T60" fmla="*/ 2147483646 w 58"/>
              <a:gd name="T61" fmla="*/ 2147483646 h 56"/>
              <a:gd name="T62" fmla="*/ 2147483646 w 58"/>
              <a:gd name="T63" fmla="*/ 2147483646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2" name="Freeform 177"/>
          <p:cNvSpPr>
            <a:spLocks/>
          </p:cNvSpPr>
          <p:nvPr/>
        </p:nvSpPr>
        <p:spPr bwMode="auto">
          <a:xfrm>
            <a:off x="6351588" y="4241800"/>
            <a:ext cx="80962" cy="88900"/>
          </a:xfrm>
          <a:custGeom>
            <a:avLst/>
            <a:gdLst>
              <a:gd name="T0" fmla="*/ 2147483646 w 58"/>
              <a:gd name="T1" fmla="*/ 2147483646 h 56"/>
              <a:gd name="T2" fmla="*/ 2147483646 w 58"/>
              <a:gd name="T3" fmla="*/ 2147483646 h 56"/>
              <a:gd name="T4" fmla="*/ 0 w 58"/>
              <a:gd name="T5" fmla="*/ 2147483646 h 56"/>
              <a:gd name="T6" fmla="*/ 0 w 58"/>
              <a:gd name="T7" fmla="*/ 2147483646 h 56"/>
              <a:gd name="T8" fmla="*/ 2147483646 w 58"/>
              <a:gd name="T9" fmla="*/ 2147483646 h 56"/>
              <a:gd name="T10" fmla="*/ 2147483646 w 58"/>
              <a:gd name="T11" fmla="*/ 2147483646 h 56"/>
              <a:gd name="T12" fmla="*/ 2147483646 w 58"/>
              <a:gd name="T13" fmla="*/ 2147483646 h 56"/>
              <a:gd name="T14" fmla="*/ 2147483646 w 58"/>
              <a:gd name="T15" fmla="*/ 2147483646 h 56"/>
              <a:gd name="T16" fmla="*/ 2147483646 w 58"/>
              <a:gd name="T17" fmla="*/ 2147483646 h 56"/>
              <a:gd name="T18" fmla="*/ 2147483646 w 58"/>
              <a:gd name="T19" fmla="*/ 2147483646 h 56"/>
              <a:gd name="T20" fmla="*/ 2147483646 w 58"/>
              <a:gd name="T21" fmla="*/ 2147483646 h 56"/>
              <a:gd name="T22" fmla="*/ 2147483646 w 58"/>
              <a:gd name="T23" fmla="*/ 2147483646 h 56"/>
              <a:gd name="T24" fmla="*/ 2147483646 w 58"/>
              <a:gd name="T25" fmla="*/ 2147483646 h 56"/>
              <a:gd name="T26" fmla="*/ 2147483646 w 58"/>
              <a:gd name="T27" fmla="*/ 2147483646 h 56"/>
              <a:gd name="T28" fmla="*/ 2147483646 w 58"/>
              <a:gd name="T29" fmla="*/ 2147483646 h 56"/>
              <a:gd name="T30" fmla="*/ 2147483646 w 58"/>
              <a:gd name="T31" fmla="*/ 2147483646 h 56"/>
              <a:gd name="T32" fmla="*/ 2147483646 w 58"/>
              <a:gd name="T33" fmla="*/ 2147483646 h 56"/>
              <a:gd name="T34" fmla="*/ 2147483646 w 58"/>
              <a:gd name="T35" fmla="*/ 2147483646 h 56"/>
              <a:gd name="T36" fmla="*/ 2147483646 w 58"/>
              <a:gd name="T37" fmla="*/ 2147483646 h 56"/>
              <a:gd name="T38" fmla="*/ 2147483646 w 58"/>
              <a:gd name="T39" fmla="*/ 2147483646 h 56"/>
              <a:gd name="T40" fmla="*/ 2147483646 w 58"/>
              <a:gd name="T41" fmla="*/ 2147483646 h 56"/>
              <a:gd name="T42" fmla="*/ 2147483646 w 58"/>
              <a:gd name="T43" fmla="*/ 2147483646 h 56"/>
              <a:gd name="T44" fmla="*/ 2147483646 w 58"/>
              <a:gd name="T45" fmla="*/ 2147483646 h 56"/>
              <a:gd name="T46" fmla="*/ 2147483646 w 58"/>
              <a:gd name="T47" fmla="*/ 2147483646 h 56"/>
              <a:gd name="T48" fmla="*/ 2147483646 w 58"/>
              <a:gd name="T49" fmla="*/ 2147483646 h 56"/>
              <a:gd name="T50" fmla="*/ 2147483646 w 58"/>
              <a:gd name="T51" fmla="*/ 2147483646 h 56"/>
              <a:gd name="T52" fmla="*/ 2147483646 w 58"/>
              <a:gd name="T53" fmla="*/ 2147483646 h 56"/>
              <a:gd name="T54" fmla="*/ 2147483646 w 58"/>
              <a:gd name="T55" fmla="*/ 2147483646 h 56"/>
              <a:gd name="T56" fmla="*/ 2147483646 w 58"/>
              <a:gd name="T57" fmla="*/ 0 h 56"/>
              <a:gd name="T58" fmla="*/ 2147483646 w 58"/>
              <a:gd name="T59" fmla="*/ 0 h 56"/>
              <a:gd name="T60" fmla="*/ 2147483646 w 58"/>
              <a:gd name="T61" fmla="*/ 2147483646 h 56"/>
              <a:gd name="T62" fmla="*/ 2147483646 w 58"/>
              <a:gd name="T63" fmla="*/ 2147483646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88243" name="Freeform 178"/>
          <p:cNvSpPr>
            <a:spLocks/>
          </p:cNvSpPr>
          <p:nvPr/>
        </p:nvSpPr>
        <p:spPr bwMode="auto">
          <a:xfrm>
            <a:off x="6351588" y="4241800"/>
            <a:ext cx="80962" cy="88900"/>
          </a:xfrm>
          <a:custGeom>
            <a:avLst/>
            <a:gdLst>
              <a:gd name="T0" fmla="*/ 2147483646 w 58"/>
              <a:gd name="T1" fmla="*/ 2147483646 h 56"/>
              <a:gd name="T2" fmla="*/ 2147483646 w 58"/>
              <a:gd name="T3" fmla="*/ 2147483646 h 56"/>
              <a:gd name="T4" fmla="*/ 0 w 58"/>
              <a:gd name="T5" fmla="*/ 2147483646 h 56"/>
              <a:gd name="T6" fmla="*/ 0 w 58"/>
              <a:gd name="T7" fmla="*/ 2147483646 h 56"/>
              <a:gd name="T8" fmla="*/ 2147483646 w 58"/>
              <a:gd name="T9" fmla="*/ 2147483646 h 56"/>
              <a:gd name="T10" fmla="*/ 2147483646 w 58"/>
              <a:gd name="T11" fmla="*/ 2147483646 h 56"/>
              <a:gd name="T12" fmla="*/ 2147483646 w 58"/>
              <a:gd name="T13" fmla="*/ 2147483646 h 56"/>
              <a:gd name="T14" fmla="*/ 2147483646 w 58"/>
              <a:gd name="T15" fmla="*/ 2147483646 h 56"/>
              <a:gd name="T16" fmla="*/ 2147483646 w 58"/>
              <a:gd name="T17" fmla="*/ 2147483646 h 56"/>
              <a:gd name="T18" fmla="*/ 2147483646 w 58"/>
              <a:gd name="T19" fmla="*/ 2147483646 h 56"/>
              <a:gd name="T20" fmla="*/ 2147483646 w 58"/>
              <a:gd name="T21" fmla="*/ 2147483646 h 56"/>
              <a:gd name="T22" fmla="*/ 2147483646 w 58"/>
              <a:gd name="T23" fmla="*/ 2147483646 h 56"/>
              <a:gd name="T24" fmla="*/ 2147483646 w 58"/>
              <a:gd name="T25" fmla="*/ 2147483646 h 56"/>
              <a:gd name="T26" fmla="*/ 2147483646 w 58"/>
              <a:gd name="T27" fmla="*/ 2147483646 h 56"/>
              <a:gd name="T28" fmla="*/ 2147483646 w 58"/>
              <a:gd name="T29" fmla="*/ 2147483646 h 56"/>
              <a:gd name="T30" fmla="*/ 2147483646 w 58"/>
              <a:gd name="T31" fmla="*/ 2147483646 h 56"/>
              <a:gd name="T32" fmla="*/ 2147483646 w 58"/>
              <a:gd name="T33" fmla="*/ 2147483646 h 56"/>
              <a:gd name="T34" fmla="*/ 2147483646 w 58"/>
              <a:gd name="T35" fmla="*/ 2147483646 h 56"/>
              <a:gd name="T36" fmla="*/ 2147483646 w 58"/>
              <a:gd name="T37" fmla="*/ 2147483646 h 56"/>
              <a:gd name="T38" fmla="*/ 2147483646 w 58"/>
              <a:gd name="T39" fmla="*/ 2147483646 h 56"/>
              <a:gd name="T40" fmla="*/ 2147483646 w 58"/>
              <a:gd name="T41" fmla="*/ 2147483646 h 56"/>
              <a:gd name="T42" fmla="*/ 2147483646 w 58"/>
              <a:gd name="T43" fmla="*/ 2147483646 h 56"/>
              <a:gd name="T44" fmla="*/ 2147483646 w 58"/>
              <a:gd name="T45" fmla="*/ 2147483646 h 56"/>
              <a:gd name="T46" fmla="*/ 2147483646 w 58"/>
              <a:gd name="T47" fmla="*/ 2147483646 h 56"/>
              <a:gd name="T48" fmla="*/ 2147483646 w 58"/>
              <a:gd name="T49" fmla="*/ 2147483646 h 56"/>
              <a:gd name="T50" fmla="*/ 2147483646 w 58"/>
              <a:gd name="T51" fmla="*/ 2147483646 h 56"/>
              <a:gd name="T52" fmla="*/ 2147483646 w 58"/>
              <a:gd name="T53" fmla="*/ 2147483646 h 56"/>
              <a:gd name="T54" fmla="*/ 2147483646 w 58"/>
              <a:gd name="T55" fmla="*/ 2147483646 h 56"/>
              <a:gd name="T56" fmla="*/ 2147483646 w 58"/>
              <a:gd name="T57" fmla="*/ 0 h 56"/>
              <a:gd name="T58" fmla="*/ 2147483646 w 58"/>
              <a:gd name="T59" fmla="*/ 0 h 56"/>
              <a:gd name="T60" fmla="*/ 2147483646 w 58"/>
              <a:gd name="T61" fmla="*/ 2147483646 h 56"/>
              <a:gd name="T62" fmla="*/ 2147483646 w 58"/>
              <a:gd name="T63" fmla="*/ 2147483646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88244" name="Freeform 179"/>
          <p:cNvSpPr>
            <a:spLocks/>
          </p:cNvSpPr>
          <p:nvPr/>
        </p:nvSpPr>
        <p:spPr bwMode="auto">
          <a:xfrm>
            <a:off x="6375400" y="4205288"/>
            <a:ext cx="36513" cy="23812"/>
          </a:xfrm>
          <a:custGeom>
            <a:avLst/>
            <a:gdLst>
              <a:gd name="T0" fmla="*/ 0 w 26"/>
              <a:gd name="T1" fmla="*/ 2147483646 h 15"/>
              <a:gd name="T2" fmla="*/ 2147483646 w 26"/>
              <a:gd name="T3" fmla="*/ 2147483646 h 15"/>
              <a:gd name="T4" fmla="*/ 2147483646 w 26"/>
              <a:gd name="T5" fmla="*/ 2147483646 h 15"/>
              <a:gd name="T6" fmla="*/ 2147483646 w 26"/>
              <a:gd name="T7" fmla="*/ 2147483646 h 15"/>
              <a:gd name="T8" fmla="*/ 2147483646 w 26"/>
              <a:gd name="T9" fmla="*/ 2147483646 h 15"/>
              <a:gd name="T10" fmla="*/ 2147483646 w 26"/>
              <a:gd name="T11" fmla="*/ 2147483646 h 15"/>
              <a:gd name="T12" fmla="*/ 2147483646 w 26"/>
              <a:gd name="T13" fmla="*/ 2147483646 h 15"/>
              <a:gd name="T14" fmla="*/ 2147483646 w 26"/>
              <a:gd name="T15" fmla="*/ 2147483646 h 15"/>
              <a:gd name="T16" fmla="*/ 2147483646 w 26"/>
              <a:gd name="T17" fmla="*/ 2147483646 h 15"/>
              <a:gd name="T18" fmla="*/ 2147483646 w 26"/>
              <a:gd name="T19" fmla="*/ 2147483646 h 15"/>
              <a:gd name="T20" fmla="*/ 2147483646 w 26"/>
              <a:gd name="T21" fmla="*/ 2147483646 h 15"/>
              <a:gd name="T22" fmla="*/ 2147483646 w 26"/>
              <a:gd name="T23" fmla="*/ 2147483646 h 15"/>
              <a:gd name="T24" fmla="*/ 2147483646 w 26"/>
              <a:gd name="T25" fmla="*/ 2147483646 h 15"/>
              <a:gd name="T26" fmla="*/ 2147483646 w 26"/>
              <a:gd name="T27" fmla="*/ 2147483646 h 15"/>
              <a:gd name="T28" fmla="*/ 2147483646 w 26"/>
              <a:gd name="T29" fmla="*/ 2147483646 h 15"/>
              <a:gd name="T30" fmla="*/ 2147483646 w 26"/>
              <a:gd name="T31" fmla="*/ 2147483646 h 15"/>
              <a:gd name="T32" fmla="*/ 2147483646 w 26"/>
              <a:gd name="T33" fmla="*/ 2147483646 h 15"/>
              <a:gd name="T34" fmla="*/ 2147483646 w 26"/>
              <a:gd name="T35" fmla="*/ 2147483646 h 15"/>
              <a:gd name="T36" fmla="*/ 2147483646 w 26"/>
              <a:gd name="T37" fmla="*/ 2147483646 h 15"/>
              <a:gd name="T38" fmla="*/ 2147483646 w 26"/>
              <a:gd name="T39" fmla="*/ 2147483646 h 15"/>
              <a:gd name="T40" fmla="*/ 2147483646 w 26"/>
              <a:gd name="T41" fmla="*/ 2147483646 h 15"/>
              <a:gd name="T42" fmla="*/ 2147483646 w 26"/>
              <a:gd name="T43" fmla="*/ 2147483646 h 15"/>
              <a:gd name="T44" fmla="*/ 2147483646 w 26"/>
              <a:gd name="T45" fmla="*/ 0 h 15"/>
              <a:gd name="T46" fmla="*/ 2147483646 w 26"/>
              <a:gd name="T47" fmla="*/ 0 h 15"/>
              <a:gd name="T48" fmla="*/ 0 w 26"/>
              <a:gd name="T49" fmla="*/ 0 h 15"/>
              <a:gd name="T50" fmla="*/ 0 w 26"/>
              <a:gd name="T51" fmla="*/ 2147483646 h 15"/>
              <a:gd name="T52" fmla="*/ 0 w 26"/>
              <a:gd name="T53" fmla="*/ 2147483646 h 15"/>
              <a:gd name="T54" fmla="*/ 0 w 26"/>
              <a:gd name="T55" fmla="*/ 2147483646 h 15"/>
              <a:gd name="T56" fmla="*/ 0 w 26"/>
              <a:gd name="T57" fmla="*/ 2147483646 h 15"/>
              <a:gd name="T58" fmla="*/ 0 w 26"/>
              <a:gd name="T59" fmla="*/ 2147483646 h 15"/>
              <a:gd name="T60" fmla="*/ 0 w 26"/>
              <a:gd name="T61" fmla="*/ 2147483646 h 15"/>
              <a:gd name="T62" fmla="*/ 0 w 26"/>
              <a:gd name="T63" fmla="*/ 2147483646 h 15"/>
              <a:gd name="T64" fmla="*/ 0 w 26"/>
              <a:gd name="T65" fmla="*/ 2147483646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5" name="Freeform 180"/>
          <p:cNvSpPr>
            <a:spLocks/>
          </p:cNvSpPr>
          <p:nvPr/>
        </p:nvSpPr>
        <p:spPr bwMode="auto">
          <a:xfrm>
            <a:off x="6375400" y="4205288"/>
            <a:ext cx="36513" cy="23812"/>
          </a:xfrm>
          <a:custGeom>
            <a:avLst/>
            <a:gdLst>
              <a:gd name="T0" fmla="*/ 0 w 26"/>
              <a:gd name="T1" fmla="*/ 2147483646 h 15"/>
              <a:gd name="T2" fmla="*/ 2147483646 w 26"/>
              <a:gd name="T3" fmla="*/ 2147483646 h 15"/>
              <a:gd name="T4" fmla="*/ 2147483646 w 26"/>
              <a:gd name="T5" fmla="*/ 2147483646 h 15"/>
              <a:gd name="T6" fmla="*/ 2147483646 w 26"/>
              <a:gd name="T7" fmla="*/ 2147483646 h 15"/>
              <a:gd name="T8" fmla="*/ 2147483646 w 26"/>
              <a:gd name="T9" fmla="*/ 2147483646 h 15"/>
              <a:gd name="T10" fmla="*/ 2147483646 w 26"/>
              <a:gd name="T11" fmla="*/ 2147483646 h 15"/>
              <a:gd name="T12" fmla="*/ 2147483646 w 26"/>
              <a:gd name="T13" fmla="*/ 2147483646 h 15"/>
              <a:gd name="T14" fmla="*/ 2147483646 w 26"/>
              <a:gd name="T15" fmla="*/ 2147483646 h 15"/>
              <a:gd name="T16" fmla="*/ 2147483646 w 26"/>
              <a:gd name="T17" fmla="*/ 2147483646 h 15"/>
              <a:gd name="T18" fmla="*/ 2147483646 w 26"/>
              <a:gd name="T19" fmla="*/ 2147483646 h 15"/>
              <a:gd name="T20" fmla="*/ 2147483646 w 26"/>
              <a:gd name="T21" fmla="*/ 2147483646 h 15"/>
              <a:gd name="T22" fmla="*/ 2147483646 w 26"/>
              <a:gd name="T23" fmla="*/ 2147483646 h 15"/>
              <a:gd name="T24" fmla="*/ 2147483646 w 26"/>
              <a:gd name="T25" fmla="*/ 2147483646 h 15"/>
              <a:gd name="T26" fmla="*/ 2147483646 w 26"/>
              <a:gd name="T27" fmla="*/ 2147483646 h 15"/>
              <a:gd name="T28" fmla="*/ 2147483646 w 26"/>
              <a:gd name="T29" fmla="*/ 2147483646 h 15"/>
              <a:gd name="T30" fmla="*/ 2147483646 w 26"/>
              <a:gd name="T31" fmla="*/ 2147483646 h 15"/>
              <a:gd name="T32" fmla="*/ 2147483646 w 26"/>
              <a:gd name="T33" fmla="*/ 2147483646 h 15"/>
              <a:gd name="T34" fmla="*/ 2147483646 w 26"/>
              <a:gd name="T35" fmla="*/ 2147483646 h 15"/>
              <a:gd name="T36" fmla="*/ 2147483646 w 26"/>
              <a:gd name="T37" fmla="*/ 2147483646 h 15"/>
              <a:gd name="T38" fmla="*/ 2147483646 w 26"/>
              <a:gd name="T39" fmla="*/ 2147483646 h 15"/>
              <a:gd name="T40" fmla="*/ 2147483646 w 26"/>
              <a:gd name="T41" fmla="*/ 2147483646 h 15"/>
              <a:gd name="T42" fmla="*/ 2147483646 w 26"/>
              <a:gd name="T43" fmla="*/ 2147483646 h 15"/>
              <a:gd name="T44" fmla="*/ 2147483646 w 26"/>
              <a:gd name="T45" fmla="*/ 0 h 15"/>
              <a:gd name="T46" fmla="*/ 2147483646 w 26"/>
              <a:gd name="T47" fmla="*/ 0 h 15"/>
              <a:gd name="T48" fmla="*/ 0 w 26"/>
              <a:gd name="T49" fmla="*/ 0 h 15"/>
              <a:gd name="T50" fmla="*/ 0 w 26"/>
              <a:gd name="T51" fmla="*/ 2147483646 h 15"/>
              <a:gd name="T52" fmla="*/ 0 w 26"/>
              <a:gd name="T53" fmla="*/ 2147483646 h 15"/>
              <a:gd name="T54" fmla="*/ 0 w 26"/>
              <a:gd name="T55" fmla="*/ 2147483646 h 15"/>
              <a:gd name="T56" fmla="*/ 0 w 26"/>
              <a:gd name="T57" fmla="*/ 2147483646 h 15"/>
              <a:gd name="T58" fmla="*/ 0 w 26"/>
              <a:gd name="T59" fmla="*/ 2147483646 h 15"/>
              <a:gd name="T60" fmla="*/ 0 w 26"/>
              <a:gd name="T61" fmla="*/ 2147483646 h 15"/>
              <a:gd name="T62" fmla="*/ 0 w 26"/>
              <a:gd name="T63" fmla="*/ 2147483646 h 15"/>
              <a:gd name="T64" fmla="*/ 0 w 26"/>
              <a:gd name="T65" fmla="*/ 2147483646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88246" name="Freeform 181"/>
          <p:cNvSpPr>
            <a:spLocks/>
          </p:cNvSpPr>
          <p:nvPr/>
        </p:nvSpPr>
        <p:spPr bwMode="auto">
          <a:xfrm>
            <a:off x="6189663" y="4286250"/>
            <a:ext cx="107950" cy="90488"/>
          </a:xfrm>
          <a:custGeom>
            <a:avLst/>
            <a:gdLst>
              <a:gd name="T0" fmla="*/ 2147483646 w 77"/>
              <a:gd name="T1" fmla="*/ 2147483646 h 57"/>
              <a:gd name="T2" fmla="*/ 0 w 77"/>
              <a:gd name="T3" fmla="*/ 2147483646 h 57"/>
              <a:gd name="T4" fmla="*/ 0 w 77"/>
              <a:gd name="T5" fmla="*/ 2147483646 h 57"/>
              <a:gd name="T6" fmla="*/ 2147483646 w 77"/>
              <a:gd name="T7" fmla="*/ 2147483646 h 57"/>
              <a:gd name="T8" fmla="*/ 2147483646 w 77"/>
              <a:gd name="T9" fmla="*/ 2147483646 h 57"/>
              <a:gd name="T10" fmla="*/ 2147483646 w 77"/>
              <a:gd name="T11" fmla="*/ 2147483646 h 57"/>
              <a:gd name="T12" fmla="*/ 2147483646 w 77"/>
              <a:gd name="T13" fmla="*/ 2147483646 h 57"/>
              <a:gd name="T14" fmla="*/ 2147483646 w 77"/>
              <a:gd name="T15" fmla="*/ 2147483646 h 57"/>
              <a:gd name="T16" fmla="*/ 2147483646 w 77"/>
              <a:gd name="T17" fmla="*/ 2147483646 h 57"/>
              <a:gd name="T18" fmla="*/ 2147483646 w 77"/>
              <a:gd name="T19" fmla="*/ 2147483646 h 57"/>
              <a:gd name="T20" fmla="*/ 2147483646 w 77"/>
              <a:gd name="T21" fmla="*/ 2147483646 h 57"/>
              <a:gd name="T22" fmla="*/ 2147483646 w 77"/>
              <a:gd name="T23" fmla="*/ 2147483646 h 57"/>
              <a:gd name="T24" fmla="*/ 2147483646 w 77"/>
              <a:gd name="T25" fmla="*/ 2147483646 h 57"/>
              <a:gd name="T26" fmla="*/ 2147483646 w 77"/>
              <a:gd name="T27" fmla="*/ 2147483646 h 57"/>
              <a:gd name="T28" fmla="*/ 2147483646 w 77"/>
              <a:gd name="T29" fmla="*/ 2147483646 h 57"/>
              <a:gd name="T30" fmla="*/ 2147483646 w 77"/>
              <a:gd name="T31" fmla="*/ 2147483646 h 57"/>
              <a:gd name="T32" fmla="*/ 2147483646 w 77"/>
              <a:gd name="T33" fmla="*/ 2147483646 h 57"/>
              <a:gd name="T34" fmla="*/ 2147483646 w 77"/>
              <a:gd name="T35" fmla="*/ 2147483646 h 57"/>
              <a:gd name="T36" fmla="*/ 2147483646 w 77"/>
              <a:gd name="T37" fmla="*/ 2147483646 h 57"/>
              <a:gd name="T38" fmla="*/ 2147483646 w 77"/>
              <a:gd name="T39" fmla="*/ 2147483646 h 57"/>
              <a:gd name="T40" fmla="*/ 2147483646 w 77"/>
              <a:gd name="T41" fmla="*/ 2147483646 h 57"/>
              <a:gd name="T42" fmla="*/ 2147483646 w 77"/>
              <a:gd name="T43" fmla="*/ 2147483646 h 57"/>
              <a:gd name="T44" fmla="*/ 2147483646 w 77"/>
              <a:gd name="T45" fmla="*/ 2147483646 h 57"/>
              <a:gd name="T46" fmla="*/ 2147483646 w 77"/>
              <a:gd name="T47" fmla="*/ 2147483646 h 57"/>
              <a:gd name="T48" fmla="*/ 2147483646 w 77"/>
              <a:gd name="T49" fmla="*/ 2147483646 h 57"/>
              <a:gd name="T50" fmla="*/ 2147483646 w 77"/>
              <a:gd name="T51" fmla="*/ 2147483646 h 57"/>
              <a:gd name="T52" fmla="*/ 2147483646 w 77"/>
              <a:gd name="T53" fmla="*/ 2147483646 h 57"/>
              <a:gd name="T54" fmla="*/ 2147483646 w 77"/>
              <a:gd name="T55" fmla="*/ 2147483646 h 57"/>
              <a:gd name="T56" fmla="*/ 2147483646 w 77"/>
              <a:gd name="T57" fmla="*/ 2147483646 h 57"/>
              <a:gd name="T58" fmla="*/ 2147483646 w 77"/>
              <a:gd name="T59" fmla="*/ 2147483646 h 57"/>
              <a:gd name="T60" fmla="*/ 2147483646 w 77"/>
              <a:gd name="T61" fmla="*/ 2147483646 h 57"/>
              <a:gd name="T62" fmla="*/ 2147483646 w 77"/>
              <a:gd name="T63" fmla="*/ 2147483646 h 57"/>
              <a:gd name="T64" fmla="*/ 2147483646 w 77"/>
              <a:gd name="T65" fmla="*/ 2147483646 h 57"/>
              <a:gd name="T66" fmla="*/ 2147483646 w 77"/>
              <a:gd name="T67" fmla="*/ 2147483646 h 57"/>
              <a:gd name="T68" fmla="*/ 2147483646 w 77"/>
              <a:gd name="T69" fmla="*/ 2147483646 h 57"/>
              <a:gd name="T70" fmla="*/ 2147483646 w 77"/>
              <a:gd name="T71" fmla="*/ 2147483646 h 57"/>
              <a:gd name="T72" fmla="*/ 2147483646 w 77"/>
              <a:gd name="T73" fmla="*/ 2147483646 h 57"/>
              <a:gd name="T74" fmla="*/ 2147483646 w 77"/>
              <a:gd name="T75" fmla="*/ 2147483646 h 57"/>
              <a:gd name="T76" fmla="*/ 2147483646 w 77"/>
              <a:gd name="T77" fmla="*/ 2147483646 h 57"/>
              <a:gd name="T78" fmla="*/ 2147483646 w 77"/>
              <a:gd name="T79" fmla="*/ 2147483646 h 57"/>
              <a:gd name="T80" fmla="*/ 2147483646 w 77"/>
              <a:gd name="T81" fmla="*/ 2147483646 h 57"/>
              <a:gd name="T82" fmla="*/ 2147483646 w 77"/>
              <a:gd name="T83" fmla="*/ 2147483646 h 57"/>
              <a:gd name="T84" fmla="*/ 2147483646 w 77"/>
              <a:gd name="T85" fmla="*/ 2147483646 h 57"/>
              <a:gd name="T86" fmla="*/ 2147483646 w 77"/>
              <a:gd name="T87" fmla="*/ 2147483646 h 57"/>
              <a:gd name="T88" fmla="*/ 2147483646 w 77"/>
              <a:gd name="T89" fmla="*/ 2147483646 h 57"/>
              <a:gd name="T90" fmla="*/ 2147483646 w 77"/>
              <a:gd name="T91" fmla="*/ 2147483646 h 57"/>
              <a:gd name="T92" fmla="*/ 2147483646 w 77"/>
              <a:gd name="T93" fmla="*/ 2147483646 h 57"/>
              <a:gd name="T94" fmla="*/ 2147483646 w 77"/>
              <a:gd name="T95" fmla="*/ 2147483646 h 57"/>
              <a:gd name="T96" fmla="*/ 2147483646 w 77"/>
              <a:gd name="T97" fmla="*/ 0 h 57"/>
              <a:gd name="T98" fmla="*/ 2147483646 w 77"/>
              <a:gd name="T99" fmla="*/ 0 h 57"/>
              <a:gd name="T100" fmla="*/ 2147483646 w 77"/>
              <a:gd name="T101" fmla="*/ 0 h 57"/>
              <a:gd name="T102" fmla="*/ 2147483646 w 77"/>
              <a:gd name="T103" fmla="*/ 0 h 57"/>
              <a:gd name="T104" fmla="*/ 2147483646 w 77"/>
              <a:gd name="T105" fmla="*/ 2147483646 h 57"/>
              <a:gd name="T106" fmla="*/ 2147483646 w 77"/>
              <a:gd name="T107" fmla="*/ 2147483646 h 57"/>
              <a:gd name="T108" fmla="*/ 2147483646 w 77"/>
              <a:gd name="T109" fmla="*/ 2147483646 h 57"/>
              <a:gd name="T110" fmla="*/ 2147483646 w 77"/>
              <a:gd name="T111" fmla="*/ 2147483646 h 57"/>
              <a:gd name="T112" fmla="*/ 2147483646 w 77"/>
              <a:gd name="T113" fmla="*/ 2147483646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7" name="Freeform 182"/>
          <p:cNvSpPr>
            <a:spLocks/>
          </p:cNvSpPr>
          <p:nvPr/>
        </p:nvSpPr>
        <p:spPr bwMode="auto">
          <a:xfrm>
            <a:off x="6189663" y="4286250"/>
            <a:ext cx="107950" cy="90488"/>
          </a:xfrm>
          <a:custGeom>
            <a:avLst/>
            <a:gdLst>
              <a:gd name="T0" fmla="*/ 2147483646 w 77"/>
              <a:gd name="T1" fmla="*/ 2147483646 h 57"/>
              <a:gd name="T2" fmla="*/ 0 w 77"/>
              <a:gd name="T3" fmla="*/ 2147483646 h 57"/>
              <a:gd name="T4" fmla="*/ 0 w 77"/>
              <a:gd name="T5" fmla="*/ 2147483646 h 57"/>
              <a:gd name="T6" fmla="*/ 2147483646 w 77"/>
              <a:gd name="T7" fmla="*/ 2147483646 h 57"/>
              <a:gd name="T8" fmla="*/ 2147483646 w 77"/>
              <a:gd name="T9" fmla="*/ 2147483646 h 57"/>
              <a:gd name="T10" fmla="*/ 2147483646 w 77"/>
              <a:gd name="T11" fmla="*/ 2147483646 h 57"/>
              <a:gd name="T12" fmla="*/ 2147483646 w 77"/>
              <a:gd name="T13" fmla="*/ 2147483646 h 57"/>
              <a:gd name="T14" fmla="*/ 2147483646 w 77"/>
              <a:gd name="T15" fmla="*/ 2147483646 h 57"/>
              <a:gd name="T16" fmla="*/ 2147483646 w 77"/>
              <a:gd name="T17" fmla="*/ 2147483646 h 57"/>
              <a:gd name="T18" fmla="*/ 2147483646 w 77"/>
              <a:gd name="T19" fmla="*/ 2147483646 h 57"/>
              <a:gd name="T20" fmla="*/ 2147483646 w 77"/>
              <a:gd name="T21" fmla="*/ 2147483646 h 57"/>
              <a:gd name="T22" fmla="*/ 2147483646 w 77"/>
              <a:gd name="T23" fmla="*/ 2147483646 h 57"/>
              <a:gd name="T24" fmla="*/ 2147483646 w 77"/>
              <a:gd name="T25" fmla="*/ 2147483646 h 57"/>
              <a:gd name="T26" fmla="*/ 2147483646 w 77"/>
              <a:gd name="T27" fmla="*/ 2147483646 h 57"/>
              <a:gd name="T28" fmla="*/ 2147483646 w 77"/>
              <a:gd name="T29" fmla="*/ 2147483646 h 57"/>
              <a:gd name="T30" fmla="*/ 2147483646 w 77"/>
              <a:gd name="T31" fmla="*/ 2147483646 h 57"/>
              <a:gd name="T32" fmla="*/ 2147483646 w 77"/>
              <a:gd name="T33" fmla="*/ 2147483646 h 57"/>
              <a:gd name="T34" fmla="*/ 2147483646 w 77"/>
              <a:gd name="T35" fmla="*/ 2147483646 h 57"/>
              <a:gd name="T36" fmla="*/ 2147483646 w 77"/>
              <a:gd name="T37" fmla="*/ 2147483646 h 57"/>
              <a:gd name="T38" fmla="*/ 2147483646 w 77"/>
              <a:gd name="T39" fmla="*/ 2147483646 h 57"/>
              <a:gd name="T40" fmla="*/ 2147483646 w 77"/>
              <a:gd name="T41" fmla="*/ 2147483646 h 57"/>
              <a:gd name="T42" fmla="*/ 2147483646 w 77"/>
              <a:gd name="T43" fmla="*/ 2147483646 h 57"/>
              <a:gd name="T44" fmla="*/ 2147483646 w 77"/>
              <a:gd name="T45" fmla="*/ 2147483646 h 57"/>
              <a:gd name="T46" fmla="*/ 2147483646 w 77"/>
              <a:gd name="T47" fmla="*/ 2147483646 h 57"/>
              <a:gd name="T48" fmla="*/ 2147483646 w 77"/>
              <a:gd name="T49" fmla="*/ 2147483646 h 57"/>
              <a:gd name="T50" fmla="*/ 2147483646 w 77"/>
              <a:gd name="T51" fmla="*/ 2147483646 h 57"/>
              <a:gd name="T52" fmla="*/ 2147483646 w 77"/>
              <a:gd name="T53" fmla="*/ 2147483646 h 57"/>
              <a:gd name="T54" fmla="*/ 2147483646 w 77"/>
              <a:gd name="T55" fmla="*/ 2147483646 h 57"/>
              <a:gd name="T56" fmla="*/ 2147483646 w 77"/>
              <a:gd name="T57" fmla="*/ 2147483646 h 57"/>
              <a:gd name="T58" fmla="*/ 2147483646 w 77"/>
              <a:gd name="T59" fmla="*/ 2147483646 h 57"/>
              <a:gd name="T60" fmla="*/ 2147483646 w 77"/>
              <a:gd name="T61" fmla="*/ 2147483646 h 57"/>
              <a:gd name="T62" fmla="*/ 2147483646 w 77"/>
              <a:gd name="T63" fmla="*/ 2147483646 h 57"/>
              <a:gd name="T64" fmla="*/ 2147483646 w 77"/>
              <a:gd name="T65" fmla="*/ 2147483646 h 57"/>
              <a:gd name="T66" fmla="*/ 2147483646 w 77"/>
              <a:gd name="T67" fmla="*/ 2147483646 h 57"/>
              <a:gd name="T68" fmla="*/ 2147483646 w 77"/>
              <a:gd name="T69" fmla="*/ 2147483646 h 57"/>
              <a:gd name="T70" fmla="*/ 2147483646 w 77"/>
              <a:gd name="T71" fmla="*/ 2147483646 h 57"/>
              <a:gd name="T72" fmla="*/ 2147483646 w 77"/>
              <a:gd name="T73" fmla="*/ 2147483646 h 57"/>
              <a:gd name="T74" fmla="*/ 2147483646 w 77"/>
              <a:gd name="T75" fmla="*/ 2147483646 h 57"/>
              <a:gd name="T76" fmla="*/ 2147483646 w 77"/>
              <a:gd name="T77" fmla="*/ 2147483646 h 57"/>
              <a:gd name="T78" fmla="*/ 2147483646 w 77"/>
              <a:gd name="T79" fmla="*/ 2147483646 h 57"/>
              <a:gd name="T80" fmla="*/ 2147483646 w 77"/>
              <a:gd name="T81" fmla="*/ 2147483646 h 57"/>
              <a:gd name="T82" fmla="*/ 2147483646 w 77"/>
              <a:gd name="T83" fmla="*/ 2147483646 h 57"/>
              <a:gd name="T84" fmla="*/ 2147483646 w 77"/>
              <a:gd name="T85" fmla="*/ 2147483646 h 57"/>
              <a:gd name="T86" fmla="*/ 2147483646 w 77"/>
              <a:gd name="T87" fmla="*/ 2147483646 h 57"/>
              <a:gd name="T88" fmla="*/ 2147483646 w 77"/>
              <a:gd name="T89" fmla="*/ 2147483646 h 57"/>
              <a:gd name="T90" fmla="*/ 2147483646 w 77"/>
              <a:gd name="T91" fmla="*/ 2147483646 h 57"/>
              <a:gd name="T92" fmla="*/ 2147483646 w 77"/>
              <a:gd name="T93" fmla="*/ 2147483646 h 57"/>
              <a:gd name="T94" fmla="*/ 2147483646 w 77"/>
              <a:gd name="T95" fmla="*/ 2147483646 h 57"/>
              <a:gd name="T96" fmla="*/ 2147483646 w 77"/>
              <a:gd name="T97" fmla="*/ 0 h 57"/>
              <a:gd name="T98" fmla="*/ 2147483646 w 77"/>
              <a:gd name="T99" fmla="*/ 0 h 57"/>
              <a:gd name="T100" fmla="*/ 2147483646 w 77"/>
              <a:gd name="T101" fmla="*/ 0 h 57"/>
              <a:gd name="T102" fmla="*/ 2147483646 w 77"/>
              <a:gd name="T103" fmla="*/ 0 h 57"/>
              <a:gd name="T104" fmla="*/ 2147483646 w 77"/>
              <a:gd name="T105" fmla="*/ 2147483646 h 57"/>
              <a:gd name="T106" fmla="*/ 2147483646 w 77"/>
              <a:gd name="T107" fmla="*/ 2147483646 h 57"/>
              <a:gd name="T108" fmla="*/ 2147483646 w 77"/>
              <a:gd name="T109" fmla="*/ 2147483646 h 57"/>
              <a:gd name="T110" fmla="*/ 2147483646 w 77"/>
              <a:gd name="T111" fmla="*/ 2147483646 h 57"/>
              <a:gd name="T112" fmla="*/ 2147483646 w 77"/>
              <a:gd name="T113" fmla="*/ 2147483646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88248" name="Freeform 183"/>
          <p:cNvSpPr>
            <a:spLocks/>
          </p:cNvSpPr>
          <p:nvPr/>
        </p:nvSpPr>
        <p:spPr bwMode="auto">
          <a:xfrm>
            <a:off x="6189663" y="4286250"/>
            <a:ext cx="107950" cy="90488"/>
          </a:xfrm>
          <a:custGeom>
            <a:avLst/>
            <a:gdLst>
              <a:gd name="T0" fmla="*/ 2147483646 w 77"/>
              <a:gd name="T1" fmla="*/ 2147483646 h 57"/>
              <a:gd name="T2" fmla="*/ 0 w 77"/>
              <a:gd name="T3" fmla="*/ 2147483646 h 57"/>
              <a:gd name="T4" fmla="*/ 0 w 77"/>
              <a:gd name="T5" fmla="*/ 2147483646 h 57"/>
              <a:gd name="T6" fmla="*/ 2147483646 w 77"/>
              <a:gd name="T7" fmla="*/ 2147483646 h 57"/>
              <a:gd name="T8" fmla="*/ 2147483646 w 77"/>
              <a:gd name="T9" fmla="*/ 2147483646 h 57"/>
              <a:gd name="T10" fmla="*/ 2147483646 w 77"/>
              <a:gd name="T11" fmla="*/ 2147483646 h 57"/>
              <a:gd name="T12" fmla="*/ 2147483646 w 77"/>
              <a:gd name="T13" fmla="*/ 2147483646 h 57"/>
              <a:gd name="T14" fmla="*/ 2147483646 w 77"/>
              <a:gd name="T15" fmla="*/ 2147483646 h 57"/>
              <a:gd name="T16" fmla="*/ 2147483646 w 77"/>
              <a:gd name="T17" fmla="*/ 2147483646 h 57"/>
              <a:gd name="T18" fmla="*/ 2147483646 w 77"/>
              <a:gd name="T19" fmla="*/ 2147483646 h 57"/>
              <a:gd name="T20" fmla="*/ 2147483646 w 77"/>
              <a:gd name="T21" fmla="*/ 2147483646 h 57"/>
              <a:gd name="T22" fmla="*/ 2147483646 w 77"/>
              <a:gd name="T23" fmla="*/ 2147483646 h 57"/>
              <a:gd name="T24" fmla="*/ 2147483646 w 77"/>
              <a:gd name="T25" fmla="*/ 2147483646 h 57"/>
              <a:gd name="T26" fmla="*/ 2147483646 w 77"/>
              <a:gd name="T27" fmla="*/ 2147483646 h 57"/>
              <a:gd name="T28" fmla="*/ 2147483646 w 77"/>
              <a:gd name="T29" fmla="*/ 2147483646 h 57"/>
              <a:gd name="T30" fmla="*/ 2147483646 w 77"/>
              <a:gd name="T31" fmla="*/ 2147483646 h 57"/>
              <a:gd name="T32" fmla="*/ 2147483646 w 77"/>
              <a:gd name="T33" fmla="*/ 2147483646 h 57"/>
              <a:gd name="T34" fmla="*/ 2147483646 w 77"/>
              <a:gd name="T35" fmla="*/ 2147483646 h 57"/>
              <a:gd name="T36" fmla="*/ 2147483646 w 77"/>
              <a:gd name="T37" fmla="*/ 2147483646 h 57"/>
              <a:gd name="T38" fmla="*/ 2147483646 w 77"/>
              <a:gd name="T39" fmla="*/ 2147483646 h 57"/>
              <a:gd name="T40" fmla="*/ 2147483646 w 77"/>
              <a:gd name="T41" fmla="*/ 2147483646 h 57"/>
              <a:gd name="T42" fmla="*/ 2147483646 w 77"/>
              <a:gd name="T43" fmla="*/ 2147483646 h 57"/>
              <a:gd name="T44" fmla="*/ 2147483646 w 77"/>
              <a:gd name="T45" fmla="*/ 2147483646 h 57"/>
              <a:gd name="T46" fmla="*/ 2147483646 w 77"/>
              <a:gd name="T47" fmla="*/ 2147483646 h 57"/>
              <a:gd name="T48" fmla="*/ 2147483646 w 77"/>
              <a:gd name="T49" fmla="*/ 2147483646 h 57"/>
              <a:gd name="T50" fmla="*/ 2147483646 w 77"/>
              <a:gd name="T51" fmla="*/ 2147483646 h 57"/>
              <a:gd name="T52" fmla="*/ 2147483646 w 77"/>
              <a:gd name="T53" fmla="*/ 2147483646 h 57"/>
              <a:gd name="T54" fmla="*/ 2147483646 w 77"/>
              <a:gd name="T55" fmla="*/ 2147483646 h 57"/>
              <a:gd name="T56" fmla="*/ 2147483646 w 77"/>
              <a:gd name="T57" fmla="*/ 2147483646 h 57"/>
              <a:gd name="T58" fmla="*/ 2147483646 w 77"/>
              <a:gd name="T59" fmla="*/ 2147483646 h 57"/>
              <a:gd name="T60" fmla="*/ 2147483646 w 77"/>
              <a:gd name="T61" fmla="*/ 2147483646 h 57"/>
              <a:gd name="T62" fmla="*/ 2147483646 w 77"/>
              <a:gd name="T63" fmla="*/ 2147483646 h 57"/>
              <a:gd name="T64" fmla="*/ 2147483646 w 77"/>
              <a:gd name="T65" fmla="*/ 2147483646 h 57"/>
              <a:gd name="T66" fmla="*/ 2147483646 w 77"/>
              <a:gd name="T67" fmla="*/ 2147483646 h 57"/>
              <a:gd name="T68" fmla="*/ 2147483646 w 77"/>
              <a:gd name="T69" fmla="*/ 2147483646 h 57"/>
              <a:gd name="T70" fmla="*/ 2147483646 w 77"/>
              <a:gd name="T71" fmla="*/ 2147483646 h 57"/>
              <a:gd name="T72" fmla="*/ 2147483646 w 77"/>
              <a:gd name="T73" fmla="*/ 2147483646 h 57"/>
              <a:gd name="T74" fmla="*/ 2147483646 w 77"/>
              <a:gd name="T75" fmla="*/ 2147483646 h 57"/>
              <a:gd name="T76" fmla="*/ 2147483646 w 77"/>
              <a:gd name="T77" fmla="*/ 2147483646 h 57"/>
              <a:gd name="T78" fmla="*/ 2147483646 w 77"/>
              <a:gd name="T79" fmla="*/ 2147483646 h 57"/>
              <a:gd name="T80" fmla="*/ 2147483646 w 77"/>
              <a:gd name="T81" fmla="*/ 2147483646 h 57"/>
              <a:gd name="T82" fmla="*/ 2147483646 w 77"/>
              <a:gd name="T83" fmla="*/ 2147483646 h 57"/>
              <a:gd name="T84" fmla="*/ 2147483646 w 77"/>
              <a:gd name="T85" fmla="*/ 2147483646 h 57"/>
              <a:gd name="T86" fmla="*/ 2147483646 w 77"/>
              <a:gd name="T87" fmla="*/ 2147483646 h 57"/>
              <a:gd name="T88" fmla="*/ 2147483646 w 77"/>
              <a:gd name="T89" fmla="*/ 2147483646 h 57"/>
              <a:gd name="T90" fmla="*/ 2147483646 w 77"/>
              <a:gd name="T91" fmla="*/ 2147483646 h 57"/>
              <a:gd name="T92" fmla="*/ 2147483646 w 77"/>
              <a:gd name="T93" fmla="*/ 2147483646 h 57"/>
              <a:gd name="T94" fmla="*/ 2147483646 w 77"/>
              <a:gd name="T95" fmla="*/ 2147483646 h 57"/>
              <a:gd name="T96" fmla="*/ 2147483646 w 77"/>
              <a:gd name="T97" fmla="*/ 0 h 57"/>
              <a:gd name="T98" fmla="*/ 2147483646 w 77"/>
              <a:gd name="T99" fmla="*/ 0 h 57"/>
              <a:gd name="T100" fmla="*/ 2147483646 w 77"/>
              <a:gd name="T101" fmla="*/ 0 h 57"/>
              <a:gd name="T102" fmla="*/ 2147483646 w 77"/>
              <a:gd name="T103" fmla="*/ 0 h 57"/>
              <a:gd name="T104" fmla="*/ 2147483646 w 77"/>
              <a:gd name="T105" fmla="*/ 2147483646 h 57"/>
              <a:gd name="T106" fmla="*/ 2147483646 w 77"/>
              <a:gd name="T107" fmla="*/ 2147483646 h 57"/>
              <a:gd name="T108" fmla="*/ 2147483646 w 77"/>
              <a:gd name="T109" fmla="*/ 2147483646 h 57"/>
              <a:gd name="T110" fmla="*/ 2147483646 w 77"/>
              <a:gd name="T111" fmla="*/ 2147483646 h 57"/>
              <a:gd name="T112" fmla="*/ 2147483646 w 77"/>
              <a:gd name="T113" fmla="*/ 2147483646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88249" name="Freeform 184"/>
          <p:cNvSpPr>
            <a:spLocks/>
          </p:cNvSpPr>
          <p:nvPr/>
        </p:nvSpPr>
        <p:spPr bwMode="auto">
          <a:xfrm>
            <a:off x="6199188" y="4233863"/>
            <a:ext cx="112712" cy="57150"/>
          </a:xfrm>
          <a:custGeom>
            <a:avLst/>
            <a:gdLst>
              <a:gd name="T0" fmla="*/ 2147483646 w 80"/>
              <a:gd name="T1" fmla="*/ 2147483646 h 36"/>
              <a:gd name="T2" fmla="*/ 2147483646 w 80"/>
              <a:gd name="T3" fmla="*/ 2147483646 h 36"/>
              <a:gd name="T4" fmla="*/ 2147483646 w 80"/>
              <a:gd name="T5" fmla="*/ 2147483646 h 36"/>
              <a:gd name="T6" fmla="*/ 2147483646 w 80"/>
              <a:gd name="T7" fmla="*/ 2147483646 h 36"/>
              <a:gd name="T8" fmla="*/ 2147483646 w 80"/>
              <a:gd name="T9" fmla="*/ 2147483646 h 36"/>
              <a:gd name="T10" fmla="*/ 2147483646 w 80"/>
              <a:gd name="T11" fmla="*/ 2147483646 h 36"/>
              <a:gd name="T12" fmla="*/ 2147483646 w 80"/>
              <a:gd name="T13" fmla="*/ 2147483646 h 36"/>
              <a:gd name="T14" fmla="*/ 0 w 80"/>
              <a:gd name="T15" fmla="*/ 2147483646 h 36"/>
              <a:gd name="T16" fmla="*/ 0 w 80"/>
              <a:gd name="T17" fmla="*/ 2147483646 h 36"/>
              <a:gd name="T18" fmla="*/ 2147483646 w 80"/>
              <a:gd name="T19" fmla="*/ 2147483646 h 36"/>
              <a:gd name="T20" fmla="*/ 2147483646 w 80"/>
              <a:gd name="T21" fmla="*/ 2147483646 h 36"/>
              <a:gd name="T22" fmla="*/ 2147483646 w 80"/>
              <a:gd name="T23" fmla="*/ 2147483646 h 36"/>
              <a:gd name="T24" fmla="*/ 2147483646 w 80"/>
              <a:gd name="T25" fmla="*/ 2147483646 h 36"/>
              <a:gd name="T26" fmla="*/ 2147483646 w 80"/>
              <a:gd name="T27" fmla="*/ 2147483646 h 36"/>
              <a:gd name="T28" fmla="*/ 2147483646 w 80"/>
              <a:gd name="T29" fmla="*/ 2147483646 h 36"/>
              <a:gd name="T30" fmla="*/ 2147483646 w 80"/>
              <a:gd name="T31" fmla="*/ 2147483646 h 36"/>
              <a:gd name="T32" fmla="*/ 2147483646 w 80"/>
              <a:gd name="T33" fmla="*/ 2147483646 h 36"/>
              <a:gd name="T34" fmla="*/ 2147483646 w 80"/>
              <a:gd name="T35" fmla="*/ 2147483646 h 36"/>
              <a:gd name="T36" fmla="*/ 2147483646 w 80"/>
              <a:gd name="T37" fmla="*/ 2147483646 h 36"/>
              <a:gd name="T38" fmla="*/ 2147483646 w 80"/>
              <a:gd name="T39" fmla="*/ 2147483646 h 36"/>
              <a:gd name="T40" fmla="*/ 2147483646 w 80"/>
              <a:gd name="T41" fmla="*/ 2147483646 h 36"/>
              <a:gd name="T42" fmla="*/ 2147483646 w 80"/>
              <a:gd name="T43" fmla="*/ 2147483646 h 36"/>
              <a:gd name="T44" fmla="*/ 2147483646 w 80"/>
              <a:gd name="T45" fmla="*/ 2147483646 h 36"/>
              <a:gd name="T46" fmla="*/ 2147483646 w 80"/>
              <a:gd name="T47" fmla="*/ 2147483646 h 36"/>
              <a:gd name="T48" fmla="*/ 2147483646 w 80"/>
              <a:gd name="T49" fmla="*/ 2147483646 h 36"/>
              <a:gd name="T50" fmla="*/ 2147483646 w 80"/>
              <a:gd name="T51" fmla="*/ 2147483646 h 36"/>
              <a:gd name="T52" fmla="*/ 2147483646 w 80"/>
              <a:gd name="T53" fmla="*/ 2147483646 h 36"/>
              <a:gd name="T54" fmla="*/ 2147483646 w 80"/>
              <a:gd name="T55" fmla="*/ 2147483646 h 36"/>
              <a:gd name="T56" fmla="*/ 2147483646 w 80"/>
              <a:gd name="T57" fmla="*/ 2147483646 h 36"/>
              <a:gd name="T58" fmla="*/ 2147483646 w 80"/>
              <a:gd name="T59" fmla="*/ 2147483646 h 36"/>
              <a:gd name="T60" fmla="*/ 2147483646 w 80"/>
              <a:gd name="T61" fmla="*/ 2147483646 h 36"/>
              <a:gd name="T62" fmla="*/ 2147483646 w 80"/>
              <a:gd name="T63" fmla="*/ 2147483646 h 36"/>
              <a:gd name="T64" fmla="*/ 2147483646 w 80"/>
              <a:gd name="T65" fmla="*/ 2147483646 h 36"/>
              <a:gd name="T66" fmla="*/ 2147483646 w 80"/>
              <a:gd name="T67" fmla="*/ 2147483646 h 36"/>
              <a:gd name="T68" fmla="*/ 2147483646 w 80"/>
              <a:gd name="T69" fmla="*/ 2147483646 h 36"/>
              <a:gd name="T70" fmla="*/ 2147483646 w 80"/>
              <a:gd name="T71" fmla="*/ 2147483646 h 36"/>
              <a:gd name="T72" fmla="*/ 2147483646 w 80"/>
              <a:gd name="T73" fmla="*/ 2147483646 h 36"/>
              <a:gd name="T74" fmla="*/ 2147483646 w 80"/>
              <a:gd name="T75" fmla="*/ 0 h 36"/>
              <a:gd name="T76" fmla="*/ 2147483646 w 80"/>
              <a:gd name="T77" fmla="*/ 0 h 36"/>
              <a:gd name="T78" fmla="*/ 2147483646 w 80"/>
              <a:gd name="T79" fmla="*/ 0 h 36"/>
              <a:gd name="T80" fmla="*/ 2147483646 w 80"/>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0" name="Freeform 185"/>
          <p:cNvSpPr>
            <a:spLocks/>
          </p:cNvSpPr>
          <p:nvPr/>
        </p:nvSpPr>
        <p:spPr bwMode="auto">
          <a:xfrm>
            <a:off x="6199188" y="4233863"/>
            <a:ext cx="112712" cy="57150"/>
          </a:xfrm>
          <a:custGeom>
            <a:avLst/>
            <a:gdLst>
              <a:gd name="T0" fmla="*/ 2147483646 w 80"/>
              <a:gd name="T1" fmla="*/ 2147483646 h 36"/>
              <a:gd name="T2" fmla="*/ 2147483646 w 80"/>
              <a:gd name="T3" fmla="*/ 2147483646 h 36"/>
              <a:gd name="T4" fmla="*/ 2147483646 w 80"/>
              <a:gd name="T5" fmla="*/ 2147483646 h 36"/>
              <a:gd name="T6" fmla="*/ 2147483646 w 80"/>
              <a:gd name="T7" fmla="*/ 2147483646 h 36"/>
              <a:gd name="T8" fmla="*/ 2147483646 w 80"/>
              <a:gd name="T9" fmla="*/ 2147483646 h 36"/>
              <a:gd name="T10" fmla="*/ 2147483646 w 80"/>
              <a:gd name="T11" fmla="*/ 2147483646 h 36"/>
              <a:gd name="T12" fmla="*/ 2147483646 w 80"/>
              <a:gd name="T13" fmla="*/ 2147483646 h 36"/>
              <a:gd name="T14" fmla="*/ 0 w 80"/>
              <a:gd name="T15" fmla="*/ 2147483646 h 36"/>
              <a:gd name="T16" fmla="*/ 0 w 80"/>
              <a:gd name="T17" fmla="*/ 2147483646 h 36"/>
              <a:gd name="T18" fmla="*/ 2147483646 w 80"/>
              <a:gd name="T19" fmla="*/ 2147483646 h 36"/>
              <a:gd name="T20" fmla="*/ 2147483646 w 80"/>
              <a:gd name="T21" fmla="*/ 2147483646 h 36"/>
              <a:gd name="T22" fmla="*/ 2147483646 w 80"/>
              <a:gd name="T23" fmla="*/ 2147483646 h 36"/>
              <a:gd name="T24" fmla="*/ 2147483646 w 80"/>
              <a:gd name="T25" fmla="*/ 2147483646 h 36"/>
              <a:gd name="T26" fmla="*/ 2147483646 w 80"/>
              <a:gd name="T27" fmla="*/ 2147483646 h 36"/>
              <a:gd name="T28" fmla="*/ 2147483646 w 80"/>
              <a:gd name="T29" fmla="*/ 2147483646 h 36"/>
              <a:gd name="T30" fmla="*/ 2147483646 w 80"/>
              <a:gd name="T31" fmla="*/ 2147483646 h 36"/>
              <a:gd name="T32" fmla="*/ 2147483646 w 80"/>
              <a:gd name="T33" fmla="*/ 2147483646 h 36"/>
              <a:gd name="T34" fmla="*/ 2147483646 w 80"/>
              <a:gd name="T35" fmla="*/ 2147483646 h 36"/>
              <a:gd name="T36" fmla="*/ 2147483646 w 80"/>
              <a:gd name="T37" fmla="*/ 2147483646 h 36"/>
              <a:gd name="T38" fmla="*/ 2147483646 w 80"/>
              <a:gd name="T39" fmla="*/ 2147483646 h 36"/>
              <a:gd name="T40" fmla="*/ 2147483646 w 80"/>
              <a:gd name="T41" fmla="*/ 2147483646 h 36"/>
              <a:gd name="T42" fmla="*/ 2147483646 w 80"/>
              <a:gd name="T43" fmla="*/ 2147483646 h 36"/>
              <a:gd name="T44" fmla="*/ 2147483646 w 80"/>
              <a:gd name="T45" fmla="*/ 2147483646 h 36"/>
              <a:gd name="T46" fmla="*/ 2147483646 w 80"/>
              <a:gd name="T47" fmla="*/ 2147483646 h 36"/>
              <a:gd name="T48" fmla="*/ 2147483646 w 80"/>
              <a:gd name="T49" fmla="*/ 2147483646 h 36"/>
              <a:gd name="T50" fmla="*/ 2147483646 w 80"/>
              <a:gd name="T51" fmla="*/ 2147483646 h 36"/>
              <a:gd name="T52" fmla="*/ 2147483646 w 80"/>
              <a:gd name="T53" fmla="*/ 2147483646 h 36"/>
              <a:gd name="T54" fmla="*/ 2147483646 w 80"/>
              <a:gd name="T55" fmla="*/ 2147483646 h 36"/>
              <a:gd name="T56" fmla="*/ 2147483646 w 80"/>
              <a:gd name="T57" fmla="*/ 2147483646 h 36"/>
              <a:gd name="T58" fmla="*/ 2147483646 w 80"/>
              <a:gd name="T59" fmla="*/ 2147483646 h 36"/>
              <a:gd name="T60" fmla="*/ 2147483646 w 80"/>
              <a:gd name="T61" fmla="*/ 2147483646 h 36"/>
              <a:gd name="T62" fmla="*/ 2147483646 w 80"/>
              <a:gd name="T63" fmla="*/ 2147483646 h 36"/>
              <a:gd name="T64" fmla="*/ 2147483646 w 80"/>
              <a:gd name="T65" fmla="*/ 2147483646 h 36"/>
              <a:gd name="T66" fmla="*/ 2147483646 w 80"/>
              <a:gd name="T67" fmla="*/ 2147483646 h 36"/>
              <a:gd name="T68" fmla="*/ 2147483646 w 80"/>
              <a:gd name="T69" fmla="*/ 2147483646 h 36"/>
              <a:gd name="T70" fmla="*/ 2147483646 w 80"/>
              <a:gd name="T71" fmla="*/ 2147483646 h 36"/>
              <a:gd name="T72" fmla="*/ 2147483646 w 80"/>
              <a:gd name="T73" fmla="*/ 2147483646 h 36"/>
              <a:gd name="T74" fmla="*/ 2147483646 w 80"/>
              <a:gd name="T75" fmla="*/ 0 h 36"/>
              <a:gd name="T76" fmla="*/ 2147483646 w 80"/>
              <a:gd name="T77" fmla="*/ 0 h 36"/>
              <a:gd name="T78" fmla="*/ 2147483646 w 80"/>
              <a:gd name="T79" fmla="*/ 0 h 36"/>
              <a:gd name="T80" fmla="*/ 2147483646 w 80"/>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88251" name="Freeform 186"/>
          <p:cNvSpPr>
            <a:spLocks/>
          </p:cNvSpPr>
          <p:nvPr/>
        </p:nvSpPr>
        <p:spPr bwMode="auto">
          <a:xfrm>
            <a:off x="6310313" y="4198938"/>
            <a:ext cx="57150" cy="77787"/>
          </a:xfrm>
          <a:custGeom>
            <a:avLst/>
            <a:gdLst>
              <a:gd name="T0" fmla="*/ 2147483646 w 40"/>
              <a:gd name="T1" fmla="*/ 2147483646 h 49"/>
              <a:gd name="T2" fmla="*/ 2147483646 w 40"/>
              <a:gd name="T3" fmla="*/ 2147483646 h 49"/>
              <a:gd name="T4" fmla="*/ 2147483646 w 40"/>
              <a:gd name="T5" fmla="*/ 2147483646 h 49"/>
              <a:gd name="T6" fmla="*/ 0 w 40"/>
              <a:gd name="T7" fmla="*/ 2147483646 h 49"/>
              <a:gd name="T8" fmla="*/ 0 w 40"/>
              <a:gd name="T9" fmla="*/ 2147483646 h 49"/>
              <a:gd name="T10" fmla="*/ 0 w 40"/>
              <a:gd name="T11" fmla="*/ 2147483646 h 49"/>
              <a:gd name="T12" fmla="*/ 0 w 40"/>
              <a:gd name="T13" fmla="*/ 2147483646 h 49"/>
              <a:gd name="T14" fmla="*/ 0 w 40"/>
              <a:gd name="T15" fmla="*/ 2147483646 h 49"/>
              <a:gd name="T16" fmla="*/ 2147483646 w 40"/>
              <a:gd name="T17" fmla="*/ 2147483646 h 49"/>
              <a:gd name="T18" fmla="*/ 2147483646 w 40"/>
              <a:gd name="T19" fmla="*/ 2147483646 h 49"/>
              <a:gd name="T20" fmla="*/ 2147483646 w 40"/>
              <a:gd name="T21" fmla="*/ 2147483646 h 49"/>
              <a:gd name="T22" fmla="*/ 2147483646 w 40"/>
              <a:gd name="T23" fmla="*/ 2147483646 h 49"/>
              <a:gd name="T24" fmla="*/ 2147483646 w 40"/>
              <a:gd name="T25" fmla="*/ 2147483646 h 49"/>
              <a:gd name="T26" fmla="*/ 2147483646 w 40"/>
              <a:gd name="T27" fmla="*/ 2147483646 h 49"/>
              <a:gd name="T28" fmla="*/ 2147483646 w 40"/>
              <a:gd name="T29" fmla="*/ 2147483646 h 49"/>
              <a:gd name="T30" fmla="*/ 2147483646 w 40"/>
              <a:gd name="T31" fmla="*/ 2147483646 h 49"/>
              <a:gd name="T32" fmla="*/ 2147483646 w 40"/>
              <a:gd name="T33" fmla="*/ 2147483646 h 49"/>
              <a:gd name="T34" fmla="*/ 2147483646 w 40"/>
              <a:gd name="T35" fmla="*/ 2147483646 h 49"/>
              <a:gd name="T36" fmla="*/ 2147483646 w 40"/>
              <a:gd name="T37" fmla="*/ 2147483646 h 49"/>
              <a:gd name="T38" fmla="*/ 2147483646 w 40"/>
              <a:gd name="T39" fmla="*/ 2147483646 h 49"/>
              <a:gd name="T40" fmla="*/ 2147483646 w 40"/>
              <a:gd name="T41" fmla="*/ 2147483646 h 49"/>
              <a:gd name="T42" fmla="*/ 2147483646 w 40"/>
              <a:gd name="T43" fmla="*/ 2147483646 h 49"/>
              <a:gd name="T44" fmla="*/ 2147483646 w 40"/>
              <a:gd name="T45" fmla="*/ 2147483646 h 49"/>
              <a:gd name="T46" fmla="*/ 2147483646 w 40"/>
              <a:gd name="T47" fmla="*/ 2147483646 h 49"/>
              <a:gd name="T48" fmla="*/ 2147483646 w 40"/>
              <a:gd name="T49" fmla="*/ 2147483646 h 49"/>
              <a:gd name="T50" fmla="*/ 2147483646 w 40"/>
              <a:gd name="T51" fmla="*/ 2147483646 h 49"/>
              <a:gd name="T52" fmla="*/ 2147483646 w 40"/>
              <a:gd name="T53" fmla="*/ 2147483646 h 49"/>
              <a:gd name="T54" fmla="*/ 2147483646 w 40"/>
              <a:gd name="T55" fmla="*/ 2147483646 h 49"/>
              <a:gd name="T56" fmla="*/ 2147483646 w 40"/>
              <a:gd name="T57" fmla="*/ 2147483646 h 49"/>
              <a:gd name="T58" fmla="*/ 2147483646 w 40"/>
              <a:gd name="T59" fmla="*/ 2147483646 h 49"/>
              <a:gd name="T60" fmla="*/ 2147483646 w 40"/>
              <a:gd name="T61" fmla="*/ 2147483646 h 49"/>
              <a:gd name="T62" fmla="*/ 2147483646 w 40"/>
              <a:gd name="T63" fmla="*/ 2147483646 h 49"/>
              <a:gd name="T64" fmla="*/ 2147483646 w 40"/>
              <a:gd name="T65" fmla="*/ 2147483646 h 49"/>
              <a:gd name="T66" fmla="*/ 2147483646 w 40"/>
              <a:gd name="T67" fmla="*/ 2147483646 h 49"/>
              <a:gd name="T68" fmla="*/ 2147483646 w 40"/>
              <a:gd name="T69" fmla="*/ 2147483646 h 49"/>
              <a:gd name="T70" fmla="*/ 2147483646 w 40"/>
              <a:gd name="T71" fmla="*/ 2147483646 h 49"/>
              <a:gd name="T72" fmla="*/ 2147483646 w 40"/>
              <a:gd name="T73" fmla="*/ 2147483646 h 49"/>
              <a:gd name="T74" fmla="*/ 2147483646 w 40"/>
              <a:gd name="T75" fmla="*/ 2147483646 h 49"/>
              <a:gd name="T76" fmla="*/ 2147483646 w 40"/>
              <a:gd name="T77" fmla="*/ 2147483646 h 49"/>
              <a:gd name="T78" fmla="*/ 2147483646 w 40"/>
              <a:gd name="T79" fmla="*/ 2147483646 h 49"/>
              <a:gd name="T80" fmla="*/ 2147483646 w 40"/>
              <a:gd name="T81" fmla="*/ 2147483646 h 49"/>
              <a:gd name="T82" fmla="*/ 2147483646 w 40"/>
              <a:gd name="T83" fmla="*/ 0 h 49"/>
              <a:gd name="T84" fmla="*/ 2147483646 w 40"/>
              <a:gd name="T85" fmla="*/ 2147483646 h 49"/>
              <a:gd name="T86" fmla="*/ 2147483646 w 40"/>
              <a:gd name="T87" fmla="*/ 2147483646 h 49"/>
              <a:gd name="T88" fmla="*/ 2147483646 w 40"/>
              <a:gd name="T89" fmla="*/ 2147483646 h 49"/>
              <a:gd name="T90" fmla="*/ 2147483646 w 40"/>
              <a:gd name="T91" fmla="*/ 2147483646 h 49"/>
              <a:gd name="T92" fmla="*/ 2147483646 w 40"/>
              <a:gd name="T93" fmla="*/ 2147483646 h 49"/>
              <a:gd name="T94" fmla="*/ 2147483646 w 40"/>
              <a:gd name="T95" fmla="*/ 2147483646 h 49"/>
              <a:gd name="T96" fmla="*/ 2147483646 w 4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2" name="Freeform 187"/>
          <p:cNvSpPr>
            <a:spLocks/>
          </p:cNvSpPr>
          <p:nvPr/>
        </p:nvSpPr>
        <p:spPr bwMode="auto">
          <a:xfrm>
            <a:off x="6310313" y="4198938"/>
            <a:ext cx="57150" cy="77787"/>
          </a:xfrm>
          <a:custGeom>
            <a:avLst/>
            <a:gdLst>
              <a:gd name="T0" fmla="*/ 2147483646 w 40"/>
              <a:gd name="T1" fmla="*/ 2147483646 h 49"/>
              <a:gd name="T2" fmla="*/ 2147483646 w 40"/>
              <a:gd name="T3" fmla="*/ 2147483646 h 49"/>
              <a:gd name="T4" fmla="*/ 2147483646 w 40"/>
              <a:gd name="T5" fmla="*/ 2147483646 h 49"/>
              <a:gd name="T6" fmla="*/ 0 w 40"/>
              <a:gd name="T7" fmla="*/ 2147483646 h 49"/>
              <a:gd name="T8" fmla="*/ 0 w 40"/>
              <a:gd name="T9" fmla="*/ 2147483646 h 49"/>
              <a:gd name="T10" fmla="*/ 0 w 40"/>
              <a:gd name="T11" fmla="*/ 2147483646 h 49"/>
              <a:gd name="T12" fmla="*/ 0 w 40"/>
              <a:gd name="T13" fmla="*/ 2147483646 h 49"/>
              <a:gd name="T14" fmla="*/ 0 w 40"/>
              <a:gd name="T15" fmla="*/ 2147483646 h 49"/>
              <a:gd name="T16" fmla="*/ 2147483646 w 40"/>
              <a:gd name="T17" fmla="*/ 2147483646 h 49"/>
              <a:gd name="T18" fmla="*/ 2147483646 w 40"/>
              <a:gd name="T19" fmla="*/ 2147483646 h 49"/>
              <a:gd name="T20" fmla="*/ 2147483646 w 40"/>
              <a:gd name="T21" fmla="*/ 2147483646 h 49"/>
              <a:gd name="T22" fmla="*/ 2147483646 w 40"/>
              <a:gd name="T23" fmla="*/ 2147483646 h 49"/>
              <a:gd name="T24" fmla="*/ 2147483646 w 40"/>
              <a:gd name="T25" fmla="*/ 2147483646 h 49"/>
              <a:gd name="T26" fmla="*/ 2147483646 w 40"/>
              <a:gd name="T27" fmla="*/ 2147483646 h 49"/>
              <a:gd name="T28" fmla="*/ 2147483646 w 40"/>
              <a:gd name="T29" fmla="*/ 2147483646 h 49"/>
              <a:gd name="T30" fmla="*/ 2147483646 w 40"/>
              <a:gd name="T31" fmla="*/ 2147483646 h 49"/>
              <a:gd name="T32" fmla="*/ 2147483646 w 40"/>
              <a:gd name="T33" fmla="*/ 2147483646 h 49"/>
              <a:gd name="T34" fmla="*/ 2147483646 w 40"/>
              <a:gd name="T35" fmla="*/ 2147483646 h 49"/>
              <a:gd name="T36" fmla="*/ 2147483646 w 40"/>
              <a:gd name="T37" fmla="*/ 2147483646 h 49"/>
              <a:gd name="T38" fmla="*/ 2147483646 w 40"/>
              <a:gd name="T39" fmla="*/ 2147483646 h 49"/>
              <a:gd name="T40" fmla="*/ 2147483646 w 40"/>
              <a:gd name="T41" fmla="*/ 2147483646 h 49"/>
              <a:gd name="T42" fmla="*/ 2147483646 w 40"/>
              <a:gd name="T43" fmla="*/ 2147483646 h 49"/>
              <a:gd name="T44" fmla="*/ 2147483646 w 40"/>
              <a:gd name="T45" fmla="*/ 2147483646 h 49"/>
              <a:gd name="T46" fmla="*/ 2147483646 w 40"/>
              <a:gd name="T47" fmla="*/ 2147483646 h 49"/>
              <a:gd name="T48" fmla="*/ 2147483646 w 40"/>
              <a:gd name="T49" fmla="*/ 2147483646 h 49"/>
              <a:gd name="T50" fmla="*/ 2147483646 w 40"/>
              <a:gd name="T51" fmla="*/ 2147483646 h 49"/>
              <a:gd name="T52" fmla="*/ 2147483646 w 40"/>
              <a:gd name="T53" fmla="*/ 2147483646 h 49"/>
              <a:gd name="T54" fmla="*/ 2147483646 w 40"/>
              <a:gd name="T55" fmla="*/ 2147483646 h 49"/>
              <a:gd name="T56" fmla="*/ 2147483646 w 40"/>
              <a:gd name="T57" fmla="*/ 2147483646 h 49"/>
              <a:gd name="T58" fmla="*/ 2147483646 w 40"/>
              <a:gd name="T59" fmla="*/ 2147483646 h 49"/>
              <a:gd name="T60" fmla="*/ 2147483646 w 40"/>
              <a:gd name="T61" fmla="*/ 2147483646 h 49"/>
              <a:gd name="T62" fmla="*/ 2147483646 w 40"/>
              <a:gd name="T63" fmla="*/ 2147483646 h 49"/>
              <a:gd name="T64" fmla="*/ 2147483646 w 40"/>
              <a:gd name="T65" fmla="*/ 2147483646 h 49"/>
              <a:gd name="T66" fmla="*/ 2147483646 w 40"/>
              <a:gd name="T67" fmla="*/ 2147483646 h 49"/>
              <a:gd name="T68" fmla="*/ 2147483646 w 40"/>
              <a:gd name="T69" fmla="*/ 2147483646 h 49"/>
              <a:gd name="T70" fmla="*/ 2147483646 w 40"/>
              <a:gd name="T71" fmla="*/ 2147483646 h 49"/>
              <a:gd name="T72" fmla="*/ 2147483646 w 40"/>
              <a:gd name="T73" fmla="*/ 2147483646 h 49"/>
              <a:gd name="T74" fmla="*/ 2147483646 w 40"/>
              <a:gd name="T75" fmla="*/ 2147483646 h 49"/>
              <a:gd name="T76" fmla="*/ 2147483646 w 40"/>
              <a:gd name="T77" fmla="*/ 2147483646 h 49"/>
              <a:gd name="T78" fmla="*/ 2147483646 w 40"/>
              <a:gd name="T79" fmla="*/ 2147483646 h 49"/>
              <a:gd name="T80" fmla="*/ 2147483646 w 40"/>
              <a:gd name="T81" fmla="*/ 2147483646 h 49"/>
              <a:gd name="T82" fmla="*/ 2147483646 w 40"/>
              <a:gd name="T83" fmla="*/ 0 h 49"/>
              <a:gd name="T84" fmla="*/ 2147483646 w 40"/>
              <a:gd name="T85" fmla="*/ 2147483646 h 49"/>
              <a:gd name="T86" fmla="*/ 2147483646 w 40"/>
              <a:gd name="T87" fmla="*/ 2147483646 h 49"/>
              <a:gd name="T88" fmla="*/ 2147483646 w 40"/>
              <a:gd name="T89" fmla="*/ 2147483646 h 49"/>
              <a:gd name="T90" fmla="*/ 2147483646 w 40"/>
              <a:gd name="T91" fmla="*/ 2147483646 h 49"/>
              <a:gd name="T92" fmla="*/ 2147483646 w 40"/>
              <a:gd name="T93" fmla="*/ 2147483646 h 49"/>
              <a:gd name="T94" fmla="*/ 2147483646 w 40"/>
              <a:gd name="T95" fmla="*/ 2147483646 h 49"/>
              <a:gd name="T96" fmla="*/ 2147483646 w 4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88253" name="Freeform 188"/>
          <p:cNvSpPr>
            <a:spLocks/>
          </p:cNvSpPr>
          <p:nvPr/>
        </p:nvSpPr>
        <p:spPr bwMode="auto">
          <a:xfrm>
            <a:off x="6310313" y="4198938"/>
            <a:ext cx="57150" cy="77787"/>
          </a:xfrm>
          <a:custGeom>
            <a:avLst/>
            <a:gdLst>
              <a:gd name="T0" fmla="*/ 2147483646 w 40"/>
              <a:gd name="T1" fmla="*/ 2147483646 h 49"/>
              <a:gd name="T2" fmla="*/ 2147483646 w 40"/>
              <a:gd name="T3" fmla="*/ 2147483646 h 49"/>
              <a:gd name="T4" fmla="*/ 2147483646 w 40"/>
              <a:gd name="T5" fmla="*/ 2147483646 h 49"/>
              <a:gd name="T6" fmla="*/ 0 w 40"/>
              <a:gd name="T7" fmla="*/ 2147483646 h 49"/>
              <a:gd name="T8" fmla="*/ 0 w 40"/>
              <a:gd name="T9" fmla="*/ 2147483646 h 49"/>
              <a:gd name="T10" fmla="*/ 0 w 40"/>
              <a:gd name="T11" fmla="*/ 2147483646 h 49"/>
              <a:gd name="T12" fmla="*/ 0 w 40"/>
              <a:gd name="T13" fmla="*/ 2147483646 h 49"/>
              <a:gd name="T14" fmla="*/ 0 w 40"/>
              <a:gd name="T15" fmla="*/ 2147483646 h 49"/>
              <a:gd name="T16" fmla="*/ 2147483646 w 40"/>
              <a:gd name="T17" fmla="*/ 2147483646 h 49"/>
              <a:gd name="T18" fmla="*/ 2147483646 w 40"/>
              <a:gd name="T19" fmla="*/ 2147483646 h 49"/>
              <a:gd name="T20" fmla="*/ 2147483646 w 40"/>
              <a:gd name="T21" fmla="*/ 2147483646 h 49"/>
              <a:gd name="T22" fmla="*/ 2147483646 w 40"/>
              <a:gd name="T23" fmla="*/ 2147483646 h 49"/>
              <a:gd name="T24" fmla="*/ 2147483646 w 40"/>
              <a:gd name="T25" fmla="*/ 2147483646 h 49"/>
              <a:gd name="T26" fmla="*/ 2147483646 w 40"/>
              <a:gd name="T27" fmla="*/ 2147483646 h 49"/>
              <a:gd name="T28" fmla="*/ 2147483646 w 40"/>
              <a:gd name="T29" fmla="*/ 2147483646 h 49"/>
              <a:gd name="T30" fmla="*/ 2147483646 w 40"/>
              <a:gd name="T31" fmla="*/ 2147483646 h 49"/>
              <a:gd name="T32" fmla="*/ 2147483646 w 40"/>
              <a:gd name="T33" fmla="*/ 2147483646 h 49"/>
              <a:gd name="T34" fmla="*/ 2147483646 w 40"/>
              <a:gd name="T35" fmla="*/ 2147483646 h 49"/>
              <a:gd name="T36" fmla="*/ 2147483646 w 40"/>
              <a:gd name="T37" fmla="*/ 2147483646 h 49"/>
              <a:gd name="T38" fmla="*/ 2147483646 w 40"/>
              <a:gd name="T39" fmla="*/ 2147483646 h 49"/>
              <a:gd name="T40" fmla="*/ 2147483646 w 40"/>
              <a:gd name="T41" fmla="*/ 2147483646 h 49"/>
              <a:gd name="T42" fmla="*/ 2147483646 w 40"/>
              <a:gd name="T43" fmla="*/ 2147483646 h 49"/>
              <a:gd name="T44" fmla="*/ 2147483646 w 40"/>
              <a:gd name="T45" fmla="*/ 2147483646 h 49"/>
              <a:gd name="T46" fmla="*/ 2147483646 w 40"/>
              <a:gd name="T47" fmla="*/ 2147483646 h 49"/>
              <a:gd name="T48" fmla="*/ 2147483646 w 40"/>
              <a:gd name="T49" fmla="*/ 2147483646 h 49"/>
              <a:gd name="T50" fmla="*/ 2147483646 w 40"/>
              <a:gd name="T51" fmla="*/ 2147483646 h 49"/>
              <a:gd name="T52" fmla="*/ 2147483646 w 40"/>
              <a:gd name="T53" fmla="*/ 2147483646 h 49"/>
              <a:gd name="T54" fmla="*/ 2147483646 w 40"/>
              <a:gd name="T55" fmla="*/ 2147483646 h 49"/>
              <a:gd name="T56" fmla="*/ 2147483646 w 40"/>
              <a:gd name="T57" fmla="*/ 2147483646 h 49"/>
              <a:gd name="T58" fmla="*/ 2147483646 w 40"/>
              <a:gd name="T59" fmla="*/ 2147483646 h 49"/>
              <a:gd name="T60" fmla="*/ 2147483646 w 40"/>
              <a:gd name="T61" fmla="*/ 2147483646 h 49"/>
              <a:gd name="T62" fmla="*/ 2147483646 w 40"/>
              <a:gd name="T63" fmla="*/ 2147483646 h 49"/>
              <a:gd name="T64" fmla="*/ 2147483646 w 40"/>
              <a:gd name="T65" fmla="*/ 2147483646 h 49"/>
              <a:gd name="T66" fmla="*/ 2147483646 w 40"/>
              <a:gd name="T67" fmla="*/ 2147483646 h 49"/>
              <a:gd name="T68" fmla="*/ 2147483646 w 40"/>
              <a:gd name="T69" fmla="*/ 2147483646 h 49"/>
              <a:gd name="T70" fmla="*/ 2147483646 w 40"/>
              <a:gd name="T71" fmla="*/ 2147483646 h 49"/>
              <a:gd name="T72" fmla="*/ 2147483646 w 40"/>
              <a:gd name="T73" fmla="*/ 2147483646 h 49"/>
              <a:gd name="T74" fmla="*/ 2147483646 w 40"/>
              <a:gd name="T75" fmla="*/ 2147483646 h 49"/>
              <a:gd name="T76" fmla="*/ 2147483646 w 40"/>
              <a:gd name="T77" fmla="*/ 2147483646 h 49"/>
              <a:gd name="T78" fmla="*/ 2147483646 w 40"/>
              <a:gd name="T79" fmla="*/ 2147483646 h 49"/>
              <a:gd name="T80" fmla="*/ 2147483646 w 40"/>
              <a:gd name="T81" fmla="*/ 2147483646 h 49"/>
              <a:gd name="T82" fmla="*/ 2147483646 w 40"/>
              <a:gd name="T83" fmla="*/ 0 h 49"/>
              <a:gd name="T84" fmla="*/ 2147483646 w 40"/>
              <a:gd name="T85" fmla="*/ 2147483646 h 49"/>
              <a:gd name="T86" fmla="*/ 2147483646 w 40"/>
              <a:gd name="T87" fmla="*/ 2147483646 h 49"/>
              <a:gd name="T88" fmla="*/ 2147483646 w 40"/>
              <a:gd name="T89" fmla="*/ 2147483646 h 49"/>
              <a:gd name="T90" fmla="*/ 2147483646 w 40"/>
              <a:gd name="T91" fmla="*/ 2147483646 h 49"/>
              <a:gd name="T92" fmla="*/ 2147483646 w 40"/>
              <a:gd name="T93" fmla="*/ 2147483646 h 49"/>
              <a:gd name="T94" fmla="*/ 2147483646 w 40"/>
              <a:gd name="T95" fmla="*/ 2147483646 h 49"/>
              <a:gd name="T96" fmla="*/ 2147483646 w 4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88254" name="Freeform 189"/>
          <p:cNvSpPr>
            <a:spLocks/>
          </p:cNvSpPr>
          <p:nvPr/>
        </p:nvSpPr>
        <p:spPr bwMode="auto">
          <a:xfrm>
            <a:off x="6249988" y="4287838"/>
            <a:ext cx="114300" cy="88900"/>
          </a:xfrm>
          <a:custGeom>
            <a:avLst/>
            <a:gdLst>
              <a:gd name="T0" fmla="*/ 2147483646 w 81"/>
              <a:gd name="T1" fmla="*/ 2147483646 h 56"/>
              <a:gd name="T2" fmla="*/ 2147483646 w 81"/>
              <a:gd name="T3" fmla="*/ 2147483646 h 56"/>
              <a:gd name="T4" fmla="*/ 2147483646 w 81"/>
              <a:gd name="T5" fmla="*/ 2147483646 h 56"/>
              <a:gd name="T6" fmla="*/ 2147483646 w 81"/>
              <a:gd name="T7" fmla="*/ 2147483646 h 56"/>
              <a:gd name="T8" fmla="*/ 2147483646 w 81"/>
              <a:gd name="T9" fmla="*/ 2147483646 h 56"/>
              <a:gd name="T10" fmla="*/ 2147483646 w 81"/>
              <a:gd name="T11" fmla="*/ 2147483646 h 56"/>
              <a:gd name="T12" fmla="*/ 2147483646 w 81"/>
              <a:gd name="T13" fmla="*/ 2147483646 h 56"/>
              <a:gd name="T14" fmla="*/ 2147483646 w 81"/>
              <a:gd name="T15" fmla="*/ 2147483646 h 56"/>
              <a:gd name="T16" fmla="*/ 2147483646 w 81"/>
              <a:gd name="T17" fmla="*/ 2147483646 h 56"/>
              <a:gd name="T18" fmla="*/ 2147483646 w 81"/>
              <a:gd name="T19" fmla="*/ 2147483646 h 56"/>
              <a:gd name="T20" fmla="*/ 2147483646 w 81"/>
              <a:gd name="T21" fmla="*/ 2147483646 h 56"/>
              <a:gd name="T22" fmla="*/ 2147483646 w 81"/>
              <a:gd name="T23" fmla="*/ 2147483646 h 56"/>
              <a:gd name="T24" fmla="*/ 2147483646 w 81"/>
              <a:gd name="T25" fmla="*/ 2147483646 h 56"/>
              <a:gd name="T26" fmla="*/ 2147483646 w 81"/>
              <a:gd name="T27" fmla="*/ 2147483646 h 56"/>
              <a:gd name="T28" fmla="*/ 2147483646 w 81"/>
              <a:gd name="T29" fmla="*/ 2147483646 h 56"/>
              <a:gd name="T30" fmla="*/ 2147483646 w 81"/>
              <a:gd name="T31" fmla="*/ 2147483646 h 56"/>
              <a:gd name="T32" fmla="*/ 2147483646 w 81"/>
              <a:gd name="T33" fmla="*/ 2147483646 h 56"/>
              <a:gd name="T34" fmla="*/ 2147483646 w 81"/>
              <a:gd name="T35" fmla="*/ 2147483646 h 56"/>
              <a:gd name="T36" fmla="*/ 2147483646 w 81"/>
              <a:gd name="T37" fmla="*/ 2147483646 h 56"/>
              <a:gd name="T38" fmla="*/ 2147483646 w 81"/>
              <a:gd name="T39" fmla="*/ 2147483646 h 56"/>
              <a:gd name="T40" fmla="*/ 2147483646 w 81"/>
              <a:gd name="T41" fmla="*/ 2147483646 h 56"/>
              <a:gd name="T42" fmla="*/ 2147483646 w 81"/>
              <a:gd name="T43" fmla="*/ 2147483646 h 56"/>
              <a:gd name="T44" fmla="*/ 2147483646 w 81"/>
              <a:gd name="T45" fmla="*/ 2147483646 h 56"/>
              <a:gd name="T46" fmla="*/ 2147483646 w 81"/>
              <a:gd name="T47" fmla="*/ 2147483646 h 56"/>
              <a:gd name="T48" fmla="*/ 2147483646 w 81"/>
              <a:gd name="T49" fmla="*/ 2147483646 h 56"/>
              <a:gd name="T50" fmla="*/ 2147483646 w 81"/>
              <a:gd name="T51" fmla="*/ 2147483646 h 56"/>
              <a:gd name="T52" fmla="*/ 2147483646 w 81"/>
              <a:gd name="T53" fmla="*/ 2147483646 h 56"/>
              <a:gd name="T54" fmla="*/ 2147483646 w 81"/>
              <a:gd name="T55" fmla="*/ 2147483646 h 56"/>
              <a:gd name="T56" fmla="*/ 2147483646 w 81"/>
              <a:gd name="T57" fmla="*/ 2147483646 h 56"/>
              <a:gd name="T58" fmla="*/ 2147483646 w 81"/>
              <a:gd name="T59" fmla="*/ 2147483646 h 56"/>
              <a:gd name="T60" fmla="*/ 2147483646 w 81"/>
              <a:gd name="T61" fmla="*/ 2147483646 h 56"/>
              <a:gd name="T62" fmla="*/ 2147483646 w 81"/>
              <a:gd name="T63" fmla="*/ 2147483646 h 56"/>
              <a:gd name="T64" fmla="*/ 2147483646 w 81"/>
              <a:gd name="T65" fmla="*/ 2147483646 h 56"/>
              <a:gd name="T66" fmla="*/ 2147483646 w 81"/>
              <a:gd name="T67" fmla="*/ 2147483646 h 56"/>
              <a:gd name="T68" fmla="*/ 2147483646 w 81"/>
              <a:gd name="T69" fmla="*/ 2147483646 h 56"/>
              <a:gd name="T70" fmla="*/ 2147483646 w 81"/>
              <a:gd name="T71" fmla="*/ 2147483646 h 56"/>
              <a:gd name="T72" fmla="*/ 2147483646 w 81"/>
              <a:gd name="T73" fmla="*/ 2147483646 h 56"/>
              <a:gd name="T74" fmla="*/ 2147483646 w 81"/>
              <a:gd name="T75" fmla="*/ 2147483646 h 56"/>
              <a:gd name="T76" fmla="*/ 2147483646 w 81"/>
              <a:gd name="T77" fmla="*/ 2147483646 h 56"/>
              <a:gd name="T78" fmla="*/ 2147483646 w 81"/>
              <a:gd name="T79" fmla="*/ 2147483646 h 56"/>
              <a:gd name="T80" fmla="*/ 2147483646 w 81"/>
              <a:gd name="T81" fmla="*/ 2147483646 h 56"/>
              <a:gd name="T82" fmla="*/ 2147483646 w 81"/>
              <a:gd name="T83" fmla="*/ 2147483646 h 56"/>
              <a:gd name="T84" fmla="*/ 2147483646 w 81"/>
              <a:gd name="T85" fmla="*/ 2147483646 h 56"/>
              <a:gd name="T86" fmla="*/ 2147483646 w 81"/>
              <a:gd name="T87" fmla="*/ 2147483646 h 56"/>
              <a:gd name="T88" fmla="*/ 2147483646 w 81"/>
              <a:gd name="T89" fmla="*/ 0 h 56"/>
              <a:gd name="T90" fmla="*/ 2147483646 w 81"/>
              <a:gd name="T91" fmla="*/ 0 h 56"/>
              <a:gd name="T92" fmla="*/ 2147483646 w 81"/>
              <a:gd name="T93" fmla="*/ 2147483646 h 56"/>
              <a:gd name="T94" fmla="*/ 2147483646 w 81"/>
              <a:gd name="T95" fmla="*/ 2147483646 h 56"/>
              <a:gd name="T96" fmla="*/ 0 w 81"/>
              <a:gd name="T97" fmla="*/ 2147483646 h 56"/>
              <a:gd name="T98" fmla="*/ 0 w 81"/>
              <a:gd name="T99" fmla="*/ 2147483646 h 56"/>
              <a:gd name="T100" fmla="*/ 2147483646 w 81"/>
              <a:gd name="T101" fmla="*/ 2147483646 h 56"/>
              <a:gd name="T102" fmla="*/ 2147483646 w 81"/>
              <a:gd name="T103" fmla="*/ 2147483646 h 56"/>
              <a:gd name="T104" fmla="*/ 2147483646 w 81"/>
              <a:gd name="T105" fmla="*/ 2147483646 h 56"/>
              <a:gd name="T106" fmla="*/ 2147483646 w 81"/>
              <a:gd name="T107" fmla="*/ 2147483646 h 56"/>
              <a:gd name="T108" fmla="*/ 2147483646 w 81"/>
              <a:gd name="T109" fmla="*/ 2147483646 h 56"/>
              <a:gd name="T110" fmla="*/ 2147483646 w 81"/>
              <a:gd name="T111" fmla="*/ 2147483646 h 56"/>
              <a:gd name="T112" fmla="*/ 2147483646 w 81"/>
              <a:gd name="T113" fmla="*/ 2147483646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5" name="Freeform 190"/>
          <p:cNvSpPr>
            <a:spLocks/>
          </p:cNvSpPr>
          <p:nvPr/>
        </p:nvSpPr>
        <p:spPr bwMode="auto">
          <a:xfrm>
            <a:off x="6249988" y="4287838"/>
            <a:ext cx="114300" cy="88900"/>
          </a:xfrm>
          <a:custGeom>
            <a:avLst/>
            <a:gdLst>
              <a:gd name="T0" fmla="*/ 2147483646 w 81"/>
              <a:gd name="T1" fmla="*/ 2147483646 h 56"/>
              <a:gd name="T2" fmla="*/ 2147483646 w 81"/>
              <a:gd name="T3" fmla="*/ 2147483646 h 56"/>
              <a:gd name="T4" fmla="*/ 2147483646 w 81"/>
              <a:gd name="T5" fmla="*/ 2147483646 h 56"/>
              <a:gd name="T6" fmla="*/ 2147483646 w 81"/>
              <a:gd name="T7" fmla="*/ 2147483646 h 56"/>
              <a:gd name="T8" fmla="*/ 2147483646 w 81"/>
              <a:gd name="T9" fmla="*/ 2147483646 h 56"/>
              <a:gd name="T10" fmla="*/ 2147483646 w 81"/>
              <a:gd name="T11" fmla="*/ 2147483646 h 56"/>
              <a:gd name="T12" fmla="*/ 2147483646 w 81"/>
              <a:gd name="T13" fmla="*/ 2147483646 h 56"/>
              <a:gd name="T14" fmla="*/ 2147483646 w 81"/>
              <a:gd name="T15" fmla="*/ 2147483646 h 56"/>
              <a:gd name="T16" fmla="*/ 2147483646 w 81"/>
              <a:gd name="T17" fmla="*/ 2147483646 h 56"/>
              <a:gd name="T18" fmla="*/ 2147483646 w 81"/>
              <a:gd name="T19" fmla="*/ 2147483646 h 56"/>
              <a:gd name="T20" fmla="*/ 2147483646 w 81"/>
              <a:gd name="T21" fmla="*/ 2147483646 h 56"/>
              <a:gd name="T22" fmla="*/ 2147483646 w 81"/>
              <a:gd name="T23" fmla="*/ 2147483646 h 56"/>
              <a:gd name="T24" fmla="*/ 2147483646 w 81"/>
              <a:gd name="T25" fmla="*/ 2147483646 h 56"/>
              <a:gd name="T26" fmla="*/ 2147483646 w 81"/>
              <a:gd name="T27" fmla="*/ 2147483646 h 56"/>
              <a:gd name="T28" fmla="*/ 2147483646 w 81"/>
              <a:gd name="T29" fmla="*/ 2147483646 h 56"/>
              <a:gd name="T30" fmla="*/ 2147483646 w 81"/>
              <a:gd name="T31" fmla="*/ 2147483646 h 56"/>
              <a:gd name="T32" fmla="*/ 2147483646 w 81"/>
              <a:gd name="T33" fmla="*/ 2147483646 h 56"/>
              <a:gd name="T34" fmla="*/ 2147483646 w 81"/>
              <a:gd name="T35" fmla="*/ 2147483646 h 56"/>
              <a:gd name="T36" fmla="*/ 2147483646 w 81"/>
              <a:gd name="T37" fmla="*/ 2147483646 h 56"/>
              <a:gd name="T38" fmla="*/ 2147483646 w 81"/>
              <a:gd name="T39" fmla="*/ 2147483646 h 56"/>
              <a:gd name="T40" fmla="*/ 2147483646 w 81"/>
              <a:gd name="T41" fmla="*/ 2147483646 h 56"/>
              <a:gd name="T42" fmla="*/ 2147483646 w 81"/>
              <a:gd name="T43" fmla="*/ 2147483646 h 56"/>
              <a:gd name="T44" fmla="*/ 2147483646 w 81"/>
              <a:gd name="T45" fmla="*/ 2147483646 h 56"/>
              <a:gd name="T46" fmla="*/ 2147483646 w 81"/>
              <a:gd name="T47" fmla="*/ 2147483646 h 56"/>
              <a:gd name="T48" fmla="*/ 2147483646 w 81"/>
              <a:gd name="T49" fmla="*/ 2147483646 h 56"/>
              <a:gd name="T50" fmla="*/ 2147483646 w 81"/>
              <a:gd name="T51" fmla="*/ 2147483646 h 56"/>
              <a:gd name="T52" fmla="*/ 2147483646 w 81"/>
              <a:gd name="T53" fmla="*/ 2147483646 h 56"/>
              <a:gd name="T54" fmla="*/ 2147483646 w 81"/>
              <a:gd name="T55" fmla="*/ 2147483646 h 56"/>
              <a:gd name="T56" fmla="*/ 2147483646 w 81"/>
              <a:gd name="T57" fmla="*/ 2147483646 h 56"/>
              <a:gd name="T58" fmla="*/ 2147483646 w 81"/>
              <a:gd name="T59" fmla="*/ 2147483646 h 56"/>
              <a:gd name="T60" fmla="*/ 2147483646 w 81"/>
              <a:gd name="T61" fmla="*/ 2147483646 h 56"/>
              <a:gd name="T62" fmla="*/ 2147483646 w 81"/>
              <a:gd name="T63" fmla="*/ 2147483646 h 56"/>
              <a:gd name="T64" fmla="*/ 2147483646 w 81"/>
              <a:gd name="T65" fmla="*/ 2147483646 h 56"/>
              <a:gd name="T66" fmla="*/ 2147483646 w 81"/>
              <a:gd name="T67" fmla="*/ 2147483646 h 56"/>
              <a:gd name="T68" fmla="*/ 2147483646 w 81"/>
              <a:gd name="T69" fmla="*/ 2147483646 h 56"/>
              <a:gd name="T70" fmla="*/ 2147483646 w 81"/>
              <a:gd name="T71" fmla="*/ 2147483646 h 56"/>
              <a:gd name="T72" fmla="*/ 2147483646 w 81"/>
              <a:gd name="T73" fmla="*/ 2147483646 h 56"/>
              <a:gd name="T74" fmla="*/ 2147483646 w 81"/>
              <a:gd name="T75" fmla="*/ 2147483646 h 56"/>
              <a:gd name="T76" fmla="*/ 2147483646 w 81"/>
              <a:gd name="T77" fmla="*/ 2147483646 h 56"/>
              <a:gd name="T78" fmla="*/ 2147483646 w 81"/>
              <a:gd name="T79" fmla="*/ 2147483646 h 56"/>
              <a:gd name="T80" fmla="*/ 2147483646 w 81"/>
              <a:gd name="T81" fmla="*/ 2147483646 h 56"/>
              <a:gd name="T82" fmla="*/ 2147483646 w 81"/>
              <a:gd name="T83" fmla="*/ 2147483646 h 56"/>
              <a:gd name="T84" fmla="*/ 2147483646 w 81"/>
              <a:gd name="T85" fmla="*/ 2147483646 h 56"/>
              <a:gd name="T86" fmla="*/ 2147483646 w 81"/>
              <a:gd name="T87" fmla="*/ 2147483646 h 56"/>
              <a:gd name="T88" fmla="*/ 2147483646 w 81"/>
              <a:gd name="T89" fmla="*/ 0 h 56"/>
              <a:gd name="T90" fmla="*/ 2147483646 w 81"/>
              <a:gd name="T91" fmla="*/ 0 h 56"/>
              <a:gd name="T92" fmla="*/ 2147483646 w 81"/>
              <a:gd name="T93" fmla="*/ 2147483646 h 56"/>
              <a:gd name="T94" fmla="*/ 2147483646 w 81"/>
              <a:gd name="T95" fmla="*/ 2147483646 h 56"/>
              <a:gd name="T96" fmla="*/ 0 w 81"/>
              <a:gd name="T97" fmla="*/ 2147483646 h 56"/>
              <a:gd name="T98" fmla="*/ 0 w 81"/>
              <a:gd name="T99" fmla="*/ 2147483646 h 56"/>
              <a:gd name="T100" fmla="*/ 2147483646 w 81"/>
              <a:gd name="T101" fmla="*/ 2147483646 h 56"/>
              <a:gd name="T102" fmla="*/ 2147483646 w 81"/>
              <a:gd name="T103" fmla="*/ 2147483646 h 56"/>
              <a:gd name="T104" fmla="*/ 2147483646 w 81"/>
              <a:gd name="T105" fmla="*/ 2147483646 h 56"/>
              <a:gd name="T106" fmla="*/ 2147483646 w 81"/>
              <a:gd name="T107" fmla="*/ 2147483646 h 56"/>
              <a:gd name="T108" fmla="*/ 2147483646 w 81"/>
              <a:gd name="T109" fmla="*/ 2147483646 h 56"/>
              <a:gd name="T110" fmla="*/ 2147483646 w 81"/>
              <a:gd name="T111" fmla="*/ 2147483646 h 56"/>
              <a:gd name="T112" fmla="*/ 2147483646 w 81"/>
              <a:gd name="T113" fmla="*/ 2147483646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88256" name="Freeform 191"/>
          <p:cNvSpPr>
            <a:spLocks/>
          </p:cNvSpPr>
          <p:nvPr/>
        </p:nvSpPr>
        <p:spPr bwMode="auto">
          <a:xfrm>
            <a:off x="6302375" y="4379913"/>
            <a:ext cx="74613" cy="55562"/>
          </a:xfrm>
          <a:custGeom>
            <a:avLst/>
            <a:gdLst>
              <a:gd name="T0" fmla="*/ 2147483646 w 53"/>
              <a:gd name="T1" fmla="*/ 2147483646 h 35"/>
              <a:gd name="T2" fmla="*/ 2147483646 w 53"/>
              <a:gd name="T3" fmla="*/ 2147483646 h 35"/>
              <a:gd name="T4" fmla="*/ 2147483646 w 53"/>
              <a:gd name="T5" fmla="*/ 2147483646 h 35"/>
              <a:gd name="T6" fmla="*/ 2147483646 w 53"/>
              <a:gd name="T7" fmla="*/ 2147483646 h 35"/>
              <a:gd name="T8" fmla="*/ 2147483646 w 53"/>
              <a:gd name="T9" fmla="*/ 2147483646 h 35"/>
              <a:gd name="T10" fmla="*/ 2147483646 w 53"/>
              <a:gd name="T11" fmla="*/ 2147483646 h 35"/>
              <a:gd name="T12" fmla="*/ 2147483646 w 53"/>
              <a:gd name="T13" fmla="*/ 2147483646 h 35"/>
              <a:gd name="T14" fmla="*/ 2147483646 w 53"/>
              <a:gd name="T15" fmla="*/ 2147483646 h 35"/>
              <a:gd name="T16" fmla="*/ 2147483646 w 53"/>
              <a:gd name="T17" fmla="*/ 2147483646 h 35"/>
              <a:gd name="T18" fmla="*/ 2147483646 w 53"/>
              <a:gd name="T19" fmla="*/ 2147483646 h 35"/>
              <a:gd name="T20" fmla="*/ 2147483646 w 53"/>
              <a:gd name="T21" fmla="*/ 2147483646 h 35"/>
              <a:gd name="T22" fmla="*/ 2147483646 w 53"/>
              <a:gd name="T23" fmla="*/ 2147483646 h 35"/>
              <a:gd name="T24" fmla="*/ 2147483646 w 53"/>
              <a:gd name="T25" fmla="*/ 2147483646 h 35"/>
              <a:gd name="T26" fmla="*/ 2147483646 w 53"/>
              <a:gd name="T27" fmla="*/ 2147483646 h 35"/>
              <a:gd name="T28" fmla="*/ 2147483646 w 53"/>
              <a:gd name="T29" fmla="*/ 2147483646 h 35"/>
              <a:gd name="T30" fmla="*/ 2147483646 w 53"/>
              <a:gd name="T31" fmla="*/ 2147483646 h 35"/>
              <a:gd name="T32" fmla="*/ 2147483646 w 53"/>
              <a:gd name="T33" fmla="*/ 2147483646 h 35"/>
              <a:gd name="T34" fmla="*/ 2147483646 w 53"/>
              <a:gd name="T35" fmla="*/ 2147483646 h 35"/>
              <a:gd name="T36" fmla="*/ 2147483646 w 53"/>
              <a:gd name="T37" fmla="*/ 2147483646 h 35"/>
              <a:gd name="T38" fmla="*/ 2147483646 w 53"/>
              <a:gd name="T39" fmla="*/ 2147483646 h 35"/>
              <a:gd name="T40" fmla="*/ 2147483646 w 53"/>
              <a:gd name="T41" fmla="*/ 2147483646 h 35"/>
              <a:gd name="T42" fmla="*/ 2147483646 w 53"/>
              <a:gd name="T43" fmla="*/ 2147483646 h 35"/>
              <a:gd name="T44" fmla="*/ 2147483646 w 53"/>
              <a:gd name="T45" fmla="*/ 2147483646 h 35"/>
              <a:gd name="T46" fmla="*/ 2147483646 w 53"/>
              <a:gd name="T47" fmla="*/ 2147483646 h 35"/>
              <a:gd name="T48" fmla="*/ 2147483646 w 53"/>
              <a:gd name="T49" fmla="*/ 2147483646 h 35"/>
              <a:gd name="T50" fmla="*/ 2147483646 w 53"/>
              <a:gd name="T51" fmla="*/ 2147483646 h 35"/>
              <a:gd name="T52" fmla="*/ 2147483646 w 53"/>
              <a:gd name="T53" fmla="*/ 2147483646 h 35"/>
              <a:gd name="T54" fmla="*/ 2147483646 w 53"/>
              <a:gd name="T55" fmla="*/ 2147483646 h 35"/>
              <a:gd name="T56" fmla="*/ 2147483646 w 53"/>
              <a:gd name="T57" fmla="*/ 2147483646 h 35"/>
              <a:gd name="T58" fmla="*/ 2147483646 w 53"/>
              <a:gd name="T59" fmla="*/ 2147483646 h 35"/>
              <a:gd name="T60" fmla="*/ 2147483646 w 53"/>
              <a:gd name="T61" fmla="*/ 2147483646 h 35"/>
              <a:gd name="T62" fmla="*/ 2147483646 w 53"/>
              <a:gd name="T63" fmla="*/ 2147483646 h 35"/>
              <a:gd name="T64" fmla="*/ 2147483646 w 53"/>
              <a:gd name="T65" fmla="*/ 2147483646 h 35"/>
              <a:gd name="T66" fmla="*/ 2147483646 w 53"/>
              <a:gd name="T67" fmla="*/ 2147483646 h 35"/>
              <a:gd name="T68" fmla="*/ 2147483646 w 53"/>
              <a:gd name="T69" fmla="*/ 2147483646 h 35"/>
              <a:gd name="T70" fmla="*/ 2147483646 w 53"/>
              <a:gd name="T71" fmla="*/ 2147483646 h 35"/>
              <a:gd name="T72" fmla="*/ 2147483646 w 53"/>
              <a:gd name="T73" fmla="*/ 2147483646 h 35"/>
              <a:gd name="T74" fmla="*/ 2147483646 w 53"/>
              <a:gd name="T75" fmla="*/ 2147483646 h 35"/>
              <a:gd name="T76" fmla="*/ 2147483646 w 53"/>
              <a:gd name="T77" fmla="*/ 2147483646 h 35"/>
              <a:gd name="T78" fmla="*/ 2147483646 w 53"/>
              <a:gd name="T79" fmla="*/ 2147483646 h 35"/>
              <a:gd name="T80" fmla="*/ 2147483646 w 53"/>
              <a:gd name="T81" fmla="*/ 2147483646 h 35"/>
              <a:gd name="T82" fmla="*/ 2147483646 w 53"/>
              <a:gd name="T83" fmla="*/ 2147483646 h 35"/>
              <a:gd name="T84" fmla="*/ 2147483646 w 53"/>
              <a:gd name="T85" fmla="*/ 2147483646 h 35"/>
              <a:gd name="T86" fmla="*/ 2147483646 w 53"/>
              <a:gd name="T87" fmla="*/ 2147483646 h 35"/>
              <a:gd name="T88" fmla="*/ 2147483646 w 53"/>
              <a:gd name="T89" fmla="*/ 2147483646 h 35"/>
              <a:gd name="T90" fmla="*/ 2147483646 w 53"/>
              <a:gd name="T91" fmla="*/ 2147483646 h 35"/>
              <a:gd name="T92" fmla="*/ 2147483646 w 53"/>
              <a:gd name="T93" fmla="*/ 0 h 35"/>
              <a:gd name="T94" fmla="*/ 2147483646 w 53"/>
              <a:gd name="T95" fmla="*/ 0 h 35"/>
              <a:gd name="T96" fmla="*/ 2147483646 w 53"/>
              <a:gd name="T97" fmla="*/ 0 h 35"/>
              <a:gd name="T98" fmla="*/ 0 w 53"/>
              <a:gd name="T99" fmla="*/ 0 h 35"/>
              <a:gd name="T100" fmla="*/ 0 w 53"/>
              <a:gd name="T101" fmla="*/ 2147483646 h 35"/>
              <a:gd name="T102" fmla="*/ 0 w 53"/>
              <a:gd name="T103" fmla="*/ 2147483646 h 35"/>
              <a:gd name="T104" fmla="*/ 0 w 53"/>
              <a:gd name="T105" fmla="*/ 2147483646 h 35"/>
              <a:gd name="T106" fmla="*/ 0 w 53"/>
              <a:gd name="T107" fmla="*/ 2147483646 h 35"/>
              <a:gd name="T108" fmla="*/ 0 w 53"/>
              <a:gd name="T109" fmla="*/ 2147483646 h 35"/>
              <a:gd name="T110" fmla="*/ 0 w 53"/>
              <a:gd name="T111" fmla="*/ 2147483646 h 35"/>
              <a:gd name="T112" fmla="*/ 2147483646 w 53"/>
              <a:gd name="T113" fmla="*/ 2147483646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7" name="Freeform 192"/>
          <p:cNvSpPr>
            <a:spLocks/>
          </p:cNvSpPr>
          <p:nvPr/>
        </p:nvSpPr>
        <p:spPr bwMode="auto">
          <a:xfrm>
            <a:off x="6302375" y="4379913"/>
            <a:ext cx="74613" cy="55562"/>
          </a:xfrm>
          <a:custGeom>
            <a:avLst/>
            <a:gdLst>
              <a:gd name="T0" fmla="*/ 2147483646 w 53"/>
              <a:gd name="T1" fmla="*/ 2147483646 h 35"/>
              <a:gd name="T2" fmla="*/ 2147483646 w 53"/>
              <a:gd name="T3" fmla="*/ 2147483646 h 35"/>
              <a:gd name="T4" fmla="*/ 2147483646 w 53"/>
              <a:gd name="T5" fmla="*/ 2147483646 h 35"/>
              <a:gd name="T6" fmla="*/ 2147483646 w 53"/>
              <a:gd name="T7" fmla="*/ 2147483646 h 35"/>
              <a:gd name="T8" fmla="*/ 2147483646 w 53"/>
              <a:gd name="T9" fmla="*/ 2147483646 h 35"/>
              <a:gd name="T10" fmla="*/ 2147483646 w 53"/>
              <a:gd name="T11" fmla="*/ 2147483646 h 35"/>
              <a:gd name="T12" fmla="*/ 2147483646 w 53"/>
              <a:gd name="T13" fmla="*/ 2147483646 h 35"/>
              <a:gd name="T14" fmla="*/ 2147483646 w 53"/>
              <a:gd name="T15" fmla="*/ 2147483646 h 35"/>
              <a:gd name="T16" fmla="*/ 2147483646 w 53"/>
              <a:gd name="T17" fmla="*/ 2147483646 h 35"/>
              <a:gd name="T18" fmla="*/ 2147483646 w 53"/>
              <a:gd name="T19" fmla="*/ 2147483646 h 35"/>
              <a:gd name="T20" fmla="*/ 2147483646 w 53"/>
              <a:gd name="T21" fmla="*/ 2147483646 h 35"/>
              <a:gd name="T22" fmla="*/ 2147483646 w 53"/>
              <a:gd name="T23" fmla="*/ 2147483646 h 35"/>
              <a:gd name="T24" fmla="*/ 2147483646 w 53"/>
              <a:gd name="T25" fmla="*/ 2147483646 h 35"/>
              <a:gd name="T26" fmla="*/ 2147483646 w 53"/>
              <a:gd name="T27" fmla="*/ 2147483646 h 35"/>
              <a:gd name="T28" fmla="*/ 2147483646 w 53"/>
              <a:gd name="T29" fmla="*/ 2147483646 h 35"/>
              <a:gd name="T30" fmla="*/ 2147483646 w 53"/>
              <a:gd name="T31" fmla="*/ 2147483646 h 35"/>
              <a:gd name="T32" fmla="*/ 2147483646 w 53"/>
              <a:gd name="T33" fmla="*/ 2147483646 h 35"/>
              <a:gd name="T34" fmla="*/ 2147483646 w 53"/>
              <a:gd name="T35" fmla="*/ 2147483646 h 35"/>
              <a:gd name="T36" fmla="*/ 2147483646 w 53"/>
              <a:gd name="T37" fmla="*/ 2147483646 h 35"/>
              <a:gd name="T38" fmla="*/ 2147483646 w 53"/>
              <a:gd name="T39" fmla="*/ 2147483646 h 35"/>
              <a:gd name="T40" fmla="*/ 2147483646 w 53"/>
              <a:gd name="T41" fmla="*/ 2147483646 h 35"/>
              <a:gd name="T42" fmla="*/ 2147483646 w 53"/>
              <a:gd name="T43" fmla="*/ 2147483646 h 35"/>
              <a:gd name="T44" fmla="*/ 2147483646 w 53"/>
              <a:gd name="T45" fmla="*/ 2147483646 h 35"/>
              <a:gd name="T46" fmla="*/ 2147483646 w 53"/>
              <a:gd name="T47" fmla="*/ 2147483646 h 35"/>
              <a:gd name="T48" fmla="*/ 2147483646 w 53"/>
              <a:gd name="T49" fmla="*/ 2147483646 h 35"/>
              <a:gd name="T50" fmla="*/ 2147483646 w 53"/>
              <a:gd name="T51" fmla="*/ 2147483646 h 35"/>
              <a:gd name="T52" fmla="*/ 2147483646 w 53"/>
              <a:gd name="T53" fmla="*/ 2147483646 h 35"/>
              <a:gd name="T54" fmla="*/ 2147483646 w 53"/>
              <a:gd name="T55" fmla="*/ 2147483646 h 35"/>
              <a:gd name="T56" fmla="*/ 2147483646 w 53"/>
              <a:gd name="T57" fmla="*/ 2147483646 h 35"/>
              <a:gd name="T58" fmla="*/ 2147483646 w 53"/>
              <a:gd name="T59" fmla="*/ 2147483646 h 35"/>
              <a:gd name="T60" fmla="*/ 2147483646 w 53"/>
              <a:gd name="T61" fmla="*/ 2147483646 h 35"/>
              <a:gd name="T62" fmla="*/ 2147483646 w 53"/>
              <a:gd name="T63" fmla="*/ 2147483646 h 35"/>
              <a:gd name="T64" fmla="*/ 2147483646 w 53"/>
              <a:gd name="T65" fmla="*/ 2147483646 h 35"/>
              <a:gd name="T66" fmla="*/ 2147483646 w 53"/>
              <a:gd name="T67" fmla="*/ 2147483646 h 35"/>
              <a:gd name="T68" fmla="*/ 2147483646 w 53"/>
              <a:gd name="T69" fmla="*/ 2147483646 h 35"/>
              <a:gd name="T70" fmla="*/ 2147483646 w 53"/>
              <a:gd name="T71" fmla="*/ 2147483646 h 35"/>
              <a:gd name="T72" fmla="*/ 2147483646 w 53"/>
              <a:gd name="T73" fmla="*/ 2147483646 h 35"/>
              <a:gd name="T74" fmla="*/ 2147483646 w 53"/>
              <a:gd name="T75" fmla="*/ 2147483646 h 35"/>
              <a:gd name="T76" fmla="*/ 2147483646 w 53"/>
              <a:gd name="T77" fmla="*/ 2147483646 h 35"/>
              <a:gd name="T78" fmla="*/ 2147483646 w 53"/>
              <a:gd name="T79" fmla="*/ 2147483646 h 35"/>
              <a:gd name="T80" fmla="*/ 2147483646 w 53"/>
              <a:gd name="T81" fmla="*/ 2147483646 h 35"/>
              <a:gd name="T82" fmla="*/ 2147483646 w 53"/>
              <a:gd name="T83" fmla="*/ 2147483646 h 35"/>
              <a:gd name="T84" fmla="*/ 2147483646 w 53"/>
              <a:gd name="T85" fmla="*/ 2147483646 h 35"/>
              <a:gd name="T86" fmla="*/ 2147483646 w 53"/>
              <a:gd name="T87" fmla="*/ 2147483646 h 35"/>
              <a:gd name="T88" fmla="*/ 2147483646 w 53"/>
              <a:gd name="T89" fmla="*/ 2147483646 h 35"/>
              <a:gd name="T90" fmla="*/ 2147483646 w 53"/>
              <a:gd name="T91" fmla="*/ 2147483646 h 35"/>
              <a:gd name="T92" fmla="*/ 2147483646 w 53"/>
              <a:gd name="T93" fmla="*/ 0 h 35"/>
              <a:gd name="T94" fmla="*/ 2147483646 w 53"/>
              <a:gd name="T95" fmla="*/ 0 h 35"/>
              <a:gd name="T96" fmla="*/ 2147483646 w 53"/>
              <a:gd name="T97" fmla="*/ 0 h 35"/>
              <a:gd name="T98" fmla="*/ 0 w 53"/>
              <a:gd name="T99" fmla="*/ 0 h 35"/>
              <a:gd name="T100" fmla="*/ 0 w 53"/>
              <a:gd name="T101" fmla="*/ 2147483646 h 35"/>
              <a:gd name="T102" fmla="*/ 0 w 53"/>
              <a:gd name="T103" fmla="*/ 2147483646 h 35"/>
              <a:gd name="T104" fmla="*/ 0 w 53"/>
              <a:gd name="T105" fmla="*/ 2147483646 h 35"/>
              <a:gd name="T106" fmla="*/ 0 w 53"/>
              <a:gd name="T107" fmla="*/ 2147483646 h 35"/>
              <a:gd name="T108" fmla="*/ 0 w 53"/>
              <a:gd name="T109" fmla="*/ 2147483646 h 35"/>
              <a:gd name="T110" fmla="*/ 0 w 53"/>
              <a:gd name="T111" fmla="*/ 2147483646 h 35"/>
              <a:gd name="T112" fmla="*/ 2147483646 w 53"/>
              <a:gd name="T113" fmla="*/ 2147483646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88258" name="Freeform 193"/>
          <p:cNvSpPr>
            <a:spLocks/>
          </p:cNvSpPr>
          <p:nvPr/>
        </p:nvSpPr>
        <p:spPr bwMode="auto">
          <a:xfrm>
            <a:off x="6378575" y="4433888"/>
            <a:ext cx="65088" cy="73025"/>
          </a:xfrm>
          <a:custGeom>
            <a:avLst/>
            <a:gdLst>
              <a:gd name="T0" fmla="*/ 2147483646 w 46"/>
              <a:gd name="T1" fmla="*/ 2147483646 h 46"/>
              <a:gd name="T2" fmla="*/ 2147483646 w 46"/>
              <a:gd name="T3" fmla="*/ 2147483646 h 46"/>
              <a:gd name="T4" fmla="*/ 2147483646 w 46"/>
              <a:gd name="T5" fmla="*/ 2147483646 h 46"/>
              <a:gd name="T6" fmla="*/ 2147483646 w 46"/>
              <a:gd name="T7" fmla="*/ 2147483646 h 46"/>
              <a:gd name="T8" fmla="*/ 2147483646 w 46"/>
              <a:gd name="T9" fmla="*/ 2147483646 h 46"/>
              <a:gd name="T10" fmla="*/ 2147483646 w 46"/>
              <a:gd name="T11" fmla="*/ 2147483646 h 46"/>
              <a:gd name="T12" fmla="*/ 2147483646 w 46"/>
              <a:gd name="T13" fmla="*/ 2147483646 h 46"/>
              <a:gd name="T14" fmla="*/ 2147483646 w 46"/>
              <a:gd name="T15" fmla="*/ 2147483646 h 46"/>
              <a:gd name="T16" fmla="*/ 2147483646 w 46"/>
              <a:gd name="T17" fmla="*/ 2147483646 h 46"/>
              <a:gd name="T18" fmla="*/ 2147483646 w 46"/>
              <a:gd name="T19" fmla="*/ 2147483646 h 46"/>
              <a:gd name="T20" fmla="*/ 2147483646 w 46"/>
              <a:gd name="T21" fmla="*/ 2147483646 h 46"/>
              <a:gd name="T22" fmla="*/ 2147483646 w 46"/>
              <a:gd name="T23" fmla="*/ 2147483646 h 46"/>
              <a:gd name="T24" fmla="*/ 2147483646 w 46"/>
              <a:gd name="T25" fmla="*/ 2147483646 h 46"/>
              <a:gd name="T26" fmla="*/ 2147483646 w 46"/>
              <a:gd name="T27" fmla="*/ 2147483646 h 46"/>
              <a:gd name="T28" fmla="*/ 2147483646 w 46"/>
              <a:gd name="T29" fmla="*/ 2147483646 h 46"/>
              <a:gd name="T30" fmla="*/ 2147483646 w 46"/>
              <a:gd name="T31" fmla="*/ 2147483646 h 46"/>
              <a:gd name="T32" fmla="*/ 2147483646 w 46"/>
              <a:gd name="T33" fmla="*/ 2147483646 h 46"/>
              <a:gd name="T34" fmla="*/ 2147483646 w 46"/>
              <a:gd name="T35" fmla="*/ 2147483646 h 46"/>
              <a:gd name="T36" fmla="*/ 2147483646 w 46"/>
              <a:gd name="T37" fmla="*/ 2147483646 h 46"/>
              <a:gd name="T38" fmla="*/ 2147483646 w 46"/>
              <a:gd name="T39" fmla="*/ 2147483646 h 46"/>
              <a:gd name="T40" fmla="*/ 2147483646 w 46"/>
              <a:gd name="T41" fmla="*/ 2147483646 h 46"/>
              <a:gd name="T42" fmla="*/ 2147483646 w 46"/>
              <a:gd name="T43" fmla="*/ 2147483646 h 46"/>
              <a:gd name="T44" fmla="*/ 2147483646 w 46"/>
              <a:gd name="T45" fmla="*/ 2147483646 h 46"/>
              <a:gd name="T46" fmla="*/ 2147483646 w 46"/>
              <a:gd name="T47" fmla="*/ 2147483646 h 46"/>
              <a:gd name="T48" fmla="*/ 2147483646 w 46"/>
              <a:gd name="T49" fmla="*/ 2147483646 h 46"/>
              <a:gd name="T50" fmla="*/ 2147483646 w 46"/>
              <a:gd name="T51" fmla="*/ 2147483646 h 46"/>
              <a:gd name="T52" fmla="*/ 2147483646 w 46"/>
              <a:gd name="T53" fmla="*/ 2147483646 h 46"/>
              <a:gd name="T54" fmla="*/ 2147483646 w 46"/>
              <a:gd name="T55" fmla="*/ 2147483646 h 46"/>
              <a:gd name="T56" fmla="*/ 2147483646 w 46"/>
              <a:gd name="T57" fmla="*/ 2147483646 h 46"/>
              <a:gd name="T58" fmla="*/ 2147483646 w 46"/>
              <a:gd name="T59" fmla="*/ 2147483646 h 46"/>
              <a:gd name="T60" fmla="*/ 2147483646 w 46"/>
              <a:gd name="T61" fmla="*/ 2147483646 h 46"/>
              <a:gd name="T62" fmla="*/ 2147483646 w 46"/>
              <a:gd name="T63" fmla="*/ 2147483646 h 46"/>
              <a:gd name="T64" fmla="*/ 2147483646 w 46"/>
              <a:gd name="T65" fmla="*/ 2147483646 h 46"/>
              <a:gd name="T66" fmla="*/ 2147483646 w 46"/>
              <a:gd name="T67" fmla="*/ 2147483646 h 46"/>
              <a:gd name="T68" fmla="*/ 2147483646 w 46"/>
              <a:gd name="T69" fmla="*/ 2147483646 h 46"/>
              <a:gd name="T70" fmla="*/ 2147483646 w 46"/>
              <a:gd name="T71" fmla="*/ 0 h 46"/>
              <a:gd name="T72" fmla="*/ 2147483646 w 46"/>
              <a:gd name="T73" fmla="*/ 0 h 46"/>
              <a:gd name="T74" fmla="*/ 2147483646 w 46"/>
              <a:gd name="T75" fmla="*/ 0 h 46"/>
              <a:gd name="T76" fmla="*/ 2147483646 w 46"/>
              <a:gd name="T77" fmla="*/ 0 h 46"/>
              <a:gd name="T78" fmla="*/ 2147483646 w 46"/>
              <a:gd name="T79" fmla="*/ 0 h 46"/>
              <a:gd name="T80" fmla="*/ 2147483646 w 46"/>
              <a:gd name="T81" fmla="*/ 2147483646 h 46"/>
              <a:gd name="T82" fmla="*/ 2147483646 w 46"/>
              <a:gd name="T83" fmla="*/ 2147483646 h 46"/>
              <a:gd name="T84" fmla="*/ 2147483646 w 46"/>
              <a:gd name="T85" fmla="*/ 2147483646 h 46"/>
              <a:gd name="T86" fmla="*/ 2147483646 w 46"/>
              <a:gd name="T87" fmla="*/ 2147483646 h 46"/>
              <a:gd name="T88" fmla="*/ 0 w 46"/>
              <a:gd name="T89" fmla="*/ 2147483646 h 46"/>
              <a:gd name="T90" fmla="*/ 0 w 46"/>
              <a:gd name="T91" fmla="*/ 2147483646 h 46"/>
              <a:gd name="T92" fmla="*/ 0 w 46"/>
              <a:gd name="T93" fmla="*/ 2147483646 h 46"/>
              <a:gd name="T94" fmla="*/ 0 w 46"/>
              <a:gd name="T95" fmla="*/ 2147483646 h 46"/>
              <a:gd name="T96" fmla="*/ 2147483646 w 46"/>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9" name="Freeform 194"/>
          <p:cNvSpPr>
            <a:spLocks/>
          </p:cNvSpPr>
          <p:nvPr/>
        </p:nvSpPr>
        <p:spPr bwMode="auto">
          <a:xfrm>
            <a:off x="6378575" y="4433888"/>
            <a:ext cx="65088" cy="73025"/>
          </a:xfrm>
          <a:custGeom>
            <a:avLst/>
            <a:gdLst>
              <a:gd name="T0" fmla="*/ 2147483646 w 46"/>
              <a:gd name="T1" fmla="*/ 2147483646 h 46"/>
              <a:gd name="T2" fmla="*/ 2147483646 w 46"/>
              <a:gd name="T3" fmla="*/ 2147483646 h 46"/>
              <a:gd name="T4" fmla="*/ 2147483646 w 46"/>
              <a:gd name="T5" fmla="*/ 2147483646 h 46"/>
              <a:gd name="T6" fmla="*/ 2147483646 w 46"/>
              <a:gd name="T7" fmla="*/ 2147483646 h 46"/>
              <a:gd name="T8" fmla="*/ 2147483646 w 46"/>
              <a:gd name="T9" fmla="*/ 2147483646 h 46"/>
              <a:gd name="T10" fmla="*/ 2147483646 w 46"/>
              <a:gd name="T11" fmla="*/ 2147483646 h 46"/>
              <a:gd name="T12" fmla="*/ 2147483646 w 46"/>
              <a:gd name="T13" fmla="*/ 2147483646 h 46"/>
              <a:gd name="T14" fmla="*/ 2147483646 w 46"/>
              <a:gd name="T15" fmla="*/ 2147483646 h 46"/>
              <a:gd name="T16" fmla="*/ 2147483646 w 46"/>
              <a:gd name="T17" fmla="*/ 2147483646 h 46"/>
              <a:gd name="T18" fmla="*/ 2147483646 w 46"/>
              <a:gd name="T19" fmla="*/ 2147483646 h 46"/>
              <a:gd name="T20" fmla="*/ 2147483646 w 46"/>
              <a:gd name="T21" fmla="*/ 2147483646 h 46"/>
              <a:gd name="T22" fmla="*/ 2147483646 w 46"/>
              <a:gd name="T23" fmla="*/ 2147483646 h 46"/>
              <a:gd name="T24" fmla="*/ 2147483646 w 46"/>
              <a:gd name="T25" fmla="*/ 2147483646 h 46"/>
              <a:gd name="T26" fmla="*/ 2147483646 w 46"/>
              <a:gd name="T27" fmla="*/ 2147483646 h 46"/>
              <a:gd name="T28" fmla="*/ 2147483646 w 46"/>
              <a:gd name="T29" fmla="*/ 2147483646 h 46"/>
              <a:gd name="T30" fmla="*/ 2147483646 w 46"/>
              <a:gd name="T31" fmla="*/ 2147483646 h 46"/>
              <a:gd name="T32" fmla="*/ 2147483646 w 46"/>
              <a:gd name="T33" fmla="*/ 2147483646 h 46"/>
              <a:gd name="T34" fmla="*/ 2147483646 w 46"/>
              <a:gd name="T35" fmla="*/ 2147483646 h 46"/>
              <a:gd name="T36" fmla="*/ 2147483646 w 46"/>
              <a:gd name="T37" fmla="*/ 2147483646 h 46"/>
              <a:gd name="T38" fmla="*/ 2147483646 w 46"/>
              <a:gd name="T39" fmla="*/ 2147483646 h 46"/>
              <a:gd name="T40" fmla="*/ 2147483646 w 46"/>
              <a:gd name="T41" fmla="*/ 2147483646 h 46"/>
              <a:gd name="T42" fmla="*/ 2147483646 w 46"/>
              <a:gd name="T43" fmla="*/ 2147483646 h 46"/>
              <a:gd name="T44" fmla="*/ 2147483646 w 46"/>
              <a:gd name="T45" fmla="*/ 2147483646 h 46"/>
              <a:gd name="T46" fmla="*/ 2147483646 w 46"/>
              <a:gd name="T47" fmla="*/ 2147483646 h 46"/>
              <a:gd name="T48" fmla="*/ 2147483646 w 46"/>
              <a:gd name="T49" fmla="*/ 2147483646 h 46"/>
              <a:gd name="T50" fmla="*/ 2147483646 w 46"/>
              <a:gd name="T51" fmla="*/ 2147483646 h 46"/>
              <a:gd name="T52" fmla="*/ 2147483646 w 46"/>
              <a:gd name="T53" fmla="*/ 2147483646 h 46"/>
              <a:gd name="T54" fmla="*/ 2147483646 w 46"/>
              <a:gd name="T55" fmla="*/ 2147483646 h 46"/>
              <a:gd name="T56" fmla="*/ 2147483646 w 46"/>
              <a:gd name="T57" fmla="*/ 2147483646 h 46"/>
              <a:gd name="T58" fmla="*/ 2147483646 w 46"/>
              <a:gd name="T59" fmla="*/ 2147483646 h 46"/>
              <a:gd name="T60" fmla="*/ 2147483646 w 46"/>
              <a:gd name="T61" fmla="*/ 2147483646 h 46"/>
              <a:gd name="T62" fmla="*/ 2147483646 w 46"/>
              <a:gd name="T63" fmla="*/ 2147483646 h 46"/>
              <a:gd name="T64" fmla="*/ 2147483646 w 46"/>
              <a:gd name="T65" fmla="*/ 2147483646 h 46"/>
              <a:gd name="T66" fmla="*/ 2147483646 w 46"/>
              <a:gd name="T67" fmla="*/ 2147483646 h 46"/>
              <a:gd name="T68" fmla="*/ 2147483646 w 46"/>
              <a:gd name="T69" fmla="*/ 2147483646 h 46"/>
              <a:gd name="T70" fmla="*/ 2147483646 w 46"/>
              <a:gd name="T71" fmla="*/ 0 h 46"/>
              <a:gd name="T72" fmla="*/ 2147483646 w 46"/>
              <a:gd name="T73" fmla="*/ 0 h 46"/>
              <a:gd name="T74" fmla="*/ 2147483646 w 46"/>
              <a:gd name="T75" fmla="*/ 0 h 46"/>
              <a:gd name="T76" fmla="*/ 2147483646 w 46"/>
              <a:gd name="T77" fmla="*/ 0 h 46"/>
              <a:gd name="T78" fmla="*/ 2147483646 w 46"/>
              <a:gd name="T79" fmla="*/ 0 h 46"/>
              <a:gd name="T80" fmla="*/ 2147483646 w 46"/>
              <a:gd name="T81" fmla="*/ 2147483646 h 46"/>
              <a:gd name="T82" fmla="*/ 2147483646 w 46"/>
              <a:gd name="T83" fmla="*/ 2147483646 h 46"/>
              <a:gd name="T84" fmla="*/ 2147483646 w 46"/>
              <a:gd name="T85" fmla="*/ 2147483646 h 46"/>
              <a:gd name="T86" fmla="*/ 2147483646 w 46"/>
              <a:gd name="T87" fmla="*/ 2147483646 h 46"/>
              <a:gd name="T88" fmla="*/ 0 w 46"/>
              <a:gd name="T89" fmla="*/ 2147483646 h 46"/>
              <a:gd name="T90" fmla="*/ 0 w 46"/>
              <a:gd name="T91" fmla="*/ 2147483646 h 46"/>
              <a:gd name="T92" fmla="*/ 0 w 46"/>
              <a:gd name="T93" fmla="*/ 2147483646 h 46"/>
              <a:gd name="T94" fmla="*/ 0 w 46"/>
              <a:gd name="T95" fmla="*/ 2147483646 h 46"/>
              <a:gd name="T96" fmla="*/ 2147483646 w 46"/>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88260" name="Freeform 195"/>
          <p:cNvSpPr>
            <a:spLocks/>
          </p:cNvSpPr>
          <p:nvPr/>
        </p:nvSpPr>
        <p:spPr bwMode="auto">
          <a:xfrm>
            <a:off x="6378575" y="4433888"/>
            <a:ext cx="65088" cy="73025"/>
          </a:xfrm>
          <a:custGeom>
            <a:avLst/>
            <a:gdLst>
              <a:gd name="T0" fmla="*/ 2147483646 w 46"/>
              <a:gd name="T1" fmla="*/ 2147483646 h 46"/>
              <a:gd name="T2" fmla="*/ 2147483646 w 46"/>
              <a:gd name="T3" fmla="*/ 2147483646 h 46"/>
              <a:gd name="T4" fmla="*/ 2147483646 w 46"/>
              <a:gd name="T5" fmla="*/ 2147483646 h 46"/>
              <a:gd name="T6" fmla="*/ 2147483646 w 46"/>
              <a:gd name="T7" fmla="*/ 2147483646 h 46"/>
              <a:gd name="T8" fmla="*/ 2147483646 w 46"/>
              <a:gd name="T9" fmla="*/ 2147483646 h 46"/>
              <a:gd name="T10" fmla="*/ 2147483646 w 46"/>
              <a:gd name="T11" fmla="*/ 2147483646 h 46"/>
              <a:gd name="T12" fmla="*/ 2147483646 w 46"/>
              <a:gd name="T13" fmla="*/ 2147483646 h 46"/>
              <a:gd name="T14" fmla="*/ 2147483646 w 46"/>
              <a:gd name="T15" fmla="*/ 2147483646 h 46"/>
              <a:gd name="T16" fmla="*/ 2147483646 w 46"/>
              <a:gd name="T17" fmla="*/ 2147483646 h 46"/>
              <a:gd name="T18" fmla="*/ 2147483646 w 46"/>
              <a:gd name="T19" fmla="*/ 2147483646 h 46"/>
              <a:gd name="T20" fmla="*/ 2147483646 w 46"/>
              <a:gd name="T21" fmla="*/ 2147483646 h 46"/>
              <a:gd name="T22" fmla="*/ 2147483646 w 46"/>
              <a:gd name="T23" fmla="*/ 2147483646 h 46"/>
              <a:gd name="T24" fmla="*/ 2147483646 w 46"/>
              <a:gd name="T25" fmla="*/ 2147483646 h 46"/>
              <a:gd name="T26" fmla="*/ 2147483646 w 46"/>
              <a:gd name="T27" fmla="*/ 2147483646 h 46"/>
              <a:gd name="T28" fmla="*/ 2147483646 w 46"/>
              <a:gd name="T29" fmla="*/ 2147483646 h 46"/>
              <a:gd name="T30" fmla="*/ 2147483646 w 46"/>
              <a:gd name="T31" fmla="*/ 2147483646 h 46"/>
              <a:gd name="T32" fmla="*/ 2147483646 w 46"/>
              <a:gd name="T33" fmla="*/ 2147483646 h 46"/>
              <a:gd name="T34" fmla="*/ 2147483646 w 46"/>
              <a:gd name="T35" fmla="*/ 2147483646 h 46"/>
              <a:gd name="T36" fmla="*/ 2147483646 w 46"/>
              <a:gd name="T37" fmla="*/ 2147483646 h 46"/>
              <a:gd name="T38" fmla="*/ 2147483646 w 46"/>
              <a:gd name="T39" fmla="*/ 2147483646 h 46"/>
              <a:gd name="T40" fmla="*/ 2147483646 w 46"/>
              <a:gd name="T41" fmla="*/ 2147483646 h 46"/>
              <a:gd name="T42" fmla="*/ 2147483646 w 46"/>
              <a:gd name="T43" fmla="*/ 2147483646 h 46"/>
              <a:gd name="T44" fmla="*/ 2147483646 w 46"/>
              <a:gd name="T45" fmla="*/ 2147483646 h 46"/>
              <a:gd name="T46" fmla="*/ 2147483646 w 46"/>
              <a:gd name="T47" fmla="*/ 2147483646 h 46"/>
              <a:gd name="T48" fmla="*/ 2147483646 w 46"/>
              <a:gd name="T49" fmla="*/ 2147483646 h 46"/>
              <a:gd name="T50" fmla="*/ 2147483646 w 46"/>
              <a:gd name="T51" fmla="*/ 2147483646 h 46"/>
              <a:gd name="T52" fmla="*/ 2147483646 w 46"/>
              <a:gd name="T53" fmla="*/ 2147483646 h 46"/>
              <a:gd name="T54" fmla="*/ 2147483646 w 46"/>
              <a:gd name="T55" fmla="*/ 2147483646 h 46"/>
              <a:gd name="T56" fmla="*/ 2147483646 w 46"/>
              <a:gd name="T57" fmla="*/ 2147483646 h 46"/>
              <a:gd name="T58" fmla="*/ 2147483646 w 46"/>
              <a:gd name="T59" fmla="*/ 2147483646 h 46"/>
              <a:gd name="T60" fmla="*/ 2147483646 w 46"/>
              <a:gd name="T61" fmla="*/ 2147483646 h 46"/>
              <a:gd name="T62" fmla="*/ 2147483646 w 46"/>
              <a:gd name="T63" fmla="*/ 2147483646 h 46"/>
              <a:gd name="T64" fmla="*/ 2147483646 w 46"/>
              <a:gd name="T65" fmla="*/ 2147483646 h 46"/>
              <a:gd name="T66" fmla="*/ 2147483646 w 46"/>
              <a:gd name="T67" fmla="*/ 2147483646 h 46"/>
              <a:gd name="T68" fmla="*/ 2147483646 w 46"/>
              <a:gd name="T69" fmla="*/ 2147483646 h 46"/>
              <a:gd name="T70" fmla="*/ 2147483646 w 46"/>
              <a:gd name="T71" fmla="*/ 0 h 46"/>
              <a:gd name="T72" fmla="*/ 2147483646 w 46"/>
              <a:gd name="T73" fmla="*/ 0 h 46"/>
              <a:gd name="T74" fmla="*/ 2147483646 w 46"/>
              <a:gd name="T75" fmla="*/ 0 h 46"/>
              <a:gd name="T76" fmla="*/ 2147483646 w 46"/>
              <a:gd name="T77" fmla="*/ 0 h 46"/>
              <a:gd name="T78" fmla="*/ 2147483646 w 46"/>
              <a:gd name="T79" fmla="*/ 0 h 46"/>
              <a:gd name="T80" fmla="*/ 2147483646 w 46"/>
              <a:gd name="T81" fmla="*/ 2147483646 h 46"/>
              <a:gd name="T82" fmla="*/ 2147483646 w 46"/>
              <a:gd name="T83" fmla="*/ 2147483646 h 46"/>
              <a:gd name="T84" fmla="*/ 2147483646 w 46"/>
              <a:gd name="T85" fmla="*/ 2147483646 h 46"/>
              <a:gd name="T86" fmla="*/ 2147483646 w 46"/>
              <a:gd name="T87" fmla="*/ 2147483646 h 46"/>
              <a:gd name="T88" fmla="*/ 0 w 46"/>
              <a:gd name="T89" fmla="*/ 2147483646 h 46"/>
              <a:gd name="T90" fmla="*/ 0 w 46"/>
              <a:gd name="T91" fmla="*/ 2147483646 h 46"/>
              <a:gd name="T92" fmla="*/ 0 w 46"/>
              <a:gd name="T93" fmla="*/ 2147483646 h 46"/>
              <a:gd name="T94" fmla="*/ 0 w 46"/>
              <a:gd name="T95" fmla="*/ 2147483646 h 46"/>
              <a:gd name="T96" fmla="*/ 2147483646 w 46"/>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88261" name="Freeform 196"/>
          <p:cNvSpPr>
            <a:spLocks/>
          </p:cNvSpPr>
          <p:nvPr/>
        </p:nvSpPr>
        <p:spPr bwMode="auto">
          <a:xfrm>
            <a:off x="6303963" y="4438650"/>
            <a:ext cx="87312" cy="98425"/>
          </a:xfrm>
          <a:custGeom>
            <a:avLst/>
            <a:gdLst>
              <a:gd name="T0" fmla="*/ 2147483646 w 62"/>
              <a:gd name="T1" fmla="*/ 2147483646 h 62"/>
              <a:gd name="T2" fmla="*/ 2147483646 w 62"/>
              <a:gd name="T3" fmla="*/ 2147483646 h 62"/>
              <a:gd name="T4" fmla="*/ 2147483646 w 62"/>
              <a:gd name="T5" fmla="*/ 2147483646 h 62"/>
              <a:gd name="T6" fmla="*/ 2147483646 w 62"/>
              <a:gd name="T7" fmla="*/ 2147483646 h 62"/>
              <a:gd name="T8" fmla="*/ 2147483646 w 62"/>
              <a:gd name="T9" fmla="*/ 2147483646 h 62"/>
              <a:gd name="T10" fmla="*/ 2147483646 w 62"/>
              <a:gd name="T11" fmla="*/ 2147483646 h 62"/>
              <a:gd name="T12" fmla="*/ 2147483646 w 62"/>
              <a:gd name="T13" fmla="*/ 2147483646 h 62"/>
              <a:gd name="T14" fmla="*/ 2147483646 w 62"/>
              <a:gd name="T15" fmla="*/ 2147483646 h 62"/>
              <a:gd name="T16" fmla="*/ 2147483646 w 62"/>
              <a:gd name="T17" fmla="*/ 2147483646 h 62"/>
              <a:gd name="T18" fmla="*/ 2147483646 w 62"/>
              <a:gd name="T19" fmla="*/ 2147483646 h 62"/>
              <a:gd name="T20" fmla="*/ 2147483646 w 62"/>
              <a:gd name="T21" fmla="*/ 2147483646 h 62"/>
              <a:gd name="T22" fmla="*/ 2147483646 w 62"/>
              <a:gd name="T23" fmla="*/ 2147483646 h 62"/>
              <a:gd name="T24" fmla="*/ 2147483646 w 62"/>
              <a:gd name="T25" fmla="*/ 2147483646 h 62"/>
              <a:gd name="T26" fmla="*/ 2147483646 w 62"/>
              <a:gd name="T27" fmla="*/ 2147483646 h 62"/>
              <a:gd name="T28" fmla="*/ 2147483646 w 62"/>
              <a:gd name="T29" fmla="*/ 2147483646 h 62"/>
              <a:gd name="T30" fmla="*/ 2147483646 w 62"/>
              <a:gd name="T31" fmla="*/ 2147483646 h 62"/>
              <a:gd name="T32" fmla="*/ 2147483646 w 62"/>
              <a:gd name="T33" fmla="*/ 2147483646 h 62"/>
              <a:gd name="T34" fmla="*/ 2147483646 w 62"/>
              <a:gd name="T35" fmla="*/ 2147483646 h 62"/>
              <a:gd name="T36" fmla="*/ 2147483646 w 62"/>
              <a:gd name="T37" fmla="*/ 2147483646 h 62"/>
              <a:gd name="T38" fmla="*/ 2147483646 w 62"/>
              <a:gd name="T39" fmla="*/ 2147483646 h 62"/>
              <a:gd name="T40" fmla="*/ 2147483646 w 62"/>
              <a:gd name="T41" fmla="*/ 0 h 62"/>
              <a:gd name="T42" fmla="*/ 2147483646 w 62"/>
              <a:gd name="T43" fmla="*/ 2147483646 h 62"/>
              <a:gd name="T44" fmla="*/ 2147483646 w 62"/>
              <a:gd name="T45" fmla="*/ 2147483646 h 62"/>
              <a:gd name="T46" fmla="*/ 2147483646 w 62"/>
              <a:gd name="T47" fmla="*/ 2147483646 h 62"/>
              <a:gd name="T48" fmla="*/ 2147483646 w 62"/>
              <a:gd name="T49" fmla="*/ 2147483646 h 62"/>
              <a:gd name="T50" fmla="*/ 2147483646 w 62"/>
              <a:gd name="T51" fmla="*/ 2147483646 h 62"/>
              <a:gd name="T52" fmla="*/ 2147483646 w 62"/>
              <a:gd name="T53" fmla="*/ 2147483646 h 62"/>
              <a:gd name="T54" fmla="*/ 2147483646 w 62"/>
              <a:gd name="T55" fmla="*/ 2147483646 h 62"/>
              <a:gd name="T56" fmla="*/ 2147483646 w 62"/>
              <a:gd name="T57" fmla="*/ 2147483646 h 62"/>
              <a:gd name="T58" fmla="*/ 2147483646 w 62"/>
              <a:gd name="T59" fmla="*/ 2147483646 h 62"/>
              <a:gd name="T60" fmla="*/ 2147483646 w 62"/>
              <a:gd name="T61" fmla="*/ 2147483646 h 62"/>
              <a:gd name="T62" fmla="*/ 2147483646 w 62"/>
              <a:gd name="T63" fmla="*/ 2147483646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62" name="Freeform 197"/>
          <p:cNvSpPr>
            <a:spLocks/>
          </p:cNvSpPr>
          <p:nvPr/>
        </p:nvSpPr>
        <p:spPr bwMode="auto">
          <a:xfrm>
            <a:off x="6303963" y="4438650"/>
            <a:ext cx="87312" cy="98425"/>
          </a:xfrm>
          <a:custGeom>
            <a:avLst/>
            <a:gdLst>
              <a:gd name="T0" fmla="*/ 2147483646 w 62"/>
              <a:gd name="T1" fmla="*/ 2147483646 h 62"/>
              <a:gd name="T2" fmla="*/ 2147483646 w 62"/>
              <a:gd name="T3" fmla="*/ 2147483646 h 62"/>
              <a:gd name="T4" fmla="*/ 2147483646 w 62"/>
              <a:gd name="T5" fmla="*/ 2147483646 h 62"/>
              <a:gd name="T6" fmla="*/ 2147483646 w 62"/>
              <a:gd name="T7" fmla="*/ 2147483646 h 62"/>
              <a:gd name="T8" fmla="*/ 2147483646 w 62"/>
              <a:gd name="T9" fmla="*/ 2147483646 h 62"/>
              <a:gd name="T10" fmla="*/ 2147483646 w 62"/>
              <a:gd name="T11" fmla="*/ 2147483646 h 62"/>
              <a:gd name="T12" fmla="*/ 2147483646 w 62"/>
              <a:gd name="T13" fmla="*/ 2147483646 h 62"/>
              <a:gd name="T14" fmla="*/ 2147483646 w 62"/>
              <a:gd name="T15" fmla="*/ 2147483646 h 62"/>
              <a:gd name="T16" fmla="*/ 2147483646 w 62"/>
              <a:gd name="T17" fmla="*/ 2147483646 h 62"/>
              <a:gd name="T18" fmla="*/ 2147483646 w 62"/>
              <a:gd name="T19" fmla="*/ 2147483646 h 62"/>
              <a:gd name="T20" fmla="*/ 2147483646 w 62"/>
              <a:gd name="T21" fmla="*/ 2147483646 h 62"/>
              <a:gd name="T22" fmla="*/ 2147483646 w 62"/>
              <a:gd name="T23" fmla="*/ 2147483646 h 62"/>
              <a:gd name="T24" fmla="*/ 2147483646 w 62"/>
              <a:gd name="T25" fmla="*/ 2147483646 h 62"/>
              <a:gd name="T26" fmla="*/ 2147483646 w 62"/>
              <a:gd name="T27" fmla="*/ 2147483646 h 62"/>
              <a:gd name="T28" fmla="*/ 2147483646 w 62"/>
              <a:gd name="T29" fmla="*/ 2147483646 h 62"/>
              <a:gd name="T30" fmla="*/ 2147483646 w 62"/>
              <a:gd name="T31" fmla="*/ 2147483646 h 62"/>
              <a:gd name="T32" fmla="*/ 2147483646 w 62"/>
              <a:gd name="T33" fmla="*/ 2147483646 h 62"/>
              <a:gd name="T34" fmla="*/ 2147483646 w 62"/>
              <a:gd name="T35" fmla="*/ 2147483646 h 62"/>
              <a:gd name="T36" fmla="*/ 2147483646 w 62"/>
              <a:gd name="T37" fmla="*/ 2147483646 h 62"/>
              <a:gd name="T38" fmla="*/ 2147483646 w 62"/>
              <a:gd name="T39" fmla="*/ 2147483646 h 62"/>
              <a:gd name="T40" fmla="*/ 2147483646 w 62"/>
              <a:gd name="T41" fmla="*/ 0 h 62"/>
              <a:gd name="T42" fmla="*/ 2147483646 w 62"/>
              <a:gd name="T43" fmla="*/ 2147483646 h 62"/>
              <a:gd name="T44" fmla="*/ 2147483646 w 62"/>
              <a:gd name="T45" fmla="*/ 2147483646 h 62"/>
              <a:gd name="T46" fmla="*/ 2147483646 w 62"/>
              <a:gd name="T47" fmla="*/ 2147483646 h 62"/>
              <a:gd name="T48" fmla="*/ 2147483646 w 62"/>
              <a:gd name="T49" fmla="*/ 2147483646 h 62"/>
              <a:gd name="T50" fmla="*/ 2147483646 w 62"/>
              <a:gd name="T51" fmla="*/ 2147483646 h 62"/>
              <a:gd name="T52" fmla="*/ 2147483646 w 62"/>
              <a:gd name="T53" fmla="*/ 2147483646 h 62"/>
              <a:gd name="T54" fmla="*/ 2147483646 w 62"/>
              <a:gd name="T55" fmla="*/ 2147483646 h 62"/>
              <a:gd name="T56" fmla="*/ 2147483646 w 62"/>
              <a:gd name="T57" fmla="*/ 2147483646 h 62"/>
              <a:gd name="T58" fmla="*/ 2147483646 w 62"/>
              <a:gd name="T59" fmla="*/ 2147483646 h 62"/>
              <a:gd name="T60" fmla="*/ 2147483646 w 62"/>
              <a:gd name="T61" fmla="*/ 2147483646 h 62"/>
              <a:gd name="T62" fmla="*/ 2147483646 w 62"/>
              <a:gd name="T63" fmla="*/ 2147483646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88263" name="Freeform 198"/>
          <p:cNvSpPr>
            <a:spLocks/>
          </p:cNvSpPr>
          <p:nvPr/>
        </p:nvSpPr>
        <p:spPr bwMode="auto">
          <a:xfrm>
            <a:off x="6303963" y="4438650"/>
            <a:ext cx="87312" cy="98425"/>
          </a:xfrm>
          <a:custGeom>
            <a:avLst/>
            <a:gdLst>
              <a:gd name="T0" fmla="*/ 2147483646 w 62"/>
              <a:gd name="T1" fmla="*/ 2147483646 h 62"/>
              <a:gd name="T2" fmla="*/ 2147483646 w 62"/>
              <a:gd name="T3" fmla="*/ 2147483646 h 62"/>
              <a:gd name="T4" fmla="*/ 2147483646 w 62"/>
              <a:gd name="T5" fmla="*/ 2147483646 h 62"/>
              <a:gd name="T6" fmla="*/ 2147483646 w 62"/>
              <a:gd name="T7" fmla="*/ 2147483646 h 62"/>
              <a:gd name="T8" fmla="*/ 2147483646 w 62"/>
              <a:gd name="T9" fmla="*/ 2147483646 h 62"/>
              <a:gd name="T10" fmla="*/ 2147483646 w 62"/>
              <a:gd name="T11" fmla="*/ 2147483646 h 62"/>
              <a:gd name="T12" fmla="*/ 2147483646 w 62"/>
              <a:gd name="T13" fmla="*/ 2147483646 h 62"/>
              <a:gd name="T14" fmla="*/ 2147483646 w 62"/>
              <a:gd name="T15" fmla="*/ 2147483646 h 62"/>
              <a:gd name="T16" fmla="*/ 2147483646 w 62"/>
              <a:gd name="T17" fmla="*/ 2147483646 h 62"/>
              <a:gd name="T18" fmla="*/ 2147483646 w 62"/>
              <a:gd name="T19" fmla="*/ 2147483646 h 62"/>
              <a:gd name="T20" fmla="*/ 2147483646 w 62"/>
              <a:gd name="T21" fmla="*/ 2147483646 h 62"/>
              <a:gd name="T22" fmla="*/ 2147483646 w 62"/>
              <a:gd name="T23" fmla="*/ 2147483646 h 62"/>
              <a:gd name="T24" fmla="*/ 2147483646 w 62"/>
              <a:gd name="T25" fmla="*/ 2147483646 h 62"/>
              <a:gd name="T26" fmla="*/ 2147483646 w 62"/>
              <a:gd name="T27" fmla="*/ 2147483646 h 62"/>
              <a:gd name="T28" fmla="*/ 2147483646 w 62"/>
              <a:gd name="T29" fmla="*/ 2147483646 h 62"/>
              <a:gd name="T30" fmla="*/ 2147483646 w 62"/>
              <a:gd name="T31" fmla="*/ 2147483646 h 62"/>
              <a:gd name="T32" fmla="*/ 2147483646 w 62"/>
              <a:gd name="T33" fmla="*/ 2147483646 h 62"/>
              <a:gd name="T34" fmla="*/ 2147483646 w 62"/>
              <a:gd name="T35" fmla="*/ 2147483646 h 62"/>
              <a:gd name="T36" fmla="*/ 2147483646 w 62"/>
              <a:gd name="T37" fmla="*/ 2147483646 h 62"/>
              <a:gd name="T38" fmla="*/ 2147483646 w 62"/>
              <a:gd name="T39" fmla="*/ 2147483646 h 62"/>
              <a:gd name="T40" fmla="*/ 2147483646 w 62"/>
              <a:gd name="T41" fmla="*/ 0 h 62"/>
              <a:gd name="T42" fmla="*/ 2147483646 w 62"/>
              <a:gd name="T43" fmla="*/ 2147483646 h 62"/>
              <a:gd name="T44" fmla="*/ 2147483646 w 62"/>
              <a:gd name="T45" fmla="*/ 2147483646 h 62"/>
              <a:gd name="T46" fmla="*/ 2147483646 w 62"/>
              <a:gd name="T47" fmla="*/ 2147483646 h 62"/>
              <a:gd name="T48" fmla="*/ 2147483646 w 62"/>
              <a:gd name="T49" fmla="*/ 2147483646 h 62"/>
              <a:gd name="T50" fmla="*/ 2147483646 w 62"/>
              <a:gd name="T51" fmla="*/ 2147483646 h 62"/>
              <a:gd name="T52" fmla="*/ 2147483646 w 62"/>
              <a:gd name="T53" fmla="*/ 2147483646 h 62"/>
              <a:gd name="T54" fmla="*/ 2147483646 w 62"/>
              <a:gd name="T55" fmla="*/ 2147483646 h 62"/>
              <a:gd name="T56" fmla="*/ 2147483646 w 62"/>
              <a:gd name="T57" fmla="*/ 2147483646 h 62"/>
              <a:gd name="T58" fmla="*/ 2147483646 w 62"/>
              <a:gd name="T59" fmla="*/ 2147483646 h 62"/>
              <a:gd name="T60" fmla="*/ 2147483646 w 62"/>
              <a:gd name="T61" fmla="*/ 2147483646 h 62"/>
              <a:gd name="T62" fmla="*/ 2147483646 w 62"/>
              <a:gd name="T63" fmla="*/ 2147483646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88264" name="Freeform 199"/>
          <p:cNvSpPr>
            <a:spLocks/>
          </p:cNvSpPr>
          <p:nvPr/>
        </p:nvSpPr>
        <p:spPr bwMode="auto">
          <a:xfrm>
            <a:off x="6242050" y="4386263"/>
            <a:ext cx="69850" cy="63500"/>
          </a:xfrm>
          <a:custGeom>
            <a:avLst/>
            <a:gdLst>
              <a:gd name="T0" fmla="*/ 2147483646 w 50"/>
              <a:gd name="T1" fmla="*/ 2147483646 h 40"/>
              <a:gd name="T2" fmla="*/ 2147483646 w 50"/>
              <a:gd name="T3" fmla="*/ 2147483646 h 40"/>
              <a:gd name="T4" fmla="*/ 2147483646 w 50"/>
              <a:gd name="T5" fmla="*/ 2147483646 h 40"/>
              <a:gd name="T6" fmla="*/ 2147483646 w 50"/>
              <a:gd name="T7" fmla="*/ 2147483646 h 40"/>
              <a:gd name="T8" fmla="*/ 2147483646 w 50"/>
              <a:gd name="T9" fmla="*/ 2147483646 h 40"/>
              <a:gd name="T10" fmla="*/ 2147483646 w 50"/>
              <a:gd name="T11" fmla="*/ 2147483646 h 40"/>
              <a:gd name="T12" fmla="*/ 2147483646 w 50"/>
              <a:gd name="T13" fmla="*/ 2147483646 h 40"/>
              <a:gd name="T14" fmla="*/ 2147483646 w 50"/>
              <a:gd name="T15" fmla="*/ 2147483646 h 40"/>
              <a:gd name="T16" fmla="*/ 2147483646 w 50"/>
              <a:gd name="T17" fmla="*/ 2147483646 h 40"/>
              <a:gd name="T18" fmla="*/ 2147483646 w 50"/>
              <a:gd name="T19" fmla="*/ 2147483646 h 40"/>
              <a:gd name="T20" fmla="*/ 2147483646 w 50"/>
              <a:gd name="T21" fmla="*/ 2147483646 h 40"/>
              <a:gd name="T22" fmla="*/ 2147483646 w 50"/>
              <a:gd name="T23" fmla="*/ 2147483646 h 40"/>
              <a:gd name="T24" fmla="*/ 2147483646 w 50"/>
              <a:gd name="T25" fmla="*/ 2147483646 h 40"/>
              <a:gd name="T26" fmla="*/ 2147483646 w 50"/>
              <a:gd name="T27" fmla="*/ 2147483646 h 40"/>
              <a:gd name="T28" fmla="*/ 2147483646 w 50"/>
              <a:gd name="T29" fmla="*/ 2147483646 h 40"/>
              <a:gd name="T30" fmla="*/ 2147483646 w 50"/>
              <a:gd name="T31" fmla="*/ 2147483646 h 40"/>
              <a:gd name="T32" fmla="*/ 2147483646 w 50"/>
              <a:gd name="T33" fmla="*/ 2147483646 h 40"/>
              <a:gd name="T34" fmla="*/ 2147483646 w 50"/>
              <a:gd name="T35" fmla="*/ 2147483646 h 40"/>
              <a:gd name="T36" fmla="*/ 2147483646 w 50"/>
              <a:gd name="T37" fmla="*/ 2147483646 h 40"/>
              <a:gd name="T38" fmla="*/ 2147483646 w 50"/>
              <a:gd name="T39" fmla="*/ 2147483646 h 40"/>
              <a:gd name="T40" fmla="*/ 2147483646 w 50"/>
              <a:gd name="T41" fmla="*/ 2147483646 h 40"/>
              <a:gd name="T42" fmla="*/ 2147483646 w 50"/>
              <a:gd name="T43" fmla="*/ 2147483646 h 40"/>
              <a:gd name="T44" fmla="*/ 2147483646 w 50"/>
              <a:gd name="T45" fmla="*/ 2147483646 h 40"/>
              <a:gd name="T46" fmla="*/ 2147483646 w 50"/>
              <a:gd name="T47" fmla="*/ 2147483646 h 40"/>
              <a:gd name="T48" fmla="*/ 2147483646 w 50"/>
              <a:gd name="T49" fmla="*/ 2147483646 h 40"/>
              <a:gd name="T50" fmla="*/ 2147483646 w 50"/>
              <a:gd name="T51" fmla="*/ 2147483646 h 40"/>
              <a:gd name="T52" fmla="*/ 2147483646 w 50"/>
              <a:gd name="T53" fmla="*/ 2147483646 h 40"/>
              <a:gd name="T54" fmla="*/ 2147483646 w 50"/>
              <a:gd name="T55" fmla="*/ 2147483646 h 40"/>
              <a:gd name="T56" fmla="*/ 2147483646 w 50"/>
              <a:gd name="T57" fmla="*/ 2147483646 h 40"/>
              <a:gd name="T58" fmla="*/ 2147483646 w 50"/>
              <a:gd name="T59" fmla="*/ 2147483646 h 40"/>
              <a:gd name="T60" fmla="*/ 2147483646 w 50"/>
              <a:gd name="T61" fmla="*/ 2147483646 h 40"/>
              <a:gd name="T62" fmla="*/ 2147483646 w 50"/>
              <a:gd name="T63" fmla="*/ 2147483646 h 40"/>
              <a:gd name="T64" fmla="*/ 2147483646 w 50"/>
              <a:gd name="T65" fmla="*/ 2147483646 h 40"/>
              <a:gd name="T66" fmla="*/ 2147483646 w 50"/>
              <a:gd name="T67" fmla="*/ 2147483646 h 40"/>
              <a:gd name="T68" fmla="*/ 2147483646 w 50"/>
              <a:gd name="T69" fmla="*/ 2147483646 h 40"/>
              <a:gd name="T70" fmla="*/ 2147483646 w 50"/>
              <a:gd name="T71" fmla="*/ 2147483646 h 40"/>
              <a:gd name="T72" fmla="*/ 2147483646 w 50"/>
              <a:gd name="T73" fmla="*/ 2147483646 h 40"/>
              <a:gd name="T74" fmla="*/ 2147483646 w 50"/>
              <a:gd name="T75" fmla="*/ 0 h 40"/>
              <a:gd name="T76" fmla="*/ 2147483646 w 50"/>
              <a:gd name="T77" fmla="*/ 0 h 40"/>
              <a:gd name="T78" fmla="*/ 2147483646 w 50"/>
              <a:gd name="T79" fmla="*/ 0 h 40"/>
              <a:gd name="T80" fmla="*/ 2147483646 w 50"/>
              <a:gd name="T81" fmla="*/ 2147483646 h 40"/>
              <a:gd name="T82" fmla="*/ 2147483646 w 50"/>
              <a:gd name="T83" fmla="*/ 2147483646 h 40"/>
              <a:gd name="T84" fmla="*/ 2147483646 w 50"/>
              <a:gd name="T85" fmla="*/ 2147483646 h 40"/>
              <a:gd name="T86" fmla="*/ 0 w 50"/>
              <a:gd name="T87" fmla="*/ 2147483646 h 40"/>
              <a:gd name="T88" fmla="*/ 0 w 50"/>
              <a:gd name="T89" fmla="*/ 2147483646 h 40"/>
              <a:gd name="T90" fmla="*/ 0 w 50"/>
              <a:gd name="T91" fmla="*/ 2147483646 h 40"/>
              <a:gd name="T92" fmla="*/ 2147483646 w 50"/>
              <a:gd name="T93" fmla="*/ 2147483646 h 40"/>
              <a:gd name="T94" fmla="*/ 2147483646 w 50"/>
              <a:gd name="T95" fmla="*/ 2147483646 h 40"/>
              <a:gd name="T96" fmla="*/ 2147483646 w 50"/>
              <a:gd name="T97" fmla="*/ 2147483646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65" name="Freeform 200"/>
          <p:cNvSpPr>
            <a:spLocks/>
          </p:cNvSpPr>
          <p:nvPr/>
        </p:nvSpPr>
        <p:spPr bwMode="auto">
          <a:xfrm>
            <a:off x="6242050" y="4386263"/>
            <a:ext cx="69850" cy="63500"/>
          </a:xfrm>
          <a:custGeom>
            <a:avLst/>
            <a:gdLst>
              <a:gd name="T0" fmla="*/ 2147483646 w 50"/>
              <a:gd name="T1" fmla="*/ 2147483646 h 40"/>
              <a:gd name="T2" fmla="*/ 2147483646 w 50"/>
              <a:gd name="T3" fmla="*/ 2147483646 h 40"/>
              <a:gd name="T4" fmla="*/ 2147483646 w 50"/>
              <a:gd name="T5" fmla="*/ 2147483646 h 40"/>
              <a:gd name="T6" fmla="*/ 2147483646 w 50"/>
              <a:gd name="T7" fmla="*/ 2147483646 h 40"/>
              <a:gd name="T8" fmla="*/ 2147483646 w 50"/>
              <a:gd name="T9" fmla="*/ 2147483646 h 40"/>
              <a:gd name="T10" fmla="*/ 2147483646 w 50"/>
              <a:gd name="T11" fmla="*/ 2147483646 h 40"/>
              <a:gd name="T12" fmla="*/ 2147483646 w 50"/>
              <a:gd name="T13" fmla="*/ 2147483646 h 40"/>
              <a:gd name="T14" fmla="*/ 2147483646 w 50"/>
              <a:gd name="T15" fmla="*/ 2147483646 h 40"/>
              <a:gd name="T16" fmla="*/ 2147483646 w 50"/>
              <a:gd name="T17" fmla="*/ 2147483646 h 40"/>
              <a:gd name="T18" fmla="*/ 2147483646 w 50"/>
              <a:gd name="T19" fmla="*/ 2147483646 h 40"/>
              <a:gd name="T20" fmla="*/ 2147483646 w 50"/>
              <a:gd name="T21" fmla="*/ 2147483646 h 40"/>
              <a:gd name="T22" fmla="*/ 2147483646 w 50"/>
              <a:gd name="T23" fmla="*/ 2147483646 h 40"/>
              <a:gd name="T24" fmla="*/ 2147483646 w 50"/>
              <a:gd name="T25" fmla="*/ 2147483646 h 40"/>
              <a:gd name="T26" fmla="*/ 2147483646 w 50"/>
              <a:gd name="T27" fmla="*/ 2147483646 h 40"/>
              <a:gd name="T28" fmla="*/ 2147483646 w 50"/>
              <a:gd name="T29" fmla="*/ 2147483646 h 40"/>
              <a:gd name="T30" fmla="*/ 2147483646 w 50"/>
              <a:gd name="T31" fmla="*/ 2147483646 h 40"/>
              <a:gd name="T32" fmla="*/ 2147483646 w 50"/>
              <a:gd name="T33" fmla="*/ 2147483646 h 40"/>
              <a:gd name="T34" fmla="*/ 2147483646 w 50"/>
              <a:gd name="T35" fmla="*/ 2147483646 h 40"/>
              <a:gd name="T36" fmla="*/ 2147483646 w 50"/>
              <a:gd name="T37" fmla="*/ 2147483646 h 40"/>
              <a:gd name="T38" fmla="*/ 2147483646 w 50"/>
              <a:gd name="T39" fmla="*/ 2147483646 h 40"/>
              <a:gd name="T40" fmla="*/ 2147483646 w 50"/>
              <a:gd name="T41" fmla="*/ 2147483646 h 40"/>
              <a:gd name="T42" fmla="*/ 2147483646 w 50"/>
              <a:gd name="T43" fmla="*/ 2147483646 h 40"/>
              <a:gd name="T44" fmla="*/ 2147483646 w 50"/>
              <a:gd name="T45" fmla="*/ 2147483646 h 40"/>
              <a:gd name="T46" fmla="*/ 2147483646 w 50"/>
              <a:gd name="T47" fmla="*/ 2147483646 h 40"/>
              <a:gd name="T48" fmla="*/ 2147483646 w 50"/>
              <a:gd name="T49" fmla="*/ 2147483646 h 40"/>
              <a:gd name="T50" fmla="*/ 2147483646 w 50"/>
              <a:gd name="T51" fmla="*/ 2147483646 h 40"/>
              <a:gd name="T52" fmla="*/ 2147483646 w 50"/>
              <a:gd name="T53" fmla="*/ 2147483646 h 40"/>
              <a:gd name="T54" fmla="*/ 2147483646 w 50"/>
              <a:gd name="T55" fmla="*/ 2147483646 h 40"/>
              <a:gd name="T56" fmla="*/ 2147483646 w 50"/>
              <a:gd name="T57" fmla="*/ 2147483646 h 40"/>
              <a:gd name="T58" fmla="*/ 2147483646 w 50"/>
              <a:gd name="T59" fmla="*/ 2147483646 h 40"/>
              <a:gd name="T60" fmla="*/ 2147483646 w 50"/>
              <a:gd name="T61" fmla="*/ 2147483646 h 40"/>
              <a:gd name="T62" fmla="*/ 2147483646 w 50"/>
              <a:gd name="T63" fmla="*/ 2147483646 h 40"/>
              <a:gd name="T64" fmla="*/ 2147483646 w 50"/>
              <a:gd name="T65" fmla="*/ 2147483646 h 40"/>
              <a:gd name="T66" fmla="*/ 2147483646 w 50"/>
              <a:gd name="T67" fmla="*/ 2147483646 h 40"/>
              <a:gd name="T68" fmla="*/ 2147483646 w 50"/>
              <a:gd name="T69" fmla="*/ 2147483646 h 40"/>
              <a:gd name="T70" fmla="*/ 2147483646 w 50"/>
              <a:gd name="T71" fmla="*/ 2147483646 h 40"/>
              <a:gd name="T72" fmla="*/ 2147483646 w 50"/>
              <a:gd name="T73" fmla="*/ 2147483646 h 40"/>
              <a:gd name="T74" fmla="*/ 2147483646 w 50"/>
              <a:gd name="T75" fmla="*/ 0 h 40"/>
              <a:gd name="T76" fmla="*/ 2147483646 w 50"/>
              <a:gd name="T77" fmla="*/ 0 h 40"/>
              <a:gd name="T78" fmla="*/ 2147483646 w 50"/>
              <a:gd name="T79" fmla="*/ 0 h 40"/>
              <a:gd name="T80" fmla="*/ 2147483646 w 50"/>
              <a:gd name="T81" fmla="*/ 2147483646 h 40"/>
              <a:gd name="T82" fmla="*/ 2147483646 w 50"/>
              <a:gd name="T83" fmla="*/ 2147483646 h 40"/>
              <a:gd name="T84" fmla="*/ 2147483646 w 50"/>
              <a:gd name="T85" fmla="*/ 2147483646 h 40"/>
              <a:gd name="T86" fmla="*/ 0 w 50"/>
              <a:gd name="T87" fmla="*/ 2147483646 h 40"/>
              <a:gd name="T88" fmla="*/ 0 w 50"/>
              <a:gd name="T89" fmla="*/ 2147483646 h 40"/>
              <a:gd name="T90" fmla="*/ 0 w 50"/>
              <a:gd name="T91" fmla="*/ 2147483646 h 40"/>
              <a:gd name="T92" fmla="*/ 2147483646 w 50"/>
              <a:gd name="T93" fmla="*/ 2147483646 h 40"/>
              <a:gd name="T94" fmla="*/ 2147483646 w 50"/>
              <a:gd name="T95" fmla="*/ 2147483646 h 40"/>
              <a:gd name="T96" fmla="*/ 2147483646 w 50"/>
              <a:gd name="T97" fmla="*/ 2147483646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88266" name="Freeform 201"/>
          <p:cNvSpPr>
            <a:spLocks/>
          </p:cNvSpPr>
          <p:nvPr/>
        </p:nvSpPr>
        <p:spPr bwMode="auto">
          <a:xfrm>
            <a:off x="6189663" y="4370388"/>
            <a:ext cx="39687" cy="74612"/>
          </a:xfrm>
          <a:custGeom>
            <a:avLst/>
            <a:gdLst>
              <a:gd name="T0" fmla="*/ 0 w 28"/>
              <a:gd name="T1" fmla="*/ 2147483646 h 47"/>
              <a:gd name="T2" fmla="*/ 0 w 28"/>
              <a:gd name="T3" fmla="*/ 2147483646 h 47"/>
              <a:gd name="T4" fmla="*/ 0 w 28"/>
              <a:gd name="T5" fmla="*/ 2147483646 h 47"/>
              <a:gd name="T6" fmla="*/ 2147483646 w 28"/>
              <a:gd name="T7" fmla="*/ 2147483646 h 47"/>
              <a:gd name="T8" fmla="*/ 2147483646 w 28"/>
              <a:gd name="T9" fmla="*/ 2147483646 h 47"/>
              <a:gd name="T10" fmla="*/ 2147483646 w 28"/>
              <a:gd name="T11" fmla="*/ 2147483646 h 47"/>
              <a:gd name="T12" fmla="*/ 2147483646 w 28"/>
              <a:gd name="T13" fmla="*/ 2147483646 h 47"/>
              <a:gd name="T14" fmla="*/ 2147483646 w 28"/>
              <a:gd name="T15" fmla="*/ 2147483646 h 47"/>
              <a:gd name="T16" fmla="*/ 2147483646 w 28"/>
              <a:gd name="T17" fmla="*/ 2147483646 h 47"/>
              <a:gd name="T18" fmla="*/ 2147483646 w 28"/>
              <a:gd name="T19" fmla="*/ 2147483646 h 47"/>
              <a:gd name="T20" fmla="*/ 2147483646 w 28"/>
              <a:gd name="T21" fmla="*/ 2147483646 h 47"/>
              <a:gd name="T22" fmla="*/ 2147483646 w 28"/>
              <a:gd name="T23" fmla="*/ 2147483646 h 47"/>
              <a:gd name="T24" fmla="*/ 2147483646 w 28"/>
              <a:gd name="T25" fmla="*/ 2147483646 h 47"/>
              <a:gd name="T26" fmla="*/ 2147483646 w 28"/>
              <a:gd name="T27" fmla="*/ 2147483646 h 47"/>
              <a:gd name="T28" fmla="*/ 2147483646 w 28"/>
              <a:gd name="T29" fmla="*/ 2147483646 h 47"/>
              <a:gd name="T30" fmla="*/ 2147483646 w 28"/>
              <a:gd name="T31" fmla="*/ 2147483646 h 47"/>
              <a:gd name="T32" fmla="*/ 2147483646 w 28"/>
              <a:gd name="T33" fmla="*/ 2147483646 h 47"/>
              <a:gd name="T34" fmla="*/ 2147483646 w 28"/>
              <a:gd name="T35" fmla="*/ 0 h 47"/>
              <a:gd name="T36" fmla="*/ 2147483646 w 28"/>
              <a:gd name="T37" fmla="*/ 0 h 47"/>
              <a:gd name="T38" fmla="*/ 2147483646 w 28"/>
              <a:gd name="T39" fmla="*/ 2147483646 h 47"/>
              <a:gd name="T40" fmla="*/ 2147483646 w 28"/>
              <a:gd name="T41" fmla="*/ 2147483646 h 47"/>
              <a:gd name="T42" fmla="*/ 0 w 28"/>
              <a:gd name="T43" fmla="*/ 2147483646 h 47"/>
              <a:gd name="T44" fmla="*/ 0 w 28"/>
              <a:gd name="T45" fmla="*/ 2147483646 h 47"/>
              <a:gd name="T46" fmla="*/ 0 w 28"/>
              <a:gd name="T47" fmla="*/ 2147483646 h 47"/>
              <a:gd name="T48" fmla="*/ 0 w 28"/>
              <a:gd name="T49" fmla="*/ 2147483646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67" name="Freeform 202"/>
          <p:cNvSpPr>
            <a:spLocks/>
          </p:cNvSpPr>
          <p:nvPr/>
        </p:nvSpPr>
        <p:spPr bwMode="auto">
          <a:xfrm>
            <a:off x="6189663" y="4370388"/>
            <a:ext cx="39687" cy="74612"/>
          </a:xfrm>
          <a:custGeom>
            <a:avLst/>
            <a:gdLst>
              <a:gd name="T0" fmla="*/ 0 w 28"/>
              <a:gd name="T1" fmla="*/ 2147483646 h 47"/>
              <a:gd name="T2" fmla="*/ 0 w 28"/>
              <a:gd name="T3" fmla="*/ 2147483646 h 47"/>
              <a:gd name="T4" fmla="*/ 0 w 28"/>
              <a:gd name="T5" fmla="*/ 2147483646 h 47"/>
              <a:gd name="T6" fmla="*/ 2147483646 w 28"/>
              <a:gd name="T7" fmla="*/ 2147483646 h 47"/>
              <a:gd name="T8" fmla="*/ 2147483646 w 28"/>
              <a:gd name="T9" fmla="*/ 2147483646 h 47"/>
              <a:gd name="T10" fmla="*/ 2147483646 w 28"/>
              <a:gd name="T11" fmla="*/ 2147483646 h 47"/>
              <a:gd name="T12" fmla="*/ 2147483646 w 28"/>
              <a:gd name="T13" fmla="*/ 2147483646 h 47"/>
              <a:gd name="T14" fmla="*/ 2147483646 w 28"/>
              <a:gd name="T15" fmla="*/ 2147483646 h 47"/>
              <a:gd name="T16" fmla="*/ 2147483646 w 28"/>
              <a:gd name="T17" fmla="*/ 2147483646 h 47"/>
              <a:gd name="T18" fmla="*/ 2147483646 w 28"/>
              <a:gd name="T19" fmla="*/ 2147483646 h 47"/>
              <a:gd name="T20" fmla="*/ 2147483646 w 28"/>
              <a:gd name="T21" fmla="*/ 2147483646 h 47"/>
              <a:gd name="T22" fmla="*/ 2147483646 w 28"/>
              <a:gd name="T23" fmla="*/ 2147483646 h 47"/>
              <a:gd name="T24" fmla="*/ 2147483646 w 28"/>
              <a:gd name="T25" fmla="*/ 2147483646 h 47"/>
              <a:gd name="T26" fmla="*/ 2147483646 w 28"/>
              <a:gd name="T27" fmla="*/ 2147483646 h 47"/>
              <a:gd name="T28" fmla="*/ 2147483646 w 28"/>
              <a:gd name="T29" fmla="*/ 2147483646 h 47"/>
              <a:gd name="T30" fmla="*/ 2147483646 w 28"/>
              <a:gd name="T31" fmla="*/ 2147483646 h 47"/>
              <a:gd name="T32" fmla="*/ 2147483646 w 28"/>
              <a:gd name="T33" fmla="*/ 2147483646 h 47"/>
              <a:gd name="T34" fmla="*/ 2147483646 w 28"/>
              <a:gd name="T35" fmla="*/ 0 h 47"/>
              <a:gd name="T36" fmla="*/ 2147483646 w 28"/>
              <a:gd name="T37" fmla="*/ 0 h 47"/>
              <a:gd name="T38" fmla="*/ 2147483646 w 28"/>
              <a:gd name="T39" fmla="*/ 2147483646 h 47"/>
              <a:gd name="T40" fmla="*/ 2147483646 w 28"/>
              <a:gd name="T41" fmla="*/ 2147483646 h 47"/>
              <a:gd name="T42" fmla="*/ 0 w 28"/>
              <a:gd name="T43" fmla="*/ 2147483646 h 47"/>
              <a:gd name="T44" fmla="*/ 0 w 28"/>
              <a:gd name="T45" fmla="*/ 2147483646 h 47"/>
              <a:gd name="T46" fmla="*/ 0 w 28"/>
              <a:gd name="T47" fmla="*/ 2147483646 h 47"/>
              <a:gd name="T48" fmla="*/ 0 w 28"/>
              <a:gd name="T49" fmla="*/ 2147483646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88268" name="Picture 20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9800" y="4953000"/>
            <a:ext cx="17970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0" y="3352800"/>
            <a:ext cx="19780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algn="ctr" eaLnBrk="1" hangingPunct="1">
              <a:spcBef>
                <a:spcPct val="0"/>
              </a:spcBef>
              <a:buClrTx/>
              <a:buSzTx/>
              <a:buFontTx/>
              <a:buNone/>
            </a:pPr>
            <a:r>
              <a:rPr lang="en-US" sz="1600" b="1">
                <a:latin typeface="Helvetica" panose="020B0604020202020204" pitchFamily="34" charset="0"/>
              </a:rPr>
              <a:t>Increased glucagon secretion </a:t>
            </a:r>
          </a:p>
        </p:txBody>
      </p:sp>
      <p:pic>
        <p:nvPicPr>
          <p:cNvPr id="88270" name="Picture 205"/>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53000" y="2362200"/>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8271" name="Picture 206"/>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72000" y="1295400"/>
            <a:ext cx="1620838"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8272" name="Rectangle 207"/>
          <p:cNvSpPr>
            <a:spLocks noChangeArrowheads="1"/>
          </p:cNvSpPr>
          <p:nvPr/>
        </p:nvSpPr>
        <p:spPr bwMode="white">
          <a:xfrm>
            <a:off x="5181600" y="2514600"/>
            <a:ext cx="10398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1200" b="1">
              <a:latin typeface="Helvetica" panose="020B0604020202020204" pitchFamily="34" charset="0"/>
            </a:endParaRPr>
          </a:p>
        </p:txBody>
      </p:sp>
      <p:sp>
        <p:nvSpPr>
          <p:cNvPr id="1290458" name="Rectangle 218"/>
          <p:cNvSpPr>
            <a:spLocks noChangeArrowheads="1"/>
          </p:cNvSpPr>
          <p:nvPr/>
        </p:nvSpPr>
        <p:spPr bwMode="auto">
          <a:xfrm>
            <a:off x="2895600" y="1828800"/>
            <a:ext cx="24431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     Decreased </a:t>
            </a:r>
            <a:br>
              <a:rPr lang="en-US" sz="1600" b="1">
                <a:latin typeface="Helvetica" panose="020B0604020202020204" pitchFamily="34" charset="0"/>
              </a:rPr>
            </a:br>
            <a:r>
              <a:rPr lang="en-US" sz="1600" b="1">
                <a:latin typeface="Helvetica" panose="020B0604020202020204" pitchFamily="34" charset="0"/>
              </a:rPr>
              <a:t>amylin, </a:t>
            </a:r>
            <a:r>
              <a:rPr lang="en-GB" sz="1600">
                <a:latin typeface="Helvetica" panose="020B0604020202020204" pitchFamily="34" charset="0"/>
                <a:sym typeface="Symbol" panose="05050102010706020507" pitchFamily="18" charset="2"/>
              </a:rPr>
              <a:t></a:t>
            </a:r>
            <a:r>
              <a:rPr lang="en-US" sz="1600" b="1">
                <a:latin typeface="Helvetica" panose="020B0604020202020204" pitchFamily="34" charset="0"/>
                <a:sym typeface="Symbol" panose="05050102010706020507" pitchFamily="18" charset="2"/>
              </a:rPr>
              <a:t>-</a:t>
            </a:r>
            <a:r>
              <a:rPr lang="en-US" sz="1600" b="1">
                <a:latin typeface="Helvetica" panose="020B0604020202020204" pitchFamily="34" charset="0"/>
              </a:rPr>
              <a:t>cell secretion</a:t>
            </a:r>
          </a:p>
          <a:p>
            <a:pPr eaLnBrk="1" hangingPunct="1">
              <a:spcBef>
                <a:spcPct val="0"/>
              </a:spcBef>
              <a:buClrTx/>
              <a:buSzTx/>
              <a:buFontTx/>
              <a:buNone/>
            </a:pPr>
            <a:r>
              <a:rPr lang="en-US" sz="1600" b="1">
                <a:latin typeface="Helvetica" panose="020B0604020202020204" pitchFamily="34" charset="0"/>
              </a:rPr>
              <a:t>80% loss at dx</a:t>
            </a:r>
          </a:p>
        </p:txBody>
      </p:sp>
      <p:sp>
        <p:nvSpPr>
          <p:cNvPr id="88274" name="AutoShape 219"/>
          <p:cNvSpPr>
            <a:spLocks noChangeArrowheads="1"/>
          </p:cNvSpPr>
          <p:nvPr/>
        </p:nvSpPr>
        <p:spPr bwMode="auto">
          <a:xfrm rot="-1584972">
            <a:off x="4430713" y="1876425"/>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460" name="Rectangle 220"/>
          <p:cNvSpPr>
            <a:spLocks noChangeArrowheads="1"/>
          </p:cNvSpPr>
          <p:nvPr/>
        </p:nvSpPr>
        <p:spPr bwMode="auto">
          <a:xfrm>
            <a:off x="609600" y="5357813"/>
            <a:ext cx="1447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Increase glucose</a:t>
            </a:r>
          </a:p>
          <a:p>
            <a:pPr eaLnBrk="1" hangingPunct="1">
              <a:spcBef>
                <a:spcPct val="0"/>
              </a:spcBef>
              <a:buClrTx/>
              <a:buSzTx/>
              <a:buFontTx/>
              <a:buNone/>
            </a:pPr>
            <a:r>
              <a:rPr lang="en-US" sz="1600" b="1">
                <a:latin typeface="Helvetica" panose="020B0604020202020204" pitchFamily="34" charset="0"/>
              </a:rPr>
              <a:t>production</a:t>
            </a:r>
          </a:p>
        </p:txBody>
      </p:sp>
      <p:sp>
        <p:nvSpPr>
          <p:cNvPr id="88276" name="AutoShape 221"/>
          <p:cNvSpPr>
            <a:spLocks noChangeArrowheads="1"/>
          </p:cNvSpPr>
          <p:nvPr/>
        </p:nvSpPr>
        <p:spPr bwMode="auto">
          <a:xfrm>
            <a:off x="1685925" y="5465763"/>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462" name="Rectangle 222"/>
          <p:cNvSpPr>
            <a:spLocks noChangeArrowheads="1"/>
          </p:cNvSpPr>
          <p:nvPr/>
        </p:nvSpPr>
        <p:spPr bwMode="auto">
          <a:xfrm>
            <a:off x="7543800" y="4419600"/>
            <a:ext cx="1295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Increased lipolysis</a:t>
            </a:r>
          </a:p>
        </p:txBody>
      </p:sp>
      <p:sp>
        <p:nvSpPr>
          <p:cNvPr id="88278" name="AutoShape 223"/>
          <p:cNvSpPr>
            <a:spLocks noChangeArrowheads="1"/>
          </p:cNvSpPr>
          <p:nvPr/>
        </p:nvSpPr>
        <p:spPr bwMode="auto">
          <a:xfrm rot="10612423">
            <a:off x="5638800" y="3352800"/>
            <a:ext cx="1209675" cy="211138"/>
          </a:xfrm>
          <a:prstGeom prst="rightArrow">
            <a:avLst>
              <a:gd name="adj1" fmla="val 50000"/>
              <a:gd name="adj2" fmla="val 286519"/>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279" name="AutoShape 228"/>
          <p:cNvSpPr>
            <a:spLocks noChangeArrowheads="1"/>
          </p:cNvSpPr>
          <p:nvPr/>
        </p:nvSpPr>
        <p:spPr bwMode="auto">
          <a:xfrm rot="201389" flipH="1">
            <a:off x="5943600" y="5943600"/>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469" name="Rectangle 229"/>
          <p:cNvSpPr>
            <a:spLocks noChangeArrowheads="1"/>
          </p:cNvSpPr>
          <p:nvPr/>
        </p:nvSpPr>
        <p:spPr bwMode="auto">
          <a:xfrm>
            <a:off x="6934200" y="5791200"/>
            <a:ext cx="22098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Decreased glucose</a:t>
            </a:r>
          </a:p>
          <a:p>
            <a:pPr eaLnBrk="1" hangingPunct="1">
              <a:spcBef>
                <a:spcPct val="0"/>
              </a:spcBef>
              <a:buClrTx/>
              <a:buSzTx/>
              <a:buFontTx/>
              <a:buNone/>
            </a:pPr>
            <a:r>
              <a:rPr lang="en-US" sz="1600" b="1">
                <a:latin typeface="Helvetica" panose="020B0604020202020204" pitchFamily="34" charset="0"/>
              </a:rPr>
              <a:t>         uptake</a:t>
            </a:r>
          </a:p>
        </p:txBody>
      </p:sp>
      <p:sp>
        <p:nvSpPr>
          <p:cNvPr id="88281" name="Freeform 231"/>
          <p:cNvSpPr>
            <a:spLocks/>
          </p:cNvSpPr>
          <p:nvPr/>
        </p:nvSpPr>
        <p:spPr bwMode="auto">
          <a:xfrm>
            <a:off x="4945063" y="3259138"/>
            <a:ext cx="1285875" cy="1163637"/>
          </a:xfrm>
          <a:custGeom>
            <a:avLst/>
            <a:gdLst>
              <a:gd name="T0" fmla="*/ 2147483646 w 891"/>
              <a:gd name="T1" fmla="*/ 2147483646 h 806"/>
              <a:gd name="T2" fmla="*/ 2147483646 w 891"/>
              <a:gd name="T3" fmla="*/ 2147483646 h 806"/>
              <a:gd name="T4" fmla="*/ 2147483646 w 891"/>
              <a:gd name="T5" fmla="*/ 2147483646 h 806"/>
              <a:gd name="T6" fmla="*/ 2147483646 w 891"/>
              <a:gd name="T7" fmla="*/ 2147483646 h 806"/>
              <a:gd name="T8" fmla="*/ 2147483646 w 891"/>
              <a:gd name="T9" fmla="*/ 2147483646 h 806"/>
              <a:gd name="T10" fmla="*/ 2147483646 w 891"/>
              <a:gd name="T11" fmla="*/ 2147483646 h 806"/>
              <a:gd name="T12" fmla="*/ 2147483646 w 891"/>
              <a:gd name="T13" fmla="*/ 2147483646 h 806"/>
              <a:gd name="T14" fmla="*/ 2147483646 w 891"/>
              <a:gd name="T15" fmla="*/ 2147483646 h 806"/>
              <a:gd name="T16" fmla="*/ 2147483646 w 891"/>
              <a:gd name="T17" fmla="*/ 2147483646 h 806"/>
              <a:gd name="T18" fmla="*/ 2147483646 w 891"/>
              <a:gd name="T19" fmla="*/ 2147483646 h 806"/>
              <a:gd name="T20" fmla="*/ 2147483646 w 891"/>
              <a:gd name="T21" fmla="*/ 2147483646 h 806"/>
              <a:gd name="T22" fmla="*/ 2147483646 w 891"/>
              <a:gd name="T23" fmla="*/ 2147483646 h 806"/>
              <a:gd name="T24" fmla="*/ 2147483646 w 891"/>
              <a:gd name="T25" fmla="*/ 2147483646 h 806"/>
              <a:gd name="T26" fmla="*/ 2147483646 w 891"/>
              <a:gd name="T27" fmla="*/ 2147483646 h 806"/>
              <a:gd name="T28" fmla="*/ 2147483646 w 891"/>
              <a:gd name="T29" fmla="*/ 2147483646 h 806"/>
              <a:gd name="T30" fmla="*/ 2147483646 w 891"/>
              <a:gd name="T31" fmla="*/ 2147483646 h 806"/>
              <a:gd name="T32" fmla="*/ 0 w 891"/>
              <a:gd name="T33" fmla="*/ 2147483646 h 806"/>
              <a:gd name="T34" fmla="*/ 2147483646 w 891"/>
              <a:gd name="T35" fmla="*/ 2147483646 h 806"/>
              <a:gd name="T36" fmla="*/ 2147483646 w 891"/>
              <a:gd name="T37" fmla="*/ 2147483646 h 806"/>
              <a:gd name="T38" fmla="*/ 2147483646 w 891"/>
              <a:gd name="T39" fmla="*/ 2147483646 h 806"/>
              <a:gd name="T40" fmla="*/ 2147483646 w 891"/>
              <a:gd name="T41" fmla="*/ 2147483646 h 806"/>
              <a:gd name="T42" fmla="*/ 2147483646 w 891"/>
              <a:gd name="T43" fmla="*/ 2147483646 h 806"/>
              <a:gd name="T44" fmla="*/ 2147483646 w 891"/>
              <a:gd name="T45" fmla="*/ 2147483646 h 806"/>
              <a:gd name="T46" fmla="*/ 2147483646 w 891"/>
              <a:gd name="T47" fmla="*/ 2147483646 h 806"/>
              <a:gd name="T48" fmla="*/ 2147483646 w 891"/>
              <a:gd name="T49" fmla="*/ 2147483646 h 806"/>
              <a:gd name="T50" fmla="*/ 2147483646 w 891"/>
              <a:gd name="T51" fmla="*/ 2147483646 h 806"/>
              <a:gd name="T52" fmla="*/ 2147483646 w 891"/>
              <a:gd name="T53" fmla="*/ 2147483646 h 806"/>
              <a:gd name="T54" fmla="*/ 2147483646 w 891"/>
              <a:gd name="T55" fmla="*/ 2147483646 h 806"/>
              <a:gd name="T56" fmla="*/ 2147483646 w 891"/>
              <a:gd name="T57" fmla="*/ 2147483646 h 806"/>
              <a:gd name="T58" fmla="*/ 2147483646 w 891"/>
              <a:gd name="T59" fmla="*/ 2147483646 h 806"/>
              <a:gd name="T60" fmla="*/ 2147483646 w 891"/>
              <a:gd name="T61" fmla="*/ 2147483646 h 806"/>
              <a:gd name="T62" fmla="*/ 2147483646 w 891"/>
              <a:gd name="T63" fmla="*/ 2147483646 h 806"/>
              <a:gd name="T64" fmla="*/ 2147483646 w 891"/>
              <a:gd name="T65" fmla="*/ 2147483646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88282" name="Freeform 232"/>
          <p:cNvSpPr>
            <a:spLocks/>
          </p:cNvSpPr>
          <p:nvPr/>
        </p:nvSpPr>
        <p:spPr bwMode="auto">
          <a:xfrm>
            <a:off x="5156200" y="4068763"/>
            <a:ext cx="971550" cy="468312"/>
          </a:xfrm>
          <a:custGeom>
            <a:avLst/>
            <a:gdLst>
              <a:gd name="T0" fmla="*/ 2147483646 w 674"/>
              <a:gd name="T1" fmla="*/ 2147483646 h 324"/>
              <a:gd name="T2" fmla="*/ 2147483646 w 674"/>
              <a:gd name="T3" fmla="*/ 2147483646 h 324"/>
              <a:gd name="T4" fmla="*/ 2147483646 w 674"/>
              <a:gd name="T5" fmla="*/ 2147483646 h 324"/>
              <a:gd name="T6" fmla="*/ 2147483646 w 674"/>
              <a:gd name="T7" fmla="*/ 2147483646 h 324"/>
              <a:gd name="T8" fmla="*/ 2147483646 w 674"/>
              <a:gd name="T9" fmla="*/ 2147483646 h 324"/>
              <a:gd name="T10" fmla="*/ 2147483646 w 674"/>
              <a:gd name="T11" fmla="*/ 2147483646 h 324"/>
              <a:gd name="T12" fmla="*/ 2147483646 w 674"/>
              <a:gd name="T13" fmla="*/ 2147483646 h 324"/>
              <a:gd name="T14" fmla="*/ 2147483646 w 674"/>
              <a:gd name="T15" fmla="*/ 2147483646 h 324"/>
              <a:gd name="T16" fmla="*/ 2147483646 w 674"/>
              <a:gd name="T17" fmla="*/ 2147483646 h 324"/>
              <a:gd name="T18" fmla="*/ 2147483646 w 674"/>
              <a:gd name="T19" fmla="*/ 2147483646 h 324"/>
              <a:gd name="T20" fmla="*/ 2147483646 w 674"/>
              <a:gd name="T21" fmla="*/ 2147483646 h 324"/>
              <a:gd name="T22" fmla="*/ 2147483646 w 674"/>
              <a:gd name="T23" fmla="*/ 2147483646 h 324"/>
              <a:gd name="T24" fmla="*/ 2147483646 w 674"/>
              <a:gd name="T25" fmla="*/ 2147483646 h 324"/>
              <a:gd name="T26" fmla="*/ 2147483646 w 674"/>
              <a:gd name="T27" fmla="*/ 2147483646 h 324"/>
              <a:gd name="T28" fmla="*/ 2147483646 w 674"/>
              <a:gd name="T29" fmla="*/ 2147483646 h 324"/>
              <a:gd name="T30" fmla="*/ 2147483646 w 674"/>
              <a:gd name="T31" fmla="*/ 2147483646 h 324"/>
              <a:gd name="T32" fmla="*/ 2147483646 w 674"/>
              <a:gd name="T33" fmla="*/ 2147483646 h 324"/>
              <a:gd name="T34" fmla="*/ 2147483646 w 674"/>
              <a:gd name="T35" fmla="*/ 2147483646 h 324"/>
              <a:gd name="T36" fmla="*/ 2147483646 w 674"/>
              <a:gd name="T37" fmla="*/ 2147483646 h 324"/>
              <a:gd name="T38" fmla="*/ 2147483646 w 674"/>
              <a:gd name="T39" fmla="*/ 2147483646 h 324"/>
              <a:gd name="T40" fmla="*/ 2147483646 w 674"/>
              <a:gd name="T41" fmla="*/ 2147483646 h 324"/>
              <a:gd name="T42" fmla="*/ 2147483646 w 674"/>
              <a:gd name="T43" fmla="*/ 2147483646 h 324"/>
              <a:gd name="T44" fmla="*/ 2147483646 w 674"/>
              <a:gd name="T45" fmla="*/ 2147483646 h 324"/>
              <a:gd name="T46" fmla="*/ 2147483646 w 674"/>
              <a:gd name="T47" fmla="*/ 2147483646 h 324"/>
              <a:gd name="T48" fmla="*/ 2147483646 w 674"/>
              <a:gd name="T49" fmla="*/ 2147483646 h 324"/>
              <a:gd name="T50" fmla="*/ 2147483646 w 674"/>
              <a:gd name="T51" fmla="*/ 2147483646 h 324"/>
              <a:gd name="T52" fmla="*/ 2147483646 w 674"/>
              <a:gd name="T53" fmla="*/ 2147483646 h 324"/>
              <a:gd name="T54" fmla="*/ 2147483646 w 674"/>
              <a:gd name="T55" fmla="*/ 2147483646 h 324"/>
              <a:gd name="T56" fmla="*/ 2147483646 w 674"/>
              <a:gd name="T57" fmla="*/ 2147483646 h 324"/>
              <a:gd name="T58" fmla="*/ 2147483646 w 674"/>
              <a:gd name="T59" fmla="*/ 2147483646 h 324"/>
              <a:gd name="T60" fmla="*/ 2147483646 w 674"/>
              <a:gd name="T61" fmla="*/ 2147483646 h 324"/>
              <a:gd name="T62" fmla="*/ 2147483646 w 674"/>
              <a:gd name="T63" fmla="*/ 2147483646 h 324"/>
              <a:gd name="T64" fmla="*/ 2147483646 w 674"/>
              <a:gd name="T65" fmla="*/ 2147483646 h 324"/>
              <a:gd name="T66" fmla="*/ 2147483646 w 674"/>
              <a:gd name="T67" fmla="*/ 2147483646 h 324"/>
              <a:gd name="T68" fmla="*/ 0 w 674"/>
              <a:gd name="T69" fmla="*/ 0 h 324"/>
              <a:gd name="T70" fmla="*/ 2147483646 w 674"/>
              <a:gd name="T71" fmla="*/ 2147483646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88283" name="Freeform 233"/>
          <p:cNvSpPr>
            <a:spLocks/>
          </p:cNvSpPr>
          <p:nvPr/>
        </p:nvSpPr>
        <p:spPr bwMode="auto">
          <a:xfrm>
            <a:off x="5181600" y="4114800"/>
            <a:ext cx="144463" cy="461963"/>
          </a:xfrm>
          <a:custGeom>
            <a:avLst/>
            <a:gdLst>
              <a:gd name="T0" fmla="*/ 2147483646 w 101"/>
              <a:gd name="T1" fmla="*/ 2147483646 h 320"/>
              <a:gd name="T2" fmla="*/ 2147483646 w 101"/>
              <a:gd name="T3" fmla="*/ 2147483646 h 320"/>
              <a:gd name="T4" fmla="*/ 2147483646 w 101"/>
              <a:gd name="T5" fmla="*/ 2147483646 h 320"/>
              <a:gd name="T6" fmla="*/ 2147483646 w 101"/>
              <a:gd name="T7" fmla="*/ 2147483646 h 320"/>
              <a:gd name="T8" fmla="*/ 2147483646 w 101"/>
              <a:gd name="T9" fmla="*/ 2147483646 h 320"/>
              <a:gd name="T10" fmla="*/ 2147483646 w 101"/>
              <a:gd name="T11" fmla="*/ 2147483646 h 320"/>
              <a:gd name="T12" fmla="*/ 2147483646 w 101"/>
              <a:gd name="T13" fmla="*/ 2147483646 h 320"/>
              <a:gd name="T14" fmla="*/ 2147483646 w 101"/>
              <a:gd name="T15" fmla="*/ 2147483646 h 320"/>
              <a:gd name="T16" fmla="*/ 2147483646 w 101"/>
              <a:gd name="T17" fmla="*/ 2147483646 h 320"/>
              <a:gd name="T18" fmla="*/ 2147483646 w 101"/>
              <a:gd name="T19" fmla="*/ 2147483646 h 320"/>
              <a:gd name="T20" fmla="*/ 2147483646 w 101"/>
              <a:gd name="T21" fmla="*/ 2147483646 h 320"/>
              <a:gd name="T22" fmla="*/ 2147483646 w 101"/>
              <a:gd name="T23" fmla="*/ 2147483646 h 320"/>
              <a:gd name="T24" fmla="*/ 2147483646 w 101"/>
              <a:gd name="T25" fmla="*/ 2147483646 h 320"/>
              <a:gd name="T26" fmla="*/ 2147483646 w 101"/>
              <a:gd name="T27" fmla="*/ 2147483646 h 320"/>
              <a:gd name="T28" fmla="*/ 2147483646 w 101"/>
              <a:gd name="T29" fmla="*/ 2147483646 h 320"/>
              <a:gd name="T30" fmla="*/ 2147483646 w 101"/>
              <a:gd name="T31" fmla="*/ 2147483646 h 320"/>
              <a:gd name="T32" fmla="*/ 2147483646 w 101"/>
              <a:gd name="T33" fmla="*/ 0 h 320"/>
              <a:gd name="T34" fmla="*/ 2147483646 w 101"/>
              <a:gd name="T35" fmla="*/ 2147483646 h 320"/>
              <a:gd name="T36" fmla="*/ 2147483646 w 101"/>
              <a:gd name="T37" fmla="*/ 2147483646 h 320"/>
              <a:gd name="T38" fmla="*/ 2147483646 w 101"/>
              <a:gd name="T39" fmla="*/ 2147483646 h 320"/>
              <a:gd name="T40" fmla="*/ 2147483646 w 101"/>
              <a:gd name="T41" fmla="*/ 2147483646 h 320"/>
              <a:gd name="T42" fmla="*/ 2147483646 w 101"/>
              <a:gd name="T43" fmla="*/ 2147483646 h 320"/>
              <a:gd name="T44" fmla="*/ 2147483646 w 101"/>
              <a:gd name="T45" fmla="*/ 2147483646 h 320"/>
              <a:gd name="T46" fmla="*/ 2147483646 w 101"/>
              <a:gd name="T47" fmla="*/ 2147483646 h 320"/>
              <a:gd name="T48" fmla="*/ 2147483646 w 101"/>
              <a:gd name="T49" fmla="*/ 2147483646 h 320"/>
              <a:gd name="T50" fmla="*/ 2147483646 w 101"/>
              <a:gd name="T51" fmla="*/ 2147483646 h 320"/>
              <a:gd name="T52" fmla="*/ 2147483646 w 101"/>
              <a:gd name="T53" fmla="*/ 2147483646 h 320"/>
              <a:gd name="T54" fmla="*/ 2147483646 w 101"/>
              <a:gd name="T55" fmla="*/ 2147483646 h 320"/>
              <a:gd name="T56" fmla="*/ 2147483646 w 101"/>
              <a:gd name="T57" fmla="*/ 2147483646 h 320"/>
              <a:gd name="T58" fmla="*/ 2147483646 w 101"/>
              <a:gd name="T59" fmla="*/ 2147483646 h 320"/>
              <a:gd name="T60" fmla="*/ 2147483646 w 101"/>
              <a:gd name="T61" fmla="*/ 2147483646 h 320"/>
              <a:gd name="T62" fmla="*/ 2147483646 w 101"/>
              <a:gd name="T63" fmla="*/ 2147483646 h 320"/>
              <a:gd name="T64" fmla="*/ 2147483646 w 101"/>
              <a:gd name="T65" fmla="*/ 2147483646 h 320"/>
              <a:gd name="T66" fmla="*/ 2147483646 w 101"/>
              <a:gd name="T67" fmla="*/ 2147483646 h 320"/>
              <a:gd name="T68" fmla="*/ 2147483646 w 101"/>
              <a:gd name="T69" fmla="*/ 2147483646 h 320"/>
              <a:gd name="T70" fmla="*/ 2147483646 w 101"/>
              <a:gd name="T71" fmla="*/ 2147483646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88284" name="Freeform 234"/>
          <p:cNvSpPr>
            <a:spLocks/>
          </p:cNvSpPr>
          <p:nvPr/>
        </p:nvSpPr>
        <p:spPr bwMode="auto">
          <a:xfrm>
            <a:off x="5289550" y="4549775"/>
            <a:ext cx="157163" cy="1030288"/>
          </a:xfrm>
          <a:custGeom>
            <a:avLst/>
            <a:gdLst>
              <a:gd name="T0" fmla="*/ 2147483646 w 110"/>
              <a:gd name="T1" fmla="*/ 2147483646 h 714"/>
              <a:gd name="T2" fmla="*/ 2147483646 w 110"/>
              <a:gd name="T3" fmla="*/ 2147483646 h 714"/>
              <a:gd name="T4" fmla="*/ 2147483646 w 110"/>
              <a:gd name="T5" fmla="*/ 2147483646 h 714"/>
              <a:gd name="T6" fmla="*/ 2147483646 w 110"/>
              <a:gd name="T7" fmla="*/ 2147483646 h 714"/>
              <a:gd name="T8" fmla="*/ 2147483646 w 110"/>
              <a:gd name="T9" fmla="*/ 2147483646 h 714"/>
              <a:gd name="T10" fmla="*/ 2147483646 w 110"/>
              <a:gd name="T11" fmla="*/ 2147483646 h 714"/>
              <a:gd name="T12" fmla="*/ 2147483646 w 110"/>
              <a:gd name="T13" fmla="*/ 2147483646 h 714"/>
              <a:gd name="T14" fmla="*/ 2147483646 w 110"/>
              <a:gd name="T15" fmla="*/ 2147483646 h 714"/>
              <a:gd name="T16" fmla="*/ 2147483646 w 110"/>
              <a:gd name="T17" fmla="*/ 2147483646 h 714"/>
              <a:gd name="T18" fmla="*/ 2147483646 w 110"/>
              <a:gd name="T19" fmla="*/ 2147483646 h 714"/>
              <a:gd name="T20" fmla="*/ 2147483646 w 110"/>
              <a:gd name="T21" fmla="*/ 2147483646 h 714"/>
              <a:gd name="T22" fmla="*/ 2147483646 w 110"/>
              <a:gd name="T23" fmla="*/ 2147483646 h 714"/>
              <a:gd name="T24" fmla="*/ 2147483646 w 110"/>
              <a:gd name="T25" fmla="*/ 2147483646 h 714"/>
              <a:gd name="T26" fmla="*/ 2147483646 w 110"/>
              <a:gd name="T27" fmla="*/ 2147483646 h 714"/>
              <a:gd name="T28" fmla="*/ 2147483646 w 110"/>
              <a:gd name="T29" fmla="*/ 2147483646 h 714"/>
              <a:gd name="T30" fmla="*/ 2147483646 w 110"/>
              <a:gd name="T31" fmla="*/ 2147483646 h 714"/>
              <a:gd name="T32" fmla="*/ 0 w 110"/>
              <a:gd name="T33" fmla="*/ 2147483646 h 714"/>
              <a:gd name="T34" fmla="*/ 2147483646 w 110"/>
              <a:gd name="T35" fmla="*/ 2147483646 h 714"/>
              <a:gd name="T36" fmla="*/ 2147483646 w 110"/>
              <a:gd name="T37" fmla="*/ 2147483646 h 714"/>
              <a:gd name="T38" fmla="*/ 2147483646 w 110"/>
              <a:gd name="T39" fmla="*/ 2147483646 h 714"/>
              <a:gd name="T40" fmla="*/ 2147483646 w 110"/>
              <a:gd name="T41" fmla="*/ 2147483646 h 714"/>
              <a:gd name="T42" fmla="*/ 2147483646 w 110"/>
              <a:gd name="T43" fmla="*/ 2147483646 h 714"/>
              <a:gd name="T44" fmla="*/ 2147483646 w 110"/>
              <a:gd name="T45" fmla="*/ 2147483646 h 714"/>
              <a:gd name="T46" fmla="*/ 2147483646 w 110"/>
              <a:gd name="T47" fmla="*/ 2147483646 h 714"/>
              <a:gd name="T48" fmla="*/ 2147483646 w 110"/>
              <a:gd name="T49" fmla="*/ 2147483646 h 714"/>
              <a:gd name="T50" fmla="*/ 2147483646 w 110"/>
              <a:gd name="T51" fmla="*/ 2147483646 h 714"/>
              <a:gd name="T52" fmla="*/ 2147483646 w 110"/>
              <a:gd name="T53" fmla="*/ 2147483646 h 714"/>
              <a:gd name="T54" fmla="*/ 2147483646 w 110"/>
              <a:gd name="T55" fmla="*/ 2147483646 h 714"/>
              <a:gd name="T56" fmla="*/ 2147483646 w 110"/>
              <a:gd name="T57" fmla="*/ 2147483646 h 714"/>
              <a:gd name="T58" fmla="*/ 2147483646 w 110"/>
              <a:gd name="T59" fmla="*/ 2147483646 h 714"/>
              <a:gd name="T60" fmla="*/ 2147483646 w 110"/>
              <a:gd name="T61" fmla="*/ 2147483646 h 714"/>
              <a:gd name="T62" fmla="*/ 2147483646 w 110"/>
              <a:gd name="T63" fmla="*/ 2147483646 h 714"/>
              <a:gd name="T64" fmla="*/ 2147483646 w 110"/>
              <a:gd name="T65" fmla="*/ 2147483646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88285" name="Freeform 235"/>
          <p:cNvSpPr>
            <a:spLocks/>
          </p:cNvSpPr>
          <p:nvPr/>
        </p:nvSpPr>
        <p:spPr bwMode="auto">
          <a:xfrm>
            <a:off x="5230813" y="4891088"/>
            <a:ext cx="57150" cy="768350"/>
          </a:xfrm>
          <a:custGeom>
            <a:avLst/>
            <a:gdLst>
              <a:gd name="T0" fmla="*/ 2147483646 w 39"/>
              <a:gd name="T1" fmla="*/ 2147483646 h 532"/>
              <a:gd name="T2" fmla="*/ 2147483646 w 39"/>
              <a:gd name="T3" fmla="*/ 2147483646 h 532"/>
              <a:gd name="T4" fmla="*/ 2147483646 w 39"/>
              <a:gd name="T5" fmla="*/ 2147483646 h 532"/>
              <a:gd name="T6" fmla="*/ 2147483646 w 39"/>
              <a:gd name="T7" fmla="*/ 2147483646 h 532"/>
              <a:gd name="T8" fmla="*/ 2147483646 w 39"/>
              <a:gd name="T9" fmla="*/ 2147483646 h 532"/>
              <a:gd name="T10" fmla="*/ 2147483646 w 39"/>
              <a:gd name="T11" fmla="*/ 2147483646 h 532"/>
              <a:gd name="T12" fmla="*/ 2147483646 w 39"/>
              <a:gd name="T13" fmla="*/ 2147483646 h 532"/>
              <a:gd name="T14" fmla="*/ 2147483646 w 39"/>
              <a:gd name="T15" fmla="*/ 2147483646 h 532"/>
              <a:gd name="T16" fmla="*/ 2147483646 w 39"/>
              <a:gd name="T17" fmla="*/ 2147483646 h 532"/>
              <a:gd name="T18" fmla="*/ 2147483646 w 39"/>
              <a:gd name="T19" fmla="*/ 2147483646 h 532"/>
              <a:gd name="T20" fmla="*/ 2147483646 w 39"/>
              <a:gd name="T21" fmla="*/ 2147483646 h 532"/>
              <a:gd name="T22" fmla="*/ 2147483646 w 39"/>
              <a:gd name="T23" fmla="*/ 2147483646 h 532"/>
              <a:gd name="T24" fmla="*/ 2147483646 w 39"/>
              <a:gd name="T25" fmla="*/ 2147483646 h 532"/>
              <a:gd name="T26" fmla="*/ 2147483646 w 39"/>
              <a:gd name="T27" fmla="*/ 2147483646 h 532"/>
              <a:gd name="T28" fmla="*/ 2147483646 w 39"/>
              <a:gd name="T29" fmla="*/ 2147483646 h 532"/>
              <a:gd name="T30" fmla="*/ 2147483646 w 39"/>
              <a:gd name="T31" fmla="*/ 2147483646 h 532"/>
              <a:gd name="T32" fmla="*/ 2147483646 w 39"/>
              <a:gd name="T33" fmla="*/ 2147483646 h 532"/>
              <a:gd name="T34" fmla="*/ 2147483646 w 39"/>
              <a:gd name="T35" fmla="*/ 2147483646 h 532"/>
              <a:gd name="T36" fmla="*/ 2147483646 w 39"/>
              <a:gd name="T37" fmla="*/ 2147483646 h 532"/>
              <a:gd name="T38" fmla="*/ 2147483646 w 39"/>
              <a:gd name="T39" fmla="*/ 2147483646 h 532"/>
              <a:gd name="T40" fmla="*/ 2147483646 w 39"/>
              <a:gd name="T41" fmla="*/ 2147483646 h 532"/>
              <a:gd name="T42" fmla="*/ 2147483646 w 39"/>
              <a:gd name="T43" fmla="*/ 2147483646 h 532"/>
              <a:gd name="T44" fmla="*/ 2147483646 w 39"/>
              <a:gd name="T45" fmla="*/ 2147483646 h 532"/>
              <a:gd name="T46" fmla="*/ 2147483646 w 39"/>
              <a:gd name="T47" fmla="*/ 2147483646 h 532"/>
              <a:gd name="T48" fmla="*/ 2147483646 w 39"/>
              <a:gd name="T49" fmla="*/ 2147483646 h 532"/>
              <a:gd name="T50" fmla="*/ 2147483646 w 39"/>
              <a:gd name="T51" fmla="*/ 2147483646 h 532"/>
              <a:gd name="T52" fmla="*/ 2147483646 w 39"/>
              <a:gd name="T53" fmla="*/ 2147483646 h 532"/>
              <a:gd name="T54" fmla="*/ 2147483646 w 39"/>
              <a:gd name="T55" fmla="*/ 2147483646 h 532"/>
              <a:gd name="T56" fmla="*/ 2147483646 w 39"/>
              <a:gd name="T57" fmla="*/ 2147483646 h 532"/>
              <a:gd name="T58" fmla="*/ 2147483646 w 39"/>
              <a:gd name="T59" fmla="*/ 2147483646 h 532"/>
              <a:gd name="T60" fmla="*/ 2147483646 w 39"/>
              <a:gd name="T61" fmla="*/ 2147483646 h 532"/>
              <a:gd name="T62" fmla="*/ 2147483646 w 39"/>
              <a:gd name="T63" fmla="*/ 2147483646 h 532"/>
              <a:gd name="T64" fmla="*/ 2147483646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88286" name="Freeform 236"/>
          <p:cNvSpPr>
            <a:spLocks/>
          </p:cNvSpPr>
          <p:nvPr/>
        </p:nvSpPr>
        <p:spPr bwMode="auto">
          <a:xfrm>
            <a:off x="5075238" y="4443413"/>
            <a:ext cx="200025" cy="450850"/>
          </a:xfrm>
          <a:custGeom>
            <a:avLst/>
            <a:gdLst>
              <a:gd name="T0" fmla="*/ 2147483646 w 137"/>
              <a:gd name="T1" fmla="*/ 2147483646 h 313"/>
              <a:gd name="T2" fmla="*/ 2147483646 w 137"/>
              <a:gd name="T3" fmla="*/ 2147483646 h 313"/>
              <a:gd name="T4" fmla="*/ 2147483646 w 137"/>
              <a:gd name="T5" fmla="*/ 2147483646 h 313"/>
              <a:gd name="T6" fmla="*/ 2147483646 w 137"/>
              <a:gd name="T7" fmla="*/ 2147483646 h 313"/>
              <a:gd name="T8" fmla="*/ 2147483646 w 137"/>
              <a:gd name="T9" fmla="*/ 2147483646 h 313"/>
              <a:gd name="T10" fmla="*/ 2147483646 w 137"/>
              <a:gd name="T11" fmla="*/ 2147483646 h 313"/>
              <a:gd name="T12" fmla="*/ 2147483646 w 137"/>
              <a:gd name="T13" fmla="*/ 2147483646 h 313"/>
              <a:gd name="T14" fmla="*/ 2147483646 w 137"/>
              <a:gd name="T15" fmla="*/ 2147483646 h 313"/>
              <a:gd name="T16" fmla="*/ 2147483646 w 137"/>
              <a:gd name="T17" fmla="*/ 2147483646 h 313"/>
              <a:gd name="T18" fmla="*/ 2147483646 w 137"/>
              <a:gd name="T19" fmla="*/ 2147483646 h 313"/>
              <a:gd name="T20" fmla="*/ 2147483646 w 137"/>
              <a:gd name="T21" fmla="*/ 2147483646 h 313"/>
              <a:gd name="T22" fmla="*/ 2147483646 w 137"/>
              <a:gd name="T23" fmla="*/ 2147483646 h 313"/>
              <a:gd name="T24" fmla="*/ 2147483646 w 137"/>
              <a:gd name="T25" fmla="*/ 2147483646 h 313"/>
              <a:gd name="T26" fmla="*/ 2147483646 w 137"/>
              <a:gd name="T27" fmla="*/ 2147483646 h 313"/>
              <a:gd name="T28" fmla="*/ 2147483646 w 137"/>
              <a:gd name="T29" fmla="*/ 2147483646 h 313"/>
              <a:gd name="T30" fmla="*/ 2147483646 w 137"/>
              <a:gd name="T31" fmla="*/ 2147483646 h 313"/>
              <a:gd name="T32" fmla="*/ 2147483646 w 137"/>
              <a:gd name="T33" fmla="*/ 2147483646 h 313"/>
              <a:gd name="T34" fmla="*/ 2147483646 w 137"/>
              <a:gd name="T35" fmla="*/ 2147483646 h 313"/>
              <a:gd name="T36" fmla="*/ 2147483646 w 137"/>
              <a:gd name="T37" fmla="*/ 2147483646 h 313"/>
              <a:gd name="T38" fmla="*/ 2147483646 w 137"/>
              <a:gd name="T39" fmla="*/ 2147483646 h 313"/>
              <a:gd name="T40" fmla="*/ 2147483646 w 137"/>
              <a:gd name="T41" fmla="*/ 2147483646 h 313"/>
              <a:gd name="T42" fmla="*/ 2147483646 w 137"/>
              <a:gd name="T43" fmla="*/ 2147483646 h 313"/>
              <a:gd name="T44" fmla="*/ 2147483646 w 137"/>
              <a:gd name="T45" fmla="*/ 2147483646 h 313"/>
              <a:gd name="T46" fmla="*/ 2147483646 w 137"/>
              <a:gd name="T47" fmla="*/ 2147483646 h 313"/>
              <a:gd name="T48" fmla="*/ 2147483646 w 137"/>
              <a:gd name="T49" fmla="*/ 2147483646 h 313"/>
              <a:gd name="T50" fmla="*/ 2147483646 w 137"/>
              <a:gd name="T51" fmla="*/ 2147483646 h 313"/>
              <a:gd name="T52" fmla="*/ 2147483646 w 137"/>
              <a:gd name="T53" fmla="*/ 2147483646 h 313"/>
              <a:gd name="T54" fmla="*/ 2147483646 w 137"/>
              <a:gd name="T55" fmla="*/ 2147483646 h 313"/>
              <a:gd name="T56" fmla="*/ 2147483646 w 137"/>
              <a:gd name="T57" fmla="*/ 2147483646 h 313"/>
              <a:gd name="T58" fmla="*/ 2147483646 w 137"/>
              <a:gd name="T59" fmla="*/ 2147483646 h 313"/>
              <a:gd name="T60" fmla="*/ 2147483646 w 137"/>
              <a:gd name="T61" fmla="*/ 2147483646 h 313"/>
              <a:gd name="T62" fmla="*/ 2147483646 w 137"/>
              <a:gd name="T63" fmla="*/ 2147483646 h 313"/>
              <a:gd name="T64" fmla="*/ 2147483646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88287" name="Freeform 237"/>
          <p:cNvSpPr>
            <a:spLocks/>
          </p:cNvSpPr>
          <p:nvPr/>
        </p:nvSpPr>
        <p:spPr bwMode="auto">
          <a:xfrm>
            <a:off x="4010025" y="5275263"/>
            <a:ext cx="506413" cy="341312"/>
          </a:xfrm>
          <a:custGeom>
            <a:avLst/>
            <a:gdLst>
              <a:gd name="T0" fmla="*/ 2147483646 w 350"/>
              <a:gd name="T1" fmla="*/ 2147483646 h 236"/>
              <a:gd name="T2" fmla="*/ 2147483646 w 350"/>
              <a:gd name="T3" fmla="*/ 2147483646 h 236"/>
              <a:gd name="T4" fmla="*/ 2147483646 w 350"/>
              <a:gd name="T5" fmla="*/ 2147483646 h 236"/>
              <a:gd name="T6" fmla="*/ 2147483646 w 350"/>
              <a:gd name="T7" fmla="*/ 2147483646 h 236"/>
              <a:gd name="T8" fmla="*/ 2147483646 w 350"/>
              <a:gd name="T9" fmla="*/ 2147483646 h 236"/>
              <a:gd name="T10" fmla="*/ 2147483646 w 350"/>
              <a:gd name="T11" fmla="*/ 2147483646 h 236"/>
              <a:gd name="T12" fmla="*/ 2147483646 w 350"/>
              <a:gd name="T13" fmla="*/ 2147483646 h 236"/>
              <a:gd name="T14" fmla="*/ 2147483646 w 350"/>
              <a:gd name="T15" fmla="*/ 2147483646 h 236"/>
              <a:gd name="T16" fmla="*/ 2147483646 w 350"/>
              <a:gd name="T17" fmla="*/ 2147483646 h 236"/>
              <a:gd name="T18" fmla="*/ 2147483646 w 350"/>
              <a:gd name="T19" fmla="*/ 2147483646 h 236"/>
              <a:gd name="T20" fmla="*/ 2147483646 w 350"/>
              <a:gd name="T21" fmla="*/ 2147483646 h 236"/>
              <a:gd name="T22" fmla="*/ 2147483646 w 350"/>
              <a:gd name="T23" fmla="*/ 2147483646 h 236"/>
              <a:gd name="T24" fmla="*/ 2147483646 w 350"/>
              <a:gd name="T25" fmla="*/ 2147483646 h 236"/>
              <a:gd name="T26" fmla="*/ 2147483646 w 350"/>
              <a:gd name="T27" fmla="*/ 2147483646 h 236"/>
              <a:gd name="T28" fmla="*/ 2147483646 w 350"/>
              <a:gd name="T29" fmla="*/ 2147483646 h 236"/>
              <a:gd name="T30" fmla="*/ 2147483646 w 350"/>
              <a:gd name="T31" fmla="*/ 2147483646 h 236"/>
              <a:gd name="T32" fmla="*/ 2147483646 w 350"/>
              <a:gd name="T33" fmla="*/ 2147483646 h 236"/>
              <a:gd name="T34" fmla="*/ 2147483646 w 350"/>
              <a:gd name="T35" fmla="*/ 2147483646 h 236"/>
              <a:gd name="T36" fmla="*/ 2147483646 w 350"/>
              <a:gd name="T37" fmla="*/ 2147483646 h 236"/>
              <a:gd name="T38" fmla="*/ 2147483646 w 350"/>
              <a:gd name="T39" fmla="*/ 2147483646 h 236"/>
              <a:gd name="T40" fmla="*/ 2147483646 w 350"/>
              <a:gd name="T41" fmla="*/ 2147483646 h 236"/>
              <a:gd name="T42" fmla="*/ 2147483646 w 350"/>
              <a:gd name="T43" fmla="*/ 2147483646 h 236"/>
              <a:gd name="T44" fmla="*/ 2147483646 w 350"/>
              <a:gd name="T45" fmla="*/ 2147483646 h 236"/>
              <a:gd name="T46" fmla="*/ 2147483646 w 350"/>
              <a:gd name="T47" fmla="*/ 2147483646 h 236"/>
              <a:gd name="T48" fmla="*/ 2147483646 w 350"/>
              <a:gd name="T49" fmla="*/ 2147483646 h 236"/>
              <a:gd name="T50" fmla="*/ 2147483646 w 350"/>
              <a:gd name="T51" fmla="*/ 2147483646 h 236"/>
              <a:gd name="T52" fmla="*/ 2147483646 w 350"/>
              <a:gd name="T53" fmla="*/ 2147483646 h 236"/>
              <a:gd name="T54" fmla="*/ 2147483646 w 350"/>
              <a:gd name="T55" fmla="*/ 2147483646 h 236"/>
              <a:gd name="T56" fmla="*/ 2147483646 w 350"/>
              <a:gd name="T57" fmla="*/ 2147483646 h 236"/>
              <a:gd name="T58" fmla="*/ 2147483646 w 350"/>
              <a:gd name="T59" fmla="*/ 2147483646 h 236"/>
              <a:gd name="T60" fmla="*/ 2147483646 w 350"/>
              <a:gd name="T61" fmla="*/ 2147483646 h 236"/>
              <a:gd name="T62" fmla="*/ 2147483646 w 350"/>
              <a:gd name="T63" fmla="*/ 2147483646 h 236"/>
              <a:gd name="T64" fmla="*/ 2147483646 w 350"/>
              <a:gd name="T65" fmla="*/ 2147483646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88288" name="Freeform 238"/>
          <p:cNvSpPr>
            <a:spLocks/>
          </p:cNvSpPr>
          <p:nvPr/>
        </p:nvSpPr>
        <p:spPr bwMode="auto">
          <a:xfrm>
            <a:off x="4497388" y="5021263"/>
            <a:ext cx="171450" cy="263525"/>
          </a:xfrm>
          <a:custGeom>
            <a:avLst/>
            <a:gdLst>
              <a:gd name="T0" fmla="*/ 2147483646 w 119"/>
              <a:gd name="T1" fmla="*/ 2147483646 h 182"/>
              <a:gd name="T2" fmla="*/ 2147483646 w 119"/>
              <a:gd name="T3" fmla="*/ 2147483646 h 182"/>
              <a:gd name="T4" fmla="*/ 2147483646 w 119"/>
              <a:gd name="T5" fmla="*/ 2147483646 h 182"/>
              <a:gd name="T6" fmla="*/ 2147483646 w 119"/>
              <a:gd name="T7" fmla="*/ 2147483646 h 182"/>
              <a:gd name="T8" fmla="*/ 2147483646 w 119"/>
              <a:gd name="T9" fmla="*/ 2147483646 h 182"/>
              <a:gd name="T10" fmla="*/ 2147483646 w 119"/>
              <a:gd name="T11" fmla="*/ 2147483646 h 182"/>
              <a:gd name="T12" fmla="*/ 2147483646 w 119"/>
              <a:gd name="T13" fmla="*/ 2147483646 h 182"/>
              <a:gd name="T14" fmla="*/ 2147483646 w 119"/>
              <a:gd name="T15" fmla="*/ 2147483646 h 182"/>
              <a:gd name="T16" fmla="*/ 2147483646 w 119"/>
              <a:gd name="T17" fmla="*/ 2147483646 h 182"/>
              <a:gd name="T18" fmla="*/ 2147483646 w 119"/>
              <a:gd name="T19" fmla="*/ 2147483646 h 182"/>
              <a:gd name="T20" fmla="*/ 2147483646 w 119"/>
              <a:gd name="T21" fmla="*/ 2147483646 h 182"/>
              <a:gd name="T22" fmla="*/ 2147483646 w 119"/>
              <a:gd name="T23" fmla="*/ 2147483646 h 182"/>
              <a:gd name="T24" fmla="*/ 2147483646 w 119"/>
              <a:gd name="T25" fmla="*/ 2147483646 h 182"/>
              <a:gd name="T26" fmla="*/ 2147483646 w 119"/>
              <a:gd name="T27" fmla="*/ 2147483646 h 182"/>
              <a:gd name="T28" fmla="*/ 2147483646 w 119"/>
              <a:gd name="T29" fmla="*/ 2147483646 h 182"/>
              <a:gd name="T30" fmla="*/ 2147483646 w 119"/>
              <a:gd name="T31" fmla="*/ 2147483646 h 182"/>
              <a:gd name="T32" fmla="*/ 2147483646 w 119"/>
              <a:gd name="T33" fmla="*/ 2147483646 h 182"/>
              <a:gd name="T34" fmla="*/ 2147483646 w 119"/>
              <a:gd name="T35" fmla="*/ 2147483646 h 182"/>
              <a:gd name="T36" fmla="*/ 2147483646 w 119"/>
              <a:gd name="T37" fmla="*/ 2147483646 h 182"/>
              <a:gd name="T38" fmla="*/ 2147483646 w 119"/>
              <a:gd name="T39" fmla="*/ 2147483646 h 182"/>
              <a:gd name="T40" fmla="*/ 2147483646 w 119"/>
              <a:gd name="T41" fmla="*/ 2147483646 h 182"/>
              <a:gd name="T42" fmla="*/ 2147483646 w 119"/>
              <a:gd name="T43" fmla="*/ 2147483646 h 182"/>
              <a:gd name="T44" fmla="*/ 2147483646 w 119"/>
              <a:gd name="T45" fmla="*/ 2147483646 h 182"/>
              <a:gd name="T46" fmla="*/ 2147483646 w 119"/>
              <a:gd name="T47" fmla="*/ 2147483646 h 182"/>
              <a:gd name="T48" fmla="*/ 2147483646 w 119"/>
              <a:gd name="T49" fmla="*/ 2147483646 h 182"/>
              <a:gd name="T50" fmla="*/ 2147483646 w 119"/>
              <a:gd name="T51" fmla="*/ 2147483646 h 182"/>
              <a:gd name="T52" fmla="*/ 2147483646 w 119"/>
              <a:gd name="T53" fmla="*/ 2147483646 h 182"/>
              <a:gd name="T54" fmla="*/ 2147483646 w 119"/>
              <a:gd name="T55" fmla="*/ 2147483646 h 182"/>
              <a:gd name="T56" fmla="*/ 2147483646 w 119"/>
              <a:gd name="T57" fmla="*/ 2147483646 h 182"/>
              <a:gd name="T58" fmla="*/ 2147483646 w 119"/>
              <a:gd name="T59" fmla="*/ 2147483646 h 182"/>
              <a:gd name="T60" fmla="*/ 2147483646 w 119"/>
              <a:gd name="T61" fmla="*/ 2147483646 h 182"/>
              <a:gd name="T62" fmla="*/ 2147483646 w 119"/>
              <a:gd name="T63" fmla="*/ 2147483646 h 182"/>
              <a:gd name="T64" fmla="*/ 2147483646 w 119"/>
              <a:gd name="T65" fmla="*/ 2147483646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88289" name="Freeform 239"/>
          <p:cNvSpPr>
            <a:spLocks/>
          </p:cNvSpPr>
          <p:nvPr/>
        </p:nvSpPr>
        <p:spPr bwMode="auto">
          <a:xfrm>
            <a:off x="4654550" y="4459288"/>
            <a:ext cx="441325" cy="571500"/>
          </a:xfrm>
          <a:custGeom>
            <a:avLst/>
            <a:gdLst>
              <a:gd name="T0" fmla="*/ 2147483646 w 305"/>
              <a:gd name="T1" fmla="*/ 0 h 397"/>
              <a:gd name="T2" fmla="*/ 2147483646 w 305"/>
              <a:gd name="T3" fmla="*/ 2147483646 h 397"/>
              <a:gd name="T4" fmla="*/ 2147483646 w 305"/>
              <a:gd name="T5" fmla="*/ 2147483646 h 397"/>
              <a:gd name="T6" fmla="*/ 2147483646 w 305"/>
              <a:gd name="T7" fmla="*/ 2147483646 h 397"/>
              <a:gd name="T8" fmla="*/ 2147483646 w 305"/>
              <a:gd name="T9" fmla="*/ 2147483646 h 397"/>
              <a:gd name="T10" fmla="*/ 2147483646 w 305"/>
              <a:gd name="T11" fmla="*/ 2147483646 h 397"/>
              <a:gd name="T12" fmla="*/ 2147483646 w 305"/>
              <a:gd name="T13" fmla="*/ 2147483646 h 397"/>
              <a:gd name="T14" fmla="*/ 2147483646 w 305"/>
              <a:gd name="T15" fmla="*/ 2147483646 h 397"/>
              <a:gd name="T16" fmla="*/ 2147483646 w 305"/>
              <a:gd name="T17" fmla="*/ 2147483646 h 397"/>
              <a:gd name="T18" fmla="*/ 2147483646 w 305"/>
              <a:gd name="T19" fmla="*/ 2147483646 h 397"/>
              <a:gd name="T20" fmla="*/ 2147483646 w 305"/>
              <a:gd name="T21" fmla="*/ 2147483646 h 397"/>
              <a:gd name="T22" fmla="*/ 2147483646 w 305"/>
              <a:gd name="T23" fmla="*/ 2147483646 h 397"/>
              <a:gd name="T24" fmla="*/ 2147483646 w 305"/>
              <a:gd name="T25" fmla="*/ 2147483646 h 397"/>
              <a:gd name="T26" fmla="*/ 2147483646 w 305"/>
              <a:gd name="T27" fmla="*/ 2147483646 h 397"/>
              <a:gd name="T28" fmla="*/ 2147483646 w 305"/>
              <a:gd name="T29" fmla="*/ 2147483646 h 397"/>
              <a:gd name="T30" fmla="*/ 2147483646 w 305"/>
              <a:gd name="T31" fmla="*/ 2147483646 h 397"/>
              <a:gd name="T32" fmla="*/ 0 w 305"/>
              <a:gd name="T33" fmla="*/ 2147483646 h 397"/>
              <a:gd name="T34" fmla="*/ 2147483646 w 305"/>
              <a:gd name="T35" fmla="*/ 2147483646 h 397"/>
              <a:gd name="T36" fmla="*/ 2147483646 w 305"/>
              <a:gd name="T37" fmla="*/ 2147483646 h 397"/>
              <a:gd name="T38" fmla="*/ 2147483646 w 305"/>
              <a:gd name="T39" fmla="*/ 2147483646 h 397"/>
              <a:gd name="T40" fmla="*/ 2147483646 w 305"/>
              <a:gd name="T41" fmla="*/ 2147483646 h 397"/>
              <a:gd name="T42" fmla="*/ 2147483646 w 305"/>
              <a:gd name="T43" fmla="*/ 2147483646 h 397"/>
              <a:gd name="T44" fmla="*/ 2147483646 w 305"/>
              <a:gd name="T45" fmla="*/ 2147483646 h 397"/>
              <a:gd name="T46" fmla="*/ 2147483646 w 305"/>
              <a:gd name="T47" fmla="*/ 2147483646 h 397"/>
              <a:gd name="T48" fmla="*/ 2147483646 w 305"/>
              <a:gd name="T49" fmla="*/ 2147483646 h 397"/>
              <a:gd name="T50" fmla="*/ 2147483646 w 305"/>
              <a:gd name="T51" fmla="*/ 2147483646 h 397"/>
              <a:gd name="T52" fmla="*/ 2147483646 w 305"/>
              <a:gd name="T53" fmla="*/ 2147483646 h 397"/>
              <a:gd name="T54" fmla="*/ 2147483646 w 305"/>
              <a:gd name="T55" fmla="*/ 2147483646 h 397"/>
              <a:gd name="T56" fmla="*/ 2147483646 w 305"/>
              <a:gd name="T57" fmla="*/ 2147483646 h 397"/>
              <a:gd name="T58" fmla="*/ 2147483646 w 305"/>
              <a:gd name="T59" fmla="*/ 2147483646 h 397"/>
              <a:gd name="T60" fmla="*/ 2147483646 w 305"/>
              <a:gd name="T61" fmla="*/ 2147483646 h 397"/>
              <a:gd name="T62" fmla="*/ 2147483646 w 305"/>
              <a:gd name="T63" fmla="*/ 2147483646 h 397"/>
              <a:gd name="T64" fmla="*/ 2147483646 w 305"/>
              <a:gd name="T65" fmla="*/ 2147483646 h 397"/>
              <a:gd name="T66" fmla="*/ 2147483646 w 305"/>
              <a:gd name="T67" fmla="*/ 2147483646 h 397"/>
              <a:gd name="T68" fmla="*/ 2147483646 w 305"/>
              <a:gd name="T69" fmla="*/ 2147483646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88290" name="Freeform 240"/>
          <p:cNvSpPr>
            <a:spLocks/>
          </p:cNvSpPr>
          <p:nvPr/>
        </p:nvSpPr>
        <p:spPr bwMode="auto">
          <a:xfrm>
            <a:off x="3609975" y="5534025"/>
            <a:ext cx="403225" cy="82550"/>
          </a:xfrm>
          <a:custGeom>
            <a:avLst/>
            <a:gdLst>
              <a:gd name="T0" fmla="*/ 2147483646 w 280"/>
              <a:gd name="T1" fmla="*/ 2147483646 h 57"/>
              <a:gd name="T2" fmla="*/ 2147483646 w 280"/>
              <a:gd name="T3" fmla="*/ 2147483646 h 57"/>
              <a:gd name="T4" fmla="*/ 2147483646 w 280"/>
              <a:gd name="T5" fmla="*/ 2147483646 h 57"/>
              <a:gd name="T6" fmla="*/ 2147483646 w 280"/>
              <a:gd name="T7" fmla="*/ 2147483646 h 57"/>
              <a:gd name="T8" fmla="*/ 2147483646 w 280"/>
              <a:gd name="T9" fmla="*/ 2147483646 h 57"/>
              <a:gd name="T10" fmla="*/ 2147483646 w 280"/>
              <a:gd name="T11" fmla="*/ 2147483646 h 57"/>
              <a:gd name="T12" fmla="*/ 2147483646 w 280"/>
              <a:gd name="T13" fmla="*/ 2147483646 h 57"/>
              <a:gd name="T14" fmla="*/ 2147483646 w 280"/>
              <a:gd name="T15" fmla="*/ 2147483646 h 57"/>
              <a:gd name="T16" fmla="*/ 2147483646 w 280"/>
              <a:gd name="T17" fmla="*/ 2147483646 h 57"/>
              <a:gd name="T18" fmla="*/ 2147483646 w 280"/>
              <a:gd name="T19" fmla="*/ 2147483646 h 57"/>
              <a:gd name="T20" fmla="*/ 2147483646 w 280"/>
              <a:gd name="T21" fmla="*/ 2147483646 h 57"/>
              <a:gd name="T22" fmla="*/ 2147483646 w 280"/>
              <a:gd name="T23" fmla="*/ 2147483646 h 57"/>
              <a:gd name="T24" fmla="*/ 2147483646 w 280"/>
              <a:gd name="T25" fmla="*/ 2147483646 h 57"/>
              <a:gd name="T26" fmla="*/ 2147483646 w 280"/>
              <a:gd name="T27" fmla="*/ 2147483646 h 57"/>
              <a:gd name="T28" fmla="*/ 2147483646 w 280"/>
              <a:gd name="T29" fmla="*/ 2147483646 h 57"/>
              <a:gd name="T30" fmla="*/ 2147483646 w 280"/>
              <a:gd name="T31" fmla="*/ 2147483646 h 57"/>
              <a:gd name="T32" fmla="*/ 0 w 280"/>
              <a:gd name="T33" fmla="*/ 2147483646 h 57"/>
              <a:gd name="T34" fmla="*/ 2147483646 w 280"/>
              <a:gd name="T35" fmla="*/ 2147483646 h 57"/>
              <a:gd name="T36" fmla="*/ 2147483646 w 280"/>
              <a:gd name="T37" fmla="*/ 2147483646 h 57"/>
              <a:gd name="T38" fmla="*/ 2147483646 w 280"/>
              <a:gd name="T39" fmla="*/ 2147483646 h 57"/>
              <a:gd name="T40" fmla="*/ 2147483646 w 280"/>
              <a:gd name="T41" fmla="*/ 2147483646 h 57"/>
              <a:gd name="T42" fmla="*/ 2147483646 w 280"/>
              <a:gd name="T43" fmla="*/ 2147483646 h 57"/>
              <a:gd name="T44" fmla="*/ 2147483646 w 280"/>
              <a:gd name="T45" fmla="*/ 2147483646 h 57"/>
              <a:gd name="T46" fmla="*/ 2147483646 w 280"/>
              <a:gd name="T47" fmla="*/ 2147483646 h 57"/>
              <a:gd name="T48" fmla="*/ 2147483646 w 280"/>
              <a:gd name="T49" fmla="*/ 2147483646 h 57"/>
              <a:gd name="T50" fmla="*/ 2147483646 w 280"/>
              <a:gd name="T51" fmla="*/ 2147483646 h 57"/>
              <a:gd name="T52" fmla="*/ 2147483646 w 280"/>
              <a:gd name="T53" fmla="*/ 2147483646 h 57"/>
              <a:gd name="T54" fmla="*/ 2147483646 w 280"/>
              <a:gd name="T55" fmla="*/ 2147483646 h 57"/>
              <a:gd name="T56" fmla="*/ 2147483646 w 280"/>
              <a:gd name="T57" fmla="*/ 2147483646 h 57"/>
              <a:gd name="T58" fmla="*/ 2147483646 w 280"/>
              <a:gd name="T59" fmla="*/ 2147483646 h 57"/>
              <a:gd name="T60" fmla="*/ 2147483646 w 280"/>
              <a:gd name="T61" fmla="*/ 2147483646 h 57"/>
              <a:gd name="T62" fmla="*/ 2147483646 w 280"/>
              <a:gd name="T63" fmla="*/ 2147483646 h 57"/>
              <a:gd name="T64" fmla="*/ 2147483646 w 280"/>
              <a:gd name="T65" fmla="*/ 2147483646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88291" name="Freeform 241"/>
          <p:cNvSpPr>
            <a:spLocks/>
          </p:cNvSpPr>
          <p:nvPr/>
        </p:nvSpPr>
        <p:spPr bwMode="auto">
          <a:xfrm>
            <a:off x="3676650" y="5418138"/>
            <a:ext cx="379413" cy="58737"/>
          </a:xfrm>
          <a:custGeom>
            <a:avLst/>
            <a:gdLst>
              <a:gd name="T0" fmla="*/ 2147483646 w 263"/>
              <a:gd name="T1" fmla="*/ 2147483646 h 41"/>
              <a:gd name="T2" fmla="*/ 2147483646 w 263"/>
              <a:gd name="T3" fmla="*/ 2147483646 h 41"/>
              <a:gd name="T4" fmla="*/ 2147483646 w 263"/>
              <a:gd name="T5" fmla="*/ 2147483646 h 41"/>
              <a:gd name="T6" fmla="*/ 2147483646 w 263"/>
              <a:gd name="T7" fmla="*/ 2147483646 h 41"/>
              <a:gd name="T8" fmla="*/ 2147483646 w 263"/>
              <a:gd name="T9" fmla="*/ 2147483646 h 41"/>
              <a:gd name="T10" fmla="*/ 2147483646 w 263"/>
              <a:gd name="T11" fmla="*/ 2147483646 h 41"/>
              <a:gd name="T12" fmla="*/ 2147483646 w 263"/>
              <a:gd name="T13" fmla="*/ 2147483646 h 41"/>
              <a:gd name="T14" fmla="*/ 2147483646 w 263"/>
              <a:gd name="T15" fmla="*/ 2147483646 h 41"/>
              <a:gd name="T16" fmla="*/ 2147483646 w 263"/>
              <a:gd name="T17" fmla="*/ 2147483646 h 41"/>
              <a:gd name="T18" fmla="*/ 2147483646 w 263"/>
              <a:gd name="T19" fmla="*/ 2147483646 h 41"/>
              <a:gd name="T20" fmla="*/ 2147483646 w 263"/>
              <a:gd name="T21" fmla="*/ 2147483646 h 41"/>
              <a:gd name="T22" fmla="*/ 2147483646 w 263"/>
              <a:gd name="T23" fmla="*/ 2147483646 h 41"/>
              <a:gd name="T24" fmla="*/ 2147483646 w 263"/>
              <a:gd name="T25" fmla="*/ 2147483646 h 41"/>
              <a:gd name="T26" fmla="*/ 2147483646 w 263"/>
              <a:gd name="T27" fmla="*/ 2147483646 h 41"/>
              <a:gd name="T28" fmla="*/ 2147483646 w 263"/>
              <a:gd name="T29" fmla="*/ 2147483646 h 41"/>
              <a:gd name="T30" fmla="*/ 2147483646 w 263"/>
              <a:gd name="T31" fmla="*/ 2147483646 h 41"/>
              <a:gd name="T32" fmla="*/ 0 w 263"/>
              <a:gd name="T33" fmla="*/ 2147483646 h 41"/>
              <a:gd name="T34" fmla="*/ 2147483646 w 263"/>
              <a:gd name="T35" fmla="*/ 2147483646 h 41"/>
              <a:gd name="T36" fmla="*/ 2147483646 w 263"/>
              <a:gd name="T37" fmla="*/ 2147483646 h 41"/>
              <a:gd name="T38" fmla="*/ 2147483646 w 263"/>
              <a:gd name="T39" fmla="*/ 2147483646 h 41"/>
              <a:gd name="T40" fmla="*/ 2147483646 w 263"/>
              <a:gd name="T41" fmla="*/ 2147483646 h 41"/>
              <a:gd name="T42" fmla="*/ 2147483646 w 263"/>
              <a:gd name="T43" fmla="*/ 2147483646 h 41"/>
              <a:gd name="T44" fmla="*/ 2147483646 w 263"/>
              <a:gd name="T45" fmla="*/ 2147483646 h 41"/>
              <a:gd name="T46" fmla="*/ 2147483646 w 263"/>
              <a:gd name="T47" fmla="*/ 2147483646 h 41"/>
              <a:gd name="T48" fmla="*/ 2147483646 w 263"/>
              <a:gd name="T49" fmla="*/ 2147483646 h 41"/>
              <a:gd name="T50" fmla="*/ 2147483646 w 263"/>
              <a:gd name="T51" fmla="*/ 2147483646 h 41"/>
              <a:gd name="T52" fmla="*/ 2147483646 w 263"/>
              <a:gd name="T53" fmla="*/ 2147483646 h 41"/>
              <a:gd name="T54" fmla="*/ 2147483646 w 263"/>
              <a:gd name="T55" fmla="*/ 2147483646 h 41"/>
              <a:gd name="T56" fmla="*/ 2147483646 w 263"/>
              <a:gd name="T57" fmla="*/ 2147483646 h 41"/>
              <a:gd name="T58" fmla="*/ 2147483646 w 263"/>
              <a:gd name="T59" fmla="*/ 2147483646 h 41"/>
              <a:gd name="T60" fmla="*/ 2147483646 w 263"/>
              <a:gd name="T61" fmla="*/ 2147483646 h 41"/>
              <a:gd name="T62" fmla="*/ 2147483646 w 263"/>
              <a:gd name="T63" fmla="*/ 2147483646 h 41"/>
              <a:gd name="T64" fmla="*/ 2147483646 w 263"/>
              <a:gd name="T65" fmla="*/ 2147483646 h 41"/>
              <a:gd name="T66" fmla="*/ 2147483646 w 263"/>
              <a:gd name="T67" fmla="*/ 2147483646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88292" name="Freeform 242"/>
          <p:cNvSpPr>
            <a:spLocks/>
          </p:cNvSpPr>
          <p:nvPr/>
        </p:nvSpPr>
        <p:spPr bwMode="auto">
          <a:xfrm>
            <a:off x="4048125" y="5173663"/>
            <a:ext cx="344488" cy="290512"/>
          </a:xfrm>
          <a:custGeom>
            <a:avLst/>
            <a:gdLst>
              <a:gd name="T0" fmla="*/ 2147483646 w 238"/>
              <a:gd name="T1" fmla="*/ 2147483646 h 202"/>
              <a:gd name="T2" fmla="*/ 2147483646 w 238"/>
              <a:gd name="T3" fmla="*/ 2147483646 h 202"/>
              <a:gd name="T4" fmla="*/ 2147483646 w 238"/>
              <a:gd name="T5" fmla="*/ 2147483646 h 202"/>
              <a:gd name="T6" fmla="*/ 2147483646 w 238"/>
              <a:gd name="T7" fmla="*/ 2147483646 h 202"/>
              <a:gd name="T8" fmla="*/ 2147483646 w 238"/>
              <a:gd name="T9" fmla="*/ 2147483646 h 202"/>
              <a:gd name="T10" fmla="*/ 2147483646 w 238"/>
              <a:gd name="T11" fmla="*/ 2147483646 h 202"/>
              <a:gd name="T12" fmla="*/ 2147483646 w 238"/>
              <a:gd name="T13" fmla="*/ 2147483646 h 202"/>
              <a:gd name="T14" fmla="*/ 2147483646 w 238"/>
              <a:gd name="T15" fmla="*/ 2147483646 h 202"/>
              <a:gd name="T16" fmla="*/ 2147483646 w 238"/>
              <a:gd name="T17" fmla="*/ 2147483646 h 202"/>
              <a:gd name="T18" fmla="*/ 2147483646 w 238"/>
              <a:gd name="T19" fmla="*/ 2147483646 h 202"/>
              <a:gd name="T20" fmla="*/ 2147483646 w 238"/>
              <a:gd name="T21" fmla="*/ 2147483646 h 202"/>
              <a:gd name="T22" fmla="*/ 2147483646 w 238"/>
              <a:gd name="T23" fmla="*/ 2147483646 h 202"/>
              <a:gd name="T24" fmla="*/ 2147483646 w 238"/>
              <a:gd name="T25" fmla="*/ 2147483646 h 202"/>
              <a:gd name="T26" fmla="*/ 2147483646 w 238"/>
              <a:gd name="T27" fmla="*/ 2147483646 h 202"/>
              <a:gd name="T28" fmla="*/ 2147483646 w 238"/>
              <a:gd name="T29" fmla="*/ 2147483646 h 202"/>
              <a:gd name="T30" fmla="*/ 2147483646 w 238"/>
              <a:gd name="T31" fmla="*/ 2147483646 h 202"/>
              <a:gd name="T32" fmla="*/ 2147483646 w 238"/>
              <a:gd name="T33" fmla="*/ 2147483646 h 202"/>
              <a:gd name="T34" fmla="*/ 2147483646 w 238"/>
              <a:gd name="T35" fmla="*/ 2147483646 h 202"/>
              <a:gd name="T36" fmla="*/ 2147483646 w 238"/>
              <a:gd name="T37" fmla="*/ 2147483646 h 202"/>
              <a:gd name="T38" fmla="*/ 2147483646 w 238"/>
              <a:gd name="T39" fmla="*/ 2147483646 h 202"/>
              <a:gd name="T40" fmla="*/ 2147483646 w 238"/>
              <a:gd name="T41" fmla="*/ 2147483646 h 202"/>
              <a:gd name="T42" fmla="*/ 2147483646 w 238"/>
              <a:gd name="T43" fmla="*/ 2147483646 h 202"/>
              <a:gd name="T44" fmla="*/ 2147483646 w 238"/>
              <a:gd name="T45" fmla="*/ 2147483646 h 202"/>
              <a:gd name="T46" fmla="*/ 2147483646 w 238"/>
              <a:gd name="T47" fmla="*/ 2147483646 h 202"/>
              <a:gd name="T48" fmla="*/ 2147483646 w 238"/>
              <a:gd name="T49" fmla="*/ 2147483646 h 202"/>
              <a:gd name="T50" fmla="*/ 2147483646 w 238"/>
              <a:gd name="T51" fmla="*/ 2147483646 h 202"/>
              <a:gd name="T52" fmla="*/ 2147483646 w 238"/>
              <a:gd name="T53" fmla="*/ 2147483646 h 202"/>
              <a:gd name="T54" fmla="*/ 2147483646 w 238"/>
              <a:gd name="T55" fmla="*/ 2147483646 h 202"/>
              <a:gd name="T56" fmla="*/ 2147483646 w 238"/>
              <a:gd name="T57" fmla="*/ 2147483646 h 202"/>
              <a:gd name="T58" fmla="*/ 2147483646 w 238"/>
              <a:gd name="T59" fmla="*/ 2147483646 h 202"/>
              <a:gd name="T60" fmla="*/ 2147483646 w 238"/>
              <a:gd name="T61" fmla="*/ 2147483646 h 202"/>
              <a:gd name="T62" fmla="*/ 2147483646 w 238"/>
              <a:gd name="T63" fmla="*/ 2147483646 h 202"/>
              <a:gd name="T64" fmla="*/ 2147483646 w 238"/>
              <a:gd name="T65" fmla="*/ 2147483646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88293" name="Freeform 243"/>
          <p:cNvSpPr>
            <a:spLocks/>
          </p:cNvSpPr>
          <p:nvPr/>
        </p:nvSpPr>
        <p:spPr bwMode="auto">
          <a:xfrm>
            <a:off x="4375150" y="4829175"/>
            <a:ext cx="257175" cy="352425"/>
          </a:xfrm>
          <a:custGeom>
            <a:avLst/>
            <a:gdLst>
              <a:gd name="T0" fmla="*/ 2147483646 w 179"/>
              <a:gd name="T1" fmla="*/ 0 h 244"/>
              <a:gd name="T2" fmla="*/ 2147483646 w 179"/>
              <a:gd name="T3" fmla="*/ 2147483646 h 244"/>
              <a:gd name="T4" fmla="*/ 2147483646 w 179"/>
              <a:gd name="T5" fmla="*/ 2147483646 h 244"/>
              <a:gd name="T6" fmla="*/ 2147483646 w 179"/>
              <a:gd name="T7" fmla="*/ 2147483646 h 244"/>
              <a:gd name="T8" fmla="*/ 2147483646 w 179"/>
              <a:gd name="T9" fmla="*/ 2147483646 h 244"/>
              <a:gd name="T10" fmla="*/ 2147483646 w 179"/>
              <a:gd name="T11" fmla="*/ 2147483646 h 244"/>
              <a:gd name="T12" fmla="*/ 2147483646 w 179"/>
              <a:gd name="T13" fmla="*/ 2147483646 h 244"/>
              <a:gd name="T14" fmla="*/ 2147483646 w 179"/>
              <a:gd name="T15" fmla="*/ 2147483646 h 244"/>
              <a:gd name="T16" fmla="*/ 2147483646 w 179"/>
              <a:gd name="T17" fmla="*/ 2147483646 h 244"/>
              <a:gd name="T18" fmla="*/ 2147483646 w 179"/>
              <a:gd name="T19" fmla="*/ 2147483646 h 244"/>
              <a:gd name="T20" fmla="*/ 2147483646 w 179"/>
              <a:gd name="T21" fmla="*/ 2147483646 h 244"/>
              <a:gd name="T22" fmla="*/ 2147483646 w 179"/>
              <a:gd name="T23" fmla="*/ 2147483646 h 244"/>
              <a:gd name="T24" fmla="*/ 2147483646 w 179"/>
              <a:gd name="T25" fmla="*/ 2147483646 h 244"/>
              <a:gd name="T26" fmla="*/ 2147483646 w 179"/>
              <a:gd name="T27" fmla="*/ 2147483646 h 244"/>
              <a:gd name="T28" fmla="*/ 2147483646 w 179"/>
              <a:gd name="T29" fmla="*/ 2147483646 h 244"/>
              <a:gd name="T30" fmla="*/ 2147483646 w 179"/>
              <a:gd name="T31" fmla="*/ 2147483646 h 244"/>
              <a:gd name="T32" fmla="*/ 0 w 179"/>
              <a:gd name="T33" fmla="*/ 2147483646 h 244"/>
              <a:gd name="T34" fmla="*/ 2147483646 w 179"/>
              <a:gd name="T35" fmla="*/ 2147483646 h 244"/>
              <a:gd name="T36" fmla="*/ 2147483646 w 179"/>
              <a:gd name="T37" fmla="*/ 2147483646 h 244"/>
              <a:gd name="T38" fmla="*/ 2147483646 w 179"/>
              <a:gd name="T39" fmla="*/ 2147483646 h 244"/>
              <a:gd name="T40" fmla="*/ 2147483646 w 179"/>
              <a:gd name="T41" fmla="*/ 2147483646 h 244"/>
              <a:gd name="T42" fmla="*/ 2147483646 w 179"/>
              <a:gd name="T43" fmla="*/ 2147483646 h 244"/>
              <a:gd name="T44" fmla="*/ 2147483646 w 179"/>
              <a:gd name="T45" fmla="*/ 2147483646 h 244"/>
              <a:gd name="T46" fmla="*/ 2147483646 w 179"/>
              <a:gd name="T47" fmla="*/ 2147483646 h 244"/>
              <a:gd name="T48" fmla="*/ 2147483646 w 179"/>
              <a:gd name="T49" fmla="*/ 2147483646 h 244"/>
              <a:gd name="T50" fmla="*/ 2147483646 w 179"/>
              <a:gd name="T51" fmla="*/ 2147483646 h 244"/>
              <a:gd name="T52" fmla="*/ 2147483646 w 179"/>
              <a:gd name="T53" fmla="*/ 2147483646 h 244"/>
              <a:gd name="T54" fmla="*/ 2147483646 w 179"/>
              <a:gd name="T55" fmla="*/ 2147483646 h 244"/>
              <a:gd name="T56" fmla="*/ 2147483646 w 179"/>
              <a:gd name="T57" fmla="*/ 2147483646 h 244"/>
              <a:gd name="T58" fmla="*/ 2147483646 w 179"/>
              <a:gd name="T59" fmla="*/ 2147483646 h 244"/>
              <a:gd name="T60" fmla="*/ 2147483646 w 179"/>
              <a:gd name="T61" fmla="*/ 2147483646 h 244"/>
              <a:gd name="T62" fmla="*/ 2147483646 w 179"/>
              <a:gd name="T63" fmla="*/ 2147483646 h 244"/>
              <a:gd name="T64" fmla="*/ 2147483646 w 179"/>
              <a:gd name="T65" fmla="*/ 2147483646 h 244"/>
              <a:gd name="T66" fmla="*/ 2147483646 w 179"/>
              <a:gd name="T67" fmla="*/ 2147483646 h 244"/>
              <a:gd name="T68" fmla="*/ 2147483646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88294" name="Freeform 244"/>
          <p:cNvSpPr>
            <a:spLocks/>
          </p:cNvSpPr>
          <p:nvPr/>
        </p:nvSpPr>
        <p:spPr bwMode="auto">
          <a:xfrm>
            <a:off x="4619625" y="4433888"/>
            <a:ext cx="307975" cy="406400"/>
          </a:xfrm>
          <a:custGeom>
            <a:avLst/>
            <a:gdLst>
              <a:gd name="T0" fmla="*/ 2147483646 w 213"/>
              <a:gd name="T1" fmla="*/ 2147483646 h 281"/>
              <a:gd name="T2" fmla="*/ 2147483646 w 213"/>
              <a:gd name="T3" fmla="*/ 2147483646 h 281"/>
              <a:gd name="T4" fmla="*/ 2147483646 w 213"/>
              <a:gd name="T5" fmla="*/ 2147483646 h 281"/>
              <a:gd name="T6" fmla="*/ 2147483646 w 213"/>
              <a:gd name="T7" fmla="*/ 2147483646 h 281"/>
              <a:gd name="T8" fmla="*/ 2147483646 w 213"/>
              <a:gd name="T9" fmla="*/ 2147483646 h 281"/>
              <a:gd name="T10" fmla="*/ 2147483646 w 213"/>
              <a:gd name="T11" fmla="*/ 2147483646 h 281"/>
              <a:gd name="T12" fmla="*/ 2147483646 w 213"/>
              <a:gd name="T13" fmla="*/ 2147483646 h 281"/>
              <a:gd name="T14" fmla="*/ 2147483646 w 213"/>
              <a:gd name="T15" fmla="*/ 2147483646 h 281"/>
              <a:gd name="T16" fmla="*/ 2147483646 w 213"/>
              <a:gd name="T17" fmla="*/ 2147483646 h 281"/>
              <a:gd name="T18" fmla="*/ 2147483646 w 213"/>
              <a:gd name="T19" fmla="*/ 2147483646 h 281"/>
              <a:gd name="T20" fmla="*/ 2147483646 w 213"/>
              <a:gd name="T21" fmla="*/ 2147483646 h 281"/>
              <a:gd name="T22" fmla="*/ 2147483646 w 213"/>
              <a:gd name="T23" fmla="*/ 2147483646 h 281"/>
              <a:gd name="T24" fmla="*/ 2147483646 w 213"/>
              <a:gd name="T25" fmla="*/ 2147483646 h 281"/>
              <a:gd name="T26" fmla="*/ 2147483646 w 213"/>
              <a:gd name="T27" fmla="*/ 2147483646 h 281"/>
              <a:gd name="T28" fmla="*/ 2147483646 w 213"/>
              <a:gd name="T29" fmla="*/ 2147483646 h 281"/>
              <a:gd name="T30" fmla="*/ 2147483646 w 213"/>
              <a:gd name="T31" fmla="*/ 2147483646 h 281"/>
              <a:gd name="T32" fmla="*/ 2147483646 w 213"/>
              <a:gd name="T33" fmla="*/ 2147483646 h 281"/>
              <a:gd name="T34" fmla="*/ 2147483646 w 213"/>
              <a:gd name="T35" fmla="*/ 2147483646 h 281"/>
              <a:gd name="T36" fmla="*/ 2147483646 w 213"/>
              <a:gd name="T37" fmla="*/ 2147483646 h 281"/>
              <a:gd name="T38" fmla="*/ 2147483646 w 213"/>
              <a:gd name="T39" fmla="*/ 2147483646 h 281"/>
              <a:gd name="T40" fmla="*/ 2147483646 w 213"/>
              <a:gd name="T41" fmla="*/ 2147483646 h 281"/>
              <a:gd name="T42" fmla="*/ 2147483646 w 213"/>
              <a:gd name="T43" fmla="*/ 2147483646 h 281"/>
              <a:gd name="T44" fmla="*/ 2147483646 w 213"/>
              <a:gd name="T45" fmla="*/ 2147483646 h 281"/>
              <a:gd name="T46" fmla="*/ 2147483646 w 213"/>
              <a:gd name="T47" fmla="*/ 2147483646 h 281"/>
              <a:gd name="T48" fmla="*/ 2147483646 w 213"/>
              <a:gd name="T49" fmla="*/ 2147483646 h 281"/>
              <a:gd name="T50" fmla="*/ 2147483646 w 213"/>
              <a:gd name="T51" fmla="*/ 2147483646 h 281"/>
              <a:gd name="T52" fmla="*/ 2147483646 w 213"/>
              <a:gd name="T53" fmla="*/ 2147483646 h 281"/>
              <a:gd name="T54" fmla="*/ 2147483646 w 213"/>
              <a:gd name="T55" fmla="*/ 2147483646 h 281"/>
              <a:gd name="T56" fmla="*/ 2147483646 w 213"/>
              <a:gd name="T57" fmla="*/ 2147483646 h 281"/>
              <a:gd name="T58" fmla="*/ 2147483646 w 213"/>
              <a:gd name="T59" fmla="*/ 2147483646 h 281"/>
              <a:gd name="T60" fmla="*/ 2147483646 w 213"/>
              <a:gd name="T61" fmla="*/ 2147483646 h 281"/>
              <a:gd name="T62" fmla="*/ 2147483646 w 213"/>
              <a:gd name="T63" fmla="*/ 2147483646 h 281"/>
              <a:gd name="T64" fmla="*/ 2147483646 w 213"/>
              <a:gd name="T65" fmla="*/ 2147483646 h 281"/>
              <a:gd name="T66" fmla="*/ 2147483646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88295" name="Freeform 245"/>
          <p:cNvSpPr>
            <a:spLocks/>
          </p:cNvSpPr>
          <p:nvPr/>
        </p:nvSpPr>
        <p:spPr bwMode="auto">
          <a:xfrm>
            <a:off x="4908550" y="3560763"/>
            <a:ext cx="112713" cy="881062"/>
          </a:xfrm>
          <a:custGeom>
            <a:avLst/>
            <a:gdLst>
              <a:gd name="T0" fmla="*/ 2147483646 w 78"/>
              <a:gd name="T1" fmla="*/ 2147483646 h 610"/>
              <a:gd name="T2" fmla="*/ 2147483646 w 78"/>
              <a:gd name="T3" fmla="*/ 2147483646 h 610"/>
              <a:gd name="T4" fmla="*/ 2147483646 w 78"/>
              <a:gd name="T5" fmla="*/ 2147483646 h 610"/>
              <a:gd name="T6" fmla="*/ 2147483646 w 78"/>
              <a:gd name="T7" fmla="*/ 2147483646 h 610"/>
              <a:gd name="T8" fmla="*/ 2147483646 w 78"/>
              <a:gd name="T9" fmla="*/ 2147483646 h 610"/>
              <a:gd name="T10" fmla="*/ 2147483646 w 78"/>
              <a:gd name="T11" fmla="*/ 2147483646 h 610"/>
              <a:gd name="T12" fmla="*/ 2147483646 w 78"/>
              <a:gd name="T13" fmla="*/ 2147483646 h 610"/>
              <a:gd name="T14" fmla="*/ 2147483646 w 78"/>
              <a:gd name="T15" fmla="*/ 2147483646 h 610"/>
              <a:gd name="T16" fmla="*/ 2147483646 w 78"/>
              <a:gd name="T17" fmla="*/ 2147483646 h 610"/>
              <a:gd name="T18" fmla="*/ 2147483646 w 78"/>
              <a:gd name="T19" fmla="*/ 2147483646 h 610"/>
              <a:gd name="T20" fmla="*/ 2147483646 w 78"/>
              <a:gd name="T21" fmla="*/ 2147483646 h 610"/>
              <a:gd name="T22" fmla="*/ 2147483646 w 78"/>
              <a:gd name="T23" fmla="*/ 2147483646 h 610"/>
              <a:gd name="T24" fmla="*/ 2147483646 w 78"/>
              <a:gd name="T25" fmla="*/ 2147483646 h 610"/>
              <a:gd name="T26" fmla="*/ 2147483646 w 78"/>
              <a:gd name="T27" fmla="*/ 2147483646 h 610"/>
              <a:gd name="T28" fmla="*/ 2147483646 w 78"/>
              <a:gd name="T29" fmla="*/ 2147483646 h 610"/>
              <a:gd name="T30" fmla="*/ 2147483646 w 78"/>
              <a:gd name="T31" fmla="*/ 2147483646 h 610"/>
              <a:gd name="T32" fmla="*/ 2147483646 w 78"/>
              <a:gd name="T33" fmla="*/ 2147483646 h 610"/>
              <a:gd name="T34" fmla="*/ 2147483646 w 78"/>
              <a:gd name="T35" fmla="*/ 2147483646 h 610"/>
              <a:gd name="T36" fmla="*/ 2147483646 w 78"/>
              <a:gd name="T37" fmla="*/ 2147483646 h 610"/>
              <a:gd name="T38" fmla="*/ 2147483646 w 78"/>
              <a:gd name="T39" fmla="*/ 2147483646 h 610"/>
              <a:gd name="T40" fmla="*/ 2147483646 w 78"/>
              <a:gd name="T41" fmla="*/ 2147483646 h 610"/>
              <a:gd name="T42" fmla="*/ 2147483646 w 78"/>
              <a:gd name="T43" fmla="*/ 2147483646 h 610"/>
              <a:gd name="T44" fmla="*/ 2147483646 w 78"/>
              <a:gd name="T45" fmla="*/ 2147483646 h 610"/>
              <a:gd name="T46" fmla="*/ 2147483646 w 78"/>
              <a:gd name="T47" fmla="*/ 2147483646 h 610"/>
              <a:gd name="T48" fmla="*/ 2147483646 w 78"/>
              <a:gd name="T49" fmla="*/ 2147483646 h 610"/>
              <a:gd name="T50" fmla="*/ 2147483646 w 78"/>
              <a:gd name="T51" fmla="*/ 2147483646 h 610"/>
              <a:gd name="T52" fmla="*/ 2147483646 w 78"/>
              <a:gd name="T53" fmla="*/ 2147483646 h 610"/>
              <a:gd name="T54" fmla="*/ 2147483646 w 78"/>
              <a:gd name="T55" fmla="*/ 2147483646 h 610"/>
              <a:gd name="T56" fmla="*/ 2147483646 w 78"/>
              <a:gd name="T57" fmla="*/ 2147483646 h 610"/>
              <a:gd name="T58" fmla="*/ 2147483646 w 78"/>
              <a:gd name="T59" fmla="*/ 2147483646 h 610"/>
              <a:gd name="T60" fmla="*/ 2147483646 w 78"/>
              <a:gd name="T61" fmla="*/ 2147483646 h 610"/>
              <a:gd name="T62" fmla="*/ 2147483646 w 78"/>
              <a:gd name="T63" fmla="*/ 2147483646 h 610"/>
              <a:gd name="T64" fmla="*/ 2147483646 w 78"/>
              <a:gd name="T65" fmla="*/ 0 h 610"/>
              <a:gd name="T66" fmla="*/ 2147483646 w 78"/>
              <a:gd name="T67" fmla="*/ 2147483646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88296" name="Freeform 246"/>
          <p:cNvSpPr>
            <a:spLocks/>
          </p:cNvSpPr>
          <p:nvPr/>
        </p:nvSpPr>
        <p:spPr bwMode="auto">
          <a:xfrm>
            <a:off x="4826000" y="3338513"/>
            <a:ext cx="157163" cy="228600"/>
          </a:xfrm>
          <a:custGeom>
            <a:avLst/>
            <a:gdLst>
              <a:gd name="T0" fmla="*/ 2147483646 w 108"/>
              <a:gd name="T1" fmla="*/ 2147483646 h 158"/>
              <a:gd name="T2" fmla="*/ 2147483646 w 108"/>
              <a:gd name="T3" fmla="*/ 2147483646 h 158"/>
              <a:gd name="T4" fmla="*/ 2147483646 w 108"/>
              <a:gd name="T5" fmla="*/ 2147483646 h 158"/>
              <a:gd name="T6" fmla="*/ 2147483646 w 108"/>
              <a:gd name="T7" fmla="*/ 2147483646 h 158"/>
              <a:gd name="T8" fmla="*/ 2147483646 w 108"/>
              <a:gd name="T9" fmla="*/ 2147483646 h 158"/>
              <a:gd name="T10" fmla="*/ 2147483646 w 108"/>
              <a:gd name="T11" fmla="*/ 2147483646 h 158"/>
              <a:gd name="T12" fmla="*/ 2147483646 w 108"/>
              <a:gd name="T13" fmla="*/ 2147483646 h 158"/>
              <a:gd name="T14" fmla="*/ 2147483646 w 108"/>
              <a:gd name="T15" fmla="*/ 2147483646 h 158"/>
              <a:gd name="T16" fmla="*/ 2147483646 w 108"/>
              <a:gd name="T17" fmla="*/ 2147483646 h 158"/>
              <a:gd name="T18" fmla="*/ 2147483646 w 108"/>
              <a:gd name="T19" fmla="*/ 2147483646 h 158"/>
              <a:gd name="T20" fmla="*/ 2147483646 w 108"/>
              <a:gd name="T21" fmla="*/ 2147483646 h 158"/>
              <a:gd name="T22" fmla="*/ 2147483646 w 108"/>
              <a:gd name="T23" fmla="*/ 2147483646 h 158"/>
              <a:gd name="T24" fmla="*/ 2147483646 w 108"/>
              <a:gd name="T25" fmla="*/ 2147483646 h 158"/>
              <a:gd name="T26" fmla="*/ 2147483646 w 108"/>
              <a:gd name="T27" fmla="*/ 2147483646 h 158"/>
              <a:gd name="T28" fmla="*/ 2147483646 w 108"/>
              <a:gd name="T29" fmla="*/ 2147483646 h 158"/>
              <a:gd name="T30" fmla="*/ 2147483646 w 108"/>
              <a:gd name="T31" fmla="*/ 2147483646 h 158"/>
              <a:gd name="T32" fmla="*/ 2147483646 w 108"/>
              <a:gd name="T33" fmla="*/ 2147483646 h 158"/>
              <a:gd name="T34" fmla="*/ 2147483646 w 108"/>
              <a:gd name="T35" fmla="*/ 2147483646 h 158"/>
              <a:gd name="T36" fmla="*/ 2147483646 w 108"/>
              <a:gd name="T37" fmla="*/ 2147483646 h 158"/>
              <a:gd name="T38" fmla="*/ 2147483646 w 108"/>
              <a:gd name="T39" fmla="*/ 2147483646 h 158"/>
              <a:gd name="T40" fmla="*/ 2147483646 w 108"/>
              <a:gd name="T41" fmla="*/ 2147483646 h 158"/>
              <a:gd name="T42" fmla="*/ 2147483646 w 108"/>
              <a:gd name="T43" fmla="*/ 2147483646 h 158"/>
              <a:gd name="T44" fmla="*/ 2147483646 w 108"/>
              <a:gd name="T45" fmla="*/ 2147483646 h 158"/>
              <a:gd name="T46" fmla="*/ 2147483646 w 108"/>
              <a:gd name="T47" fmla="*/ 2147483646 h 158"/>
              <a:gd name="T48" fmla="*/ 2147483646 w 108"/>
              <a:gd name="T49" fmla="*/ 2147483646 h 158"/>
              <a:gd name="T50" fmla="*/ 2147483646 w 108"/>
              <a:gd name="T51" fmla="*/ 2147483646 h 158"/>
              <a:gd name="T52" fmla="*/ 2147483646 w 108"/>
              <a:gd name="T53" fmla="*/ 2147483646 h 158"/>
              <a:gd name="T54" fmla="*/ 2147483646 w 108"/>
              <a:gd name="T55" fmla="*/ 2147483646 h 158"/>
              <a:gd name="T56" fmla="*/ 2147483646 w 108"/>
              <a:gd name="T57" fmla="*/ 2147483646 h 158"/>
              <a:gd name="T58" fmla="*/ 2147483646 w 108"/>
              <a:gd name="T59" fmla="*/ 2147483646 h 158"/>
              <a:gd name="T60" fmla="*/ 2147483646 w 108"/>
              <a:gd name="T61" fmla="*/ 2147483646 h 158"/>
              <a:gd name="T62" fmla="*/ 2147483646 w 108"/>
              <a:gd name="T63" fmla="*/ 2147483646 h 158"/>
              <a:gd name="T64" fmla="*/ 2147483646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88297" name="Group 247"/>
          <p:cNvGrpSpPr>
            <a:grpSpLocks/>
          </p:cNvGrpSpPr>
          <p:nvPr/>
        </p:nvGrpSpPr>
        <p:grpSpPr bwMode="auto">
          <a:xfrm rot="363424">
            <a:off x="3443288" y="5305425"/>
            <a:ext cx="411162" cy="265113"/>
            <a:chOff x="2440" y="3310"/>
            <a:chExt cx="292" cy="167"/>
          </a:xfrm>
        </p:grpSpPr>
        <p:sp>
          <p:nvSpPr>
            <p:cNvPr id="88326" name="Freeform 248"/>
            <p:cNvSpPr>
              <a:spLocks/>
            </p:cNvSpPr>
            <p:nvPr/>
          </p:nvSpPr>
          <p:spPr bwMode="gray">
            <a:xfrm rot="-900000">
              <a:off x="2490" y="3310"/>
              <a:ext cx="242" cy="167"/>
            </a:xfrm>
            <a:custGeom>
              <a:avLst/>
              <a:gdLst>
                <a:gd name="T0" fmla="*/ 2 w 314"/>
                <a:gd name="T1" fmla="*/ 2147483646 h 83"/>
                <a:gd name="T2" fmla="*/ 2 w 314"/>
                <a:gd name="T3" fmla="*/ 2147483646 h 83"/>
                <a:gd name="T4" fmla="*/ 2 w 314"/>
                <a:gd name="T5" fmla="*/ 2147483646 h 83"/>
                <a:gd name="T6" fmla="*/ 2 w 314"/>
                <a:gd name="T7" fmla="*/ 2147483646 h 83"/>
                <a:gd name="T8" fmla="*/ 2 w 314"/>
                <a:gd name="T9" fmla="*/ 2147483646 h 83"/>
                <a:gd name="T10" fmla="*/ 2 w 314"/>
                <a:gd name="T11" fmla="*/ 2147483646 h 83"/>
                <a:gd name="T12" fmla="*/ 2 w 314"/>
                <a:gd name="T13" fmla="*/ 2147483646 h 83"/>
                <a:gd name="T14" fmla="*/ 2 w 314"/>
                <a:gd name="T15" fmla="*/ 2147483646 h 83"/>
                <a:gd name="T16" fmla="*/ 2 w 314"/>
                <a:gd name="T17" fmla="*/ 2147483646 h 83"/>
                <a:gd name="T18" fmla="*/ 2 w 314"/>
                <a:gd name="T19" fmla="*/ 2147483646 h 83"/>
                <a:gd name="T20" fmla="*/ 2 w 314"/>
                <a:gd name="T21" fmla="*/ 2147483646 h 83"/>
                <a:gd name="T22" fmla="*/ 2 w 314"/>
                <a:gd name="T23" fmla="*/ 2147483646 h 83"/>
                <a:gd name="T24" fmla="*/ 2 w 314"/>
                <a:gd name="T25" fmla="*/ 2147483646 h 83"/>
                <a:gd name="T26" fmla="*/ 2 w 314"/>
                <a:gd name="T27" fmla="*/ 2147483646 h 83"/>
                <a:gd name="T28" fmla="*/ 2 w 314"/>
                <a:gd name="T29" fmla="*/ 2147483646 h 83"/>
                <a:gd name="T30" fmla="*/ 2 w 314"/>
                <a:gd name="T31" fmla="*/ 2147483646 h 83"/>
                <a:gd name="T32" fmla="*/ 2 w 314"/>
                <a:gd name="T33" fmla="*/ 2147483646 h 83"/>
                <a:gd name="T34" fmla="*/ 2 w 314"/>
                <a:gd name="T35" fmla="*/ 2147483646 h 83"/>
                <a:gd name="T36" fmla="*/ 2 w 314"/>
                <a:gd name="T37" fmla="*/ 2147483646 h 83"/>
                <a:gd name="T38" fmla="*/ 2 w 314"/>
                <a:gd name="T39" fmla="*/ 2147483646 h 83"/>
                <a:gd name="T40" fmla="*/ 2 w 314"/>
                <a:gd name="T41" fmla="*/ 2147483646 h 83"/>
                <a:gd name="T42" fmla="*/ 2 w 314"/>
                <a:gd name="T43" fmla="*/ 2147483646 h 83"/>
                <a:gd name="T44" fmla="*/ 2 w 314"/>
                <a:gd name="T45" fmla="*/ 2147483646 h 83"/>
                <a:gd name="T46" fmla="*/ 2 w 314"/>
                <a:gd name="T47" fmla="*/ 2147483646 h 83"/>
                <a:gd name="T48" fmla="*/ 2 w 314"/>
                <a:gd name="T49" fmla="*/ 2147483646 h 83"/>
                <a:gd name="T50" fmla="*/ 2 w 314"/>
                <a:gd name="T51" fmla="*/ 2147483646 h 83"/>
                <a:gd name="T52" fmla="*/ 2 w 314"/>
                <a:gd name="T53" fmla="*/ 2147483646 h 83"/>
                <a:gd name="T54" fmla="*/ 2 w 314"/>
                <a:gd name="T55" fmla="*/ 2147483646 h 83"/>
                <a:gd name="T56" fmla="*/ 2 w 314"/>
                <a:gd name="T57" fmla="*/ 2147483646 h 83"/>
                <a:gd name="T58" fmla="*/ 2 w 314"/>
                <a:gd name="T59" fmla="*/ 2147483646 h 83"/>
                <a:gd name="T60" fmla="*/ 2 w 314"/>
                <a:gd name="T61" fmla="*/ 2147483646 h 83"/>
                <a:gd name="T62" fmla="*/ 2 w 314"/>
                <a:gd name="T63" fmla="*/ 2147483646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88327" name="Freeform 249"/>
            <p:cNvSpPr>
              <a:spLocks/>
            </p:cNvSpPr>
            <p:nvPr/>
          </p:nvSpPr>
          <p:spPr bwMode="gray">
            <a:xfrm>
              <a:off x="2440" y="3329"/>
              <a:ext cx="87" cy="60"/>
            </a:xfrm>
            <a:custGeom>
              <a:avLst/>
              <a:gdLst>
                <a:gd name="T0" fmla="*/ 0 w 86"/>
                <a:gd name="T1" fmla="*/ 0 h 66"/>
                <a:gd name="T2" fmla="*/ 35 w 86"/>
                <a:gd name="T3" fmla="*/ 5 h 66"/>
                <a:gd name="T4" fmla="*/ 161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88298" name="Rectangle 250"/>
          <p:cNvSpPr>
            <a:spLocks noChangeArrowheads="1"/>
          </p:cNvSpPr>
          <p:nvPr/>
        </p:nvSpPr>
        <p:spPr bwMode="gray">
          <a:xfrm>
            <a:off x="5057775" y="3640138"/>
            <a:ext cx="555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299" name="Rectangle 251"/>
          <p:cNvSpPr>
            <a:spLocks noChangeArrowheads="1"/>
          </p:cNvSpPr>
          <p:nvPr/>
        </p:nvSpPr>
        <p:spPr bwMode="gray">
          <a:xfrm rot="1500000">
            <a:off x="4933950" y="4446588"/>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0" name="Rectangle 252"/>
          <p:cNvSpPr>
            <a:spLocks noChangeArrowheads="1"/>
          </p:cNvSpPr>
          <p:nvPr/>
        </p:nvSpPr>
        <p:spPr bwMode="gray">
          <a:xfrm rot="2040000">
            <a:off x="4552950" y="48561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1" name="Rectangle 253"/>
          <p:cNvSpPr>
            <a:spLocks noChangeArrowheads="1"/>
          </p:cNvSpPr>
          <p:nvPr/>
        </p:nvSpPr>
        <p:spPr bwMode="gray">
          <a:xfrm rot="-960000">
            <a:off x="5295900" y="46402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2" name="Rectangle 254"/>
          <p:cNvSpPr>
            <a:spLocks noChangeArrowheads="1"/>
          </p:cNvSpPr>
          <p:nvPr/>
        </p:nvSpPr>
        <p:spPr bwMode="gray">
          <a:xfrm>
            <a:off x="5329238" y="51308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3" name="Rectangle 255"/>
          <p:cNvSpPr>
            <a:spLocks noChangeArrowheads="1"/>
          </p:cNvSpPr>
          <p:nvPr/>
        </p:nvSpPr>
        <p:spPr bwMode="gray">
          <a:xfrm rot="-2460000">
            <a:off x="5257800" y="39497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4" name="Rectangle 256"/>
          <p:cNvSpPr>
            <a:spLocks noChangeArrowheads="1"/>
          </p:cNvSpPr>
          <p:nvPr/>
        </p:nvSpPr>
        <p:spPr bwMode="gray">
          <a:xfrm rot="-4320000">
            <a:off x="5705476" y="4246562"/>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5" name="Rectangle 257"/>
          <p:cNvSpPr>
            <a:spLocks noChangeArrowheads="1"/>
          </p:cNvSpPr>
          <p:nvPr/>
        </p:nvSpPr>
        <p:spPr bwMode="gray">
          <a:xfrm rot="-600000">
            <a:off x="4978400" y="3417888"/>
            <a:ext cx="1063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6" name="Rectangle 258"/>
          <p:cNvSpPr>
            <a:spLocks noChangeArrowheads="1"/>
          </p:cNvSpPr>
          <p:nvPr/>
        </p:nvSpPr>
        <p:spPr bwMode="gray">
          <a:xfrm rot="-960000">
            <a:off x="5183188" y="44831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7" name="Rectangle 259"/>
          <p:cNvSpPr>
            <a:spLocks noChangeArrowheads="1"/>
          </p:cNvSpPr>
          <p:nvPr/>
        </p:nvSpPr>
        <p:spPr bwMode="gray">
          <a:xfrm rot="180000">
            <a:off x="5038725" y="398145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8" name="Rectangle 260"/>
          <p:cNvSpPr>
            <a:spLocks noChangeArrowheads="1"/>
          </p:cNvSpPr>
          <p:nvPr/>
        </p:nvSpPr>
        <p:spPr bwMode="gray">
          <a:xfrm rot="900000">
            <a:off x="4978400" y="426720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9" name="Rectangle 261"/>
          <p:cNvSpPr>
            <a:spLocks noChangeArrowheads="1"/>
          </p:cNvSpPr>
          <p:nvPr/>
        </p:nvSpPr>
        <p:spPr bwMode="gray">
          <a:xfrm rot="180000">
            <a:off x="5299075" y="4951413"/>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0" name="Rectangle 262"/>
          <p:cNvSpPr>
            <a:spLocks noChangeArrowheads="1"/>
          </p:cNvSpPr>
          <p:nvPr/>
        </p:nvSpPr>
        <p:spPr bwMode="gray">
          <a:xfrm rot="-4860000">
            <a:off x="5961857" y="43553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1" name="Rectangle 263"/>
          <p:cNvSpPr>
            <a:spLocks noChangeArrowheads="1"/>
          </p:cNvSpPr>
          <p:nvPr/>
        </p:nvSpPr>
        <p:spPr bwMode="gray">
          <a:xfrm rot="-3720000">
            <a:off x="5434807" y="417115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2" name="Rectangle 264"/>
          <p:cNvSpPr>
            <a:spLocks noChangeArrowheads="1"/>
          </p:cNvSpPr>
          <p:nvPr/>
        </p:nvSpPr>
        <p:spPr bwMode="gray">
          <a:xfrm rot="180000">
            <a:off x="5284788" y="53975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3" name="Rectangle 265"/>
          <p:cNvSpPr>
            <a:spLocks noChangeArrowheads="1"/>
          </p:cNvSpPr>
          <p:nvPr/>
        </p:nvSpPr>
        <p:spPr bwMode="gray">
          <a:xfrm rot="2700000">
            <a:off x="4244976" y="5302250"/>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14" name="Rectangle 266"/>
          <p:cNvSpPr>
            <a:spLocks noChangeArrowheads="1"/>
          </p:cNvSpPr>
          <p:nvPr/>
        </p:nvSpPr>
        <p:spPr bwMode="gray">
          <a:xfrm rot="2640000">
            <a:off x="4735513" y="470535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5" name="Rectangle 267"/>
          <p:cNvSpPr>
            <a:spLocks noChangeArrowheads="1"/>
          </p:cNvSpPr>
          <p:nvPr/>
        </p:nvSpPr>
        <p:spPr bwMode="gray">
          <a:xfrm rot="1740000">
            <a:off x="4400550" y="5132388"/>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6" name="Rectangle 268"/>
          <p:cNvSpPr>
            <a:spLocks noChangeArrowheads="1"/>
          </p:cNvSpPr>
          <p:nvPr/>
        </p:nvSpPr>
        <p:spPr bwMode="gray">
          <a:xfrm rot="4560000">
            <a:off x="4013995" y="54475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pic>
        <p:nvPicPr>
          <p:cNvPr id="1290519" name="MPj04331280000[1].jpg">
            <a:hlinkClick r:id="" action="ppaction://media"/>
          </p:cNvPr>
          <p:cNvPicPr>
            <a:picLocks noGrp="1" noRot="1" noChangeAspect="1" noChangeArrowheads="1"/>
          </p:cNvPicPr>
          <p:nvPr>
            <p:ph sz="quarter" idx="3"/>
            <a:videoFile r:link="rId1"/>
          </p:nvPr>
        </p:nvPicPr>
        <p:blipFill>
          <a:blip r:embed="rId14">
            <a:extLst>
              <a:ext uri="{28A0092B-C50C-407E-A947-70E740481C1C}">
                <a14:useLocalDpi xmlns:a14="http://schemas.microsoft.com/office/drawing/2010/main" val="0"/>
              </a:ext>
            </a:extLst>
          </a:blip>
          <a:srcRect/>
          <a:stretch>
            <a:fillRect/>
          </a:stretch>
        </p:blipFill>
        <p:spPr>
          <a:xfrm>
            <a:off x="304800" y="2819400"/>
            <a:ext cx="1447800" cy="1085850"/>
          </a:xfrm>
        </p:spPr>
      </p:pic>
      <p:sp>
        <p:nvSpPr>
          <p:cNvPr id="1290521" name="Rectangle 281"/>
          <p:cNvSpPr>
            <a:spLocks noChangeArrowheads="1"/>
          </p:cNvSpPr>
          <p:nvPr/>
        </p:nvSpPr>
        <p:spPr bwMode="auto">
          <a:xfrm>
            <a:off x="1905000" y="838200"/>
            <a:ext cx="17065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 Decreased</a:t>
            </a:r>
            <a:br>
              <a:rPr lang="en-US" sz="1600" b="1">
                <a:latin typeface="Helvetica" panose="020B0604020202020204" pitchFamily="34" charset="0"/>
              </a:rPr>
            </a:br>
            <a:r>
              <a:rPr lang="en-GB" sz="1600" b="1">
                <a:latin typeface="Helvetica" panose="020B0604020202020204" pitchFamily="34" charset="0"/>
                <a:sym typeface="Symbol" panose="05050102010706020507" pitchFamily="18" charset="2"/>
              </a:rPr>
              <a:t>satiation neuro-</a:t>
            </a:r>
          </a:p>
          <a:p>
            <a:pPr eaLnBrk="1" hangingPunct="1">
              <a:spcBef>
                <a:spcPct val="0"/>
              </a:spcBef>
              <a:buClrTx/>
              <a:buSzTx/>
              <a:buFontTx/>
              <a:buNone/>
            </a:pPr>
            <a:r>
              <a:rPr lang="en-GB" sz="1600" b="1">
                <a:latin typeface="Helvetica" panose="020B0604020202020204" pitchFamily="34" charset="0"/>
                <a:sym typeface="Symbol" panose="05050102010706020507" pitchFamily="18" charset="2"/>
              </a:rPr>
              <a:t>transmission</a:t>
            </a:r>
            <a:endParaRPr lang="en-US" sz="1600" b="1">
              <a:latin typeface="Helvetica" panose="020B0604020202020204" pitchFamily="34" charset="0"/>
            </a:endParaRPr>
          </a:p>
        </p:txBody>
      </p:sp>
      <p:sp>
        <p:nvSpPr>
          <p:cNvPr id="88319" name="AutoShape 282"/>
          <p:cNvSpPr>
            <a:spLocks noChangeArrowheads="1"/>
          </p:cNvSpPr>
          <p:nvPr/>
        </p:nvSpPr>
        <p:spPr bwMode="auto">
          <a:xfrm rot="70396" flipH="1">
            <a:off x="1676400" y="2971800"/>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523" name="Rectangle 283"/>
          <p:cNvSpPr>
            <a:spLocks noChangeArrowheads="1"/>
          </p:cNvSpPr>
          <p:nvPr/>
        </p:nvSpPr>
        <p:spPr bwMode="white">
          <a:xfrm>
            <a:off x="6781800" y="1905000"/>
            <a:ext cx="21304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algn="ctr" eaLnBrk="1" hangingPunct="1">
              <a:spcBef>
                <a:spcPct val="0"/>
              </a:spcBef>
              <a:buClrTx/>
              <a:buSzTx/>
              <a:buFontTx/>
              <a:buNone/>
            </a:pPr>
            <a:r>
              <a:rPr lang="en-US" sz="1600" b="1">
                <a:latin typeface="Helvetica" panose="020B0604020202020204" pitchFamily="34" charset="0"/>
              </a:rPr>
              <a:t>Increased  renal glucose reabsorption</a:t>
            </a:r>
          </a:p>
        </p:txBody>
      </p:sp>
      <p:sp>
        <p:nvSpPr>
          <p:cNvPr id="1290524" name="Rectangle 284"/>
          <p:cNvSpPr>
            <a:spLocks noChangeArrowheads="1"/>
          </p:cNvSpPr>
          <p:nvPr/>
        </p:nvSpPr>
        <p:spPr bwMode="auto">
          <a:xfrm>
            <a:off x="6858000" y="2971800"/>
            <a:ext cx="15700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     Decreased </a:t>
            </a:r>
            <a:br>
              <a:rPr lang="en-US" sz="1600" b="1">
                <a:latin typeface="Helvetica" panose="020B0604020202020204" pitchFamily="34" charset="0"/>
              </a:rPr>
            </a:br>
            <a:r>
              <a:rPr lang="en-GB" sz="1600" b="1">
                <a:latin typeface="Helvetica" panose="020B0604020202020204" pitchFamily="34" charset="0"/>
                <a:sym typeface="Symbol" panose="05050102010706020507" pitchFamily="18" charset="2"/>
              </a:rPr>
              <a:t>Gut hormones</a:t>
            </a:r>
            <a:endParaRPr lang="en-US" sz="1600" b="1">
              <a:latin typeface="Helvetica" panose="020B0604020202020204" pitchFamily="34" charset="0"/>
            </a:endParaRPr>
          </a:p>
        </p:txBody>
      </p:sp>
      <p:sp>
        <p:nvSpPr>
          <p:cNvPr id="88322" name="AutoShape 285"/>
          <p:cNvSpPr>
            <a:spLocks noChangeArrowheads="1"/>
          </p:cNvSpPr>
          <p:nvPr/>
        </p:nvSpPr>
        <p:spPr bwMode="auto">
          <a:xfrm rot="-1584972">
            <a:off x="7315200" y="1600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323" name="AutoShape 286"/>
          <p:cNvSpPr>
            <a:spLocks noChangeArrowheads="1"/>
          </p:cNvSpPr>
          <p:nvPr/>
        </p:nvSpPr>
        <p:spPr bwMode="auto">
          <a:xfrm rot="-9630385">
            <a:off x="6629400" y="46482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324" name="AutoShape 287"/>
          <p:cNvSpPr>
            <a:spLocks noChangeArrowheads="1"/>
          </p:cNvSpPr>
          <p:nvPr/>
        </p:nvSpPr>
        <p:spPr bwMode="auto">
          <a:xfrm rot="-9630385">
            <a:off x="1752600" y="16764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325" name="Text Box 264"/>
          <p:cNvSpPr txBox="1">
            <a:spLocks noChangeArrowheads="1"/>
          </p:cNvSpPr>
          <p:nvPr/>
        </p:nvSpPr>
        <p:spPr bwMode="auto">
          <a:xfrm>
            <a:off x="2368550" y="6554788"/>
            <a:ext cx="418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000">
                <a:latin typeface="Times New Roman" panose="02020603050405020304" pitchFamily="18" charset="0"/>
              </a:rPr>
              <a:t>© Copyright 1999-2013, Diabetes Educational Services, All Rights Reserved.</a:t>
            </a:r>
          </a:p>
        </p:txBody>
      </p:sp>
    </p:spTree>
    <p:extLst>
      <p:ext uri="{BB962C8B-B14F-4D97-AF65-F5344CB8AC3E}">
        <p14:creationId xmlns:p14="http://schemas.microsoft.com/office/powerpoint/2010/main" val="36520241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1"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a:xfrm>
            <a:off x="492125" y="228600"/>
            <a:ext cx="8305800" cy="1295400"/>
          </a:xfrm>
        </p:spPr>
        <p:txBody>
          <a:bodyPr lIns="92075" tIns="46038" rIns="92075" bIns="46038" anchorCtr="0">
            <a:normAutofit fontScale="90000"/>
          </a:bodyPr>
          <a:lstStyle/>
          <a:p>
            <a:pPr eaLnBrk="1" hangingPunct="1">
              <a:defRPr/>
            </a:pPr>
            <a:r>
              <a:rPr lang="en-US" sz="4000" dirty="0" smtClean="0"/>
              <a:t>Comparison of</a:t>
            </a:r>
            <a:br>
              <a:rPr lang="en-US" sz="4000" dirty="0" smtClean="0"/>
            </a:br>
            <a:r>
              <a:rPr lang="en-US" sz="4000" dirty="0" smtClean="0"/>
              <a:t> Type 1,Type 2, LADA</a:t>
            </a:r>
          </a:p>
        </p:txBody>
      </p:sp>
      <p:grpSp>
        <p:nvGrpSpPr>
          <p:cNvPr id="81923" name="Group 1027"/>
          <p:cNvGrpSpPr>
            <a:grpSpLocks/>
          </p:cNvGrpSpPr>
          <p:nvPr/>
        </p:nvGrpSpPr>
        <p:grpSpPr bwMode="auto">
          <a:xfrm>
            <a:off x="228600" y="2019989"/>
            <a:ext cx="8456443" cy="3614738"/>
            <a:chOff x="693" y="1188"/>
            <a:chExt cx="6151" cy="2469"/>
          </a:xfrm>
        </p:grpSpPr>
        <p:sp>
          <p:nvSpPr>
            <p:cNvPr id="81932" name="Line 1028"/>
            <p:cNvSpPr>
              <a:spLocks noChangeShapeType="1"/>
            </p:cNvSpPr>
            <p:nvPr/>
          </p:nvSpPr>
          <p:spPr bwMode="auto">
            <a:xfrm>
              <a:off x="693" y="3643"/>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3" name="Line 1029"/>
            <p:cNvSpPr>
              <a:spLocks noChangeShapeType="1"/>
            </p:cNvSpPr>
            <p:nvPr/>
          </p:nvSpPr>
          <p:spPr bwMode="auto">
            <a:xfrm>
              <a:off x="5471" y="1188"/>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4790" name="Rectangle 1030"/>
            <p:cNvSpPr>
              <a:spLocks noChangeArrowheads="1"/>
            </p:cNvSpPr>
            <p:nvPr/>
          </p:nvSpPr>
          <p:spPr bwMode="auto">
            <a:xfrm>
              <a:off x="3603" y="1200"/>
              <a:ext cx="692"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1</a:t>
              </a:r>
            </a:p>
          </p:txBody>
        </p:sp>
        <p:sp>
          <p:nvSpPr>
            <p:cNvPr id="1654791" name="Rectangle 1031"/>
            <p:cNvSpPr>
              <a:spLocks noChangeArrowheads="1"/>
            </p:cNvSpPr>
            <p:nvPr/>
          </p:nvSpPr>
          <p:spPr bwMode="auto">
            <a:xfrm>
              <a:off x="4561" y="1200"/>
              <a:ext cx="754"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a:t>
              </a:r>
              <a:r>
                <a:rPr lang="da-DK" sz="2400" b="1" u="sng" dirty="0" smtClean="0">
                  <a:solidFill>
                    <a:schemeClr val="accent1">
                      <a:lumMod val="75000"/>
                    </a:schemeClr>
                  </a:solidFill>
                  <a:effectLst>
                    <a:outerShdw blurRad="38100" dist="38100" dir="2700000" algn="tl">
                      <a:srgbClr val="000000"/>
                    </a:outerShdw>
                  </a:effectLst>
                  <a:cs typeface="+mn-cs"/>
                </a:rPr>
                <a:t> 2</a:t>
              </a:r>
              <a:endParaRPr lang="da-DK" sz="2400" b="1" u="sng" dirty="0">
                <a:solidFill>
                  <a:schemeClr val="accent1">
                    <a:lumMod val="75000"/>
                  </a:schemeClr>
                </a:solidFill>
                <a:effectLst>
                  <a:outerShdw blurRad="38100" dist="38100" dir="2700000" algn="tl">
                    <a:srgbClr val="000000"/>
                  </a:outerShdw>
                </a:effectLst>
                <a:cs typeface="+mn-cs"/>
              </a:endParaRPr>
            </a:p>
          </p:txBody>
        </p:sp>
        <p:sp>
          <p:nvSpPr>
            <p:cNvPr id="1654792" name="Rectangle 1032"/>
            <p:cNvSpPr>
              <a:spLocks noChangeArrowheads="1"/>
            </p:cNvSpPr>
            <p:nvPr/>
          </p:nvSpPr>
          <p:spPr bwMode="auto">
            <a:xfrm>
              <a:off x="738" y="1473"/>
              <a:ext cx="842" cy="252"/>
            </a:xfrm>
            <a:prstGeom prst="rect">
              <a:avLst/>
            </a:prstGeom>
            <a:noFill/>
            <a:ln w="9525">
              <a:noFill/>
              <a:miter lim="800000"/>
              <a:headEnd/>
              <a:tailEnd/>
            </a:ln>
          </p:spPr>
          <p:txBody>
            <a:bodyPr wrap="square" lIns="0" tIns="0" rIns="0" bIns="0">
              <a:spAutoFit/>
            </a:bodyPr>
            <a:lstStyle/>
            <a:p>
              <a:pPr>
                <a:defRPr/>
              </a:pPr>
              <a:r>
                <a:rPr lang="da-DK" sz="2400" b="1" dirty="0">
                  <a:solidFill>
                    <a:schemeClr val="accent1">
                      <a:lumMod val="75000"/>
                    </a:schemeClr>
                  </a:solidFill>
                  <a:effectLst>
                    <a:outerShdw blurRad="38100" dist="38100" dir="2700000" algn="tl">
                      <a:srgbClr val="000000"/>
                    </a:outerShdw>
                  </a:effectLst>
                  <a:cs typeface="+mn-cs"/>
                </a:rPr>
                <a:t>Obesity</a:t>
              </a:r>
            </a:p>
          </p:txBody>
        </p:sp>
        <p:sp>
          <p:nvSpPr>
            <p:cNvPr id="1654793" name="Rectangle 1033"/>
            <p:cNvSpPr>
              <a:spLocks noChangeArrowheads="1"/>
            </p:cNvSpPr>
            <p:nvPr/>
          </p:nvSpPr>
          <p:spPr bwMode="auto">
            <a:xfrm>
              <a:off x="3874" y="1473"/>
              <a:ext cx="236"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 </a:t>
              </a:r>
            </a:p>
          </p:txBody>
        </p:sp>
        <p:sp>
          <p:nvSpPr>
            <p:cNvPr id="1654794" name="Rectangle 1034"/>
            <p:cNvSpPr>
              <a:spLocks noChangeArrowheads="1"/>
            </p:cNvSpPr>
            <p:nvPr/>
          </p:nvSpPr>
          <p:spPr bwMode="auto">
            <a:xfrm>
              <a:off x="4829" y="1473"/>
              <a:ext cx="201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r>
                <a:rPr lang="da-DK" sz="2400" dirty="0" smtClean="0">
                  <a:solidFill>
                    <a:schemeClr val="accent1">
                      <a:lumMod val="75000"/>
                    </a:schemeClr>
                  </a:solidFill>
                  <a:effectLst>
                    <a:outerShdw blurRad="38100" dist="38100" dir="2700000" algn="tl">
                      <a:srgbClr val="000000"/>
                    </a:outerShdw>
                  </a:effectLst>
                  <a:cs typeface="+mn-cs"/>
                </a:rPr>
                <a:t> </a:t>
              </a:r>
              <a:r>
                <a:rPr lang="da-DK" sz="2400" dirty="0">
                  <a:solidFill>
                    <a:srgbClr val="FFFFFF"/>
                  </a:solidFill>
                  <a:effectLst>
                    <a:outerShdw blurRad="38100" dist="38100" dir="2700000" algn="tl">
                      <a:srgbClr val="000000"/>
                    </a:outerShdw>
                  </a:effectLst>
                  <a:cs typeface="+mn-cs"/>
                </a:rPr>
                <a:t>		</a:t>
              </a:r>
            </a:p>
          </p:txBody>
        </p:sp>
        <p:sp>
          <p:nvSpPr>
            <p:cNvPr id="1654795" name="Rectangle 1035"/>
            <p:cNvSpPr>
              <a:spLocks noChangeArrowheads="1"/>
            </p:cNvSpPr>
            <p:nvPr/>
          </p:nvSpPr>
          <p:spPr bwMode="auto">
            <a:xfrm>
              <a:off x="738" y="1746"/>
              <a:ext cx="194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dependence</a:t>
              </a:r>
            </a:p>
          </p:txBody>
        </p:sp>
        <p:sp>
          <p:nvSpPr>
            <p:cNvPr id="1654796" name="Rectangle 1036"/>
            <p:cNvSpPr>
              <a:spLocks noChangeArrowheads="1"/>
            </p:cNvSpPr>
            <p:nvPr/>
          </p:nvSpPr>
          <p:spPr bwMode="auto">
            <a:xfrm>
              <a:off x="3841" y="1781"/>
              <a:ext cx="385" cy="252"/>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p>
          </p:txBody>
        </p:sp>
        <p:sp>
          <p:nvSpPr>
            <p:cNvPr id="1654797" name="Rectangle 1037"/>
            <p:cNvSpPr>
              <a:spLocks noChangeArrowheads="1"/>
            </p:cNvSpPr>
            <p:nvPr/>
          </p:nvSpPr>
          <p:spPr bwMode="auto">
            <a:xfrm>
              <a:off x="4752" y="1746"/>
              <a:ext cx="1439" cy="25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30%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rgbClr val="FFFFFF"/>
                </a:solidFill>
                <a:effectLst>
                  <a:outerShdw blurRad="38100" dist="38100" dir="2700000" algn="tl">
                    <a:srgbClr val="000000"/>
                  </a:outerShdw>
                </a:effectLst>
                <a:cs typeface="+mn-cs"/>
              </a:endParaRPr>
            </a:p>
          </p:txBody>
        </p:sp>
        <p:sp>
          <p:nvSpPr>
            <p:cNvPr id="1654798" name="Rectangle 1038"/>
            <p:cNvSpPr>
              <a:spLocks noChangeArrowheads="1"/>
            </p:cNvSpPr>
            <p:nvPr/>
          </p:nvSpPr>
          <p:spPr bwMode="auto">
            <a:xfrm>
              <a:off x="738" y="2019"/>
              <a:ext cx="2317"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Respond to oral agents</a:t>
              </a:r>
            </a:p>
          </p:txBody>
        </p:sp>
        <p:sp>
          <p:nvSpPr>
            <p:cNvPr id="1654799" name="Rectangle 1039"/>
            <p:cNvSpPr>
              <a:spLocks noChangeArrowheads="1"/>
            </p:cNvSpPr>
            <p:nvPr/>
          </p:nvSpPr>
          <p:spPr bwMode="auto">
            <a:xfrm>
              <a:off x="3874" y="1994"/>
              <a:ext cx="202" cy="252"/>
            </a:xfrm>
            <a:prstGeom prst="rect">
              <a:avLst/>
            </a:prstGeom>
            <a:noFill/>
            <a:ln w="9525">
              <a:noFill/>
              <a:miter lim="800000"/>
              <a:headEnd/>
              <a:tailEnd/>
            </a:ln>
          </p:spPr>
          <p:txBody>
            <a:bodyPr wrap="square" lIns="0" tIns="0" rIns="0" bIns="0">
              <a:spAutoFit/>
            </a:bodyPr>
            <a:lstStyle/>
            <a:p>
              <a:pPr>
                <a:defRPr/>
              </a:pPr>
              <a:r>
                <a:rPr lang="da-DK" sz="2400" dirty="0" smtClean="0">
                  <a:solidFill>
                    <a:schemeClr val="accent1">
                      <a:lumMod val="75000"/>
                    </a:schemeClr>
                  </a:solidFill>
                  <a:effectLst>
                    <a:outerShdw blurRad="38100" dist="38100" dir="2700000" algn="tl">
                      <a:srgbClr val="000000"/>
                    </a:outerShdw>
                  </a:effectLst>
                  <a:cs typeface="+mn-cs"/>
                </a:rPr>
                <a:t>0</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0" name="Rectangle 1040"/>
            <p:cNvSpPr>
              <a:spLocks noChangeArrowheads="1"/>
            </p:cNvSpPr>
            <p:nvPr/>
          </p:nvSpPr>
          <p:spPr bwMode="auto">
            <a:xfrm>
              <a:off x="4752" y="2002"/>
              <a:ext cx="1527" cy="252"/>
            </a:xfrm>
            <a:prstGeom prst="rect">
              <a:avLst/>
            </a:prstGeom>
            <a:noFill/>
            <a:ln w="9525">
              <a:noFill/>
              <a:miter lim="800000"/>
              <a:headEnd/>
              <a:tailEnd/>
            </a:ln>
          </p:spPr>
          <p:txBody>
            <a:bodyPr wrap="squar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xxx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1" name="Rectangle 1041"/>
            <p:cNvSpPr>
              <a:spLocks noChangeArrowheads="1"/>
            </p:cNvSpPr>
            <p:nvPr/>
          </p:nvSpPr>
          <p:spPr bwMode="auto">
            <a:xfrm>
              <a:off x="738" y="2291"/>
              <a:ext cx="73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Ketosis</a:t>
              </a:r>
            </a:p>
          </p:txBody>
        </p:sp>
        <p:sp>
          <p:nvSpPr>
            <p:cNvPr id="1654802" name="Rectangle 1042"/>
            <p:cNvSpPr>
              <a:spLocks noChangeArrowheads="1"/>
            </p:cNvSpPr>
            <p:nvPr/>
          </p:nvSpPr>
          <p:spPr bwMode="auto">
            <a:xfrm>
              <a:off x="3821" y="2316"/>
              <a:ext cx="33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p>
          </p:txBody>
        </p:sp>
        <p:sp>
          <p:nvSpPr>
            <p:cNvPr id="1654803" name="Rectangle 1043"/>
            <p:cNvSpPr>
              <a:spLocks noChangeArrowheads="1"/>
            </p:cNvSpPr>
            <p:nvPr/>
          </p:nvSpPr>
          <p:spPr bwMode="auto">
            <a:xfrm>
              <a:off x="4889" y="2291"/>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4" name="Rectangle 1044"/>
            <p:cNvSpPr>
              <a:spLocks noChangeArrowheads="1"/>
            </p:cNvSpPr>
            <p:nvPr/>
          </p:nvSpPr>
          <p:spPr bwMode="auto">
            <a:xfrm>
              <a:off x="738" y="2564"/>
              <a:ext cx="185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Antibodies present</a:t>
              </a:r>
            </a:p>
          </p:txBody>
        </p:sp>
        <p:sp>
          <p:nvSpPr>
            <p:cNvPr id="1654805" name="Rectangle 1045"/>
            <p:cNvSpPr>
              <a:spLocks noChangeArrowheads="1"/>
            </p:cNvSpPr>
            <p:nvPr/>
          </p:nvSpPr>
          <p:spPr bwMode="auto">
            <a:xfrm>
              <a:off x="3841" y="2546"/>
              <a:ext cx="45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r>
                <a:rPr lang="da-DK" sz="2400" dirty="0">
                  <a:solidFill>
                    <a:srgbClr val="FFFFFF"/>
                  </a:solidFill>
                  <a:effectLst>
                    <a:outerShdw blurRad="38100" dist="38100" dir="2700000" algn="tl">
                      <a:srgbClr val="000000"/>
                    </a:outerShdw>
                  </a:effectLst>
                  <a:cs typeface="+mn-cs"/>
                </a:rPr>
                <a:t>  </a:t>
              </a:r>
            </a:p>
          </p:txBody>
        </p:sp>
        <p:sp>
          <p:nvSpPr>
            <p:cNvPr id="1654806" name="Rectangle 1046"/>
            <p:cNvSpPr>
              <a:spLocks noChangeArrowheads="1"/>
            </p:cNvSpPr>
            <p:nvPr/>
          </p:nvSpPr>
          <p:spPr bwMode="auto">
            <a:xfrm>
              <a:off x="4829" y="2564"/>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7" name="Rectangle 1047"/>
            <p:cNvSpPr>
              <a:spLocks noChangeArrowheads="1"/>
            </p:cNvSpPr>
            <p:nvPr/>
          </p:nvSpPr>
          <p:spPr bwMode="auto">
            <a:xfrm>
              <a:off x="738" y="2837"/>
              <a:ext cx="2004"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Typical Age of onset</a:t>
              </a:r>
            </a:p>
          </p:txBody>
        </p:sp>
        <p:sp>
          <p:nvSpPr>
            <p:cNvPr id="1654808" name="Rectangle 1048"/>
            <p:cNvSpPr>
              <a:spLocks noChangeArrowheads="1"/>
            </p:cNvSpPr>
            <p:nvPr/>
          </p:nvSpPr>
          <p:spPr bwMode="auto">
            <a:xfrm>
              <a:off x="3774" y="2837"/>
              <a:ext cx="610"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teens</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9" name="Rectangle 1049"/>
            <p:cNvSpPr>
              <a:spLocks noChangeArrowheads="1"/>
            </p:cNvSpPr>
            <p:nvPr/>
          </p:nvSpPr>
          <p:spPr bwMode="auto">
            <a:xfrm>
              <a:off x="4829" y="2837"/>
              <a:ext cx="91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adult</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10" name="Rectangle 1050"/>
            <p:cNvSpPr>
              <a:spLocks noChangeArrowheads="1"/>
            </p:cNvSpPr>
            <p:nvPr/>
          </p:nvSpPr>
          <p:spPr bwMode="auto">
            <a:xfrm>
              <a:off x="1303" y="3127"/>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1" name="Rectangle 1051"/>
            <p:cNvSpPr>
              <a:spLocks noChangeArrowheads="1"/>
            </p:cNvSpPr>
            <p:nvPr/>
          </p:nvSpPr>
          <p:spPr bwMode="auto">
            <a:xfrm>
              <a:off x="3993" y="3111"/>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2" name="Rectangle 1052"/>
            <p:cNvSpPr>
              <a:spLocks noChangeArrowheads="1"/>
            </p:cNvSpPr>
            <p:nvPr/>
          </p:nvSpPr>
          <p:spPr bwMode="auto">
            <a:xfrm>
              <a:off x="4829" y="3111"/>
              <a:ext cx="839"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3" name="Rectangle 1053"/>
            <p:cNvSpPr>
              <a:spLocks noChangeArrowheads="1"/>
            </p:cNvSpPr>
            <p:nvPr/>
          </p:nvSpPr>
          <p:spPr bwMode="auto">
            <a:xfrm>
              <a:off x="738"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4" name="Rectangle 1054"/>
            <p:cNvSpPr>
              <a:spLocks noChangeArrowheads="1"/>
            </p:cNvSpPr>
            <p:nvPr/>
          </p:nvSpPr>
          <p:spPr bwMode="auto">
            <a:xfrm>
              <a:off x="3993"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5" name="Rectangle 1055"/>
            <p:cNvSpPr>
              <a:spLocks noChangeArrowheads="1"/>
            </p:cNvSpPr>
            <p:nvPr/>
          </p:nvSpPr>
          <p:spPr bwMode="auto">
            <a:xfrm>
              <a:off x="4829" y="3382"/>
              <a:ext cx="672" cy="249"/>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p>
          </p:txBody>
        </p:sp>
      </p:grpSp>
      <p:sp>
        <p:nvSpPr>
          <p:cNvPr id="1654816" name="Rectangle 1056"/>
          <p:cNvSpPr>
            <a:spLocks noChangeArrowheads="1"/>
          </p:cNvSpPr>
          <p:nvPr/>
        </p:nvSpPr>
        <p:spPr bwMode="auto">
          <a:xfrm>
            <a:off x="533400" y="5486400"/>
            <a:ext cx="268288" cy="457200"/>
          </a:xfrm>
          <a:prstGeom prst="rect">
            <a:avLst/>
          </a:prstGeom>
          <a:noFill/>
          <a:ln w="12700">
            <a:noFill/>
            <a:miter lim="800000"/>
            <a:headEnd/>
            <a:tailEnd/>
          </a:ln>
          <a:effectLst/>
        </p:spPr>
        <p:txBody>
          <a:bodyPr wrap="none">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81925" name="Text Box 1057"/>
          <p:cNvSpPr txBox="1">
            <a:spLocks noChangeArrowheads="1"/>
          </p:cNvSpPr>
          <p:nvPr/>
        </p:nvSpPr>
        <p:spPr bwMode="auto">
          <a:xfrm>
            <a:off x="5334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6" name="Text Box 1058"/>
          <p:cNvSpPr txBox="1">
            <a:spLocks noChangeArrowheads="1"/>
          </p:cNvSpPr>
          <p:nvPr/>
        </p:nvSpPr>
        <p:spPr bwMode="auto">
          <a:xfrm>
            <a:off x="6477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7" name="Text Box 1059"/>
          <p:cNvSpPr txBox="1">
            <a:spLocks noChangeArrowheads="1"/>
          </p:cNvSpPr>
          <p:nvPr/>
        </p:nvSpPr>
        <p:spPr bwMode="auto">
          <a:xfrm>
            <a:off x="75438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36" name="Rectangle 1047"/>
          <p:cNvSpPr>
            <a:spLocks noChangeArrowheads="1"/>
          </p:cNvSpPr>
          <p:nvPr/>
        </p:nvSpPr>
        <p:spPr bwMode="auto">
          <a:xfrm>
            <a:off x="336151" y="4901771"/>
            <a:ext cx="29083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Resistance</a:t>
            </a:r>
          </a:p>
        </p:txBody>
      </p:sp>
      <p:sp>
        <p:nvSpPr>
          <p:cNvPr id="37" name="Rectangle 1048"/>
          <p:cNvSpPr>
            <a:spLocks noChangeArrowheads="1"/>
          </p:cNvSpPr>
          <p:nvPr/>
        </p:nvSpPr>
        <p:spPr bwMode="auto">
          <a:xfrm>
            <a:off x="5916913" y="4887209"/>
            <a:ext cx="631825"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xxx</a:t>
            </a:r>
          </a:p>
        </p:txBody>
      </p:sp>
      <p:sp>
        <p:nvSpPr>
          <p:cNvPr id="38" name="Rectangle 1048"/>
          <p:cNvSpPr>
            <a:spLocks noChangeArrowheads="1"/>
          </p:cNvSpPr>
          <p:nvPr/>
        </p:nvSpPr>
        <p:spPr bwMode="auto">
          <a:xfrm>
            <a:off x="4820538" y="4917019"/>
            <a:ext cx="341313"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p>
        </p:txBody>
      </p:sp>
      <p:sp>
        <p:nvSpPr>
          <p:cNvPr id="39" name="Rectangle 1048"/>
          <p:cNvSpPr>
            <a:spLocks noChangeArrowheads="1"/>
          </p:cNvSpPr>
          <p:nvPr/>
        </p:nvSpPr>
        <p:spPr bwMode="auto">
          <a:xfrm>
            <a:off x="7238079" y="4889275"/>
            <a:ext cx="5334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Tree>
    <p:extLst>
      <p:ext uri="{BB962C8B-B14F-4D97-AF65-F5344CB8AC3E}">
        <p14:creationId xmlns:p14="http://schemas.microsoft.com/office/powerpoint/2010/main" val="2695368937"/>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457200" y="320040"/>
            <a:ext cx="3429000" cy="1143000"/>
          </a:xfrm>
        </p:spPr>
        <p:txBody>
          <a:bodyPr>
            <a:normAutofit fontScale="90000"/>
          </a:bodyPr>
          <a:lstStyle/>
          <a:p>
            <a:r>
              <a:rPr lang="en-US" dirty="0" smtClean="0">
                <a:solidFill>
                  <a:srgbClr val="E668D7"/>
                </a:solidFill>
              </a:rPr>
              <a:t>Gestational Diabetes</a:t>
            </a:r>
          </a:p>
        </p:txBody>
      </p:sp>
      <p:sp>
        <p:nvSpPr>
          <p:cNvPr id="2" name="Content Placeholder 1"/>
          <p:cNvSpPr>
            <a:spLocks noGrp="1"/>
          </p:cNvSpPr>
          <p:nvPr>
            <p:ph idx="1"/>
          </p:nvPr>
        </p:nvSpPr>
        <p:spPr>
          <a:xfrm>
            <a:off x="457200" y="1609416"/>
            <a:ext cx="3124200" cy="4846320"/>
          </a:xfrm>
        </p:spPr>
        <p:txBody>
          <a:bodyPr/>
          <a:lstStyle/>
          <a:p>
            <a:r>
              <a:rPr lang="en-US" sz="2800" dirty="0"/>
              <a:t>GDM – hyperglycemia first recognized during </a:t>
            </a:r>
            <a:r>
              <a:rPr lang="en-US" sz="2800" dirty="0" smtClean="0"/>
              <a:t>pregnancy</a:t>
            </a:r>
            <a:endParaRPr lang="en-US" dirty="0"/>
          </a:p>
        </p:txBody>
      </p:sp>
      <p:pic>
        <p:nvPicPr>
          <p:cNvPr id="55299" name="Picture 9" descr="C:\Documents and Settings\Owner\Local Settings\Temporary Internet Files\Content.IE5\PUKT6R4U\MP90044309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0" y="-36513"/>
            <a:ext cx="51435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06752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rrowheads="1"/>
          </p:cNvSpPr>
          <p:nvPr>
            <p:ph type="title"/>
          </p:nvPr>
        </p:nvSpPr>
        <p:spPr>
          <a:xfrm>
            <a:off x="457200" y="320040"/>
            <a:ext cx="7239000" cy="746760"/>
          </a:xfrm>
        </p:spPr>
        <p:txBody>
          <a:bodyPr/>
          <a:lstStyle/>
          <a:p>
            <a:pPr eaLnBrk="1" hangingPunct="1"/>
            <a:r>
              <a:rPr lang="en-US" dirty="0" smtClean="0"/>
              <a:t>Screen for GDM</a:t>
            </a:r>
          </a:p>
        </p:txBody>
      </p:sp>
      <p:sp>
        <p:nvSpPr>
          <p:cNvPr id="49155" name="Content Placeholder 1"/>
          <p:cNvSpPr>
            <a:spLocks noGrp="1"/>
          </p:cNvSpPr>
          <p:nvPr>
            <p:ph idx="1"/>
          </p:nvPr>
        </p:nvSpPr>
        <p:spPr>
          <a:xfrm>
            <a:off x="762000" y="1337417"/>
            <a:ext cx="3886200" cy="4191000"/>
          </a:xfrm>
        </p:spPr>
        <p:txBody>
          <a:bodyPr/>
          <a:lstStyle/>
          <a:p>
            <a:pPr>
              <a:defRPr/>
            </a:pPr>
            <a:r>
              <a:rPr lang="en-US" dirty="0" smtClean="0"/>
              <a:t>Screen for undiagnosed Type 2 at the first prenatal visit in those with risk factors using standard diagnostic criteria.</a:t>
            </a:r>
          </a:p>
          <a:p>
            <a:pPr>
              <a:defRPr/>
            </a:pPr>
            <a:r>
              <a:rPr lang="en-US" dirty="0" smtClean="0"/>
              <a:t>If normal, recheck at 24-28 weeks</a:t>
            </a:r>
          </a:p>
        </p:txBody>
      </p:sp>
      <p:pic>
        <p:nvPicPr>
          <p:cNvPr id="49156" name="Picture 2" descr="C:\Documents and Settings\Owner\Local Settings\Temporary Internet Files\Content.IE5\C57G9R4K\MP90042770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362200"/>
            <a:ext cx="40259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0980479"/>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320040"/>
            <a:ext cx="7239000" cy="594360"/>
          </a:xfrm>
        </p:spPr>
        <p:txBody>
          <a:bodyPr/>
          <a:lstStyle/>
          <a:p>
            <a:pPr eaLnBrk="1" hangingPunct="1"/>
            <a:r>
              <a:rPr lang="en-US" dirty="0" smtClean="0"/>
              <a:t>Global Epidemic</a:t>
            </a:r>
          </a:p>
        </p:txBody>
      </p:sp>
      <p:sp>
        <p:nvSpPr>
          <p:cNvPr id="1366019" name="Rectangle 3"/>
          <p:cNvSpPr>
            <a:spLocks noGrp="1" noChangeArrowheads="1"/>
          </p:cNvSpPr>
          <p:nvPr>
            <p:ph type="body" idx="1"/>
          </p:nvPr>
        </p:nvSpPr>
        <p:spPr>
          <a:xfrm>
            <a:off x="457200" y="1219200"/>
            <a:ext cx="8226425" cy="5029200"/>
          </a:xfrm>
        </p:spPr>
        <p:txBody>
          <a:bodyPr/>
          <a:lstStyle/>
          <a:p>
            <a:pPr eaLnBrk="1" hangingPunct="1"/>
            <a:r>
              <a:rPr lang="en-US" dirty="0" smtClean="0"/>
              <a:t>Every 10 seconds</a:t>
            </a:r>
          </a:p>
          <a:p>
            <a:pPr lvl="1" eaLnBrk="1" hangingPunct="1"/>
            <a:r>
              <a:rPr lang="en-US" dirty="0" smtClean="0"/>
              <a:t>1 person dies with diabetes</a:t>
            </a:r>
          </a:p>
          <a:p>
            <a:pPr lvl="1" eaLnBrk="1" hangingPunct="1"/>
            <a:r>
              <a:rPr lang="en-US" dirty="0" smtClean="0"/>
              <a:t>2 people develop diabetes</a:t>
            </a:r>
          </a:p>
          <a:p>
            <a:pPr eaLnBrk="1" hangingPunct="1"/>
            <a:r>
              <a:rPr lang="en-US" dirty="0" smtClean="0"/>
              <a:t>Every year</a:t>
            </a:r>
          </a:p>
          <a:p>
            <a:pPr lvl="1" eaLnBrk="1" hangingPunct="1"/>
            <a:r>
              <a:rPr lang="en-US" dirty="0" smtClean="0"/>
              <a:t>3 million deaths</a:t>
            </a:r>
          </a:p>
          <a:p>
            <a:pPr lvl="1" eaLnBrk="1" hangingPunct="1"/>
            <a:r>
              <a:rPr lang="en-US" dirty="0" smtClean="0"/>
              <a:t>6 million new cases</a:t>
            </a:r>
          </a:p>
          <a:p>
            <a:pPr eaLnBrk="1" hangingPunct="1"/>
            <a:r>
              <a:rPr lang="en-US" dirty="0" smtClean="0"/>
              <a:t> World Diabetes Day is November 14</a:t>
            </a:r>
          </a:p>
          <a:p>
            <a:pPr eaLnBrk="1" hangingPunct="1"/>
            <a:r>
              <a:rPr lang="en-US" dirty="0" smtClean="0"/>
              <a:t> March is ADA Sound the Alert Day “find people w/ undetected diabetes”</a:t>
            </a:r>
          </a:p>
          <a:p>
            <a:pPr eaLnBrk="1" hangingPunct="1"/>
            <a:endParaRPr lang="en-US" baseline="30000" dirty="0" smtClean="0"/>
          </a:p>
        </p:txBody>
      </p:sp>
      <p:pic>
        <p:nvPicPr>
          <p:cNvPr id="13316" name="Picture 6" descr="http://www.worlddiabetesday.org/files/images/dka.jpg">
            <a:hlinkClick r:id="rId3" tooltip="Understand diabetes and take control"/>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295400"/>
            <a:ext cx="21256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60302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660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3660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3660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6601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36601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366019">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66019">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3660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6019"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GDM Diabetes Rates –  </a:t>
            </a:r>
            <a:br>
              <a:rPr lang="en-US" dirty="0" smtClean="0"/>
            </a:br>
            <a:r>
              <a:rPr lang="en-US" dirty="0" smtClean="0"/>
              <a:t> 2-10% of all Pregnancies</a:t>
            </a:r>
            <a:endParaRPr lang="en-US" dirty="0"/>
          </a:p>
        </p:txBody>
      </p:sp>
      <p:sp>
        <p:nvSpPr>
          <p:cNvPr id="3" name="Content Placeholder 2"/>
          <p:cNvSpPr>
            <a:spLocks noGrp="1"/>
          </p:cNvSpPr>
          <p:nvPr>
            <p:ph idx="1"/>
          </p:nvPr>
        </p:nvSpPr>
        <p:spPr>
          <a:xfrm>
            <a:off x="457200" y="1752600"/>
            <a:ext cx="7239000" cy="4846320"/>
          </a:xfrm>
        </p:spPr>
        <p:txBody>
          <a:bodyPr>
            <a:normAutofit/>
          </a:bodyPr>
          <a:lstStyle/>
          <a:p>
            <a:pPr>
              <a:defRPr/>
            </a:pPr>
            <a:r>
              <a:rPr lang="en-US" dirty="0" smtClean="0"/>
              <a:t>GDM </a:t>
            </a:r>
            <a:r>
              <a:rPr lang="en-US" dirty="0"/>
              <a:t>prevalence increased by </a:t>
            </a:r>
          </a:p>
          <a:p>
            <a:pPr lvl="1">
              <a:defRPr/>
            </a:pPr>
            <a:r>
              <a:rPr lang="en-US" dirty="0"/>
              <a:t>∼10–100% during the past 20 years</a:t>
            </a:r>
          </a:p>
          <a:p>
            <a:pPr>
              <a:defRPr/>
            </a:pPr>
            <a:r>
              <a:rPr lang="en-US" dirty="0"/>
              <a:t>Native Americans, Asians, Hispanics, and African-American women at highest risk</a:t>
            </a:r>
          </a:p>
          <a:p>
            <a:r>
              <a:rPr lang="en-US" dirty="0" smtClean="0"/>
              <a:t>Immediately </a:t>
            </a:r>
            <a:r>
              <a:rPr lang="en-US" dirty="0"/>
              <a:t>after pregnancy, 5% to 10% of </a:t>
            </a:r>
            <a:r>
              <a:rPr lang="en-US" dirty="0" smtClean="0"/>
              <a:t>GDM diagnosed with type 2 diabetes</a:t>
            </a:r>
            <a:endParaRPr lang="en-US" dirty="0"/>
          </a:p>
          <a:p>
            <a:r>
              <a:rPr lang="en-US" dirty="0"/>
              <a:t>Women </a:t>
            </a:r>
            <a:r>
              <a:rPr lang="en-US" dirty="0" smtClean="0"/>
              <a:t>with gestational diabetes </a:t>
            </a:r>
            <a:r>
              <a:rPr lang="en-US" dirty="0"/>
              <a:t>35% to 60% chance of developing </a:t>
            </a:r>
            <a:r>
              <a:rPr lang="en-US" dirty="0" smtClean="0"/>
              <a:t>DM in next </a:t>
            </a:r>
            <a:r>
              <a:rPr lang="en-US" dirty="0"/>
              <a:t>10–20 years.</a:t>
            </a:r>
          </a:p>
        </p:txBody>
      </p:sp>
    </p:spTree>
    <p:extLst>
      <p:ext uri="{BB962C8B-B14F-4D97-AF65-F5344CB8AC3E}">
        <p14:creationId xmlns:p14="http://schemas.microsoft.com/office/powerpoint/2010/main" val="21004551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457200" y="244475"/>
            <a:ext cx="8686800" cy="1584325"/>
          </a:xfrm>
        </p:spPr>
        <p:txBody>
          <a:bodyPr>
            <a:normAutofit fontScale="90000"/>
          </a:bodyPr>
          <a:lstStyle/>
          <a:p>
            <a:r>
              <a:rPr lang="en-US" smtClean="0"/>
              <a:t>Increasing Prevalence of GDM</a:t>
            </a:r>
            <a:br>
              <a:rPr lang="en-US" smtClean="0"/>
            </a:br>
            <a:r>
              <a:rPr lang="en-US" smtClean="0"/>
              <a:t>A public health perspective </a:t>
            </a:r>
            <a:br>
              <a:rPr lang="en-US" smtClean="0"/>
            </a:br>
            <a:endParaRPr lang="en-US" smtClean="0"/>
          </a:p>
        </p:txBody>
      </p:sp>
      <p:sp>
        <p:nvSpPr>
          <p:cNvPr id="45059" name="Content Placeholder 2"/>
          <p:cNvSpPr>
            <a:spLocks noGrp="1"/>
          </p:cNvSpPr>
          <p:nvPr>
            <p:ph idx="1"/>
          </p:nvPr>
        </p:nvSpPr>
        <p:spPr>
          <a:xfrm>
            <a:off x="455613" y="1524000"/>
            <a:ext cx="7392987" cy="4572000"/>
          </a:xfrm>
        </p:spPr>
        <p:txBody>
          <a:bodyPr>
            <a:normAutofit/>
          </a:bodyPr>
          <a:lstStyle/>
          <a:p>
            <a:pPr>
              <a:defRPr/>
            </a:pPr>
            <a:r>
              <a:rPr lang="en-US" dirty="0" smtClean="0"/>
              <a:t>Body weight before and during pregnancy influences risk of GDM and future diabetes</a:t>
            </a:r>
          </a:p>
          <a:p>
            <a:pPr>
              <a:defRPr/>
            </a:pPr>
            <a:r>
              <a:rPr lang="en-US" dirty="0" smtClean="0"/>
              <a:t>Children born to women with GDM at greater risk of diabetes</a:t>
            </a:r>
          </a:p>
          <a:p>
            <a:pPr>
              <a:defRPr/>
            </a:pPr>
            <a:r>
              <a:rPr lang="en-US" dirty="0" smtClean="0"/>
              <a:t>Focus on prevention  </a:t>
            </a:r>
          </a:p>
          <a:p>
            <a:pPr algn="r">
              <a:buFont typeface="Wingdings" pitchFamily="2" charset="2"/>
              <a:buNone/>
              <a:defRPr/>
            </a:pPr>
            <a:endParaRPr lang="en-US" sz="2000" i="1" dirty="0" smtClean="0"/>
          </a:p>
          <a:p>
            <a:pPr marL="0" indent="0">
              <a:buNone/>
              <a:defRPr/>
            </a:pPr>
            <a:endParaRPr lang="en-US" dirty="0" smtClean="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3800" y="3962400"/>
            <a:ext cx="3977268" cy="2547937"/>
          </a:xfrm>
          <a:prstGeom prst="rect">
            <a:avLst/>
          </a:prstGeom>
        </p:spPr>
      </p:pic>
    </p:spTree>
    <p:extLst>
      <p:ext uri="{BB962C8B-B14F-4D97-AF65-F5344CB8AC3E}">
        <p14:creationId xmlns:p14="http://schemas.microsoft.com/office/powerpoint/2010/main" val="437996797"/>
      </p:ext>
    </p:extLst>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p:txBody>
          <a:bodyPr>
            <a:normAutofit fontScale="90000"/>
          </a:bodyPr>
          <a:lstStyle/>
          <a:p>
            <a:pPr eaLnBrk="1" hangingPunct="1"/>
            <a:r>
              <a:rPr lang="en-US" dirty="0" smtClean="0"/>
              <a:t>Postnatal Health: </a:t>
            </a:r>
            <a:br>
              <a:rPr lang="en-US" dirty="0" smtClean="0"/>
            </a:br>
            <a:r>
              <a:rPr lang="en-US" dirty="0" smtClean="0"/>
              <a:t>Maternal Behavior</a:t>
            </a:r>
          </a:p>
        </p:txBody>
      </p:sp>
      <p:sp>
        <p:nvSpPr>
          <p:cNvPr id="52227" name="Rectangle 3"/>
          <p:cNvSpPr>
            <a:spLocks noGrp="1" noRot="1" noChangeArrowheads="1"/>
          </p:cNvSpPr>
          <p:nvPr>
            <p:ph idx="1"/>
          </p:nvPr>
        </p:nvSpPr>
        <p:spPr>
          <a:xfrm>
            <a:off x="533400" y="1219200"/>
            <a:ext cx="7239000" cy="5257800"/>
          </a:xfrm>
        </p:spPr>
        <p:txBody>
          <a:bodyPr>
            <a:normAutofit/>
          </a:bodyPr>
          <a:lstStyle/>
          <a:p>
            <a:pPr marL="914400" lvl="2" indent="0" eaLnBrk="1" hangingPunct="1">
              <a:buFont typeface="Wingdings" pitchFamily="2" charset="2"/>
              <a:buNone/>
              <a:defRPr/>
            </a:pPr>
            <a:endParaRPr lang="en-US" sz="2800" dirty="0" smtClean="0"/>
          </a:p>
          <a:p>
            <a:pPr>
              <a:defRPr/>
            </a:pPr>
            <a:r>
              <a:rPr lang="en-US" dirty="0" smtClean="0"/>
              <a:t>Encourage breastfeeding </a:t>
            </a:r>
          </a:p>
          <a:p>
            <a:pPr>
              <a:defRPr/>
            </a:pPr>
            <a:r>
              <a:rPr lang="en-US" dirty="0" smtClean="0"/>
              <a:t>Screening </a:t>
            </a:r>
            <a:r>
              <a:rPr lang="en-US" dirty="0"/>
              <a:t>6-12 weeks post partum using non-pregnant OGTT criteria</a:t>
            </a:r>
          </a:p>
          <a:p>
            <a:pPr>
              <a:defRPr/>
            </a:pPr>
            <a:r>
              <a:rPr lang="en-US" dirty="0"/>
              <a:t>Repeat at 3 </a:t>
            </a:r>
            <a:r>
              <a:rPr lang="en-US" dirty="0" err="1"/>
              <a:t>yr</a:t>
            </a:r>
            <a:r>
              <a:rPr lang="en-US" dirty="0"/>
              <a:t> intervals or signs of DM</a:t>
            </a:r>
          </a:p>
          <a:p>
            <a:pPr>
              <a:defRPr/>
            </a:pPr>
            <a:r>
              <a:rPr lang="en-US" dirty="0"/>
              <a:t>Encourage weight control </a:t>
            </a:r>
            <a:r>
              <a:rPr lang="en-US" dirty="0" smtClean="0"/>
              <a:t>and exercise</a:t>
            </a:r>
            <a:endParaRPr lang="en-US" dirty="0"/>
          </a:p>
          <a:p>
            <a:pPr>
              <a:defRPr/>
            </a:pPr>
            <a:r>
              <a:rPr lang="en-US" dirty="0"/>
              <a:t>Make sure connected with health care </a:t>
            </a:r>
          </a:p>
          <a:p>
            <a:pPr>
              <a:defRPr/>
            </a:pPr>
            <a:r>
              <a:rPr lang="en-US" dirty="0" smtClean="0"/>
              <a:t>Preconception </a:t>
            </a:r>
            <a:r>
              <a:rPr lang="en-US" dirty="0"/>
              <a:t>counseling</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4290386"/>
            <a:ext cx="2057400" cy="2567614"/>
          </a:xfrm>
          <a:prstGeom prst="rect">
            <a:avLst/>
          </a:prstGeom>
        </p:spPr>
      </p:pic>
    </p:spTree>
    <p:extLst>
      <p:ext uri="{BB962C8B-B14F-4D97-AF65-F5344CB8AC3E}">
        <p14:creationId xmlns:p14="http://schemas.microsoft.com/office/powerpoint/2010/main" val="3412699566"/>
      </p:ext>
    </p:extLst>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normAutofit fontScale="90000"/>
          </a:bodyPr>
          <a:lstStyle/>
          <a:p>
            <a:r>
              <a:rPr lang="en-US" smtClean="0"/>
              <a:t>Other Causes of Hyperglycemia</a:t>
            </a:r>
          </a:p>
        </p:txBody>
      </p:sp>
      <p:sp>
        <p:nvSpPr>
          <p:cNvPr id="3" name="Content Placeholder 2"/>
          <p:cNvSpPr>
            <a:spLocks noGrp="1"/>
          </p:cNvSpPr>
          <p:nvPr>
            <p:ph sz="half" idx="1"/>
          </p:nvPr>
        </p:nvSpPr>
        <p:spPr>
          <a:xfrm>
            <a:off x="609600" y="1828800"/>
            <a:ext cx="3810000" cy="4800600"/>
          </a:xfrm>
        </p:spPr>
        <p:txBody>
          <a:bodyPr/>
          <a:lstStyle/>
          <a:p>
            <a:pPr lvl="1">
              <a:defRPr/>
            </a:pPr>
            <a:r>
              <a:rPr lang="en-US" sz="3200" dirty="0" smtClean="0"/>
              <a:t>Steroids</a:t>
            </a:r>
          </a:p>
          <a:p>
            <a:pPr lvl="1">
              <a:defRPr/>
            </a:pPr>
            <a:r>
              <a:rPr lang="en-US" sz="3200" dirty="0" smtClean="0"/>
              <a:t>Agent Orange</a:t>
            </a:r>
          </a:p>
          <a:p>
            <a:pPr lvl="1">
              <a:defRPr/>
            </a:pPr>
            <a:r>
              <a:rPr lang="en-US" sz="3200" dirty="0" smtClean="0"/>
              <a:t>Tube feedings / TPN</a:t>
            </a:r>
          </a:p>
          <a:p>
            <a:pPr lvl="1">
              <a:defRPr/>
            </a:pPr>
            <a:r>
              <a:rPr lang="en-US" sz="3200" dirty="0" smtClean="0"/>
              <a:t>Transplant medications</a:t>
            </a:r>
          </a:p>
          <a:p>
            <a:pPr lvl="1">
              <a:defRPr/>
            </a:pPr>
            <a:r>
              <a:rPr lang="en-US" sz="3200" dirty="0" smtClean="0"/>
              <a:t>Cystic Fibrosis</a:t>
            </a:r>
          </a:p>
        </p:txBody>
      </p:sp>
      <p:sp>
        <p:nvSpPr>
          <p:cNvPr id="4" name="Content Placeholder 3"/>
          <p:cNvSpPr>
            <a:spLocks noGrp="1"/>
          </p:cNvSpPr>
          <p:nvPr>
            <p:ph sz="half" idx="2"/>
          </p:nvPr>
        </p:nvSpPr>
        <p:spPr>
          <a:xfrm>
            <a:off x="4267200" y="1752600"/>
            <a:ext cx="3733800" cy="4191000"/>
          </a:xfrm>
          <a:ln w="76200">
            <a:solidFill>
              <a:srgbClr val="92D050"/>
            </a:solidFill>
          </a:ln>
        </p:spPr>
        <p:txBody>
          <a:bodyPr/>
          <a:lstStyle/>
          <a:p>
            <a:pPr marL="457200" lvl="1" indent="0">
              <a:buFont typeface="Wingdings" pitchFamily="2" charset="2"/>
              <a:buNone/>
              <a:defRPr/>
            </a:pPr>
            <a:r>
              <a:rPr lang="en-US" sz="3200" dirty="0"/>
              <a:t>Regardless of cause, requires </a:t>
            </a:r>
            <a:r>
              <a:rPr lang="en-US" sz="3200" dirty="0" smtClean="0"/>
              <a:t>treatment</a:t>
            </a:r>
            <a:endParaRPr lang="en-US" sz="3200" dirty="0"/>
          </a:p>
          <a:p>
            <a:pPr lvl="2">
              <a:defRPr/>
            </a:pPr>
            <a:r>
              <a:rPr lang="en-US" sz="2800" dirty="0"/>
              <a:t>Insulin always works</a:t>
            </a:r>
          </a:p>
          <a:p>
            <a:pPr lvl="2">
              <a:defRPr/>
            </a:pPr>
            <a:r>
              <a:rPr lang="en-US" sz="2800" dirty="0"/>
              <a:t>Sign of pancreatic malfunction</a:t>
            </a:r>
          </a:p>
          <a:p>
            <a:pPr>
              <a:defRPr/>
            </a:pPr>
            <a:endParaRPr lang="en-US" dirty="0"/>
          </a:p>
        </p:txBody>
      </p:sp>
    </p:spTree>
    <p:extLst>
      <p:ext uri="{BB962C8B-B14F-4D97-AF65-F5344CB8AC3E}">
        <p14:creationId xmlns:p14="http://schemas.microsoft.com/office/powerpoint/2010/main" val="223324858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normAutofit fontScale="90000"/>
          </a:bodyPr>
          <a:lstStyle/>
          <a:p>
            <a:pPr eaLnBrk="1" hangingPunct="1"/>
            <a:r>
              <a:rPr lang="en-US" smtClean="0"/>
              <a:t>Diabetes Detectives Needed</a:t>
            </a:r>
          </a:p>
        </p:txBody>
      </p:sp>
      <p:sp>
        <p:nvSpPr>
          <p:cNvPr id="1684483" name="Rectangle 3"/>
          <p:cNvSpPr>
            <a:spLocks noGrp="1" noChangeArrowheads="1"/>
          </p:cNvSpPr>
          <p:nvPr>
            <p:ph type="body" idx="1"/>
          </p:nvPr>
        </p:nvSpPr>
        <p:spPr>
          <a:xfrm>
            <a:off x="3883025" y="1752600"/>
            <a:ext cx="4803775" cy="4800600"/>
          </a:xfrm>
        </p:spPr>
        <p:txBody>
          <a:bodyPr/>
          <a:lstStyle/>
          <a:p>
            <a:pPr eaLnBrk="1" hangingPunct="1"/>
            <a:r>
              <a:rPr lang="en-US" smtClean="0"/>
              <a:t>On average – takes 6.5 years to diagnose diabetes</a:t>
            </a:r>
          </a:p>
          <a:p>
            <a:pPr eaLnBrk="1" hangingPunct="1"/>
            <a:r>
              <a:rPr lang="en-US" smtClean="0"/>
              <a:t>1/3 of all people with diabetes don’t know they have it</a:t>
            </a:r>
          </a:p>
          <a:p>
            <a:pPr eaLnBrk="1" hangingPunct="1"/>
            <a:endParaRPr lang="en-US" smtClean="0"/>
          </a:p>
        </p:txBody>
      </p:sp>
      <p:pic>
        <p:nvPicPr>
          <p:cNvPr id="94212" name="Picture 4" descr="uf1qah1w[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752600"/>
            <a:ext cx="3048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18543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8448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ctrTitle"/>
          </p:nvPr>
        </p:nvSpPr>
        <p:spPr>
          <a:xfrm>
            <a:off x="457200" y="304800"/>
            <a:ext cx="7772400" cy="2590800"/>
          </a:xfrm>
        </p:spPr>
        <p:txBody>
          <a:bodyPr/>
          <a:lstStyle/>
          <a:p>
            <a:pPr eaLnBrk="1" hangingPunct="1"/>
            <a:r>
              <a:rPr lang="en-US" sz="3600" b="1" smtClean="0">
                <a:solidFill>
                  <a:srgbClr val="00FF00"/>
                </a:solidFill>
              </a:rPr>
              <a:t>Diabetes Bingo</a:t>
            </a:r>
            <a:br>
              <a:rPr lang="en-US" sz="3600" b="1" smtClean="0">
                <a:solidFill>
                  <a:srgbClr val="00FF00"/>
                </a:solidFill>
              </a:rPr>
            </a:br>
            <a:r>
              <a:rPr lang="en-US" sz="3600" b="1" smtClean="0">
                <a:solidFill>
                  <a:srgbClr val="00FF00"/>
                </a:solidFill>
              </a:rPr>
              <a:t>“DiaBingo”</a:t>
            </a:r>
            <a:br>
              <a:rPr lang="en-US" sz="3600" b="1" smtClean="0">
                <a:solidFill>
                  <a:srgbClr val="00FF00"/>
                </a:solidFill>
              </a:rPr>
            </a:br>
            <a:r>
              <a:rPr lang="en-US" sz="3600" b="1" smtClean="0">
                <a:solidFill>
                  <a:srgbClr val="00FF00"/>
                </a:solidFill>
              </a:rPr>
              <a:t>Shout out Right Answer</a:t>
            </a:r>
          </a:p>
        </p:txBody>
      </p:sp>
      <p:sp>
        <p:nvSpPr>
          <p:cNvPr id="96259" name="Rectangle 3"/>
          <p:cNvSpPr>
            <a:spLocks noGrp="1" noChangeArrowheads="1"/>
          </p:cNvSpPr>
          <p:nvPr>
            <p:ph type="subTitle" idx="1"/>
          </p:nvPr>
        </p:nvSpPr>
        <p:spPr>
          <a:xfrm>
            <a:off x="0" y="4343400"/>
            <a:ext cx="6400800" cy="1752600"/>
          </a:xfrm>
        </p:spPr>
        <p:txBody>
          <a:bodyPr/>
          <a:lstStyle/>
          <a:p>
            <a:pPr eaLnBrk="1" hangingPunct="1"/>
            <a:r>
              <a:rPr lang="en-US" b="1" smtClean="0"/>
              <a:t> </a:t>
            </a:r>
          </a:p>
        </p:txBody>
      </p:sp>
      <p:pic>
        <p:nvPicPr>
          <p:cNvPr id="96260" name="Picture 4" descr="MCj0336154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3352800"/>
            <a:ext cx="3592513"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218720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ctrTitle" idx="4294967295"/>
          </p:nvPr>
        </p:nvSpPr>
        <p:spPr>
          <a:xfrm>
            <a:off x="1143000" y="0"/>
            <a:ext cx="8001000" cy="838200"/>
          </a:xfrm>
        </p:spPr>
        <p:txBody>
          <a:bodyPr/>
          <a:lstStyle/>
          <a:p>
            <a:pPr eaLnBrk="1" hangingPunct="1"/>
            <a:r>
              <a:rPr lang="en-US" sz="3800" dirty="0" err="1" smtClean="0">
                <a:solidFill>
                  <a:srgbClr val="00FF00"/>
                </a:solidFill>
              </a:rPr>
              <a:t>DiaBingo</a:t>
            </a:r>
            <a:endParaRPr lang="en-US" sz="1500" dirty="0" smtClean="0">
              <a:solidFill>
                <a:srgbClr val="00FF00"/>
              </a:solidFill>
            </a:endParaRPr>
          </a:p>
        </p:txBody>
      </p:sp>
      <p:sp>
        <p:nvSpPr>
          <p:cNvPr id="1679363" name="Rectangle 3"/>
          <p:cNvSpPr>
            <a:spLocks noGrp="1" noChangeArrowheads="1"/>
          </p:cNvSpPr>
          <p:nvPr>
            <p:ph type="subTitle" idx="4294967295"/>
          </p:nvPr>
        </p:nvSpPr>
        <p:spPr>
          <a:xfrm>
            <a:off x="3657600" y="1752600"/>
            <a:ext cx="5486400" cy="3352800"/>
          </a:xfrm>
        </p:spPr>
        <p:txBody>
          <a:bodyPr/>
          <a:lstStyle/>
          <a:p>
            <a:pPr algn="r" eaLnBrk="1" hangingPunct="1">
              <a:defRPr/>
            </a:pPr>
            <a:endParaRPr lang="en-US" sz="1800" smtClean="0"/>
          </a:p>
          <a:p>
            <a:pPr algn="r" eaLnBrk="1" hangingPunct="1">
              <a:defRPr/>
            </a:pPr>
            <a:endParaRPr lang="en-US" sz="2400" smtClean="0"/>
          </a:p>
        </p:txBody>
      </p:sp>
      <p:sp>
        <p:nvSpPr>
          <p:cNvPr id="5427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54277" name="Rectangle 5"/>
          <p:cNvSpPr>
            <a:spLocks noChangeArrowheads="1"/>
          </p:cNvSpPr>
          <p:nvPr/>
        </p:nvSpPr>
        <p:spPr bwMode="auto">
          <a:xfrm>
            <a:off x="-609600" y="2590800"/>
            <a:ext cx="9753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endParaRPr lang="en-US" sz="1200">
              <a:solidFill>
                <a:prstClr val="white"/>
              </a:solidFill>
              <a:latin typeface="Arial Black" pitchFamily="34" charset="0"/>
            </a:endParaRPr>
          </a:p>
        </p:txBody>
      </p:sp>
      <p:sp>
        <p:nvSpPr>
          <p:cNvPr id="1679366" name="Text Box 6"/>
          <p:cNvSpPr txBox="1">
            <a:spLocks noChangeArrowheads="1"/>
          </p:cNvSpPr>
          <p:nvPr/>
        </p:nvSpPr>
        <p:spPr bwMode="auto">
          <a:xfrm>
            <a:off x="381000" y="838200"/>
            <a:ext cx="8305800" cy="5835444"/>
          </a:xfrm>
          <a:prstGeom prst="rect">
            <a:avLst/>
          </a:prstGeom>
          <a:noFill/>
          <a:ln w="12700">
            <a:noFill/>
            <a:miter lim="800000"/>
            <a:headEnd/>
            <a:tailEnd/>
          </a:ln>
          <a:effectLst/>
        </p:spPr>
        <p:txBody>
          <a:bodyPr>
            <a:spAutoFit/>
          </a:bodyPr>
          <a:lstStyle/>
          <a:p>
            <a:pPr>
              <a:spcBef>
                <a:spcPct val="5000"/>
              </a:spcBef>
              <a:defRPr/>
            </a:pPr>
            <a:r>
              <a:rPr lang="en-US" b="1" dirty="0">
                <a:solidFill>
                  <a:prstClr val="black"/>
                </a:solidFill>
              </a:rPr>
              <a:t>B</a:t>
            </a:r>
            <a:r>
              <a:rPr lang="en-US" dirty="0">
                <a:solidFill>
                  <a:prstClr val="black"/>
                </a:solidFill>
              </a:rPr>
              <a:t> </a:t>
            </a:r>
            <a:r>
              <a:rPr lang="en-US" sz="2400" dirty="0">
                <a:solidFill>
                  <a:prstClr val="black"/>
                </a:solidFill>
              </a:rPr>
              <a:t>Frequent skin and yeast infections			</a:t>
            </a:r>
          </a:p>
          <a:p>
            <a:pPr>
              <a:spcBef>
                <a:spcPct val="5000"/>
              </a:spcBef>
              <a:defRPr/>
            </a:pPr>
            <a:r>
              <a:rPr lang="en-US" sz="2400" b="1" dirty="0">
                <a:solidFill>
                  <a:prstClr val="black"/>
                </a:solidFill>
              </a:rPr>
              <a:t>B</a:t>
            </a:r>
            <a:r>
              <a:rPr lang="en-US" sz="2400" dirty="0">
                <a:solidFill>
                  <a:prstClr val="black"/>
                </a:solidFill>
              </a:rPr>
              <a:t> A BMI of ____ or greater is considered overweight	</a:t>
            </a:r>
          </a:p>
          <a:p>
            <a:pPr>
              <a:spcBef>
                <a:spcPct val="5000"/>
              </a:spcBef>
              <a:defRPr/>
            </a:pPr>
            <a:r>
              <a:rPr lang="en-US" sz="2400" b="1" dirty="0">
                <a:solidFill>
                  <a:prstClr val="black"/>
                </a:solidFill>
              </a:rPr>
              <a:t>B</a:t>
            </a:r>
            <a:r>
              <a:rPr lang="en-US" sz="2400" dirty="0">
                <a:solidFill>
                  <a:prstClr val="black"/>
                </a:solidFill>
              </a:rPr>
              <a:t> To reduce complications, control </a:t>
            </a:r>
            <a:r>
              <a:rPr lang="en-US" sz="2400" b="1" dirty="0">
                <a:solidFill>
                  <a:prstClr val="black"/>
                </a:solidFill>
              </a:rPr>
              <a:t>A</a:t>
            </a:r>
            <a:r>
              <a:rPr lang="en-US" sz="2400" dirty="0">
                <a:solidFill>
                  <a:prstClr val="black"/>
                </a:solidFill>
              </a:rPr>
              <a:t>1c, </a:t>
            </a:r>
            <a:r>
              <a:rPr lang="en-US" sz="2400" b="1" dirty="0">
                <a:solidFill>
                  <a:prstClr val="black"/>
                </a:solidFill>
              </a:rPr>
              <a:t>B</a:t>
            </a:r>
            <a:r>
              <a:rPr lang="en-US" sz="2400" dirty="0">
                <a:solidFill>
                  <a:prstClr val="black"/>
                </a:solidFill>
              </a:rPr>
              <a:t>lood pressure, </a:t>
            </a:r>
            <a:r>
              <a:rPr lang="en-US" sz="2400" b="1" dirty="0">
                <a:solidFill>
                  <a:prstClr val="black"/>
                </a:solidFill>
              </a:rPr>
              <a:t>C</a:t>
            </a:r>
            <a:r>
              <a:rPr lang="en-US" sz="2400" dirty="0">
                <a:solidFill>
                  <a:prstClr val="black"/>
                </a:solidFill>
              </a:rPr>
              <a:t>holesterol	 </a:t>
            </a:r>
          </a:p>
          <a:p>
            <a:pPr>
              <a:spcBef>
                <a:spcPct val="5000"/>
              </a:spcBef>
              <a:defRPr/>
            </a:pPr>
            <a:r>
              <a:rPr lang="en-US" sz="2400" b="1" dirty="0">
                <a:solidFill>
                  <a:prstClr val="black"/>
                </a:solidFill>
              </a:rPr>
              <a:t>B</a:t>
            </a:r>
            <a:r>
              <a:rPr lang="en-US" sz="2400" dirty="0">
                <a:solidFill>
                  <a:prstClr val="black"/>
                </a:solidFill>
              </a:rPr>
              <a:t> </a:t>
            </a:r>
            <a:r>
              <a:rPr lang="en-US" sz="2400" dirty="0" err="1">
                <a:solidFill>
                  <a:prstClr val="black"/>
                </a:solidFill>
              </a:rPr>
              <a:t>PreDiabetes</a:t>
            </a:r>
            <a:r>
              <a:rPr lang="en-US" sz="2400" dirty="0">
                <a:solidFill>
                  <a:prstClr val="black"/>
                </a:solidFill>
              </a:rPr>
              <a:t> – fasting glucose level of ___ to ____	 </a:t>
            </a:r>
          </a:p>
          <a:p>
            <a:pPr>
              <a:spcBef>
                <a:spcPct val="5000"/>
              </a:spcBef>
              <a:defRPr/>
            </a:pPr>
            <a:r>
              <a:rPr lang="en-US" sz="2400" b="1" dirty="0">
                <a:solidFill>
                  <a:prstClr val="black"/>
                </a:solidFill>
              </a:rPr>
              <a:t>B</a:t>
            </a:r>
            <a:r>
              <a:rPr lang="en-US" sz="2400" dirty="0">
                <a:solidFill>
                  <a:prstClr val="black"/>
                </a:solidFill>
              </a:rPr>
              <a:t> Erectile dysfunction indicates greater risk for ____	 </a:t>
            </a:r>
          </a:p>
          <a:p>
            <a:pPr>
              <a:spcBef>
                <a:spcPct val="5000"/>
              </a:spcBef>
              <a:defRPr/>
            </a:pPr>
            <a:r>
              <a:rPr lang="en-US" sz="2400" b="1" dirty="0">
                <a:solidFill>
                  <a:prstClr val="black"/>
                </a:solidFill>
              </a:rPr>
              <a:t>B</a:t>
            </a:r>
            <a:r>
              <a:rPr lang="en-US" sz="2400" dirty="0">
                <a:solidFill>
                  <a:prstClr val="black"/>
                </a:solidFill>
              </a:rPr>
              <a:t> Diabetes – fasting glucose level____ or greater	</a:t>
            </a:r>
          </a:p>
          <a:p>
            <a:pPr>
              <a:spcBef>
                <a:spcPct val="5000"/>
              </a:spcBef>
              <a:defRPr/>
            </a:pPr>
            <a:r>
              <a:rPr lang="en-US" sz="2400" b="1" dirty="0">
                <a:solidFill>
                  <a:prstClr val="black"/>
                </a:solidFill>
              </a:rPr>
              <a:t>B</a:t>
            </a:r>
            <a:r>
              <a:rPr lang="en-US" sz="2400" dirty="0">
                <a:solidFill>
                  <a:prstClr val="black"/>
                </a:solidFill>
              </a:rPr>
              <a:t> Type 1 diabetes is best described as an ______ disease</a:t>
            </a:r>
          </a:p>
          <a:p>
            <a:pPr>
              <a:spcBef>
                <a:spcPct val="5000"/>
              </a:spcBef>
              <a:defRPr/>
            </a:pPr>
            <a:r>
              <a:rPr lang="en-US" sz="2400" b="1" dirty="0">
                <a:solidFill>
                  <a:prstClr val="black"/>
                </a:solidFill>
              </a:rPr>
              <a:t>B</a:t>
            </a:r>
            <a:r>
              <a:rPr lang="en-US" sz="2400" dirty="0">
                <a:solidFill>
                  <a:prstClr val="black"/>
                </a:solidFill>
              </a:rPr>
              <a:t> People with diabetes are ______ times more likely to die of heart dx	</a:t>
            </a:r>
          </a:p>
          <a:p>
            <a:pPr>
              <a:spcBef>
                <a:spcPct val="5000"/>
              </a:spcBef>
              <a:defRPr/>
            </a:pPr>
            <a:r>
              <a:rPr lang="en-US" sz="2400" b="1" dirty="0">
                <a:solidFill>
                  <a:prstClr val="black"/>
                </a:solidFill>
              </a:rPr>
              <a:t>B</a:t>
            </a:r>
            <a:r>
              <a:rPr lang="en-US" sz="2400" dirty="0">
                <a:solidFill>
                  <a:prstClr val="black"/>
                </a:solidFill>
              </a:rPr>
              <a:t> Elevated triglycerides, &lt; HDL, smaller dense LDL</a:t>
            </a:r>
          </a:p>
          <a:p>
            <a:pPr>
              <a:spcBef>
                <a:spcPct val="5000"/>
              </a:spcBef>
              <a:defRPr/>
            </a:pPr>
            <a:r>
              <a:rPr lang="en-US" sz="2400" b="1" dirty="0">
                <a:solidFill>
                  <a:prstClr val="black"/>
                </a:solidFill>
              </a:rPr>
              <a:t>B</a:t>
            </a:r>
            <a:r>
              <a:rPr lang="en-US" sz="2400" dirty="0">
                <a:solidFill>
                  <a:prstClr val="black"/>
                </a:solidFill>
              </a:rPr>
              <a:t> Each percentage point of A1c =   _____ mg/dl glucose </a:t>
            </a:r>
            <a:endParaRPr lang="en-US" sz="2400" b="1" dirty="0">
              <a:solidFill>
                <a:prstClr val="black"/>
              </a:solidFill>
            </a:endParaRPr>
          </a:p>
          <a:p>
            <a:pPr>
              <a:spcBef>
                <a:spcPct val="5000"/>
              </a:spcBef>
              <a:defRPr/>
            </a:pPr>
            <a:r>
              <a:rPr lang="en-US" sz="2400" b="1" dirty="0">
                <a:solidFill>
                  <a:prstClr val="black"/>
                </a:solidFill>
              </a:rPr>
              <a:t>B</a:t>
            </a:r>
            <a:r>
              <a:rPr lang="en-US" sz="2400" dirty="0">
                <a:solidFill>
                  <a:prstClr val="black"/>
                </a:solidFill>
              </a:rPr>
              <a:t> At dx of type 2, about __% of the beta cell function is lost</a:t>
            </a:r>
          </a:p>
          <a:p>
            <a:pPr>
              <a:spcBef>
                <a:spcPct val="5000"/>
              </a:spcBef>
              <a:defRPr/>
            </a:pPr>
            <a:r>
              <a:rPr lang="en-US" sz="2400" b="1" dirty="0">
                <a:solidFill>
                  <a:prstClr val="black"/>
                </a:solidFill>
              </a:rPr>
              <a:t>B</a:t>
            </a:r>
            <a:r>
              <a:rPr lang="en-US" sz="2400" dirty="0">
                <a:solidFill>
                  <a:prstClr val="black"/>
                </a:solidFill>
              </a:rPr>
              <a:t> Diabetes – random glucose ____ or greater					</a:t>
            </a:r>
          </a:p>
        </p:txBody>
      </p:sp>
    </p:spTree>
    <p:extLst>
      <p:ext uri="{BB962C8B-B14F-4D97-AF65-F5344CB8AC3E}">
        <p14:creationId xmlns:p14="http://schemas.microsoft.com/office/powerpoint/2010/main" val="21962596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66">
                                            <p:txEl>
                                              <p:pRg st="0" end="0"/>
                                            </p:txEl>
                                          </p:spTgt>
                                        </p:tgtEl>
                                        <p:attrNameLst>
                                          <p:attrName>style.visibility</p:attrName>
                                        </p:attrNameLst>
                                      </p:cBhvr>
                                      <p:to>
                                        <p:strVal val="visible"/>
                                      </p:to>
                                    </p:set>
                                    <p:anim calcmode="lin" valueType="num">
                                      <p:cBhvr additive="base">
                                        <p:cTn id="7" dur="500" fill="hold"/>
                                        <p:tgtEl>
                                          <p:spTgt spid="16793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66">
                                            <p:txEl>
                                              <p:pRg st="1" end="1"/>
                                            </p:txEl>
                                          </p:spTgt>
                                        </p:tgtEl>
                                        <p:attrNameLst>
                                          <p:attrName>style.visibility</p:attrName>
                                        </p:attrNameLst>
                                      </p:cBhvr>
                                      <p:to>
                                        <p:strVal val="visible"/>
                                      </p:to>
                                    </p:set>
                                    <p:anim calcmode="lin" valueType="num">
                                      <p:cBhvr additive="base">
                                        <p:cTn id="13" dur="500" fill="hold"/>
                                        <p:tgtEl>
                                          <p:spTgt spid="16793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66">
                                            <p:txEl>
                                              <p:pRg st="2" end="2"/>
                                            </p:txEl>
                                          </p:spTgt>
                                        </p:tgtEl>
                                        <p:attrNameLst>
                                          <p:attrName>style.visibility</p:attrName>
                                        </p:attrNameLst>
                                      </p:cBhvr>
                                      <p:to>
                                        <p:strVal val="visible"/>
                                      </p:to>
                                    </p:set>
                                    <p:anim calcmode="lin" valueType="num">
                                      <p:cBhvr additive="base">
                                        <p:cTn id="19" dur="500" fill="hold"/>
                                        <p:tgtEl>
                                          <p:spTgt spid="16793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79366">
                                            <p:txEl>
                                              <p:pRg st="3" end="3"/>
                                            </p:txEl>
                                          </p:spTgt>
                                        </p:tgtEl>
                                        <p:attrNameLst>
                                          <p:attrName>style.visibility</p:attrName>
                                        </p:attrNameLst>
                                      </p:cBhvr>
                                      <p:to>
                                        <p:strVal val="visible"/>
                                      </p:to>
                                    </p:set>
                                    <p:anim calcmode="lin" valueType="num">
                                      <p:cBhvr additive="base">
                                        <p:cTn id="25" dur="500" fill="hold"/>
                                        <p:tgtEl>
                                          <p:spTgt spid="167936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79366">
                                            <p:txEl>
                                              <p:pRg st="4" end="4"/>
                                            </p:txEl>
                                          </p:spTgt>
                                        </p:tgtEl>
                                        <p:attrNameLst>
                                          <p:attrName>style.visibility</p:attrName>
                                        </p:attrNameLst>
                                      </p:cBhvr>
                                      <p:to>
                                        <p:strVal val="visible"/>
                                      </p:to>
                                    </p:set>
                                    <p:anim calcmode="lin" valueType="num">
                                      <p:cBhvr additive="base">
                                        <p:cTn id="31" dur="500" fill="hold"/>
                                        <p:tgtEl>
                                          <p:spTgt spid="167936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793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79366">
                                            <p:txEl>
                                              <p:pRg st="5" end="5"/>
                                            </p:txEl>
                                          </p:spTgt>
                                        </p:tgtEl>
                                        <p:attrNameLst>
                                          <p:attrName>style.visibility</p:attrName>
                                        </p:attrNameLst>
                                      </p:cBhvr>
                                      <p:to>
                                        <p:strVal val="visible"/>
                                      </p:to>
                                    </p:set>
                                    <p:anim calcmode="lin" valueType="num">
                                      <p:cBhvr additive="base">
                                        <p:cTn id="37" dur="500" fill="hold"/>
                                        <p:tgtEl>
                                          <p:spTgt spid="167936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6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79366">
                                            <p:txEl>
                                              <p:pRg st="6" end="6"/>
                                            </p:txEl>
                                          </p:spTgt>
                                        </p:tgtEl>
                                        <p:attrNameLst>
                                          <p:attrName>style.visibility</p:attrName>
                                        </p:attrNameLst>
                                      </p:cBhvr>
                                      <p:to>
                                        <p:strVal val="visible"/>
                                      </p:to>
                                    </p:set>
                                    <p:anim calcmode="lin" valueType="num">
                                      <p:cBhvr additive="base">
                                        <p:cTn id="43" dur="500" fill="hold"/>
                                        <p:tgtEl>
                                          <p:spTgt spid="167936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793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79366">
                                            <p:txEl>
                                              <p:pRg st="7" end="7"/>
                                            </p:txEl>
                                          </p:spTgt>
                                        </p:tgtEl>
                                        <p:attrNameLst>
                                          <p:attrName>style.visibility</p:attrName>
                                        </p:attrNameLst>
                                      </p:cBhvr>
                                      <p:to>
                                        <p:strVal val="visible"/>
                                      </p:to>
                                    </p:set>
                                    <p:anim calcmode="lin" valueType="num">
                                      <p:cBhvr additive="base">
                                        <p:cTn id="49" dur="500" fill="hold"/>
                                        <p:tgtEl>
                                          <p:spTgt spid="167936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6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679366">
                                            <p:txEl>
                                              <p:pRg st="8" end="8"/>
                                            </p:txEl>
                                          </p:spTgt>
                                        </p:tgtEl>
                                        <p:attrNameLst>
                                          <p:attrName>style.visibility</p:attrName>
                                        </p:attrNameLst>
                                      </p:cBhvr>
                                      <p:to>
                                        <p:strVal val="visible"/>
                                      </p:to>
                                    </p:set>
                                    <p:anim calcmode="lin" valueType="num">
                                      <p:cBhvr additive="base">
                                        <p:cTn id="55" dur="500" fill="hold"/>
                                        <p:tgtEl>
                                          <p:spTgt spid="167936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7936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679366">
                                            <p:txEl>
                                              <p:pRg st="9" end="9"/>
                                            </p:txEl>
                                          </p:spTgt>
                                        </p:tgtEl>
                                        <p:attrNameLst>
                                          <p:attrName>style.visibility</p:attrName>
                                        </p:attrNameLst>
                                      </p:cBhvr>
                                      <p:to>
                                        <p:strVal val="visible"/>
                                      </p:to>
                                    </p:set>
                                    <p:anim calcmode="lin" valueType="num">
                                      <p:cBhvr additive="base">
                                        <p:cTn id="61" dur="500" fill="hold"/>
                                        <p:tgtEl>
                                          <p:spTgt spid="167936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7936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679366">
                                            <p:txEl>
                                              <p:pRg st="10" end="10"/>
                                            </p:txEl>
                                          </p:spTgt>
                                        </p:tgtEl>
                                        <p:attrNameLst>
                                          <p:attrName>style.visibility</p:attrName>
                                        </p:attrNameLst>
                                      </p:cBhvr>
                                      <p:to>
                                        <p:strVal val="visible"/>
                                      </p:to>
                                    </p:set>
                                    <p:anim calcmode="lin" valueType="num">
                                      <p:cBhvr additive="base">
                                        <p:cTn id="67" dur="500" fill="hold"/>
                                        <p:tgtEl>
                                          <p:spTgt spid="167936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7936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679366">
                                            <p:txEl>
                                              <p:pRg st="11" end="11"/>
                                            </p:txEl>
                                          </p:spTgt>
                                        </p:tgtEl>
                                        <p:attrNameLst>
                                          <p:attrName>style.visibility</p:attrName>
                                        </p:attrNameLst>
                                      </p:cBhvr>
                                      <p:to>
                                        <p:strVal val="visible"/>
                                      </p:to>
                                    </p:set>
                                    <p:anim calcmode="lin" valueType="num">
                                      <p:cBhvr additive="base">
                                        <p:cTn id="73" dur="500" fill="hold"/>
                                        <p:tgtEl>
                                          <p:spTgt spid="1679366">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7936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5302250" y="152400"/>
            <a:ext cx="3689350" cy="1295400"/>
          </a:xfrm>
        </p:spPr>
        <p:txBody>
          <a:bodyPr/>
          <a:lstStyle/>
          <a:p>
            <a:pPr eaLnBrk="1" hangingPunct="1"/>
            <a:r>
              <a:rPr lang="en-US" smtClean="0"/>
              <a:t>Life Study - Mr. Calhoun</a:t>
            </a:r>
          </a:p>
        </p:txBody>
      </p:sp>
      <p:sp>
        <p:nvSpPr>
          <p:cNvPr id="1701891" name="Rectangle 3"/>
          <p:cNvSpPr>
            <a:spLocks noGrp="1" noChangeArrowheads="1"/>
          </p:cNvSpPr>
          <p:nvPr>
            <p:ph type="body" idx="1"/>
          </p:nvPr>
        </p:nvSpPr>
        <p:spPr>
          <a:xfrm>
            <a:off x="304800" y="3585210"/>
            <a:ext cx="7772400" cy="3276600"/>
          </a:xfrm>
        </p:spPr>
        <p:txBody>
          <a:bodyPr>
            <a:normAutofit lnSpcReduction="10000"/>
          </a:bodyPr>
          <a:lstStyle/>
          <a:p>
            <a:pPr eaLnBrk="1" hangingPunct="1">
              <a:lnSpc>
                <a:spcPct val="80000"/>
              </a:lnSpc>
              <a:buFont typeface="Wingdings" panose="05000000000000000000" pitchFamily="2" charset="2"/>
              <a:buNone/>
              <a:defRPr/>
            </a:pPr>
            <a:r>
              <a:rPr lang="en-US" sz="2800" dirty="0" smtClean="0"/>
              <a:t>Mr. Calhoun is 72 years old, has recently lost 10 pounds and complains of feeling very tired lately.  He is admitted with an infected foot ulcer. His WBC is 12.3, glucose 284. He smokes a pack of cigarettes a day.  He takes glyburide 10mg daily and doesn’t have a meter to test his BG.</a:t>
            </a:r>
          </a:p>
          <a:p>
            <a:pPr eaLnBrk="1" hangingPunct="1">
              <a:lnSpc>
                <a:spcPct val="80000"/>
              </a:lnSpc>
              <a:defRPr/>
            </a:pPr>
            <a:r>
              <a:rPr lang="en-US" sz="2800" dirty="0" smtClean="0"/>
              <a:t>What risk factors and signs of diabetes?</a:t>
            </a:r>
          </a:p>
          <a:p>
            <a:pPr eaLnBrk="1" hangingPunct="1">
              <a:lnSpc>
                <a:spcPct val="80000"/>
              </a:lnSpc>
              <a:defRPr/>
            </a:pPr>
            <a:r>
              <a:rPr lang="en-US" sz="2800" dirty="0" smtClean="0"/>
              <a:t>What type of diabetes does he have? </a:t>
            </a:r>
          </a:p>
          <a:p>
            <a:pPr marL="0" indent="0" eaLnBrk="1" hangingPunct="1">
              <a:lnSpc>
                <a:spcPct val="80000"/>
              </a:lnSpc>
              <a:buFont typeface="Wingdings" panose="05000000000000000000" pitchFamily="2" charset="2"/>
              <a:buNone/>
              <a:defRPr/>
            </a:pPr>
            <a:endParaRPr lang="en-US" sz="2800" dirty="0" smtClean="0"/>
          </a:p>
        </p:txBody>
      </p:sp>
      <p:pic>
        <p:nvPicPr>
          <p:cNvPr id="10035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1650" y="152400"/>
            <a:ext cx="4800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148072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685800" y="381000"/>
            <a:ext cx="7772400" cy="1143000"/>
          </a:xfrm>
        </p:spPr>
        <p:txBody>
          <a:bodyPr>
            <a:normAutofit fontScale="90000"/>
          </a:bodyPr>
          <a:lstStyle/>
          <a:p>
            <a:pPr eaLnBrk="1" hangingPunct="1"/>
            <a:r>
              <a:rPr lang="en-US" smtClean="0"/>
              <a:t>What Do You Say?</a:t>
            </a:r>
            <a:br>
              <a:rPr lang="en-US" smtClean="0"/>
            </a:br>
            <a:r>
              <a:rPr lang="en-US" smtClean="0"/>
              <a:t>Mr. Calhoun asks you</a:t>
            </a:r>
          </a:p>
        </p:txBody>
      </p:sp>
      <p:sp>
        <p:nvSpPr>
          <p:cNvPr id="102403" name="Rectangle 3"/>
          <p:cNvSpPr>
            <a:spLocks noGrp="1" noChangeArrowheads="1"/>
          </p:cNvSpPr>
          <p:nvPr>
            <p:ph type="body" idx="1"/>
          </p:nvPr>
        </p:nvSpPr>
        <p:spPr/>
        <p:txBody>
          <a:bodyPr/>
          <a:lstStyle/>
          <a:p>
            <a:pPr eaLnBrk="1" hangingPunct="1"/>
            <a:r>
              <a:rPr lang="en-US" smtClean="0"/>
              <a:t>What is type 2 diabetes?</a:t>
            </a:r>
          </a:p>
          <a:p>
            <a:pPr eaLnBrk="1" hangingPunct="1"/>
            <a:r>
              <a:rPr lang="en-US" smtClean="0"/>
              <a:t>Will this go away?</a:t>
            </a:r>
          </a:p>
          <a:p>
            <a:pPr eaLnBrk="1" hangingPunct="1"/>
            <a:r>
              <a:rPr lang="en-US" smtClean="0"/>
              <a:t>Will I get complications?</a:t>
            </a:r>
          </a:p>
          <a:p>
            <a:pPr eaLnBrk="1" hangingPunct="1"/>
            <a:r>
              <a:rPr lang="en-US" smtClean="0"/>
              <a:t>Will I need to take diabetes medication for the rest of my life?</a:t>
            </a:r>
          </a:p>
          <a:p>
            <a:pPr eaLnBrk="1" hangingPunct="1"/>
            <a:r>
              <a:rPr lang="en-US" smtClean="0"/>
              <a:t>How come I got diabetes?</a:t>
            </a:r>
          </a:p>
          <a:p>
            <a:pPr eaLnBrk="1" hangingPunct="1"/>
            <a:r>
              <a:rPr lang="en-US" smtClean="0"/>
              <a:t>Do I have to check my blood sugars?</a:t>
            </a:r>
          </a:p>
          <a:p>
            <a:pPr eaLnBrk="1" hangingPunct="1"/>
            <a:endParaRPr lang="en-US" smtClean="0"/>
          </a:p>
        </p:txBody>
      </p:sp>
    </p:spTree>
    <p:extLst>
      <p:ext uri="{BB962C8B-B14F-4D97-AF65-F5344CB8AC3E}">
        <p14:creationId xmlns:p14="http://schemas.microsoft.com/office/powerpoint/2010/main" val="3601355032"/>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4724400" y="2133600"/>
            <a:ext cx="3657600" cy="1143000"/>
          </a:xfrm>
        </p:spPr>
        <p:txBody>
          <a:bodyPr/>
          <a:lstStyle/>
          <a:p>
            <a:pPr eaLnBrk="1" hangingPunct="1"/>
            <a:r>
              <a:rPr lang="en-US" sz="3600" smtClean="0"/>
              <a:t>I don’t want to!</a:t>
            </a:r>
          </a:p>
        </p:txBody>
      </p:sp>
      <p:pic>
        <p:nvPicPr>
          <p:cNvPr id="1434627" name="Picture 3" descr="MCj0084350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371600"/>
            <a:ext cx="4887913" cy="51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54665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434627"/>
                                        </p:tgtEl>
                                        <p:attrNameLst>
                                          <p:attrName>style.visibility</p:attrName>
                                        </p:attrNameLst>
                                      </p:cBhvr>
                                      <p:to>
                                        <p:strVal val="visible"/>
                                      </p:to>
                                    </p:set>
                                    <p:anim calcmode="lin" valueType="num">
                                      <p:cBhvr>
                                        <p:cTn id="7" dur="2000" fill="hold"/>
                                        <p:tgtEl>
                                          <p:spTgt spid="1434627"/>
                                        </p:tgtEl>
                                        <p:attrNameLst>
                                          <p:attrName>ppt_w</p:attrName>
                                        </p:attrNameLst>
                                      </p:cBhvr>
                                      <p:tavLst>
                                        <p:tav tm="0">
                                          <p:val>
                                            <p:fltVal val="0"/>
                                          </p:val>
                                        </p:tav>
                                        <p:tav tm="100000">
                                          <p:val>
                                            <p:strVal val="#ppt_w"/>
                                          </p:val>
                                        </p:tav>
                                      </p:tavLst>
                                    </p:anim>
                                    <p:anim calcmode="lin" valueType="num">
                                      <p:cBhvr>
                                        <p:cTn id="8" dur="2000" fill="hold"/>
                                        <p:tgtEl>
                                          <p:spTgt spid="1434627"/>
                                        </p:tgtEl>
                                        <p:attrNameLst>
                                          <p:attrName>ppt_h</p:attrName>
                                        </p:attrNameLst>
                                      </p:cBhvr>
                                      <p:tavLst>
                                        <p:tav tm="0">
                                          <p:val>
                                            <p:fltVal val="0"/>
                                          </p:val>
                                        </p:tav>
                                        <p:tav tm="100000">
                                          <p:val>
                                            <p:strVal val="#ppt_h"/>
                                          </p:val>
                                        </p:tav>
                                      </p:tavLst>
                                    </p:anim>
                                    <p:anim calcmode="lin" valueType="num">
                                      <p:cBhvr>
                                        <p:cTn id="9" dur="2000" fill="hold"/>
                                        <p:tgtEl>
                                          <p:spTgt spid="1434627"/>
                                        </p:tgtEl>
                                        <p:attrNameLst>
                                          <p:attrName>style.rotation</p:attrName>
                                        </p:attrNameLst>
                                      </p:cBhvr>
                                      <p:tavLst>
                                        <p:tav tm="0">
                                          <p:val>
                                            <p:fltVal val="90"/>
                                          </p:val>
                                        </p:tav>
                                        <p:tav tm="100000">
                                          <p:val>
                                            <p:fltVal val="0"/>
                                          </p:val>
                                        </p:tav>
                                      </p:tavLst>
                                    </p:anim>
                                    <p:animEffect transition="in" filter="fade">
                                      <p:cBhvr>
                                        <p:cTn id="10" dur="2000"/>
                                        <p:tgtEl>
                                          <p:spTgt spid="1434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534400" cy="1143000"/>
          </a:xfrm>
        </p:spPr>
        <p:txBody>
          <a:bodyPr>
            <a:normAutofit fontScale="90000"/>
          </a:bodyPr>
          <a:lstStyle/>
          <a:p>
            <a:pPr>
              <a:defRPr/>
            </a:pPr>
            <a:r>
              <a:rPr lang="en-US" dirty="0" smtClean="0"/>
              <a:t>World diabetes day- </a:t>
            </a:r>
            <a:br>
              <a:rPr lang="en-US" dirty="0" smtClean="0"/>
            </a:br>
            <a:r>
              <a:rPr lang="en-US" dirty="0" smtClean="0"/>
              <a:t>November 14</a:t>
            </a:r>
            <a:br>
              <a:rPr lang="en-US" dirty="0" smtClean="0"/>
            </a:br>
            <a:endParaRPr lang="en-US" dirty="0"/>
          </a:p>
        </p:txBody>
      </p:sp>
      <p:sp>
        <p:nvSpPr>
          <p:cNvPr id="16388" name="Rectangle 1"/>
          <p:cNvSpPr>
            <a:spLocks noChangeArrowheads="1"/>
          </p:cNvSpPr>
          <p:nvPr/>
        </p:nvSpPr>
        <p:spPr bwMode="auto">
          <a:xfrm>
            <a:off x="228600" y="3924300"/>
            <a:ext cx="9144000" cy="457200"/>
          </a:xfrm>
          <a:prstGeom prst="rect">
            <a:avLst/>
          </a:prstGeom>
          <a:solidFill>
            <a:srgbClr val="FFFFFF"/>
          </a:solidFill>
          <a:ln>
            <a:noFill/>
          </a:ln>
          <a:effectLst>
            <a:prstShdw prst="shdw17" dist="17961" dir="2700000">
              <a:srgbClr val="999999"/>
            </a:prstShdw>
          </a:effectLst>
          <a:extLst>
            <a:ext uri="{91240B29-F687-4F45-9708-019B960494DF}">
              <a14:hiddenLine xmlns:a14="http://schemas.microsoft.com/office/drawing/2010/main" w="9525">
                <a:solidFill>
                  <a:schemeClr val="tx1"/>
                </a:solidFill>
                <a:miter lim="800000"/>
                <a:headEnd/>
                <a:tailEnd/>
              </a14:hiddenLine>
            </a:ext>
          </a:extLst>
        </p:spPr>
        <p:txBody>
          <a:bodyPr wrap="none" lIns="0" tIns="142830" rIns="0" bIns="111090" anchor="ct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sz="1200" b="1" dirty="0">
                <a:solidFill>
                  <a:srgbClr val="929292"/>
                </a:solidFill>
                <a:latin typeface="DIN1451W01-Mittelschrif"/>
              </a:rPr>
              <a:t>DIABETES: PROTECT OUR FUTURE</a:t>
            </a:r>
          </a:p>
          <a:p>
            <a:r>
              <a:rPr lang="en-US" dirty="0"/>
              <a:t> </a:t>
            </a:r>
            <a:r>
              <a:rPr lang="en-US" sz="29500" dirty="0"/>
              <a:t> </a:t>
            </a:r>
            <a:r>
              <a:rPr lang="en-US" dirty="0"/>
              <a:t>                                           </a:t>
            </a:r>
            <a:r>
              <a:rPr lang="en-US" sz="29700" dirty="0"/>
              <a:t> </a:t>
            </a:r>
            <a:r>
              <a:rPr lang="en-US" dirty="0"/>
              <a:t>                                          </a:t>
            </a:r>
          </a:p>
        </p:txBody>
      </p:sp>
      <p:pic>
        <p:nvPicPr>
          <p:cNvPr id="16389" name="Picture 2" descr="http://www.idf.org/sites/default/files/pictures/wdd12-poster-education-350p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52600"/>
            <a:ext cx="33337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descr="http://www.idf.org/sites/default/files/pictures/wdd12-poster-environment-35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1825" y="1752600"/>
            <a:ext cx="33337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636390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793750"/>
          </a:xfrm>
        </p:spPr>
        <p:txBody>
          <a:bodyPr>
            <a:normAutofit fontScale="90000"/>
          </a:bodyPr>
          <a:lstStyle/>
          <a:p>
            <a:r>
              <a:rPr lang="en-US" dirty="0" smtClean="0"/>
              <a:t>Unconditional Positive regard</a:t>
            </a:r>
            <a:endParaRPr lang="en-US" dirty="0"/>
          </a:p>
        </p:txBody>
      </p:sp>
      <p:sp>
        <p:nvSpPr>
          <p:cNvPr id="3" name="Text Placeholder 2"/>
          <p:cNvSpPr>
            <a:spLocks noGrp="1"/>
          </p:cNvSpPr>
          <p:nvPr>
            <p:ph type="body" sz="half" idx="1"/>
          </p:nvPr>
        </p:nvSpPr>
        <p:spPr>
          <a:xfrm>
            <a:off x="455613" y="1598613"/>
            <a:ext cx="4037012" cy="2592387"/>
          </a:xfrm>
          <a:ln w="57150">
            <a:solidFill>
              <a:schemeClr val="accent2">
                <a:lumMod val="50000"/>
              </a:schemeClr>
            </a:solidFill>
          </a:ln>
        </p:spPr>
        <p:txBody>
          <a:bodyPr>
            <a:normAutofit fontScale="92500"/>
          </a:bodyPr>
          <a:lstStyle/>
          <a:p>
            <a:r>
              <a:rPr lang="en-US" sz="3000" b="1" i="1" dirty="0">
                <a:solidFill>
                  <a:schemeClr val="accent2">
                    <a:lumMod val="50000"/>
                  </a:schemeClr>
                </a:solidFill>
              </a:rPr>
              <a:t>U</a:t>
            </a:r>
            <a:r>
              <a:rPr lang="en-US" sz="3000" b="1" i="1" dirty="0" smtClean="0">
                <a:solidFill>
                  <a:schemeClr val="accent2">
                    <a:lumMod val="50000"/>
                  </a:schemeClr>
                </a:solidFill>
              </a:rPr>
              <a:t>nconditional </a:t>
            </a:r>
            <a:r>
              <a:rPr lang="en-US" sz="3000" b="1" i="1" dirty="0">
                <a:solidFill>
                  <a:schemeClr val="accent2">
                    <a:lumMod val="50000"/>
                  </a:schemeClr>
                </a:solidFill>
              </a:rPr>
              <a:t>P</a:t>
            </a:r>
            <a:r>
              <a:rPr lang="en-US" sz="3000" b="1" i="1" dirty="0" smtClean="0">
                <a:solidFill>
                  <a:schemeClr val="accent2">
                    <a:lumMod val="50000"/>
                  </a:schemeClr>
                </a:solidFill>
              </a:rPr>
              <a:t>ositive </a:t>
            </a:r>
            <a:r>
              <a:rPr lang="en-US" sz="3000" b="1" i="1" dirty="0">
                <a:solidFill>
                  <a:schemeClr val="accent2">
                    <a:lumMod val="50000"/>
                  </a:schemeClr>
                </a:solidFill>
              </a:rPr>
              <a:t>R</a:t>
            </a:r>
            <a:r>
              <a:rPr lang="en-US" sz="3000" b="1" i="1" dirty="0" smtClean="0">
                <a:solidFill>
                  <a:schemeClr val="accent2">
                    <a:lumMod val="50000"/>
                  </a:schemeClr>
                </a:solidFill>
              </a:rPr>
              <a:t>egard – </a:t>
            </a:r>
          </a:p>
          <a:p>
            <a:pPr marL="0" indent="0">
              <a:buNone/>
            </a:pPr>
            <a:r>
              <a:rPr lang="en-US" i="1" dirty="0" smtClean="0">
                <a:solidFill>
                  <a:schemeClr val="accent2">
                    <a:lumMod val="50000"/>
                  </a:schemeClr>
                </a:solidFill>
              </a:rPr>
              <a:t>involves </a:t>
            </a:r>
            <a:r>
              <a:rPr lang="en-US" i="1" dirty="0">
                <a:solidFill>
                  <a:schemeClr val="accent2">
                    <a:lumMod val="50000"/>
                  </a:schemeClr>
                </a:solidFill>
              </a:rPr>
              <a:t>showing complete support and acceptance of a person no matter what that person says or does.</a:t>
            </a:r>
          </a:p>
        </p:txBody>
      </p:sp>
      <p:sp>
        <p:nvSpPr>
          <p:cNvPr id="4" name="Content Placeholder 3"/>
          <p:cNvSpPr>
            <a:spLocks noGrp="1"/>
          </p:cNvSpPr>
          <p:nvPr>
            <p:ph sz="quarter" idx="2"/>
          </p:nvPr>
        </p:nvSpPr>
        <p:spPr>
          <a:xfrm>
            <a:off x="436562" y="4419600"/>
            <a:ext cx="4037013" cy="1068387"/>
          </a:xfrm>
        </p:spPr>
        <p:txBody>
          <a:bodyPr/>
          <a:lstStyle/>
          <a:p>
            <a:r>
              <a:rPr lang="en-US" i="1" dirty="0" smtClean="0"/>
              <a:t>Term coined by humanist, Carl Rogers</a:t>
            </a:r>
            <a:endParaRPr lang="en-US" i="1" dirty="0"/>
          </a:p>
        </p:txBody>
      </p:sp>
      <p:sp>
        <p:nvSpPr>
          <p:cNvPr id="5" name="Content Placeholder 4"/>
          <p:cNvSpPr>
            <a:spLocks noGrp="1"/>
          </p:cNvSpPr>
          <p:nvPr>
            <p:ph sz="quarter" idx="3"/>
          </p:nvPr>
        </p:nvSpPr>
        <p:spPr>
          <a:xfrm>
            <a:off x="4876800" y="1629093"/>
            <a:ext cx="4037013" cy="2333307"/>
          </a:xfrm>
        </p:spPr>
        <p:txBody>
          <a:bodyPr>
            <a:normAutofit lnSpcReduction="10000"/>
          </a:bodyPr>
          <a:lstStyle/>
          <a:p>
            <a:r>
              <a:rPr lang="en-US" sz="3200" dirty="0" smtClean="0">
                <a:solidFill>
                  <a:schemeClr val="accent6">
                    <a:lumMod val="50000"/>
                  </a:schemeClr>
                </a:solidFill>
              </a:rPr>
              <a:t>H</a:t>
            </a:r>
            <a:r>
              <a:rPr lang="en-US" dirty="0" smtClean="0"/>
              <a:t>elp with</a:t>
            </a:r>
          </a:p>
          <a:p>
            <a:r>
              <a:rPr lang="en-US" sz="2800" dirty="0" smtClean="0">
                <a:solidFill>
                  <a:schemeClr val="accent6">
                    <a:lumMod val="50000"/>
                  </a:schemeClr>
                </a:solidFill>
              </a:rPr>
              <a:t>U</a:t>
            </a:r>
            <a:r>
              <a:rPr lang="en-US" dirty="0" smtClean="0"/>
              <a:t>nconditional </a:t>
            </a:r>
          </a:p>
          <a:p>
            <a:r>
              <a:rPr lang="en-US" sz="2800" dirty="0">
                <a:solidFill>
                  <a:schemeClr val="accent6">
                    <a:lumMod val="50000"/>
                  </a:schemeClr>
                </a:solidFill>
              </a:rPr>
              <a:t>G</a:t>
            </a:r>
            <a:r>
              <a:rPr lang="en-US" dirty="0" smtClean="0"/>
              <a:t>uidance and Support</a:t>
            </a:r>
          </a:p>
          <a:p>
            <a:pPr marL="292608" lvl="1" indent="0" algn="r">
              <a:buNone/>
            </a:pPr>
            <a:r>
              <a:rPr lang="en-US" i="1" dirty="0" smtClean="0"/>
              <a:t>Anne Peters, MD, CDE</a:t>
            </a:r>
          </a:p>
          <a:p>
            <a:pPr marL="292608" lvl="1" indent="0" algn="r">
              <a:buNone/>
            </a:pPr>
            <a:r>
              <a:rPr lang="en-US" i="1" dirty="0" smtClean="0"/>
              <a:t>ADA Post Grad</a:t>
            </a:r>
            <a:endParaRPr lang="en-US" i="1"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7728" y="4404360"/>
            <a:ext cx="3155156" cy="2103437"/>
          </a:xfrm>
          <a:prstGeom prst="rect">
            <a:avLst/>
          </a:prstGeom>
        </p:spPr>
      </p:pic>
    </p:spTree>
    <p:extLst>
      <p:ext uri="{BB962C8B-B14F-4D97-AF65-F5344CB8AC3E}">
        <p14:creationId xmlns:p14="http://schemas.microsoft.com/office/powerpoint/2010/main" val="29952332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No one is Unmotivated</a:t>
            </a:r>
            <a:endParaRPr lang="en-US" dirty="0"/>
          </a:p>
        </p:txBody>
      </p:sp>
      <p:sp>
        <p:nvSpPr>
          <p:cNvPr id="7" name="Content Placeholder 6"/>
          <p:cNvSpPr>
            <a:spLocks noGrp="1"/>
          </p:cNvSpPr>
          <p:nvPr>
            <p:ph idx="1"/>
          </p:nvPr>
        </p:nvSpPr>
        <p:spPr>
          <a:ln>
            <a:solidFill>
              <a:schemeClr val="accent1"/>
            </a:solidFill>
          </a:ln>
        </p:spPr>
        <p:txBody>
          <a:bodyPr/>
          <a:lstStyle/>
          <a:p>
            <a:pPr marL="0" indent="0">
              <a:buNone/>
            </a:pPr>
            <a:r>
              <a:rPr lang="en-US" sz="3200" dirty="0" smtClean="0"/>
              <a:t>…. to </a:t>
            </a:r>
            <a:r>
              <a:rPr lang="en-US" sz="3200" dirty="0"/>
              <a:t>lead and long and healthy </a:t>
            </a:r>
            <a:r>
              <a:rPr lang="en-US" sz="3200" dirty="0" smtClean="0"/>
              <a:t>life</a:t>
            </a:r>
          </a:p>
          <a:p>
            <a:pPr marL="0" indent="0">
              <a:buNone/>
            </a:pPr>
            <a:endParaRPr lang="en-US" sz="3200" dirty="0"/>
          </a:p>
          <a:p>
            <a:r>
              <a:rPr lang="en-US" sz="2800" b="1" dirty="0"/>
              <a:t>These are the 3 usual Critical Barriers</a:t>
            </a:r>
          </a:p>
          <a:p>
            <a:pPr lvl="1"/>
            <a:r>
              <a:rPr lang="en-US" sz="2800" dirty="0"/>
              <a:t>Perceived worthlessness</a:t>
            </a:r>
          </a:p>
          <a:p>
            <a:pPr lvl="1"/>
            <a:r>
              <a:rPr lang="en-US" sz="2800" dirty="0"/>
              <a:t>Too many personal obstacles</a:t>
            </a:r>
          </a:p>
          <a:p>
            <a:pPr lvl="1"/>
            <a:r>
              <a:rPr lang="en-US" sz="2800" dirty="0"/>
              <a:t>Absence of support and </a:t>
            </a:r>
            <a:r>
              <a:rPr lang="en-US" sz="2800" dirty="0" smtClean="0"/>
              <a:t>resources</a:t>
            </a:r>
          </a:p>
          <a:p>
            <a:pPr lvl="1"/>
            <a:endParaRPr lang="en-US" sz="2800" dirty="0"/>
          </a:p>
          <a:p>
            <a:pPr lvl="1"/>
            <a:endParaRPr lang="en-US" sz="2800" dirty="0" smtClean="0"/>
          </a:p>
          <a:p>
            <a:pPr marL="292608" lvl="1" indent="0" algn="r">
              <a:buNone/>
            </a:pPr>
            <a:r>
              <a:rPr lang="en-US" sz="2800" dirty="0" smtClean="0"/>
              <a:t>Bill </a:t>
            </a:r>
            <a:r>
              <a:rPr lang="en-US" sz="2800" dirty="0" err="1" smtClean="0"/>
              <a:t>Polonsky</a:t>
            </a:r>
            <a:r>
              <a:rPr lang="en-US" sz="2800" dirty="0" smtClean="0"/>
              <a:t>, PhD, CDE</a:t>
            </a:r>
            <a:endParaRPr lang="en-US" sz="2800" dirty="0"/>
          </a:p>
          <a:p>
            <a:pPr marL="246888" lvl="1" indent="0">
              <a:buNone/>
            </a:pPr>
            <a:endParaRPr lang="en-US" sz="2800" dirty="0"/>
          </a:p>
        </p:txBody>
      </p:sp>
    </p:spTree>
    <p:extLst>
      <p:ext uri="{BB962C8B-B14F-4D97-AF65-F5344CB8AC3E}">
        <p14:creationId xmlns:p14="http://schemas.microsoft.com/office/powerpoint/2010/main" val="21067159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Overcoming barriers</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a:t>Confront the key misbelief.  Ask the question, does </a:t>
            </a:r>
            <a:r>
              <a:rPr lang="en-US" dirty="0" err="1"/>
              <a:t>dm</a:t>
            </a:r>
            <a:r>
              <a:rPr lang="en-US" dirty="0"/>
              <a:t> cause complications?</a:t>
            </a:r>
          </a:p>
          <a:p>
            <a:r>
              <a:rPr lang="en-US" dirty="0"/>
              <a:t>Offer </a:t>
            </a:r>
            <a:r>
              <a:rPr lang="en-US" dirty="0" err="1"/>
              <a:t>pts</a:t>
            </a:r>
            <a:r>
              <a:rPr lang="en-US" dirty="0"/>
              <a:t> evidence based hope message –</a:t>
            </a:r>
          </a:p>
          <a:p>
            <a:r>
              <a:rPr lang="en-US" dirty="0"/>
              <a:t>Frequent contact </a:t>
            </a:r>
          </a:p>
          <a:p>
            <a:r>
              <a:rPr lang="en-US" dirty="0"/>
              <a:t>Paired glucose testing</a:t>
            </a:r>
          </a:p>
          <a:p>
            <a:endParaRPr lang="en-US" dirty="0"/>
          </a:p>
        </p:txBody>
      </p:sp>
      <p:sp>
        <p:nvSpPr>
          <p:cNvPr id="4" name="Content Placeholder 3"/>
          <p:cNvSpPr>
            <a:spLocks noGrp="1"/>
          </p:cNvSpPr>
          <p:nvPr>
            <p:ph sz="half" idx="2"/>
          </p:nvPr>
        </p:nvSpPr>
        <p:spPr>
          <a:xfrm>
            <a:off x="4178808" y="1600200"/>
            <a:ext cx="3822192" cy="4648200"/>
          </a:xfrm>
        </p:spPr>
        <p:txBody>
          <a:bodyPr>
            <a:normAutofit fontScale="92500" lnSpcReduction="10000"/>
          </a:bodyPr>
          <a:lstStyle/>
          <a:p>
            <a:r>
              <a:rPr lang="en-US" dirty="0"/>
              <a:t>Ask </a:t>
            </a:r>
            <a:r>
              <a:rPr lang="en-US" dirty="0" err="1"/>
              <a:t>pt</a:t>
            </a:r>
            <a:r>
              <a:rPr lang="en-US" dirty="0"/>
              <a:t>, “Tell me 1 thing that is driving you crazy about your diabetes”</a:t>
            </a:r>
          </a:p>
          <a:p>
            <a:r>
              <a:rPr lang="en-US" dirty="0"/>
              <a:t>Discuss medication beliefs</a:t>
            </a:r>
          </a:p>
          <a:p>
            <a:r>
              <a:rPr lang="en-US" dirty="0"/>
              <a:t>To improve outcomes, see </a:t>
            </a:r>
            <a:r>
              <a:rPr lang="en-US" dirty="0" err="1"/>
              <a:t>pts</a:t>
            </a:r>
            <a:r>
              <a:rPr lang="en-US" dirty="0"/>
              <a:t> more </a:t>
            </a:r>
            <a:r>
              <a:rPr lang="en-US" dirty="0" smtClean="0"/>
              <a:t>often</a:t>
            </a:r>
          </a:p>
          <a:p>
            <a:endParaRPr lang="en-US" dirty="0"/>
          </a:p>
          <a:p>
            <a:pPr marL="0" lvl="1" indent="0">
              <a:spcBef>
                <a:spcPts val="600"/>
              </a:spcBef>
              <a:buClr>
                <a:schemeClr val="tx2"/>
              </a:buClr>
              <a:buSzPct val="73000"/>
              <a:buNone/>
            </a:pPr>
            <a:endParaRPr lang="en-US" sz="2800" dirty="0" smtClean="0"/>
          </a:p>
          <a:p>
            <a:pPr marL="0" lvl="1" indent="0" algn="r">
              <a:spcBef>
                <a:spcPts val="600"/>
              </a:spcBef>
              <a:buClr>
                <a:schemeClr val="tx2"/>
              </a:buClr>
              <a:buSzPct val="73000"/>
              <a:buNone/>
            </a:pPr>
            <a:r>
              <a:rPr lang="en-US" sz="2800" dirty="0" smtClean="0"/>
              <a:t>Bill </a:t>
            </a:r>
            <a:r>
              <a:rPr lang="en-US" sz="2800" dirty="0" err="1"/>
              <a:t>Polonsky</a:t>
            </a:r>
            <a:r>
              <a:rPr lang="en-US" sz="2800" dirty="0"/>
              <a:t>, PhD, CDE</a:t>
            </a:r>
          </a:p>
          <a:p>
            <a:endParaRPr lang="en-US" dirty="0"/>
          </a:p>
        </p:txBody>
      </p:sp>
    </p:spTree>
    <p:extLst>
      <p:ext uri="{BB962C8B-B14F-4D97-AF65-F5344CB8AC3E}">
        <p14:creationId xmlns:p14="http://schemas.microsoft.com/office/powerpoint/2010/main" val="20833211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normAutofit fontScale="90000"/>
          </a:bodyPr>
          <a:lstStyle/>
          <a:p>
            <a:pPr eaLnBrk="1" hangingPunct="1"/>
            <a:r>
              <a:rPr lang="en-US" smtClean="0"/>
              <a:t>Blood Glucose Testing -How will it help me?</a:t>
            </a:r>
          </a:p>
        </p:txBody>
      </p:sp>
      <p:sp>
        <p:nvSpPr>
          <p:cNvPr id="106499" name="Rectangle 3"/>
          <p:cNvSpPr>
            <a:spLocks noGrp="1" noChangeArrowheads="1"/>
          </p:cNvSpPr>
          <p:nvPr>
            <p:ph type="body" sz="half" idx="1"/>
          </p:nvPr>
        </p:nvSpPr>
        <p:spPr>
          <a:xfrm>
            <a:off x="914400" y="1600200"/>
            <a:ext cx="5973763" cy="4953000"/>
          </a:xfrm>
        </p:spPr>
        <p:txBody>
          <a:bodyPr/>
          <a:lstStyle/>
          <a:p>
            <a:pPr eaLnBrk="1" hangingPunct="1">
              <a:lnSpc>
                <a:spcPct val="90000"/>
              </a:lnSpc>
            </a:pPr>
            <a:r>
              <a:rPr lang="en-US" sz="2800" smtClean="0"/>
              <a:t>See if your treatment plan is working</a:t>
            </a:r>
          </a:p>
          <a:p>
            <a:pPr eaLnBrk="1" hangingPunct="1">
              <a:lnSpc>
                <a:spcPct val="90000"/>
              </a:lnSpc>
            </a:pPr>
            <a:r>
              <a:rPr lang="en-US" sz="2800" smtClean="0"/>
              <a:t>Make decisions regarding food and/or med adjustment when exercising</a:t>
            </a:r>
          </a:p>
          <a:p>
            <a:pPr eaLnBrk="1" hangingPunct="1">
              <a:lnSpc>
                <a:spcPct val="90000"/>
              </a:lnSpc>
            </a:pPr>
            <a:r>
              <a:rPr lang="en-US" sz="2800" smtClean="0"/>
              <a:t>Find out how that pizza affected your BG</a:t>
            </a:r>
          </a:p>
          <a:p>
            <a:pPr eaLnBrk="1" hangingPunct="1">
              <a:lnSpc>
                <a:spcPct val="90000"/>
              </a:lnSpc>
            </a:pPr>
            <a:r>
              <a:rPr lang="en-US" sz="2800" smtClean="0"/>
              <a:t>Avoid unwanted weight gain</a:t>
            </a:r>
          </a:p>
          <a:p>
            <a:pPr eaLnBrk="1" hangingPunct="1">
              <a:lnSpc>
                <a:spcPct val="90000"/>
              </a:lnSpc>
            </a:pPr>
            <a:r>
              <a:rPr lang="en-US" sz="2800" smtClean="0"/>
              <a:t>Enhanced athletic performance </a:t>
            </a:r>
          </a:p>
          <a:p>
            <a:pPr eaLnBrk="1" hangingPunct="1">
              <a:lnSpc>
                <a:spcPct val="90000"/>
              </a:lnSpc>
            </a:pPr>
            <a:r>
              <a:rPr lang="en-US" sz="2800" smtClean="0"/>
              <a:t>Find patterns</a:t>
            </a:r>
          </a:p>
          <a:p>
            <a:pPr eaLnBrk="1" hangingPunct="1">
              <a:lnSpc>
                <a:spcPct val="90000"/>
              </a:lnSpc>
            </a:pPr>
            <a:r>
              <a:rPr lang="en-US" sz="2800" smtClean="0"/>
              <a:t>Manage illness</a:t>
            </a:r>
          </a:p>
          <a:p>
            <a:pPr eaLnBrk="1" hangingPunct="1">
              <a:lnSpc>
                <a:spcPct val="90000"/>
              </a:lnSpc>
            </a:pPr>
            <a:endParaRPr lang="en-US" sz="2400" smtClean="0"/>
          </a:p>
        </p:txBody>
      </p:sp>
      <p:pic>
        <p:nvPicPr>
          <p:cNvPr id="106500" name="Picture 4" descr="MCj03835500000[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6934200" y="1676400"/>
            <a:ext cx="1628775" cy="3581400"/>
          </a:xfrm>
          <a:noFill/>
        </p:spPr>
      </p:pic>
    </p:spTree>
    <p:extLst>
      <p:ext uri="{BB962C8B-B14F-4D97-AF65-F5344CB8AC3E}">
        <p14:creationId xmlns:p14="http://schemas.microsoft.com/office/powerpoint/2010/main" val="142158223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838200" y="304800"/>
            <a:ext cx="5613400" cy="1020763"/>
          </a:xfrm>
        </p:spPr>
        <p:txBody>
          <a:bodyPr>
            <a:normAutofit fontScale="90000"/>
          </a:bodyPr>
          <a:lstStyle/>
          <a:p>
            <a:pPr eaLnBrk="1" hangingPunct="1"/>
            <a:r>
              <a:rPr lang="en-US" sz="3600" smtClean="0"/>
              <a:t>How Often Should I Check?</a:t>
            </a:r>
          </a:p>
        </p:txBody>
      </p:sp>
      <p:pic>
        <p:nvPicPr>
          <p:cNvPr id="108547" name="Picture 3" descr="MCj03047110000[1]"/>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6705600" y="228600"/>
            <a:ext cx="1827213" cy="1820863"/>
          </a:xfrm>
          <a:noFill/>
        </p:spPr>
      </p:pic>
      <p:sp>
        <p:nvSpPr>
          <p:cNvPr id="1438724" name="Rectangle 4"/>
          <p:cNvSpPr>
            <a:spLocks noChangeArrowheads="1"/>
          </p:cNvSpPr>
          <p:nvPr/>
        </p:nvSpPr>
        <p:spPr bwMode="auto">
          <a:xfrm>
            <a:off x="457200" y="1447800"/>
            <a:ext cx="7696200" cy="4678363"/>
          </a:xfrm>
          <a:prstGeom prst="rect">
            <a:avLst/>
          </a:prstGeom>
          <a:noFill/>
          <a:ln w="9525">
            <a:noFill/>
            <a:miter lim="800000"/>
            <a:headEnd/>
            <a:tailEnd/>
          </a:ln>
          <a:effectLst/>
        </p:spPr>
        <p:txBody>
          <a:bodyPr/>
          <a:lstStyle/>
          <a:p>
            <a:pPr marL="342900" indent="-342900" eaLnBrk="1" hangingPunct="1">
              <a:spcBef>
                <a:spcPct val="20000"/>
              </a:spcBef>
              <a:buClr>
                <a:schemeClr val="tx2"/>
              </a:buClr>
              <a:buSzPct val="60000"/>
              <a:buFont typeface="Wingdings" pitchFamily="2" charset="2"/>
              <a:buBlip>
                <a:blip r:embed="rId4"/>
              </a:buBlip>
              <a:defRPr/>
            </a:pPr>
            <a:r>
              <a:rPr lang="en-US" sz="3200" dirty="0">
                <a:effectLst>
                  <a:outerShdw blurRad="38100" dist="38100" dir="2700000" algn="tl">
                    <a:srgbClr val="000000"/>
                  </a:outerShdw>
                </a:effectLst>
                <a:latin typeface="Tahoma" pitchFamily="34" charset="0"/>
              </a:rPr>
              <a:t>Be realistic!!</a:t>
            </a:r>
          </a:p>
          <a:p>
            <a:pPr marL="342900" indent="-342900" eaLnBrk="1" hangingPunct="1">
              <a:spcBef>
                <a:spcPct val="20000"/>
              </a:spcBef>
              <a:buClr>
                <a:schemeClr val="tx2"/>
              </a:buClr>
              <a:buSzPct val="60000"/>
              <a:buFont typeface="Wingdings" pitchFamily="2" charset="2"/>
              <a:buBlip>
                <a:blip r:embed="rId4"/>
              </a:buBlip>
              <a:defRPr/>
            </a:pPr>
            <a:r>
              <a:rPr lang="en-US" sz="3200" dirty="0">
                <a:effectLst>
                  <a:outerShdw blurRad="38100" dist="38100" dir="2700000" algn="tl">
                    <a:srgbClr val="000000"/>
                  </a:outerShdw>
                </a:effectLst>
                <a:latin typeface="Tahoma" pitchFamily="34" charset="0"/>
              </a:rPr>
              <a:t>Type 1 – at least pre and post meal</a:t>
            </a:r>
          </a:p>
          <a:p>
            <a:pPr marL="342900" indent="-342900" eaLnBrk="1" hangingPunct="1">
              <a:spcBef>
                <a:spcPct val="20000"/>
              </a:spcBef>
              <a:buClr>
                <a:schemeClr val="tx2"/>
              </a:buClr>
              <a:buSzPct val="60000"/>
              <a:buFont typeface="Wingdings" pitchFamily="2" charset="2"/>
              <a:buBlip>
                <a:blip r:embed="rId4"/>
              </a:buBlip>
              <a:defRPr/>
            </a:pPr>
            <a:r>
              <a:rPr lang="en-US" sz="3200" dirty="0">
                <a:effectLst>
                  <a:outerShdw blurRad="38100" dist="38100" dir="2700000" algn="tl">
                    <a:srgbClr val="000000"/>
                  </a:outerShdw>
                </a:effectLst>
                <a:latin typeface="Tahoma" pitchFamily="34" charset="0"/>
              </a:rPr>
              <a:t>Type 2 – as often as needed to achieve goals (ADA)</a:t>
            </a:r>
          </a:p>
          <a:p>
            <a:pPr marL="342900" indent="-342900" eaLnBrk="1" hangingPunct="1">
              <a:spcBef>
                <a:spcPct val="20000"/>
              </a:spcBef>
              <a:buClr>
                <a:schemeClr val="tx2"/>
              </a:buClr>
              <a:buSzPct val="60000"/>
              <a:buFont typeface="Wingdings" pitchFamily="2" charset="2"/>
              <a:buBlip>
                <a:blip r:embed="rId4"/>
              </a:buBlip>
              <a:defRPr/>
            </a:pPr>
            <a:r>
              <a:rPr lang="en-US" sz="3200" dirty="0">
                <a:effectLst>
                  <a:outerShdw blurRad="38100" dist="38100" dir="2700000" algn="tl">
                    <a:srgbClr val="000000"/>
                  </a:outerShdw>
                </a:effectLst>
                <a:latin typeface="Tahoma" pitchFamily="34" charset="0"/>
              </a:rPr>
              <a:t>Consider:</a:t>
            </a:r>
          </a:p>
          <a:p>
            <a:pPr marL="742950" lvl="1" indent="-285750" eaLnBrk="1" hangingPunct="1">
              <a:spcBef>
                <a:spcPct val="20000"/>
              </a:spcBef>
              <a:buClr>
                <a:schemeClr val="folHlink"/>
              </a:buClr>
              <a:buSzPct val="55000"/>
              <a:buFont typeface="Wingdings" pitchFamily="2" charset="2"/>
              <a:buBlip>
                <a:blip r:embed="rId5"/>
              </a:buBlip>
              <a:defRPr/>
            </a:pPr>
            <a:r>
              <a:rPr lang="en-US" sz="3200" dirty="0">
                <a:effectLst>
                  <a:outerShdw blurRad="38100" dist="38100" dir="2700000" algn="tl">
                    <a:srgbClr val="000000"/>
                  </a:outerShdw>
                </a:effectLst>
                <a:latin typeface="Tahoma" pitchFamily="34" charset="0"/>
              </a:rPr>
              <a:t>Types and timing of meds</a:t>
            </a:r>
          </a:p>
          <a:p>
            <a:pPr marL="742950" lvl="1" indent="-285750" eaLnBrk="1" hangingPunct="1">
              <a:spcBef>
                <a:spcPct val="20000"/>
              </a:spcBef>
              <a:buClr>
                <a:schemeClr val="folHlink"/>
              </a:buClr>
              <a:buSzPct val="55000"/>
              <a:buFont typeface="Wingdings" pitchFamily="2" charset="2"/>
              <a:buBlip>
                <a:blip r:embed="rId5"/>
              </a:buBlip>
              <a:defRPr/>
            </a:pPr>
            <a:r>
              <a:rPr lang="en-US" sz="3200" dirty="0">
                <a:effectLst>
                  <a:outerShdw blurRad="38100" dist="38100" dir="2700000" algn="tl">
                    <a:srgbClr val="000000"/>
                  </a:outerShdw>
                </a:effectLst>
                <a:latin typeface="Tahoma" pitchFamily="34" charset="0"/>
              </a:rPr>
              <a:t>Goals</a:t>
            </a:r>
          </a:p>
          <a:p>
            <a:pPr marL="742950" lvl="1" indent="-285750" eaLnBrk="1" hangingPunct="1">
              <a:spcBef>
                <a:spcPct val="20000"/>
              </a:spcBef>
              <a:buClr>
                <a:schemeClr val="folHlink"/>
              </a:buClr>
              <a:buSzPct val="55000"/>
              <a:buFont typeface="Wingdings" pitchFamily="2" charset="2"/>
              <a:buBlip>
                <a:blip r:embed="rId5"/>
              </a:buBlip>
              <a:defRPr/>
            </a:pPr>
            <a:r>
              <a:rPr lang="en-US" sz="3200" dirty="0">
                <a:effectLst>
                  <a:outerShdw blurRad="38100" dist="38100" dir="2700000" algn="tl">
                    <a:srgbClr val="000000"/>
                  </a:outerShdw>
                </a:effectLst>
                <a:latin typeface="Tahoma" pitchFamily="34" charset="0"/>
              </a:rPr>
              <a:t>Ability (physical and emotional)</a:t>
            </a:r>
          </a:p>
          <a:p>
            <a:pPr marL="742950" lvl="1" indent="-285750" eaLnBrk="1" hangingPunct="1">
              <a:spcBef>
                <a:spcPct val="20000"/>
              </a:spcBef>
              <a:buClr>
                <a:schemeClr val="folHlink"/>
              </a:buClr>
              <a:buSzPct val="55000"/>
              <a:buFont typeface="Wingdings" pitchFamily="2" charset="2"/>
              <a:buBlip>
                <a:blip r:embed="rId5"/>
              </a:buBlip>
              <a:defRPr/>
            </a:pPr>
            <a:r>
              <a:rPr lang="en-US" sz="3200" dirty="0">
                <a:effectLst>
                  <a:outerShdw blurRad="38100" dist="38100" dir="2700000" algn="tl">
                    <a:srgbClr val="000000"/>
                  </a:outerShdw>
                </a:effectLst>
                <a:latin typeface="Tahoma" pitchFamily="34" charset="0"/>
              </a:rPr>
              <a:t>Finances</a:t>
            </a:r>
          </a:p>
          <a:p>
            <a:pPr marL="342900" indent="-342900" eaLnBrk="1" hangingPunct="1">
              <a:spcBef>
                <a:spcPct val="20000"/>
              </a:spcBef>
              <a:buClr>
                <a:schemeClr val="tx2"/>
              </a:buClr>
              <a:buSzPct val="60000"/>
              <a:buFont typeface="Wingdings" pitchFamily="2" charset="2"/>
              <a:buBlip>
                <a:blip r:embed="rId4"/>
              </a:buBlip>
              <a:defRPr/>
            </a:pPr>
            <a:endParaRPr lang="en-US" sz="2800" dirty="0">
              <a:effectLst>
                <a:outerShdw blurRad="38100" dist="38100" dir="2700000" algn="tl">
                  <a:srgbClr val="000000"/>
                </a:outerShdw>
              </a:effectLst>
              <a:latin typeface="Tahoma" pitchFamily="34" charset="0"/>
            </a:endParaRPr>
          </a:p>
        </p:txBody>
      </p:sp>
    </p:spTree>
    <p:extLst>
      <p:ext uri="{BB962C8B-B14F-4D97-AF65-F5344CB8AC3E}">
        <p14:creationId xmlns:p14="http://schemas.microsoft.com/office/powerpoint/2010/main" val="7674073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eaLnBrk="1" hangingPunct="1"/>
            <a:r>
              <a:rPr lang="en-US" sz="4400" smtClean="0"/>
              <a:t>Complications - Why?</a:t>
            </a:r>
            <a:endParaRPr lang="en-US" smtClean="0"/>
          </a:p>
        </p:txBody>
      </p:sp>
      <p:sp>
        <p:nvSpPr>
          <p:cNvPr id="114691" name="Rectangle 3"/>
          <p:cNvSpPr>
            <a:spLocks noGrp="1" noChangeArrowheads="1"/>
          </p:cNvSpPr>
          <p:nvPr>
            <p:ph type="body" idx="1"/>
          </p:nvPr>
        </p:nvSpPr>
        <p:spPr>
          <a:xfrm>
            <a:off x="2895600" y="1885950"/>
            <a:ext cx="5943600" cy="4171950"/>
          </a:xfrm>
        </p:spPr>
        <p:txBody>
          <a:bodyPr/>
          <a:lstStyle/>
          <a:p>
            <a:pPr eaLnBrk="1" hangingPunct="1"/>
            <a:r>
              <a:rPr lang="en-US" smtClean="0"/>
              <a:t>Degree of hyperglycemia “glucose toxicity”</a:t>
            </a:r>
          </a:p>
          <a:p>
            <a:pPr eaLnBrk="1" hangingPunct="1"/>
            <a:r>
              <a:rPr lang="en-US" smtClean="0"/>
              <a:t>Duration of hyperglycemia</a:t>
            </a:r>
          </a:p>
          <a:p>
            <a:pPr eaLnBrk="1" hangingPunct="1"/>
            <a:r>
              <a:rPr lang="en-US" smtClean="0"/>
              <a:t>Genes</a:t>
            </a:r>
          </a:p>
          <a:p>
            <a:pPr eaLnBrk="1" hangingPunct="1"/>
            <a:r>
              <a:rPr lang="en-US" smtClean="0"/>
              <a:t>Multiple risk factors: smoking, vascular disease, dyslipidemia, hypertension, other</a:t>
            </a:r>
          </a:p>
        </p:txBody>
      </p:sp>
      <p:graphicFrame>
        <p:nvGraphicFramePr>
          <p:cNvPr id="114692" name="Object 4"/>
          <p:cNvGraphicFramePr>
            <a:graphicFrameLocks noChangeAspect="1"/>
          </p:cNvGraphicFramePr>
          <p:nvPr/>
        </p:nvGraphicFramePr>
        <p:xfrm>
          <a:off x="307975" y="1676400"/>
          <a:ext cx="2584450" cy="3463925"/>
        </p:xfrm>
        <a:graphic>
          <a:graphicData uri="http://schemas.openxmlformats.org/presentationml/2006/ole">
            <mc:AlternateContent xmlns:mc="http://schemas.openxmlformats.org/markup-compatibility/2006">
              <mc:Choice xmlns:v="urn:schemas-microsoft-com:vml" Requires="v">
                <p:oleObj spid="_x0000_s50190" name="Clip" r:id="rId4" imgW="2584764" imgH="3464459" progId="MS_ClipArt_Gallery.5">
                  <p:embed/>
                </p:oleObj>
              </mc:Choice>
              <mc:Fallback>
                <p:oleObj name="Clip" r:id="rId4" imgW="2584764" imgH="3464459"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975" y="1676400"/>
                        <a:ext cx="2584450" cy="3463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392460985"/>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609600" y="234950"/>
            <a:ext cx="7772400" cy="1136650"/>
          </a:xfrm>
          <a:noFill/>
        </p:spPr>
        <p:txBody>
          <a:bodyPr lIns="90477" tIns="44445" rIns="90477" bIns="44445" anchor="b"/>
          <a:lstStyle/>
          <a:p>
            <a:pPr eaLnBrk="1" hangingPunct="1"/>
            <a:r>
              <a:rPr lang="en-US" b="1" smtClean="0"/>
              <a:t>Diabetes Complications</a:t>
            </a:r>
            <a:endParaRPr lang="en-US" sz="3200" b="1" smtClean="0"/>
          </a:p>
        </p:txBody>
      </p:sp>
      <p:sp>
        <p:nvSpPr>
          <p:cNvPr id="116739" name="Rectangle 3"/>
          <p:cNvSpPr>
            <a:spLocks noGrp="1" noChangeArrowheads="1"/>
          </p:cNvSpPr>
          <p:nvPr>
            <p:ph type="body" idx="1"/>
          </p:nvPr>
        </p:nvSpPr>
        <p:spPr>
          <a:xfrm>
            <a:off x="381000" y="1676400"/>
            <a:ext cx="8458200" cy="4876800"/>
          </a:xfrm>
        </p:spPr>
        <p:txBody>
          <a:bodyPr lIns="90477" tIns="44445" rIns="90477" bIns="44445"/>
          <a:lstStyle/>
          <a:p>
            <a:pPr eaLnBrk="1" hangingPunct="1"/>
            <a:r>
              <a:rPr lang="en-US" sz="2800" smtClean="0"/>
              <a:t>Heart disease leading cause of death. </a:t>
            </a:r>
          </a:p>
          <a:p>
            <a:pPr eaLnBrk="1" hangingPunct="1"/>
            <a:r>
              <a:rPr lang="en-US" sz="2800" smtClean="0"/>
              <a:t>CAD death rates are about 2 -4x’s as high as adults without diabetes (it’s not getting better)</a:t>
            </a:r>
          </a:p>
          <a:p>
            <a:pPr eaLnBrk="1" hangingPunct="1"/>
            <a:r>
              <a:rPr lang="en-US" sz="2800" smtClean="0"/>
              <a:t>Risk of stroke is 2 - 4 times higher</a:t>
            </a:r>
          </a:p>
          <a:p>
            <a:pPr eaLnBrk="1" hangingPunct="1"/>
            <a:r>
              <a:rPr lang="en-US" sz="2800" smtClean="0"/>
              <a:t>60% - 65% of people with DM have HTN.</a:t>
            </a:r>
          </a:p>
          <a:p>
            <a:pPr eaLnBrk="1" hangingPunct="1"/>
            <a:r>
              <a:rPr lang="en-US" sz="2800" smtClean="0"/>
              <a:t>DM accounts for 40% of new cases of ESRD</a:t>
            </a:r>
          </a:p>
          <a:p>
            <a:pPr eaLnBrk="1" hangingPunct="1"/>
            <a:r>
              <a:rPr lang="en-US" sz="2800" smtClean="0"/>
              <a:t>60 - 70% have mild - severe forms of neuropathy</a:t>
            </a:r>
          </a:p>
          <a:p>
            <a:pPr eaLnBrk="1" hangingPunct="1"/>
            <a:r>
              <a:rPr lang="en-US" sz="2800" smtClean="0"/>
              <a:t>Diabetes is the leading cause of blindness</a:t>
            </a:r>
          </a:p>
          <a:p>
            <a:pPr eaLnBrk="1" hangingPunct="1"/>
            <a:r>
              <a:rPr lang="en-US" sz="2800" smtClean="0"/>
              <a:t>Accounts for 50% of lower limb amputations</a:t>
            </a:r>
            <a:endParaRPr lang="en-US" sz="2400" smtClean="0"/>
          </a:p>
        </p:txBody>
      </p:sp>
    </p:spTree>
    <p:extLst>
      <p:ext uri="{BB962C8B-B14F-4D97-AF65-F5344CB8AC3E}">
        <p14:creationId xmlns:p14="http://schemas.microsoft.com/office/powerpoint/2010/main" val="2393206623"/>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pPr eaLnBrk="1" hangingPunct="1"/>
            <a:r>
              <a:rPr lang="en-US" sz="5300" smtClean="0"/>
              <a:t>Control Matters</a:t>
            </a:r>
          </a:p>
        </p:txBody>
      </p:sp>
      <p:sp>
        <p:nvSpPr>
          <p:cNvPr id="118787" name="Rectangle 3"/>
          <p:cNvSpPr>
            <a:spLocks noGrp="1" noChangeArrowheads="1"/>
          </p:cNvSpPr>
          <p:nvPr>
            <p:ph type="body" idx="1"/>
          </p:nvPr>
        </p:nvSpPr>
        <p:spPr>
          <a:xfrm>
            <a:off x="914400" y="1752600"/>
            <a:ext cx="4633913" cy="4800600"/>
          </a:xfrm>
        </p:spPr>
        <p:txBody>
          <a:bodyPr/>
          <a:lstStyle/>
          <a:p>
            <a:pPr eaLnBrk="1" hangingPunct="1"/>
            <a:r>
              <a:rPr lang="en-US" b="1" smtClean="0"/>
              <a:t>Prevention</a:t>
            </a:r>
          </a:p>
          <a:p>
            <a:pPr eaLnBrk="1" hangingPunct="1"/>
            <a:r>
              <a:rPr lang="en-US" b="1" smtClean="0"/>
              <a:t>Trials</a:t>
            </a:r>
          </a:p>
          <a:p>
            <a:pPr eaLnBrk="1" hangingPunct="1"/>
            <a:r>
              <a:rPr lang="en-US" b="1" smtClean="0"/>
              <a:t>Practice Recommendations</a:t>
            </a:r>
          </a:p>
          <a:p>
            <a:pPr eaLnBrk="1" hangingPunct="1"/>
            <a:endParaRPr lang="en-US" smtClean="0"/>
          </a:p>
        </p:txBody>
      </p:sp>
      <p:pic>
        <p:nvPicPr>
          <p:cNvPr id="118788" name="Picture 4" descr="BD05544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8838" y="1524000"/>
            <a:ext cx="4475162"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8823237"/>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a:xfrm>
            <a:off x="838200" y="304800"/>
            <a:ext cx="7772400" cy="914400"/>
          </a:xfrm>
        </p:spPr>
        <p:txBody>
          <a:bodyPr/>
          <a:lstStyle/>
          <a:p>
            <a:r>
              <a:rPr lang="en-US" smtClean="0"/>
              <a:t>Financial Advisor</a:t>
            </a:r>
          </a:p>
        </p:txBody>
      </p:sp>
      <p:sp>
        <p:nvSpPr>
          <p:cNvPr id="120835" name="Content Placeholder 2"/>
          <p:cNvSpPr>
            <a:spLocks noGrp="1"/>
          </p:cNvSpPr>
          <p:nvPr>
            <p:ph idx="1"/>
          </p:nvPr>
        </p:nvSpPr>
        <p:spPr>
          <a:xfrm>
            <a:off x="228600" y="1295400"/>
            <a:ext cx="5334000" cy="5257800"/>
          </a:xfrm>
        </p:spPr>
        <p:txBody>
          <a:bodyPr/>
          <a:lstStyle/>
          <a:p>
            <a:r>
              <a:rPr lang="en-US" smtClean="0"/>
              <a:t>Mid 30s, friendly, he smiles to greet you and you notice his gums are inflamed.  You’d guess a BMI of 26 or so, with most of the extra weight in the waist area. </a:t>
            </a:r>
          </a:p>
          <a:p>
            <a:r>
              <a:rPr lang="en-US" smtClean="0"/>
              <a:t>If you could give him some health related suggestions, what would they be?</a:t>
            </a:r>
          </a:p>
        </p:txBody>
      </p:sp>
      <p:pic>
        <p:nvPicPr>
          <p:cNvPr id="120836" name="Picture 7" descr="C:\Users\Beverly\AppData\Local\Microsoft\Windows\Temporary Internet Files\Content.IE5\GL06SCAX\MP90044348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447800"/>
            <a:ext cx="32035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315435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p:txBody>
          <a:bodyPr/>
          <a:lstStyle/>
          <a:p>
            <a:r>
              <a:rPr lang="en-US" smtClean="0"/>
              <a:t>Preventing Pre Diabetes</a:t>
            </a:r>
          </a:p>
        </p:txBody>
      </p:sp>
      <p:pic>
        <p:nvPicPr>
          <p:cNvPr id="122883" name="Picture 6" descr="C:\Documents and Settings\Owner\Local Settings\Temporary Internet Files\Content.IE5\YSNGJ5Y5\MPj04392720000[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68425" y="1774825"/>
            <a:ext cx="6400800" cy="4144963"/>
          </a:xfrm>
          <a:noFill/>
        </p:spPr>
      </p:pic>
      <p:pic>
        <p:nvPicPr>
          <p:cNvPr id="30727" name="Picture 7" descr="C:\Documents and Settings\Owner\Local Settings\Temporary Internet Files\Content.IE5\JTIEUO51\MPj0442336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362200"/>
            <a:ext cx="29606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8" descr="C:\Documents and Settings\Owner\Local Settings\Temporary Internet Files\Content.IE5\Y76R5TRG\MPj0443640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371600"/>
            <a:ext cx="27813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9" descr="C:\Documents and Settings\Owner\Local Settings\Temporary Internet Files\Content.IE5\BBC2FVZR\MPj0443691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3581400"/>
            <a:ext cx="21336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31639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727"/>
                                        </p:tgtEl>
                                        <p:attrNameLst>
                                          <p:attrName>style.visibility</p:attrName>
                                        </p:attrNameLst>
                                      </p:cBhvr>
                                      <p:to>
                                        <p:strVal val="visible"/>
                                      </p:to>
                                    </p:set>
                                    <p:animEffect transition="in" filter="blinds(horizontal)">
                                      <p:cBhvr>
                                        <p:cTn id="7" dur="500"/>
                                        <p:tgtEl>
                                          <p:spTgt spid="307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0728"/>
                                        </p:tgtEl>
                                        <p:attrNameLst>
                                          <p:attrName>style.visibility</p:attrName>
                                        </p:attrNameLst>
                                      </p:cBhvr>
                                      <p:to>
                                        <p:strVal val="visible"/>
                                      </p:to>
                                    </p:set>
                                    <p:animEffect transition="in" filter="checkerboard(across)">
                                      <p:cBhvr>
                                        <p:cTn id="12" dur="500"/>
                                        <p:tgtEl>
                                          <p:spTgt spid="307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0729"/>
                                        </p:tgtEl>
                                        <p:attrNameLst>
                                          <p:attrName>style.visibility</p:attrName>
                                        </p:attrNameLst>
                                      </p:cBhvr>
                                      <p:to>
                                        <p:strVal val="visible"/>
                                      </p:to>
                                    </p:set>
                                    <p:anim calcmode="lin" valueType="num">
                                      <p:cBhvr additive="base">
                                        <p:cTn id="17" dur="500" fill="hold"/>
                                        <p:tgtEl>
                                          <p:spTgt spid="30729"/>
                                        </p:tgtEl>
                                        <p:attrNameLst>
                                          <p:attrName>ppt_x</p:attrName>
                                        </p:attrNameLst>
                                      </p:cBhvr>
                                      <p:tavLst>
                                        <p:tav tm="0">
                                          <p:val>
                                            <p:strVal val="#ppt_x"/>
                                          </p:val>
                                        </p:tav>
                                        <p:tav tm="100000">
                                          <p:val>
                                            <p:strVal val="#ppt_x"/>
                                          </p:val>
                                        </p:tav>
                                      </p:tavLst>
                                    </p:anim>
                                    <p:anim calcmode="lin" valueType="num">
                                      <p:cBhvr additive="base">
                                        <p:cTn id="18" dur="500" fill="hold"/>
                                        <p:tgtEl>
                                          <p:spTgt spid="307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276600" y="304800"/>
            <a:ext cx="5638800" cy="1524000"/>
          </a:xfrm>
        </p:spPr>
        <p:txBody>
          <a:bodyPr/>
          <a:lstStyle/>
          <a:p>
            <a:pPr eaLnBrk="1" hangingPunct="1"/>
            <a:r>
              <a:rPr lang="en-US" sz="2400" b="1" smtClean="0"/>
              <a:t>Age-adjusted Diabetes Prevalence </a:t>
            </a:r>
            <a:br>
              <a:rPr lang="en-US" sz="2400" b="1" smtClean="0"/>
            </a:br>
            <a:r>
              <a:rPr lang="en-US" sz="2400" b="1" smtClean="0"/>
              <a:t>20 yrs or older, by race/ethnicity— U.S. 2008</a:t>
            </a:r>
          </a:p>
        </p:txBody>
      </p:sp>
      <p:sp>
        <p:nvSpPr>
          <p:cNvPr id="15363" name="Rectangle 3"/>
          <p:cNvSpPr>
            <a:spLocks noGrp="1" noChangeArrowheads="1"/>
          </p:cNvSpPr>
          <p:nvPr>
            <p:ph type="body" sz="half" idx="1"/>
          </p:nvPr>
        </p:nvSpPr>
        <p:spPr>
          <a:xfrm>
            <a:off x="914400" y="2486025"/>
            <a:ext cx="7129463" cy="4067175"/>
          </a:xfrm>
        </p:spPr>
        <p:txBody>
          <a:bodyPr/>
          <a:lstStyle/>
          <a:p>
            <a:pPr eaLnBrk="1" hangingPunct="1"/>
            <a:r>
              <a:rPr lang="en-US" sz="2800" smtClean="0"/>
              <a:t>Native Americans			16.5%</a:t>
            </a:r>
          </a:p>
          <a:p>
            <a:pPr eaLnBrk="1" hangingPunct="1"/>
            <a:r>
              <a:rPr lang="en-US" sz="2800" smtClean="0"/>
              <a:t>Alaska Natives			         16.5%</a:t>
            </a:r>
          </a:p>
          <a:p>
            <a:pPr eaLnBrk="1" hangingPunct="1"/>
            <a:r>
              <a:rPr lang="en-US" sz="2800" smtClean="0"/>
              <a:t>Blacks					11.8%</a:t>
            </a:r>
          </a:p>
          <a:p>
            <a:pPr eaLnBrk="1" hangingPunct="1"/>
            <a:r>
              <a:rPr lang="en-US" sz="2800" smtClean="0"/>
              <a:t>Hispanics 				10.4%</a:t>
            </a:r>
          </a:p>
          <a:p>
            <a:pPr eaLnBrk="1" hangingPunct="1"/>
            <a:r>
              <a:rPr lang="en-US" sz="2800" smtClean="0"/>
              <a:t>Asian Americans			7.5%</a:t>
            </a:r>
          </a:p>
          <a:p>
            <a:pPr eaLnBrk="1" hangingPunct="1"/>
            <a:r>
              <a:rPr lang="en-US" sz="2800" smtClean="0"/>
              <a:t>Whites 					6.6%</a:t>
            </a:r>
          </a:p>
          <a:p>
            <a:pPr eaLnBrk="1" hangingPunct="1"/>
            <a:endParaRPr lang="en-US" sz="2800" smtClean="0"/>
          </a:p>
        </p:txBody>
      </p:sp>
      <p:sp>
        <p:nvSpPr>
          <p:cNvPr id="15364" name="Rectangle 4"/>
          <p:cNvSpPr>
            <a:spLocks noChangeArrowheads="1"/>
          </p:cNvSpPr>
          <p:nvPr/>
        </p:nvSpPr>
        <p:spPr bwMode="auto">
          <a:xfrm>
            <a:off x="381000" y="5791200"/>
            <a:ext cx="8382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800" b="1">
                <a:latin typeface="Arial" panose="020B0604020202020204" pitchFamily="34" charset="0"/>
              </a:rPr>
              <a:t>In 2002, Native Hawaiians and Japanese and Filipino residents of Hawaii aged twenty years or older were approximately 2 times as likely to have diagnosed diabetes as white residents of Hawaii </a:t>
            </a:r>
          </a:p>
        </p:txBody>
      </p:sp>
      <p:pic>
        <p:nvPicPr>
          <p:cNvPr id="15365" name="Picture 5" descr="2xggxgv3[1]"/>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a:xfrm>
            <a:off x="533400" y="304800"/>
            <a:ext cx="2514600" cy="1676400"/>
          </a:xfrm>
          <a:noFill/>
        </p:spPr>
      </p:pic>
    </p:spTree>
    <p:extLst>
      <p:ext uri="{BB962C8B-B14F-4D97-AF65-F5344CB8AC3E}">
        <p14:creationId xmlns:p14="http://schemas.microsoft.com/office/powerpoint/2010/main" val="10753157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0754" name="Rectangle 1026"/>
          <p:cNvSpPr>
            <a:spLocks noGrp="1" noChangeArrowheads="1"/>
          </p:cNvSpPr>
          <p:nvPr>
            <p:ph type="title"/>
          </p:nvPr>
        </p:nvSpPr>
        <p:spPr>
          <a:xfrm>
            <a:off x="2895600" y="304800"/>
            <a:ext cx="6248400" cy="1295400"/>
          </a:xfrm>
        </p:spPr>
        <p:txBody>
          <a:bodyPr>
            <a:normAutofit fontScale="90000"/>
          </a:bodyPr>
          <a:lstStyle/>
          <a:p>
            <a:pPr eaLnBrk="1" hangingPunct="1">
              <a:defRPr/>
            </a:pPr>
            <a:r>
              <a:rPr lang="en-US" sz="3600" dirty="0" smtClean="0">
                <a:solidFill>
                  <a:schemeClr val="accent1">
                    <a:lumMod val="40000"/>
                    <a:lumOff val="60000"/>
                  </a:schemeClr>
                </a:solidFill>
              </a:rPr>
              <a:t>Can Type 2 be Prevented in Older Adults?</a:t>
            </a:r>
          </a:p>
        </p:txBody>
      </p:sp>
      <p:sp>
        <p:nvSpPr>
          <p:cNvPr id="124931" name="Rectangle 1027"/>
          <p:cNvSpPr>
            <a:spLocks noGrp="1" noChangeArrowheads="1"/>
          </p:cNvSpPr>
          <p:nvPr>
            <p:ph type="body" idx="1"/>
          </p:nvPr>
        </p:nvSpPr>
        <p:spPr>
          <a:xfrm>
            <a:off x="4724400" y="1905000"/>
            <a:ext cx="4191000" cy="4497388"/>
          </a:xfrm>
        </p:spPr>
        <p:txBody>
          <a:bodyPr/>
          <a:lstStyle/>
          <a:p>
            <a:pPr eaLnBrk="1" hangingPunct="1">
              <a:buFont typeface="Wingdings" panose="05000000000000000000" pitchFamily="2" charset="2"/>
              <a:buNone/>
            </a:pPr>
            <a:r>
              <a:rPr lang="en-US" smtClean="0"/>
              <a:t>Overall, 9 of 10 new cases of diabetes attributable</a:t>
            </a:r>
            <a:r>
              <a:rPr lang="en-US" baseline="30000" smtClean="0"/>
              <a:t> </a:t>
            </a:r>
            <a:r>
              <a:rPr lang="en-US" smtClean="0"/>
              <a:t>to these 5 lifestyle factors.</a:t>
            </a:r>
          </a:p>
          <a:p>
            <a:pPr eaLnBrk="1" hangingPunct="1">
              <a:buFont typeface="Wingdings" panose="05000000000000000000" pitchFamily="2" charset="2"/>
              <a:buNone/>
            </a:pPr>
            <a:endParaRPr lang="en-US" smtClean="0"/>
          </a:p>
          <a:p>
            <a:pPr eaLnBrk="1" hangingPunct="1">
              <a:buFont typeface="Wingdings" panose="05000000000000000000" pitchFamily="2" charset="2"/>
              <a:buNone/>
            </a:pPr>
            <a:r>
              <a:rPr lang="en-US" smtClean="0"/>
              <a:t>89% risk reduction when all at goal.</a:t>
            </a:r>
          </a:p>
          <a:p>
            <a:pPr eaLnBrk="1" hangingPunct="1">
              <a:buFont typeface="Wingdings" panose="05000000000000000000" pitchFamily="2" charset="2"/>
              <a:buNone/>
            </a:pPr>
            <a:r>
              <a:rPr lang="en-US" smtClean="0"/>
              <a:t>35% rel risk reduction for each additional</a:t>
            </a:r>
          </a:p>
        </p:txBody>
      </p:sp>
      <p:pic>
        <p:nvPicPr>
          <p:cNvPr id="124932" name="Picture 1028" descr="The Original: LaLanne, in his gym, says a good sense of humor helps keep him feeling you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23431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3" name="Rectangle 1029"/>
          <p:cNvSpPr>
            <a:spLocks noChangeArrowheads="1"/>
          </p:cNvSpPr>
          <p:nvPr/>
        </p:nvSpPr>
        <p:spPr bwMode="auto">
          <a:xfrm>
            <a:off x="228600" y="3581400"/>
            <a:ext cx="4572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 typeface="Arial" panose="020B0604020202020204" pitchFamily="34" charset="0"/>
              <a:buChar char="•"/>
            </a:pPr>
            <a:r>
              <a:rPr lang="en-US" sz="2000">
                <a:latin typeface="Times New Roman" panose="02020603050405020304" pitchFamily="18" charset="0"/>
              </a:rPr>
              <a:t> </a:t>
            </a:r>
            <a:r>
              <a:rPr lang="en-US" sz="2000">
                <a:latin typeface="Arial" panose="020B0604020202020204" pitchFamily="34" charset="0"/>
                <a:cs typeface="Arial" panose="020B0604020202020204" pitchFamily="34" charset="0"/>
              </a:rPr>
              <a:t>Physical</a:t>
            </a:r>
            <a:r>
              <a:rPr lang="en-US" sz="2000" baseline="30000">
                <a:latin typeface="Arial" panose="020B0604020202020204" pitchFamily="34" charset="0"/>
                <a:cs typeface="Arial" panose="020B0604020202020204" pitchFamily="34" charset="0"/>
              </a:rPr>
              <a:t> </a:t>
            </a:r>
            <a:r>
              <a:rPr lang="en-US" sz="2000">
                <a:latin typeface="Arial" panose="020B0604020202020204" pitchFamily="34" charset="0"/>
                <a:cs typeface="Arial" panose="020B0604020202020204" pitchFamily="34" charset="0"/>
              </a:rPr>
              <a:t>activity (30 mins a day)</a:t>
            </a:r>
          </a:p>
          <a:p>
            <a:pPr eaLnBrk="1" hangingPunct="1">
              <a:spcBef>
                <a:spcPct val="0"/>
              </a:spcBef>
              <a:buClrTx/>
              <a:buSzTx/>
              <a:buFont typeface="Arial" panose="020B0604020202020204" pitchFamily="34" charset="0"/>
              <a:buChar char="•"/>
            </a:pPr>
            <a:r>
              <a:rPr lang="en-US" sz="2000">
                <a:latin typeface="Arial" panose="020B0604020202020204" pitchFamily="34" charset="0"/>
                <a:cs typeface="Arial" panose="020B0604020202020204" pitchFamily="34" charset="0"/>
              </a:rPr>
              <a:t> Dietary score (higher fiber intake, low saturated fat and </a:t>
            </a:r>
            <a:r>
              <a:rPr lang="en-US" sz="2000" i="1">
                <a:latin typeface="Arial" panose="020B0604020202020204" pitchFamily="34" charset="0"/>
                <a:cs typeface="Arial" panose="020B0604020202020204" pitchFamily="34" charset="0"/>
              </a:rPr>
              <a:t>trans</a:t>
            </a:r>
            <a:r>
              <a:rPr lang="en-US" sz="2000">
                <a:latin typeface="Arial" panose="020B0604020202020204" pitchFamily="34" charset="0"/>
                <a:cs typeface="Arial" panose="020B0604020202020204" pitchFamily="34" charset="0"/>
              </a:rPr>
              <a:t>-fat, lower mean</a:t>
            </a:r>
            <a:r>
              <a:rPr lang="en-US" sz="2000" baseline="30000">
                <a:latin typeface="Arial" panose="020B0604020202020204" pitchFamily="34" charset="0"/>
                <a:cs typeface="Arial" panose="020B0604020202020204" pitchFamily="34" charset="0"/>
              </a:rPr>
              <a:t> </a:t>
            </a:r>
            <a:r>
              <a:rPr lang="en-US" sz="2000">
                <a:latin typeface="Arial" panose="020B0604020202020204" pitchFamily="34" charset="0"/>
                <a:cs typeface="Arial" panose="020B0604020202020204" pitchFamily="34" charset="0"/>
              </a:rPr>
              <a:t>glycemic index)</a:t>
            </a:r>
          </a:p>
          <a:p>
            <a:pPr eaLnBrk="1" hangingPunct="1">
              <a:spcBef>
                <a:spcPct val="0"/>
              </a:spcBef>
              <a:buClrTx/>
              <a:buSzTx/>
              <a:buFont typeface="Arial" panose="020B0604020202020204" pitchFamily="34" charset="0"/>
              <a:buChar char="•"/>
            </a:pPr>
            <a:r>
              <a:rPr lang="en-US" sz="2000">
                <a:latin typeface="Arial" panose="020B0604020202020204" pitchFamily="34" charset="0"/>
                <a:cs typeface="Arial" panose="020B0604020202020204" pitchFamily="34" charset="0"/>
              </a:rPr>
              <a:t> Not Smoking</a:t>
            </a:r>
            <a:endParaRPr lang="en-US" sz="2000" baseline="30000">
              <a:latin typeface="Arial" panose="020B0604020202020204" pitchFamily="34" charset="0"/>
              <a:cs typeface="Arial" panose="020B0604020202020204" pitchFamily="34" charset="0"/>
            </a:endParaRPr>
          </a:p>
          <a:p>
            <a:pPr eaLnBrk="1" hangingPunct="1">
              <a:spcBef>
                <a:spcPct val="0"/>
              </a:spcBef>
              <a:buClrTx/>
              <a:buSzTx/>
              <a:buFont typeface="Arial" panose="020B0604020202020204" pitchFamily="34" charset="0"/>
              <a:buChar char="•"/>
            </a:pPr>
            <a:r>
              <a:rPr lang="en-US" sz="2000">
                <a:latin typeface="Arial" panose="020B0604020202020204" pitchFamily="34" charset="0"/>
                <a:cs typeface="Arial" panose="020B0604020202020204" pitchFamily="34" charset="0"/>
              </a:rPr>
              <a:t> Alcohol use (up to 2 drinks a day); </a:t>
            </a:r>
          </a:p>
          <a:p>
            <a:pPr eaLnBrk="1" hangingPunct="1">
              <a:spcBef>
                <a:spcPct val="0"/>
              </a:spcBef>
              <a:buClrTx/>
              <a:buSzTx/>
              <a:buFont typeface="Arial" panose="020B0604020202020204" pitchFamily="34" charset="0"/>
              <a:buChar char="•"/>
            </a:pPr>
            <a:r>
              <a:rPr lang="en-US" sz="2000">
                <a:latin typeface="Arial" panose="020B0604020202020204" pitchFamily="34" charset="0"/>
                <a:cs typeface="Arial" panose="020B0604020202020204" pitchFamily="34" charset="0"/>
              </a:rPr>
              <a:t> BMI &lt;25 and waist circumference </a:t>
            </a:r>
          </a:p>
          <a:p>
            <a:pPr eaLnBrk="1" hangingPunct="1">
              <a:spcBef>
                <a:spcPct val="0"/>
              </a:spcBef>
              <a:buClrTx/>
              <a:buSzTx/>
              <a:buFont typeface="Arial" panose="020B0604020202020204" pitchFamily="34" charset="0"/>
              <a:buChar char="•"/>
            </a:pPr>
            <a:endParaRPr lang="en-US" sz="1400" b="1" i="1">
              <a:latin typeface="Tempus Sans ITC" panose="04020404030D07020202" pitchFamily="82" charset="0"/>
            </a:endParaRPr>
          </a:p>
          <a:p>
            <a:pPr eaLnBrk="1" hangingPunct="1">
              <a:spcBef>
                <a:spcPct val="0"/>
              </a:spcBef>
              <a:buClrTx/>
              <a:buSzTx/>
              <a:buFontTx/>
              <a:buNone/>
            </a:pPr>
            <a:r>
              <a:rPr lang="en-US" sz="1600" b="1">
                <a:latin typeface="Tempus Sans ITC" panose="04020404030D07020202" pitchFamily="82" charset="0"/>
              </a:rPr>
              <a:t>Dariush Mozaffarian, MD, </a:t>
            </a:r>
          </a:p>
          <a:p>
            <a:pPr eaLnBrk="1" hangingPunct="1">
              <a:spcBef>
                <a:spcPct val="0"/>
              </a:spcBef>
              <a:buClrTx/>
              <a:buSzTx/>
              <a:buFontTx/>
              <a:buNone/>
            </a:pPr>
            <a:r>
              <a:rPr lang="en-US" sz="1600" b="1" i="1">
                <a:latin typeface="Tempus Sans ITC" panose="04020404030D07020202" pitchFamily="82" charset="0"/>
              </a:rPr>
              <a:t>Arch Intern Med.</a:t>
            </a:r>
            <a:r>
              <a:rPr lang="en-US" sz="1600" b="1">
                <a:latin typeface="Tempus Sans ITC" panose="04020404030D07020202" pitchFamily="82" charset="0"/>
              </a:rPr>
              <a:t> 2009;169(8):798-807. </a:t>
            </a:r>
          </a:p>
          <a:p>
            <a:pPr eaLnBrk="1" hangingPunct="1">
              <a:spcBef>
                <a:spcPct val="0"/>
              </a:spcBef>
              <a:buClrTx/>
              <a:buSzTx/>
              <a:buFont typeface="Arial" panose="020B0604020202020204" pitchFamily="34" charset="0"/>
              <a:buChar char="•"/>
            </a:pPr>
            <a:endParaRPr lang="en-US" sz="1600" i="1">
              <a:latin typeface="Times New Roman" panose="02020603050405020304" pitchFamily="18" charset="0"/>
            </a:endParaRPr>
          </a:p>
        </p:txBody>
      </p:sp>
    </p:spTree>
    <p:extLst>
      <p:ext uri="{BB962C8B-B14F-4D97-AF65-F5344CB8AC3E}">
        <p14:creationId xmlns:p14="http://schemas.microsoft.com/office/powerpoint/2010/main" val="4005710224"/>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p:txBody>
          <a:bodyPr>
            <a:normAutofit fontScale="90000"/>
          </a:bodyPr>
          <a:lstStyle/>
          <a:p>
            <a:r>
              <a:rPr lang="en-US" smtClean="0"/>
              <a:t>Best Shake For People with Diabetes</a:t>
            </a:r>
          </a:p>
        </p:txBody>
      </p:sp>
      <p:pic>
        <p:nvPicPr>
          <p:cNvPr id="126979" name="Content Placeholder 12" descr="http://usafamilymedicine.files.wordpress.com/2012/01/exercise-cartoon.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1600200" y="1600200"/>
            <a:ext cx="5791200" cy="4729163"/>
          </a:xfrm>
        </p:spPr>
      </p:pic>
      <p:sp>
        <p:nvSpPr>
          <p:cNvPr id="126980" name="TextBox 4"/>
          <p:cNvSpPr txBox="1">
            <a:spLocks noChangeArrowheads="1"/>
          </p:cNvSpPr>
          <p:nvPr/>
        </p:nvSpPr>
        <p:spPr bwMode="auto">
          <a:xfrm>
            <a:off x="4191000" y="6329363"/>
            <a:ext cx="49736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a:latin typeface="Times New Roman" panose="02020603050405020304" pitchFamily="18" charset="0"/>
              </a:rPr>
              <a:t>From Debbie Nagata’s slide collection</a:t>
            </a:r>
          </a:p>
        </p:txBody>
      </p:sp>
    </p:spTree>
    <p:extLst>
      <p:ext uri="{BB962C8B-B14F-4D97-AF65-F5344CB8AC3E}">
        <p14:creationId xmlns:p14="http://schemas.microsoft.com/office/powerpoint/2010/main" val="326802200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1020"/>
            <a:ext cx="7239000" cy="670560"/>
          </a:xfrm>
        </p:spPr>
        <p:txBody>
          <a:bodyPr>
            <a:normAutofit fontScale="90000"/>
          </a:bodyPr>
          <a:lstStyle/>
          <a:p>
            <a:r>
              <a:rPr lang="en-US" dirty="0" smtClean="0"/>
              <a:t>We Made It – 3129 miles- Now Walking Back</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215390"/>
            <a:ext cx="8658467" cy="4191000"/>
          </a:xfrm>
          <a:prstGeom prst="rect">
            <a:avLst/>
          </a:prstGeom>
        </p:spPr>
      </p:pic>
      <p:pic>
        <p:nvPicPr>
          <p:cNvPr id="6" name="Picture 5"/>
          <p:cNvPicPr>
            <a:picLocks noChangeAspect="1"/>
          </p:cNvPicPr>
          <p:nvPr/>
        </p:nvPicPr>
        <p:blipFill>
          <a:blip r:embed="rId4"/>
          <a:stretch>
            <a:fillRect/>
          </a:stretch>
        </p:blipFill>
        <p:spPr>
          <a:xfrm>
            <a:off x="65526" y="5246370"/>
            <a:ext cx="4657725" cy="1581150"/>
          </a:xfrm>
          <a:prstGeom prst="rect">
            <a:avLst/>
          </a:prstGeom>
        </p:spPr>
      </p:pic>
      <p:sp>
        <p:nvSpPr>
          <p:cNvPr id="7" name="TextBox 6"/>
          <p:cNvSpPr txBox="1"/>
          <p:nvPr/>
        </p:nvSpPr>
        <p:spPr>
          <a:xfrm>
            <a:off x="4723251" y="5421094"/>
            <a:ext cx="2514600" cy="1200329"/>
          </a:xfrm>
          <a:prstGeom prst="rect">
            <a:avLst/>
          </a:prstGeom>
          <a:noFill/>
        </p:spPr>
        <p:txBody>
          <a:bodyPr wrap="square" rtlCol="0">
            <a:spAutoFit/>
          </a:bodyPr>
          <a:lstStyle/>
          <a:p>
            <a:r>
              <a:rPr lang="en-US" dirty="0" smtClean="0"/>
              <a:t>Track miles with </a:t>
            </a:r>
            <a:r>
              <a:rPr lang="en-US" dirty="0" err="1" smtClean="0"/>
              <a:t>fitbit</a:t>
            </a:r>
            <a:endParaRPr lang="en-US" dirty="0" smtClean="0"/>
          </a:p>
          <a:p>
            <a:r>
              <a:rPr lang="en-US" dirty="0" smtClean="0"/>
              <a:t>Fitbit.com</a:t>
            </a:r>
          </a:p>
          <a:p>
            <a:r>
              <a:rPr lang="en-US" dirty="0" smtClean="0"/>
              <a:t>Lifespan Treadmill Desk - Amazon</a:t>
            </a:r>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2877" y="3810000"/>
            <a:ext cx="1663700" cy="2736086"/>
          </a:xfrm>
          <a:prstGeom prst="rect">
            <a:avLst/>
          </a:prstGeom>
        </p:spPr>
      </p:pic>
    </p:spTree>
    <p:custDataLst>
      <p:tags r:id="rId1"/>
    </p:custDataLst>
    <p:extLst>
      <p:ext uri="{BB962C8B-B14F-4D97-AF65-F5344CB8AC3E}">
        <p14:creationId xmlns:p14="http://schemas.microsoft.com/office/powerpoint/2010/main" val="49660216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457200" y="304800"/>
            <a:ext cx="8534400" cy="1143000"/>
          </a:xfrm>
        </p:spPr>
        <p:txBody>
          <a:bodyPr>
            <a:normAutofit fontScale="90000"/>
          </a:bodyPr>
          <a:lstStyle/>
          <a:p>
            <a:pPr eaLnBrk="1" hangingPunct="1"/>
            <a:r>
              <a:rPr lang="en-US" smtClean="0"/>
              <a:t>Diabetes Prevention Program</a:t>
            </a:r>
            <a:br>
              <a:rPr lang="en-US" smtClean="0"/>
            </a:br>
            <a:r>
              <a:rPr lang="en-US" smtClean="0"/>
              <a:t>(DPP)	August 2001 </a:t>
            </a:r>
          </a:p>
        </p:txBody>
      </p:sp>
      <p:sp>
        <p:nvSpPr>
          <p:cNvPr id="1773571" name="Rectangle 3"/>
          <p:cNvSpPr>
            <a:spLocks noGrp="1" noChangeArrowheads="1"/>
          </p:cNvSpPr>
          <p:nvPr>
            <p:ph type="body" idx="1"/>
          </p:nvPr>
        </p:nvSpPr>
        <p:spPr>
          <a:xfrm>
            <a:off x="381000" y="1752600"/>
            <a:ext cx="8178800" cy="4876800"/>
          </a:xfrm>
        </p:spPr>
        <p:txBody>
          <a:bodyPr/>
          <a:lstStyle/>
          <a:p>
            <a:pPr eaLnBrk="1" hangingPunct="1">
              <a:buFont typeface="Wingdings" panose="05000000000000000000" pitchFamily="2" charset="2"/>
              <a:buNone/>
            </a:pPr>
            <a:r>
              <a:rPr lang="en-US" sz="2400" smtClean="0"/>
              <a:t>3, 234 people w/ IGT randomized to Placebo, Diet/Exercise or Metformin for 3 years</a:t>
            </a:r>
          </a:p>
          <a:p>
            <a:pPr eaLnBrk="1" hangingPunct="1"/>
            <a:r>
              <a:rPr lang="en-US" sz="2400" smtClean="0"/>
              <a:t>Standard Group - 29% developed DM  </a:t>
            </a:r>
            <a:endParaRPr lang="en-US" sz="2800" smtClean="0"/>
          </a:p>
          <a:p>
            <a:pPr eaLnBrk="1" hangingPunct="1"/>
            <a:r>
              <a:rPr lang="en-US" sz="2400" smtClean="0"/>
              <a:t>Lifestyle Results - 14% developed DM</a:t>
            </a:r>
            <a:endParaRPr lang="en-US" sz="2800" smtClean="0"/>
          </a:p>
          <a:p>
            <a:pPr lvl="1" eaLnBrk="1" hangingPunct="1"/>
            <a:r>
              <a:rPr lang="en-US" sz="2800" smtClean="0"/>
              <a:t>30 mins daily mod activity/ low fat diet reduced DM risk by 58%  (71% for 60yrs +)  </a:t>
            </a:r>
          </a:p>
          <a:p>
            <a:pPr lvl="1" eaLnBrk="1" hangingPunct="1"/>
            <a:r>
              <a:rPr lang="en-US" sz="2800" smtClean="0"/>
              <a:t>On avg, participants lost 5-7% of body wt</a:t>
            </a:r>
          </a:p>
          <a:p>
            <a:pPr eaLnBrk="1" hangingPunct="1"/>
            <a:r>
              <a:rPr lang="en-US" sz="2400" smtClean="0"/>
              <a:t>Metformin 850 BID - 22% developed DM</a:t>
            </a:r>
            <a:endParaRPr lang="en-US" sz="2800" smtClean="0"/>
          </a:p>
          <a:p>
            <a:pPr lvl="1" eaLnBrk="1" hangingPunct="1"/>
            <a:r>
              <a:rPr lang="en-US" sz="2800" smtClean="0"/>
              <a:t>reduced risk by 31% (less effective with elderly and thinner pt’s)</a:t>
            </a:r>
            <a:endParaRPr lang="en-US" sz="2400" smtClean="0"/>
          </a:p>
          <a:p>
            <a:pPr eaLnBrk="1" hangingPunct="1"/>
            <a:endParaRPr lang="en-US" sz="2400" smtClean="0"/>
          </a:p>
        </p:txBody>
      </p:sp>
    </p:spTree>
    <p:extLst>
      <p:ext uri="{BB962C8B-B14F-4D97-AF65-F5344CB8AC3E}">
        <p14:creationId xmlns:p14="http://schemas.microsoft.com/office/powerpoint/2010/main" val="27458478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73571">
                                            <p:txEl>
                                              <p:pRg st="1" end="1"/>
                                            </p:txEl>
                                          </p:spTgt>
                                        </p:tgtEl>
                                        <p:attrNameLst>
                                          <p:attrName>style.visibility</p:attrName>
                                        </p:attrNameLst>
                                      </p:cBhvr>
                                      <p:to>
                                        <p:strVal val="visible"/>
                                      </p:to>
                                    </p:set>
                                    <p:anim calcmode="lin" valueType="num">
                                      <p:cBhvr additive="base">
                                        <p:cTn id="7" dur="500" fill="hold"/>
                                        <p:tgtEl>
                                          <p:spTgt spid="177357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735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73571">
                                            <p:txEl>
                                              <p:pRg st="2" end="2"/>
                                            </p:txEl>
                                          </p:spTgt>
                                        </p:tgtEl>
                                        <p:attrNameLst>
                                          <p:attrName>style.visibility</p:attrName>
                                        </p:attrNameLst>
                                      </p:cBhvr>
                                      <p:to>
                                        <p:strVal val="visible"/>
                                      </p:to>
                                    </p:set>
                                    <p:anim calcmode="lin" valueType="num">
                                      <p:cBhvr additive="base">
                                        <p:cTn id="13" dur="500" fill="hold"/>
                                        <p:tgtEl>
                                          <p:spTgt spid="177357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73571">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773571">
                                            <p:txEl>
                                              <p:pRg st="3" end="3"/>
                                            </p:txEl>
                                          </p:spTgt>
                                        </p:tgtEl>
                                        <p:attrNameLst>
                                          <p:attrName>style.visibility</p:attrName>
                                        </p:attrNameLst>
                                      </p:cBhvr>
                                      <p:to>
                                        <p:strVal val="visible"/>
                                      </p:to>
                                    </p:set>
                                    <p:anim calcmode="lin" valueType="num">
                                      <p:cBhvr additive="base">
                                        <p:cTn id="17" dur="500" fill="hold"/>
                                        <p:tgtEl>
                                          <p:spTgt spid="1773571">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773571">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73571">
                                            <p:txEl>
                                              <p:pRg st="4" end="4"/>
                                            </p:txEl>
                                          </p:spTgt>
                                        </p:tgtEl>
                                        <p:attrNameLst>
                                          <p:attrName>style.visibility</p:attrName>
                                        </p:attrNameLst>
                                      </p:cBhvr>
                                      <p:to>
                                        <p:strVal val="visible"/>
                                      </p:to>
                                    </p:set>
                                    <p:anim calcmode="lin" valueType="num">
                                      <p:cBhvr additive="base">
                                        <p:cTn id="21" dur="500" fill="hold"/>
                                        <p:tgtEl>
                                          <p:spTgt spid="1773571">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77357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1773571">
                                            <p:txEl>
                                              <p:pRg st="5" end="5"/>
                                            </p:txEl>
                                          </p:spTgt>
                                        </p:tgtEl>
                                        <p:attrNameLst>
                                          <p:attrName>style.visibility</p:attrName>
                                        </p:attrNameLst>
                                      </p:cBhvr>
                                      <p:to>
                                        <p:strVal val="visible"/>
                                      </p:to>
                                    </p:set>
                                    <p:anim calcmode="lin" valueType="num">
                                      <p:cBhvr additive="base">
                                        <p:cTn id="27" dur="500" fill="hold"/>
                                        <p:tgtEl>
                                          <p:spTgt spid="1773571">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73571">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773571">
                                            <p:txEl>
                                              <p:pRg st="6" end="6"/>
                                            </p:txEl>
                                          </p:spTgt>
                                        </p:tgtEl>
                                        <p:attrNameLst>
                                          <p:attrName>style.visibility</p:attrName>
                                        </p:attrNameLst>
                                      </p:cBhvr>
                                      <p:to>
                                        <p:strVal val="visible"/>
                                      </p:to>
                                    </p:set>
                                    <p:anim calcmode="lin" valueType="num">
                                      <p:cBhvr additive="base">
                                        <p:cTn id="31" dur="500" fill="hold"/>
                                        <p:tgtEl>
                                          <p:spTgt spid="1773571">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7357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Weight loss and Prevention</a:t>
            </a:r>
            <a:endParaRPr lang="en-US" dirty="0"/>
          </a:p>
        </p:txBody>
      </p:sp>
      <p:pic>
        <p:nvPicPr>
          <p:cNvPr id="4" name="Content Placeholder 3"/>
          <p:cNvPicPr>
            <a:picLocks noGrp="1" noChangeAspect="1"/>
          </p:cNvPicPr>
          <p:nvPr>
            <p:ph idx="1"/>
          </p:nvPr>
        </p:nvPicPr>
        <p:blipFill>
          <a:blip r:embed="rId2"/>
          <a:stretch>
            <a:fillRect/>
          </a:stretch>
        </p:blipFill>
        <p:spPr>
          <a:xfrm>
            <a:off x="533400" y="1600200"/>
            <a:ext cx="7451601" cy="4042569"/>
          </a:xfrm>
          <a:prstGeom prst="rect">
            <a:avLst/>
          </a:prstGeom>
        </p:spPr>
      </p:pic>
    </p:spTree>
    <p:extLst>
      <p:ext uri="{BB962C8B-B14F-4D97-AF65-F5344CB8AC3E}">
        <p14:creationId xmlns:p14="http://schemas.microsoft.com/office/powerpoint/2010/main" val="25741589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p:txBody>
          <a:bodyPr>
            <a:normAutofit fontScale="90000"/>
          </a:bodyPr>
          <a:lstStyle/>
          <a:p>
            <a:r>
              <a:rPr lang="en-US" smtClean="0"/>
              <a:t>Diabetes Prevention Programs </a:t>
            </a:r>
          </a:p>
        </p:txBody>
      </p:sp>
      <p:sp>
        <p:nvSpPr>
          <p:cNvPr id="130051" name="Content Placeholder 2"/>
          <p:cNvSpPr>
            <a:spLocks noGrp="1"/>
          </p:cNvSpPr>
          <p:nvPr>
            <p:ph idx="1"/>
          </p:nvPr>
        </p:nvSpPr>
        <p:spPr>
          <a:xfrm>
            <a:off x="914400" y="1600200"/>
            <a:ext cx="7772400" cy="4953000"/>
          </a:xfrm>
        </p:spPr>
        <p:txBody>
          <a:bodyPr/>
          <a:lstStyle/>
          <a:p>
            <a:r>
              <a:rPr lang="en-US" smtClean="0"/>
              <a:t>Delay or Prevent Type 2 Diabetes</a:t>
            </a:r>
          </a:p>
          <a:p>
            <a:r>
              <a:rPr lang="en-US" smtClean="0"/>
              <a:t>Save $5.7 billion over 25 years</a:t>
            </a:r>
          </a:p>
          <a:p>
            <a:r>
              <a:rPr lang="en-US" smtClean="0"/>
              <a:t>Programs</a:t>
            </a:r>
          </a:p>
          <a:p>
            <a:pPr lvl="1"/>
            <a:r>
              <a:rPr lang="en-US" smtClean="0"/>
              <a:t>Partnering with YMCA’s</a:t>
            </a:r>
          </a:p>
          <a:p>
            <a:pPr lvl="1"/>
            <a:r>
              <a:rPr lang="en-US" smtClean="0"/>
              <a:t>CDC now recognizes Diabetes Prevention Programs www.cdc.gov/diabetes/prevention</a:t>
            </a:r>
          </a:p>
          <a:p>
            <a:pPr lvl="1"/>
            <a:endParaRPr lang="en-US" smtClean="0"/>
          </a:p>
          <a:p>
            <a:pPr marL="914400" lvl="2" indent="0" algn="r">
              <a:buFont typeface="Wingdings" panose="05000000000000000000" pitchFamily="2" charset="2"/>
              <a:buNone/>
            </a:pPr>
            <a:r>
              <a:rPr lang="en-US" sz="2400" i="1" smtClean="0"/>
              <a:t>Health Affairs 31, No 1 2012 p50-60</a:t>
            </a:r>
          </a:p>
        </p:txBody>
      </p:sp>
    </p:spTree>
    <p:extLst>
      <p:ext uri="{BB962C8B-B14F-4D97-AF65-F5344CB8AC3E}">
        <p14:creationId xmlns:p14="http://schemas.microsoft.com/office/powerpoint/2010/main" val="128369495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endParaRPr lang="en-US" smtClean="0"/>
          </a:p>
        </p:txBody>
      </p:sp>
      <p:pic>
        <p:nvPicPr>
          <p:cNvPr id="131075" name="Picture 3" descr="2215100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81000" y="246063"/>
            <a:ext cx="8458200" cy="6364287"/>
          </a:xfrm>
          <a:noFill/>
        </p:spPr>
      </p:pic>
    </p:spTree>
    <p:extLst>
      <p:ext uri="{BB962C8B-B14F-4D97-AF65-F5344CB8AC3E}">
        <p14:creationId xmlns:p14="http://schemas.microsoft.com/office/powerpoint/2010/main" val="145068503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noFill/>
        </p:spPr>
        <p:txBody>
          <a:bodyPr lIns="90477" tIns="44445" rIns="90477" bIns="44445" anchor="b">
            <a:normAutofit fontScale="90000"/>
          </a:bodyPr>
          <a:lstStyle/>
          <a:p>
            <a:pPr eaLnBrk="1" hangingPunct="1"/>
            <a:r>
              <a:rPr lang="en-US" sz="5900" smtClean="0">
                <a:solidFill>
                  <a:srgbClr val="33CC33"/>
                </a:solidFill>
              </a:rPr>
              <a:t>ABC’s of Diabetes</a:t>
            </a:r>
            <a:endParaRPr lang="en-US" smtClean="0">
              <a:sym typeface="Monotype Sorts" pitchFamily="2" charset="2"/>
            </a:endParaRPr>
          </a:p>
        </p:txBody>
      </p:sp>
      <p:sp>
        <p:nvSpPr>
          <p:cNvPr id="1689603" name="Rectangle 3"/>
          <p:cNvSpPr>
            <a:spLocks noGrp="1" noChangeArrowheads="1"/>
          </p:cNvSpPr>
          <p:nvPr>
            <p:ph type="body" idx="1"/>
          </p:nvPr>
        </p:nvSpPr>
        <p:spPr>
          <a:xfrm>
            <a:off x="152400" y="1600200"/>
            <a:ext cx="8839200" cy="4800600"/>
          </a:xfrm>
        </p:spPr>
        <p:txBody>
          <a:bodyPr lIns="90477" tIns="44445" rIns="90477" bIns="44445"/>
          <a:lstStyle/>
          <a:p>
            <a:pPr lvl="1" eaLnBrk="1" hangingPunct="1">
              <a:buSzPct val="75000"/>
              <a:buFont typeface="Wingdings" panose="05000000000000000000" pitchFamily="2" charset="2"/>
              <a:buNone/>
            </a:pPr>
            <a:r>
              <a:rPr lang="en-US" sz="6600" smtClean="0">
                <a:solidFill>
                  <a:srgbClr val="33CC33"/>
                </a:solidFill>
              </a:rPr>
              <a:t>A</a:t>
            </a:r>
            <a:r>
              <a:rPr lang="en-US" sz="6600" smtClean="0"/>
              <a:t>1C</a:t>
            </a:r>
          </a:p>
          <a:p>
            <a:pPr lvl="1" eaLnBrk="1" hangingPunct="1">
              <a:buSzPct val="75000"/>
              <a:buFont typeface="Wingdings" panose="05000000000000000000" pitchFamily="2" charset="2"/>
              <a:buNone/>
            </a:pPr>
            <a:r>
              <a:rPr lang="en-US" sz="6600" smtClean="0">
                <a:solidFill>
                  <a:srgbClr val="33CC33"/>
                </a:solidFill>
              </a:rPr>
              <a:t>B</a:t>
            </a:r>
            <a:r>
              <a:rPr lang="en-US" sz="6600" smtClean="0"/>
              <a:t>lood Pressure</a:t>
            </a:r>
          </a:p>
          <a:p>
            <a:pPr lvl="1" eaLnBrk="1" hangingPunct="1">
              <a:buSzPct val="75000"/>
              <a:buFont typeface="Wingdings" panose="05000000000000000000" pitchFamily="2" charset="2"/>
              <a:buNone/>
            </a:pPr>
            <a:r>
              <a:rPr lang="en-US" sz="6600" smtClean="0">
                <a:solidFill>
                  <a:srgbClr val="33CC33"/>
                </a:solidFill>
              </a:rPr>
              <a:t>C</a:t>
            </a:r>
            <a:r>
              <a:rPr lang="en-US" sz="6600" smtClean="0"/>
              <a:t>holesterol</a:t>
            </a:r>
          </a:p>
          <a:p>
            <a:pPr lvl="1" algn="r" eaLnBrk="1" hangingPunct="1">
              <a:buSzPct val="75000"/>
              <a:buFont typeface="Wingdings" panose="05000000000000000000" pitchFamily="2" charset="2"/>
              <a:buNone/>
            </a:pPr>
            <a:r>
              <a:rPr lang="en-US" sz="4000" smtClean="0"/>
              <a:t> </a:t>
            </a:r>
          </a:p>
          <a:p>
            <a:pPr lvl="1" algn="r" eaLnBrk="1" hangingPunct="1">
              <a:buSzPct val="75000"/>
              <a:buFont typeface="Wingdings" panose="05000000000000000000" pitchFamily="2" charset="2"/>
              <a:buNone/>
            </a:pPr>
            <a:r>
              <a:rPr lang="en-US" sz="4000" smtClean="0"/>
              <a:t>professional.diabetes.org</a:t>
            </a:r>
            <a:endParaRPr lang="en-US" sz="4000" b="1" smtClean="0"/>
          </a:p>
        </p:txBody>
      </p:sp>
    </p:spTree>
    <p:extLst>
      <p:ext uri="{BB962C8B-B14F-4D97-AF65-F5344CB8AC3E}">
        <p14:creationId xmlns:p14="http://schemas.microsoft.com/office/powerpoint/2010/main" val="228368719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89603">
                                            <p:txEl>
                                              <p:pRg st="0" end="0"/>
                                            </p:txEl>
                                          </p:spTgt>
                                        </p:tgtEl>
                                        <p:attrNameLst>
                                          <p:attrName>style.visibility</p:attrName>
                                        </p:attrNameLst>
                                      </p:cBhvr>
                                      <p:to>
                                        <p:strVal val="visible"/>
                                      </p:to>
                                    </p:set>
                                    <p:anim calcmode="lin" valueType="num">
                                      <p:cBhvr additive="base">
                                        <p:cTn id="7" dur="500" fill="hold"/>
                                        <p:tgtEl>
                                          <p:spTgt spid="16896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896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89603">
                                            <p:txEl>
                                              <p:pRg st="1" end="1"/>
                                            </p:txEl>
                                          </p:spTgt>
                                        </p:tgtEl>
                                        <p:attrNameLst>
                                          <p:attrName>style.visibility</p:attrName>
                                        </p:attrNameLst>
                                      </p:cBhvr>
                                      <p:to>
                                        <p:strVal val="visible"/>
                                      </p:to>
                                    </p:set>
                                    <p:anim calcmode="lin" valueType="num">
                                      <p:cBhvr additive="base">
                                        <p:cTn id="13" dur="500" fill="hold"/>
                                        <p:tgtEl>
                                          <p:spTgt spid="168960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896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89603">
                                            <p:txEl>
                                              <p:pRg st="2" end="2"/>
                                            </p:txEl>
                                          </p:spTgt>
                                        </p:tgtEl>
                                        <p:attrNameLst>
                                          <p:attrName>style.visibility</p:attrName>
                                        </p:attrNameLst>
                                      </p:cBhvr>
                                      <p:to>
                                        <p:strVal val="visible"/>
                                      </p:to>
                                    </p:set>
                                    <p:anim calcmode="lin" valueType="num">
                                      <p:cBhvr additive="base">
                                        <p:cTn id="19" dur="500" fill="hold"/>
                                        <p:tgtEl>
                                          <p:spTgt spid="168960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8960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381000" y="533400"/>
            <a:ext cx="8382000" cy="1143000"/>
          </a:xfrm>
          <a:noFill/>
        </p:spPr>
        <p:txBody>
          <a:bodyPr lIns="90477" tIns="44445" rIns="90477" bIns="44445" anchor="b">
            <a:normAutofit fontScale="90000"/>
          </a:bodyPr>
          <a:lstStyle/>
          <a:p>
            <a:pPr eaLnBrk="1" hangingPunct="1"/>
            <a:r>
              <a:rPr lang="en-US" sz="4500" dirty="0" smtClean="0"/>
              <a:t>Glucose and BP Control Matter</a:t>
            </a:r>
            <a:endParaRPr lang="en-US" sz="3600" dirty="0" smtClean="0">
              <a:sym typeface="Monotype Sorts" pitchFamily="2" charset="2"/>
            </a:endParaRPr>
          </a:p>
        </p:txBody>
      </p:sp>
      <p:sp>
        <p:nvSpPr>
          <p:cNvPr id="1690627" name="Rectangle 3"/>
          <p:cNvSpPr>
            <a:spLocks noGrp="1" noChangeArrowheads="1"/>
          </p:cNvSpPr>
          <p:nvPr>
            <p:ph type="body" idx="1"/>
          </p:nvPr>
        </p:nvSpPr>
        <p:spPr>
          <a:xfrm>
            <a:off x="228600" y="1828800"/>
            <a:ext cx="7662863" cy="4648200"/>
          </a:xfrm>
        </p:spPr>
        <p:txBody>
          <a:bodyPr lIns="90477" tIns="44445" rIns="90477" bIns="44445"/>
          <a:lstStyle/>
          <a:p>
            <a:pPr eaLnBrk="1" hangingPunct="1">
              <a:lnSpc>
                <a:spcPct val="80000"/>
              </a:lnSpc>
            </a:pPr>
            <a:r>
              <a:rPr lang="en-US" dirty="0" smtClean="0">
                <a:solidFill>
                  <a:schemeClr val="hlink"/>
                </a:solidFill>
              </a:rPr>
              <a:t>1% decrease in A</a:t>
            </a:r>
            <a:r>
              <a:rPr lang="en-US" baseline="-25000" dirty="0" smtClean="0">
                <a:solidFill>
                  <a:schemeClr val="hlink"/>
                </a:solidFill>
              </a:rPr>
              <a:t>1</a:t>
            </a:r>
            <a:r>
              <a:rPr lang="en-US" dirty="0" smtClean="0">
                <a:solidFill>
                  <a:schemeClr val="hlink"/>
                </a:solidFill>
              </a:rPr>
              <a:t>c reduces </a:t>
            </a:r>
            <a:r>
              <a:rPr lang="en-US" dirty="0" err="1" smtClean="0">
                <a:solidFill>
                  <a:schemeClr val="hlink"/>
                </a:solidFill>
              </a:rPr>
              <a:t>microvascular</a:t>
            </a:r>
            <a:r>
              <a:rPr lang="en-US" dirty="0" smtClean="0">
                <a:solidFill>
                  <a:schemeClr val="hlink"/>
                </a:solidFill>
              </a:rPr>
              <a:t> complications by 35% </a:t>
            </a:r>
          </a:p>
          <a:p>
            <a:pPr eaLnBrk="1" hangingPunct="1">
              <a:lnSpc>
                <a:spcPct val="80000"/>
              </a:lnSpc>
            </a:pPr>
            <a:r>
              <a:rPr lang="en-US" sz="2800" dirty="0" smtClean="0"/>
              <a:t>1% decrease in A</a:t>
            </a:r>
            <a:r>
              <a:rPr lang="en-US" sz="2800" baseline="-25000" dirty="0" smtClean="0"/>
              <a:t>1</a:t>
            </a:r>
            <a:r>
              <a:rPr lang="en-US" sz="2800" dirty="0" smtClean="0"/>
              <a:t>c reduces diabetes related deaths by 25%</a:t>
            </a:r>
          </a:p>
          <a:p>
            <a:pPr algn="r" eaLnBrk="1" hangingPunct="1">
              <a:lnSpc>
                <a:spcPct val="80000"/>
              </a:lnSpc>
              <a:buFont typeface="Wingdings" panose="05000000000000000000" pitchFamily="2" charset="2"/>
              <a:buNone/>
            </a:pPr>
            <a:endParaRPr lang="en-US" sz="1600" i="1" dirty="0" smtClean="0"/>
          </a:p>
          <a:p>
            <a:pPr eaLnBrk="1" latinLnBrk="1" hangingPunct="1">
              <a:lnSpc>
                <a:spcPct val="80000"/>
              </a:lnSpc>
            </a:pPr>
            <a:r>
              <a:rPr lang="en-US" sz="2800" dirty="0" smtClean="0"/>
              <a:t>B/P control reduces risk of:</a:t>
            </a:r>
          </a:p>
          <a:p>
            <a:pPr lvl="1" eaLnBrk="1" latinLnBrk="1" hangingPunct="1">
              <a:lnSpc>
                <a:spcPct val="80000"/>
              </a:lnSpc>
            </a:pPr>
            <a:r>
              <a:rPr lang="en-US" dirty="0" smtClean="0">
                <a:solidFill>
                  <a:schemeClr val="hlink"/>
                </a:solidFill>
              </a:rPr>
              <a:t>Heart failure (56%)</a:t>
            </a:r>
          </a:p>
          <a:p>
            <a:pPr lvl="1" eaLnBrk="1" latinLnBrk="1" hangingPunct="1">
              <a:lnSpc>
                <a:spcPct val="80000"/>
              </a:lnSpc>
            </a:pPr>
            <a:r>
              <a:rPr lang="en-US" dirty="0" smtClean="0">
                <a:solidFill>
                  <a:schemeClr val="hlink"/>
                </a:solidFill>
              </a:rPr>
              <a:t>Stroke (44%)</a:t>
            </a:r>
          </a:p>
          <a:p>
            <a:pPr lvl="1" eaLnBrk="1" latinLnBrk="1" hangingPunct="1">
              <a:lnSpc>
                <a:spcPct val="80000"/>
              </a:lnSpc>
            </a:pPr>
            <a:r>
              <a:rPr lang="en-US" dirty="0" smtClean="0">
                <a:solidFill>
                  <a:schemeClr val="hlink"/>
                </a:solidFill>
              </a:rPr>
              <a:t>Death from diabetes (32%)</a:t>
            </a:r>
          </a:p>
          <a:p>
            <a:pPr algn="r" eaLnBrk="1" hangingPunct="1">
              <a:lnSpc>
                <a:spcPct val="80000"/>
              </a:lnSpc>
              <a:buFont typeface="Wingdings" panose="05000000000000000000" pitchFamily="2" charset="2"/>
              <a:buNone/>
            </a:pPr>
            <a:endParaRPr lang="en-US" sz="1800" i="1" dirty="0" smtClean="0"/>
          </a:p>
          <a:p>
            <a:pPr algn="r" eaLnBrk="1" hangingPunct="1">
              <a:lnSpc>
                <a:spcPct val="80000"/>
              </a:lnSpc>
              <a:buFont typeface="Wingdings" panose="05000000000000000000" pitchFamily="2" charset="2"/>
              <a:buNone/>
            </a:pPr>
            <a:endParaRPr lang="en-US" sz="1600" i="1" dirty="0" smtClean="0"/>
          </a:p>
          <a:p>
            <a:pPr algn="r" eaLnBrk="1" hangingPunct="1">
              <a:lnSpc>
                <a:spcPct val="80000"/>
              </a:lnSpc>
              <a:buFont typeface="Wingdings" panose="05000000000000000000" pitchFamily="2" charset="2"/>
              <a:buNone/>
            </a:pPr>
            <a:r>
              <a:rPr lang="en-US" sz="1600" i="1" dirty="0" smtClean="0"/>
              <a:t>Lancet 352: 837-865, 1998</a:t>
            </a:r>
          </a:p>
        </p:txBody>
      </p:sp>
    </p:spTree>
    <p:extLst>
      <p:ext uri="{BB962C8B-B14F-4D97-AF65-F5344CB8AC3E}">
        <p14:creationId xmlns:p14="http://schemas.microsoft.com/office/powerpoint/2010/main" val="329347699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43200000">
                                      <p:cBhvr>
                                        <p:cTn id="6" dur="2000" fill="hold"/>
                                        <p:tgtEl>
                                          <p:spTgt spid="169062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381000" y="304800"/>
            <a:ext cx="8128000" cy="1143000"/>
          </a:xfrm>
          <a:noFill/>
        </p:spPr>
        <p:txBody>
          <a:bodyPr lIns="90477" tIns="44445" rIns="90477" bIns="44445" anchor="b">
            <a:normAutofit fontScale="90000"/>
          </a:bodyPr>
          <a:lstStyle/>
          <a:p>
            <a:pPr eaLnBrk="1" hangingPunct="1"/>
            <a:r>
              <a:rPr lang="en-US" sz="3200" smtClean="0"/>
              <a:t>A1c Goals for Non Pregnant Adults</a:t>
            </a:r>
            <a:r>
              <a:rPr lang="en-US" sz="3600" smtClean="0"/>
              <a:t/>
            </a:r>
            <a:br>
              <a:rPr lang="en-US" sz="3600" smtClean="0"/>
            </a:br>
            <a:r>
              <a:rPr lang="en-US" sz="3200" smtClean="0"/>
              <a:t>Individualize Targets – ADA</a:t>
            </a:r>
            <a:r>
              <a:rPr lang="en-US" sz="3600" smtClean="0"/>
              <a:t>  </a:t>
            </a:r>
            <a:endParaRPr lang="en-US" smtClean="0"/>
          </a:p>
        </p:txBody>
      </p:sp>
      <p:sp>
        <p:nvSpPr>
          <p:cNvPr id="137219" name="Rectangle 3"/>
          <p:cNvSpPr>
            <a:spLocks noGrp="1" noChangeArrowheads="1"/>
          </p:cNvSpPr>
          <p:nvPr>
            <p:ph type="body" sz="half" idx="1"/>
          </p:nvPr>
        </p:nvSpPr>
        <p:spPr>
          <a:xfrm>
            <a:off x="533400" y="1676400"/>
            <a:ext cx="8382000" cy="4876800"/>
          </a:xfrm>
          <a:ln w="12700">
            <a:solidFill>
              <a:schemeClr val="tx1"/>
            </a:solidFill>
            <a:miter lim="800000"/>
            <a:headEnd/>
            <a:tailEnd/>
          </a:ln>
        </p:spPr>
        <p:txBody>
          <a:bodyPr lIns="90477" tIns="44445" rIns="90477" bIns="44445"/>
          <a:lstStyle/>
          <a:p>
            <a:pPr lvl="1" eaLnBrk="1" hangingPunct="1">
              <a:buSzPct val="75000"/>
            </a:pPr>
            <a:r>
              <a:rPr lang="en-US" sz="3200" dirty="0" smtClean="0">
                <a:sym typeface="Math B" pitchFamily="2" charset="2"/>
              </a:rPr>
              <a:t>&lt; </a:t>
            </a:r>
            <a:r>
              <a:rPr lang="en-US" sz="3200" dirty="0" smtClean="0"/>
              <a:t>7% for patients </a:t>
            </a:r>
            <a:r>
              <a:rPr lang="en-US" sz="3200" b="1" i="1" dirty="0" smtClean="0">
                <a:solidFill>
                  <a:schemeClr val="tx2">
                    <a:lumMod val="50000"/>
                  </a:schemeClr>
                </a:solidFill>
              </a:rPr>
              <a:t>in general</a:t>
            </a:r>
          </a:p>
          <a:p>
            <a:pPr lvl="1" eaLnBrk="1" hangingPunct="1">
              <a:buSzPct val="75000"/>
            </a:pPr>
            <a:r>
              <a:rPr lang="en-US" sz="3200" dirty="0" smtClean="0"/>
              <a:t> For </a:t>
            </a:r>
            <a:r>
              <a:rPr lang="en-US" sz="3200" dirty="0" smtClean="0">
                <a:solidFill>
                  <a:schemeClr val="tx2">
                    <a:lumMod val="50000"/>
                  </a:schemeClr>
                </a:solidFill>
              </a:rPr>
              <a:t>individual</a:t>
            </a:r>
            <a:r>
              <a:rPr lang="en-US" sz="3200" dirty="0" smtClean="0"/>
              <a:t> </a:t>
            </a:r>
            <a:r>
              <a:rPr lang="en-US" sz="3200" dirty="0" err="1" smtClean="0"/>
              <a:t>pts</a:t>
            </a:r>
            <a:r>
              <a:rPr lang="en-US" sz="3200" dirty="0" smtClean="0"/>
              <a:t>, as close to normal as possible (&lt;6%) w/out significant hypo </a:t>
            </a:r>
          </a:p>
          <a:p>
            <a:pPr lvl="1" eaLnBrk="1" hangingPunct="1">
              <a:buSzPct val="75000"/>
            </a:pPr>
            <a:r>
              <a:rPr lang="en-US" sz="3200" dirty="0" smtClean="0">
                <a:solidFill>
                  <a:schemeClr val="tx2">
                    <a:lumMod val="50000"/>
                  </a:schemeClr>
                </a:solidFill>
                <a:sym typeface="Math B" pitchFamily="2" charset="2"/>
              </a:rPr>
              <a:t>&lt; 8</a:t>
            </a:r>
            <a:r>
              <a:rPr lang="en-US" sz="3200" dirty="0" smtClean="0">
                <a:solidFill>
                  <a:schemeClr val="tx2">
                    <a:lumMod val="50000"/>
                  </a:schemeClr>
                </a:solidFill>
              </a:rPr>
              <a:t>% for frail elderly </a:t>
            </a:r>
            <a:endParaRPr lang="en-US" sz="3200" i="1" dirty="0" smtClean="0">
              <a:solidFill>
                <a:schemeClr val="tx2">
                  <a:lumMod val="50000"/>
                </a:schemeClr>
              </a:solidFill>
            </a:endParaRPr>
          </a:p>
          <a:p>
            <a:pPr lvl="1" eaLnBrk="1" hangingPunct="1">
              <a:buSzPct val="75000"/>
            </a:pPr>
            <a:r>
              <a:rPr lang="en-US" i="1" dirty="0" smtClean="0"/>
              <a:t>Goals based on:</a:t>
            </a:r>
          </a:p>
          <a:p>
            <a:pPr lvl="2" eaLnBrk="1" hangingPunct="1">
              <a:buSzPct val="75000"/>
            </a:pPr>
            <a:r>
              <a:rPr lang="en-US" sz="2400" i="1" dirty="0" smtClean="0"/>
              <a:t>Duration of diabetes</a:t>
            </a:r>
          </a:p>
          <a:p>
            <a:pPr lvl="2" eaLnBrk="1" hangingPunct="1">
              <a:buSzPct val="75000"/>
            </a:pPr>
            <a:r>
              <a:rPr lang="en-US" sz="2400" i="1" dirty="0" smtClean="0"/>
              <a:t>Life expectancy and Age</a:t>
            </a:r>
          </a:p>
          <a:p>
            <a:pPr lvl="2" eaLnBrk="1" hangingPunct="1">
              <a:buSzPct val="75000"/>
            </a:pPr>
            <a:r>
              <a:rPr lang="en-US" sz="2400" i="1" dirty="0" smtClean="0"/>
              <a:t>Co morbid conditions</a:t>
            </a:r>
          </a:p>
          <a:p>
            <a:pPr lvl="2" eaLnBrk="1" hangingPunct="1">
              <a:buSzPct val="75000"/>
            </a:pPr>
            <a:r>
              <a:rPr lang="en-US" sz="2400" i="1" dirty="0" smtClean="0"/>
              <a:t>Know CVD or advanced micro complications</a:t>
            </a:r>
          </a:p>
          <a:p>
            <a:pPr lvl="2" eaLnBrk="1" hangingPunct="1">
              <a:buSzPct val="75000"/>
            </a:pPr>
            <a:r>
              <a:rPr lang="en-US" sz="2400" i="1" dirty="0" err="1" smtClean="0"/>
              <a:t>Ind</a:t>
            </a:r>
            <a:r>
              <a:rPr lang="en-US" sz="2400" i="1" dirty="0" smtClean="0"/>
              <a:t> </a:t>
            </a:r>
            <a:r>
              <a:rPr lang="en-US" sz="2400" i="1" dirty="0" err="1" smtClean="0"/>
              <a:t>pt</a:t>
            </a:r>
            <a:r>
              <a:rPr lang="en-US" sz="2400" i="1" dirty="0" smtClean="0"/>
              <a:t> considerations, shared decision making</a:t>
            </a:r>
            <a:endParaRPr lang="en-US" sz="1200" i="1" dirty="0" smtClean="0"/>
          </a:p>
          <a:p>
            <a:pPr lvl="1" algn="r" eaLnBrk="1" hangingPunct="1">
              <a:buSzPct val="75000"/>
              <a:buFont typeface="Wingdings" panose="05000000000000000000" pitchFamily="2" charset="2"/>
              <a:buNone/>
            </a:pPr>
            <a:endParaRPr lang="en-US" sz="1200" i="1" dirty="0" smtClean="0"/>
          </a:p>
          <a:p>
            <a:pPr lvl="1" algn="r" eaLnBrk="1" hangingPunct="1">
              <a:buSzPct val="75000"/>
              <a:buFont typeface="Wingdings" panose="05000000000000000000" pitchFamily="2" charset="2"/>
              <a:buNone/>
            </a:pPr>
            <a:endParaRPr lang="en-US" sz="1800" i="1" dirty="0" smtClean="0"/>
          </a:p>
        </p:txBody>
      </p:sp>
    </p:spTree>
    <p:extLst>
      <p:ext uri="{BB962C8B-B14F-4D97-AF65-F5344CB8AC3E}">
        <p14:creationId xmlns:p14="http://schemas.microsoft.com/office/powerpoint/2010/main" val="3327873455"/>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609600" y="6270625"/>
            <a:ext cx="7543800"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94184" tIns="47092" rIns="94184" bIns="47092" anchor="ctr">
            <a:spAutoFit/>
          </a:bodyPr>
          <a:lstStyle>
            <a:lvl1pPr defTabSz="935038">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defTabSz="935038">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defTabSz="935038">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defTabSz="935038">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defTabSz="935038">
              <a:spcBef>
                <a:spcPct val="20000"/>
              </a:spcBef>
              <a:buClr>
                <a:schemeClr val="tx1"/>
              </a:buClr>
              <a:buBlip>
                <a:blip r:embed="rId6"/>
              </a:buBlip>
              <a:defRPr sz="3200">
                <a:solidFill>
                  <a:schemeClr val="tx1"/>
                </a:solidFill>
                <a:latin typeface="Tahoma" panose="020B0604030504040204" pitchFamily="34" charset="0"/>
              </a:defRPr>
            </a:lvl5pPr>
            <a:lvl6pPr marL="2514600" indent="-228600" defTabSz="935038"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defTabSz="935038"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defTabSz="935038"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defTabSz="935038"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altLang="en-US" sz="1600">
                <a:latin typeface="Times New Roman" panose="02020603050405020304" pitchFamily="18" charset="0"/>
              </a:rPr>
              <a:t>Source: 2007–2009 National Health Interview Survey estimates projected to year 2010.</a:t>
            </a:r>
          </a:p>
          <a:p>
            <a:pPr>
              <a:spcBef>
                <a:spcPct val="0"/>
              </a:spcBef>
              <a:buClrTx/>
              <a:buSzTx/>
              <a:buFontTx/>
              <a:buNone/>
            </a:pPr>
            <a:endParaRPr lang="en-US" altLang="en-US" sz="1600">
              <a:latin typeface="Times New Roman" panose="02020603050405020304" pitchFamily="18" charset="0"/>
            </a:endParaRPr>
          </a:p>
          <a:p>
            <a:pPr>
              <a:spcBef>
                <a:spcPct val="0"/>
              </a:spcBef>
              <a:buClrTx/>
              <a:buSzTx/>
              <a:buFontTx/>
              <a:buNone/>
            </a:pPr>
            <a:r>
              <a:rPr lang="en-US" altLang="en-US" sz="1600">
                <a:latin typeface="Times New Roman" panose="02020603050405020304" pitchFamily="18" charset="0"/>
              </a:rPr>
              <a:t>.</a:t>
            </a:r>
          </a:p>
        </p:txBody>
      </p:sp>
      <p:sp>
        <p:nvSpPr>
          <p:cNvPr id="17411" name="Rectangle 3"/>
          <p:cNvSpPr>
            <a:spLocks noGrp="1" noChangeArrowheads="1"/>
          </p:cNvSpPr>
          <p:nvPr>
            <p:ph type="title"/>
          </p:nvPr>
        </p:nvSpPr>
        <p:spPr>
          <a:xfrm>
            <a:off x="406400" y="304800"/>
            <a:ext cx="8110538" cy="1143000"/>
          </a:xfrm>
        </p:spPr>
        <p:txBody>
          <a:bodyPr/>
          <a:lstStyle/>
          <a:p>
            <a:r>
              <a:rPr lang="en-US" sz="3200" b="1" i="1" smtClean="0"/>
              <a:t>New cases of diagnosed diabetes 20 years + in United States, 2010</a:t>
            </a:r>
          </a:p>
        </p:txBody>
      </p:sp>
      <p:sp>
        <p:nvSpPr>
          <p:cNvPr id="1626116" name="Rectangle 4"/>
          <p:cNvSpPr>
            <a:spLocks noGrp="1" noChangeArrowheads="1"/>
          </p:cNvSpPr>
          <p:nvPr>
            <p:ph type="body" idx="1"/>
          </p:nvPr>
        </p:nvSpPr>
        <p:spPr>
          <a:xfrm>
            <a:off x="533400" y="1524000"/>
            <a:ext cx="8382000" cy="4800600"/>
          </a:xfrm>
        </p:spPr>
        <p:txBody>
          <a:bodyPr/>
          <a:lstStyle/>
          <a:p>
            <a:pPr marL="0" indent="0" eaLnBrk="1" hangingPunct="1">
              <a:lnSpc>
                <a:spcPct val="90000"/>
              </a:lnSpc>
              <a:buFont typeface="Wingdings" panose="05000000000000000000" pitchFamily="2" charset="2"/>
              <a:buNone/>
              <a:tabLst>
                <a:tab pos="3430588" algn="ctr"/>
                <a:tab pos="5313363" algn="ctr"/>
              </a:tabLst>
              <a:defRPr/>
            </a:pPr>
            <a:r>
              <a:rPr lang="en-US" altLang="en-US" sz="2800" dirty="0" smtClean="0"/>
              <a:t> </a:t>
            </a:r>
            <a:br>
              <a:rPr lang="en-US" altLang="en-US" sz="2800" dirty="0" smtClean="0"/>
            </a:br>
            <a:endParaRPr lang="en-US" altLang="en-US" sz="2800" dirty="0" smtClean="0"/>
          </a:p>
          <a:p>
            <a:pPr marL="280988" indent="-280988" eaLnBrk="1" hangingPunct="1">
              <a:lnSpc>
                <a:spcPct val="90000"/>
              </a:lnSpc>
              <a:tabLst>
                <a:tab pos="3430588" algn="ctr"/>
                <a:tab pos="5313363" algn="ctr"/>
              </a:tabLst>
              <a:defRPr/>
            </a:pPr>
            <a:endParaRPr lang="en-US" sz="2800" dirty="0"/>
          </a:p>
          <a:p>
            <a:pPr marL="280988" indent="-280988" eaLnBrk="1" hangingPunct="1">
              <a:lnSpc>
                <a:spcPct val="90000"/>
              </a:lnSpc>
              <a:tabLst>
                <a:tab pos="3430588" algn="ctr"/>
                <a:tab pos="5313363" algn="ctr"/>
              </a:tabLst>
              <a:defRPr/>
            </a:pPr>
            <a:endParaRPr lang="en-US" sz="2800" dirty="0" smtClean="0"/>
          </a:p>
          <a:p>
            <a:pPr marL="280988" indent="-280988" eaLnBrk="1" hangingPunct="1">
              <a:lnSpc>
                <a:spcPct val="90000"/>
              </a:lnSpc>
              <a:tabLst>
                <a:tab pos="3430588" algn="ctr"/>
                <a:tab pos="5313363" algn="ctr"/>
              </a:tabLst>
              <a:defRPr/>
            </a:pPr>
            <a:endParaRPr lang="en-US" sz="2800" dirty="0"/>
          </a:p>
          <a:p>
            <a:pPr marL="280988" indent="-280988" eaLnBrk="1" hangingPunct="1">
              <a:lnSpc>
                <a:spcPct val="90000"/>
              </a:lnSpc>
              <a:tabLst>
                <a:tab pos="3430588" algn="ctr"/>
                <a:tab pos="5313363" algn="ctr"/>
              </a:tabLst>
              <a:defRPr/>
            </a:pPr>
            <a:endParaRPr lang="en-US" sz="2800" dirty="0" smtClean="0"/>
          </a:p>
          <a:p>
            <a:pPr marL="280988" indent="-280988" eaLnBrk="1" hangingPunct="1">
              <a:lnSpc>
                <a:spcPct val="90000"/>
              </a:lnSpc>
              <a:tabLst>
                <a:tab pos="3430588" algn="ctr"/>
                <a:tab pos="5313363" algn="ctr"/>
              </a:tabLst>
              <a:defRPr/>
            </a:pPr>
            <a:endParaRPr lang="en-US" sz="2800" dirty="0"/>
          </a:p>
          <a:p>
            <a:pPr marL="280988" indent="-280988" eaLnBrk="1" hangingPunct="1">
              <a:lnSpc>
                <a:spcPct val="90000"/>
              </a:lnSpc>
              <a:tabLst>
                <a:tab pos="3430588" algn="ctr"/>
                <a:tab pos="5313363" algn="ctr"/>
              </a:tabLst>
              <a:defRPr/>
            </a:pPr>
            <a:endParaRPr lang="en-US" sz="2800" dirty="0" smtClean="0"/>
          </a:p>
          <a:p>
            <a:pPr marL="280988" indent="-280988" eaLnBrk="1" hangingPunct="1">
              <a:lnSpc>
                <a:spcPct val="90000"/>
              </a:lnSpc>
              <a:tabLst>
                <a:tab pos="3430588" algn="ctr"/>
                <a:tab pos="5313363" algn="ctr"/>
              </a:tabLst>
              <a:defRPr/>
            </a:pPr>
            <a:endParaRPr lang="en-US" sz="2800" dirty="0"/>
          </a:p>
        </p:txBody>
      </p:sp>
      <p:sp>
        <p:nvSpPr>
          <p:cNvPr id="17413" name="Line 5"/>
          <p:cNvSpPr>
            <a:spLocks noChangeShapeType="1"/>
          </p:cNvSpPr>
          <p:nvPr/>
        </p:nvSpPr>
        <p:spPr bwMode="auto">
          <a:xfrm>
            <a:off x="3886200" y="3276600"/>
            <a:ext cx="3636963" cy="0"/>
          </a:xfrm>
          <a:prstGeom prst="line">
            <a:avLst/>
          </a:prstGeom>
          <a:noFill/>
          <a:ln w="635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1741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4875" y="1676400"/>
            <a:ext cx="7248525" cy="439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42288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261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6116" grpId="0" build="p" bldLvl="3"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pPr eaLnBrk="1" hangingPunct="1"/>
            <a:r>
              <a:rPr lang="en-US" sz="3600" smtClean="0"/>
              <a:t>A1c and Estimated Avg Glucose (eAG) 2008	</a:t>
            </a:r>
          </a:p>
        </p:txBody>
      </p:sp>
      <p:sp>
        <p:nvSpPr>
          <p:cNvPr id="139267" name="Rectangle 3"/>
          <p:cNvSpPr>
            <a:spLocks noGrp="1" noChangeArrowheads="1"/>
          </p:cNvSpPr>
          <p:nvPr>
            <p:ph type="body" idx="1"/>
          </p:nvPr>
        </p:nvSpPr>
        <p:spPr>
          <a:xfrm>
            <a:off x="762000" y="2057400"/>
            <a:ext cx="7543800" cy="4343400"/>
          </a:xfrm>
        </p:spPr>
        <p:txBody>
          <a:bodyPr>
            <a:normAutofit lnSpcReduction="10000"/>
          </a:bodyPr>
          <a:lstStyle/>
          <a:p>
            <a:pPr eaLnBrk="1" hangingPunct="1">
              <a:lnSpc>
                <a:spcPct val="80000"/>
              </a:lnSpc>
              <a:buFont typeface="Wingdings" panose="05000000000000000000" pitchFamily="2" charset="2"/>
              <a:buNone/>
            </a:pPr>
            <a:r>
              <a:rPr lang="en-US" sz="2400" u="sng" smtClean="0">
                <a:solidFill>
                  <a:schemeClr val="hlink"/>
                </a:solidFill>
              </a:rPr>
              <a:t>A1c (%)			eAG</a:t>
            </a:r>
          </a:p>
          <a:p>
            <a:pPr eaLnBrk="1" hangingPunct="1">
              <a:lnSpc>
                <a:spcPct val="80000"/>
              </a:lnSpc>
              <a:buFont typeface="Wingdings" panose="05000000000000000000" pitchFamily="2" charset="2"/>
              <a:buNone/>
            </a:pPr>
            <a:r>
              <a:rPr lang="en-US" sz="2400" smtClean="0"/>
              <a:t>	5				  97</a:t>
            </a:r>
          </a:p>
          <a:p>
            <a:pPr eaLnBrk="1" hangingPunct="1">
              <a:lnSpc>
                <a:spcPct val="80000"/>
              </a:lnSpc>
              <a:buFont typeface="Wingdings" panose="05000000000000000000" pitchFamily="2" charset="2"/>
              <a:buNone/>
            </a:pPr>
            <a:r>
              <a:rPr lang="en-US" sz="2400" smtClean="0"/>
              <a:t>    6				126</a:t>
            </a:r>
          </a:p>
          <a:p>
            <a:pPr eaLnBrk="1" hangingPunct="1">
              <a:lnSpc>
                <a:spcPct val="80000"/>
              </a:lnSpc>
              <a:buFont typeface="Wingdings" panose="05000000000000000000" pitchFamily="2" charset="2"/>
              <a:buNone/>
            </a:pPr>
            <a:r>
              <a:rPr lang="en-US" sz="2400" smtClean="0"/>
              <a:t>	7				154</a:t>
            </a:r>
          </a:p>
          <a:p>
            <a:pPr eaLnBrk="1" hangingPunct="1">
              <a:lnSpc>
                <a:spcPct val="80000"/>
              </a:lnSpc>
              <a:buFont typeface="Wingdings" panose="05000000000000000000" pitchFamily="2" charset="2"/>
              <a:buNone/>
            </a:pPr>
            <a:r>
              <a:rPr lang="en-US" sz="2400" smtClean="0"/>
              <a:t>	8				183</a:t>
            </a:r>
          </a:p>
          <a:p>
            <a:pPr eaLnBrk="1" hangingPunct="1">
              <a:lnSpc>
                <a:spcPct val="80000"/>
              </a:lnSpc>
              <a:buFont typeface="Wingdings" panose="05000000000000000000" pitchFamily="2" charset="2"/>
              <a:buNone/>
            </a:pPr>
            <a:r>
              <a:rPr lang="en-US" sz="2400" smtClean="0"/>
              <a:t>	9				212</a:t>
            </a:r>
          </a:p>
          <a:p>
            <a:pPr eaLnBrk="1" hangingPunct="1">
              <a:lnSpc>
                <a:spcPct val="80000"/>
              </a:lnSpc>
              <a:buFont typeface="Wingdings" panose="05000000000000000000" pitchFamily="2" charset="2"/>
              <a:buNone/>
            </a:pPr>
            <a:r>
              <a:rPr lang="en-US" sz="2400" smtClean="0"/>
              <a:t>	10				240</a:t>
            </a:r>
          </a:p>
          <a:p>
            <a:pPr eaLnBrk="1" hangingPunct="1">
              <a:lnSpc>
                <a:spcPct val="80000"/>
              </a:lnSpc>
              <a:buFont typeface="Wingdings" panose="05000000000000000000" pitchFamily="2" charset="2"/>
              <a:buNone/>
            </a:pPr>
            <a:r>
              <a:rPr lang="en-US" sz="2400" smtClean="0"/>
              <a:t>	11				269	</a:t>
            </a:r>
          </a:p>
          <a:p>
            <a:pPr eaLnBrk="1" hangingPunct="1">
              <a:lnSpc>
                <a:spcPct val="80000"/>
              </a:lnSpc>
              <a:buFont typeface="Wingdings" panose="05000000000000000000" pitchFamily="2" charset="2"/>
              <a:buNone/>
            </a:pPr>
            <a:r>
              <a:rPr lang="en-US" sz="2400" smtClean="0"/>
              <a:t>    12				298	</a:t>
            </a:r>
          </a:p>
          <a:p>
            <a:pPr eaLnBrk="1" hangingPunct="1">
              <a:lnSpc>
                <a:spcPct val="80000"/>
              </a:lnSpc>
              <a:buFont typeface="Wingdings" panose="05000000000000000000" pitchFamily="2" charset="2"/>
              <a:buNone/>
            </a:pPr>
            <a:endParaRPr lang="en-US" sz="2400" smtClean="0"/>
          </a:p>
          <a:p>
            <a:pPr eaLnBrk="1" hangingPunct="1">
              <a:lnSpc>
                <a:spcPct val="80000"/>
              </a:lnSpc>
              <a:buFont typeface="Wingdings" panose="05000000000000000000" pitchFamily="2" charset="2"/>
              <a:buNone/>
            </a:pPr>
            <a:r>
              <a:rPr lang="en-US" sz="2400" smtClean="0"/>
              <a:t>		</a:t>
            </a:r>
            <a:r>
              <a:rPr lang="en-US" sz="2400" b="1" i="1" smtClean="0">
                <a:solidFill>
                  <a:schemeClr val="hlink"/>
                </a:solidFill>
              </a:rPr>
              <a:t>eAG = 28.7 x A1c-46.7  ~ 29 pts per 1%</a:t>
            </a:r>
          </a:p>
          <a:p>
            <a:pPr algn="r" eaLnBrk="1" hangingPunct="1">
              <a:lnSpc>
                <a:spcPct val="80000"/>
              </a:lnSpc>
              <a:buFont typeface="Wingdings" panose="05000000000000000000" pitchFamily="2" charset="2"/>
              <a:buNone/>
            </a:pPr>
            <a:r>
              <a:rPr lang="en-US" sz="1400" b="1" i="1" smtClean="0"/>
              <a:t>Translating the A1c Assay Into Estimated Average Glucose Values – ADAG Study</a:t>
            </a:r>
            <a:endParaRPr lang="en-US" sz="1600" b="1" smtClean="0"/>
          </a:p>
          <a:p>
            <a:pPr algn="r" eaLnBrk="1" hangingPunct="1">
              <a:lnSpc>
                <a:spcPct val="80000"/>
              </a:lnSpc>
              <a:buFont typeface="Wingdings" panose="05000000000000000000" pitchFamily="2" charset="2"/>
              <a:buNone/>
            </a:pPr>
            <a:r>
              <a:rPr lang="en-US" sz="1400" smtClean="0"/>
              <a:t>Diabetes Care: 31, #8, August 2008</a:t>
            </a:r>
          </a:p>
        </p:txBody>
      </p:sp>
      <p:sp>
        <p:nvSpPr>
          <p:cNvPr id="4" name="Rectangle 3"/>
          <p:cNvSpPr/>
          <p:nvPr/>
        </p:nvSpPr>
        <p:spPr>
          <a:xfrm>
            <a:off x="838200" y="1447800"/>
            <a:ext cx="7620000" cy="646113"/>
          </a:xfrm>
          <a:prstGeom prst="rect">
            <a:avLst/>
          </a:prstGeom>
        </p:spPr>
        <p:txBody>
          <a:bodyPr>
            <a:spAutoFit/>
          </a:bodyPr>
          <a:lstStyle/>
          <a:p>
            <a:pPr eaLnBrk="1" hangingPunct="1">
              <a:defRPr/>
            </a:pPr>
            <a:r>
              <a:rPr lang="en-US" sz="1800" dirty="0">
                <a:latin typeface="+mj-lt"/>
                <a:hlinkClick r:id="rId3"/>
              </a:rPr>
              <a:t>http://professional.diabetes.org/GlucoseCalculator.aspx</a:t>
            </a:r>
            <a:r>
              <a:rPr lang="en-US" sz="1800" dirty="0">
                <a:latin typeface="+mj-lt"/>
              </a:rPr>
              <a:t> </a:t>
            </a:r>
            <a:br>
              <a:rPr lang="en-US" sz="1800" dirty="0">
                <a:latin typeface="+mj-lt"/>
              </a:rPr>
            </a:br>
            <a:endParaRPr lang="en-US" sz="1800" dirty="0">
              <a:latin typeface="+mj-lt"/>
            </a:endParaRPr>
          </a:p>
        </p:txBody>
      </p:sp>
    </p:spTree>
    <p:extLst>
      <p:ext uri="{BB962C8B-B14F-4D97-AF65-F5344CB8AC3E}">
        <p14:creationId xmlns:p14="http://schemas.microsoft.com/office/powerpoint/2010/main" val="86156664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be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6466420"/>
      </p:ext>
    </p:extLst>
  </p:cSld>
  <p:clrMapOvr>
    <a:masterClrMapping/>
  </p:clrMapOvr>
  <p:transition>
    <p:random/>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pPr eaLnBrk="1" hangingPunct="1"/>
            <a:r>
              <a:rPr lang="en-US" sz="5400" smtClean="0"/>
              <a:t>“Legacy Effect”</a:t>
            </a:r>
          </a:p>
        </p:txBody>
      </p:sp>
      <p:sp>
        <p:nvSpPr>
          <p:cNvPr id="81923" name="Rectangle 3"/>
          <p:cNvSpPr>
            <a:spLocks noGrp="1" noChangeArrowheads="1"/>
          </p:cNvSpPr>
          <p:nvPr>
            <p:ph type="body" idx="1"/>
          </p:nvPr>
        </p:nvSpPr>
        <p:spPr>
          <a:xfrm>
            <a:off x="455613" y="1371600"/>
            <a:ext cx="8226425" cy="5105400"/>
          </a:xfrm>
        </p:spPr>
        <p:txBody>
          <a:bodyPr/>
          <a:lstStyle/>
          <a:p>
            <a:pPr eaLnBrk="1" hangingPunct="1">
              <a:lnSpc>
                <a:spcPct val="90000"/>
              </a:lnSpc>
              <a:defRPr/>
            </a:pPr>
            <a:r>
              <a:rPr lang="en-US" sz="3600" dirty="0" smtClean="0"/>
              <a:t>For participants of DCCT and UKPDS </a:t>
            </a:r>
          </a:p>
          <a:p>
            <a:pPr lvl="1" eaLnBrk="1" hangingPunct="1">
              <a:lnSpc>
                <a:spcPct val="90000"/>
              </a:lnSpc>
              <a:defRPr/>
            </a:pPr>
            <a:r>
              <a:rPr lang="en-US" dirty="0" smtClean="0"/>
              <a:t>long lasting benefit of early intensive BG control prevents</a:t>
            </a:r>
          </a:p>
          <a:p>
            <a:pPr lvl="2" eaLnBrk="1" hangingPunct="1">
              <a:lnSpc>
                <a:spcPct val="90000"/>
              </a:lnSpc>
              <a:defRPr/>
            </a:pPr>
            <a:r>
              <a:rPr lang="en-US" sz="2800" dirty="0" err="1"/>
              <a:t>m</a:t>
            </a:r>
            <a:r>
              <a:rPr lang="en-US" sz="2800" dirty="0" err="1" smtClean="0"/>
              <a:t>icrovascular</a:t>
            </a:r>
            <a:r>
              <a:rPr lang="en-US" sz="2800" dirty="0" smtClean="0"/>
              <a:t> complications</a:t>
            </a:r>
          </a:p>
          <a:p>
            <a:pPr lvl="2" eaLnBrk="1" hangingPunct="1">
              <a:lnSpc>
                <a:spcPct val="90000"/>
              </a:lnSpc>
              <a:defRPr/>
            </a:pPr>
            <a:r>
              <a:rPr lang="en-US" sz="2800" dirty="0" err="1" smtClean="0"/>
              <a:t>Macrovascular</a:t>
            </a:r>
            <a:r>
              <a:rPr lang="en-US" sz="2800" dirty="0" smtClean="0"/>
              <a:t> complications (15-55% decrease)</a:t>
            </a:r>
          </a:p>
          <a:p>
            <a:pPr lvl="1" eaLnBrk="1" hangingPunct="1">
              <a:lnSpc>
                <a:spcPct val="90000"/>
              </a:lnSpc>
              <a:defRPr/>
            </a:pPr>
            <a:r>
              <a:rPr lang="en-US" dirty="0" smtClean="0"/>
              <a:t>Even though their BG levels increased over time</a:t>
            </a:r>
          </a:p>
          <a:p>
            <a:pPr lvl="1" eaLnBrk="1" hangingPunct="1">
              <a:lnSpc>
                <a:spcPct val="90000"/>
              </a:lnSpc>
              <a:defRPr/>
            </a:pPr>
            <a:r>
              <a:rPr lang="en-US" dirty="0" smtClean="0"/>
              <a:t>Message – Catch early and</a:t>
            </a:r>
          </a:p>
          <a:p>
            <a:pPr marL="457200" lvl="1" indent="0" eaLnBrk="1" hangingPunct="1">
              <a:lnSpc>
                <a:spcPct val="90000"/>
              </a:lnSpc>
              <a:buFont typeface="Wingdings" panose="05000000000000000000" pitchFamily="2" charset="2"/>
              <a:buNone/>
              <a:defRPr/>
            </a:pPr>
            <a:r>
              <a:rPr lang="en-US" dirty="0" smtClean="0"/>
              <a:t>Treat aggressively</a:t>
            </a:r>
          </a:p>
          <a:p>
            <a:pPr lvl="1" eaLnBrk="1" hangingPunct="1">
              <a:lnSpc>
                <a:spcPct val="90000"/>
              </a:lnSpc>
              <a:defRPr/>
            </a:pPr>
            <a:endParaRPr lang="en-US" dirty="0" smtClean="0"/>
          </a:p>
          <a:p>
            <a:pPr lvl="1" eaLnBrk="1" hangingPunct="1">
              <a:lnSpc>
                <a:spcPct val="90000"/>
              </a:lnSpc>
              <a:defRPr/>
            </a:pPr>
            <a:endParaRPr lang="en-US" dirty="0" smtClean="0"/>
          </a:p>
          <a:p>
            <a:pPr marL="457200" lvl="1" indent="0" eaLnBrk="1" hangingPunct="1">
              <a:lnSpc>
                <a:spcPct val="90000"/>
              </a:lnSpc>
              <a:buFont typeface="Wingdings" panose="05000000000000000000" pitchFamily="2" charset="2"/>
              <a:buNone/>
              <a:defRPr/>
            </a:pPr>
            <a:endParaRPr lang="en-US" dirty="0" smtClean="0"/>
          </a:p>
        </p:txBody>
      </p:sp>
      <p:pic>
        <p:nvPicPr>
          <p:cNvPr id="143364" name="Picture 2" descr="C:\Users\Beverly\AppData\Local\Microsoft\Windows\Temporary Internet Files\Content.IE5\DJWH7WCO\MP90042766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2088" y="4800600"/>
            <a:ext cx="24876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962665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381000" y="304800"/>
            <a:ext cx="8128000" cy="1143000"/>
          </a:xfrm>
          <a:noFill/>
        </p:spPr>
        <p:txBody>
          <a:bodyPr lIns="90477" tIns="44445" rIns="90477" bIns="44445" anchor="b">
            <a:normAutofit fontScale="90000"/>
          </a:bodyPr>
          <a:lstStyle/>
          <a:p>
            <a:pPr eaLnBrk="1" hangingPunct="1"/>
            <a:r>
              <a:rPr lang="en-US" smtClean="0"/>
              <a:t>Glucose Goals </a:t>
            </a:r>
            <a:br>
              <a:rPr lang="en-US" smtClean="0"/>
            </a:br>
            <a:r>
              <a:rPr lang="en-US" sz="3600" smtClean="0"/>
              <a:t>Individualize Targets – ADA  </a:t>
            </a:r>
            <a:endParaRPr lang="en-US" smtClean="0"/>
          </a:p>
        </p:txBody>
      </p:sp>
      <p:sp>
        <p:nvSpPr>
          <p:cNvPr id="144387" name="Rectangle 3"/>
          <p:cNvSpPr>
            <a:spLocks noGrp="1" noChangeArrowheads="1"/>
          </p:cNvSpPr>
          <p:nvPr>
            <p:ph type="body" sz="half" idx="1"/>
          </p:nvPr>
        </p:nvSpPr>
        <p:spPr>
          <a:xfrm>
            <a:off x="533400" y="1905000"/>
            <a:ext cx="8077200" cy="4648200"/>
          </a:xfrm>
          <a:ln w="12700">
            <a:solidFill>
              <a:schemeClr val="tx1"/>
            </a:solidFill>
            <a:miter lim="800000"/>
            <a:headEnd/>
            <a:tailEnd/>
          </a:ln>
        </p:spPr>
        <p:txBody>
          <a:bodyPr lIns="90477" tIns="44445" rIns="90477" bIns="44445"/>
          <a:lstStyle/>
          <a:p>
            <a:pPr eaLnBrk="1" hangingPunct="1">
              <a:buFont typeface="Wingdings" panose="05000000000000000000" pitchFamily="2" charset="2"/>
              <a:buNone/>
            </a:pPr>
            <a:r>
              <a:rPr lang="en-US" sz="3200" b="1" u="sng" smtClean="0">
                <a:solidFill>
                  <a:schemeClr val="tx2"/>
                </a:solidFill>
              </a:rPr>
              <a:t> </a:t>
            </a:r>
            <a:endParaRPr lang="en-US" sz="2000" smtClean="0">
              <a:solidFill>
                <a:schemeClr val="tx2"/>
              </a:solidFill>
            </a:endParaRPr>
          </a:p>
          <a:p>
            <a:pPr lvl="1" eaLnBrk="1" hangingPunct="1">
              <a:buSzPct val="75000"/>
            </a:pPr>
            <a:r>
              <a:rPr lang="en-US" sz="3200" smtClean="0"/>
              <a:t> </a:t>
            </a:r>
            <a:r>
              <a:rPr lang="en-US" sz="3600" smtClean="0"/>
              <a:t>Pre-Prandial BG 70- 130</a:t>
            </a:r>
          </a:p>
          <a:p>
            <a:pPr lvl="1" eaLnBrk="1" hangingPunct="1">
              <a:buSzPct val="75000"/>
            </a:pPr>
            <a:endParaRPr lang="en-US" sz="1800" smtClean="0"/>
          </a:p>
          <a:p>
            <a:pPr lvl="1" eaLnBrk="1" hangingPunct="1">
              <a:buSzPct val="75000"/>
            </a:pPr>
            <a:r>
              <a:rPr lang="en-US" sz="3600" smtClean="0"/>
              <a:t> 1-2 hr post prandial &lt; than 180</a:t>
            </a:r>
          </a:p>
          <a:p>
            <a:pPr lvl="2" eaLnBrk="1" hangingPunct="1">
              <a:buSzPct val="75000"/>
              <a:buFont typeface="Wingdings" panose="05000000000000000000" pitchFamily="2" charset="2"/>
              <a:buNone/>
            </a:pPr>
            <a:r>
              <a:rPr lang="en-US" sz="3600" smtClean="0"/>
              <a:t>*</a:t>
            </a:r>
            <a:r>
              <a:rPr lang="en-US" sz="3200" smtClean="0"/>
              <a:t>for nonpregnant adults</a:t>
            </a:r>
          </a:p>
          <a:p>
            <a:pPr lvl="2" eaLnBrk="1" hangingPunct="1">
              <a:buSzPct val="75000"/>
              <a:buFont typeface="Wingdings" panose="05000000000000000000" pitchFamily="2" charset="2"/>
              <a:buNone/>
            </a:pPr>
            <a:endParaRPr lang="en-US" sz="3200" smtClean="0"/>
          </a:p>
          <a:p>
            <a:pPr lvl="1" algn="r" eaLnBrk="1" hangingPunct="1">
              <a:buSzPct val="75000"/>
              <a:buFont typeface="Wingdings" panose="05000000000000000000" pitchFamily="2" charset="2"/>
              <a:buNone/>
            </a:pPr>
            <a:endParaRPr lang="en-US" sz="1600" i="1" smtClean="0"/>
          </a:p>
          <a:p>
            <a:pPr lvl="1" algn="r" eaLnBrk="1" hangingPunct="1">
              <a:buSzPct val="75000"/>
              <a:buFont typeface="Wingdings" panose="05000000000000000000" pitchFamily="2" charset="2"/>
              <a:buNone/>
            </a:pPr>
            <a:endParaRPr lang="en-US" sz="1800" i="1" smtClean="0"/>
          </a:p>
        </p:txBody>
      </p:sp>
    </p:spTree>
    <p:extLst>
      <p:ext uri="{BB962C8B-B14F-4D97-AF65-F5344CB8AC3E}">
        <p14:creationId xmlns:p14="http://schemas.microsoft.com/office/powerpoint/2010/main" val="1648881978"/>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p:cNvSpPr>
            <a:spLocks noGrp="1"/>
          </p:cNvSpPr>
          <p:nvPr>
            <p:ph type="title"/>
          </p:nvPr>
        </p:nvSpPr>
        <p:spPr>
          <a:xfrm>
            <a:off x="358775" y="31750"/>
            <a:ext cx="8628063" cy="1263650"/>
          </a:xfrm>
        </p:spPr>
        <p:txBody>
          <a:bodyPr/>
          <a:lstStyle/>
          <a:p>
            <a:r>
              <a:rPr lang="en-US" smtClean="0"/>
              <a:t>Diabetes Self Management Education and Support </a:t>
            </a:r>
            <a:r>
              <a:rPr lang="en-US" sz="3200" smtClean="0"/>
              <a:t>(DSMES)</a:t>
            </a:r>
          </a:p>
        </p:txBody>
      </p:sp>
      <p:sp>
        <p:nvSpPr>
          <p:cNvPr id="146435" name="Content Placeholder 2"/>
          <p:cNvSpPr>
            <a:spLocks noGrp="1"/>
          </p:cNvSpPr>
          <p:nvPr>
            <p:ph idx="1"/>
          </p:nvPr>
        </p:nvSpPr>
        <p:spPr>
          <a:xfrm>
            <a:off x="351155" y="1905000"/>
            <a:ext cx="6172200" cy="5257800"/>
          </a:xfrm>
        </p:spPr>
        <p:txBody>
          <a:bodyPr/>
          <a:lstStyle/>
          <a:p>
            <a:r>
              <a:rPr lang="en-US" dirty="0" smtClean="0"/>
              <a:t>People w/ DM and </a:t>
            </a:r>
            <a:r>
              <a:rPr lang="en-US" dirty="0" err="1" smtClean="0"/>
              <a:t>prediabetes</a:t>
            </a:r>
            <a:r>
              <a:rPr lang="en-US" dirty="0" smtClean="0"/>
              <a:t> need education that:</a:t>
            </a:r>
          </a:p>
          <a:p>
            <a:pPr lvl="2"/>
            <a:r>
              <a:rPr lang="en-US" dirty="0" smtClean="0"/>
              <a:t>Addresses psychosocial and emotional well-being</a:t>
            </a:r>
          </a:p>
          <a:p>
            <a:pPr lvl="2"/>
            <a:r>
              <a:rPr lang="en-US" dirty="0" smtClean="0"/>
              <a:t>Meets National Standards</a:t>
            </a:r>
          </a:p>
          <a:p>
            <a:pPr lvl="2"/>
            <a:r>
              <a:rPr lang="en-US" dirty="0" smtClean="0"/>
              <a:t>Focuses on promoting self-care and behavior change</a:t>
            </a:r>
          </a:p>
          <a:p>
            <a:r>
              <a:rPr lang="en-US" dirty="0" smtClean="0"/>
              <a:t>Evidence that DSMES programs work</a:t>
            </a:r>
          </a:p>
          <a:p>
            <a:pPr lvl="2"/>
            <a:r>
              <a:rPr lang="en-US" dirty="0" smtClean="0"/>
              <a:t>Lower A1c, </a:t>
            </a:r>
            <a:r>
              <a:rPr lang="en-US" dirty="0" err="1" smtClean="0"/>
              <a:t>wt</a:t>
            </a:r>
            <a:r>
              <a:rPr lang="en-US" dirty="0" smtClean="0"/>
              <a:t> loss, improved quality of life, better coping and lower costs</a:t>
            </a:r>
          </a:p>
          <a:p>
            <a:endParaRPr lang="en-US" dirty="0" smtClean="0"/>
          </a:p>
          <a:p>
            <a:endParaRPr lang="en-US" dirty="0" smtClean="0"/>
          </a:p>
        </p:txBody>
      </p:sp>
      <p:pic>
        <p:nvPicPr>
          <p:cNvPr id="146436" name="Picture 2" descr="C:\Users\Beverly\AppData\Local\Microsoft\Windows\Temporary Internet Files\Content.IE5\AQZ1NA1F\MC90034182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4773" y="2438400"/>
            <a:ext cx="2124427" cy="161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855145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lIns="90477" tIns="44445" rIns="90477" bIns="44445" anchor="b">
            <a:normAutofit fontScale="90000"/>
          </a:bodyPr>
          <a:lstStyle/>
          <a:p>
            <a:pPr eaLnBrk="1" hangingPunct="1"/>
            <a:r>
              <a:rPr lang="en-US" sz="4800" smtClean="0">
                <a:solidFill>
                  <a:schemeClr val="accent1"/>
                </a:solidFill>
              </a:rPr>
              <a:t>BP Goal – 140/80 </a:t>
            </a:r>
            <a:r>
              <a:rPr lang="en-US" smtClean="0"/>
              <a:t/>
            </a:r>
            <a:br>
              <a:rPr lang="en-US" smtClean="0"/>
            </a:br>
            <a:r>
              <a:rPr lang="en-US" sz="2400" i="1" smtClean="0"/>
              <a:t>ADA Clinical Practice Recommendations  </a:t>
            </a:r>
            <a:endParaRPr lang="en-US" sz="2800" i="1" smtClean="0"/>
          </a:p>
        </p:txBody>
      </p:sp>
      <p:sp>
        <p:nvSpPr>
          <p:cNvPr id="1947651" name="Rectangle 3"/>
          <p:cNvSpPr>
            <a:spLocks noGrp="1" noChangeArrowheads="1"/>
          </p:cNvSpPr>
          <p:nvPr>
            <p:ph type="body" sz="half" idx="2"/>
          </p:nvPr>
        </p:nvSpPr>
        <p:spPr>
          <a:xfrm>
            <a:off x="304800" y="1695450"/>
            <a:ext cx="8686800" cy="4933950"/>
          </a:xfrm>
        </p:spPr>
        <p:txBody>
          <a:bodyPr lIns="90477" tIns="44445" rIns="90477" bIns="44445"/>
          <a:lstStyle/>
          <a:p>
            <a:pPr eaLnBrk="1" hangingPunct="1">
              <a:buFont typeface="Wingdings" panose="05000000000000000000" pitchFamily="2" charset="2"/>
              <a:buNone/>
              <a:defRPr/>
            </a:pPr>
            <a:r>
              <a:rPr lang="en-US" sz="4000" b="1" dirty="0" smtClean="0">
                <a:solidFill>
                  <a:schemeClr val="accent1">
                    <a:lumMod val="60000"/>
                    <a:lumOff val="40000"/>
                  </a:schemeClr>
                </a:solidFill>
              </a:rPr>
              <a:t>If &gt;140 / 80 = lifestyle + meds </a:t>
            </a:r>
            <a:endParaRPr lang="en-US" sz="1800" dirty="0" smtClean="0">
              <a:solidFill>
                <a:schemeClr val="hlink"/>
              </a:solidFill>
            </a:endParaRPr>
          </a:p>
          <a:p>
            <a:pPr eaLnBrk="1" hangingPunct="1">
              <a:defRPr/>
            </a:pPr>
            <a:r>
              <a:rPr lang="en-US" dirty="0" smtClean="0"/>
              <a:t>Start lifestyle therapy when BP 120/80</a:t>
            </a:r>
          </a:p>
          <a:p>
            <a:pPr eaLnBrk="1" hangingPunct="1">
              <a:defRPr/>
            </a:pPr>
            <a:r>
              <a:rPr lang="en-US" dirty="0" smtClean="0"/>
              <a:t>Lifestyle (</a:t>
            </a:r>
            <a:r>
              <a:rPr lang="en-US" dirty="0" err="1" smtClean="0"/>
              <a:t>wt</a:t>
            </a:r>
            <a:r>
              <a:rPr lang="en-US" dirty="0" smtClean="0"/>
              <a:t> loss, exercise, DASH diet, limit ETOH)</a:t>
            </a:r>
          </a:p>
          <a:p>
            <a:pPr eaLnBrk="1" hangingPunct="1">
              <a:defRPr/>
            </a:pPr>
            <a:r>
              <a:rPr lang="en-US" dirty="0" smtClean="0"/>
              <a:t>First Line B/P Drugs</a:t>
            </a:r>
          </a:p>
          <a:p>
            <a:pPr lvl="1" eaLnBrk="1" hangingPunct="1">
              <a:defRPr/>
            </a:pPr>
            <a:r>
              <a:rPr lang="en-US" sz="2800" dirty="0" smtClean="0"/>
              <a:t>ACE – I </a:t>
            </a:r>
            <a:r>
              <a:rPr lang="en-US" sz="2800" dirty="0" err="1" smtClean="0"/>
              <a:t>orAngiotensin</a:t>
            </a:r>
            <a:r>
              <a:rPr lang="en-US" sz="2800" dirty="0" smtClean="0"/>
              <a:t> receptor blocker (ARBs) </a:t>
            </a:r>
          </a:p>
          <a:p>
            <a:pPr lvl="1" eaLnBrk="1" hangingPunct="1">
              <a:buSzPct val="75000"/>
              <a:defRPr/>
            </a:pPr>
            <a:r>
              <a:rPr lang="en-US" sz="2800" dirty="0" smtClean="0"/>
              <a:t>Beta Blocker for post MI</a:t>
            </a:r>
          </a:p>
          <a:p>
            <a:pPr lvl="1" eaLnBrk="1" hangingPunct="1">
              <a:buSzPct val="75000"/>
              <a:defRPr/>
            </a:pPr>
            <a:r>
              <a:rPr lang="en-US" sz="2800" dirty="0" smtClean="0"/>
              <a:t>Diuretics often needed</a:t>
            </a:r>
          </a:p>
          <a:p>
            <a:pPr lvl="1" eaLnBrk="1" hangingPunct="1">
              <a:buSzPct val="75000"/>
              <a:defRPr/>
            </a:pPr>
            <a:r>
              <a:rPr lang="en-US" sz="2800" dirty="0" smtClean="0"/>
              <a:t>Monitor </a:t>
            </a:r>
            <a:r>
              <a:rPr lang="en-US" sz="2800" dirty="0" err="1" smtClean="0"/>
              <a:t>creat</a:t>
            </a:r>
            <a:r>
              <a:rPr lang="en-US" sz="2800" dirty="0" smtClean="0"/>
              <a:t>, GFR, potassium, sodium</a:t>
            </a:r>
          </a:p>
          <a:p>
            <a:pPr eaLnBrk="1" hangingPunct="1">
              <a:buSzPct val="75000"/>
              <a:defRPr/>
            </a:pPr>
            <a:r>
              <a:rPr lang="en-US" dirty="0" smtClean="0"/>
              <a:t>Many </a:t>
            </a:r>
            <a:r>
              <a:rPr lang="en-US" dirty="0" err="1" smtClean="0"/>
              <a:t>pts</a:t>
            </a:r>
            <a:r>
              <a:rPr lang="en-US" dirty="0" smtClean="0"/>
              <a:t> require 2 or &gt; anti-HTN meds </a:t>
            </a:r>
          </a:p>
          <a:p>
            <a:pPr eaLnBrk="1" latinLnBrk="1" hangingPunct="1">
              <a:buFont typeface="Wingdings" panose="05000000000000000000" pitchFamily="2" charset="2"/>
              <a:buNone/>
              <a:defRPr/>
            </a:pPr>
            <a:endParaRPr lang="en-US" sz="2400" dirty="0" smtClean="0"/>
          </a:p>
        </p:txBody>
      </p:sp>
      <p:pic>
        <p:nvPicPr>
          <p:cNvPr id="148484" name="Picture 4" descr="j0281068[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26300" y="152400"/>
            <a:ext cx="1917700"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98016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47651">
                                            <p:txEl>
                                              <p:pRg st="0" end="0"/>
                                            </p:txEl>
                                          </p:spTgt>
                                        </p:tgtEl>
                                        <p:attrNameLst>
                                          <p:attrName>style.visibility</p:attrName>
                                        </p:attrNameLst>
                                      </p:cBhvr>
                                      <p:to>
                                        <p:strVal val="visible"/>
                                      </p:to>
                                    </p:set>
                                    <p:anim calcmode="lin" valueType="num">
                                      <p:cBhvr additive="base">
                                        <p:cTn id="7" dur="500" fill="hold"/>
                                        <p:tgtEl>
                                          <p:spTgt spid="19476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476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47651">
                                            <p:txEl>
                                              <p:pRg st="1" end="1"/>
                                            </p:txEl>
                                          </p:spTgt>
                                        </p:tgtEl>
                                        <p:attrNameLst>
                                          <p:attrName>style.visibility</p:attrName>
                                        </p:attrNameLst>
                                      </p:cBhvr>
                                      <p:to>
                                        <p:strVal val="visible"/>
                                      </p:to>
                                    </p:set>
                                    <p:anim calcmode="lin" valueType="num">
                                      <p:cBhvr additive="base">
                                        <p:cTn id="13" dur="500" fill="hold"/>
                                        <p:tgtEl>
                                          <p:spTgt spid="19476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476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947651">
                                            <p:txEl>
                                              <p:pRg st="2" end="2"/>
                                            </p:txEl>
                                          </p:spTgt>
                                        </p:tgtEl>
                                        <p:attrNameLst>
                                          <p:attrName>style.visibility</p:attrName>
                                        </p:attrNameLst>
                                      </p:cBhvr>
                                      <p:to>
                                        <p:strVal val="visible"/>
                                      </p:to>
                                    </p:set>
                                    <p:anim calcmode="lin" valueType="num">
                                      <p:cBhvr additive="base">
                                        <p:cTn id="19" dur="500" fill="hold"/>
                                        <p:tgtEl>
                                          <p:spTgt spid="19476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4765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noFill/>
        </p:spPr>
        <p:txBody>
          <a:bodyPr lIns="90477" tIns="44445" rIns="90477" bIns="44445" anchor="b"/>
          <a:lstStyle/>
          <a:p>
            <a:pPr eaLnBrk="1" hangingPunct="1"/>
            <a:r>
              <a:rPr lang="en-US" smtClean="0"/>
              <a:t>BP Goal for </a:t>
            </a:r>
            <a:r>
              <a:rPr lang="en-US" smtClean="0">
                <a:solidFill>
                  <a:srgbClr val="FFFF00"/>
                </a:solidFill>
              </a:rPr>
              <a:t>KP NCAL </a:t>
            </a:r>
            <a:r>
              <a:rPr lang="en-US" sz="2400" i="1" smtClean="0"/>
              <a:t> </a:t>
            </a:r>
          </a:p>
        </p:txBody>
      </p:sp>
      <p:sp>
        <p:nvSpPr>
          <p:cNvPr id="1697795" name="Rectangle 3"/>
          <p:cNvSpPr>
            <a:spLocks noGrp="1" noChangeArrowheads="1"/>
          </p:cNvSpPr>
          <p:nvPr>
            <p:ph type="body" sz="half" idx="2"/>
          </p:nvPr>
        </p:nvSpPr>
        <p:spPr>
          <a:xfrm>
            <a:off x="457200" y="1676400"/>
            <a:ext cx="8077200" cy="5181600"/>
          </a:xfrm>
        </p:spPr>
        <p:txBody>
          <a:bodyPr lIns="90477" tIns="44445" rIns="90477" bIns="44445"/>
          <a:lstStyle/>
          <a:p>
            <a:pPr eaLnBrk="1" hangingPunct="1">
              <a:buFont typeface="Wingdings" panose="05000000000000000000" pitchFamily="2" charset="2"/>
              <a:buNone/>
              <a:defRPr/>
            </a:pPr>
            <a:r>
              <a:rPr lang="en-US" sz="4400" b="1" dirty="0" smtClean="0">
                <a:solidFill>
                  <a:schemeClr val="hlink"/>
                </a:solidFill>
              </a:rPr>
              <a:t>BP &lt; 139/ 89</a:t>
            </a:r>
          </a:p>
          <a:p>
            <a:pPr lvl="2" eaLnBrk="1" hangingPunct="1">
              <a:buSzPct val="75000"/>
              <a:buFont typeface="Monotype Sorts" pitchFamily="2" charset="2"/>
              <a:buBlip>
                <a:blip r:embed="rId3"/>
              </a:buBlip>
              <a:defRPr/>
            </a:pPr>
            <a:endParaRPr lang="en-US" sz="1400" dirty="0" smtClean="0">
              <a:solidFill>
                <a:schemeClr val="hlink"/>
              </a:solidFill>
            </a:endParaRPr>
          </a:p>
          <a:p>
            <a:pPr marL="0" indent="0" eaLnBrk="1" hangingPunct="1">
              <a:buFont typeface="Wingdings" panose="05000000000000000000" pitchFamily="2" charset="2"/>
              <a:buNone/>
              <a:defRPr/>
            </a:pPr>
            <a:endParaRPr lang="en-US" dirty="0" smtClean="0"/>
          </a:p>
        </p:txBody>
      </p:sp>
      <p:pic>
        <p:nvPicPr>
          <p:cNvPr id="149508" name="Picture 4" descr="j0281068[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1371600"/>
            <a:ext cx="1917700"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12232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97795">
                                            <p:txEl>
                                              <p:pRg st="0" end="0"/>
                                            </p:txEl>
                                          </p:spTgt>
                                        </p:tgtEl>
                                        <p:attrNameLst>
                                          <p:attrName>style.visibility</p:attrName>
                                        </p:attrNameLst>
                                      </p:cBhvr>
                                      <p:to>
                                        <p:strVal val="visible"/>
                                      </p:to>
                                    </p:set>
                                    <p:anim calcmode="lin" valueType="num">
                                      <p:cBhvr additive="base">
                                        <p:cTn id="7" dur="500" fill="hold"/>
                                        <p:tgtEl>
                                          <p:spTgt spid="16977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9779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noFill/>
        </p:spPr>
        <p:txBody>
          <a:bodyPr lIns="90477" tIns="44445" rIns="90477" bIns="44445" anchor="b"/>
          <a:lstStyle/>
          <a:p>
            <a:pPr eaLnBrk="1" hangingPunct="1"/>
            <a:r>
              <a:rPr lang="en-US" smtClean="0"/>
              <a:t>*Lipid Goals </a:t>
            </a:r>
            <a:br>
              <a:rPr lang="en-US" smtClean="0"/>
            </a:br>
            <a:r>
              <a:rPr lang="en-US" sz="2400" i="1" smtClean="0"/>
              <a:t>ADA Clinical Practice Recommendations  </a:t>
            </a:r>
          </a:p>
        </p:txBody>
      </p:sp>
      <p:sp>
        <p:nvSpPr>
          <p:cNvPr id="1698819" name="Rectangle 3"/>
          <p:cNvSpPr>
            <a:spLocks noGrp="1" noChangeArrowheads="1"/>
          </p:cNvSpPr>
          <p:nvPr>
            <p:ph type="body" sz="half" idx="2"/>
          </p:nvPr>
        </p:nvSpPr>
        <p:spPr>
          <a:xfrm>
            <a:off x="152400" y="1600200"/>
            <a:ext cx="8610600" cy="4727575"/>
          </a:xfrm>
        </p:spPr>
        <p:txBody>
          <a:bodyPr lIns="90477" tIns="44445" rIns="90477" bIns="44445"/>
          <a:lstStyle/>
          <a:p>
            <a:pPr lvl="1" eaLnBrk="1" hangingPunct="1">
              <a:lnSpc>
                <a:spcPct val="80000"/>
              </a:lnSpc>
              <a:buFont typeface="Monotype Sorts" pitchFamily="2" charset="2"/>
              <a:buNone/>
            </a:pPr>
            <a:endParaRPr lang="en-US" sz="2000" b="1" smtClean="0"/>
          </a:p>
          <a:p>
            <a:pPr lvl="1" eaLnBrk="1" hangingPunct="1">
              <a:lnSpc>
                <a:spcPct val="80000"/>
              </a:lnSpc>
              <a:buClr>
                <a:srgbClr val="33CC33"/>
              </a:buClr>
              <a:buSzPct val="75000"/>
              <a:buFont typeface="Wingdings" panose="05000000000000000000" pitchFamily="2" charset="2"/>
              <a:buChar char="v"/>
            </a:pPr>
            <a:r>
              <a:rPr lang="en-US" sz="3200" smtClean="0"/>
              <a:t>LDL &lt; 100 mg/dL</a:t>
            </a:r>
          </a:p>
          <a:p>
            <a:pPr lvl="1" eaLnBrk="1" hangingPunct="1">
              <a:lnSpc>
                <a:spcPct val="80000"/>
              </a:lnSpc>
              <a:buClr>
                <a:srgbClr val="33CC33"/>
              </a:buClr>
              <a:buSzPct val="75000"/>
              <a:buFont typeface="Wingdings" panose="05000000000000000000" pitchFamily="2" charset="2"/>
              <a:buChar char="v"/>
            </a:pPr>
            <a:r>
              <a:rPr lang="en-US" sz="3200" smtClean="0"/>
              <a:t>LDL &lt;70 an option for ind w/ overt CVD  </a:t>
            </a:r>
          </a:p>
          <a:p>
            <a:pPr lvl="2" eaLnBrk="1" hangingPunct="1">
              <a:lnSpc>
                <a:spcPct val="80000"/>
              </a:lnSpc>
              <a:buClr>
                <a:srgbClr val="33CC33"/>
              </a:buClr>
              <a:buSzPct val="75000"/>
              <a:buFont typeface="Wingdings" panose="05000000000000000000" pitchFamily="2" charset="2"/>
              <a:buChar char="v"/>
            </a:pPr>
            <a:endParaRPr lang="en-US" sz="3600" smtClean="0"/>
          </a:p>
          <a:p>
            <a:pPr lvl="1" eaLnBrk="1" hangingPunct="1">
              <a:lnSpc>
                <a:spcPct val="80000"/>
              </a:lnSpc>
              <a:buClr>
                <a:srgbClr val="33CC33"/>
              </a:buClr>
              <a:buSzPct val="75000"/>
              <a:buFont typeface="Wingdings" panose="05000000000000000000" pitchFamily="2" charset="2"/>
              <a:buChar char="v"/>
            </a:pPr>
            <a:r>
              <a:rPr lang="en-US" sz="3200" smtClean="0"/>
              <a:t>HDL &gt; 40 mg/dL men</a:t>
            </a:r>
          </a:p>
          <a:p>
            <a:pPr lvl="1" eaLnBrk="1" hangingPunct="1">
              <a:lnSpc>
                <a:spcPct val="80000"/>
              </a:lnSpc>
              <a:buClr>
                <a:srgbClr val="33CC33"/>
              </a:buClr>
              <a:buSzPct val="75000"/>
              <a:buFont typeface="Wingdings" panose="05000000000000000000" pitchFamily="2" charset="2"/>
              <a:buChar char="v"/>
            </a:pPr>
            <a:r>
              <a:rPr lang="en-US" sz="3200" smtClean="0"/>
              <a:t>HDL &gt; 50 mg/dL women</a:t>
            </a:r>
          </a:p>
          <a:p>
            <a:pPr lvl="2" eaLnBrk="1" hangingPunct="1">
              <a:lnSpc>
                <a:spcPct val="80000"/>
              </a:lnSpc>
              <a:buClr>
                <a:srgbClr val="33CC33"/>
              </a:buClr>
              <a:buSzPct val="75000"/>
              <a:buFont typeface="Wingdings" panose="05000000000000000000" pitchFamily="2" charset="2"/>
              <a:buChar char="v"/>
            </a:pPr>
            <a:endParaRPr lang="en-US" sz="2800" smtClean="0"/>
          </a:p>
          <a:p>
            <a:pPr lvl="1" eaLnBrk="1" hangingPunct="1">
              <a:lnSpc>
                <a:spcPct val="80000"/>
              </a:lnSpc>
              <a:buClr>
                <a:srgbClr val="33CC33"/>
              </a:buClr>
              <a:buSzPct val="75000"/>
              <a:buFont typeface="Wingdings" panose="05000000000000000000" pitchFamily="2" charset="2"/>
              <a:buChar char="v"/>
            </a:pPr>
            <a:r>
              <a:rPr lang="en-US" sz="3200" smtClean="0"/>
              <a:t>Trig &lt; 150 mg/dl</a:t>
            </a:r>
            <a:r>
              <a:rPr lang="en-US" sz="3200" b="1" smtClean="0"/>
              <a:t/>
            </a:r>
            <a:br>
              <a:rPr lang="en-US" sz="3200" b="1" smtClean="0"/>
            </a:br>
            <a:endParaRPr lang="en-US" sz="1400" b="1" smtClean="0"/>
          </a:p>
          <a:p>
            <a:pPr eaLnBrk="1" hangingPunct="1">
              <a:lnSpc>
                <a:spcPct val="80000"/>
              </a:lnSpc>
              <a:buSzPct val="75000"/>
              <a:buFont typeface="Monotype Sorts" pitchFamily="2" charset="2"/>
              <a:buNone/>
            </a:pPr>
            <a:r>
              <a:rPr lang="en-US" sz="3200" b="1" smtClean="0"/>
              <a:t>*</a:t>
            </a:r>
            <a:r>
              <a:rPr lang="en-US" sz="2400" b="1" i="1" smtClean="0"/>
              <a:t>alternative goal is 40% lower than baseline levels if on max statin therapy &amp; above goals not met</a:t>
            </a:r>
          </a:p>
          <a:p>
            <a:pPr lvl="1" eaLnBrk="1" hangingPunct="1">
              <a:lnSpc>
                <a:spcPct val="80000"/>
              </a:lnSpc>
              <a:buSzPct val="75000"/>
              <a:buFont typeface="Monotype Sorts" pitchFamily="2" charset="2"/>
              <a:buNone/>
            </a:pPr>
            <a:r>
              <a:rPr lang="en-US" sz="2000" b="1" smtClean="0">
                <a:solidFill>
                  <a:schemeClr val="hlink"/>
                </a:solidFill>
              </a:rPr>
              <a:t>  Screen biannually or annually, more often if indicated</a:t>
            </a:r>
          </a:p>
          <a:p>
            <a:pPr eaLnBrk="1" hangingPunct="1">
              <a:lnSpc>
                <a:spcPct val="80000"/>
              </a:lnSpc>
              <a:buFont typeface="Wingdings" panose="05000000000000000000" pitchFamily="2" charset="2"/>
              <a:buNone/>
            </a:pPr>
            <a:endParaRPr lang="en-US" sz="1200" smtClean="0">
              <a:solidFill>
                <a:schemeClr val="hlink"/>
              </a:solidFill>
            </a:endParaRPr>
          </a:p>
          <a:p>
            <a:pPr lvl="1" eaLnBrk="1" hangingPunct="1">
              <a:lnSpc>
                <a:spcPct val="80000"/>
              </a:lnSpc>
              <a:buSzPct val="75000"/>
              <a:buFont typeface="Monotype Sorts" pitchFamily="2" charset="2"/>
              <a:buNone/>
            </a:pPr>
            <a:endParaRPr lang="en-US" sz="1800" smtClean="0"/>
          </a:p>
          <a:p>
            <a:pPr eaLnBrk="1" latinLnBrk="1" hangingPunct="1">
              <a:lnSpc>
                <a:spcPct val="80000"/>
              </a:lnSpc>
              <a:buFont typeface="Wingdings" panose="05000000000000000000" pitchFamily="2" charset="2"/>
              <a:buNone/>
            </a:pPr>
            <a:endParaRPr lang="en-US" sz="1200" smtClean="0"/>
          </a:p>
        </p:txBody>
      </p:sp>
    </p:spTree>
    <p:extLst>
      <p:ext uri="{BB962C8B-B14F-4D97-AF65-F5344CB8AC3E}">
        <p14:creationId xmlns:p14="http://schemas.microsoft.com/office/powerpoint/2010/main" val="31283126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98819">
                                            <p:txEl>
                                              <p:pRg st="4" end="4"/>
                                            </p:txEl>
                                          </p:spTgt>
                                        </p:tgtEl>
                                        <p:attrNameLst>
                                          <p:attrName>style.visibility</p:attrName>
                                        </p:attrNameLst>
                                      </p:cBhvr>
                                      <p:to>
                                        <p:strVal val="visible"/>
                                      </p:to>
                                    </p:set>
                                    <p:anim calcmode="lin" valueType="num">
                                      <p:cBhvr additive="base">
                                        <p:cTn id="7" dur="500" fill="hold"/>
                                        <p:tgtEl>
                                          <p:spTgt spid="1698819">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9881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98819">
                                            <p:txEl>
                                              <p:pRg st="5" end="5"/>
                                            </p:txEl>
                                          </p:spTgt>
                                        </p:tgtEl>
                                        <p:attrNameLst>
                                          <p:attrName>style.visibility</p:attrName>
                                        </p:attrNameLst>
                                      </p:cBhvr>
                                      <p:to>
                                        <p:strVal val="visible"/>
                                      </p:to>
                                    </p:set>
                                    <p:anim calcmode="lin" valueType="num">
                                      <p:cBhvr additive="base">
                                        <p:cTn id="13" dur="500" fill="hold"/>
                                        <p:tgtEl>
                                          <p:spTgt spid="1698819">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9881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98819">
                                            <p:txEl>
                                              <p:pRg st="1" end="1"/>
                                            </p:txEl>
                                          </p:spTgt>
                                        </p:tgtEl>
                                        <p:attrNameLst>
                                          <p:attrName>style.visibility</p:attrName>
                                        </p:attrNameLst>
                                      </p:cBhvr>
                                      <p:to>
                                        <p:strVal val="visible"/>
                                      </p:to>
                                    </p:set>
                                    <p:anim calcmode="lin" valueType="num">
                                      <p:cBhvr additive="base">
                                        <p:cTn id="19" dur="500" fill="hold"/>
                                        <p:tgtEl>
                                          <p:spTgt spid="169881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988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98819">
                                            <p:txEl>
                                              <p:pRg st="2" end="2"/>
                                            </p:txEl>
                                          </p:spTgt>
                                        </p:tgtEl>
                                        <p:attrNameLst>
                                          <p:attrName>style.visibility</p:attrName>
                                        </p:attrNameLst>
                                      </p:cBhvr>
                                      <p:to>
                                        <p:strVal val="visible"/>
                                      </p:to>
                                    </p:set>
                                    <p:anim calcmode="lin" valueType="num">
                                      <p:cBhvr additive="base">
                                        <p:cTn id="25" dur="500" fill="hold"/>
                                        <p:tgtEl>
                                          <p:spTgt spid="1698819">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988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98819">
                                            <p:txEl>
                                              <p:pRg st="7" end="7"/>
                                            </p:txEl>
                                          </p:spTgt>
                                        </p:tgtEl>
                                        <p:attrNameLst>
                                          <p:attrName>style.visibility</p:attrName>
                                        </p:attrNameLst>
                                      </p:cBhvr>
                                      <p:to>
                                        <p:strVal val="visible"/>
                                      </p:to>
                                    </p:set>
                                    <p:anim calcmode="lin" valueType="num">
                                      <p:cBhvr additive="base">
                                        <p:cTn id="31" dur="500" fill="hold"/>
                                        <p:tgtEl>
                                          <p:spTgt spid="1698819">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9881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98819">
                                            <p:txEl>
                                              <p:pRg st="8" end="8"/>
                                            </p:txEl>
                                          </p:spTgt>
                                        </p:tgtEl>
                                        <p:attrNameLst>
                                          <p:attrName>style.visibility</p:attrName>
                                        </p:attrNameLst>
                                      </p:cBhvr>
                                      <p:to>
                                        <p:strVal val="visible"/>
                                      </p:to>
                                    </p:set>
                                    <p:anim calcmode="lin" valueType="num">
                                      <p:cBhvr additive="base">
                                        <p:cTn id="37" dur="500" fill="hold"/>
                                        <p:tgtEl>
                                          <p:spTgt spid="1698819">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9881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98819">
                                            <p:txEl>
                                              <p:pRg st="9" end="9"/>
                                            </p:txEl>
                                          </p:spTgt>
                                        </p:tgtEl>
                                        <p:attrNameLst>
                                          <p:attrName>style.visibility</p:attrName>
                                        </p:attrNameLst>
                                      </p:cBhvr>
                                      <p:to>
                                        <p:strVal val="visible"/>
                                      </p:to>
                                    </p:set>
                                    <p:anim calcmode="lin" valueType="num">
                                      <p:cBhvr additive="base">
                                        <p:cTn id="43" dur="500" fill="hold"/>
                                        <p:tgtEl>
                                          <p:spTgt spid="1698819">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98819">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pPr eaLnBrk="1" hangingPunct="1"/>
            <a:r>
              <a:rPr lang="en-US" smtClean="0"/>
              <a:t>ABCs of Diabetes –  </a:t>
            </a:r>
          </a:p>
        </p:txBody>
      </p:sp>
      <p:sp>
        <p:nvSpPr>
          <p:cNvPr id="153603" name="Rectangle 3"/>
          <p:cNvSpPr>
            <a:spLocks noGrp="1" noChangeArrowheads="1"/>
          </p:cNvSpPr>
          <p:nvPr>
            <p:ph type="body" idx="1"/>
          </p:nvPr>
        </p:nvSpPr>
        <p:spPr>
          <a:xfrm>
            <a:off x="914400" y="1447800"/>
            <a:ext cx="7772400" cy="5105400"/>
          </a:xfrm>
        </p:spPr>
        <p:txBody>
          <a:bodyPr/>
          <a:lstStyle/>
          <a:p>
            <a:pPr eaLnBrk="1" hangingPunct="1">
              <a:lnSpc>
                <a:spcPct val="90000"/>
              </a:lnSpc>
            </a:pPr>
            <a:r>
              <a:rPr lang="en-US" sz="4000" dirty="0" smtClean="0">
                <a:solidFill>
                  <a:schemeClr val="accent4">
                    <a:lumMod val="75000"/>
                  </a:schemeClr>
                </a:solidFill>
              </a:rPr>
              <a:t>A</a:t>
            </a:r>
            <a:r>
              <a:rPr lang="en-US" dirty="0" smtClean="0"/>
              <a:t>1c less than 7% (</a:t>
            </a:r>
            <a:r>
              <a:rPr lang="en-US" dirty="0" err="1" smtClean="0"/>
              <a:t>avg</a:t>
            </a:r>
            <a:r>
              <a:rPr lang="en-US" dirty="0" smtClean="0"/>
              <a:t> 3 month BG)</a:t>
            </a:r>
          </a:p>
          <a:p>
            <a:pPr lvl="1" eaLnBrk="1" hangingPunct="1">
              <a:lnSpc>
                <a:spcPct val="90000"/>
              </a:lnSpc>
            </a:pPr>
            <a:r>
              <a:rPr lang="en-US" dirty="0" smtClean="0"/>
              <a:t>Pre-meal BG 70-130</a:t>
            </a:r>
          </a:p>
          <a:p>
            <a:pPr lvl="1" eaLnBrk="1" hangingPunct="1">
              <a:lnSpc>
                <a:spcPct val="90000"/>
              </a:lnSpc>
            </a:pPr>
            <a:r>
              <a:rPr lang="en-US" dirty="0" smtClean="0"/>
              <a:t>Post meal BG &lt;180</a:t>
            </a:r>
          </a:p>
          <a:p>
            <a:pPr eaLnBrk="1" hangingPunct="1">
              <a:lnSpc>
                <a:spcPct val="90000"/>
              </a:lnSpc>
            </a:pPr>
            <a:r>
              <a:rPr lang="en-US" sz="4000" dirty="0" smtClean="0">
                <a:solidFill>
                  <a:schemeClr val="accent4">
                    <a:lumMod val="75000"/>
                  </a:schemeClr>
                </a:solidFill>
              </a:rPr>
              <a:t>B</a:t>
            </a:r>
            <a:r>
              <a:rPr lang="en-US" dirty="0" smtClean="0"/>
              <a:t>lood Pressure &lt; 140/80</a:t>
            </a:r>
          </a:p>
          <a:p>
            <a:pPr eaLnBrk="1" hangingPunct="1">
              <a:lnSpc>
                <a:spcPct val="90000"/>
              </a:lnSpc>
            </a:pPr>
            <a:r>
              <a:rPr lang="en-US" sz="4000" dirty="0" smtClean="0">
                <a:solidFill>
                  <a:schemeClr val="accent4">
                    <a:lumMod val="75000"/>
                  </a:schemeClr>
                </a:solidFill>
              </a:rPr>
              <a:t>C</a:t>
            </a:r>
            <a:r>
              <a:rPr lang="en-US" dirty="0" smtClean="0">
                <a:solidFill>
                  <a:schemeClr val="accent4">
                    <a:lumMod val="75000"/>
                  </a:schemeClr>
                </a:solidFill>
              </a:rPr>
              <a:t>h</a:t>
            </a:r>
            <a:r>
              <a:rPr lang="en-US" dirty="0" smtClean="0"/>
              <a:t>olesterol </a:t>
            </a:r>
          </a:p>
          <a:p>
            <a:pPr lvl="1" eaLnBrk="1" hangingPunct="1">
              <a:lnSpc>
                <a:spcPct val="90000"/>
              </a:lnSpc>
            </a:pPr>
            <a:r>
              <a:rPr lang="en-US" dirty="0" smtClean="0"/>
              <a:t>HDL &gt;40</a:t>
            </a:r>
          </a:p>
          <a:p>
            <a:pPr lvl="1" eaLnBrk="1" hangingPunct="1">
              <a:lnSpc>
                <a:spcPct val="90000"/>
              </a:lnSpc>
            </a:pPr>
            <a:r>
              <a:rPr lang="en-US" dirty="0" smtClean="0"/>
              <a:t>LDL &lt;100 (if CVD, &lt;70)</a:t>
            </a:r>
          </a:p>
          <a:p>
            <a:pPr lvl="1" eaLnBrk="1" hangingPunct="1">
              <a:lnSpc>
                <a:spcPct val="90000"/>
              </a:lnSpc>
            </a:pPr>
            <a:r>
              <a:rPr lang="en-US" dirty="0" smtClean="0"/>
              <a:t>Triglyceride &lt; 150</a:t>
            </a:r>
          </a:p>
          <a:p>
            <a:pPr eaLnBrk="1" hangingPunct="1">
              <a:lnSpc>
                <a:spcPct val="90000"/>
              </a:lnSpc>
            </a:pPr>
            <a:endParaRPr lang="en-US" dirty="0" smtClean="0"/>
          </a:p>
        </p:txBody>
      </p:sp>
    </p:spTree>
    <p:extLst>
      <p:ext uri="{BB962C8B-B14F-4D97-AF65-F5344CB8AC3E}">
        <p14:creationId xmlns:p14="http://schemas.microsoft.com/office/powerpoint/2010/main" val="75966505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455613" y="381000"/>
            <a:ext cx="5638800" cy="1143000"/>
          </a:xfrm>
        </p:spPr>
        <p:txBody>
          <a:bodyPr>
            <a:normAutofit fontScale="90000"/>
          </a:bodyPr>
          <a:lstStyle/>
          <a:p>
            <a:pPr algn="ctr" eaLnBrk="1" hangingPunct="1"/>
            <a:r>
              <a:rPr lang="en-US" sz="5400" dirty="0" smtClean="0"/>
              <a:t>“Legacy Effect”</a:t>
            </a:r>
          </a:p>
        </p:txBody>
      </p:sp>
      <p:sp>
        <p:nvSpPr>
          <p:cNvPr id="81923" name="Rectangle 3"/>
          <p:cNvSpPr>
            <a:spLocks noGrp="1" noChangeArrowheads="1"/>
          </p:cNvSpPr>
          <p:nvPr>
            <p:ph type="body" idx="1"/>
          </p:nvPr>
        </p:nvSpPr>
        <p:spPr>
          <a:xfrm>
            <a:off x="609600" y="2057400"/>
            <a:ext cx="6096000" cy="4800600"/>
          </a:xfrm>
        </p:spPr>
        <p:txBody>
          <a:bodyPr/>
          <a:lstStyle/>
          <a:p>
            <a:pPr eaLnBrk="1" hangingPunct="1">
              <a:lnSpc>
                <a:spcPct val="90000"/>
              </a:lnSpc>
              <a:defRPr/>
            </a:pPr>
            <a:r>
              <a:rPr lang="en-US" sz="3600" dirty="0" smtClean="0"/>
              <a:t>For participants of DCCT and UKPDS </a:t>
            </a:r>
          </a:p>
          <a:p>
            <a:pPr lvl="1" eaLnBrk="1" hangingPunct="1">
              <a:lnSpc>
                <a:spcPct val="90000"/>
              </a:lnSpc>
              <a:defRPr/>
            </a:pPr>
            <a:r>
              <a:rPr lang="en-US" dirty="0" smtClean="0"/>
              <a:t>long lasting benefit of early intensive BG control prevents</a:t>
            </a:r>
          </a:p>
          <a:p>
            <a:pPr lvl="2" eaLnBrk="1" hangingPunct="1">
              <a:lnSpc>
                <a:spcPct val="90000"/>
              </a:lnSpc>
              <a:defRPr/>
            </a:pPr>
            <a:r>
              <a:rPr lang="en-US" sz="2800" dirty="0" err="1"/>
              <a:t>m</a:t>
            </a:r>
            <a:r>
              <a:rPr lang="en-US" sz="2800" dirty="0" err="1" smtClean="0"/>
              <a:t>icrovascular</a:t>
            </a:r>
            <a:r>
              <a:rPr lang="en-US" sz="2800" dirty="0" smtClean="0"/>
              <a:t> complications</a:t>
            </a:r>
          </a:p>
          <a:p>
            <a:pPr lvl="2" eaLnBrk="1" hangingPunct="1">
              <a:lnSpc>
                <a:spcPct val="90000"/>
              </a:lnSpc>
              <a:defRPr/>
            </a:pPr>
            <a:r>
              <a:rPr lang="en-US" sz="2800" dirty="0" err="1" smtClean="0"/>
              <a:t>Macrovascular</a:t>
            </a:r>
            <a:r>
              <a:rPr lang="en-US" sz="2800" dirty="0" smtClean="0"/>
              <a:t> complications (15-55% decrease)</a:t>
            </a:r>
          </a:p>
          <a:p>
            <a:pPr lvl="1" eaLnBrk="1" hangingPunct="1">
              <a:lnSpc>
                <a:spcPct val="90000"/>
              </a:lnSpc>
              <a:defRPr/>
            </a:pPr>
            <a:r>
              <a:rPr lang="en-US" dirty="0" smtClean="0"/>
              <a:t>Even though their BG levels increased over time</a:t>
            </a:r>
          </a:p>
          <a:p>
            <a:pPr lvl="1" eaLnBrk="1" hangingPunct="1">
              <a:lnSpc>
                <a:spcPct val="90000"/>
              </a:lnSpc>
              <a:defRPr/>
            </a:pPr>
            <a:r>
              <a:rPr lang="en-US" dirty="0" smtClean="0"/>
              <a:t>Message – Catch early and</a:t>
            </a:r>
          </a:p>
          <a:p>
            <a:pPr marL="457200" lvl="1" indent="0" eaLnBrk="1" hangingPunct="1">
              <a:lnSpc>
                <a:spcPct val="90000"/>
              </a:lnSpc>
              <a:buFont typeface="Wingdings" panose="05000000000000000000" pitchFamily="2" charset="2"/>
              <a:buNone/>
              <a:defRPr/>
            </a:pPr>
            <a:r>
              <a:rPr lang="en-US" dirty="0" smtClean="0"/>
              <a:t>Treat aggressively</a:t>
            </a:r>
          </a:p>
          <a:p>
            <a:pPr lvl="1" eaLnBrk="1" hangingPunct="1">
              <a:lnSpc>
                <a:spcPct val="90000"/>
              </a:lnSpc>
              <a:defRPr/>
            </a:pPr>
            <a:endParaRPr lang="en-US" dirty="0" smtClean="0"/>
          </a:p>
          <a:p>
            <a:pPr lvl="1" eaLnBrk="1" hangingPunct="1">
              <a:lnSpc>
                <a:spcPct val="90000"/>
              </a:lnSpc>
              <a:defRPr/>
            </a:pPr>
            <a:endParaRPr lang="en-US" dirty="0" smtClean="0"/>
          </a:p>
          <a:p>
            <a:pPr marL="457200" lvl="1" indent="0" eaLnBrk="1" hangingPunct="1">
              <a:lnSpc>
                <a:spcPct val="90000"/>
              </a:lnSpc>
              <a:buFont typeface="Wingdings" panose="05000000000000000000" pitchFamily="2" charset="2"/>
              <a:buNone/>
              <a:defRPr/>
            </a:pPr>
            <a:endParaRPr lang="en-US" dirty="0" smtClean="0"/>
          </a:p>
        </p:txBody>
      </p:sp>
      <p:pic>
        <p:nvPicPr>
          <p:cNvPr id="143364" name="Picture 2" descr="C:\Users\Beverly\AppData\Local\Microsoft\Windows\Temporary Internet Files\Content.IE5\DJWH7WCO\MP90042766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76200"/>
            <a:ext cx="24876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42667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10600" cy="1143000"/>
          </a:xfrm>
        </p:spPr>
        <p:txBody>
          <a:bodyPr>
            <a:normAutofit fontScale="90000"/>
          </a:bodyPr>
          <a:lstStyle/>
          <a:p>
            <a:r>
              <a:rPr lang="en-US" dirty="0" smtClean="0"/>
              <a:t>Why Should Zip Code Determine Life Expectancy?</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4300" y="1600200"/>
            <a:ext cx="8839200" cy="4757594"/>
          </a:xfrm>
        </p:spPr>
      </p:pic>
    </p:spTree>
    <p:extLst>
      <p:ext uri="{BB962C8B-B14F-4D97-AF65-F5344CB8AC3E}">
        <p14:creationId xmlns:p14="http://schemas.microsoft.com/office/powerpoint/2010/main" val="5163224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are we doing? </a:t>
            </a:r>
            <a:br>
              <a:rPr lang="en-US" dirty="0" smtClean="0"/>
            </a:br>
            <a:r>
              <a:rPr lang="en-US" dirty="0" smtClean="0"/>
              <a:t>Reaching goal</a:t>
            </a:r>
            <a:endParaRPr lang="en-US" dirty="0"/>
          </a:p>
        </p:txBody>
      </p:sp>
      <p:pic>
        <p:nvPicPr>
          <p:cNvPr id="5" name="Content Placeholder 4"/>
          <p:cNvPicPr>
            <a:picLocks noGrp="1" noChangeAspect="1"/>
          </p:cNvPicPr>
          <p:nvPr>
            <p:ph idx="1"/>
          </p:nvPr>
        </p:nvPicPr>
        <p:blipFill>
          <a:blip r:embed="rId2"/>
          <a:stretch>
            <a:fillRect/>
          </a:stretch>
        </p:blipFill>
        <p:spPr>
          <a:xfrm>
            <a:off x="191087" y="1676400"/>
            <a:ext cx="7771225" cy="4419600"/>
          </a:xfrm>
          <a:prstGeom prst="rect">
            <a:avLst/>
          </a:prstGeom>
        </p:spPr>
      </p:pic>
      <p:sp>
        <p:nvSpPr>
          <p:cNvPr id="6" name="TextBox 5"/>
          <p:cNvSpPr txBox="1"/>
          <p:nvPr/>
        </p:nvSpPr>
        <p:spPr>
          <a:xfrm>
            <a:off x="3733800" y="6280250"/>
            <a:ext cx="3124200" cy="369332"/>
          </a:xfrm>
          <a:prstGeom prst="rect">
            <a:avLst/>
          </a:prstGeom>
          <a:noFill/>
        </p:spPr>
        <p:txBody>
          <a:bodyPr wrap="square" rtlCol="0">
            <a:spAutoFit/>
          </a:bodyPr>
          <a:lstStyle/>
          <a:p>
            <a:r>
              <a:rPr lang="en-US" dirty="0" smtClean="0"/>
              <a:t>Diabetes Care, 2/13</a:t>
            </a:r>
            <a:endParaRPr lang="en-US" dirty="0"/>
          </a:p>
        </p:txBody>
      </p:sp>
    </p:spTree>
    <p:extLst>
      <p:ext uri="{BB962C8B-B14F-4D97-AF65-F5344CB8AC3E}">
        <p14:creationId xmlns:p14="http://schemas.microsoft.com/office/powerpoint/2010/main" val="204671478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228600" y="-228600"/>
            <a:ext cx="8915400" cy="1295400"/>
          </a:xfrm>
        </p:spPr>
        <p:txBody>
          <a:bodyPr lIns="90477" tIns="44445" rIns="90477" bIns="44445" anchor="b"/>
          <a:lstStyle/>
          <a:p>
            <a:pPr eaLnBrk="1" hangingPunct="1"/>
            <a:r>
              <a:rPr lang="en-US" smtClean="0"/>
              <a:t>Diabetes Care Guidelines- ADA</a:t>
            </a:r>
          </a:p>
        </p:txBody>
      </p:sp>
      <p:sp>
        <p:nvSpPr>
          <p:cNvPr id="1956867" name="Rectangle 3"/>
          <p:cNvSpPr>
            <a:spLocks noGrp="1" noChangeArrowheads="1"/>
          </p:cNvSpPr>
          <p:nvPr>
            <p:ph type="body" sz="half" idx="1"/>
          </p:nvPr>
        </p:nvSpPr>
        <p:spPr>
          <a:xfrm>
            <a:off x="381000" y="1143000"/>
            <a:ext cx="8458200" cy="5334000"/>
          </a:xfrm>
        </p:spPr>
        <p:txBody>
          <a:bodyPr lIns="90477" tIns="44445" rIns="90477" bIns="44445"/>
          <a:lstStyle/>
          <a:p>
            <a:pPr eaLnBrk="1" hangingPunct="1">
              <a:lnSpc>
                <a:spcPct val="90000"/>
              </a:lnSpc>
              <a:buFont typeface="Wingdings" panose="05000000000000000000" pitchFamily="2" charset="2"/>
              <a:buNone/>
            </a:pPr>
            <a:r>
              <a:rPr lang="en-US" u="sng" dirty="0" smtClean="0"/>
              <a:t>	</a:t>
            </a:r>
            <a:r>
              <a:rPr lang="en-US" u="sng" dirty="0" smtClean="0">
                <a:solidFill>
                  <a:schemeClr val="accent5">
                    <a:lumMod val="50000"/>
                  </a:schemeClr>
                </a:solidFill>
              </a:rPr>
              <a:t>Test / Exam			Frequency	</a:t>
            </a:r>
            <a:r>
              <a:rPr lang="en-US" u="sng" dirty="0" smtClean="0">
                <a:solidFill>
                  <a:srgbClr val="FFCC00"/>
                </a:solidFill>
              </a:rPr>
              <a:t>		  </a:t>
            </a:r>
          </a:p>
          <a:p>
            <a:pPr eaLnBrk="1" hangingPunct="1">
              <a:lnSpc>
                <a:spcPct val="90000"/>
              </a:lnSpc>
            </a:pPr>
            <a:r>
              <a:rPr lang="en-US" sz="2400" b="1" dirty="0" smtClean="0">
                <a:solidFill>
                  <a:schemeClr val="accent5">
                    <a:lumMod val="50000"/>
                  </a:schemeClr>
                </a:solidFill>
              </a:rPr>
              <a:t>A</a:t>
            </a:r>
            <a:r>
              <a:rPr lang="en-US" sz="2400" dirty="0" smtClean="0"/>
              <a:t>1c 				</a:t>
            </a:r>
            <a:r>
              <a:rPr lang="en-US" sz="2400" dirty="0" smtClean="0"/>
              <a:t>	At </a:t>
            </a:r>
            <a:r>
              <a:rPr lang="en-US" sz="2400" dirty="0" smtClean="0"/>
              <a:t>least twice a year</a:t>
            </a:r>
          </a:p>
          <a:p>
            <a:pPr eaLnBrk="1" hangingPunct="1">
              <a:lnSpc>
                <a:spcPct val="90000"/>
              </a:lnSpc>
            </a:pPr>
            <a:r>
              <a:rPr lang="en-US" sz="2400" b="1" dirty="0" smtClean="0">
                <a:solidFill>
                  <a:schemeClr val="accent5">
                    <a:lumMod val="50000"/>
                  </a:schemeClr>
                </a:solidFill>
              </a:rPr>
              <a:t>B</a:t>
            </a:r>
            <a:r>
              <a:rPr lang="en-US" sz="2400" dirty="0" smtClean="0"/>
              <a:t>/P 				</a:t>
            </a:r>
            <a:r>
              <a:rPr lang="en-US" sz="2400" dirty="0" smtClean="0"/>
              <a:t>	Each </a:t>
            </a:r>
            <a:r>
              <a:rPr lang="en-US" sz="2400" dirty="0" smtClean="0"/>
              <a:t>diabetes visit</a:t>
            </a:r>
          </a:p>
          <a:p>
            <a:pPr eaLnBrk="1" hangingPunct="1">
              <a:lnSpc>
                <a:spcPct val="90000"/>
              </a:lnSpc>
            </a:pPr>
            <a:r>
              <a:rPr lang="en-US" sz="2400" b="1" dirty="0" smtClean="0">
                <a:solidFill>
                  <a:schemeClr val="accent5">
                    <a:lumMod val="50000"/>
                  </a:schemeClr>
                </a:solidFill>
              </a:rPr>
              <a:t>C</a:t>
            </a:r>
            <a:r>
              <a:rPr lang="en-US" sz="2400" dirty="0" smtClean="0"/>
              <a:t>holesterol (LDL, HDL, Tri)	Yearly (less if normal)	</a:t>
            </a:r>
          </a:p>
          <a:p>
            <a:pPr eaLnBrk="1" hangingPunct="1">
              <a:lnSpc>
                <a:spcPct val="90000"/>
              </a:lnSpc>
            </a:pPr>
            <a:r>
              <a:rPr lang="en-US" sz="2400" dirty="0" smtClean="0"/>
              <a:t>Weight				each diabetes visit</a:t>
            </a:r>
          </a:p>
          <a:p>
            <a:pPr eaLnBrk="1" hangingPunct="1">
              <a:lnSpc>
                <a:spcPct val="90000"/>
              </a:lnSpc>
            </a:pPr>
            <a:r>
              <a:rPr lang="en-US" sz="2400" dirty="0" err="1" smtClean="0"/>
              <a:t>Microalbumin</a:t>
            </a:r>
            <a:r>
              <a:rPr lang="en-US" sz="2400" dirty="0" smtClean="0"/>
              <a:t>/GFR/</a:t>
            </a:r>
            <a:r>
              <a:rPr lang="en-US" sz="2400" dirty="0" err="1" smtClean="0"/>
              <a:t>Creat</a:t>
            </a:r>
            <a:r>
              <a:rPr lang="en-US" sz="2400" dirty="0" smtClean="0"/>
              <a:t> 	Yearly</a:t>
            </a:r>
          </a:p>
          <a:p>
            <a:pPr eaLnBrk="1" hangingPunct="1">
              <a:lnSpc>
                <a:spcPct val="90000"/>
              </a:lnSpc>
              <a:buFont typeface="Wingdings" panose="05000000000000000000" pitchFamily="2" charset="2"/>
              <a:buBlip>
                <a:blip r:embed="rId2"/>
              </a:buBlip>
            </a:pPr>
            <a:r>
              <a:rPr lang="en-US" sz="2400" dirty="0" smtClean="0"/>
              <a:t>Eye exam 				Yearly</a:t>
            </a:r>
          </a:p>
          <a:p>
            <a:pPr eaLnBrk="1" hangingPunct="1">
              <a:lnSpc>
                <a:spcPct val="90000"/>
              </a:lnSpc>
              <a:buFont typeface="Wingdings" panose="05000000000000000000" pitchFamily="2" charset="2"/>
              <a:buBlip>
                <a:blip r:embed="rId2"/>
              </a:buBlip>
            </a:pPr>
            <a:r>
              <a:rPr lang="en-US" sz="2400" dirty="0" smtClean="0"/>
              <a:t>Dental Care			At least twice a year</a:t>
            </a:r>
          </a:p>
          <a:p>
            <a:pPr eaLnBrk="1" hangingPunct="1">
              <a:lnSpc>
                <a:spcPct val="90000"/>
              </a:lnSpc>
              <a:buFont typeface="Wingdings" panose="05000000000000000000" pitchFamily="2" charset="2"/>
              <a:buBlip>
                <a:blip r:embed="rId2"/>
              </a:buBlip>
            </a:pPr>
            <a:r>
              <a:rPr lang="en-US" sz="2400" dirty="0" smtClean="0"/>
              <a:t>Comprehensive Foot Exam	Yearly (more if high risk)</a:t>
            </a:r>
          </a:p>
          <a:p>
            <a:pPr eaLnBrk="1" hangingPunct="1">
              <a:lnSpc>
                <a:spcPct val="90000"/>
              </a:lnSpc>
              <a:buFont typeface="Wingdings" panose="05000000000000000000" pitchFamily="2" charset="2"/>
              <a:buBlip>
                <a:blip r:embed="rId2"/>
              </a:buBlip>
            </a:pPr>
            <a:r>
              <a:rPr lang="en-US" sz="2400" dirty="0" smtClean="0"/>
              <a:t>Physical Activity Plan		As needed to meet goals</a:t>
            </a:r>
          </a:p>
          <a:p>
            <a:pPr eaLnBrk="1" hangingPunct="1">
              <a:lnSpc>
                <a:spcPct val="90000"/>
              </a:lnSpc>
              <a:buFont typeface="Wingdings" panose="05000000000000000000" pitchFamily="2" charset="2"/>
              <a:buBlip>
                <a:blip r:embed="rId2"/>
              </a:buBlip>
            </a:pPr>
            <a:r>
              <a:rPr lang="en-US" sz="2400" dirty="0" smtClean="0"/>
              <a:t>Preconception counseling	As needed</a:t>
            </a:r>
          </a:p>
        </p:txBody>
      </p:sp>
    </p:spTree>
    <p:extLst>
      <p:ext uri="{BB962C8B-B14F-4D97-AF65-F5344CB8AC3E}">
        <p14:creationId xmlns:p14="http://schemas.microsoft.com/office/powerpoint/2010/main" val="11155057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56867">
                                            <p:txEl>
                                              <p:pRg st="0" end="0"/>
                                            </p:txEl>
                                          </p:spTgt>
                                        </p:tgtEl>
                                        <p:attrNameLst>
                                          <p:attrName>style.visibility</p:attrName>
                                        </p:attrNameLst>
                                      </p:cBhvr>
                                      <p:to>
                                        <p:strVal val="visible"/>
                                      </p:to>
                                    </p:set>
                                    <p:anim calcmode="lin" valueType="num">
                                      <p:cBhvr additive="base">
                                        <p:cTn id="7" dur="500" fill="hold"/>
                                        <p:tgtEl>
                                          <p:spTgt spid="1956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5686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56867">
                                            <p:txEl>
                                              <p:pRg st="1" end="1"/>
                                            </p:txEl>
                                          </p:spTgt>
                                        </p:tgtEl>
                                        <p:attrNameLst>
                                          <p:attrName>style.visibility</p:attrName>
                                        </p:attrNameLst>
                                      </p:cBhvr>
                                      <p:to>
                                        <p:strVal val="visible"/>
                                      </p:to>
                                    </p:set>
                                    <p:anim calcmode="lin" valueType="num">
                                      <p:cBhvr additive="base">
                                        <p:cTn id="11" dur="500" fill="hold"/>
                                        <p:tgtEl>
                                          <p:spTgt spid="195686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95686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56867">
                                            <p:txEl>
                                              <p:pRg st="2" end="2"/>
                                            </p:txEl>
                                          </p:spTgt>
                                        </p:tgtEl>
                                        <p:attrNameLst>
                                          <p:attrName>style.visibility</p:attrName>
                                        </p:attrNameLst>
                                      </p:cBhvr>
                                      <p:to>
                                        <p:strVal val="visible"/>
                                      </p:to>
                                    </p:set>
                                    <p:anim calcmode="lin" valueType="num">
                                      <p:cBhvr additive="base">
                                        <p:cTn id="15" dur="500" fill="hold"/>
                                        <p:tgtEl>
                                          <p:spTgt spid="195686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95686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56867">
                                            <p:txEl>
                                              <p:pRg st="3" end="3"/>
                                            </p:txEl>
                                          </p:spTgt>
                                        </p:tgtEl>
                                        <p:attrNameLst>
                                          <p:attrName>style.visibility</p:attrName>
                                        </p:attrNameLst>
                                      </p:cBhvr>
                                      <p:to>
                                        <p:strVal val="visible"/>
                                      </p:to>
                                    </p:set>
                                    <p:anim calcmode="lin" valueType="num">
                                      <p:cBhvr additive="base">
                                        <p:cTn id="19" dur="500" fill="hold"/>
                                        <p:tgtEl>
                                          <p:spTgt spid="195686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5686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56867">
                                            <p:txEl>
                                              <p:pRg st="4" end="4"/>
                                            </p:txEl>
                                          </p:spTgt>
                                        </p:tgtEl>
                                        <p:attrNameLst>
                                          <p:attrName>style.visibility</p:attrName>
                                        </p:attrNameLst>
                                      </p:cBhvr>
                                      <p:to>
                                        <p:strVal val="visible"/>
                                      </p:to>
                                    </p:set>
                                    <p:anim calcmode="lin" valueType="num">
                                      <p:cBhvr additive="base">
                                        <p:cTn id="23" dur="500" fill="hold"/>
                                        <p:tgtEl>
                                          <p:spTgt spid="195686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95686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56867">
                                            <p:txEl>
                                              <p:pRg st="5" end="5"/>
                                            </p:txEl>
                                          </p:spTgt>
                                        </p:tgtEl>
                                        <p:attrNameLst>
                                          <p:attrName>style.visibility</p:attrName>
                                        </p:attrNameLst>
                                      </p:cBhvr>
                                      <p:to>
                                        <p:strVal val="visible"/>
                                      </p:to>
                                    </p:set>
                                    <p:anim calcmode="lin" valueType="num">
                                      <p:cBhvr additive="base">
                                        <p:cTn id="27" dur="500" fill="hold"/>
                                        <p:tgtEl>
                                          <p:spTgt spid="195686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9568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956867">
                                            <p:txEl>
                                              <p:pRg st="6" end="6"/>
                                            </p:txEl>
                                          </p:spTgt>
                                        </p:tgtEl>
                                        <p:attrNameLst>
                                          <p:attrName>style.visibility</p:attrName>
                                        </p:attrNameLst>
                                      </p:cBhvr>
                                      <p:to>
                                        <p:strVal val="visible"/>
                                      </p:to>
                                    </p:set>
                                    <p:anim calcmode="lin" valueType="num">
                                      <p:cBhvr additive="base">
                                        <p:cTn id="33" dur="500" fill="hold"/>
                                        <p:tgtEl>
                                          <p:spTgt spid="1956867">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95686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1956867">
                                            <p:txEl>
                                              <p:pRg st="7" end="7"/>
                                            </p:txEl>
                                          </p:spTgt>
                                        </p:tgtEl>
                                        <p:attrNameLst>
                                          <p:attrName>style.visibility</p:attrName>
                                        </p:attrNameLst>
                                      </p:cBhvr>
                                      <p:to>
                                        <p:strVal val="visible"/>
                                      </p:to>
                                    </p:set>
                                    <p:anim calcmode="lin" valueType="num">
                                      <p:cBhvr additive="base">
                                        <p:cTn id="39" dur="500" fill="hold"/>
                                        <p:tgtEl>
                                          <p:spTgt spid="1956867">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95686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1956867">
                                            <p:txEl>
                                              <p:pRg st="8" end="8"/>
                                            </p:txEl>
                                          </p:spTgt>
                                        </p:tgtEl>
                                        <p:attrNameLst>
                                          <p:attrName>style.visibility</p:attrName>
                                        </p:attrNameLst>
                                      </p:cBhvr>
                                      <p:to>
                                        <p:strVal val="visible"/>
                                      </p:to>
                                    </p:set>
                                    <p:anim calcmode="lin" valueType="num">
                                      <p:cBhvr additive="base">
                                        <p:cTn id="45" dur="500" fill="hold"/>
                                        <p:tgtEl>
                                          <p:spTgt spid="1956867">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95686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956867">
                                            <p:txEl>
                                              <p:pRg st="9" end="9"/>
                                            </p:txEl>
                                          </p:spTgt>
                                        </p:tgtEl>
                                        <p:attrNameLst>
                                          <p:attrName>style.visibility</p:attrName>
                                        </p:attrNameLst>
                                      </p:cBhvr>
                                      <p:to>
                                        <p:strVal val="visible"/>
                                      </p:to>
                                    </p:set>
                                    <p:anim calcmode="lin" valueType="num">
                                      <p:cBhvr additive="base">
                                        <p:cTn id="51" dur="500" fill="hold"/>
                                        <p:tgtEl>
                                          <p:spTgt spid="1956867">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95686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1956867">
                                            <p:txEl>
                                              <p:pRg st="10" end="10"/>
                                            </p:txEl>
                                          </p:spTgt>
                                        </p:tgtEl>
                                        <p:attrNameLst>
                                          <p:attrName>style.visibility</p:attrName>
                                        </p:attrNameLst>
                                      </p:cBhvr>
                                      <p:to>
                                        <p:strVal val="visible"/>
                                      </p:to>
                                    </p:set>
                                    <p:anim calcmode="lin" valueType="num">
                                      <p:cBhvr additive="base">
                                        <p:cTn id="57" dur="500" fill="hold"/>
                                        <p:tgtEl>
                                          <p:spTgt spid="1956867">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95686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C:\Users\Beverly\AppData\Local\Microsoft\Windows\Temporary Internet Files\Content.IE5\DJWH7WCO\MC900280753[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0338" y="76200"/>
            <a:ext cx="2633662"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9" name="Title 1"/>
          <p:cNvSpPr>
            <a:spLocks noGrp="1"/>
          </p:cNvSpPr>
          <p:nvPr>
            <p:ph type="title"/>
          </p:nvPr>
        </p:nvSpPr>
        <p:spPr>
          <a:xfrm>
            <a:off x="152400" y="266700"/>
            <a:ext cx="7010400" cy="1143000"/>
          </a:xfrm>
        </p:spPr>
        <p:txBody>
          <a:bodyPr>
            <a:normAutofit fontScale="90000"/>
          </a:bodyPr>
          <a:lstStyle/>
          <a:p>
            <a:r>
              <a:rPr lang="en-US" smtClean="0"/>
              <a:t>Vaccinations- Immunizations</a:t>
            </a:r>
          </a:p>
        </p:txBody>
      </p:sp>
      <p:sp>
        <p:nvSpPr>
          <p:cNvPr id="157700" name="Content Placeholder 2"/>
          <p:cNvSpPr>
            <a:spLocks noGrp="1"/>
          </p:cNvSpPr>
          <p:nvPr>
            <p:ph idx="1"/>
          </p:nvPr>
        </p:nvSpPr>
        <p:spPr>
          <a:xfrm>
            <a:off x="457200" y="1524000"/>
            <a:ext cx="8226425" cy="4800600"/>
          </a:xfrm>
        </p:spPr>
        <p:txBody>
          <a:bodyPr/>
          <a:lstStyle/>
          <a:p>
            <a:r>
              <a:rPr lang="en-US" sz="2800" smtClean="0"/>
              <a:t>Flu vaccine</a:t>
            </a:r>
          </a:p>
          <a:p>
            <a:pPr lvl="1"/>
            <a:r>
              <a:rPr lang="en-US" sz="2800" smtClean="0"/>
              <a:t>every year starting 6 months</a:t>
            </a:r>
          </a:p>
          <a:p>
            <a:r>
              <a:rPr lang="en-US" sz="2800" smtClean="0"/>
              <a:t>Pneumococcal  starting at 2 years.</a:t>
            </a:r>
          </a:p>
          <a:p>
            <a:pPr lvl="1"/>
            <a:r>
              <a:rPr lang="en-US" sz="2800" smtClean="0"/>
              <a:t>One time Revaccination for those over 64 and had first vaccine &gt;5 years prior </a:t>
            </a:r>
          </a:p>
          <a:p>
            <a:r>
              <a:rPr lang="en-US" sz="2800" smtClean="0"/>
              <a:t>Hepatitis B Vaccine </a:t>
            </a:r>
            <a:r>
              <a:rPr lang="en-US" sz="2400" smtClean="0"/>
              <a:t>(ADA Stds 2013, pg s28)</a:t>
            </a:r>
          </a:p>
          <a:p>
            <a:pPr lvl="1"/>
            <a:r>
              <a:rPr lang="en-US" sz="2800" smtClean="0"/>
              <a:t>For diabetes pts age 19 – 59 (not previously vaccinated) </a:t>
            </a:r>
          </a:p>
          <a:p>
            <a:pPr lvl="1"/>
            <a:r>
              <a:rPr lang="en-US" sz="2800" smtClean="0"/>
              <a:t>Double risk of Hep B due to lancing devices/ glucose meter exposure</a:t>
            </a:r>
          </a:p>
          <a:p>
            <a:endParaRPr lang="en-US" smtClean="0"/>
          </a:p>
        </p:txBody>
      </p:sp>
    </p:spTree>
    <p:extLst>
      <p:ext uri="{BB962C8B-B14F-4D97-AF65-F5344CB8AC3E}">
        <p14:creationId xmlns:p14="http://schemas.microsoft.com/office/powerpoint/2010/main" val="68936871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normAutofit fontScale="90000"/>
          </a:bodyPr>
          <a:lstStyle/>
          <a:p>
            <a:pPr eaLnBrk="1" hangingPunct="1"/>
            <a:r>
              <a:rPr lang="en-US" sz="3600" smtClean="0"/>
              <a:t>Mr. Calhoun -  What are Your Recommendations for Self-Care</a:t>
            </a:r>
          </a:p>
        </p:txBody>
      </p:sp>
      <p:sp>
        <p:nvSpPr>
          <p:cNvPr id="158723" name="Rectangle 3"/>
          <p:cNvSpPr>
            <a:spLocks noGrp="1" noChangeArrowheads="1"/>
          </p:cNvSpPr>
          <p:nvPr>
            <p:ph type="body" sz="half" idx="1"/>
          </p:nvPr>
        </p:nvSpPr>
        <p:spPr>
          <a:xfrm>
            <a:off x="457200" y="1524000"/>
            <a:ext cx="4191000" cy="5029200"/>
          </a:xfrm>
        </p:spPr>
        <p:txBody>
          <a:bodyPr/>
          <a:lstStyle/>
          <a:p>
            <a:pPr algn="ctr" eaLnBrk="1" hangingPunct="1">
              <a:buFont typeface="Wingdings" panose="05000000000000000000" pitchFamily="2" charset="2"/>
              <a:buNone/>
            </a:pPr>
            <a:r>
              <a:rPr lang="en-US" b="1" smtClean="0"/>
              <a:t>Patient Profile</a:t>
            </a:r>
          </a:p>
          <a:p>
            <a:pPr eaLnBrk="1" hangingPunct="1">
              <a:buFont typeface="Wingdings" panose="05000000000000000000" pitchFamily="2" charset="2"/>
              <a:buNone/>
            </a:pPr>
            <a:r>
              <a:rPr lang="en-US" sz="2400" smtClean="0"/>
              <a:t>62 yr old with newly dx type 2. History of previous MI</a:t>
            </a:r>
            <a:r>
              <a:rPr lang="en-US" smtClean="0"/>
              <a:t>.</a:t>
            </a:r>
          </a:p>
          <a:p>
            <a:pPr eaLnBrk="1" hangingPunct="1">
              <a:buFont typeface="Wingdings" panose="05000000000000000000" pitchFamily="2" charset="2"/>
              <a:buNone/>
            </a:pPr>
            <a:r>
              <a:rPr lang="en-US" sz="2400" smtClean="0"/>
              <a:t>Meds: Lasix, synthroid</a:t>
            </a:r>
          </a:p>
          <a:p>
            <a:pPr eaLnBrk="1" hangingPunct="1">
              <a:buFont typeface="Wingdings" panose="05000000000000000000" pitchFamily="2" charset="2"/>
              <a:buNone/>
            </a:pPr>
            <a:r>
              <a:rPr lang="en-US" smtClean="0"/>
              <a:t>Labs:</a:t>
            </a:r>
          </a:p>
          <a:p>
            <a:pPr lvl="1" eaLnBrk="1" hangingPunct="1"/>
            <a:r>
              <a:rPr lang="en-US" sz="2000" smtClean="0"/>
              <a:t>A1c 9.3%</a:t>
            </a:r>
          </a:p>
          <a:p>
            <a:pPr lvl="1" eaLnBrk="1" hangingPunct="1"/>
            <a:r>
              <a:rPr lang="en-US" sz="2000" smtClean="0"/>
              <a:t>HDL 37 mg/dl</a:t>
            </a:r>
          </a:p>
          <a:p>
            <a:pPr lvl="1" eaLnBrk="1" hangingPunct="1"/>
            <a:r>
              <a:rPr lang="en-US" sz="2000" smtClean="0"/>
              <a:t>LDL 156 mg/dl</a:t>
            </a:r>
          </a:p>
          <a:p>
            <a:pPr lvl="1" eaLnBrk="1" hangingPunct="1"/>
            <a:r>
              <a:rPr lang="en-US" sz="2000" smtClean="0"/>
              <a:t>Triglyceride 260mg/dl</a:t>
            </a:r>
          </a:p>
          <a:p>
            <a:pPr lvl="1" eaLnBrk="1" hangingPunct="1"/>
            <a:r>
              <a:rPr lang="en-US" sz="2000" smtClean="0"/>
              <a:t>Proteinuria - neg </a:t>
            </a:r>
          </a:p>
          <a:p>
            <a:pPr lvl="1" eaLnBrk="1" hangingPunct="1"/>
            <a:r>
              <a:rPr lang="en-US" sz="2000" smtClean="0"/>
              <a:t>B/P 142/92</a:t>
            </a:r>
          </a:p>
        </p:txBody>
      </p:sp>
      <p:sp>
        <p:nvSpPr>
          <p:cNvPr id="158724" name="Rectangle 4"/>
          <p:cNvSpPr>
            <a:spLocks noGrp="1" noChangeArrowheads="1"/>
          </p:cNvSpPr>
          <p:nvPr>
            <p:ph type="body" sz="half" idx="2"/>
          </p:nvPr>
        </p:nvSpPr>
        <p:spPr>
          <a:xfrm>
            <a:off x="4953000" y="1447800"/>
            <a:ext cx="3810000" cy="5410200"/>
          </a:xfrm>
        </p:spPr>
        <p:txBody>
          <a:bodyPr/>
          <a:lstStyle/>
          <a:p>
            <a:pPr eaLnBrk="1" hangingPunct="1">
              <a:buFont typeface="Wingdings" panose="05000000000000000000" pitchFamily="2" charset="2"/>
              <a:buNone/>
            </a:pPr>
            <a:r>
              <a:rPr lang="en-US" sz="2400" smtClean="0"/>
              <a:t>Self-Care Skills</a:t>
            </a:r>
          </a:p>
          <a:p>
            <a:pPr eaLnBrk="1" hangingPunct="1"/>
            <a:r>
              <a:rPr lang="en-US" sz="2400" smtClean="0"/>
              <a:t>Walks dog around block 3 x’s a week</a:t>
            </a:r>
          </a:p>
          <a:p>
            <a:pPr eaLnBrk="1" hangingPunct="1"/>
            <a:r>
              <a:rPr lang="en-US" sz="2400" smtClean="0"/>
              <a:t>Bowls every Friday</a:t>
            </a:r>
          </a:p>
          <a:p>
            <a:pPr eaLnBrk="1" hangingPunct="1"/>
            <a:r>
              <a:rPr lang="en-US" sz="2400" smtClean="0"/>
              <a:t>Widowed, so usually eats out</a:t>
            </a:r>
          </a:p>
        </p:txBody>
      </p:sp>
      <p:pic>
        <p:nvPicPr>
          <p:cNvPr id="158725" name="Picture 3" descr="C:\Users\Beverly\AppData\Local\Microsoft\Windows\Temporary Internet Files\Content.IE5\DJWH7WCO\MP90042234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5013" y="3657600"/>
            <a:ext cx="203358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089443"/>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ctrTitle"/>
          </p:nvPr>
        </p:nvSpPr>
        <p:spPr>
          <a:xfrm>
            <a:off x="457200" y="304800"/>
            <a:ext cx="7772400" cy="2590800"/>
          </a:xfrm>
        </p:spPr>
        <p:txBody>
          <a:bodyPr/>
          <a:lstStyle/>
          <a:p>
            <a:pPr eaLnBrk="1" hangingPunct="1"/>
            <a:r>
              <a:rPr lang="en-US" sz="3600" b="1" smtClean="0">
                <a:solidFill>
                  <a:srgbClr val="00FF00"/>
                </a:solidFill>
              </a:rPr>
              <a:t>Diabetes Bingo</a:t>
            </a:r>
            <a:br>
              <a:rPr lang="en-US" sz="3600" b="1" smtClean="0">
                <a:solidFill>
                  <a:srgbClr val="00FF00"/>
                </a:solidFill>
              </a:rPr>
            </a:br>
            <a:r>
              <a:rPr lang="en-US" sz="3600" b="1" smtClean="0">
                <a:solidFill>
                  <a:srgbClr val="00FF00"/>
                </a:solidFill>
              </a:rPr>
              <a:t>“DiaBingo”</a:t>
            </a:r>
            <a:br>
              <a:rPr lang="en-US" sz="3600" b="1" smtClean="0">
                <a:solidFill>
                  <a:srgbClr val="00FF00"/>
                </a:solidFill>
              </a:rPr>
            </a:br>
            <a:r>
              <a:rPr lang="en-US" sz="3600" b="1" smtClean="0">
                <a:solidFill>
                  <a:srgbClr val="00FF00"/>
                </a:solidFill>
              </a:rPr>
              <a:t>Shout out Right Answer</a:t>
            </a:r>
          </a:p>
        </p:txBody>
      </p:sp>
      <p:sp>
        <p:nvSpPr>
          <p:cNvPr id="160771" name="Rectangle 3"/>
          <p:cNvSpPr>
            <a:spLocks noGrp="1" noChangeArrowheads="1"/>
          </p:cNvSpPr>
          <p:nvPr>
            <p:ph type="subTitle" idx="1"/>
          </p:nvPr>
        </p:nvSpPr>
        <p:spPr>
          <a:xfrm>
            <a:off x="0" y="4343400"/>
            <a:ext cx="6400800" cy="1752600"/>
          </a:xfrm>
        </p:spPr>
        <p:txBody>
          <a:bodyPr/>
          <a:lstStyle/>
          <a:p>
            <a:pPr eaLnBrk="1" hangingPunct="1"/>
            <a:r>
              <a:rPr lang="en-US" b="1" smtClean="0"/>
              <a:t> </a:t>
            </a:r>
          </a:p>
        </p:txBody>
      </p:sp>
      <p:pic>
        <p:nvPicPr>
          <p:cNvPr id="160772" name="Picture 4" descr="MCj0336154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3352800"/>
            <a:ext cx="3592513"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699223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457200" y="0"/>
            <a:ext cx="8229600" cy="685800"/>
          </a:xfrm>
        </p:spPr>
        <p:txBody>
          <a:bodyPr/>
          <a:lstStyle/>
          <a:p>
            <a:pPr eaLnBrk="1" hangingPunct="1"/>
            <a:r>
              <a:rPr lang="en-US" dirty="0" err="1" smtClean="0">
                <a:solidFill>
                  <a:srgbClr val="00FF00"/>
                </a:solidFill>
              </a:rPr>
              <a:t>DiaBingo</a:t>
            </a:r>
            <a:r>
              <a:rPr lang="en-US" dirty="0" smtClean="0">
                <a:solidFill>
                  <a:srgbClr val="00FF00"/>
                </a:solidFill>
              </a:rPr>
              <a:t>- G</a:t>
            </a:r>
          </a:p>
        </p:txBody>
      </p:sp>
      <p:sp>
        <p:nvSpPr>
          <p:cNvPr id="1735683" name="Rectangle 3"/>
          <p:cNvSpPr>
            <a:spLocks noGrp="1" noChangeArrowheads="1"/>
          </p:cNvSpPr>
          <p:nvPr>
            <p:ph type="body" idx="1"/>
          </p:nvPr>
        </p:nvSpPr>
        <p:spPr>
          <a:xfrm>
            <a:off x="152400" y="685800"/>
            <a:ext cx="8915400" cy="6172200"/>
          </a:xfrm>
        </p:spPr>
        <p:txBody>
          <a:bodyPr/>
          <a:lstStyle/>
          <a:p>
            <a:pPr marL="609600" indent="-609600" eaLnBrk="1" hangingPunct="1">
              <a:lnSpc>
                <a:spcPct val="120000"/>
              </a:lnSpc>
              <a:buFont typeface="Wingdings" pitchFamily="2" charset="2"/>
              <a:buNone/>
              <a:defRPr/>
            </a:pPr>
            <a:r>
              <a:rPr lang="en-US" sz="2400" b="1" dirty="0" smtClean="0"/>
              <a:t>G </a:t>
            </a:r>
            <a:r>
              <a:rPr lang="en-US" sz="2000" b="1" dirty="0" smtClean="0"/>
              <a:t>ADA goal for A1c is less than ____%				 </a:t>
            </a:r>
          </a:p>
          <a:p>
            <a:pPr marL="609600" indent="-609600" eaLnBrk="1" hangingPunct="1">
              <a:lnSpc>
                <a:spcPct val="120000"/>
              </a:lnSpc>
              <a:buFont typeface="Wingdings" pitchFamily="2" charset="2"/>
              <a:buNone/>
              <a:defRPr/>
            </a:pPr>
            <a:r>
              <a:rPr lang="en-US" sz="2000" b="1" dirty="0" smtClean="0"/>
              <a:t>G People with DM need to see their provider at least every month	  </a:t>
            </a:r>
            <a:endParaRPr lang="en-US" sz="2000" b="1" u="sng" dirty="0" smtClean="0"/>
          </a:p>
          <a:p>
            <a:pPr marL="609600" indent="-609600" eaLnBrk="1" hangingPunct="1">
              <a:lnSpc>
                <a:spcPct val="120000"/>
              </a:lnSpc>
              <a:buFont typeface="Wingdings" pitchFamily="2" charset="2"/>
              <a:buNone/>
              <a:defRPr/>
            </a:pPr>
            <a:r>
              <a:rPr lang="en-US" sz="2000" b="1" u="sng" dirty="0" smtClean="0"/>
              <a:t>G</a:t>
            </a:r>
            <a:r>
              <a:rPr lang="en-US" sz="2000" u="sng" dirty="0" smtClean="0"/>
              <a:t> </a:t>
            </a:r>
            <a:r>
              <a:rPr lang="en-US" sz="2000" b="1" dirty="0" smtClean="0"/>
              <a:t>Blood pressure goal is less than</a:t>
            </a:r>
            <a:r>
              <a:rPr lang="en-US" sz="2000" dirty="0" smtClean="0"/>
              <a:t>				 </a:t>
            </a:r>
            <a:endParaRPr lang="en-US" sz="2000" u="sng" dirty="0" smtClean="0"/>
          </a:p>
          <a:p>
            <a:pPr marL="609600" indent="-609600" eaLnBrk="1" hangingPunct="1">
              <a:lnSpc>
                <a:spcPct val="120000"/>
              </a:lnSpc>
              <a:buFont typeface="Wingdings" pitchFamily="2" charset="2"/>
              <a:buNone/>
              <a:defRPr/>
            </a:pPr>
            <a:r>
              <a:rPr lang="en-US" sz="2000" b="1" dirty="0" smtClean="0"/>
              <a:t>G People with DM should see eye doctor (ophthalmologist) at least 	 </a:t>
            </a:r>
          </a:p>
          <a:p>
            <a:pPr marL="609600" indent="-609600" eaLnBrk="1" hangingPunct="1">
              <a:lnSpc>
                <a:spcPct val="120000"/>
              </a:lnSpc>
              <a:buFont typeface="Wingdings" pitchFamily="2" charset="2"/>
              <a:buNone/>
              <a:defRPr/>
            </a:pPr>
            <a:r>
              <a:rPr lang="en-US" sz="2000" b="1" dirty="0" smtClean="0"/>
              <a:t>G The goal for triglyceride level is less than 				 </a:t>
            </a:r>
          </a:p>
          <a:p>
            <a:pPr marL="609600" indent="-609600" eaLnBrk="1" hangingPunct="1">
              <a:lnSpc>
                <a:spcPct val="120000"/>
              </a:lnSpc>
              <a:buFont typeface="Wingdings" pitchFamily="2" charset="2"/>
              <a:buNone/>
              <a:defRPr/>
            </a:pPr>
            <a:r>
              <a:rPr lang="en-US" sz="2000" b="1" dirty="0" smtClean="0"/>
              <a:t>G Goal for my HDL cholesterol is more than				 </a:t>
            </a:r>
          </a:p>
          <a:p>
            <a:pPr marL="609600" indent="-609600" eaLnBrk="1" hangingPunct="1">
              <a:lnSpc>
                <a:spcPct val="120000"/>
              </a:lnSpc>
              <a:buFont typeface="Wingdings" pitchFamily="2" charset="2"/>
              <a:buNone/>
              <a:defRPr/>
            </a:pPr>
            <a:r>
              <a:rPr lang="en-US" sz="2000" b="1" dirty="0" smtClean="0"/>
              <a:t>G The goal for blood sugars 1-2 hours after a meal is less than:	 </a:t>
            </a:r>
            <a:r>
              <a:rPr lang="en-US" sz="1400" b="1" dirty="0" smtClean="0"/>
              <a:t>	 </a:t>
            </a:r>
          </a:p>
          <a:p>
            <a:pPr marL="609600" indent="-609600" eaLnBrk="1" hangingPunct="1">
              <a:lnSpc>
                <a:spcPct val="90000"/>
              </a:lnSpc>
              <a:buFont typeface="Wingdings" pitchFamily="2" charset="2"/>
              <a:buNone/>
              <a:defRPr/>
            </a:pPr>
            <a:r>
              <a:rPr lang="en-US" sz="2000" b="1" dirty="0" smtClean="0"/>
              <a:t>G People with DM should get this shot every year 				 </a:t>
            </a:r>
          </a:p>
          <a:p>
            <a:pPr marL="609600" indent="-609600" eaLnBrk="1" hangingPunct="1">
              <a:lnSpc>
                <a:spcPct val="90000"/>
              </a:lnSpc>
              <a:buFont typeface="Wingdings" pitchFamily="2" charset="2"/>
              <a:buNone/>
              <a:defRPr/>
            </a:pPr>
            <a:r>
              <a:rPr lang="en-US" sz="2000" b="1" dirty="0" smtClean="0"/>
              <a:t>G People with DM need to get urine tested yearly for ___________		 </a:t>
            </a:r>
          </a:p>
          <a:p>
            <a:pPr marL="609600" indent="-609600" eaLnBrk="1" hangingPunct="1">
              <a:lnSpc>
                <a:spcPct val="90000"/>
              </a:lnSpc>
              <a:buFont typeface="Wingdings" pitchFamily="2" charset="2"/>
              <a:buNone/>
              <a:defRPr/>
            </a:pPr>
            <a:r>
              <a:rPr lang="en-US" sz="2000" b="1" dirty="0" smtClean="0"/>
              <a:t>G Periodontal disease indicates increased risk for heart disease		 </a:t>
            </a:r>
          </a:p>
          <a:p>
            <a:pPr marL="609600" indent="-609600" eaLnBrk="1" hangingPunct="1">
              <a:lnSpc>
                <a:spcPct val="90000"/>
              </a:lnSpc>
              <a:buFont typeface="Wingdings" pitchFamily="2" charset="2"/>
              <a:buNone/>
              <a:defRPr/>
            </a:pPr>
            <a:r>
              <a:rPr lang="en-US" sz="2000" b="1" dirty="0" smtClean="0"/>
              <a:t>G The goal for blood sugar levels before meals is:	</a:t>
            </a:r>
          </a:p>
          <a:p>
            <a:pPr marL="609600" indent="-609600" eaLnBrk="1" hangingPunct="1">
              <a:lnSpc>
                <a:spcPct val="90000"/>
              </a:lnSpc>
              <a:buFont typeface="Wingdings" pitchFamily="2" charset="2"/>
              <a:buNone/>
              <a:defRPr/>
            </a:pPr>
            <a:r>
              <a:rPr lang="en-US" sz="2000" b="1" dirty="0" smtClean="0"/>
              <a:t>G  The activity goal is to do ___ minutes on most days</a:t>
            </a:r>
            <a:r>
              <a:rPr lang="en-US" sz="1800" b="1" dirty="0" smtClean="0"/>
              <a:t>	</a:t>
            </a:r>
            <a:r>
              <a:rPr lang="en-US" sz="1600" b="1" dirty="0" smtClean="0"/>
              <a:t>	</a:t>
            </a:r>
            <a:r>
              <a:rPr lang="en-US" sz="1400" b="1" dirty="0" smtClean="0"/>
              <a:t> </a:t>
            </a:r>
          </a:p>
        </p:txBody>
      </p:sp>
    </p:spTree>
    <p:extLst>
      <p:ext uri="{BB962C8B-B14F-4D97-AF65-F5344CB8AC3E}">
        <p14:creationId xmlns:p14="http://schemas.microsoft.com/office/powerpoint/2010/main" val="18065804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5683">
                                            <p:txEl>
                                              <p:pRg st="0" end="0"/>
                                            </p:txEl>
                                          </p:spTgt>
                                        </p:tgtEl>
                                        <p:attrNameLst>
                                          <p:attrName>style.visibility</p:attrName>
                                        </p:attrNameLst>
                                      </p:cBhvr>
                                      <p:to>
                                        <p:strVal val="visible"/>
                                      </p:to>
                                    </p:set>
                                    <p:anim calcmode="lin" valueType="num">
                                      <p:cBhvr additive="base">
                                        <p:cTn id="7" dur="500" fill="hold"/>
                                        <p:tgtEl>
                                          <p:spTgt spid="173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5683">
                                            <p:txEl>
                                              <p:pRg st="1" end="1"/>
                                            </p:txEl>
                                          </p:spTgt>
                                        </p:tgtEl>
                                        <p:attrNameLst>
                                          <p:attrName>style.visibility</p:attrName>
                                        </p:attrNameLst>
                                      </p:cBhvr>
                                      <p:to>
                                        <p:strVal val="visible"/>
                                      </p:to>
                                    </p:set>
                                    <p:anim calcmode="lin" valueType="num">
                                      <p:cBhvr additive="base">
                                        <p:cTn id="13" dur="500" fill="hold"/>
                                        <p:tgtEl>
                                          <p:spTgt spid="173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5683">
                                            <p:txEl>
                                              <p:pRg st="2" end="2"/>
                                            </p:txEl>
                                          </p:spTgt>
                                        </p:tgtEl>
                                        <p:attrNameLst>
                                          <p:attrName>style.visibility</p:attrName>
                                        </p:attrNameLst>
                                      </p:cBhvr>
                                      <p:to>
                                        <p:strVal val="visible"/>
                                      </p:to>
                                    </p:set>
                                    <p:anim calcmode="lin" valueType="num">
                                      <p:cBhvr additive="base">
                                        <p:cTn id="19" dur="500" fill="hold"/>
                                        <p:tgtEl>
                                          <p:spTgt spid="173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5683">
                                            <p:txEl>
                                              <p:pRg st="3" end="3"/>
                                            </p:txEl>
                                          </p:spTgt>
                                        </p:tgtEl>
                                        <p:attrNameLst>
                                          <p:attrName>style.visibility</p:attrName>
                                        </p:attrNameLst>
                                      </p:cBhvr>
                                      <p:to>
                                        <p:strVal val="visible"/>
                                      </p:to>
                                    </p:set>
                                    <p:anim calcmode="lin" valueType="num">
                                      <p:cBhvr additive="base">
                                        <p:cTn id="25" dur="500" fill="hold"/>
                                        <p:tgtEl>
                                          <p:spTgt spid="173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5683">
                                            <p:txEl>
                                              <p:pRg st="4" end="4"/>
                                            </p:txEl>
                                          </p:spTgt>
                                        </p:tgtEl>
                                        <p:attrNameLst>
                                          <p:attrName>style.visibility</p:attrName>
                                        </p:attrNameLst>
                                      </p:cBhvr>
                                      <p:to>
                                        <p:strVal val="visible"/>
                                      </p:to>
                                    </p:set>
                                    <p:anim calcmode="lin" valueType="num">
                                      <p:cBhvr additive="base">
                                        <p:cTn id="31" dur="500" fill="hold"/>
                                        <p:tgtEl>
                                          <p:spTgt spid="173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5683">
                                            <p:txEl>
                                              <p:pRg st="5" end="5"/>
                                            </p:txEl>
                                          </p:spTgt>
                                        </p:tgtEl>
                                        <p:attrNameLst>
                                          <p:attrName>style.visibility</p:attrName>
                                        </p:attrNameLst>
                                      </p:cBhvr>
                                      <p:to>
                                        <p:strVal val="visible"/>
                                      </p:to>
                                    </p:set>
                                    <p:anim calcmode="lin" valueType="num">
                                      <p:cBhvr additive="base">
                                        <p:cTn id="37" dur="500" fill="hold"/>
                                        <p:tgtEl>
                                          <p:spTgt spid="173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5683">
                                            <p:txEl>
                                              <p:pRg st="6" end="6"/>
                                            </p:txEl>
                                          </p:spTgt>
                                        </p:tgtEl>
                                        <p:attrNameLst>
                                          <p:attrName>style.visibility</p:attrName>
                                        </p:attrNameLst>
                                      </p:cBhvr>
                                      <p:to>
                                        <p:strVal val="visible"/>
                                      </p:to>
                                    </p:set>
                                    <p:anim calcmode="lin" valueType="num">
                                      <p:cBhvr additive="base">
                                        <p:cTn id="43" dur="500" fill="hold"/>
                                        <p:tgtEl>
                                          <p:spTgt spid="17356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5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5683">
                                            <p:txEl>
                                              <p:pRg st="7" end="7"/>
                                            </p:txEl>
                                          </p:spTgt>
                                        </p:tgtEl>
                                        <p:attrNameLst>
                                          <p:attrName>style.visibility</p:attrName>
                                        </p:attrNameLst>
                                      </p:cBhvr>
                                      <p:to>
                                        <p:strVal val="visible"/>
                                      </p:to>
                                    </p:set>
                                    <p:anim calcmode="lin" valueType="num">
                                      <p:cBhvr additive="base">
                                        <p:cTn id="49" dur="500" fill="hold"/>
                                        <p:tgtEl>
                                          <p:spTgt spid="17356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56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5683">
                                            <p:txEl>
                                              <p:pRg st="8" end="8"/>
                                            </p:txEl>
                                          </p:spTgt>
                                        </p:tgtEl>
                                        <p:attrNameLst>
                                          <p:attrName>style.visibility</p:attrName>
                                        </p:attrNameLst>
                                      </p:cBhvr>
                                      <p:to>
                                        <p:strVal val="visible"/>
                                      </p:to>
                                    </p:set>
                                    <p:anim calcmode="lin" valueType="num">
                                      <p:cBhvr additive="base">
                                        <p:cTn id="55" dur="500" fill="hold"/>
                                        <p:tgtEl>
                                          <p:spTgt spid="17356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568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5683">
                                            <p:txEl>
                                              <p:pRg st="9" end="9"/>
                                            </p:txEl>
                                          </p:spTgt>
                                        </p:tgtEl>
                                        <p:attrNameLst>
                                          <p:attrName>style.visibility</p:attrName>
                                        </p:attrNameLst>
                                      </p:cBhvr>
                                      <p:to>
                                        <p:strVal val="visible"/>
                                      </p:to>
                                    </p:set>
                                    <p:anim calcmode="lin" valueType="num">
                                      <p:cBhvr additive="base">
                                        <p:cTn id="61" dur="500" fill="hold"/>
                                        <p:tgtEl>
                                          <p:spTgt spid="173568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568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5683">
                                            <p:txEl>
                                              <p:pRg st="10" end="10"/>
                                            </p:txEl>
                                          </p:spTgt>
                                        </p:tgtEl>
                                        <p:attrNameLst>
                                          <p:attrName>style.visibility</p:attrName>
                                        </p:attrNameLst>
                                      </p:cBhvr>
                                      <p:to>
                                        <p:strVal val="visible"/>
                                      </p:to>
                                    </p:set>
                                    <p:anim calcmode="lin" valueType="num">
                                      <p:cBhvr additive="base">
                                        <p:cTn id="67" dur="500" fill="hold"/>
                                        <p:tgtEl>
                                          <p:spTgt spid="173568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568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5683">
                                            <p:txEl>
                                              <p:pRg st="11" end="11"/>
                                            </p:txEl>
                                          </p:spTgt>
                                        </p:tgtEl>
                                        <p:attrNameLst>
                                          <p:attrName>style.visibility</p:attrName>
                                        </p:attrNameLst>
                                      </p:cBhvr>
                                      <p:to>
                                        <p:strVal val="visible"/>
                                      </p:to>
                                    </p:set>
                                    <p:anim calcmode="lin" valueType="num">
                                      <p:cBhvr additive="base">
                                        <p:cTn id="73" dur="500" fill="hold"/>
                                        <p:tgtEl>
                                          <p:spTgt spid="173568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568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normAutofit fontScale="90000"/>
          </a:bodyPr>
          <a:lstStyle/>
          <a:p>
            <a:pPr eaLnBrk="1" hangingPunct="1"/>
            <a:r>
              <a:rPr lang="en-US" smtClean="0"/>
              <a:t>Mr. Calhoun -  What are Your Recommendations?</a:t>
            </a:r>
          </a:p>
        </p:txBody>
      </p:sp>
      <p:sp>
        <p:nvSpPr>
          <p:cNvPr id="164867" name="Rectangle 3"/>
          <p:cNvSpPr>
            <a:spLocks noGrp="1" noChangeArrowheads="1"/>
          </p:cNvSpPr>
          <p:nvPr>
            <p:ph type="body" sz="half" idx="1"/>
          </p:nvPr>
        </p:nvSpPr>
        <p:spPr>
          <a:xfrm>
            <a:off x="381000" y="1600200"/>
            <a:ext cx="4191000" cy="4648200"/>
          </a:xfrm>
        </p:spPr>
        <p:txBody>
          <a:bodyPr/>
          <a:lstStyle/>
          <a:p>
            <a:pPr algn="ctr" eaLnBrk="1" hangingPunct="1">
              <a:buFont typeface="Wingdings" panose="05000000000000000000" pitchFamily="2" charset="2"/>
              <a:buNone/>
            </a:pPr>
            <a:r>
              <a:rPr lang="en-US" b="1" smtClean="0"/>
              <a:t>Patient Profile</a:t>
            </a:r>
          </a:p>
          <a:p>
            <a:pPr eaLnBrk="1" hangingPunct="1">
              <a:buFont typeface="Wingdings" panose="05000000000000000000" pitchFamily="2" charset="2"/>
              <a:buNone/>
            </a:pPr>
            <a:r>
              <a:rPr lang="en-US" smtClean="0"/>
              <a:t>64 yr old with type 2 for 11 yrs. Hx of CVD.</a:t>
            </a:r>
          </a:p>
          <a:p>
            <a:pPr eaLnBrk="1" hangingPunct="1">
              <a:buFont typeface="Wingdings" panose="05000000000000000000" pitchFamily="2" charset="2"/>
              <a:buNone/>
            </a:pPr>
            <a:r>
              <a:rPr lang="en-US" smtClean="0"/>
              <a:t>Labs:</a:t>
            </a:r>
          </a:p>
          <a:p>
            <a:pPr lvl="1" eaLnBrk="1" hangingPunct="1"/>
            <a:r>
              <a:rPr lang="en-US" smtClean="0"/>
              <a:t>A1c 9.3%</a:t>
            </a:r>
          </a:p>
          <a:p>
            <a:pPr lvl="1" eaLnBrk="1" hangingPunct="1"/>
            <a:r>
              <a:rPr lang="en-US" smtClean="0"/>
              <a:t>HDL 37 mg/dl</a:t>
            </a:r>
          </a:p>
          <a:p>
            <a:pPr lvl="1" eaLnBrk="1" hangingPunct="1"/>
            <a:r>
              <a:rPr lang="en-US" smtClean="0"/>
              <a:t>LDL 114 mg/dl</a:t>
            </a:r>
          </a:p>
          <a:p>
            <a:pPr lvl="1" eaLnBrk="1" hangingPunct="1"/>
            <a:r>
              <a:rPr lang="en-US" smtClean="0"/>
              <a:t>Triglyceride 260mg/dl</a:t>
            </a:r>
          </a:p>
          <a:p>
            <a:pPr lvl="1" eaLnBrk="1" hangingPunct="1"/>
            <a:r>
              <a:rPr lang="en-US" smtClean="0"/>
              <a:t>Proteinuria - neg </a:t>
            </a:r>
          </a:p>
          <a:p>
            <a:pPr lvl="1" eaLnBrk="1" hangingPunct="1"/>
            <a:r>
              <a:rPr lang="en-US" smtClean="0"/>
              <a:t>B/P 142/92</a:t>
            </a:r>
          </a:p>
        </p:txBody>
      </p:sp>
      <p:sp>
        <p:nvSpPr>
          <p:cNvPr id="164868" name="Rectangle 4"/>
          <p:cNvSpPr>
            <a:spLocks noGrp="1" noChangeArrowheads="1"/>
          </p:cNvSpPr>
          <p:nvPr>
            <p:ph type="body" sz="half" idx="2"/>
          </p:nvPr>
        </p:nvSpPr>
        <p:spPr>
          <a:xfrm>
            <a:off x="4953000" y="1676400"/>
            <a:ext cx="3810000" cy="4724400"/>
          </a:xfrm>
        </p:spPr>
        <p:txBody>
          <a:bodyPr/>
          <a:lstStyle/>
          <a:p>
            <a:pPr eaLnBrk="1" hangingPunct="1">
              <a:buFont typeface="Wingdings" panose="05000000000000000000" pitchFamily="2" charset="2"/>
              <a:buNone/>
            </a:pPr>
            <a:r>
              <a:rPr lang="en-US" smtClean="0"/>
              <a:t>Self-Care Skills</a:t>
            </a:r>
          </a:p>
          <a:p>
            <a:pPr eaLnBrk="1" hangingPunct="1"/>
            <a:r>
              <a:rPr lang="en-US" smtClean="0"/>
              <a:t>Walks dog around block 3 x’s a week</a:t>
            </a:r>
          </a:p>
          <a:p>
            <a:pPr eaLnBrk="1" hangingPunct="1"/>
            <a:r>
              <a:rPr lang="en-US" smtClean="0"/>
              <a:t>Bowls every Friday</a:t>
            </a:r>
          </a:p>
          <a:p>
            <a:pPr eaLnBrk="1" hangingPunct="1"/>
            <a:r>
              <a:rPr lang="en-US" smtClean="0"/>
              <a:t>3 beers daily</a:t>
            </a:r>
          </a:p>
          <a:p>
            <a:pPr eaLnBrk="1" hangingPunct="1"/>
            <a:r>
              <a:rPr lang="en-US" smtClean="0"/>
              <a:t>Widowed, so usually eats out</a:t>
            </a:r>
          </a:p>
          <a:p>
            <a:pPr eaLnBrk="1" hangingPunct="1"/>
            <a:r>
              <a:rPr lang="en-US" smtClean="0"/>
              <a:t>15 lbs overweight</a:t>
            </a:r>
          </a:p>
          <a:p>
            <a:pPr eaLnBrk="1" hangingPunct="1"/>
            <a:r>
              <a:rPr lang="en-US" smtClean="0"/>
              <a:t>“My foot hurts”</a:t>
            </a:r>
            <a:endParaRPr lang="en-US" sz="2400" smtClean="0"/>
          </a:p>
        </p:txBody>
      </p:sp>
    </p:spTree>
    <p:extLst>
      <p:ext uri="{BB962C8B-B14F-4D97-AF65-F5344CB8AC3E}">
        <p14:creationId xmlns:p14="http://schemas.microsoft.com/office/powerpoint/2010/main" val="2317805165"/>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foot s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7101411"/>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post foot a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6514487"/>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p:txBody>
          <a:bodyPr/>
          <a:lstStyle/>
          <a:p>
            <a:pPr eaLnBrk="1" hangingPunct="1"/>
            <a:r>
              <a:rPr lang="en-US" sz="4800" smtClean="0"/>
              <a:t>Foot Care</a:t>
            </a:r>
            <a:r>
              <a:rPr lang="en-US" smtClean="0"/>
              <a:t> </a:t>
            </a:r>
          </a:p>
        </p:txBody>
      </p:sp>
      <p:sp>
        <p:nvSpPr>
          <p:cNvPr id="171011" name="Rectangle 3"/>
          <p:cNvSpPr>
            <a:spLocks noGrp="1" noChangeArrowheads="1"/>
          </p:cNvSpPr>
          <p:nvPr>
            <p:ph type="body" idx="1"/>
          </p:nvPr>
        </p:nvSpPr>
        <p:spPr/>
        <p:txBody>
          <a:bodyPr/>
          <a:lstStyle/>
          <a:p>
            <a:pPr eaLnBrk="1" hangingPunct="1">
              <a:buFont typeface="Wingdings" panose="05000000000000000000" pitchFamily="2" charset="2"/>
              <a:buNone/>
            </a:pPr>
            <a:r>
              <a:rPr lang="en-US" sz="8800" smtClean="0"/>
              <a:t>Lift the sheets and look at the Feets!</a:t>
            </a:r>
          </a:p>
        </p:txBody>
      </p:sp>
    </p:spTree>
    <p:extLst>
      <p:ext uri="{BB962C8B-B14F-4D97-AF65-F5344CB8AC3E}">
        <p14:creationId xmlns:p14="http://schemas.microsoft.com/office/powerpoint/2010/main" val="300222201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11.xml><?xml version="1.0" encoding="utf-8"?>
<p:tagLst xmlns:a="http://schemas.openxmlformats.org/drawingml/2006/main" xmlns:r="http://schemas.openxmlformats.org/officeDocument/2006/relationships" xmlns:p="http://schemas.openxmlformats.org/presentationml/2006/main">
  <p:tag name="AUDIO_ID" val="1276"/>
  <p:tag name="TIMELINE" val="3.5"/>
  <p:tag name="ELAPSEDTIME" val="91.3"/>
  <p:tag name="ANNOTATION_TYPE_1" val="0"/>
  <p:tag name="ANNOTATION_START_1" val="8.2"/>
  <p:tag name="ANNOTATION_END_1" val="13.7"/>
  <p:tag name="ANNOTATION_TOP_1" val="136.8"/>
  <p:tag name="ANNOTATION_LEFT_1" val="52.2"/>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3.7"/>
  <p:tag name="ANNOTATION_END_2" val="28.0"/>
  <p:tag name="ANNOTATION_TOP_2" val="81.0"/>
  <p:tag name="ANNOTATION_LEFT_2" val="17.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8.0"/>
  <p:tag name="ANNOTATION_END_3" val="34.4"/>
  <p:tag name="ANNOTATION_TOP_3" val="162.8"/>
  <p:tag name="ANNOTATION_LEFT_3" val="68.6"/>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34.4"/>
  <p:tag name="ANNOTATION_END_4" val="36.5"/>
  <p:tag name="ANNOTATION_TOP_4" val="218.6"/>
  <p:tag name="ANNOTATION_LEFT_4" val="79.0"/>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36.5"/>
  <p:tag name="ANNOTATION_END_5" val="44.4"/>
  <p:tag name="ANNOTATION_TOP_5" val="253.5"/>
  <p:tag name="ANNOTATION_LEFT_5" val="81.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44.4"/>
  <p:tag name="ANNOTATION_TOP_6" val="293.0"/>
  <p:tag name="ANNOTATION_LEFT_6" val="62.6"/>
  <p:tag name="ANNOTATION_WIDTH_6" val="111.8"/>
  <p:tag name="ANNOTATION_HEIGHT_6" val="111.5"/>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COUNT" val="6"/>
  <p:tag name="ARTICULATE_SLIDE_NAV" val="47"/>
</p:tagLst>
</file>

<file path=ppt/tags/tag1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GUID" val="0d5972af-7aac-4ce0-af54-58ea79138f0c"/>
  <p:tag name="ANNOTATION_TYPE_13" val="2"/>
  <p:tag name="ANNOTATION_START_13" val="247.4"/>
  <p:tag name="ANNOTATION_END_13" val="252.4"/>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252.4"/>
  <p:tag name="ANNOTATION_END_14" val="252.4"/>
  <p:tag name="ANNOTATION_TOP_14" val="-37.2"/>
  <p:tag name="ANNOTATION_LEFT_14" val="-37.3"/>
  <p:tag name="ANNOTATION_WIDTH_14" val="650.5"/>
  <p:tag name="ANNOTATION_HEIGHT_14" val="506.4"/>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252.4"/>
  <p:tag name="ANNOTATION_END_15" val="270.2"/>
  <p:tag name="ANNOTATION_TOP_15" val="310.1"/>
  <p:tag name="ANNOTATION_LEFT_15" val="49.9"/>
  <p:tag name="ANNOTATION_WIDTH_15" val="520.1"/>
  <p:tag name="ANNOTATION_HEIGHT_15" val="52.0"/>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270.2"/>
  <p:tag name="ANNOTATION_END_16" val="273.9"/>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273.9"/>
  <p:tag name="ANNOTATION_END_17" val="273.9"/>
  <p:tag name="ANNOTATION_TOP_17" val="-37.2"/>
  <p:tag name="ANNOTATION_LEFT_17" val="-37.3"/>
  <p:tag name="ANNOTATION_WIDTH_17" val="650.5"/>
  <p:tag name="ANNOTATION_HEIGHT_17" val="506.4"/>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273.9"/>
  <p:tag name="ANNOTATION_END_18" val="296.5"/>
  <p:tag name="ANNOTATION_TOP_18" val="359.1"/>
  <p:tag name="ANNOTATION_LEFT_18" val="38.0"/>
  <p:tag name="ANNOTATION_WIDTH_18" val="528.3"/>
  <p:tag name="ANNOTATION_HEIGHT_18" val="43.1"/>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296.5"/>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UDIO_ID" val="1307"/>
  <p:tag name="ELAPSEDTIME" val="249.4"/>
  <p:tag name="ANNOTATION_TYPE_1" val="0"/>
  <p:tag name="ANNOTATION_START_1" val="57.5"/>
  <p:tag name="ANNOTATION_END_1" val="65.1"/>
  <p:tag name="ANNOTATION_TOP_1" val="89.2"/>
  <p:tag name="ANNOTATION_LEFT_1" val="48.4"/>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65.1"/>
  <p:tag name="ANNOTATION_END_2" val="77.2"/>
  <p:tag name="ANNOTATION_TOP_2" val="96.5"/>
  <p:tag name="ANNOTATION_LEFT_2" val="299.7"/>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77.2"/>
  <p:tag name="ANNOTATION_END_3" val="88.7"/>
  <p:tag name="ANNOTATION_TOP_3" val="135.2"/>
  <p:tag name="ANNOTATION_LEFT_3" val="60.8"/>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88.7"/>
  <p:tag name="ANNOTATION_END_4" val="92.5"/>
  <p:tag name="ANNOTATION_TOP_4" val="152.8"/>
  <p:tag name="ANNOTATION_LEFT_4" val="278.5"/>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92.5"/>
  <p:tag name="ANNOTATION_END_5" val="103.8"/>
  <p:tag name="ANNOTATION_TOP_5" val="209.1"/>
  <p:tag name="ANNOTATION_LEFT_5" val="50.6"/>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103.8"/>
  <p:tag name="ANNOTATION_END_6" val="119.1"/>
  <p:tag name="ANNOTATION_TOP_6" val="196.6"/>
  <p:tag name="ANNOTATION_LEFT_6" val="327.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119.1"/>
  <p:tag name="ANNOTATION_END_7" val="136.2"/>
  <p:tag name="ANNOTATION_TOP_7" val="217.8"/>
  <p:tag name="ANNOTATION_LEFT_7" val="325.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136.2"/>
  <p:tag name="ANNOTATION_END_8" val="164.3"/>
  <p:tag name="ANNOTATION_TOP_8" val="240.5"/>
  <p:tag name="ANNOTATION_LEFT_8" val="326.1"/>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164.3"/>
  <p:tag name="ANNOTATION_END_9" val="178.9"/>
  <p:tag name="ANNOTATION_TOP_9" val="270.5"/>
  <p:tag name="ANNOTATION_LEFT_9" val="49.8"/>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178.9"/>
  <p:tag name="ANNOTATION_END_10" val="205.1"/>
  <p:tag name="ANNOTATION_TOP_10" val="320.9"/>
  <p:tag name="ANNOTATION_LEFT_10" val="46.9"/>
  <p:tag name="ANNOTATION_WIDTH_10" val="109.9"/>
  <p:tag name="ANNOTATION_HEIGHT_10" val="109.6"/>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205.1"/>
  <p:tag name="ANNOTATION_END_11" val="223.7"/>
  <p:tag name="ANNOTATION_TOP_11" val="364.8"/>
  <p:tag name="ANNOTATION_LEFT_11" val="51.3"/>
  <p:tag name="ANNOTATION_WIDTH_11" val="109.9"/>
  <p:tag name="ANNOTATION_HEIGHT_11" val="109.6"/>
  <p:tag name="ANNOTATION_ANIMATION_11" val="3"/>
  <p:tag name="ANNOTATION_ROTATION_11" val="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223.7"/>
  <p:tag name="ANNOTATION_TOP_12" val="405.7"/>
  <p:tag name="ANNOTATION_LEFT_12" val="55.7"/>
  <p:tag name="ANNOTATION_WIDTH_12" val="109.9"/>
  <p:tag name="ANNOTATION_HEIGHT_12" val="109.6"/>
  <p:tag name="ANNOTATION_ANIMATION_12" val="3"/>
  <p:tag name="ANNOTATION_ROTATION_12" val="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COUNT" val="12"/>
  <p:tag name="ARTICULATE_SLIDE_NAV" val="11"/>
</p:tagLst>
</file>

<file path=ppt/tags/tag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MARGIN_1" val="0"/>
  <p:tag name="MARGIN_2" val="36"/>
  <p:tag name="MARGIN_3" val="72"/>
  <p:tag name="MARGIN_4" val="108"/>
  <p:tag name="MARGIN_5" val="144"/>
  <p:tag name="FONT_SIZE" val="12"/>
</p:tagLst>
</file>

<file path=ppt/tags/tag5.xml><?xml version="1.0" encoding="utf-8"?>
<p:tagLst xmlns:a="http://schemas.openxmlformats.org/drawingml/2006/main" xmlns:r="http://schemas.openxmlformats.org/officeDocument/2006/relationships" xmlns:p="http://schemas.openxmlformats.org/presentationml/2006/main">
  <p:tag name="AUDIO_ID" val="314"/>
  <p:tag name="ELAPSEDTIME" val="525.3"/>
  <p:tag name="ANNOTATION_TYPE_1" val="2"/>
  <p:tag name="ANNOTATION_START_1" val="37.2"/>
  <p:tag name="ANNOTATION_END_1" val="37.2"/>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7.2"/>
  <p:tag name="ANNOTATION_END_2" val="142.8"/>
  <p:tag name="ANNOTATION_TOP_2" val="77.3"/>
  <p:tag name="ANNOTATION_LEFT_2" val="64.8"/>
  <p:tag name="ANNOTATION_WIDTH_2" val="453.8"/>
  <p:tag name="ANNOTATION_HEIGHT_2" val="42.4"/>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142.8"/>
  <p:tag name="ANNOTATION_END_3" val="149.2"/>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149.2"/>
  <p:tag name="ANNOTATION_END_4" val="149.2"/>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49.2"/>
  <p:tag name="ANNOTATION_END_5" val="235.1"/>
  <p:tag name="ANNOTATION_TOP_5" val="130.9"/>
  <p:tag name="ANNOTATION_LEFT_5" val="73.0"/>
  <p:tag name="ANNOTATION_WIDTH_5" val="475.4"/>
  <p:tag name="ANNOTATION_HEIGHT_5" val="48.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235.1"/>
  <p:tag name="ANNOTATION_END_6" val="241.3"/>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241.3"/>
  <p:tag name="ANNOTATION_END_7" val="241.3"/>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241.3"/>
  <p:tag name="ANNOTATION_END_8" val="308.6"/>
  <p:tag name="ANNOTATION_TOP_8" val="176.2"/>
  <p:tag name="ANNOTATION_LEFT_8" val="67.8"/>
  <p:tag name="ANNOTATION_WIDTH_8" val="473.2"/>
  <p:tag name="ANNOTATION_HEIGHT_8" val="37.9"/>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308.6"/>
  <p:tag name="ANNOTATION_END_9" val="312.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312.5"/>
  <p:tag name="ANNOTATION_END_10" val="312.5"/>
  <p:tag name="ANNOTATION_TOP_10" val="-37.2"/>
  <p:tag name="ANNOTATION_LEFT_10" val="-37.3"/>
  <p:tag name="ANNOTATION_WIDTH_10" val="650.5"/>
  <p:tag name="ANNOTATION_HEIGHT_10" val="506.4"/>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312.5"/>
  <p:tag name="ANNOTATION_END_11" val="361.5"/>
  <p:tag name="ANNOTATION_TOP_11" val="211.2"/>
  <p:tag name="ANNOTATION_LEFT_11" val="80.5"/>
  <p:tag name="ANNOTATION_WIDTH_11" val="460.5"/>
  <p:tag name="ANNOTATION_HEIGHT_11" val="43.1"/>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361.5"/>
  <p:tag name="ANNOTATION_END_12" val="366.3"/>
  <p:tag name="ANNOTATION_TOP_12" val="-37.2"/>
  <p:tag name="ANNOTATION_LEFT_12" val="-37.3"/>
  <p:tag name="ANNOTATION_WIDTH_12" val="650.5"/>
  <p:tag name="ANNOTATION_HEIGHT_12" val="506.4"/>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366.3"/>
  <p:tag name="ANNOTATION_END_13" val="366.3"/>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366.3"/>
  <p:tag name="ANNOTATION_END_14" val="419.3"/>
  <p:tag name="ANNOTATION_TOP_14" val="264.7"/>
  <p:tag name="ANNOTATION_LEFT_14" val="75.3"/>
  <p:tag name="ANNOTATION_WIDTH_14" val="482.9"/>
  <p:tag name="ANNOTATION_HEIGHT_14" val="41.6"/>
  <p:tag name="ANNOTATION_ANIMATION_14" val="4"/>
  <p:tag name="ANNOTATION_ROTATION_14" val="0"/>
  <p:tag name="ANNOTATION_SUB_TYPE_14" val="11"/>
  <p:tag name="ANNOTATION_LOOP_COUNT_14" val="1"/>
  <p:tag name="ANNOTATION_BOX_RADIUS_14" val="5"/>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419.3"/>
  <p:tag name="ANNOTATION_END_15" val="424.2"/>
  <p:tag name="ANNOTATION_TOP_15" val="-37.2"/>
  <p:tag name="ANNOTATION_LEFT_15" val="-37.3"/>
  <p:tag name="ANNOTATION_WIDTH_15" val="650.5"/>
  <p:tag name="ANNOTATION_HEIGHT_15" val="506.4"/>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424.2"/>
  <p:tag name="ANNOTATION_END_16" val="424.2"/>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424.2"/>
  <p:tag name="ANNOTATION_END_17" val="447.8"/>
  <p:tag name="ANNOTATION_TOP_17" val="313.0"/>
  <p:tag name="ANNOTATION_LEFT_17" val="77.5"/>
  <p:tag name="ANNOTATION_WIDTH_17" val="482.1"/>
  <p:tag name="ANNOTATION_HEIGHT_17" val="38.7"/>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447.8"/>
  <p:tag name="ANNOTATION_END_18" val="451.0"/>
  <p:tag name="ANNOTATION_TOP_18" val="-37.2"/>
  <p:tag name="ANNOTATION_LEFT_18" val="-37.3"/>
  <p:tag name="ANNOTATION_WIDTH_18" val="650.5"/>
  <p:tag name="ANNOTATION_HEIGHT_18" val="506.4"/>
  <p:tag name="ANNOTATION_ANIMATION_18" val="4"/>
  <p:tag name="ANNOTATION_ROTATION_18" val="0"/>
  <p:tag name="ANNOTATION_SUB_TYPE_18" val="11"/>
  <p:tag name="ANNOTATION_LOOP_COUNT_18" val="1"/>
  <p:tag name="ANNOTATION_BOX_RADIUS_18" val="0"/>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451.0"/>
  <p:tag name="ANNOTATION_END_19" val="451.0"/>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451.0"/>
  <p:tag name="ANNOTATION_END_20" val="505.4"/>
  <p:tag name="ANNOTATION_TOP_20" val="357.6"/>
  <p:tag name="ANNOTATION_LEFT_20" val="79.0"/>
  <p:tag name="ANNOTATION_WIDTH_20" val="479.9"/>
  <p:tag name="ANNOTATION_HEIGHT_20" val="43.1"/>
  <p:tag name="ANNOTATION_ANIMATION_20" val="4"/>
  <p:tag name="ANNOTATION_ROTATION_20" val="0"/>
  <p:tag name="ANNOTATION_SUB_TYPE_20" val="11"/>
  <p:tag name="ANNOTATION_LOOP_COUNT_20" val="1"/>
  <p:tag name="ANNOTATION_BOX_RADIUS_20" val="5"/>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505.4"/>
  <p:tag name="ANNOTATION_END_21" val="505.4"/>
  <p:tag name="ANNOTATION_TOP_21" val="-37.2"/>
  <p:tag name="ANNOTATION_LEFT_21" val="-37.3"/>
  <p:tag name="ANNOTATION_WIDTH_21" val="650.5"/>
  <p:tag name="ANNOTATION_HEIGHT_21" val="506.4"/>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505.4"/>
  <p:tag name="ANNOTATION_TOP_22" val="11.9"/>
  <p:tag name="ANNOTATION_LEFT_22" val="43.2"/>
  <p:tag name="ANNOTATION_WIDTH_22" val="495.5"/>
  <p:tag name="ANNOTATION_HEIGHT_22" val="388.9"/>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COUNT" val="22"/>
</p:tagLst>
</file>

<file path=ppt/tags/tag6.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5.87504"/>
  <p:tag name="MARGIN_3" val="71.87504"/>
  <p:tag name="MARGIN_4" val="107.875"/>
  <p:tag name="MARGIN_5" val="143.875"/>
  <p:tag name="FONT_SIZE" val="12"/>
</p:tagLst>
</file>

<file path=ppt/tags/tag7.xml><?xml version="1.0" encoding="utf-8"?>
<p:tagLst xmlns:a="http://schemas.openxmlformats.org/drawingml/2006/main" xmlns:r="http://schemas.openxmlformats.org/officeDocument/2006/relationships" xmlns:p="http://schemas.openxmlformats.org/presentationml/2006/main">
  <p:tag name="ARTICULATE_SLIDE_GUID" val="5b748c1b-b5eb-4c7b-962e-3e7ba25068c0"/>
  <p:tag name="AUDIO_ID" val="1096"/>
  <p:tag name="ELAPSEDTIME" val="169.3"/>
  <p:tag name="ANNOTATION_TYPE_1" val="2"/>
  <p:tag name="ANNOTATION_START_1" val="9.8"/>
  <p:tag name="ANNOTATION_END_1" val="9.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9.8"/>
  <p:tag name="ANNOTATION_END_2" val="43.0"/>
  <p:tag name="ANNOTATION_TOP_2" val="96.7"/>
  <p:tag name="ANNOTATION_LEFT_2" val="43.2"/>
  <p:tag name="ANNOTATION_WIDTH_2" val="461.2"/>
  <p:tag name="ANNOTATION_HEIGHT_2" val="69.1"/>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3.0"/>
  <p:tag name="ANNOTATION_END_3" val="47.0"/>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47.0"/>
  <p:tag name="ANNOTATION_END_4" val="47.0"/>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47.0"/>
  <p:tag name="ANNOTATION_END_5" val="62.1"/>
  <p:tag name="ANNOTATION_TOP_5" val="169.5"/>
  <p:tag name="ANNOTATION_LEFT_5" val="30.6"/>
  <p:tag name="ANNOTATION_WIDTH_5" val="500.7"/>
  <p:tag name="ANNOTATION_HEIGHT_5" val="66.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62.1"/>
  <p:tag name="ANNOTATION_END_6" val="62.1"/>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62.1"/>
  <p:tag name="ANNOTATION_END_7" val="74.2"/>
  <p:tag name="ANNOTATION_TOP_7" val="237.9"/>
  <p:tag name="ANNOTATION_LEFT_7" val="39.5"/>
  <p:tag name="ANNOTATION_WIDTH_7" val="364.4"/>
  <p:tag name="ANNOTATION_HEIGHT_7" val="44.6"/>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74.2"/>
  <p:tag name="ANNOTATION_END_8" val="77.5"/>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77.5"/>
  <p:tag name="ANNOTATION_END_9" val="77.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77.5"/>
  <p:tag name="ANNOTATION_END_10" val="110.7"/>
  <p:tag name="ANNOTATION_TOP_10" val="265.4"/>
  <p:tag name="ANNOTATION_LEFT_10" val="22.4"/>
  <p:tag name="ANNOTATION_WIDTH_10" val="465.0"/>
  <p:tag name="ANNOTATION_HEIGHT_10" val="72.9"/>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10.7"/>
  <p:tag name="ANNOTATION_TOP_11" val="-37.2"/>
  <p:tag name="ANNOTATION_LEFT_11" val="-37.3"/>
  <p:tag name="ANNOTATION_WIDTH_11" val="650.5"/>
  <p:tag name="ANNOTATION_HEIGHT_11" val="506.4"/>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COUNT" val="11"/>
  <p:tag name="ARTICULATE_SLIDE_NAV" val="11"/>
</p:tagLst>
</file>

<file path=ppt/tags/tag8.xml><?xml version="1.0" encoding="utf-8"?>
<p:tagLst xmlns:a="http://schemas.openxmlformats.org/drawingml/2006/main" xmlns:r="http://schemas.openxmlformats.org/officeDocument/2006/relationships" xmlns:p="http://schemas.openxmlformats.org/presentationml/2006/main">
  <p:tag name="AUDIO_ID" val="1249"/>
  <p:tag name="ELAPSEDTIME" val="141.8"/>
  <p:tag name="ANNOTATION_TYPE_1" val="0"/>
  <p:tag name="ANNOTATION_START_1" val="16.1"/>
  <p:tag name="ANNOTATION_END_1" val="27.6"/>
  <p:tag name="ANNOTATION_TOP_1" val="121.9"/>
  <p:tag name="ANNOTATION_LEFT_1" val="184.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7.6"/>
  <p:tag name="ANNOTATION_END_2" val="41.5"/>
  <p:tag name="ANNOTATION_TOP_2" val="162.8"/>
  <p:tag name="ANNOTATION_LEFT_2" val="185.5"/>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1.5"/>
  <p:tag name="ANNOTATION_END_3" val="69.7"/>
  <p:tag name="ANNOTATION_TOP_3" val="195.6"/>
  <p:tag name="ANNOTATION_LEFT_3" val="186.3"/>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69.7"/>
  <p:tag name="ANNOTATION_END_4" val="88.6"/>
  <p:tag name="ANNOTATION_TOP_4" val="240.9"/>
  <p:tag name="ANNOTATION_LEFT_4" val="183.3"/>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8.6"/>
  <p:tag name="ANNOTATION_TOP_5" val="270.7"/>
  <p:tag name="ANNOTATION_LEFT_5" val="195.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2"/>
</p:tagLst>
</file>

<file path=ppt/tags/tag9.xml><?xml version="1.0" encoding="utf-8"?>
<p:tagLst xmlns:a="http://schemas.openxmlformats.org/drawingml/2006/main" xmlns:r="http://schemas.openxmlformats.org/officeDocument/2006/relationships" xmlns:p="http://schemas.openxmlformats.org/presentationml/2006/main">
  <p:tag name="AUDIO_ID" val="1275"/>
  <p:tag name="TIMELINE" val="2.4/4.2"/>
  <p:tag name="ELAPSEDTIME" val="42.7"/>
  <p:tag name="ANNOTATION_TYPE_1" val="2"/>
  <p:tag name="ANNOTATION_START_1" val="13.4"/>
  <p:tag name="ANNOTATION_END_1" val="13.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4"/>
  <p:tag name="ANNOTATION_END_2" val="23.6"/>
  <p:tag name="ANNOTATION_TOP_2" val="246.1"/>
  <p:tag name="ANNOTATION_LEFT_2" val="48.4"/>
  <p:tag name="ANNOTATION_WIDTH_2" val="473.2"/>
  <p:tag name="ANNOTATION_HEIGHT_2" val="134.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3.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NAV" val="4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
  <a:themeElements>
    <a:clrScheme name="Custom 1">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581F4D"/>
      </a:hlink>
      <a:folHlink>
        <a:srgbClr val="842F7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14194</TotalTime>
  <Pages>98</Pages>
  <Words>10179</Words>
  <Application>Microsoft Office PowerPoint</Application>
  <PresentationFormat>Letter Paper (8.5x11 in)</PresentationFormat>
  <Paragraphs>1949</Paragraphs>
  <Slides>209</Slides>
  <Notes>154</Notes>
  <HiddenSlides>0</HiddenSlides>
  <MMClips>3</MMClips>
  <ScaleCrop>false</ScaleCrop>
  <HeadingPairs>
    <vt:vector size="8" baseType="variant">
      <vt:variant>
        <vt:lpstr>Fonts Used</vt:lpstr>
      </vt:variant>
      <vt:variant>
        <vt:i4>23</vt:i4>
      </vt:variant>
      <vt:variant>
        <vt:lpstr>Theme</vt:lpstr>
      </vt:variant>
      <vt:variant>
        <vt:i4>1</vt:i4>
      </vt:variant>
      <vt:variant>
        <vt:lpstr>Embedded OLE Servers</vt:lpstr>
      </vt:variant>
      <vt:variant>
        <vt:i4>4</vt:i4>
      </vt:variant>
      <vt:variant>
        <vt:lpstr>Slide Titles</vt:lpstr>
      </vt:variant>
      <vt:variant>
        <vt:i4>209</vt:i4>
      </vt:variant>
    </vt:vector>
  </HeadingPairs>
  <TitlesOfParts>
    <vt:vector size="237" baseType="lpstr">
      <vt:lpstr>ＭＳ Ｐゴシック</vt:lpstr>
      <vt:lpstr>SimSun</vt:lpstr>
      <vt:lpstr>Antique Olive</vt:lpstr>
      <vt:lpstr>Arial</vt:lpstr>
      <vt:lpstr>Arial Black</vt:lpstr>
      <vt:lpstr>Arial Narrow</vt:lpstr>
      <vt:lpstr>Articulate Extrabold</vt:lpstr>
      <vt:lpstr>Book Antiqua</vt:lpstr>
      <vt:lpstr>Calibri</vt:lpstr>
      <vt:lpstr>Courier New</vt:lpstr>
      <vt:lpstr>DIN1451W01-Mittelschrif</vt:lpstr>
      <vt:lpstr>Helvetica</vt:lpstr>
      <vt:lpstr>Math B</vt:lpstr>
      <vt:lpstr>Monotype Sorts</vt:lpstr>
      <vt:lpstr>Segoe UI Semibold</vt:lpstr>
      <vt:lpstr>Symbol</vt:lpstr>
      <vt:lpstr>Tahoma</vt:lpstr>
      <vt:lpstr>Tempus Sans ITC</vt:lpstr>
      <vt:lpstr>Times</vt:lpstr>
      <vt:lpstr>Times New Roman</vt:lpstr>
      <vt:lpstr>Verdana</vt:lpstr>
      <vt:lpstr>Wingdings</vt:lpstr>
      <vt:lpstr>Wingdings 2</vt:lpstr>
      <vt:lpstr>Opulent</vt:lpstr>
      <vt:lpstr>Clip</vt:lpstr>
      <vt:lpstr>Document</vt:lpstr>
      <vt:lpstr>Microsoft Word 97 - 2003 Document</vt:lpstr>
      <vt:lpstr>Photo Editor Photo</vt:lpstr>
      <vt:lpstr>PowerPoint Presentation</vt:lpstr>
      <vt:lpstr>Diabetes in the 21st Century:  A Clinical and Educational Update</vt:lpstr>
      <vt:lpstr>CDC Announces</vt:lpstr>
      <vt:lpstr>Diabetes in America 2013</vt:lpstr>
      <vt:lpstr>Global Epidemic</vt:lpstr>
      <vt:lpstr>World diabetes day-  November 14 </vt:lpstr>
      <vt:lpstr>Age-adjusted Diabetes Prevalence  20 yrs or older, by race/ethnicity— U.S. 2008</vt:lpstr>
      <vt:lpstr>New cases of diagnosed diabetes 20 years + in United States, 2010</vt:lpstr>
      <vt:lpstr>Why Should Zip Code Determine Life Expectancy?</vt:lpstr>
      <vt:lpstr>The relationship between BMI and  the risk of developing type 2 diabetes</vt:lpstr>
      <vt:lpstr>PowerPoint Presentation</vt:lpstr>
      <vt:lpstr>PowerPoint Presentation</vt:lpstr>
      <vt:lpstr>Thoughts on Diabetes, Weight, Social Change</vt:lpstr>
      <vt:lpstr>Emerging Epidemic: Youth with Type 2 DM  </vt:lpstr>
      <vt:lpstr>New and Early Research on Gut Bacteria</vt:lpstr>
      <vt:lpstr>Role of the Pancreas Endocrine Functions</vt:lpstr>
      <vt:lpstr>Role of the Pancreas Endocrine Functions</vt:lpstr>
      <vt:lpstr>Hormones Effect on Glucose</vt:lpstr>
      <vt:lpstr>GLP-1 Effects in Humans Understanding the Natural Role of Incretins</vt:lpstr>
      <vt:lpstr>Bariatric Surgery</vt:lpstr>
      <vt:lpstr>Signs of Diabetes</vt:lpstr>
      <vt:lpstr>Case Study </vt:lpstr>
      <vt:lpstr>PowerPoint Presentation</vt:lpstr>
      <vt:lpstr>PowerPoint Presentation</vt:lpstr>
      <vt:lpstr>PowerPoint Presentation</vt:lpstr>
      <vt:lpstr>Type 1 Diabetes – Genetics and Risk Factors</vt:lpstr>
      <vt:lpstr>Type 1 Diabetes – 10% of all DM</vt:lpstr>
      <vt:lpstr>PowerPoint Presentation</vt:lpstr>
      <vt:lpstr>What Does Type 1 Look Like?</vt:lpstr>
      <vt:lpstr>Type 1 Diabetes Associated with other immune conditions</vt:lpstr>
      <vt:lpstr>Type 1 Summary</vt:lpstr>
      <vt:lpstr>Type 1 in Hospital </vt:lpstr>
      <vt:lpstr>PowerPoint Presentation</vt:lpstr>
      <vt:lpstr>PowerPoint Presentation</vt:lpstr>
      <vt:lpstr>Visceral Fat –  “Endocrine Organ”</vt:lpstr>
      <vt:lpstr>Cardio Metabolic Risk  -  5 Hypers -</vt:lpstr>
      <vt:lpstr>Flash Mob – World Diabetes Day to Beat It</vt:lpstr>
      <vt:lpstr>Natural Progression of Type 2 Diabetes</vt:lpstr>
      <vt:lpstr>Natural History of Diabetes</vt:lpstr>
      <vt:lpstr>Diagnostic Criteria</vt:lpstr>
      <vt:lpstr>Diabetes 2 - Who is at Risk?  (ADA Clinical Practice Guidelines)</vt:lpstr>
      <vt:lpstr>Diabetes 2 - Who is at Risk?  (ADA Clinical Practice Guidelines)</vt:lpstr>
      <vt:lpstr>PowerPoint Presentation</vt:lpstr>
      <vt:lpstr>Acanthosis Nigricans (AN)  </vt:lpstr>
      <vt:lpstr>Diabetes is also associated with </vt:lpstr>
      <vt:lpstr>Ominous Octet</vt:lpstr>
      <vt:lpstr>Comparison of  Type 1,Type 2, LADA</vt:lpstr>
      <vt:lpstr>Gestational Diabetes</vt:lpstr>
      <vt:lpstr>Screen for GDM</vt:lpstr>
      <vt:lpstr>GDM Diabetes Rates –    2-10% of all Pregnancies</vt:lpstr>
      <vt:lpstr>Increasing Prevalence of GDM A public health perspective  </vt:lpstr>
      <vt:lpstr>Postnatal Health:  Maternal Behavior</vt:lpstr>
      <vt:lpstr>Other Causes of Hyperglycemia</vt:lpstr>
      <vt:lpstr>Diabetes Detectives Needed</vt:lpstr>
      <vt:lpstr>Diabetes Bingo “DiaBingo” Shout out Right Answer</vt:lpstr>
      <vt:lpstr>DiaBingo</vt:lpstr>
      <vt:lpstr>Life Study - Mr. Calhoun</vt:lpstr>
      <vt:lpstr>What Do You Say? Mr. Calhoun asks you</vt:lpstr>
      <vt:lpstr>I don’t want to!</vt:lpstr>
      <vt:lpstr>Unconditional Positive regard</vt:lpstr>
      <vt:lpstr>No one is Unmotivated</vt:lpstr>
      <vt:lpstr>Overcoming barriers</vt:lpstr>
      <vt:lpstr>Blood Glucose Testing -How will it help me?</vt:lpstr>
      <vt:lpstr>How Often Should I Check?</vt:lpstr>
      <vt:lpstr>Complications - Why?</vt:lpstr>
      <vt:lpstr>Diabetes Complications</vt:lpstr>
      <vt:lpstr>Control Matters</vt:lpstr>
      <vt:lpstr>Financial Advisor</vt:lpstr>
      <vt:lpstr>Preventing Pre Diabetes</vt:lpstr>
      <vt:lpstr>Can Type 2 be Prevented in Older Adults?</vt:lpstr>
      <vt:lpstr>Best Shake For People with Diabetes</vt:lpstr>
      <vt:lpstr>We Made It – 3129 miles- Now Walking Back</vt:lpstr>
      <vt:lpstr>Diabetes Prevention Program (DPP) August 2001 </vt:lpstr>
      <vt:lpstr>Weight loss and Prevention</vt:lpstr>
      <vt:lpstr>Diabetes Prevention Programs </vt:lpstr>
      <vt:lpstr>PowerPoint Presentation</vt:lpstr>
      <vt:lpstr>ABC’s of Diabetes</vt:lpstr>
      <vt:lpstr>Glucose and BP Control Matter</vt:lpstr>
      <vt:lpstr>A1c Goals for Non Pregnant Adults Individualize Targets – ADA  </vt:lpstr>
      <vt:lpstr>A1c and Estimated Avg Glucose (eAG) 2008 </vt:lpstr>
      <vt:lpstr>PowerPoint Presentation</vt:lpstr>
      <vt:lpstr>“Legacy Effect”</vt:lpstr>
      <vt:lpstr>Glucose Goals  Individualize Targets – ADA  </vt:lpstr>
      <vt:lpstr>Diabetes Self Management Education and Support (DSMES)</vt:lpstr>
      <vt:lpstr>BP Goal – 140/80  ADA Clinical Practice Recommendations  </vt:lpstr>
      <vt:lpstr>BP Goal for KP NCAL  </vt:lpstr>
      <vt:lpstr>*Lipid Goals  ADA Clinical Practice Recommendations  </vt:lpstr>
      <vt:lpstr>ABCs of Diabetes –  </vt:lpstr>
      <vt:lpstr>“Legacy Effect”</vt:lpstr>
      <vt:lpstr>How are we doing?  Reaching goal</vt:lpstr>
      <vt:lpstr>Diabetes Care Guidelines- ADA</vt:lpstr>
      <vt:lpstr>Vaccinations- Immunizations</vt:lpstr>
      <vt:lpstr>Mr. Calhoun -  What are Your Recommendations for Self-Care</vt:lpstr>
      <vt:lpstr>Diabetes Bingo “DiaBingo” Shout out Right Answer</vt:lpstr>
      <vt:lpstr>DiaBingo- G</vt:lpstr>
      <vt:lpstr>Mr. Calhoun -  What are Your Recommendations?</vt:lpstr>
      <vt:lpstr>PowerPoint Presentation</vt:lpstr>
      <vt:lpstr>PowerPoint Presentation</vt:lpstr>
      <vt:lpstr>Foot Care </vt:lpstr>
      <vt:lpstr>A Quick Foot Assessment</vt:lpstr>
      <vt:lpstr>5.07 monofilament = 10gms linear pressure</vt:lpstr>
      <vt:lpstr>Three Most Important  Foot Care Tips</vt:lpstr>
      <vt:lpstr>Diabetes Self-Management</vt:lpstr>
      <vt:lpstr>Medical Nutrition Therapy – ADA 2014 Updates</vt:lpstr>
      <vt:lpstr>Medical Nutrition Therapy 2014 - ADA </vt:lpstr>
      <vt:lpstr>Approach Depends on Patient</vt:lpstr>
      <vt:lpstr>Losing 2-8kg Early in diagnosis Type 2 Helpful  ADA 2014</vt:lpstr>
      <vt:lpstr>PowerPoint Presentation</vt:lpstr>
      <vt:lpstr>Successful weight loss strategies include</vt:lpstr>
      <vt:lpstr>Diabetes Prevention Program  Focus on fat = wt loss success</vt:lpstr>
      <vt:lpstr>Move toward the Tomato</vt:lpstr>
      <vt:lpstr>Health  Campaigns</vt:lpstr>
      <vt:lpstr>ADA recommendation Eat Less Junk Food &amp; Sugary Drinks –</vt:lpstr>
      <vt:lpstr>10 Superfoods</vt:lpstr>
      <vt:lpstr>How nutrients affect blood sugar</vt:lpstr>
      <vt:lpstr>Teaching About Eating Healthy</vt:lpstr>
      <vt:lpstr>USDA Food Pyramid www.myplate.gov</vt:lpstr>
      <vt:lpstr>Label Lessons</vt:lpstr>
      <vt:lpstr>Carbs affect Post meal Blood Glucose</vt:lpstr>
      <vt:lpstr>Carbohydrate Needs for  Most Adults</vt:lpstr>
      <vt:lpstr>Choose Healthy Carbs </vt:lpstr>
      <vt:lpstr>Handy Meal Plan  </vt:lpstr>
      <vt:lpstr>PowerPoint Presentation</vt:lpstr>
      <vt:lpstr>PowerPoint Presentation</vt:lpstr>
      <vt:lpstr>PowerPoint Presentation</vt:lpstr>
      <vt:lpstr>PowerPoint Presentation</vt:lpstr>
      <vt:lpstr>Go Lean with Protein</vt:lpstr>
      <vt:lpstr>Fats- Aim for heart health</vt:lpstr>
      <vt:lpstr>Using Alcohol Safely</vt:lpstr>
      <vt:lpstr>Ms. Gonzales’  General Diet Pattern</vt:lpstr>
      <vt:lpstr>Resources</vt:lpstr>
      <vt:lpstr>Resources</vt:lpstr>
      <vt:lpstr> Insulin – the Ultimate Hormone Replacement Therapy  </vt:lpstr>
      <vt:lpstr>PowerPoint Presentation</vt:lpstr>
      <vt:lpstr>Welcome to Diabetes in the 21st Century </vt:lpstr>
      <vt:lpstr>PowerPoint Presentation</vt:lpstr>
      <vt:lpstr>Insulin Finally Available - 1922  </vt:lpstr>
      <vt:lpstr>PowerPoint Presentation</vt:lpstr>
      <vt:lpstr>Psychological Insulin Resistance (PIR)</vt:lpstr>
      <vt:lpstr>Needle Size often a Barrier Size Does Matter</vt:lpstr>
      <vt:lpstr>Physiologic Insulin Secretion:    24-Hour Profile </vt:lpstr>
      <vt:lpstr>Insulin Action Teams</vt:lpstr>
      <vt:lpstr>Bolus Insulins   (½ of total daily dose ÷ meals)</vt:lpstr>
      <vt:lpstr>Bolus Insulin Summary</vt:lpstr>
      <vt:lpstr>Bolus Insulin Timing</vt:lpstr>
      <vt:lpstr>PowerPoint Presentation</vt:lpstr>
      <vt:lpstr>Inhaled insulin –  past to future</vt:lpstr>
      <vt:lpstr>Bolus – Reg Insulin Sliding Scale  Starts at 150, 2 units for every 50 mg/dl &gt;150</vt:lpstr>
      <vt:lpstr>Basal Insulins  (½ of total daily dose) </vt:lpstr>
      <vt:lpstr>Basal Insulin Summary</vt:lpstr>
      <vt:lpstr>Basal Only   Type 2, 60kg</vt:lpstr>
      <vt:lpstr>PowerPoint Presentation</vt:lpstr>
      <vt:lpstr>Combination SQ Insulin</vt:lpstr>
      <vt:lpstr>10u 70/30 BID Patterns? Changes needed?</vt:lpstr>
      <vt:lpstr>Pattern Management    </vt:lpstr>
      <vt:lpstr>Pattern Management</vt:lpstr>
      <vt:lpstr>Pattern Management</vt:lpstr>
      <vt:lpstr>Type 2 – New diagnosis – No meds  Patterns? Questions</vt:lpstr>
      <vt:lpstr>Type 2 – Glucotrol 20mg AM,  10u NPH pm</vt:lpstr>
      <vt:lpstr>Basal Bolus – What Adjustments?  Pt weighs 80kg</vt:lpstr>
      <vt:lpstr>Intensive Diabetes Therapy Insulin Dosing Strategy </vt:lpstr>
      <vt:lpstr>Intensive Diabetes Therapy Insulin Dosing Strategy </vt:lpstr>
      <vt:lpstr>Basal Bolus – Using 50/50 Rule –  Pt weighs 80kg  A = Aspart</vt:lpstr>
      <vt:lpstr>Type 1 and a Teen</vt:lpstr>
      <vt:lpstr>Correction Bolus – Add to mealtime insulin Rapid/Fast Acting Insulin  (1 unit:50 mg/dl&gt;120)</vt:lpstr>
      <vt:lpstr>Grams of Carb per meal?</vt:lpstr>
      <vt:lpstr>Carbs?  How much Insulin?</vt:lpstr>
      <vt:lpstr>Insulin Teaching Keys</vt:lpstr>
      <vt:lpstr>Medical Waste Management Act Effective Sept 1, 2008</vt:lpstr>
      <vt:lpstr>Sharps Disposal: Product and Info</vt:lpstr>
      <vt:lpstr>Diabetes Bingo “DiaBingo” Shout out Right Answer</vt:lpstr>
      <vt:lpstr>DiaBingo - I</vt:lpstr>
      <vt:lpstr>Diabetes Meds for Type 2:  Objectives</vt:lpstr>
      <vt:lpstr>Action/Classes of Type 2 Meds</vt:lpstr>
      <vt:lpstr>PowerPoint Presentation</vt:lpstr>
      <vt:lpstr>Diabetes Agents Considerations</vt:lpstr>
      <vt:lpstr>Ideal Diabetes Medication -  </vt:lpstr>
      <vt:lpstr>Biguanides – Suppressor Metformin (Glucophage®)</vt:lpstr>
      <vt:lpstr>Biguanides - Metformin</vt:lpstr>
      <vt:lpstr>Biguanides - Metformin</vt:lpstr>
      <vt:lpstr>Considerations Biguanide - Metformin (Glucophage®)</vt:lpstr>
      <vt:lpstr> Sulfonylureas –   </vt:lpstr>
      <vt:lpstr>Sulfonylureas - Squirts</vt:lpstr>
      <vt:lpstr>Sulfonylureas: 2nd Generation</vt:lpstr>
      <vt:lpstr>Sulfonylureas</vt:lpstr>
      <vt:lpstr>Hypoglycemia – “Limiting Factor”</vt:lpstr>
      <vt:lpstr>Hypoglycemia Symptoms</vt:lpstr>
      <vt:lpstr>Treatment of Hypoglycemia</vt:lpstr>
      <vt:lpstr>15 - 20 Gms Carb Sources</vt:lpstr>
      <vt:lpstr>PowerPoint Presentation</vt:lpstr>
      <vt:lpstr>Indications for Insulin Sensitizers Rosiglitazone (Avandia®), Pioglitazone (Actos®)</vt:lpstr>
      <vt:lpstr>Thiazolidinediones – TZD’s</vt:lpstr>
      <vt:lpstr>rosiglitazone (Avandia) </vt:lpstr>
      <vt:lpstr>Pioglitazone (Actos) Warning</vt:lpstr>
      <vt:lpstr>Incretin Mimetics – GLP-1s “Gut Hormone Imitators” DPP-IV Inhibitors </vt:lpstr>
      <vt:lpstr>GLP-1 Effects in Humans Understanding the Natural Role of Incretins</vt:lpstr>
      <vt:lpstr>For all the Following GLP-1 Inhibitors</vt:lpstr>
      <vt:lpstr>Incretin Mimetics Exenatide (Byetta) XR (Bydureon)</vt:lpstr>
      <vt:lpstr>Incretin Mimetics – GLP-1 Analog Liraglutide (Victoza)</vt:lpstr>
      <vt:lpstr>Incretin Mimetics Considerations Exenatide, Liraglutide, DPP - IVs</vt:lpstr>
      <vt:lpstr>DPP-4 Inhibitors – “Incretin Enhancers” Januvia (sitagliptin)   Tradjenta (linagliptin)  Onglyza (saxagliptin)  Nesina (Alogliptin) </vt:lpstr>
      <vt:lpstr> DPP-4 Inhibitors- “Incretin Enhancers”  </vt:lpstr>
      <vt:lpstr>PowerPoint Presentation</vt:lpstr>
      <vt:lpstr>Mr. Jones -  Which Diabetes Medication would you start?</vt:lpstr>
      <vt:lpstr>List the Treatment Options</vt:lpstr>
      <vt:lpstr>Diabetes Bingo “DiaBingo” Shout out Right Answer</vt:lpstr>
      <vt:lpstr>DiaBingo - N</vt:lpstr>
      <vt:lpstr>High Numbers Got You Down?</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Diabetes, tools and tips of the trade</dc:title>
  <dc:creator>IMT</dc:creator>
  <cp:lastModifiedBy>beverly</cp:lastModifiedBy>
  <cp:revision>681</cp:revision>
  <cp:lastPrinted>2013-12-20T01:15:01Z</cp:lastPrinted>
  <dcterms:created xsi:type="dcterms:W3CDTF">1998-04-16T17:55:30Z</dcterms:created>
  <dcterms:modified xsi:type="dcterms:W3CDTF">2014-02-24T20:04:01Z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slide day 1, BAE 2014</vt:lpwstr>
  </property>
  <property fmtid="{D5CDD505-2E9C-101B-9397-08002B2CF9AE}" pid="4" name="ArticulateGUID">
    <vt:lpwstr>219E0F04-F4AA-44AB-8838-2AD50E10DF33</vt:lpwstr>
  </property>
  <property fmtid="{D5CDD505-2E9C-101B-9397-08002B2CF9AE}" pid="5" name="ArticulateProjectFull">
    <vt:lpwstr>C:\Users\bev\Dropbox\A DES Admin Folder\Diabetes in the 21st Century Secured Gigs\Hosp Secured Gigs\KP oakland\2014 kaiser\kaiser new layout 2014.ppta</vt:lpwstr>
  </property>
</Properties>
</file>