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comments/modernComment_4C8_7A7215F3.xml" ContentType="application/vnd.ms-powerpoint.comment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comments/modernComment_B60_DC7636F.xml" ContentType="application/vnd.ms-powerpoint.comment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omments/modernComment_7FFFE6CE_86AE2BBB.xml" ContentType="application/vnd.ms-powerpoint.comment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comments/modernComment_7FFFE69F_225D4DD3.xml" ContentType="application/vnd.ms-powerpoint.comments+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comments/modernComment_7FFFE6C9_B4EA4D9.xml" ContentType="application/vnd.ms-powerpoint.comments+xml"/>
  <Override PartName="/ppt/tags/tag35.xml" ContentType="application/vnd.openxmlformats-officedocument.presentationml.tags+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ppt/comments/modernComment_7FFFE699_377C9522.xml" ContentType="application/vnd.ms-powerpoint.comments+xml"/>
  <Override PartName="/ppt/tags/tag38.xml" ContentType="application/vnd.openxmlformats-officedocument.presentationml.tags+xml"/>
  <Override PartName="/ppt/notesSlides/notesSlide25.xml" ContentType="application/vnd.openxmlformats-officedocument.presentationml.notesSlide+xml"/>
  <Override PartName="/ppt/comments/modernComment_7FA35744_C9DB5526.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tags/tag41.xml" ContentType="application/vnd.openxmlformats-officedocument.presentationml.tags+xml"/>
  <Override PartName="/ppt/notesSlides/notesSlide28.xml" ContentType="application/vnd.openxmlformats-officedocument.presentationml.notesSlide+xml"/>
  <Override PartName="/ppt/comments/modernComment_7FE4E4C8_344D2F4D.xml" ContentType="application/vnd.ms-powerpoint.comments+xml"/>
  <Override PartName="/ppt/tags/tag42.xml" ContentType="application/vnd.openxmlformats-officedocument.presentationml.tags+xml"/>
  <Override PartName="/ppt/notesSlides/notesSlide29.xml" ContentType="application/vnd.openxmlformats-officedocument.presentationml.notesSlide+xml"/>
  <Override PartName="/ppt/tags/tag43.xml" ContentType="application/vnd.openxmlformats-officedocument.presentationml.tags+xml"/>
  <Override PartName="/ppt/comments/modernComment_313_70F13217.xml" ContentType="application/vnd.ms-powerpoint.comments+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8"/>
  </p:notesMasterIdLst>
  <p:handoutMasterIdLst>
    <p:handoutMasterId r:id="rId69"/>
  </p:handoutMasterIdLst>
  <p:sldIdLst>
    <p:sldId id="259" r:id="rId3"/>
    <p:sldId id="268" r:id="rId4"/>
    <p:sldId id="897" r:id="rId5"/>
    <p:sldId id="3742" r:id="rId6"/>
    <p:sldId id="1224" r:id="rId7"/>
    <p:sldId id="3348" r:id="rId8"/>
    <p:sldId id="2145707203" r:id="rId9"/>
    <p:sldId id="286" r:id="rId10"/>
    <p:sldId id="287" r:id="rId11"/>
    <p:sldId id="292" r:id="rId12"/>
    <p:sldId id="2912" r:id="rId13"/>
    <p:sldId id="2145707608" r:id="rId14"/>
    <p:sldId id="2829" r:id="rId15"/>
    <p:sldId id="293" r:id="rId16"/>
    <p:sldId id="553" r:id="rId17"/>
    <p:sldId id="748" r:id="rId18"/>
    <p:sldId id="747" r:id="rId19"/>
    <p:sldId id="984" r:id="rId20"/>
    <p:sldId id="299" r:id="rId21"/>
    <p:sldId id="986" r:id="rId22"/>
    <p:sldId id="760" r:id="rId23"/>
    <p:sldId id="761" r:id="rId24"/>
    <p:sldId id="762" r:id="rId25"/>
    <p:sldId id="1325" r:id="rId26"/>
    <p:sldId id="3301" r:id="rId27"/>
    <p:sldId id="306" r:id="rId28"/>
    <p:sldId id="2147477197" r:id="rId29"/>
    <p:sldId id="3661" r:id="rId30"/>
    <p:sldId id="2147477198" r:id="rId31"/>
    <p:sldId id="738" r:id="rId32"/>
    <p:sldId id="764" r:id="rId33"/>
    <p:sldId id="328" r:id="rId34"/>
    <p:sldId id="2147477054" r:id="rId35"/>
    <p:sldId id="327" r:id="rId36"/>
    <p:sldId id="2147477151" r:id="rId37"/>
    <p:sldId id="797" r:id="rId38"/>
    <p:sldId id="713" r:id="rId39"/>
    <p:sldId id="330" r:id="rId40"/>
    <p:sldId id="2147477193" r:id="rId41"/>
    <p:sldId id="3374" r:id="rId42"/>
    <p:sldId id="325" r:id="rId43"/>
    <p:sldId id="326" r:id="rId44"/>
    <p:sldId id="2147477145" r:id="rId45"/>
    <p:sldId id="473" r:id="rId46"/>
    <p:sldId id="3287" r:id="rId47"/>
    <p:sldId id="2141411140" r:id="rId48"/>
    <p:sldId id="3312" r:id="rId49"/>
    <p:sldId id="3311" r:id="rId50"/>
    <p:sldId id="2867" r:id="rId51"/>
    <p:sldId id="331" r:id="rId52"/>
    <p:sldId id="332" r:id="rId53"/>
    <p:sldId id="2145707208" r:id="rId54"/>
    <p:sldId id="2145707480" r:id="rId55"/>
    <p:sldId id="787" r:id="rId56"/>
    <p:sldId id="704" r:id="rId57"/>
    <p:sldId id="708" r:id="rId58"/>
    <p:sldId id="709" r:id="rId59"/>
    <p:sldId id="3590" r:id="rId60"/>
    <p:sldId id="3444" r:id="rId61"/>
    <p:sldId id="698" r:id="rId62"/>
    <p:sldId id="3299" r:id="rId63"/>
    <p:sldId id="3452" r:id="rId64"/>
    <p:sldId id="750" r:id="rId65"/>
    <p:sldId id="724" r:id="rId66"/>
    <p:sldId id="715" r:id="rId67"/>
  </p:sldIdLst>
  <p:sldSz cx="9144000" cy="6858000" type="screen4x3"/>
  <p:notesSz cx="7010400" cy="92964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62" autoAdjust="0"/>
  </p:normalViewPr>
  <p:slideViewPr>
    <p:cSldViewPr>
      <p:cViewPr varScale="1">
        <p:scale>
          <a:sx n="87" d="100"/>
          <a:sy n="87" d="100"/>
        </p:scale>
        <p:origin x="1902" y="30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3" d="100"/>
          <a:sy n="83"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gs" Target="tags/tag1.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omments/modernComment_313_70F13217.xml><?xml version="1.0" encoding="utf-8"?>
<p188:cmLst xmlns:a="http://schemas.openxmlformats.org/drawingml/2006/main" xmlns:r="http://schemas.openxmlformats.org/officeDocument/2006/relationships" xmlns:p188="http://schemas.microsoft.com/office/powerpoint/2018/8/main">
  <p188:cm id="{CCA8E0A7-3C7B-48C6-BABF-2676AEA2960C}" authorId="{90CE3A54-1E4E-4F99-9604-F6D6D213E6C9}" created="2026-04-07T18:46:14.565">
    <pc:sldMkLst xmlns:pc="http://schemas.microsoft.com/office/powerpoint/2013/main/command">
      <pc:docMk/>
      <pc:sldMk cId="1894855191" sldId="787"/>
    </pc:sldMkLst>
    <p188:txBody>
      <a:bodyPr/>
      <a:lstStyle/>
      <a:p>
        <a:r>
          <a:rPr lang="en-US"/>
          <a:t>updated</a:t>
        </a:r>
      </a:p>
    </p188:txBody>
  </p188:cm>
</p188:cmLst>
</file>

<file path=ppt/comments/modernComment_4C8_7A7215F3.xml><?xml version="1.0" encoding="utf-8"?>
<p188:cmLst xmlns:a="http://schemas.openxmlformats.org/drawingml/2006/main" xmlns:r="http://schemas.openxmlformats.org/officeDocument/2006/relationships" xmlns:p188="http://schemas.microsoft.com/office/powerpoint/2018/8/main">
  <p188:cm id="{91EE500B-CF42-4E97-9D19-285362F4AB14}" authorId="{90CE3A54-1E4E-4F99-9604-F6D6D213E6C9}" created="2026-04-07T18:45:00.896">
    <pc:sldMkLst xmlns:pc="http://schemas.microsoft.com/office/powerpoint/2013/main/command">
      <pc:docMk/>
      <pc:sldMk cId="2054297075" sldId="1224"/>
    </pc:sldMkLst>
    <p188:txBody>
      <a:bodyPr/>
      <a:lstStyle/>
      <a:p>
        <a:r>
          <a:rPr lang="en-US"/>
          <a:t>updated</a:t>
        </a:r>
      </a:p>
    </p188:txBody>
  </p188:cm>
</p188:cmLst>
</file>

<file path=ppt/comments/modernComment_7FA35744_C9DB5526.xml><?xml version="1.0" encoding="utf-8"?>
<p188:cmLst xmlns:a="http://schemas.openxmlformats.org/drawingml/2006/main" xmlns:r="http://schemas.openxmlformats.org/officeDocument/2006/relationships" xmlns:p188="http://schemas.microsoft.com/office/powerpoint/2018/8/main">
  <p188:cm id="{7C76F2BF-8136-4DF0-98F8-07B40BA30EC8}" authorId="{90CE3A54-1E4E-4F99-9604-F6D6D213E6C9}" created="2026-04-07T18:46:52.708">
    <ac:deMkLst xmlns:ac="http://schemas.microsoft.com/office/drawing/2013/main/command">
      <pc:docMk xmlns:pc="http://schemas.microsoft.com/office/powerpoint/2013/main/command"/>
      <pc:sldMk xmlns:pc="http://schemas.microsoft.com/office/powerpoint/2013/main/command" cId="3386594598" sldId="2141411140"/>
      <ac:spMk id="1724418" creationId="{00000000-0000-0000-0000-000000000000}"/>
    </ac:deMkLst>
    <p188:txBody>
      <a:bodyPr/>
      <a:lstStyle/>
      <a:p>
        <a:r>
          <a:rPr lang="en-US"/>
          <a:t>updated</a:t>
        </a:r>
      </a:p>
    </p188:txBody>
  </p188:cm>
</p188:cmLst>
</file>

<file path=ppt/comments/modernComment_7FE4E4C8_344D2F4D.xml><?xml version="1.0" encoding="utf-8"?>
<p188:cmLst xmlns:a="http://schemas.openxmlformats.org/drawingml/2006/main" xmlns:r="http://schemas.openxmlformats.org/officeDocument/2006/relationships" xmlns:p188="http://schemas.microsoft.com/office/powerpoint/2018/8/main">
  <p188:cm id="{521F9E9C-946D-494C-BE3A-C283B4287D42}" authorId="{90CE3A54-1E4E-4F99-9604-F6D6D213E6C9}" created="2026-04-07T18:45:59.406">
    <pc:sldMkLst xmlns:pc="http://schemas.microsoft.com/office/powerpoint/2013/main/command">
      <pc:docMk/>
      <pc:sldMk cId="877473613" sldId="2145707208"/>
    </pc:sldMkLst>
    <p188:txBody>
      <a:bodyPr/>
      <a:lstStyle/>
      <a:p>
        <a:r>
          <a:rPr lang="en-US"/>
          <a:t>added</a:t>
        </a:r>
      </a:p>
    </p188:txBody>
  </p188:cm>
</p188:cmLst>
</file>

<file path=ppt/comments/modernComment_7FFFE699_377C9522.xml><?xml version="1.0" encoding="utf-8"?>
<p188:cmLst xmlns:a="http://schemas.openxmlformats.org/drawingml/2006/main" xmlns:r="http://schemas.openxmlformats.org/officeDocument/2006/relationships" xmlns:p188="http://schemas.microsoft.com/office/powerpoint/2018/8/main">
  <p188:cm id="{BEA1A28C-8526-4B47-85C7-AC4EB7035245}" authorId="{90CE3A54-1E4E-4F99-9604-F6D6D213E6C9}" created="2026-03-31T01:32:38.798">
    <pc:sldMkLst xmlns:pc="http://schemas.microsoft.com/office/powerpoint/2013/main/command">
      <pc:docMk/>
      <pc:sldMk cId="930911522" sldId="2147477145"/>
    </pc:sldMkLst>
    <p188:replyLst>
      <p188:reply id="{F11EF3B6-B22B-4C4C-AB86-6F7C50CE28E8}" authorId="{90CE3A54-1E4E-4F99-9604-F6D6D213E6C9}" created="2026-04-07T18:45:07.846">
        <p188:txBody>
          <a:bodyPr/>
          <a:lstStyle/>
          <a:p>
            <a:r>
              <a:rPr lang="en-US"/>
              <a:t>new</a:t>
            </a:r>
          </a:p>
        </p188:txBody>
      </p188:reply>
    </p188:replyLst>
    <p188:txBody>
      <a:bodyPr/>
      <a:lstStyle/>
      <a:p>
        <a:r>
          <a:rPr lang="en-US"/>
          <a:t>new</a:t>
        </a:r>
      </a:p>
    </p188:txBody>
  </p188:cm>
</p188:cmLst>
</file>

<file path=ppt/comments/modernComment_7FFFE69F_225D4DD3.xml><?xml version="1.0" encoding="utf-8"?>
<p188:cmLst xmlns:a="http://schemas.openxmlformats.org/drawingml/2006/main" xmlns:r="http://schemas.openxmlformats.org/officeDocument/2006/relationships" xmlns:p188="http://schemas.microsoft.com/office/powerpoint/2018/8/main">
  <p188:cm id="{68743DE1-F708-42AB-88BC-8643A6C705D3}" authorId="{90CE3A54-1E4E-4F99-9604-F6D6D213E6C9}" created="2026-03-20T22:54:47.789">
    <pc:sldMkLst xmlns:pc="http://schemas.microsoft.com/office/powerpoint/2013/main/command">
      <pc:docMk/>
      <pc:sldMk cId="576540115" sldId="2147477151"/>
    </pc:sldMkLst>
    <p188:txBody>
      <a:bodyPr/>
      <a:lstStyle/>
      <a:p>
        <a:r>
          <a:rPr lang="en-US"/>
          <a:t>new</a:t>
        </a:r>
      </a:p>
    </p188:txBody>
  </p188:cm>
</p188:cmLst>
</file>

<file path=ppt/comments/modernComment_7FFFE6C9_B4EA4D9.xml><?xml version="1.0" encoding="utf-8"?>
<p188:cmLst xmlns:a="http://schemas.openxmlformats.org/drawingml/2006/main" xmlns:r="http://schemas.openxmlformats.org/officeDocument/2006/relationships" xmlns:p188="http://schemas.microsoft.com/office/powerpoint/2018/8/main">
  <p188:cm id="{7B1C170B-3E13-4BF9-BD2F-CECDABC420E7}" authorId="{90CE3A54-1E4E-4F99-9604-F6D6D213E6C9}" created="2026-03-31T01:31:51.304">
    <ac:deMkLst xmlns:ac="http://schemas.microsoft.com/office/drawing/2013/main/command">
      <pc:docMk xmlns:pc="http://schemas.microsoft.com/office/powerpoint/2013/main/command"/>
      <pc:sldMk xmlns:pc="http://schemas.microsoft.com/office/powerpoint/2013/main/command" cId="189703385" sldId="2147477193"/>
      <ac:spMk id="2051" creationId="{00000000-0000-0000-0000-000000000000}"/>
    </ac:deMkLst>
    <p188:txBody>
      <a:bodyPr/>
      <a:lstStyle/>
      <a:p>
        <a:r>
          <a:rPr lang="en-US"/>
          <a:t>updated</a:t>
        </a:r>
      </a:p>
    </p188:txBody>
  </p188:cm>
</p188:cmLst>
</file>

<file path=ppt/comments/modernComment_7FFFE6CE_86AE2BBB.xml><?xml version="1.0" encoding="utf-8"?>
<p188:cmLst xmlns:a="http://schemas.openxmlformats.org/drawingml/2006/main" xmlns:r="http://schemas.openxmlformats.org/officeDocument/2006/relationships" xmlns:p188="http://schemas.microsoft.com/office/powerpoint/2018/8/main">
  <p188:cm id="{83540FC2-7DB7-4840-94FF-3FA92E8E8C29}" authorId="{B39DF41F-75EB-A6A9-B2DE-7AAFE457D87A}" created="2026-04-07T00:53:54.367">
    <ac:deMkLst xmlns:ac="http://schemas.microsoft.com/office/drawing/2013/main/command">
      <pc:docMk xmlns:pc="http://schemas.microsoft.com/office/powerpoint/2013/main/command"/>
      <pc:sldMk xmlns:pc="http://schemas.microsoft.com/office/powerpoint/2013/main/command" cId="2259561403" sldId="2147477198"/>
      <ac:picMk id="7" creationId="{A1B71823-F7AC-7B3A-3738-3670912C437F}"/>
    </ac:deMkLst>
    <p188:txBody>
      <a:bodyPr/>
      <a:lstStyle/>
      <a:p>
        <a:r>
          <a:rPr lang="en-US"/>
          <a:t>Updated website and picture. </a:t>
        </a:r>
      </a:p>
    </p188:txBody>
  </p188:cm>
</p188:cmLst>
</file>

<file path=ppt/comments/modernComment_B60_DC7636F.xml><?xml version="1.0" encoding="utf-8"?>
<p188:cmLst xmlns:a="http://schemas.openxmlformats.org/drawingml/2006/main" xmlns:r="http://schemas.openxmlformats.org/officeDocument/2006/relationships" xmlns:p188="http://schemas.microsoft.com/office/powerpoint/2018/8/main">
  <p188:cm id="{DC0BA1D9-7995-4E48-8862-921E5ABE7DA2}" authorId="{B39DF41F-75EB-A6A9-B2DE-7AAFE457D87A}" created="2026-04-07T02:04:56.320">
    <pc:sldMkLst xmlns:pc="http://schemas.microsoft.com/office/powerpoint/2013/main/command">
      <pc:docMk/>
      <pc:sldMk cId="231170927" sldId="2912"/>
    </pc:sldMkLst>
    <p188:txBody>
      <a:bodyPr/>
      <a:lstStyle/>
      <a:p>
        <a:r>
          <a:rPr lang="en-US"/>
          <a:t>New slide</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ata2.xml.rels><?xml version="1.0" encoding="UTF-8" standalone="yes"?>
<Relationships xmlns="http://schemas.openxmlformats.org/package/2006/relationships"><Relationship Id="rId1" Type="http://schemas.openxmlformats.org/officeDocument/2006/relationships/image" Target="../media/image9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A8A91A08-7FAD-4D56-A2DA-A317AF9D3FC3}" type="presOf" srcId="{5B5B7744-917A-4FD6-AA16-3CB0263912D1}" destId="{21B2BCE8-470C-4505-93DC-36DDE14B2DFF}" srcOrd="0" destOrd="0" presId="urn:microsoft.com/office/officeart/2005/8/layout/hList7#1"/>
    <dgm:cxn modelId="{A0B7020C-BDD3-43D5-8961-FDDFF0DD7181}" type="presOf" srcId="{883B5228-B675-48FD-ADE3-882F219A32FD}" destId="{A40BD255-8246-4A86-AC24-6E13AC11D8D0}"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A04C1A2C-1122-48C2-BCED-1AD1FE6B0A02}" type="presOf" srcId="{DAFD5B8F-7307-420F-8AA9-469750D54466}" destId="{4C98858D-9DCD-4D61-A6D2-9C95CB504251}"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1F3B2F66-923E-4ED1-94EC-087CCAEB5571}" type="presOf" srcId="{714289C4-44BF-4423-B73A-D36C7D29CD8B}" destId="{5A6B1BA2-8CEC-4075-979B-58B751678363}" srcOrd="1" destOrd="0" presId="urn:microsoft.com/office/officeart/2005/8/layout/hList7#1"/>
    <dgm:cxn modelId="{FEE8B375-E5B9-4256-A081-FDB5EAF23C5C}" type="presOf" srcId="{BDA7D873-F110-416A-8950-D7A412F1A1A1}" destId="{6FCB4B09-5AE8-4BCF-9C2E-5DB02F534E9D}" srcOrd="0" destOrd="0" presId="urn:microsoft.com/office/officeart/2005/8/layout/hList7#1"/>
    <dgm:cxn modelId="{3CEE4779-FE93-4B83-B15B-1F7EB0E3AE19}" type="presOf" srcId="{714289C4-44BF-4423-B73A-D36C7D29CD8B}" destId="{3325B67F-1C1F-4C7F-87F7-63A9F5F04916}" srcOrd="0" destOrd="0" presId="urn:microsoft.com/office/officeart/2005/8/layout/hList7#1"/>
    <dgm:cxn modelId="{B8860381-5E57-4376-887F-243C4DA6D588}" type="presOf" srcId="{DAFD5B8F-7307-420F-8AA9-469750D54466}" destId="{1DFC81E9-AEE7-4738-A0AB-51EC388659CE}" srcOrd="1" destOrd="0" presId="urn:microsoft.com/office/officeart/2005/8/layout/hList7#1"/>
    <dgm:cxn modelId="{2A465C8E-B522-4363-B8FB-3A1382FB3E08}" type="presOf" srcId="{53A7C8F1-6573-416B-BAD0-E203C790D54C}" destId="{80C2ACF9-BD38-4248-9C5A-D57702DCA3FA}"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8439EDC-DA71-4A68-87E7-380784EE1251}" type="presOf" srcId="{53A7C8F1-6573-416B-BAD0-E203C790D54C}" destId="{84406800-1B15-4073-9BE5-7AED3F8CD968}" srcOrd="0" destOrd="0" presId="urn:microsoft.com/office/officeart/2005/8/layout/hList7#1"/>
    <dgm:cxn modelId="{A36FBB1D-7C60-4135-8A61-7853C5254008}" type="presParOf" srcId="{21B2BCE8-470C-4505-93DC-36DDE14B2DFF}" destId="{D737B785-468C-4A0C-9BAF-B33CE9B38ADA}" srcOrd="0" destOrd="0" presId="urn:microsoft.com/office/officeart/2005/8/layout/hList7#1"/>
    <dgm:cxn modelId="{89D970A0-6E46-4809-AE60-BDE62411E76E}" type="presParOf" srcId="{21B2BCE8-470C-4505-93DC-36DDE14B2DFF}" destId="{E3446D0B-132A-4581-B805-7D509ABBE1A9}" srcOrd="1" destOrd="0" presId="urn:microsoft.com/office/officeart/2005/8/layout/hList7#1"/>
    <dgm:cxn modelId="{B4245A2A-6431-413C-ABF5-8551847D9054}" type="presParOf" srcId="{E3446D0B-132A-4581-B805-7D509ABBE1A9}" destId="{F0280A93-2598-4B79-BCF2-5A74016DDAA6}" srcOrd="0" destOrd="0" presId="urn:microsoft.com/office/officeart/2005/8/layout/hList7#1"/>
    <dgm:cxn modelId="{7ACA20BB-7163-4ABB-A6A8-8DE71494846E}" type="presParOf" srcId="{F0280A93-2598-4B79-BCF2-5A74016DDAA6}" destId="{3325B67F-1C1F-4C7F-87F7-63A9F5F04916}" srcOrd="0" destOrd="0" presId="urn:microsoft.com/office/officeart/2005/8/layout/hList7#1"/>
    <dgm:cxn modelId="{8F35D427-EAAF-4E7F-B4E2-E45AAD3ABD8F}" type="presParOf" srcId="{F0280A93-2598-4B79-BCF2-5A74016DDAA6}" destId="{5A6B1BA2-8CEC-4075-979B-58B751678363}" srcOrd="1" destOrd="0" presId="urn:microsoft.com/office/officeart/2005/8/layout/hList7#1"/>
    <dgm:cxn modelId="{FC4B540C-FEB8-42BF-AFFF-27ABC43621D0}" type="presParOf" srcId="{F0280A93-2598-4B79-BCF2-5A74016DDAA6}" destId="{E679BF5D-7D68-48F1-9595-1ED90F266B6A}" srcOrd="2" destOrd="0" presId="urn:microsoft.com/office/officeart/2005/8/layout/hList7#1"/>
    <dgm:cxn modelId="{B5F6B2B3-231B-461D-A831-52BAE28AC04B}" type="presParOf" srcId="{F0280A93-2598-4B79-BCF2-5A74016DDAA6}" destId="{1B13010B-D7B8-48A4-9EA8-0FF90A870D10}" srcOrd="3" destOrd="0" presId="urn:microsoft.com/office/officeart/2005/8/layout/hList7#1"/>
    <dgm:cxn modelId="{2A7D27C1-219C-4091-8DCA-B857D6C686DD}" type="presParOf" srcId="{E3446D0B-132A-4581-B805-7D509ABBE1A9}" destId="{A40BD255-8246-4A86-AC24-6E13AC11D8D0}" srcOrd="1" destOrd="0" presId="urn:microsoft.com/office/officeart/2005/8/layout/hList7#1"/>
    <dgm:cxn modelId="{EB028F38-EACA-4640-9156-CF9032A7EF34}" type="presParOf" srcId="{E3446D0B-132A-4581-B805-7D509ABBE1A9}" destId="{B4EC43FF-F280-4D81-B573-0BBE26119323}" srcOrd="2" destOrd="0" presId="urn:microsoft.com/office/officeart/2005/8/layout/hList7#1"/>
    <dgm:cxn modelId="{76FE2118-FF28-4DC9-8A8A-B49FB125CBFE}" type="presParOf" srcId="{B4EC43FF-F280-4D81-B573-0BBE26119323}" destId="{4C98858D-9DCD-4D61-A6D2-9C95CB504251}" srcOrd="0" destOrd="0" presId="urn:microsoft.com/office/officeart/2005/8/layout/hList7#1"/>
    <dgm:cxn modelId="{C6222A37-8884-46EA-8872-82B4244A8128}" type="presParOf" srcId="{B4EC43FF-F280-4D81-B573-0BBE26119323}" destId="{1DFC81E9-AEE7-4738-A0AB-51EC388659CE}" srcOrd="1" destOrd="0" presId="urn:microsoft.com/office/officeart/2005/8/layout/hList7#1"/>
    <dgm:cxn modelId="{6D179E3F-9E77-4D13-A09F-EDEDF8C58FCF}" type="presParOf" srcId="{B4EC43FF-F280-4D81-B573-0BBE26119323}" destId="{5642C667-2035-465B-88FA-BD5286D1ED4A}" srcOrd="2" destOrd="0" presId="urn:microsoft.com/office/officeart/2005/8/layout/hList7#1"/>
    <dgm:cxn modelId="{63EDDFCB-154B-431E-850E-E874746E6966}" type="presParOf" srcId="{B4EC43FF-F280-4D81-B573-0BBE26119323}" destId="{3606B1B6-912D-4BB2-940E-606747701328}" srcOrd="3" destOrd="0" presId="urn:microsoft.com/office/officeart/2005/8/layout/hList7#1"/>
    <dgm:cxn modelId="{0D94C501-B74C-419B-A196-0E24F249A630}" type="presParOf" srcId="{E3446D0B-132A-4581-B805-7D509ABBE1A9}" destId="{6FCB4B09-5AE8-4BCF-9C2E-5DB02F534E9D}" srcOrd="3" destOrd="0" presId="urn:microsoft.com/office/officeart/2005/8/layout/hList7#1"/>
    <dgm:cxn modelId="{CBB87F29-3280-423E-8247-5DE01A63BA58}" type="presParOf" srcId="{E3446D0B-132A-4581-B805-7D509ABBE1A9}" destId="{552AA70C-A20B-4D1F-9285-6CFC3143FB01}" srcOrd="4" destOrd="0" presId="urn:microsoft.com/office/officeart/2005/8/layout/hList7#1"/>
    <dgm:cxn modelId="{F5DB21C8-32C2-42B3-910D-1E8F9CFB9753}" type="presParOf" srcId="{552AA70C-A20B-4D1F-9285-6CFC3143FB01}" destId="{84406800-1B15-4073-9BE5-7AED3F8CD968}" srcOrd="0" destOrd="0" presId="urn:microsoft.com/office/officeart/2005/8/layout/hList7#1"/>
    <dgm:cxn modelId="{2391190D-7805-48F3-A92D-D2352708628C}" type="presParOf" srcId="{552AA70C-A20B-4D1F-9285-6CFC3143FB01}" destId="{80C2ACF9-BD38-4248-9C5A-D57702DCA3FA}" srcOrd="1" destOrd="0" presId="urn:microsoft.com/office/officeart/2005/8/layout/hList7#1"/>
    <dgm:cxn modelId="{EBA766D0-52DC-4BFE-BA0E-B76904A52288}" type="presParOf" srcId="{552AA70C-A20B-4D1F-9285-6CFC3143FB01}" destId="{A550690B-CD28-43E2-88E8-918DBD12128C}" srcOrd="2" destOrd="0" presId="urn:microsoft.com/office/officeart/2005/8/layout/hList7#1"/>
    <dgm:cxn modelId="{18D3CC98-DCFC-40C6-A700-B2919893E7CE}"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custT="1"/>
      <dgm:spPr/>
      <dgm:t>
        <a:bodyPr/>
        <a:lstStyle/>
        <a:p>
          <a:r>
            <a:rPr lang="en-US" sz="2400" dirty="0"/>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dgm:spPr/>
      <dgm:t>
        <a:bodyPr/>
        <a:lstStyle/>
        <a:p>
          <a:r>
            <a:rPr lang="en-US"/>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dgm:spPr/>
      <dgm:t>
        <a:bodyPr/>
        <a:lstStyle/>
        <a:p>
          <a:r>
            <a:rPr lang="en-US"/>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dgm:spPr/>
      <dgm:t>
        <a:bodyPr/>
        <a:lstStyle/>
        <a:p>
          <a:r>
            <a:rPr lang="en-US"/>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dgm:spPr/>
      <dgm:t>
        <a:bodyPr/>
        <a:lstStyle/>
        <a:p>
          <a:r>
            <a:rPr lang="en-US" dirty="0"/>
            <a:t>Blood Pressure </a:t>
          </a:r>
        </a:p>
        <a:p>
          <a:r>
            <a:rPr lang="en-US" dirty="0"/>
            <a:t>&lt;130/80</a:t>
          </a:r>
        </a:p>
        <a:p>
          <a:r>
            <a:rPr lang="en-US" dirty="0"/>
            <a:t>&lt;120/80 for high risk</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t>Cholesterol</a:t>
          </a:r>
          <a:r>
            <a:rPr lang="en-US" sz="1700" dirty="0"/>
            <a:t>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r>
            <a:rPr lang="en-US">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r>
            <a:rPr lang="en-US">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5E25C566-F673-4363-B583-AEB657B99ABF}" type="pres">
      <dgm:prSet presAssocID="{AC91ABD1-055C-4F8F-ADB6-3C4EB91D18F5}" presName="Name0" presStyleCnt="0">
        <dgm:presLayoutVars>
          <dgm:dir/>
          <dgm:animLvl val="lvl"/>
          <dgm:resizeHandles val="exact"/>
        </dgm:presLayoutVars>
      </dgm:prSet>
      <dgm:spPr/>
    </dgm:pt>
    <dgm:pt modelId="{FA17523E-28D8-481A-ACFC-A862D7080570}" type="pres">
      <dgm:prSet presAssocID="{22B3DEB3-EA32-4632-8D79-0926AFEC0F06}" presName="composite" presStyleCnt="0"/>
      <dgm:spPr/>
    </dgm:pt>
    <dgm:pt modelId="{7053E173-1650-43AF-8AEE-C63389086CA7}" type="pres">
      <dgm:prSet presAssocID="{22B3DEB3-EA32-4632-8D79-0926AFEC0F06}" presName="parTx" presStyleLbl="alignNode1" presStyleIdx="0" presStyleCnt="3" custLinFactNeighborX="-904" custLinFactNeighborY="-1712">
        <dgm:presLayoutVars>
          <dgm:chMax val="0"/>
          <dgm:chPref val="0"/>
          <dgm:bulletEnabled val="1"/>
        </dgm:presLayoutVars>
      </dgm:prSet>
      <dgm:spPr/>
    </dgm:pt>
    <dgm:pt modelId="{9369AD67-0C5A-468F-9B68-D64911E3B7E9}" type="pres">
      <dgm:prSet presAssocID="{22B3DEB3-EA32-4632-8D79-0926AFEC0F06}" presName="desTx" presStyleLbl="alignAccFollowNode1" presStyleIdx="0" presStyleCnt="3">
        <dgm:presLayoutVars>
          <dgm:bulletEnabled val="1"/>
        </dgm:presLayoutVars>
      </dgm:prSet>
      <dgm:spPr/>
    </dgm:pt>
    <dgm:pt modelId="{C86F20F9-8A2A-467A-AB2F-8269F13149B2}" type="pres">
      <dgm:prSet presAssocID="{2E345A7A-7716-4B21-B16E-9EB37604CC66}" presName="space" presStyleCnt="0"/>
      <dgm:spPr/>
    </dgm:pt>
    <dgm:pt modelId="{7852E29A-F682-4BC6-A0B8-87BC3013C3D7}" type="pres">
      <dgm:prSet presAssocID="{0735A8E4-44B2-43CC-BF2E-89A3CCDB4C70}" presName="composite" presStyleCnt="0"/>
      <dgm:spPr/>
    </dgm:pt>
    <dgm:pt modelId="{D45443BD-AC5D-46DB-AD76-07DB4F1AF457}" type="pres">
      <dgm:prSet presAssocID="{0735A8E4-44B2-43CC-BF2E-89A3CCDB4C70}" presName="parTx" presStyleLbl="alignNode1" presStyleIdx="1" presStyleCnt="3">
        <dgm:presLayoutVars>
          <dgm:chMax val="0"/>
          <dgm:chPref val="0"/>
          <dgm:bulletEnabled val="1"/>
        </dgm:presLayoutVars>
      </dgm:prSet>
      <dgm:spPr/>
    </dgm:pt>
    <dgm:pt modelId="{0A1FD71D-242E-424B-ACA3-86467AF3F40D}" type="pres">
      <dgm:prSet presAssocID="{0735A8E4-44B2-43CC-BF2E-89A3CCDB4C70}" presName="desTx" presStyleLbl="alignAccFollowNode1" presStyleIdx="1" presStyleCnt="3" custLinFactNeighborX="0" custLinFactNeighborY="-807">
        <dgm:presLayoutVars>
          <dgm:bulletEnabled val="1"/>
        </dgm:presLayoutVars>
      </dgm:prSet>
      <dgm:spPr>
        <a:blipFill rotWithShape="0">
          <a:blip xmlns:r="http://schemas.openxmlformats.org/officeDocument/2006/relationships" r:embed="rId1"/>
          <a:srcRect/>
          <a:stretch>
            <a:fillRect t="-9000" b="-9000"/>
          </a:stretch>
        </a:blipFill>
      </dgm:spPr>
    </dgm:pt>
    <dgm:pt modelId="{8DCBD2FF-9F08-420F-997E-45ACC3E75D0B}" type="pres">
      <dgm:prSet presAssocID="{08E7CCFB-9E87-4F8D-B683-28F598025678}" presName="space" presStyleCnt="0"/>
      <dgm:spPr/>
    </dgm:pt>
    <dgm:pt modelId="{003C818A-4487-4543-9DF5-81693B9EE4CA}" type="pres">
      <dgm:prSet presAssocID="{16552E76-7028-4D52-B586-875962D87952}" presName="composite" presStyleCnt="0"/>
      <dgm:spPr/>
    </dgm:pt>
    <dgm:pt modelId="{656700CC-C086-48F6-AD3F-D513493A395C}" type="pres">
      <dgm:prSet presAssocID="{16552E76-7028-4D52-B586-875962D87952}" presName="parTx" presStyleLbl="alignNode1" presStyleIdx="2" presStyleCnt="3" custLinFactNeighborX="-732" custLinFactNeighborY="-1581">
        <dgm:presLayoutVars>
          <dgm:chMax val="0"/>
          <dgm:chPref val="0"/>
          <dgm:bulletEnabled val="1"/>
        </dgm:presLayoutVars>
      </dgm:prSet>
      <dgm:spPr/>
    </dgm:pt>
    <dgm:pt modelId="{AB6AA589-5E9F-4487-91D4-EF4104459D60}" type="pres">
      <dgm:prSet presAssocID="{16552E76-7028-4D52-B586-875962D87952}" presName="desTx" presStyleLbl="alignAccFollowNode1" presStyleIdx="2" presStyleCnt="3">
        <dgm:presLayoutVars>
          <dgm:bulletEnabled val="1"/>
        </dgm:presLayoutVars>
      </dgm:prSet>
      <dgm:spPr/>
    </dgm:pt>
  </dgm:ptLst>
  <dgm:cxnLst>
    <dgm:cxn modelId="{6C511102-94EB-451C-AD88-AF2507017130}" type="presOf" srcId="{16552E76-7028-4D52-B586-875962D87952}" destId="{656700CC-C086-48F6-AD3F-D513493A395C}" srcOrd="0" destOrd="0" presId="urn:microsoft.com/office/officeart/2005/8/layout/hList1"/>
    <dgm:cxn modelId="{EACFBE0A-0D29-4637-908B-5D01134B2F96}" type="presOf" srcId="{B5A320F2-6211-4A2C-9724-F328C10E2C33}" destId="{AB6AA589-5E9F-4487-91D4-EF4104459D60}"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30B3FC3B-2108-43AA-9B42-DBF41339CA41}" type="presOf" srcId="{AC91ABD1-055C-4F8F-ADB6-3C4EB91D18F5}" destId="{5E25C566-F673-4363-B583-AEB657B99ABF}" srcOrd="0" destOrd="0" presId="urn:microsoft.com/office/officeart/2005/8/layout/hList1"/>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ACF77D42-C3A2-4C94-BF13-C7DC7F9FBB43}" type="presOf" srcId="{3999FB6B-3090-4FF8-9BD5-530459409A92}" destId="{9369AD67-0C5A-468F-9B68-D64911E3B7E9}" srcOrd="0" destOrd="0" presId="urn:microsoft.com/office/officeart/2005/8/layout/hList1"/>
    <dgm:cxn modelId="{8D73659B-9732-4064-A229-E55A555504E5}" type="presOf" srcId="{EA04FFEB-9D34-4416-A8E3-0238ACEA3C71}" destId="{9369AD67-0C5A-468F-9B68-D64911E3B7E9}" srcOrd="0" destOrd="1" presId="urn:microsoft.com/office/officeart/2005/8/layout/hList1"/>
    <dgm:cxn modelId="{751070A0-4AD4-4791-97BA-5A0B61BA2FF0}" type="presOf" srcId="{0735A8E4-44B2-43CC-BF2E-89A3CCDB4C70}" destId="{D45443BD-AC5D-46DB-AD76-07DB4F1AF457}" srcOrd="0" destOrd="0" presId="urn:microsoft.com/office/officeart/2005/8/layout/hList1"/>
    <dgm:cxn modelId="{81D260A1-4589-4566-B25F-B06CCDAB3319}" type="presOf" srcId="{ED71FFC3-1CDD-4022-8FF1-5AE9AA4CD027}" destId="{AB6AA589-5E9F-4487-91D4-EF4104459D60}" srcOrd="0" destOrd="2" presId="urn:microsoft.com/office/officeart/2005/8/layout/hList1"/>
    <dgm:cxn modelId="{59D484A3-029D-4002-B5FC-E1BFDF964B55}" type="presOf" srcId="{22B3DEB3-EA32-4632-8D79-0926AFEC0F06}" destId="{7053E173-1650-43AF-8AEE-C63389086CA7}" srcOrd="0" destOrd="0" presId="urn:microsoft.com/office/officeart/2005/8/layout/hList1"/>
    <dgm:cxn modelId="{B27AA7A6-B678-420D-8081-547EA299BE0E}" type="presOf" srcId="{517447EA-412B-4991-936E-33297EE3E48B}" destId="{9369AD67-0C5A-468F-9B68-D64911E3B7E9}" srcOrd="0" destOrd="2"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505599F0-8F26-4D95-B3B7-2147407B0047}" type="presOf" srcId="{C3FAA866-38E0-4315-BFA7-030FCF114F32}" destId="{AB6AA589-5E9F-4487-91D4-EF4104459D60}" srcOrd="0" destOrd="1" presId="urn:microsoft.com/office/officeart/2005/8/layout/hList1"/>
    <dgm:cxn modelId="{A3D3E2F7-F056-4A19-BDA8-532BDF611982}" srcId="{22B3DEB3-EA32-4632-8D79-0926AFEC0F06}" destId="{517447EA-412B-4991-936E-33297EE3E48B}" srcOrd="2" destOrd="0" parTransId="{F6130BA8-AC4A-430E-A8B2-2AC4D6F57744}" sibTransId="{B93019DB-91B4-4E0D-9B9C-EB2AF1EBB1E8}"/>
    <dgm:cxn modelId="{BC196E58-0C36-429F-9B8A-BAC7B46766A0}" type="presParOf" srcId="{5E25C566-F673-4363-B583-AEB657B99ABF}" destId="{FA17523E-28D8-481A-ACFC-A862D7080570}" srcOrd="0" destOrd="0" presId="urn:microsoft.com/office/officeart/2005/8/layout/hList1"/>
    <dgm:cxn modelId="{A13602FA-D78C-48FD-A165-2A3A4DFA7DB5}" type="presParOf" srcId="{FA17523E-28D8-481A-ACFC-A862D7080570}" destId="{7053E173-1650-43AF-8AEE-C63389086CA7}" srcOrd="0" destOrd="0" presId="urn:microsoft.com/office/officeart/2005/8/layout/hList1"/>
    <dgm:cxn modelId="{9CAB730F-A330-4DEF-B986-DE273ED47303}" type="presParOf" srcId="{FA17523E-28D8-481A-ACFC-A862D7080570}" destId="{9369AD67-0C5A-468F-9B68-D64911E3B7E9}" srcOrd="1" destOrd="0" presId="urn:microsoft.com/office/officeart/2005/8/layout/hList1"/>
    <dgm:cxn modelId="{CBBA3C38-5B05-480D-879C-8199304A1D8C}" type="presParOf" srcId="{5E25C566-F673-4363-B583-AEB657B99ABF}" destId="{C86F20F9-8A2A-467A-AB2F-8269F13149B2}" srcOrd="1" destOrd="0" presId="urn:microsoft.com/office/officeart/2005/8/layout/hList1"/>
    <dgm:cxn modelId="{356B71BD-4499-41BC-996F-C9CF5A3A8077}" type="presParOf" srcId="{5E25C566-F673-4363-B583-AEB657B99ABF}" destId="{7852E29A-F682-4BC6-A0B8-87BC3013C3D7}" srcOrd="2" destOrd="0" presId="urn:microsoft.com/office/officeart/2005/8/layout/hList1"/>
    <dgm:cxn modelId="{B6B95D83-1F0B-49E1-B196-043611B6D404}" type="presParOf" srcId="{7852E29A-F682-4BC6-A0B8-87BC3013C3D7}" destId="{D45443BD-AC5D-46DB-AD76-07DB4F1AF457}" srcOrd="0" destOrd="0" presId="urn:microsoft.com/office/officeart/2005/8/layout/hList1"/>
    <dgm:cxn modelId="{785FDA4B-0237-46EE-BA83-CDA49852A381}" type="presParOf" srcId="{7852E29A-F682-4BC6-A0B8-87BC3013C3D7}" destId="{0A1FD71D-242E-424B-ACA3-86467AF3F40D}" srcOrd="1" destOrd="0" presId="urn:microsoft.com/office/officeart/2005/8/layout/hList1"/>
    <dgm:cxn modelId="{C2791D8D-66C9-491E-92D3-5EEC9B5C22B1}" type="presParOf" srcId="{5E25C566-F673-4363-B583-AEB657B99ABF}" destId="{8DCBD2FF-9F08-420F-997E-45ACC3E75D0B}" srcOrd="3" destOrd="0" presId="urn:microsoft.com/office/officeart/2005/8/layout/hList1"/>
    <dgm:cxn modelId="{7E245B93-5562-4985-9350-879C9A33D08E}" type="presParOf" srcId="{5E25C566-F673-4363-B583-AEB657B99ABF}" destId="{003C818A-4487-4543-9DF5-81693B9EE4CA}" srcOrd="4" destOrd="0" presId="urn:microsoft.com/office/officeart/2005/8/layout/hList1"/>
    <dgm:cxn modelId="{09E30062-9CFD-4AA5-A99C-1D327B00400F}" type="presParOf" srcId="{003C818A-4487-4543-9DF5-81693B9EE4CA}" destId="{656700CC-C086-48F6-AD3F-D513493A395C}" srcOrd="0" destOrd="0" presId="urn:microsoft.com/office/officeart/2005/8/layout/hList1"/>
    <dgm:cxn modelId="{115A11FC-7903-4B46-A38A-7852C500DF62}" type="presParOf" srcId="{003C818A-4487-4543-9DF5-81693B9EE4CA}" destId="{AB6AA589-5E9F-4487-91D4-EF4104459D60}"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3E173-1650-43AF-8AEE-C63389086CA7}">
      <dsp:nvSpPr>
        <dsp:cNvPr id="0" name=""/>
        <dsp:cNvSpPr/>
      </dsp:nvSpPr>
      <dsp:spPr>
        <a:xfrm>
          <a:off x="0" y="836901"/>
          <a:ext cx="2507456" cy="99295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A1c less than 7% (individualize)</a:t>
          </a:r>
        </a:p>
      </dsp:txBody>
      <dsp:txXfrm>
        <a:off x="0" y="836901"/>
        <a:ext cx="2507456" cy="992955"/>
      </dsp:txXfrm>
    </dsp:sp>
    <dsp:sp modelId="{9369AD67-0C5A-468F-9B68-D64911E3B7E9}">
      <dsp:nvSpPr>
        <dsp:cNvPr id="0" name=""/>
        <dsp:cNvSpPr/>
      </dsp:nvSpPr>
      <dsp:spPr>
        <a:xfrm>
          <a:off x="2571" y="1846856"/>
          <a:ext cx="2507456" cy="2237003"/>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Pre-meal BG 80-130</a:t>
          </a:r>
        </a:p>
        <a:p>
          <a:pPr marL="171450" lvl="1" indent="-171450" algn="l" defTabSz="755650">
            <a:lnSpc>
              <a:spcPct val="90000"/>
            </a:lnSpc>
            <a:spcBef>
              <a:spcPct val="0"/>
            </a:spcBef>
            <a:spcAft>
              <a:spcPct val="15000"/>
            </a:spcAft>
            <a:buChar char="•"/>
          </a:pPr>
          <a:r>
            <a:rPr lang="en-US" sz="1700" kern="1200"/>
            <a:t>Post meal BG &lt;180</a:t>
          </a:r>
        </a:p>
        <a:p>
          <a:pPr marL="171450" lvl="1" indent="-171450" algn="l" defTabSz="755650">
            <a:lnSpc>
              <a:spcPct val="90000"/>
            </a:lnSpc>
            <a:spcBef>
              <a:spcPct val="0"/>
            </a:spcBef>
            <a:spcAft>
              <a:spcPct val="15000"/>
            </a:spcAft>
            <a:buChar char="•"/>
          </a:pPr>
          <a:r>
            <a:rPr lang="en-US" sz="1700" kern="1200"/>
            <a:t>Time in Range (70-180) 70% of time</a:t>
          </a:r>
        </a:p>
      </dsp:txBody>
      <dsp:txXfrm>
        <a:off x="2571" y="1846856"/>
        <a:ext cx="2507456" cy="2237003"/>
      </dsp:txXfrm>
    </dsp:sp>
    <dsp:sp modelId="{D45443BD-AC5D-46DB-AD76-07DB4F1AF457}">
      <dsp:nvSpPr>
        <dsp:cNvPr id="0" name=""/>
        <dsp:cNvSpPr/>
      </dsp:nvSpPr>
      <dsp:spPr>
        <a:xfrm>
          <a:off x="2861071" y="853900"/>
          <a:ext cx="2507456" cy="99295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Blood Pressure </a:t>
          </a:r>
        </a:p>
        <a:p>
          <a:pPr marL="0" lvl="0" indent="0" algn="ctr" defTabSz="755650">
            <a:lnSpc>
              <a:spcPct val="90000"/>
            </a:lnSpc>
            <a:spcBef>
              <a:spcPct val="0"/>
            </a:spcBef>
            <a:spcAft>
              <a:spcPct val="35000"/>
            </a:spcAft>
            <a:buNone/>
          </a:pPr>
          <a:r>
            <a:rPr lang="en-US" sz="1700" kern="1200" dirty="0"/>
            <a:t>&lt;130/80</a:t>
          </a:r>
        </a:p>
        <a:p>
          <a:pPr marL="0" lvl="0" indent="0" algn="ctr" defTabSz="755650">
            <a:lnSpc>
              <a:spcPct val="90000"/>
            </a:lnSpc>
            <a:spcBef>
              <a:spcPct val="0"/>
            </a:spcBef>
            <a:spcAft>
              <a:spcPct val="35000"/>
            </a:spcAft>
            <a:buNone/>
          </a:pPr>
          <a:r>
            <a:rPr lang="en-US" sz="1700" kern="1200" dirty="0"/>
            <a:t>&lt;120/80 for high risk</a:t>
          </a:r>
        </a:p>
      </dsp:txBody>
      <dsp:txXfrm>
        <a:off x="2861071" y="853900"/>
        <a:ext cx="2507456" cy="992955"/>
      </dsp:txXfrm>
    </dsp:sp>
    <dsp:sp modelId="{0A1FD71D-242E-424B-ACA3-86467AF3F40D}">
      <dsp:nvSpPr>
        <dsp:cNvPr id="0" name=""/>
        <dsp:cNvSpPr/>
      </dsp:nvSpPr>
      <dsp:spPr>
        <a:xfrm>
          <a:off x="2861071" y="1828803"/>
          <a:ext cx="2507456" cy="2237003"/>
        </a:xfrm>
        <a:prstGeom prst="rect">
          <a:avLst/>
        </a:prstGeom>
        <a:blipFill rotWithShape="0">
          <a:blip xmlns:r="http://schemas.openxmlformats.org/officeDocument/2006/relationships" r:embed="rId1"/>
          <a:srcRect/>
          <a:stretch>
            <a:fillRect t="-9000" b="-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6700CC-C086-48F6-AD3F-D513493A395C}">
      <dsp:nvSpPr>
        <dsp:cNvPr id="0" name=""/>
        <dsp:cNvSpPr/>
      </dsp:nvSpPr>
      <dsp:spPr>
        <a:xfrm>
          <a:off x="5701217" y="838201"/>
          <a:ext cx="2507456" cy="99295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Cholesterol</a:t>
          </a:r>
          <a:r>
            <a:rPr lang="en-US" sz="1700" kern="1200" dirty="0"/>
            <a:t> </a:t>
          </a:r>
        </a:p>
      </dsp:txBody>
      <dsp:txXfrm>
        <a:off x="5701217" y="838201"/>
        <a:ext cx="2507456" cy="992955"/>
      </dsp:txXfrm>
    </dsp:sp>
    <dsp:sp modelId="{AB6AA589-5E9F-4487-91D4-EF4104459D60}">
      <dsp:nvSpPr>
        <dsp:cNvPr id="0" name=""/>
        <dsp:cNvSpPr/>
      </dsp:nvSpPr>
      <dsp:spPr>
        <a:xfrm>
          <a:off x="5719571" y="1846856"/>
          <a:ext cx="2507456" cy="2237003"/>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171450" lvl="1" indent="-171450" algn="l" defTabSz="755650">
            <a:lnSpc>
              <a:spcPct val="90000"/>
            </a:lnSpc>
            <a:spcBef>
              <a:spcPct val="0"/>
            </a:spcBef>
            <a:spcAft>
              <a:spcPct val="15000"/>
            </a:spcAft>
            <a:buChar char="•"/>
          </a:pPr>
          <a:r>
            <a:rPr lang="en-US" sz="1700" kern="120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846856"/>
        <a:ext cx="2507456" cy="2237003"/>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5" name="Slide Number Placeholder 4"/>
          <p:cNvSpPr>
            <a:spLocks noGrp="1"/>
          </p:cNvSpPr>
          <p:nvPr>
            <p:ph type="sldNum" sz="quarter" idx="3"/>
          </p:nvPr>
        </p:nvSpPr>
        <p:spPr>
          <a:xfrm>
            <a:off x="3479324" y="8641951"/>
            <a:ext cx="3037840" cy="466433"/>
          </a:xfrm>
          <a:prstGeom prst="rect">
            <a:avLst/>
          </a:prstGeom>
        </p:spPr>
        <p:txBody>
          <a:bodyPr vert="horz" lIns="93177" tIns="46589" rIns="93177" bIns="46589" rtlCol="0" anchor="b"/>
          <a:lstStyle>
            <a:lvl1pPr algn="r">
              <a:defRPr sz="1200"/>
            </a:lvl1pPr>
          </a:lstStyle>
          <a:p>
            <a:r>
              <a:rPr lang="en-US" dirty="0"/>
              <a:t>Page </a:t>
            </a:r>
            <a:fld id="{A4A00C26-C2CD-4DD3-AA77-A4A9C8F0E1ED}" type="slidenum">
              <a:rPr lang="en-US" smtClean="0"/>
              <a:t>‹#›</a:t>
            </a:fld>
            <a:endParaRPr lang="en-US" dirty="0"/>
          </a:p>
        </p:txBody>
      </p:sp>
      <p:sp>
        <p:nvSpPr>
          <p:cNvPr id="6" name="Text Box 4"/>
          <p:cNvSpPr txBox="1">
            <a:spLocks noChangeArrowheads="1"/>
          </p:cNvSpPr>
          <p:nvPr/>
        </p:nvSpPr>
        <p:spPr bwMode="auto">
          <a:xfrm>
            <a:off x="493236" y="8829967"/>
            <a:ext cx="4993164" cy="278417"/>
          </a:xfrm>
          <a:prstGeom prst="rect">
            <a:avLst/>
          </a:prstGeom>
          <a:noFill/>
          <a:ln w="12700">
            <a:noFill/>
            <a:miter lim="800000"/>
            <a:headEnd/>
            <a:tailEnd/>
          </a:ln>
          <a:effectLst/>
        </p:spPr>
        <p:txBody>
          <a:bodyPr wrap="square" lIns="92846" tIns="46422" rIns="92846" bIns="46422">
            <a:spAutoFit/>
          </a:bodyPr>
          <a:lstStyle/>
          <a:p>
            <a:pPr>
              <a:spcBef>
                <a:spcPct val="50000"/>
              </a:spcBef>
              <a:defRPr/>
            </a:pPr>
            <a:r>
              <a:rPr lang="en-US" sz="1200" i="1" dirty="0"/>
              <a:t>1998-2026 Diabetes Education Services</a:t>
            </a:r>
            <a:r>
              <a:rPr lang="en-US" sz="1200" i="1" baseline="30000" dirty="0"/>
              <a:t>©                           </a:t>
            </a:r>
            <a:r>
              <a:rPr lang="en-US" sz="1200" b="1" dirty="0"/>
              <a:t>www.DiabetesEd.net</a:t>
            </a:r>
          </a:p>
        </p:txBody>
      </p:sp>
    </p:spTree>
    <p:custDataLst>
      <p:tags r:id="rId2"/>
    </p:custDataLst>
    <p:extLst>
      <p:ext uri="{BB962C8B-B14F-4D97-AF65-F5344CB8AC3E}">
        <p14:creationId xmlns:p14="http://schemas.microsoft.com/office/powerpoint/2010/main" val="642372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B3F865E-7DC9-466F-929A-3C49D925754D}" type="datetimeFigureOut">
              <a:rPr lang="en-US" smtClean="0"/>
              <a:t>4/17/2026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cplive.com/view/ralph-a-defronzo-md-noxious-nine-and-mifepristone-for-hypercortisolism-in-t2d?utm_source=chatgpt.c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16</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17</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257300" y="720725"/>
            <a:ext cx="4800600" cy="36004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18</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19</a:t>
            </a:fld>
            <a:endParaRPr lang="en-US"/>
          </a:p>
        </p:txBody>
      </p:sp>
    </p:spTree>
    <p:extLst>
      <p:ext uri="{BB962C8B-B14F-4D97-AF65-F5344CB8AC3E}">
        <p14:creationId xmlns:p14="http://schemas.microsoft.com/office/powerpoint/2010/main" val="1163755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257300" y="720725"/>
            <a:ext cx="4800600" cy="3600450"/>
          </a:xfrm>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20</a:t>
            </a:fld>
            <a:endParaRPr lang="en-US"/>
          </a:p>
        </p:txBody>
      </p:sp>
    </p:spTree>
    <p:extLst>
      <p:ext uri="{BB962C8B-B14F-4D97-AF65-F5344CB8AC3E}">
        <p14:creationId xmlns:p14="http://schemas.microsoft.com/office/powerpoint/2010/main" val="1809644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2671EE1-CB21-4938-9FD8-9CB14D5FC84F}" type="slidenum">
              <a:rPr lang="en-US" sz="1300"/>
              <a:pPr eaLnBrk="1" hangingPunct="1"/>
              <a:t>21</a:t>
            </a:fld>
            <a:endParaRPr lang="en-US" sz="1300"/>
          </a:p>
        </p:txBody>
      </p:sp>
    </p:spTree>
    <p:extLst>
      <p:ext uri="{BB962C8B-B14F-4D97-AF65-F5344CB8AC3E}">
        <p14:creationId xmlns:p14="http://schemas.microsoft.com/office/powerpoint/2010/main" val="157722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23</a:t>
            </a:fld>
            <a:endParaRPr lang="en-US" sz="1300"/>
          </a:p>
        </p:txBody>
      </p:sp>
    </p:spTree>
    <p:extLst>
      <p:ext uri="{BB962C8B-B14F-4D97-AF65-F5344CB8AC3E}">
        <p14:creationId xmlns:p14="http://schemas.microsoft.com/office/powerpoint/2010/main" val="1630225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insulin piece, please mention we will get into great detail about insulin in the pharmacotherapy module</a:t>
            </a:r>
          </a:p>
        </p:txBody>
      </p:sp>
      <p:sp>
        <p:nvSpPr>
          <p:cNvPr id="4" name="Slide Number Placeholder 3"/>
          <p:cNvSpPr>
            <a:spLocks noGrp="1"/>
          </p:cNvSpPr>
          <p:nvPr>
            <p:ph type="sldNum" sz="quarter" idx="5"/>
          </p:nvPr>
        </p:nvSpPr>
        <p:spPr/>
        <p:txBody>
          <a:bodyPr/>
          <a:lstStyle/>
          <a:p>
            <a:fld id="{E7E172E5-96F5-CE44-BBC6-663907FCDA17}" type="slidenum">
              <a:rPr lang="en-US" smtClean="0"/>
              <a:t>24</a:t>
            </a:fld>
            <a:endParaRPr lang="en-US"/>
          </a:p>
        </p:txBody>
      </p:sp>
    </p:spTree>
    <p:extLst>
      <p:ext uri="{BB962C8B-B14F-4D97-AF65-F5344CB8AC3E}">
        <p14:creationId xmlns:p14="http://schemas.microsoft.com/office/powerpoint/2010/main" val="3480198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31</a:t>
            </a:fld>
            <a:endParaRPr lang="en-US"/>
          </a:p>
        </p:txBody>
      </p:sp>
    </p:spTree>
    <p:extLst>
      <p:ext uri="{BB962C8B-B14F-4D97-AF65-F5344CB8AC3E}">
        <p14:creationId xmlns:p14="http://schemas.microsoft.com/office/powerpoint/2010/main" val="278458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32</a:t>
            </a:fld>
            <a:endParaRPr lang="en-US">
              <a:latin typeface="Times New Roman" pitchFamily="18" charset="0"/>
            </a:endParaRPr>
          </a:p>
        </p:txBody>
      </p:sp>
      <p:sp>
        <p:nvSpPr>
          <p:cNvPr id="227332" name="Rectangle 2"/>
          <p:cNvSpPr>
            <a:spLocks noGrp="1" noRot="1" noChangeAspect="1" noChangeArrowheads="1" noTextEdit="1"/>
          </p:cNvSpPr>
          <p:nvPr>
            <p:ph type="sldImg"/>
          </p:nvPr>
        </p:nvSpPr>
        <p:spPr>
          <a:xfrm>
            <a:off x="876300" y="709613"/>
            <a:ext cx="4014788" cy="3009900"/>
          </a:xfrm>
          <a:ln/>
        </p:spPr>
      </p:sp>
      <p:sp>
        <p:nvSpPr>
          <p:cNvPr id="227333" name="Rectangle 3"/>
          <p:cNvSpPr>
            <a:spLocks noGrp="1" noChangeArrowheads="1"/>
          </p:cNvSpPr>
          <p:nvPr>
            <p:ph type="body" idx="1"/>
          </p:nvPr>
        </p:nvSpPr>
        <p:spPr>
          <a:xfrm>
            <a:off x="746478" y="4008382"/>
            <a:ext cx="5601694" cy="491944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6946" algn="l"/>
              </a:tabLst>
            </a:pPr>
            <a:r>
              <a:rPr lang="en-US"/>
              <a:t>These graphs show the typical progressive nature of type 2 diabetes in terms of 2 key indices: increasing plasma glucose level (top panel) and decline in relative </a:t>
            </a:r>
            <a:r>
              <a:rPr lang="en-US">
                <a:sym typeface="Symbol" pitchFamily="18" charset="2"/>
              </a:rPr>
              <a:t></a:t>
            </a:r>
            <a:r>
              <a:rPr lang="en-US"/>
              <a:t>-cell function as reflected by the drop in endogenous insulin and rise in insulin resistance (lower panel). </a:t>
            </a:r>
          </a:p>
          <a:p>
            <a:pPr>
              <a:tabLst>
                <a:tab pos="116946" algn="l"/>
              </a:tabLst>
            </a:pPr>
            <a:r>
              <a:rPr lang="en-US"/>
              <a:t>In the natural history of type 2 diabetes, insulin resistance rises, insulin secretion falls, and glucose levels begin to rise before diabetes is diagnosed. </a:t>
            </a:r>
          </a:p>
          <a:p>
            <a:pPr>
              <a:tabLst>
                <a:tab pos="116946" algn="l"/>
              </a:tabLst>
            </a:pPr>
            <a:r>
              <a:rPr lang="en-US"/>
              <a:t>Based on the natural history, type 2 diabetes is a disease of progressive insulin failure as shown in the graphic model developed by researchers at the International Diabetes Center.</a:t>
            </a:r>
            <a:r>
              <a:rPr lang="en-US" baseline="30000"/>
              <a:t>1</a:t>
            </a:r>
            <a:r>
              <a:rPr lang="en-US"/>
              <a:t> </a:t>
            </a:r>
          </a:p>
          <a:p>
            <a:pPr>
              <a:tabLst>
                <a:tab pos="116946" algn="l"/>
              </a:tabLst>
            </a:pPr>
            <a:r>
              <a:rPr lang="en-US"/>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a:t>2</a:t>
            </a:r>
            <a:r>
              <a:rPr lang="en-US"/>
              <a:t> </a:t>
            </a:r>
          </a:p>
          <a:p>
            <a:pPr>
              <a:tabLst>
                <a:tab pos="116946" algn="l"/>
              </a:tabLst>
            </a:pPr>
            <a:r>
              <a:rPr lang="en-US"/>
              <a:t>Prior to the diagnosis of diabetes, resistance of cell receptor sites to insulin starts to increase, while insulin secretion by </a:t>
            </a:r>
            <a:r>
              <a:rPr lang="en-US">
                <a:sym typeface="Symbol" pitchFamily="18" charset="2"/>
              </a:rPr>
              <a:t></a:t>
            </a:r>
            <a:r>
              <a:rPr lang="en-US"/>
              <a:t>-cells decreases. Insulin resistance reaches a peak and remains constant. Endogenous insulin secretion continues to decline over the course of diabetes.</a:t>
            </a:r>
            <a:r>
              <a:rPr lang="en-US" baseline="30000"/>
              <a:t>2 </a:t>
            </a:r>
          </a:p>
          <a:p>
            <a:pPr>
              <a:tabLst>
                <a:tab pos="116946" algn="l"/>
              </a:tabLst>
            </a:pPr>
            <a:endParaRPr lang="en-US" baseline="30000"/>
          </a:p>
          <a:p>
            <a:pPr>
              <a:tabLst>
                <a:tab pos="116946" algn="l"/>
              </a:tabLst>
            </a:pPr>
            <a:endParaRPr lang="en-US" baseline="30000"/>
          </a:p>
          <a:p>
            <a:pPr>
              <a:tabLst>
                <a:tab pos="116946" algn="l"/>
              </a:tabLst>
            </a:pPr>
            <a:endParaRPr lang="en-US" b="1"/>
          </a:p>
          <a:p>
            <a:pPr>
              <a:tabLst>
                <a:tab pos="116946" algn="l"/>
              </a:tabLst>
            </a:pPr>
            <a:endParaRPr lang="en-US" b="1"/>
          </a:p>
          <a:p>
            <a:pPr>
              <a:tabLst>
                <a:tab pos="116946" algn="l"/>
              </a:tabLst>
            </a:pPr>
            <a:endParaRPr lang="en-US" b="1"/>
          </a:p>
          <a:p>
            <a:pPr>
              <a:tabLst>
                <a:tab pos="116946" algn="l"/>
              </a:tabLst>
            </a:pPr>
            <a:endParaRPr lang="en-US" b="1"/>
          </a:p>
          <a:p>
            <a:pPr>
              <a:tabLst>
                <a:tab pos="116946" algn="l"/>
              </a:tabLst>
            </a:pPr>
            <a:endParaRPr lang="en-US" b="1"/>
          </a:p>
          <a:p>
            <a:pPr>
              <a:tabLst>
                <a:tab pos="116946" algn="l"/>
              </a:tabLst>
            </a:pPr>
            <a:r>
              <a:rPr lang="en-US" b="1"/>
              <a:t>References:</a:t>
            </a:r>
          </a:p>
          <a:p>
            <a:pPr>
              <a:tabLst>
                <a:tab pos="116946" algn="l"/>
              </a:tabLst>
            </a:pPr>
            <a:r>
              <a:rPr lang="en-US" b="1"/>
              <a:t>1. </a:t>
            </a:r>
            <a:r>
              <a:rPr lang="en-US"/>
              <a:t>Kendall DM. Postprandial blood glucose in the management of type 2 diabetes: the emerging role 	of incretin mimetics. Available at: http://www.medscape.com/viewarticle/515693. </a:t>
            </a:r>
            <a:br>
              <a:rPr lang="en-US"/>
            </a:br>
            <a:r>
              <a:rPr lang="en-US"/>
              <a:t>	Accessed April 21, 2006.</a:t>
            </a:r>
          </a:p>
          <a:p>
            <a:pPr>
              <a:tabLst>
                <a:tab pos="116946" algn="l"/>
              </a:tabLst>
            </a:pPr>
            <a:r>
              <a:rPr lang="en-US" b="1"/>
              <a:t>2.</a:t>
            </a:r>
            <a:r>
              <a:rPr lang="en-US"/>
              <a:t> Ramlo-Halsted BA, Edelman SV. The natural history of type 2 diabetes: implications for clinical 	practice. </a:t>
            </a:r>
            <a:r>
              <a:rPr lang="en-US" i="1"/>
              <a:t>Prim Care.</a:t>
            </a:r>
            <a:r>
              <a:rPr lang="en-US"/>
              <a:t> 1999;26:771-789.</a:t>
            </a:r>
            <a:endParaRPr lang="en-US" baseline="30000"/>
          </a:p>
        </p:txBody>
      </p:sp>
    </p:spTree>
    <p:extLst>
      <p:ext uri="{BB962C8B-B14F-4D97-AF65-F5344CB8AC3E}">
        <p14:creationId xmlns:p14="http://schemas.microsoft.com/office/powerpoint/2010/main" val="3599742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fld id="{CEB75143-B810-4467-B3F7-B829CB5BE84A}" type="slidenum">
              <a:rPr lang="en-US" sz="1300"/>
              <a:pPr eaLnBrk="1" hangingPunct="1"/>
              <a:t>33</a:t>
            </a:fld>
            <a:endParaRPr lang="en-US" sz="1300"/>
          </a:p>
        </p:txBody>
      </p:sp>
      <p:sp>
        <p:nvSpPr>
          <p:cNvPr id="290819" name="Rectangle 7"/>
          <p:cNvSpPr txBox="1">
            <a:spLocks noGrp="1" noChangeArrowheads="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33</a:t>
            </a:fld>
            <a:endParaRPr lang="en-US" sz="1300"/>
          </a:p>
        </p:txBody>
      </p:sp>
      <p:sp>
        <p:nvSpPr>
          <p:cNvPr id="290820" name="Slide Image Placeholder 1"/>
          <p:cNvSpPr>
            <a:spLocks noGrp="1" noRot="1" noChangeAspect="1" noTextEdit="1"/>
          </p:cNvSpPr>
          <p:nvPr>
            <p:ph type="sldImg"/>
          </p:nvPr>
        </p:nvSpPr>
        <p:spPr>
          <a:xfrm>
            <a:off x="1338263" y="744538"/>
            <a:ext cx="4956175" cy="3717925"/>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t>ummary</a:t>
            </a:r>
            <a:r>
              <a:rPr lang="en-US" b="1" dirty="0"/>
              <a:t>: The Noxious Nine in Diabetes Pathophysiology</a:t>
            </a:r>
          </a:p>
          <a:p>
            <a:r>
              <a:rPr lang="en-US" dirty="0"/>
              <a:t>Ralph A. DeFronzo expanded his earlier conceptual model of diabetes—known as the </a:t>
            </a:r>
            <a:r>
              <a:rPr lang="en-US" i="1" dirty="0"/>
              <a:t>Ominous Octet</a:t>
            </a:r>
            <a:r>
              <a:rPr lang="en-US" dirty="0"/>
              <a:t>—to include a ninth element: </a:t>
            </a:r>
            <a:r>
              <a:rPr lang="en-US" b="1" dirty="0"/>
              <a:t>hypercortisolism</a:t>
            </a:r>
            <a:r>
              <a:rPr lang="en-US" dirty="0"/>
              <a:t>. This updated framework is referred to as the </a:t>
            </a:r>
            <a:r>
              <a:rPr lang="en-US" b="1" dirty="0"/>
              <a:t>Noxious Nine</a:t>
            </a:r>
            <a:r>
              <a:rPr lang="en-US" dirty="0"/>
              <a:t>, highlighting the important role of cortisol dysregulation in difficult-to-control type 2 diabetes </a:t>
            </a:r>
            <a:r>
              <a:rPr lang="en-US" dirty="0">
                <a:hlinkClick r:id="rId3"/>
              </a:rPr>
              <a:t>currentsciencedaily.com+8HCP Live+8HCP Live+8</a:t>
            </a:r>
            <a:r>
              <a:rPr lang="en-US" dirty="0"/>
              <a:t>.</a:t>
            </a:r>
          </a:p>
          <a:p>
            <a:r>
              <a:rPr lang="en-US" dirty="0"/>
              <a:t>Recent research, including the CATALYST trial, shows that </a:t>
            </a:r>
            <a:r>
              <a:rPr lang="en-US" b="1" dirty="0"/>
              <a:t>about 24% of patients with difficult-to-control T2D</a:t>
            </a:r>
            <a:r>
              <a:rPr lang="en-US" dirty="0"/>
              <a:t> have underlying hypercortisolism. Treating this condition with </a:t>
            </a:r>
            <a:r>
              <a:rPr lang="en-US" b="1" dirty="0"/>
              <a:t>mifepristone</a:t>
            </a:r>
            <a:r>
              <a:rPr lang="en-US" dirty="0"/>
              <a:t>, a glucocorticoid receptor antagonist, led to significant improvements in HbA1c—averaging around a </a:t>
            </a:r>
            <a:r>
              <a:rPr lang="en-US" b="1" dirty="0"/>
              <a:t>1.5% reduction</a:t>
            </a:r>
            <a:r>
              <a:rPr lang="en-US" dirty="0"/>
              <a:t> </a:t>
            </a:r>
            <a:r>
              <a:rPr lang="en-US" dirty="0">
                <a:hlinkClick r:id="rId3"/>
              </a:rPr>
              <a:t>pmc.ncbi.nlm.nih.gov+3HCP Live+3medscape.com+3</a:t>
            </a:r>
            <a:r>
              <a:rPr lang="en-US" dirty="0"/>
              <a:t>.</a:t>
            </a:r>
          </a:p>
          <a:p>
            <a:r>
              <a:rPr lang="en-US" dirty="0"/>
              <a:t>These findings emphasize the importance of recognizing hypercortisolism in T2D care and suggest that addressing it may help improve glycemic and metabolic control in a subset of patients.</a:t>
            </a:r>
          </a:p>
          <a:p>
            <a:endParaRPr lang="en-US" dirty="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33</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txBody>
          <a:bodyPr/>
          <a:lstStyle/>
          <a:p>
            <a:endParaRPr lang="en-US"/>
          </a:p>
        </p:txBody>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defTabSz="948507">
              <a:defRPr/>
            </a:pPr>
            <a:r>
              <a:rPr lang="en-US" sz="1200">
                <a:solidFill>
                  <a:prstClr val="black"/>
                </a:solidFill>
                <a:latin typeface="Calibri"/>
              </a:rPr>
              <a:t>Diabetes Educational Services© (530) 893 - 8635 </a:t>
            </a:r>
          </a:p>
        </p:txBody>
      </p:sp>
      <p:sp>
        <p:nvSpPr>
          <p:cNvPr id="247813" name="Slide Number Placeholder 4"/>
          <p:cNvSpPr>
            <a:spLocks noGrp="1"/>
          </p:cNvSpPr>
          <p:nvPr>
            <p:ph type="sldNum" sz="quarter" idx="5"/>
          </p:nvPr>
        </p:nvSpPr>
        <p:spPr/>
        <p:txBody>
          <a:bodyPr/>
          <a:lstStyle/>
          <a:p>
            <a:pPr defTabSz="948507">
              <a:defRPr/>
            </a:pPr>
            <a:fld id="{B4B54B1E-5E0E-4D4E-8F4F-C99C8F2F4AFD}" type="slidenum">
              <a:rPr lang="en-US" sz="1200">
                <a:solidFill>
                  <a:prstClr val="black"/>
                </a:solidFill>
                <a:latin typeface="Calibri"/>
              </a:rPr>
              <a:pPr defTabSz="948507">
                <a:defRPr/>
              </a:pPr>
              <a:t>36</a:t>
            </a:fld>
            <a:endParaRPr lang="en-US" sz="1200">
              <a:solidFill>
                <a:prstClr val="black"/>
              </a:solidFill>
              <a:latin typeface="Calibri"/>
            </a:endParaRPr>
          </a:p>
        </p:txBody>
      </p:sp>
    </p:spTree>
    <p:extLst>
      <p:ext uri="{BB962C8B-B14F-4D97-AF65-F5344CB8AC3E}">
        <p14:creationId xmlns:p14="http://schemas.microsoft.com/office/powerpoint/2010/main" val="4119966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p:txBody>
          <a:bodyPr/>
          <a:lstStyle/>
          <a:p>
            <a:pPr>
              <a:defRPr/>
            </a:pPr>
            <a:r>
              <a:rPr lang="en-US"/>
              <a:t>Diabetes Educational Services© (530) 893 - 8635 </a:t>
            </a:r>
          </a:p>
        </p:txBody>
      </p:sp>
      <p:sp>
        <p:nvSpPr>
          <p:cNvPr id="241669" name="Slide Number Placeholder 4"/>
          <p:cNvSpPr>
            <a:spLocks noGrp="1"/>
          </p:cNvSpPr>
          <p:nvPr>
            <p:ph type="sldNum" sz="quarter" idx="5"/>
          </p:nvPr>
        </p:nvSpPr>
        <p:spPr/>
        <p:txBody>
          <a:bodyPr/>
          <a:lstStyle/>
          <a:p>
            <a:pPr>
              <a:defRPr/>
            </a:pPr>
            <a:fld id="{49D7A5FE-843F-4209-BD0D-5EE642DC092A}" type="slidenum">
              <a:rPr lang="en-US" smtClean="0"/>
              <a:pPr>
                <a:defRPr/>
              </a:pPr>
              <a:t>41</a:t>
            </a:fld>
            <a:endParaRPr lang="en-US"/>
          </a:p>
        </p:txBody>
      </p:sp>
    </p:spTree>
    <p:extLst>
      <p:ext uri="{BB962C8B-B14F-4D97-AF65-F5344CB8AC3E}">
        <p14:creationId xmlns:p14="http://schemas.microsoft.com/office/powerpoint/2010/main" val="309717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2692" name="Footer Placeholder 3"/>
          <p:cNvSpPr>
            <a:spLocks noGrp="1"/>
          </p:cNvSpPr>
          <p:nvPr>
            <p:ph type="ftr" sz="quarter" idx="4"/>
          </p:nvPr>
        </p:nvSpPr>
        <p:spPr/>
        <p:txBody>
          <a:bodyPr/>
          <a:lstStyle/>
          <a:p>
            <a:pPr>
              <a:defRPr/>
            </a:pPr>
            <a:r>
              <a:rPr lang="en-US"/>
              <a:t>Diabetes Educational Services© (530) 893 - 8635 </a:t>
            </a:r>
          </a:p>
        </p:txBody>
      </p:sp>
      <p:sp>
        <p:nvSpPr>
          <p:cNvPr id="242693" name="Slide Number Placeholder 4"/>
          <p:cNvSpPr>
            <a:spLocks noGrp="1"/>
          </p:cNvSpPr>
          <p:nvPr>
            <p:ph type="sldNum" sz="quarter" idx="5"/>
          </p:nvPr>
        </p:nvSpPr>
        <p:spPr/>
        <p:txBody>
          <a:bodyPr/>
          <a:lstStyle/>
          <a:p>
            <a:pPr>
              <a:defRPr/>
            </a:pPr>
            <a:fld id="{E0EF82C7-5B6C-4F06-98A9-185405A00D3E}" type="slidenum">
              <a:rPr lang="en-US" smtClean="0"/>
              <a:pPr>
                <a:defRPr/>
              </a:pPr>
              <a:t>42</a:t>
            </a:fld>
            <a:endParaRPr lang="en-US"/>
          </a:p>
        </p:txBody>
      </p:sp>
    </p:spTree>
    <p:extLst>
      <p:ext uri="{BB962C8B-B14F-4D97-AF65-F5344CB8AC3E}">
        <p14:creationId xmlns:p14="http://schemas.microsoft.com/office/powerpoint/2010/main" val="2920278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46</a:t>
            </a:fld>
            <a:endParaRPr lang="en-US"/>
          </a:p>
        </p:txBody>
      </p:sp>
    </p:spTree>
    <p:extLst>
      <p:ext uri="{BB962C8B-B14F-4D97-AF65-F5344CB8AC3E}">
        <p14:creationId xmlns:p14="http://schemas.microsoft.com/office/powerpoint/2010/main" val="2338912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Plate Model benefits is it simplicity and way we can communicate different types of foods, portions and general selections. </a:t>
            </a:r>
          </a:p>
          <a:p>
            <a:endParaRPr lang="en-US" dirty="0"/>
          </a:p>
          <a:p>
            <a:r>
              <a:rPr lang="en-US" sz="3400" dirty="0"/>
              <a:t>Harvard School of Public Health alternative =“Healthy Eating Plate” </a:t>
            </a:r>
            <a:r>
              <a:rPr lang="en-US" sz="3400" dirty="0" err="1"/>
              <a:t>inspis</a:t>
            </a:r>
            <a:endParaRPr lang="en-US" sz="3400" dirty="0"/>
          </a:p>
          <a:p>
            <a:pPr lvl="1"/>
            <a:r>
              <a:rPr lang="en-US" sz="2800" dirty="0"/>
              <a:t>Visit </a:t>
            </a:r>
            <a:r>
              <a:rPr lang="en-US" sz="2800" dirty="0" err="1"/>
              <a:t>www.hsph.harvard.edu</a:t>
            </a:r>
            <a:r>
              <a:rPr lang="en-US" sz="2800" dirty="0"/>
              <a:t>/</a:t>
            </a:r>
            <a:r>
              <a:rPr lang="en-US" sz="2800" dirty="0" err="1"/>
              <a:t>nutritionsource</a:t>
            </a:r>
            <a:endParaRPr lang="en-US" sz="2800"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49</a:t>
            </a:fld>
            <a:endParaRPr lang="en-US"/>
          </a:p>
        </p:txBody>
      </p:sp>
    </p:spTree>
    <p:extLst>
      <p:ext uri="{BB962C8B-B14F-4D97-AF65-F5344CB8AC3E}">
        <p14:creationId xmlns:p14="http://schemas.microsoft.com/office/powerpoint/2010/main" val="4152455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55467" indent="-328012">
              <a:spcBef>
                <a:spcPct val="30000"/>
              </a:spcBef>
              <a:defRPr sz="1300">
                <a:solidFill>
                  <a:schemeClr val="tx1"/>
                </a:solidFill>
                <a:latin typeface="Times New Roman" panose="02020603050405020304" pitchFamily="18" charset="0"/>
              </a:defRPr>
            </a:lvl2pPr>
            <a:lvl3pPr marL="1316991" indent="-262081">
              <a:spcBef>
                <a:spcPct val="30000"/>
              </a:spcBef>
              <a:defRPr sz="1300">
                <a:solidFill>
                  <a:schemeClr val="tx1"/>
                </a:solidFill>
                <a:latin typeface="Times New Roman" panose="02020603050405020304" pitchFamily="18" charset="0"/>
              </a:defRPr>
            </a:lvl3pPr>
            <a:lvl4pPr marL="1844447" indent="-262081">
              <a:spcBef>
                <a:spcPct val="30000"/>
              </a:spcBef>
              <a:defRPr sz="1300">
                <a:solidFill>
                  <a:schemeClr val="tx1"/>
                </a:solidFill>
                <a:latin typeface="Times New Roman" panose="02020603050405020304" pitchFamily="18" charset="0"/>
              </a:defRPr>
            </a:lvl4pPr>
            <a:lvl5pPr marL="2370253" indent="-262081">
              <a:spcBef>
                <a:spcPct val="30000"/>
              </a:spcBef>
              <a:defRPr sz="1300">
                <a:solidFill>
                  <a:schemeClr val="tx1"/>
                </a:solidFill>
                <a:latin typeface="Times New Roman" panose="02020603050405020304" pitchFamily="18" charset="0"/>
              </a:defRPr>
            </a:lvl5pPr>
            <a:lvl6pPr marL="2844963" indent="-262081" eaLnBrk="0" fontAlgn="base" hangingPunct="0">
              <a:spcBef>
                <a:spcPct val="30000"/>
              </a:spcBef>
              <a:spcAft>
                <a:spcPct val="0"/>
              </a:spcAft>
              <a:defRPr sz="1300">
                <a:solidFill>
                  <a:schemeClr val="tx1"/>
                </a:solidFill>
                <a:latin typeface="Times New Roman" panose="02020603050405020304" pitchFamily="18" charset="0"/>
              </a:defRPr>
            </a:lvl6pPr>
            <a:lvl7pPr marL="3319675" indent="-262081" eaLnBrk="0" fontAlgn="base" hangingPunct="0">
              <a:spcBef>
                <a:spcPct val="30000"/>
              </a:spcBef>
              <a:spcAft>
                <a:spcPct val="0"/>
              </a:spcAft>
              <a:defRPr sz="1300">
                <a:solidFill>
                  <a:schemeClr val="tx1"/>
                </a:solidFill>
                <a:latin typeface="Times New Roman" panose="02020603050405020304" pitchFamily="18" charset="0"/>
              </a:defRPr>
            </a:lvl7pPr>
            <a:lvl8pPr marL="3794384" indent="-262081" eaLnBrk="0" fontAlgn="base" hangingPunct="0">
              <a:spcBef>
                <a:spcPct val="30000"/>
              </a:spcBef>
              <a:spcAft>
                <a:spcPct val="0"/>
              </a:spcAft>
              <a:defRPr sz="1300">
                <a:solidFill>
                  <a:schemeClr val="tx1"/>
                </a:solidFill>
                <a:latin typeface="Times New Roman" panose="02020603050405020304" pitchFamily="18" charset="0"/>
              </a:defRPr>
            </a:lvl8pPr>
            <a:lvl9pPr marL="4269094" indent="-26208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55467" indent="-328012">
              <a:spcBef>
                <a:spcPct val="30000"/>
              </a:spcBef>
              <a:defRPr sz="1300">
                <a:solidFill>
                  <a:schemeClr val="tx1"/>
                </a:solidFill>
                <a:latin typeface="Times New Roman" panose="02020603050405020304" pitchFamily="18" charset="0"/>
              </a:defRPr>
            </a:lvl2pPr>
            <a:lvl3pPr marL="1316991" indent="-262081">
              <a:spcBef>
                <a:spcPct val="30000"/>
              </a:spcBef>
              <a:defRPr sz="1300">
                <a:solidFill>
                  <a:schemeClr val="tx1"/>
                </a:solidFill>
                <a:latin typeface="Times New Roman" panose="02020603050405020304" pitchFamily="18" charset="0"/>
              </a:defRPr>
            </a:lvl3pPr>
            <a:lvl4pPr marL="1844447" indent="-262081">
              <a:spcBef>
                <a:spcPct val="30000"/>
              </a:spcBef>
              <a:defRPr sz="1300">
                <a:solidFill>
                  <a:schemeClr val="tx1"/>
                </a:solidFill>
                <a:latin typeface="Times New Roman" panose="02020603050405020304" pitchFamily="18" charset="0"/>
              </a:defRPr>
            </a:lvl4pPr>
            <a:lvl5pPr marL="2370253" indent="-262081">
              <a:spcBef>
                <a:spcPct val="30000"/>
              </a:spcBef>
              <a:defRPr sz="1300">
                <a:solidFill>
                  <a:schemeClr val="tx1"/>
                </a:solidFill>
                <a:latin typeface="Times New Roman" panose="02020603050405020304" pitchFamily="18" charset="0"/>
              </a:defRPr>
            </a:lvl5pPr>
            <a:lvl6pPr marL="2844963" indent="-262081" eaLnBrk="0" fontAlgn="base" hangingPunct="0">
              <a:spcBef>
                <a:spcPct val="30000"/>
              </a:spcBef>
              <a:spcAft>
                <a:spcPct val="0"/>
              </a:spcAft>
              <a:defRPr sz="1300">
                <a:solidFill>
                  <a:schemeClr val="tx1"/>
                </a:solidFill>
                <a:latin typeface="Times New Roman" panose="02020603050405020304" pitchFamily="18" charset="0"/>
              </a:defRPr>
            </a:lvl6pPr>
            <a:lvl7pPr marL="3319675" indent="-262081" eaLnBrk="0" fontAlgn="base" hangingPunct="0">
              <a:spcBef>
                <a:spcPct val="30000"/>
              </a:spcBef>
              <a:spcAft>
                <a:spcPct val="0"/>
              </a:spcAft>
              <a:defRPr sz="1300">
                <a:solidFill>
                  <a:schemeClr val="tx1"/>
                </a:solidFill>
                <a:latin typeface="Times New Roman" panose="02020603050405020304" pitchFamily="18" charset="0"/>
              </a:defRPr>
            </a:lvl7pPr>
            <a:lvl8pPr marL="3794384" indent="-262081" eaLnBrk="0" fontAlgn="base" hangingPunct="0">
              <a:spcBef>
                <a:spcPct val="30000"/>
              </a:spcBef>
              <a:spcAft>
                <a:spcPct val="0"/>
              </a:spcAft>
              <a:defRPr sz="1300">
                <a:solidFill>
                  <a:schemeClr val="tx1"/>
                </a:solidFill>
                <a:latin typeface="Times New Roman" panose="02020603050405020304" pitchFamily="18" charset="0"/>
              </a:defRPr>
            </a:lvl8pPr>
            <a:lvl9pPr marL="4269094" indent="-262081"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50</a:t>
            </a:fld>
            <a:endParaRPr lang="en-US" sz="1400"/>
          </a:p>
        </p:txBody>
      </p:sp>
    </p:spTree>
    <p:extLst>
      <p:ext uri="{BB962C8B-B14F-4D97-AF65-F5344CB8AC3E}">
        <p14:creationId xmlns:p14="http://schemas.microsoft.com/office/powerpoint/2010/main" val="152299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SOC</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52</a:t>
            </a:fld>
            <a:endParaRPr lang="en-US"/>
          </a:p>
        </p:txBody>
      </p:sp>
    </p:spTree>
    <p:extLst>
      <p:ext uri="{BB962C8B-B14F-4D97-AF65-F5344CB8AC3E}">
        <p14:creationId xmlns:p14="http://schemas.microsoft.com/office/powerpoint/2010/main" val="944887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53</a:t>
            </a:fld>
            <a:endParaRPr lang="en-US"/>
          </a:p>
        </p:txBody>
      </p:sp>
    </p:spTree>
    <p:extLst>
      <p:ext uri="{BB962C8B-B14F-4D97-AF65-F5344CB8AC3E}">
        <p14:creationId xmlns:p14="http://schemas.microsoft.com/office/powerpoint/2010/main" val="132034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5</a:t>
            </a:fld>
            <a:endParaRPr lang="en-US"/>
          </a:p>
        </p:txBody>
      </p:sp>
    </p:spTree>
    <p:extLst>
      <p:ext uri="{BB962C8B-B14F-4D97-AF65-F5344CB8AC3E}">
        <p14:creationId xmlns:p14="http://schemas.microsoft.com/office/powerpoint/2010/main" val="2197268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1999-2014, Diabetes Educational Services, All Rights Reserved© Copyright 1999-2014,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55</a:t>
            </a:fld>
            <a:endParaRPr lang="en-US">
              <a:latin typeface="Times New Roman" pitchFamily="18" charset="0"/>
            </a:endParaRPr>
          </a:p>
        </p:txBody>
      </p:sp>
    </p:spTree>
    <p:extLst>
      <p:ext uri="{BB962C8B-B14F-4D97-AF65-F5344CB8AC3E}">
        <p14:creationId xmlns:p14="http://schemas.microsoft.com/office/powerpoint/2010/main" val="964921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0" name="Footer Placeholder 3"/>
          <p:cNvSpPr>
            <a:spLocks noGrp="1"/>
          </p:cNvSpPr>
          <p:nvPr>
            <p:ph type="ftr" sz="quarter" idx="4"/>
          </p:nvPr>
        </p:nvSpPr>
        <p:spPr/>
        <p:txBody>
          <a:bodyPr/>
          <a:lstStyle/>
          <a:p>
            <a:pPr>
              <a:defRPr/>
            </a:pPr>
            <a:r>
              <a:rPr lang="en-US"/>
              <a:t>Diabetes Educational Services© (530) 893 - 8635 </a:t>
            </a:r>
          </a:p>
        </p:txBody>
      </p:sp>
      <p:sp>
        <p:nvSpPr>
          <p:cNvPr id="5018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801FFC61-38C8-414B-A7A9-63C92BC54494}" type="slidenum">
              <a:rPr lang="en-US">
                <a:latin typeface="Times New Roman" panose="02020603050405020304" pitchFamily="18" charset="0"/>
              </a:rPr>
              <a:pPr/>
              <a:t>56</a:t>
            </a:fld>
            <a:endParaRPr lang="en-US">
              <a:latin typeface="Times New Roman" panose="02020603050405020304" pitchFamily="18" charset="0"/>
            </a:endParaRPr>
          </a:p>
        </p:txBody>
      </p:sp>
    </p:spTree>
    <p:extLst>
      <p:ext uri="{BB962C8B-B14F-4D97-AF65-F5344CB8AC3E}">
        <p14:creationId xmlns:p14="http://schemas.microsoft.com/office/powerpoint/2010/main" val="3998109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04" name="Footer Placeholder 3"/>
          <p:cNvSpPr>
            <a:spLocks noGrp="1"/>
          </p:cNvSpPr>
          <p:nvPr>
            <p:ph type="ftr" sz="quarter" idx="4"/>
          </p:nvPr>
        </p:nvSpPr>
        <p:spPr/>
        <p:txBody>
          <a:bodyPr/>
          <a:lstStyle/>
          <a:p>
            <a:pPr>
              <a:defRPr/>
            </a:pPr>
            <a:r>
              <a:rPr lang="en-US"/>
              <a:t>Diabetes Educational Services© (530) 893 - 8635 </a:t>
            </a:r>
          </a:p>
        </p:txBody>
      </p:sp>
      <p:sp>
        <p:nvSpPr>
          <p:cNvPr id="51205"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01AFAE3B-CB69-4201-AAAC-B4296313E701}" type="slidenum">
              <a:rPr lang="en-US">
                <a:latin typeface="Times New Roman" panose="02020603050405020304" pitchFamily="18" charset="0"/>
              </a:rPr>
              <a:pPr/>
              <a:t>57</a:t>
            </a:fld>
            <a:endParaRPr lang="en-US">
              <a:latin typeface="Times New Roman" panose="02020603050405020304" pitchFamily="18" charset="0"/>
            </a:endParaRPr>
          </a:p>
        </p:txBody>
      </p:sp>
    </p:spTree>
    <p:extLst>
      <p:ext uri="{BB962C8B-B14F-4D97-AF65-F5344CB8AC3E}">
        <p14:creationId xmlns:p14="http://schemas.microsoft.com/office/powerpoint/2010/main" val="928576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372"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837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6837ED-A527-4C63-99AB-957DFB799EF5}"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286384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61</a:t>
            </a:fld>
            <a:endParaRPr lang="en-US"/>
          </a:p>
        </p:txBody>
      </p:sp>
    </p:spTree>
    <p:extLst>
      <p:ext uri="{BB962C8B-B14F-4D97-AF65-F5344CB8AC3E}">
        <p14:creationId xmlns:p14="http://schemas.microsoft.com/office/powerpoint/2010/main" val="468739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57300" y="719138"/>
            <a:ext cx="48006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00" indent="-285691">
              <a:defRPr>
                <a:solidFill>
                  <a:schemeClr val="tx1"/>
                </a:solidFill>
                <a:latin typeface="Arial" panose="020B0604020202020204" pitchFamily="34" charset="0"/>
              </a:defRPr>
            </a:lvl2pPr>
            <a:lvl3pPr marL="1142770" indent="-228553">
              <a:defRPr>
                <a:solidFill>
                  <a:schemeClr val="tx1"/>
                </a:solidFill>
                <a:latin typeface="Arial" panose="020B0604020202020204" pitchFamily="34" charset="0"/>
              </a:defRPr>
            </a:lvl3pPr>
            <a:lvl4pPr marL="1599878" indent="-228553">
              <a:defRPr>
                <a:solidFill>
                  <a:schemeClr val="tx1"/>
                </a:solidFill>
                <a:latin typeface="Arial" panose="020B0604020202020204" pitchFamily="34" charset="0"/>
              </a:defRPr>
            </a:lvl4pPr>
            <a:lvl5pPr marL="2056986" indent="-228553">
              <a:defRPr>
                <a:solidFill>
                  <a:schemeClr val="tx1"/>
                </a:solidFill>
                <a:latin typeface="Arial" panose="020B0604020202020204" pitchFamily="34" charset="0"/>
              </a:defRPr>
            </a:lvl5pPr>
            <a:lvl6pPr marL="2514093" indent="-228553" eaLnBrk="0" fontAlgn="base" hangingPunct="0">
              <a:spcBef>
                <a:spcPct val="0"/>
              </a:spcBef>
              <a:spcAft>
                <a:spcPct val="0"/>
              </a:spcAft>
              <a:defRPr>
                <a:solidFill>
                  <a:schemeClr val="tx1"/>
                </a:solidFill>
                <a:latin typeface="Arial" panose="020B0604020202020204" pitchFamily="34" charset="0"/>
              </a:defRPr>
            </a:lvl6pPr>
            <a:lvl7pPr marL="2971201" indent="-228553" eaLnBrk="0" fontAlgn="base" hangingPunct="0">
              <a:spcBef>
                <a:spcPct val="0"/>
              </a:spcBef>
              <a:spcAft>
                <a:spcPct val="0"/>
              </a:spcAft>
              <a:defRPr>
                <a:solidFill>
                  <a:schemeClr val="tx1"/>
                </a:solidFill>
                <a:latin typeface="Arial" panose="020B0604020202020204" pitchFamily="34" charset="0"/>
              </a:defRPr>
            </a:lvl7pPr>
            <a:lvl8pPr marL="3428309" indent="-228553" eaLnBrk="0" fontAlgn="base" hangingPunct="0">
              <a:spcBef>
                <a:spcPct val="0"/>
              </a:spcBef>
              <a:spcAft>
                <a:spcPct val="0"/>
              </a:spcAft>
              <a:defRPr>
                <a:solidFill>
                  <a:schemeClr val="tx1"/>
                </a:solidFill>
                <a:latin typeface="Arial" panose="020B0604020202020204" pitchFamily="34" charset="0"/>
              </a:defRPr>
            </a:lvl8pPr>
            <a:lvl9pPr marL="3885416" indent="-228553"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00" indent="-285691">
              <a:defRPr>
                <a:solidFill>
                  <a:schemeClr val="tx1"/>
                </a:solidFill>
                <a:latin typeface="Arial" panose="020B0604020202020204" pitchFamily="34" charset="0"/>
              </a:defRPr>
            </a:lvl2pPr>
            <a:lvl3pPr marL="1142770" indent="-228553">
              <a:defRPr>
                <a:solidFill>
                  <a:schemeClr val="tx1"/>
                </a:solidFill>
                <a:latin typeface="Arial" panose="020B0604020202020204" pitchFamily="34" charset="0"/>
              </a:defRPr>
            </a:lvl3pPr>
            <a:lvl4pPr marL="1599878" indent="-228553">
              <a:defRPr>
                <a:solidFill>
                  <a:schemeClr val="tx1"/>
                </a:solidFill>
                <a:latin typeface="Arial" panose="020B0604020202020204" pitchFamily="34" charset="0"/>
              </a:defRPr>
            </a:lvl4pPr>
            <a:lvl5pPr marL="2056986" indent="-228553">
              <a:defRPr>
                <a:solidFill>
                  <a:schemeClr val="tx1"/>
                </a:solidFill>
                <a:latin typeface="Arial" panose="020B0604020202020204" pitchFamily="34" charset="0"/>
              </a:defRPr>
            </a:lvl5pPr>
            <a:lvl6pPr marL="2514093" indent="-228553" eaLnBrk="0" fontAlgn="base" hangingPunct="0">
              <a:spcBef>
                <a:spcPct val="0"/>
              </a:spcBef>
              <a:spcAft>
                <a:spcPct val="0"/>
              </a:spcAft>
              <a:defRPr>
                <a:solidFill>
                  <a:schemeClr val="tx1"/>
                </a:solidFill>
                <a:latin typeface="Arial" panose="020B0604020202020204" pitchFamily="34" charset="0"/>
              </a:defRPr>
            </a:lvl6pPr>
            <a:lvl7pPr marL="2971201" indent="-228553" eaLnBrk="0" fontAlgn="base" hangingPunct="0">
              <a:spcBef>
                <a:spcPct val="0"/>
              </a:spcBef>
              <a:spcAft>
                <a:spcPct val="0"/>
              </a:spcAft>
              <a:defRPr>
                <a:solidFill>
                  <a:schemeClr val="tx1"/>
                </a:solidFill>
                <a:latin typeface="Arial" panose="020B0604020202020204" pitchFamily="34" charset="0"/>
              </a:defRPr>
            </a:lvl7pPr>
            <a:lvl8pPr marL="3428309" indent="-228553" eaLnBrk="0" fontAlgn="base" hangingPunct="0">
              <a:spcBef>
                <a:spcPct val="0"/>
              </a:spcBef>
              <a:spcAft>
                <a:spcPct val="0"/>
              </a:spcAft>
              <a:defRPr>
                <a:solidFill>
                  <a:schemeClr val="tx1"/>
                </a:solidFill>
                <a:latin typeface="Arial" panose="020B0604020202020204" pitchFamily="34" charset="0"/>
              </a:defRPr>
            </a:lvl8pPr>
            <a:lvl9pPr marL="3885416" indent="-228553"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65</a:t>
            </a:fld>
            <a:endParaRPr lang="en-US">
              <a:latin typeface="Times New Roman" panose="02020603050405020304" pitchFamily="18" charset="0"/>
            </a:endParaRPr>
          </a:p>
        </p:txBody>
      </p:sp>
    </p:spTree>
    <p:extLst>
      <p:ext uri="{BB962C8B-B14F-4D97-AF65-F5344CB8AC3E}">
        <p14:creationId xmlns:p14="http://schemas.microsoft.com/office/powerpoint/2010/main" val="206362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9</a:t>
            </a:fld>
            <a:endParaRPr lang="en-US" sz="1300"/>
          </a:p>
        </p:txBody>
      </p:sp>
    </p:spTree>
    <p:extLst>
      <p:ext uri="{BB962C8B-B14F-4D97-AF65-F5344CB8AC3E}">
        <p14:creationId xmlns:p14="http://schemas.microsoft.com/office/powerpoint/2010/main" val="1984020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10</a:t>
            </a:fld>
            <a:endParaRPr lang="en-US" sz="1300"/>
          </a:p>
        </p:txBody>
      </p:sp>
    </p:spTree>
    <p:extLst>
      <p:ext uri="{BB962C8B-B14F-4D97-AF65-F5344CB8AC3E}">
        <p14:creationId xmlns:p14="http://schemas.microsoft.com/office/powerpoint/2010/main" val="158665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89" indent="-301995">
              <a:defRPr>
                <a:solidFill>
                  <a:schemeClr val="tx1"/>
                </a:solidFill>
                <a:latin typeface="Arial" pitchFamily="34" charset="0"/>
              </a:defRPr>
            </a:lvl2pPr>
            <a:lvl3pPr marL="1207985" indent="-241598">
              <a:defRPr>
                <a:solidFill>
                  <a:schemeClr val="tx1"/>
                </a:solidFill>
                <a:latin typeface="Arial" pitchFamily="34" charset="0"/>
              </a:defRPr>
            </a:lvl3pPr>
            <a:lvl4pPr marL="1691178" indent="-241598">
              <a:defRPr>
                <a:solidFill>
                  <a:schemeClr val="tx1"/>
                </a:solidFill>
                <a:latin typeface="Arial" pitchFamily="34" charset="0"/>
              </a:defRPr>
            </a:lvl4pPr>
            <a:lvl5pPr marL="2174371" indent="-241598">
              <a:defRPr>
                <a:solidFill>
                  <a:schemeClr val="tx1"/>
                </a:solidFill>
                <a:latin typeface="Arial" pitchFamily="34" charset="0"/>
              </a:defRPr>
            </a:lvl5pPr>
            <a:lvl6pPr marL="2657565" indent="-241598" eaLnBrk="0" fontAlgn="base" hangingPunct="0">
              <a:spcBef>
                <a:spcPct val="0"/>
              </a:spcBef>
              <a:spcAft>
                <a:spcPct val="0"/>
              </a:spcAft>
              <a:defRPr>
                <a:solidFill>
                  <a:schemeClr val="tx1"/>
                </a:solidFill>
                <a:latin typeface="Arial" pitchFamily="34" charset="0"/>
              </a:defRPr>
            </a:lvl6pPr>
            <a:lvl7pPr marL="3140759" indent="-241598" eaLnBrk="0" fontAlgn="base" hangingPunct="0">
              <a:spcBef>
                <a:spcPct val="0"/>
              </a:spcBef>
              <a:spcAft>
                <a:spcPct val="0"/>
              </a:spcAft>
              <a:defRPr>
                <a:solidFill>
                  <a:schemeClr val="tx1"/>
                </a:solidFill>
                <a:latin typeface="Arial" pitchFamily="34" charset="0"/>
              </a:defRPr>
            </a:lvl7pPr>
            <a:lvl8pPr marL="3623952" indent="-241598" eaLnBrk="0" fontAlgn="base" hangingPunct="0">
              <a:spcBef>
                <a:spcPct val="0"/>
              </a:spcBef>
              <a:spcAft>
                <a:spcPct val="0"/>
              </a:spcAft>
              <a:defRPr>
                <a:solidFill>
                  <a:schemeClr val="tx1"/>
                </a:solidFill>
                <a:latin typeface="Arial" pitchFamily="34" charset="0"/>
              </a:defRPr>
            </a:lvl8pPr>
            <a:lvl9pPr marL="4107145" indent="-24159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11</a:t>
            </a:fld>
            <a:endParaRPr lang="en-US">
              <a:latin typeface="Times New Roman" pitchFamily="18" charset="0"/>
            </a:endParaRPr>
          </a:p>
        </p:txBody>
      </p:sp>
      <p:sp>
        <p:nvSpPr>
          <p:cNvPr id="214019" name="Rectangle 7"/>
          <p:cNvSpPr txBox="1">
            <a:spLocks noGrp="1" noChangeArrowheads="1"/>
          </p:cNvSpPr>
          <p:nvPr/>
        </p:nvSpPr>
        <p:spPr bwMode="auto">
          <a:xfrm>
            <a:off x="4421296" y="9602869"/>
            <a:ext cx="3381586" cy="5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73" tIns="50885" rIns="101773" bIns="5088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11</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89" indent="-301995">
              <a:defRPr>
                <a:solidFill>
                  <a:schemeClr val="tx1"/>
                </a:solidFill>
                <a:latin typeface="Arial" pitchFamily="34" charset="0"/>
              </a:defRPr>
            </a:lvl2pPr>
            <a:lvl3pPr marL="1207985" indent="-241598">
              <a:defRPr>
                <a:solidFill>
                  <a:schemeClr val="tx1"/>
                </a:solidFill>
                <a:latin typeface="Arial" pitchFamily="34" charset="0"/>
              </a:defRPr>
            </a:lvl3pPr>
            <a:lvl4pPr marL="1691178" indent="-241598">
              <a:defRPr>
                <a:solidFill>
                  <a:schemeClr val="tx1"/>
                </a:solidFill>
                <a:latin typeface="Arial" pitchFamily="34" charset="0"/>
              </a:defRPr>
            </a:lvl4pPr>
            <a:lvl5pPr marL="2174371" indent="-241598">
              <a:defRPr>
                <a:solidFill>
                  <a:schemeClr val="tx1"/>
                </a:solidFill>
                <a:latin typeface="Arial" pitchFamily="34" charset="0"/>
              </a:defRPr>
            </a:lvl5pPr>
            <a:lvl6pPr marL="2657565" indent="-241598" eaLnBrk="0" fontAlgn="base" hangingPunct="0">
              <a:spcBef>
                <a:spcPct val="0"/>
              </a:spcBef>
              <a:spcAft>
                <a:spcPct val="0"/>
              </a:spcAft>
              <a:defRPr>
                <a:solidFill>
                  <a:schemeClr val="tx1"/>
                </a:solidFill>
                <a:latin typeface="Arial" pitchFamily="34" charset="0"/>
              </a:defRPr>
            </a:lvl6pPr>
            <a:lvl7pPr marL="3140759" indent="-241598" eaLnBrk="0" fontAlgn="base" hangingPunct="0">
              <a:spcBef>
                <a:spcPct val="0"/>
              </a:spcBef>
              <a:spcAft>
                <a:spcPct val="0"/>
              </a:spcAft>
              <a:defRPr>
                <a:solidFill>
                  <a:schemeClr val="tx1"/>
                </a:solidFill>
                <a:latin typeface="Arial" pitchFamily="34" charset="0"/>
              </a:defRPr>
            </a:lvl7pPr>
            <a:lvl8pPr marL="3623952" indent="-241598" eaLnBrk="0" fontAlgn="base" hangingPunct="0">
              <a:spcBef>
                <a:spcPct val="0"/>
              </a:spcBef>
              <a:spcAft>
                <a:spcPct val="0"/>
              </a:spcAft>
              <a:defRPr>
                <a:solidFill>
                  <a:schemeClr val="tx1"/>
                </a:solidFill>
                <a:latin typeface="Arial" pitchFamily="34" charset="0"/>
              </a:defRPr>
            </a:lvl8pPr>
            <a:lvl9pPr marL="4107145" indent="-24159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421296" y="9602869"/>
            <a:ext cx="3381586" cy="5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73" tIns="50885" rIns="101773" bIns="5088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11</a:t>
            </a:fld>
            <a:endParaRPr lang="en-US" sz="1300"/>
          </a:p>
        </p:txBody>
      </p:sp>
      <p:sp>
        <p:nvSpPr>
          <p:cNvPr id="214022" name="Rectangle 2"/>
          <p:cNvSpPr>
            <a:spLocks noGrp="1" noRot="1" noChangeAspect="1" noChangeArrowheads="1" noTextEdit="1"/>
          </p:cNvSpPr>
          <p:nvPr>
            <p:ph type="sldImg"/>
          </p:nvPr>
        </p:nvSpPr>
        <p:spPr>
          <a:xfrm>
            <a:off x="466725" y="419100"/>
            <a:ext cx="3922713" cy="2941638"/>
          </a:xfrm>
          <a:ln/>
        </p:spPr>
      </p:sp>
      <p:sp>
        <p:nvSpPr>
          <p:cNvPr id="214023" name="Rectangle 3"/>
          <p:cNvSpPr>
            <a:spLocks noGrp="1" noChangeArrowheads="1"/>
          </p:cNvSpPr>
          <p:nvPr>
            <p:ph type="body" idx="1"/>
          </p:nvPr>
        </p:nvSpPr>
        <p:spPr>
          <a:xfrm>
            <a:off x="433494" y="3527109"/>
            <a:ext cx="6935894" cy="62241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dirty="0"/>
          </a:p>
          <a:p>
            <a:r>
              <a:rPr lang="en-US" dirty="0"/>
              <a:t>DISCUSSION POINTS:</a:t>
            </a:r>
          </a:p>
          <a:p>
            <a:pPr lvl="1"/>
            <a:r>
              <a:rPr lang="en-US" dirty="0"/>
              <a:t>--Upon food ingestion, GLP-1 is secreted into the circulation from L cells of small intestine. </a:t>
            </a:r>
          </a:p>
          <a:p>
            <a:pPr lvl="1"/>
            <a:r>
              <a:rPr lang="en-US" dirty="0"/>
              <a:t>--GLP-1 increases beta-cell response by enhancing glucose-dependent insulin secretion. </a:t>
            </a:r>
          </a:p>
          <a:p>
            <a:pPr lvl="1"/>
            <a:r>
              <a:rPr lang="en-US" dirty="0"/>
              <a:t>--GLP-1 decreases beta-cell workload and hence the demand for insulin secretion by:</a:t>
            </a:r>
          </a:p>
          <a:p>
            <a:pPr lvl="2"/>
            <a:r>
              <a:rPr lang="en-US" dirty="0"/>
              <a:t>--Regulating the rate of gastric emptying such that meal nutrients are delivered to the small intestine and, in turn, absorbed into the circulation more smoothly, reducing peak nutrient absorption and insulin demand (beta-cell workload)</a:t>
            </a:r>
          </a:p>
          <a:p>
            <a:pPr lvl="2"/>
            <a:r>
              <a:rPr lang="en-US" dirty="0"/>
              <a:t>--Decreasing postprandial glucagon secretion from pancreatic alpha cells, which helps to maintain the counterregulatory balance between insulin and glucagon  </a:t>
            </a:r>
          </a:p>
          <a:p>
            <a:pPr lvl="2"/>
            <a:r>
              <a:rPr lang="en-US" dirty="0"/>
              <a:t>--Reducing postprandial glucagon secretion, GLP-1 has an indirect benefit on beta-cell workload, since decreased glucagon secretion will produce decreased postprandial hepatic glucose output</a:t>
            </a:r>
          </a:p>
          <a:p>
            <a:pPr lvl="2"/>
            <a:r>
              <a:rPr lang="en-US" dirty="0"/>
              <a:t>--Having effects on the central nervous system, resulting in increased satiety (sensation of satisfaction with food intake) and a reduction of food intake</a:t>
            </a:r>
          </a:p>
          <a:p>
            <a:pPr lvl="1"/>
            <a:r>
              <a:rPr lang="en-US" dirty="0"/>
              <a:t>--By decreasing beta-cell workload and improving beta-cell response, GLP-1 is an important regulator of glucose homeostasis.</a:t>
            </a:r>
          </a:p>
          <a:p>
            <a:pPr lvl="1"/>
            <a:endParaRPr lang="en-US" dirty="0"/>
          </a:p>
          <a:p>
            <a:r>
              <a:rPr lang="en-US" dirty="0"/>
              <a:t>SLIDE BACKGROUND:</a:t>
            </a:r>
          </a:p>
          <a:p>
            <a:pPr lvl="1"/>
            <a:r>
              <a:rPr lang="en-US" dirty="0"/>
              <a:t>--Effect on Beta-cell: Drucker DJ. Diabetes. 1998; 47:159-169</a:t>
            </a:r>
          </a:p>
          <a:p>
            <a:pPr lvl="1"/>
            <a:r>
              <a:rPr lang="en-US" dirty="0"/>
              <a:t>--Effect on Alpha cell:  Larsson H, et al. Acta </a:t>
            </a:r>
            <a:r>
              <a:rPr lang="en-US" dirty="0" err="1"/>
              <a:t>Physiol</a:t>
            </a:r>
            <a:r>
              <a:rPr lang="en-US" dirty="0"/>
              <a:t> Scand. 1997; 160:413-422</a:t>
            </a:r>
          </a:p>
          <a:p>
            <a:pPr lvl="1"/>
            <a:r>
              <a:rPr lang="en-US" dirty="0"/>
              <a:t>--Effects on Liver: Larsson H, et al. Acta </a:t>
            </a:r>
            <a:r>
              <a:rPr lang="en-US" dirty="0" err="1"/>
              <a:t>Physiol</a:t>
            </a:r>
            <a:r>
              <a:rPr lang="en-US" dirty="0"/>
              <a:t> Scand. 1997; 160:413-422</a:t>
            </a:r>
          </a:p>
          <a:p>
            <a:pPr lvl="1"/>
            <a:r>
              <a:rPr lang="en-US" dirty="0"/>
              <a:t>--Effects on Stomach: Nauck MA, et al. </a:t>
            </a:r>
            <a:r>
              <a:rPr lang="en-US" dirty="0" err="1"/>
              <a:t>Diabetologia</a:t>
            </a:r>
            <a:r>
              <a:rPr lang="en-US" dirty="0"/>
              <a:t>. 1996; 39:1546-1553</a:t>
            </a:r>
          </a:p>
          <a:p>
            <a:pPr lvl="1"/>
            <a:r>
              <a:rPr lang="en-US" dirty="0"/>
              <a:t>--Effects on CNS: Flint A, et al. J Clin Invest. 1998; 101:515-520</a:t>
            </a:r>
          </a:p>
          <a:p>
            <a:pPr lvl="1"/>
            <a:endParaRPr lang="en-US" dirty="0"/>
          </a:p>
        </p:txBody>
      </p:sp>
    </p:spTree>
    <p:extLst>
      <p:ext uri="{BB962C8B-B14F-4D97-AF65-F5344CB8AC3E}">
        <p14:creationId xmlns:p14="http://schemas.microsoft.com/office/powerpoint/2010/main" val="3262815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943229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70559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715446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575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4/17/2026</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219960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720001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3289025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510236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1"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18" Type="http://schemas.openxmlformats.org/officeDocument/2006/relationships/image" Target="../media/image3.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7.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5" name="Picture 2"/>
          <p:cNvPicPr>
            <a:picLocks noChangeAspect="1" noChangeArrowheads="1"/>
          </p:cNvPicPr>
          <p:nvPr userDrawn="1"/>
        </p:nvPicPr>
        <p:blipFill>
          <a:blip r:embed="rId20"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1">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2"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6" r:id="rId13"/>
    <p:sldLayoutId id="2147483687" r:id="rId14"/>
    <p:sldLayoutId id="2147483688" r:id="rId15"/>
    <p:sldLayoutId id="2147483689" r:id="rId16"/>
    <p:sldLayoutId id="2147483690" r:id="rId17"/>
    <p:sldLayoutId id="214748369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9.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2.png"/><Relationship Id="rId4" Type="http://schemas.microsoft.com/office/2018/10/relationships/comments" Target="../comments/modernComment_B60_DC7636F.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9.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4.pn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41.pn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FE6CE_86AE2BBB.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hyperlink" Target="http://www.worlddiabetesday.org/node/4494" TargetMode="Externa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notesSlide" Target="../notesSlides/notesSlide19.xml"/><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oleObject" Target="../embeddings/oleObject2.bin"/><Relationship Id="rId5" Type="http://schemas.openxmlformats.org/officeDocument/2006/relationships/image" Target="../media/image69.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33.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slideLayout" Target="../slideLayouts/slideLayout2.xml"/><Relationship Id="rId7" Type="http://schemas.openxmlformats.org/officeDocument/2006/relationships/image" Target="../media/image74.jpeg"/><Relationship Id="rId12" Type="http://schemas.openxmlformats.org/officeDocument/2006/relationships/image" Target="../media/image79.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28.xml"/><Relationship Id="rId6" Type="http://schemas.openxmlformats.org/officeDocument/2006/relationships/image" Target="../media/image73.wmf"/><Relationship Id="rId11" Type="http://schemas.openxmlformats.org/officeDocument/2006/relationships/image" Target="../media/image78.wmf"/><Relationship Id="rId5" Type="http://schemas.openxmlformats.org/officeDocument/2006/relationships/image" Target="../media/image72.wmf"/><Relationship Id="rId10" Type="http://schemas.openxmlformats.org/officeDocument/2006/relationships/image" Target="../media/image77.wmf"/><Relationship Id="rId4" Type="http://schemas.openxmlformats.org/officeDocument/2006/relationships/notesSlide" Target="../notesSlides/notesSlide21.xml"/><Relationship Id="rId9" Type="http://schemas.openxmlformats.org/officeDocument/2006/relationships/image" Target="../media/image76.wmf"/></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7FFFE69F_225D4DD3.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83.svg"/><Relationship Id="rId5" Type="http://schemas.openxmlformats.org/officeDocument/2006/relationships/image" Target="../media/image82.jpe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7FFFE6C9_B4EA4D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microsoft.com/office/2018/10/relationships/comments" Target="../comments/modernComment_7FFFE699_377C9522.xml"/><Relationship Id="rId1" Type="http://schemas.openxmlformats.org/officeDocument/2006/relationships/slideLayout" Target="../slideLayouts/slideLayout4.xml"/><Relationship Id="rId5" Type="http://schemas.openxmlformats.org/officeDocument/2006/relationships/image" Target="../media/image83.sv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25.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18/10/relationships/comments" Target="../comments/modernComment_7FA35744_C9DB5526.xml"/><Relationship Id="rId9" Type="http://schemas.microsoft.com/office/2007/relationships/diagramDrawing" Target="../diagrams/drawing2.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microsoft.com/office/2018/10/relationships/comments" Target="../comments/modernComment_4C8_7A7215F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98.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microsoft.com/office/2018/10/relationships/comments" Target="../comments/modernComment_7FE4E4C8_344D2F4D.xm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3" Type="http://schemas.microsoft.com/office/2018/10/relationships/comments" Target="../comments/modernComment_313_70F13217.xml"/><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03.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45.xml"/><Relationship Id="rId6" Type="http://schemas.openxmlformats.org/officeDocument/2006/relationships/image" Target="../media/image105.jpeg"/><Relationship Id="rId5" Type="http://schemas.openxmlformats.org/officeDocument/2006/relationships/image" Target="../media/image56.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107.WMF"/><Relationship Id="rId5" Type="http://schemas.openxmlformats.org/officeDocument/2006/relationships/image" Target="../media/image106.png"/><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notesSlide" Target="../notesSlides/notesSlide33.xml"/><Relationship Id="rId7"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hyperlink" Target="http://www.childrenwithdiabetes.com/gifs/products/glucagonkitred.jpg" TargetMode="External"/><Relationship Id="rId5" Type="http://schemas.openxmlformats.org/officeDocument/2006/relationships/image" Target="../media/image110.jpeg"/><Relationship Id="rId4" Type="http://schemas.openxmlformats.org/officeDocument/2006/relationships/hyperlink" Target="http://www.childrenwithdiabetes.com/gifs/products/glucagonkitredopen.jp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12.xml"/><Relationship Id="rId1" Type="http://schemas.openxmlformats.org/officeDocument/2006/relationships/tags" Target="../tags/tag4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50.xml"/><Relationship Id="rId5" Type="http://schemas.openxmlformats.org/officeDocument/2006/relationships/image" Target="../media/image122.tiff"/><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hyperlink" Target="https://coveragetoolkit.org/health-equity/defining-health-equity/" TargetMode="External"/><Relationship Id="rId4" Type="http://schemas.openxmlformats.org/officeDocument/2006/relationships/hyperlink" Target="https://www.bridgespan.org/insights/library/public-health/the-community-cure-for-health-care-(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a:t>Diabetes Pathophysiology</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www.DiabetesEd.net|2026</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100" y="659495"/>
            <a:ext cx="5765800" cy="1894561"/>
          </a:xfrm>
          <a:prstGeom prst="rect">
            <a:avLst/>
          </a:prstGeom>
        </p:spPr>
      </p:pic>
      <p:sp>
        <p:nvSpPr>
          <p:cNvPr id="6" name="Subtitle 9"/>
          <p:cNvSpPr txBox="1">
            <a:spLocks/>
          </p:cNvSpPr>
          <p:nvPr/>
        </p:nvSpPr>
        <p:spPr>
          <a:xfrm>
            <a:off x="1252330" y="4111487"/>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nSpc>
                <a:spcPts val="2400"/>
              </a:lnSpc>
              <a:spcBef>
                <a:spcPts val="0"/>
              </a:spcBef>
            </a:pPr>
            <a:r>
              <a:rPr lang="en-US" sz="2400"/>
              <a:t>Beverly Dyck Thomassian, RN, MPH, BC-ADM, CDE</a:t>
            </a:r>
          </a:p>
          <a:p>
            <a:pPr>
              <a:lnSpc>
                <a:spcPts val="2400"/>
              </a:lnSpc>
              <a:spcBef>
                <a:spcPts val="0"/>
              </a:spcBef>
            </a:pPr>
            <a:r>
              <a:rPr lang="en-US" sz="2400"/>
              <a:t>President, Diabetes Education Services</a:t>
            </a:r>
            <a:endParaRPr lang="en-US" sz="2400"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609600" y="15240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incretins (GLP-1) intestinal mucosa, beta cell has receptors)</a:t>
            </a:r>
          </a:p>
        </p:txBody>
      </p:sp>
      <p:sp>
        <p:nvSpPr>
          <p:cNvPr id="1336324" name="Rectangle 4"/>
          <p:cNvSpPr>
            <a:spLocks noChangeArrowheads="1"/>
          </p:cNvSpPr>
          <p:nvPr/>
        </p:nvSpPr>
        <p:spPr bwMode="auto">
          <a:xfrm>
            <a:off x="6324600" y="16764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419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xfrm>
            <a:off x="457200" y="152400"/>
            <a:ext cx="8229600" cy="795338"/>
          </a:xfrm>
        </p:spPr>
        <p:txBody>
          <a:bodyPr>
            <a:normAutofit/>
          </a:bodyPr>
          <a:lstStyle/>
          <a:p>
            <a:pPr eaLnBrk="1" hangingPunct="1"/>
            <a:r>
              <a:rPr lang="en-US" sz="2800" dirty="0"/>
              <a:t>Understanding the Natural Role of Incretins</a:t>
            </a:r>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1287532"/>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b="1" dirty="0">
                <a:cs typeface="Arial" pitchFamily="34" charset="0"/>
              </a:rPr>
              <a:t>GLP-1 secreted upon ingestion of food by L-cells in the distal small intestine</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838318" y="2498389"/>
            <a:ext cx="1244867" cy="3100607"/>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
        <p:nvSpPr>
          <p:cNvPr id="3" name="Text Box 15">
            <a:extLst>
              <a:ext uri="{FF2B5EF4-FFF2-40B4-BE49-F238E27FC236}">
                <a16:creationId xmlns:a16="http://schemas.microsoft.com/office/drawing/2014/main" id="{983DB5D0-02B8-A6A3-842F-E5ADAF9F23A2}"/>
              </a:ext>
            </a:extLst>
          </p:cNvPr>
          <p:cNvSpPr txBox="1">
            <a:spLocks noChangeArrowheads="1"/>
          </p:cNvSpPr>
          <p:nvPr/>
        </p:nvSpPr>
        <p:spPr bwMode="blackWhite">
          <a:xfrm>
            <a:off x="5250846" y="1017606"/>
            <a:ext cx="3616325" cy="982833"/>
          </a:xfrm>
          <a:prstGeom prst="rect">
            <a:avLst/>
          </a:prstGeom>
          <a:solidFill>
            <a:schemeClr val="bg2"/>
          </a:solidFill>
          <a:ln w="9525">
            <a:solidFill>
              <a:schemeClr val="bg2"/>
            </a:solidFill>
            <a:miter lim="800000"/>
            <a:headEnd/>
            <a:tailEnd/>
          </a:ln>
        </p:spPr>
        <p:txBody>
          <a:bodyPr wrap="square">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b="1" dirty="0">
                <a:cs typeface="Arial" pitchFamily="34" charset="0"/>
              </a:rPr>
              <a:t>GIP secreted  by K-cells upon ingestion of food in the proximal small intestine</a:t>
            </a:r>
          </a:p>
        </p:txBody>
      </p:sp>
      <p:sp>
        <p:nvSpPr>
          <p:cNvPr id="6" name="Line 21">
            <a:extLst>
              <a:ext uri="{FF2B5EF4-FFF2-40B4-BE49-F238E27FC236}">
                <a16:creationId xmlns:a16="http://schemas.microsoft.com/office/drawing/2014/main" id="{762E9566-90D5-96AB-2C61-B18A340D39AF}"/>
              </a:ext>
            </a:extLst>
          </p:cNvPr>
          <p:cNvSpPr>
            <a:spLocks noChangeShapeType="1"/>
          </p:cNvSpPr>
          <p:nvPr/>
        </p:nvSpPr>
        <p:spPr bwMode="auto">
          <a:xfrm rot="-10824380" flipV="1">
            <a:off x="4626908" y="2072779"/>
            <a:ext cx="707221" cy="2890864"/>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Tree>
    <p:custDataLst>
      <p:tags r:id="rId1"/>
    </p:custDataLst>
    <p:extLst>
      <p:ext uri="{BB962C8B-B14F-4D97-AF65-F5344CB8AC3E}">
        <p14:creationId xmlns:p14="http://schemas.microsoft.com/office/powerpoint/2010/main" val="2311709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par>
                          <p:cTn id="74" fill="hold">
                            <p:stCondLst>
                              <p:cond delay="1500"/>
                            </p:stCondLst>
                            <p:childTnLst>
                              <p:par>
                                <p:cTn id="75" presetID="9" presetClass="entr" presetSubtype="0" fill="hold" grpId="0"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dissolve">
                                      <p:cBhvr>
                                        <p:cTn id="77" dur="500"/>
                                        <p:tgtEl>
                                          <p:spTgt spid="3"/>
                                        </p:tgtEl>
                                      </p:cBhvr>
                                    </p:animEffect>
                                  </p:childTnLst>
                                </p:cTn>
                              </p:par>
                            </p:childTnLst>
                          </p:cTn>
                        </p:par>
                        <p:par>
                          <p:cTn id="78" fill="hold">
                            <p:stCondLst>
                              <p:cond delay="2000"/>
                            </p:stCondLst>
                            <p:childTnLst>
                              <p:par>
                                <p:cTn id="79" presetID="22" presetClass="entr" presetSubtype="1" fill="hold" nodeType="after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ipe(up)">
                                      <p:cBhvr>
                                        <p:cTn id="8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P spid="3" grpId="0" animBg="1" autoUpdateAnimBg="0"/>
    </p:bldLst>
  </p:timing>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597708-78EE-DA49-0994-BD539BEC45AC}"/>
              </a:ext>
            </a:extLst>
          </p:cNvPr>
          <p:cNvPicPr>
            <a:picLocks noChangeAspect="1"/>
          </p:cNvPicPr>
          <p:nvPr/>
        </p:nvPicPr>
        <p:blipFill>
          <a:blip r:embed="rId3"/>
          <a:stretch>
            <a:fillRect/>
          </a:stretch>
        </p:blipFill>
        <p:spPr>
          <a:xfrm>
            <a:off x="313011" y="1072718"/>
            <a:ext cx="8779288" cy="5645845"/>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sp>
        <p:nvSpPr>
          <p:cNvPr id="2" name="Arrow: Right 1">
            <a:extLst>
              <a:ext uri="{FF2B5EF4-FFF2-40B4-BE49-F238E27FC236}">
                <a16:creationId xmlns:a16="http://schemas.microsoft.com/office/drawing/2014/main" id="{F22A78BF-7D23-4589-950C-82CE93C18BA3}"/>
              </a:ext>
            </a:extLst>
          </p:cNvPr>
          <p:cNvSpPr/>
          <p:nvPr/>
        </p:nvSpPr>
        <p:spPr>
          <a:xfrm>
            <a:off x="23992" y="2971800"/>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4" name="Arrow: Right 3">
            <a:extLst>
              <a:ext uri="{FF2B5EF4-FFF2-40B4-BE49-F238E27FC236}">
                <a16:creationId xmlns:a16="http://schemas.microsoft.com/office/drawing/2014/main" id="{A4434E48-200F-5F3F-FD5C-EED2A9E375D7}"/>
              </a:ext>
            </a:extLst>
          </p:cNvPr>
          <p:cNvSpPr/>
          <p:nvPr/>
        </p:nvSpPr>
        <p:spPr>
          <a:xfrm>
            <a:off x="23992" y="4988792"/>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11" name="Picture 10"/>
          <p:cNvPicPr>
            <a:picLocks noChangeAspect="1"/>
          </p:cNvPicPr>
          <p:nvPr/>
        </p:nvPicPr>
        <p:blipFill>
          <a:blip r:embed="rId2"/>
          <a:stretch>
            <a:fillRect/>
          </a:stretch>
        </p:blipFill>
        <p:spPr>
          <a:xfrm>
            <a:off x="990600" y="1233075"/>
            <a:ext cx="7837043" cy="400092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24" y="1318366"/>
            <a:ext cx="1400493" cy="1400493"/>
          </a:xfrm>
          <a:prstGeom prst="rect">
            <a:avLst/>
          </a:prstGeom>
        </p:spPr>
      </p:pic>
      <p:pic>
        <p:nvPicPr>
          <p:cNvPr id="6" name="Picture 5"/>
          <p:cNvPicPr>
            <a:picLocks noChangeAspect="1"/>
          </p:cNvPicPr>
          <p:nvPr/>
        </p:nvPicPr>
        <p:blipFill>
          <a:blip r:embed="rId4"/>
          <a:stretch>
            <a:fillRect/>
          </a:stretch>
        </p:blipFill>
        <p:spPr>
          <a:xfrm>
            <a:off x="1859954" y="3207790"/>
            <a:ext cx="2063610" cy="635666"/>
          </a:xfrm>
          <a:prstGeom prst="rect">
            <a:avLst/>
          </a:prstGeom>
        </p:spPr>
      </p:pic>
      <p:pic>
        <p:nvPicPr>
          <p:cNvPr id="1031" name="Picture 7" descr="Downloadinappst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9940" y="3207790"/>
            <a:ext cx="2243963" cy="68150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taticapp.icpsc.com/icp/loadimage.php/mogile/559239/f8cdcc11af6f5e5e4ae1bd9eaf0cc7f4/image/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547" y="2923874"/>
            <a:ext cx="1456170" cy="2600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6987823" y="1752600"/>
            <a:ext cx="1581051" cy="2551816"/>
          </a:xfrm>
          <a:prstGeom prst="rect">
            <a:avLst/>
          </a:prstGeom>
        </p:spPr>
      </p:pic>
      <p:pic>
        <p:nvPicPr>
          <p:cNvPr id="10" name="Picture 9">
            <a:extLst>
              <a:ext uri="{FF2B5EF4-FFF2-40B4-BE49-F238E27FC236}">
                <a16:creationId xmlns:a16="http://schemas.microsoft.com/office/drawing/2014/main" id="{B1EF4B5E-03A8-465D-88BC-79AD1C55C711}"/>
              </a:ext>
            </a:extLst>
          </p:cNvPr>
          <p:cNvPicPr>
            <a:picLocks noChangeAspect="1"/>
          </p:cNvPicPr>
          <p:nvPr/>
        </p:nvPicPr>
        <p:blipFill>
          <a:blip r:embed="rId8"/>
          <a:stretch>
            <a:fillRect/>
          </a:stretch>
        </p:blipFill>
        <p:spPr>
          <a:xfrm>
            <a:off x="783838" y="5038119"/>
            <a:ext cx="3181149" cy="1304419"/>
          </a:xfrm>
          <a:prstGeom prst="rect">
            <a:avLst/>
          </a:prstGeom>
        </p:spPr>
      </p:pic>
      <p:pic>
        <p:nvPicPr>
          <p:cNvPr id="12" name="Picture 11">
            <a:extLst>
              <a:ext uri="{FF2B5EF4-FFF2-40B4-BE49-F238E27FC236}">
                <a16:creationId xmlns:a16="http://schemas.microsoft.com/office/drawing/2014/main" id="{2BAFDB2D-6DBA-CC04-11EA-8CED74594C3E}"/>
              </a:ext>
            </a:extLst>
          </p:cNvPr>
          <p:cNvPicPr>
            <a:picLocks noChangeAspect="1"/>
          </p:cNvPicPr>
          <p:nvPr/>
        </p:nvPicPr>
        <p:blipFill>
          <a:blip r:embed="rId9"/>
          <a:stretch>
            <a:fillRect/>
          </a:stretch>
        </p:blipFill>
        <p:spPr>
          <a:xfrm>
            <a:off x="63916" y="380999"/>
            <a:ext cx="6717145" cy="5997965"/>
          </a:xfrm>
          <a:prstGeom prst="rect">
            <a:avLst/>
          </a:prstGeom>
        </p:spPr>
      </p:pic>
    </p:spTree>
    <p:extLst>
      <p:ext uri="{BB962C8B-B14F-4D97-AF65-F5344CB8AC3E}">
        <p14:creationId xmlns:p14="http://schemas.microsoft.com/office/powerpoint/2010/main" val="182572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lIns="90477" tIns="44445" rIns="90477" bIns="44445" anchor="b" anchorCtr="0"/>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55613" y="1598613"/>
            <a:ext cx="4032250" cy="4497387"/>
          </a:xfrm>
        </p:spPr>
        <p:txBody>
          <a:bodyPr lIns="90477" tIns="44445" rIns="90477" bIns="44445"/>
          <a:lstStyle/>
          <a:p>
            <a:pPr eaLnBrk="1" hangingPunct="1"/>
            <a:r>
              <a:rPr lang="en-US"/>
              <a:t>Polyuria</a:t>
            </a:r>
          </a:p>
          <a:p>
            <a:pPr eaLnBrk="1" hangingPunct="1"/>
            <a:r>
              <a:rPr lang="en-US"/>
              <a:t>Polydipsia	</a:t>
            </a:r>
          </a:p>
          <a:p>
            <a:pPr eaLnBrk="1" hangingPunct="1"/>
            <a:r>
              <a:rPr lang="en-US"/>
              <a:t>Polyphasia</a:t>
            </a:r>
          </a:p>
          <a:p>
            <a:pPr eaLnBrk="1" hangingPunct="1"/>
            <a:r>
              <a:rPr lang="en-US"/>
              <a:t>Weight loss</a:t>
            </a:r>
          </a:p>
          <a:p>
            <a:pPr eaLnBrk="1" hangingPunct="1"/>
            <a:r>
              <a:rPr lang="en-US"/>
              <a:t>Fatigue</a:t>
            </a:r>
          </a:p>
          <a:p>
            <a:pPr eaLnBrk="1" hangingPunct="1"/>
            <a:r>
              <a:rPr lang="en-US"/>
              <a:t>Skin and other infections</a:t>
            </a:r>
          </a:p>
          <a:p>
            <a:pPr eaLnBrk="1" hangingPunct="1"/>
            <a:r>
              <a:rPr lang="en-US"/>
              <a:t>Blurry vision</a:t>
            </a:r>
          </a:p>
        </p:txBody>
      </p:sp>
      <p:sp>
        <p:nvSpPr>
          <p:cNvPr id="1238020" name="Rectangle 4"/>
          <p:cNvSpPr>
            <a:spLocks noGrp="1" noChangeArrowheads="1"/>
          </p:cNvSpPr>
          <p:nvPr>
            <p:ph sz="half" idx="2"/>
          </p:nvPr>
        </p:nvSpPr>
        <p:spPr>
          <a:xfrm>
            <a:off x="3841750" y="1598613"/>
            <a:ext cx="4840288" cy="4497387"/>
          </a:xfrm>
        </p:spPr>
        <p:txBody>
          <a:bodyPr lIns="90477" tIns="44445" rIns="90477" bIns="44445"/>
          <a:lstStyle/>
          <a:p>
            <a:pPr eaLnBrk="1" hangingPunct="1">
              <a:buFont typeface="Wingdings" pitchFamily="2" charset="2"/>
              <a:buBlip>
                <a:blip r:embed="rId3"/>
              </a:buBlip>
            </a:pPr>
            <a:r>
              <a:rPr lang="en-US"/>
              <a:t>Glycosuria, H</a:t>
            </a:r>
            <a:r>
              <a:rPr lang="en-US" baseline="-25000"/>
              <a:t>2</a:t>
            </a:r>
            <a:r>
              <a:rPr lang="en-US"/>
              <a:t>O losses</a:t>
            </a:r>
          </a:p>
          <a:p>
            <a:pPr eaLnBrk="1" hangingPunct="1">
              <a:buFont typeface="Wingdings" pitchFamily="2" charset="2"/>
              <a:buBlip>
                <a:blip r:embed="rId3"/>
              </a:buBlip>
            </a:pPr>
            <a:r>
              <a:rPr lang="en-US"/>
              <a:t>Dehydration</a:t>
            </a:r>
          </a:p>
          <a:p>
            <a:pPr eaLnBrk="1" hangingPunct="1">
              <a:buFont typeface="Wingdings" pitchFamily="2" charset="2"/>
              <a:buBlip>
                <a:blip r:embed="rId3"/>
              </a:buBlip>
            </a:pPr>
            <a:r>
              <a:rPr lang="en-US"/>
              <a:t>Fuel Depletion</a:t>
            </a:r>
          </a:p>
          <a:p>
            <a:pPr eaLnBrk="1" hangingPunct="1">
              <a:buFont typeface="Wingdings" pitchFamily="2" charset="2"/>
              <a:buBlip>
                <a:blip r:embed="rId3"/>
              </a:buBlip>
            </a:pPr>
            <a:r>
              <a:rPr lang="en-US"/>
              <a:t>Loss of body tissue, H</a:t>
            </a:r>
            <a:r>
              <a:rPr lang="en-US" baseline="-25000"/>
              <a:t>2</a:t>
            </a:r>
            <a:r>
              <a:rPr lang="en-US"/>
              <a:t>O</a:t>
            </a:r>
          </a:p>
          <a:p>
            <a:pPr eaLnBrk="1" hangingPunct="1">
              <a:buFont typeface="Wingdings" pitchFamily="2" charset="2"/>
              <a:buBlip>
                <a:blip r:embed="rId3"/>
              </a:buBlip>
            </a:pPr>
            <a:r>
              <a:rPr lang="en-US"/>
              <a:t>Poor energy utilization</a:t>
            </a:r>
          </a:p>
          <a:p>
            <a:pPr eaLnBrk="1" hangingPunct="1">
              <a:buFont typeface="Wingdings" pitchFamily="2" charset="2"/>
              <a:buBlip>
                <a:blip r:embed="rId3"/>
              </a:buBlip>
            </a:pPr>
            <a:r>
              <a:rPr lang="en-US"/>
              <a:t>Hyperglycemia increases incidence of infection</a:t>
            </a:r>
          </a:p>
          <a:p>
            <a:pPr eaLnBrk="1" hangingPunct="1">
              <a:buFont typeface="Wingdings" pitchFamily="2" charset="2"/>
              <a:buBlip>
                <a:blip r:embed="rId3"/>
              </a:buBlip>
            </a:pPr>
            <a:r>
              <a:rPr lang="en-US"/>
              <a:t>Osmotic changes</a:t>
            </a:r>
          </a:p>
          <a:p>
            <a:pPr eaLnBrk="1" hangingPunct="1">
              <a:buFont typeface="Wingdings" pitchFamily="2" charset="2"/>
              <a:buNone/>
            </a:pPr>
            <a:endParaRPr lang="en-US"/>
          </a:p>
          <a:p>
            <a:pPr eaLnBrk="1" hangingPunct="1"/>
            <a:endParaRPr lang="en-US" sz="2400"/>
          </a:p>
        </p:txBody>
      </p:sp>
      <p:pic>
        <p:nvPicPr>
          <p:cNvPr id="2" name="Picture 1"/>
          <p:cNvPicPr>
            <a:picLocks noChangeAspect="1"/>
          </p:cNvPicPr>
          <p:nvPr/>
        </p:nvPicPr>
        <p:blipFill>
          <a:blip r:embed="rId4"/>
          <a:stretch>
            <a:fillRect/>
          </a:stretch>
        </p:blipFill>
        <p:spPr>
          <a:xfrm>
            <a:off x="7613980" y="39528"/>
            <a:ext cx="1498789" cy="1559085"/>
          </a:xfrm>
          <a:prstGeom prst="rect">
            <a:avLst/>
          </a:prstGeom>
        </p:spPr>
      </p:pic>
    </p:spTree>
    <p:custDataLst>
      <p:tags r:id="rId1"/>
    </p:custDataLst>
    <p:extLst>
      <p:ext uri="{BB962C8B-B14F-4D97-AF65-F5344CB8AC3E}">
        <p14:creationId xmlns:p14="http://schemas.microsoft.com/office/powerpoint/2010/main" val="383664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3890288613"/>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725731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a:bodyPr>
          <a:lstStyle/>
          <a:p>
            <a:pPr eaLnBrk="1" hangingPunct="1"/>
            <a:r>
              <a:rPr lang="en-US" sz="4000" dirty="0"/>
              <a:t>A1c and Estimated </a:t>
            </a:r>
            <a:r>
              <a:rPr lang="en-US" sz="4000" dirty="0" err="1"/>
              <a:t>Avg</a:t>
            </a:r>
            <a:r>
              <a:rPr lang="en-US" sz="4000" dirty="0"/>
              <a:t> Glucose (</a:t>
            </a:r>
            <a:r>
              <a:rPr lang="en-US" sz="4000" dirty="0" err="1"/>
              <a:t>eAG</a:t>
            </a:r>
            <a:r>
              <a:rPr lang="en-US" sz="4000" dirty="0"/>
              <a:t>)  </a:t>
            </a:r>
          </a:p>
        </p:txBody>
      </p:sp>
      <p:sp>
        <p:nvSpPr>
          <p:cNvPr id="88067" name="Rectangle 3"/>
          <p:cNvSpPr>
            <a:spLocks noGrp="1" noChangeArrowheads="1"/>
          </p:cNvSpPr>
          <p:nvPr>
            <p:ph idx="1"/>
          </p:nvPr>
        </p:nvSpPr>
        <p:spPr>
          <a:xfrm>
            <a:off x="609600" y="1447800"/>
            <a:ext cx="7239000" cy="4819650"/>
          </a:xfrm>
        </p:spPr>
        <p:txBody>
          <a:bodyPr>
            <a:normAutofit lnSpcReduction="10000"/>
          </a:bodyPr>
          <a:lstStyle/>
          <a:p>
            <a:pPr eaLnBrk="1" hangingPunct="1">
              <a:lnSpc>
                <a:spcPct val="80000"/>
              </a:lnSpc>
              <a:buFont typeface="Wingdings" pitchFamily="2" charset="2"/>
              <a:buNone/>
            </a:pPr>
            <a:r>
              <a:rPr lang="en-US" sz="2800" b="1" u="sng" dirty="0"/>
              <a:t>A1c (%)			</a:t>
            </a:r>
            <a:r>
              <a:rPr lang="en-US" sz="2800" b="1" u="sng" dirty="0" err="1"/>
              <a:t>eAG</a:t>
            </a:r>
            <a:endParaRPr lang="en-US" sz="2800" b="1" u="sng" dirty="0"/>
          </a:p>
          <a:p>
            <a:pPr eaLnBrk="1" hangingPunct="1">
              <a:lnSpc>
                <a:spcPct val="80000"/>
              </a:lnSpc>
              <a:buFont typeface="Wingdings" pitchFamily="2" charset="2"/>
              <a:buNone/>
            </a:pPr>
            <a:r>
              <a:rPr lang="en-US" sz="2800" b="1" dirty="0"/>
              <a:t>	5				  97</a:t>
            </a:r>
          </a:p>
          <a:p>
            <a:pPr eaLnBrk="1" hangingPunct="1">
              <a:lnSpc>
                <a:spcPct val="80000"/>
              </a:lnSpc>
              <a:buFont typeface="Wingdings" pitchFamily="2" charset="2"/>
              <a:buNone/>
            </a:pPr>
            <a:r>
              <a:rPr lang="en-US" sz="2800" b="1" dirty="0"/>
              <a:t>    6				126</a:t>
            </a:r>
          </a:p>
          <a:p>
            <a:pPr eaLnBrk="1" hangingPunct="1">
              <a:lnSpc>
                <a:spcPct val="80000"/>
              </a:lnSpc>
              <a:buFont typeface="Wingdings" pitchFamily="2" charset="2"/>
              <a:buNone/>
            </a:pPr>
            <a:r>
              <a:rPr lang="en-US" sz="2800" b="1" dirty="0"/>
              <a:t>	7				154</a:t>
            </a:r>
          </a:p>
          <a:p>
            <a:pPr eaLnBrk="1" hangingPunct="1">
              <a:lnSpc>
                <a:spcPct val="80000"/>
              </a:lnSpc>
              <a:buFont typeface="Wingdings" pitchFamily="2" charset="2"/>
              <a:buNone/>
            </a:pPr>
            <a:r>
              <a:rPr lang="en-US" sz="2800" b="1" dirty="0"/>
              <a:t>	8				183</a:t>
            </a:r>
          </a:p>
          <a:p>
            <a:pPr eaLnBrk="1" hangingPunct="1">
              <a:lnSpc>
                <a:spcPct val="80000"/>
              </a:lnSpc>
              <a:buFont typeface="Wingdings" pitchFamily="2" charset="2"/>
              <a:buNone/>
            </a:pPr>
            <a:r>
              <a:rPr lang="en-US" sz="2800" b="1" dirty="0"/>
              <a:t>	9				212</a:t>
            </a:r>
          </a:p>
          <a:p>
            <a:pPr eaLnBrk="1" hangingPunct="1">
              <a:lnSpc>
                <a:spcPct val="80000"/>
              </a:lnSpc>
              <a:buFont typeface="Wingdings" pitchFamily="2" charset="2"/>
              <a:buNone/>
            </a:pPr>
            <a:r>
              <a:rPr lang="en-US" sz="2800" b="1" dirty="0"/>
              <a:t>	10				240</a:t>
            </a:r>
          </a:p>
          <a:p>
            <a:pPr eaLnBrk="1" hangingPunct="1">
              <a:lnSpc>
                <a:spcPct val="80000"/>
              </a:lnSpc>
              <a:buFont typeface="Wingdings" pitchFamily="2" charset="2"/>
              <a:buNone/>
            </a:pPr>
            <a:r>
              <a:rPr lang="en-US" sz="2800" b="1" dirty="0"/>
              <a:t>	11				269	</a:t>
            </a:r>
          </a:p>
          <a:p>
            <a:pPr eaLnBrk="1" hangingPunct="1">
              <a:lnSpc>
                <a:spcPct val="80000"/>
              </a:lnSpc>
              <a:buFont typeface="Wingdings" pitchFamily="2" charset="2"/>
              <a:buNone/>
            </a:pPr>
            <a:r>
              <a:rPr lang="en-US" sz="2800" b="1"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t>eAG</a:t>
            </a:r>
            <a:r>
              <a:rPr lang="en-US" sz="2400" b="1" i="1" dirty="0"/>
              <a:t> = 28.7 x A1c-46.7  ~ 29 pts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705600" y="1724025"/>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33528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3" y="1862266"/>
            <a:ext cx="5318198" cy="3547934"/>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5" name="Picture 4" descr="A screenshot of a social media post&#10;&#10;Description automatically generated">
            <a:extLst>
              <a:ext uri="{FF2B5EF4-FFF2-40B4-BE49-F238E27FC236}">
                <a16:creationId xmlns:a16="http://schemas.microsoft.com/office/drawing/2014/main" id="{860AB297-3600-D7F8-AD25-06FD80F47E90}"/>
              </a:ext>
            </a:extLst>
          </p:cNvPr>
          <p:cNvPicPr>
            <a:picLocks noChangeAspect="1"/>
          </p:cNvPicPr>
          <p:nvPr/>
        </p:nvPicPr>
        <p:blipFill>
          <a:blip r:embed="rId6" cstate="print">
            <a:extLst>
              <a:ext uri="{28A0092B-C50C-407E-A947-70E740481C1C}">
                <a14:useLocalDpi xmlns:a14="http://schemas.microsoft.com/office/drawing/2010/main" val="0"/>
              </a:ext>
            </a:extLst>
          </a:blip>
          <a:srcRect t="11395"/>
          <a:stretch/>
        </p:blipFill>
        <p:spPr>
          <a:xfrm>
            <a:off x="431144" y="1799901"/>
            <a:ext cx="3892378" cy="3885102"/>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1107810"/>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33375" y="228600"/>
            <a:ext cx="8224838" cy="762000"/>
          </a:xfrm>
        </p:spPr>
        <p:txBody>
          <a:bodyPr>
            <a:normAutofit/>
          </a:bodyPr>
          <a:lstStyle/>
          <a:p>
            <a:pPr eaLnBrk="1" hangingPunct="1">
              <a:defRPr/>
            </a:pPr>
            <a:r>
              <a:rPr lang="en-US" dirty="0"/>
              <a:t>Lecture Objectives</a:t>
            </a:r>
          </a:p>
        </p:txBody>
      </p:sp>
      <p:sp>
        <p:nvSpPr>
          <p:cNvPr id="2" name="Rectangle 1"/>
          <p:cNvSpPr/>
          <p:nvPr/>
        </p:nvSpPr>
        <p:spPr>
          <a:xfrm>
            <a:off x="345281" y="1009650"/>
            <a:ext cx="8453438" cy="5386090"/>
          </a:xfrm>
          <a:prstGeom prst="rect">
            <a:avLst/>
          </a:prstGeom>
        </p:spPr>
        <p:txBody>
          <a:bodyPr wrap="square">
            <a:spAutoFit/>
          </a:bodyPr>
          <a:lstStyle/>
          <a:p>
            <a:endParaRPr lang="en-US" dirty="0">
              <a:solidFill>
                <a:srgbClr val="000000"/>
              </a:solidFill>
              <a:latin typeface="Times New Roman" panose="02020603050405020304" pitchFamily="18" charset="0"/>
              <a:ea typeface="Calibri" panose="020F0502020204030204" pitchFamily="34" charset="0"/>
            </a:endParaRPr>
          </a:p>
          <a:p>
            <a:pPr marL="571500" marR="0" indent="-342900">
              <a:spcBef>
                <a:spcPts val="0"/>
              </a:spcBef>
              <a:spcAft>
                <a:spcPts val="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rPr>
              <a:t>Discuss the current impact of diabetes. </a:t>
            </a:r>
            <a:endParaRPr lang="en-US" sz="32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rPr>
              <a:t>Describe the pathophysiological pathway associated with the development of diabetes</a:t>
            </a:r>
          </a:p>
          <a:p>
            <a:pPr marL="685800" marR="0" indent="-457200">
              <a:spcBef>
                <a:spcPts val="0"/>
              </a:spcBef>
              <a:spcAft>
                <a:spcPts val="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rPr>
              <a:t>Describe and differentiate between the different types: prediabetes, Type 1, Type 2, and GDM </a:t>
            </a:r>
            <a:endParaRPr lang="en-US" sz="32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rPr>
              <a:t>Describe the laboratory tests used for the diagnosis of diabetes  </a:t>
            </a:r>
            <a:endParaRPr lang="en-US" sz="32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3200" dirty="0">
                <a:solidFill>
                  <a:srgbClr val="000000"/>
                </a:solidFill>
                <a:latin typeface="Calibri" panose="020F0502020204030204" pitchFamily="34" charset="0"/>
                <a:ea typeface="Calibri" panose="020F0502020204030204" pitchFamily="34" charset="0"/>
              </a:rPr>
              <a:t>State signs of hypoglycemia and prevention.</a:t>
            </a:r>
            <a:endParaRPr lang="en-US" sz="3200" dirty="0">
              <a:solidFill>
                <a:srgbClr val="000000"/>
              </a:solidFill>
              <a:latin typeface="Times New Roman" panose="02020603050405020304" pitchFamily="18" charset="0"/>
              <a:ea typeface="Calibri" panose="020F0502020204030204" pitchFamily="34" charset="0"/>
            </a:endParaRPr>
          </a:p>
          <a:p>
            <a:r>
              <a:rPr lang="en-US" sz="2000" dirty="0">
                <a:solidFill>
                  <a:srgbClr val="000000"/>
                </a:solidFill>
                <a:latin typeface="Calibri" panose="020F0502020204030204" pitchFamily="34" charset="0"/>
                <a:ea typeface="Calibri" panose="020F0502020204030204" pitchFamily="34" charset="0"/>
              </a:rPr>
              <a:t> </a:t>
            </a:r>
            <a:endParaRPr lang="en-US" sz="2000"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solidFill>
                <a:srgbClr val="000000"/>
              </a:solidFill>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034997" cy="60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772153" y="971553"/>
            <a:ext cx="1950244" cy="1321594"/>
          </a:xfrm>
          <a:prstGeom prst="rect">
            <a:avLst/>
          </a:prstGeom>
        </p:spPr>
      </p:pic>
      <p:pic>
        <p:nvPicPr>
          <p:cNvPr id="3" name="Picture 2"/>
          <p:cNvPicPr>
            <a:picLocks noChangeAspect="1"/>
          </p:cNvPicPr>
          <p:nvPr/>
        </p:nvPicPr>
        <p:blipFill>
          <a:blip r:embed="rId6"/>
          <a:stretch>
            <a:fillRect/>
          </a:stretch>
        </p:blipFill>
        <p:spPr>
          <a:xfrm>
            <a:off x="6655230" y="2604394"/>
            <a:ext cx="1293019" cy="1700213"/>
          </a:xfrm>
          <a:prstGeom prst="rect">
            <a:avLst/>
          </a:prstGeom>
        </p:spPr>
      </p:pic>
      <p:sp>
        <p:nvSpPr>
          <p:cNvPr id="4" name="TextBox 3"/>
          <p:cNvSpPr txBox="1"/>
          <p:nvPr/>
        </p:nvSpPr>
        <p:spPr>
          <a:xfrm>
            <a:off x="4686300" y="5086351"/>
            <a:ext cx="2971800" cy="830997"/>
          </a:xfrm>
          <a:prstGeom prst="rect">
            <a:avLst/>
          </a:prstGeom>
          <a:solidFill>
            <a:schemeClr val="bg1"/>
          </a:solidFill>
        </p:spPr>
        <p:txBody>
          <a:bodyPr wrap="square" rtlCol="0">
            <a:spAutoFit/>
          </a:bodyPr>
          <a:lstStyle/>
          <a:p>
            <a:r>
              <a:rPr lang="en-US" sz="2400" i="1" dirty="0">
                <a:solidFill>
                  <a:srgbClr val="C00000"/>
                </a:solidFill>
              </a:rPr>
              <a:t>“Diabetes is my biggest competitor” Gary Hall Jr</a:t>
            </a:r>
          </a:p>
        </p:txBody>
      </p:sp>
    </p:spTree>
    <p:custDataLst>
      <p:tags r:id="rId1"/>
    </p:custDataLst>
    <p:extLst>
      <p:ext uri="{BB962C8B-B14F-4D97-AF65-F5344CB8AC3E}">
        <p14:creationId xmlns:p14="http://schemas.microsoft.com/office/powerpoint/2010/main" val="29386029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52399"/>
            <a:ext cx="4491724" cy="613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39698"/>
            <a:ext cx="3200400" cy="4267200"/>
          </a:xfrm>
        </p:spPr>
        <p:txBody>
          <a:bodyPr>
            <a:normAutofit/>
          </a:bodyPr>
          <a:lstStyle/>
          <a:p>
            <a:r>
              <a:rPr lang="en-US" dirty="0"/>
              <a:t>Dr. Banting and Best with Marjorie at University of Toronto</a:t>
            </a:r>
          </a:p>
        </p:txBody>
      </p:sp>
    </p:spTree>
    <p:custDataLst>
      <p:tags r:id="rId1"/>
    </p:custDataLst>
    <p:extLst>
      <p:ext uri="{BB962C8B-B14F-4D97-AF65-F5344CB8AC3E}">
        <p14:creationId xmlns:p14="http://schemas.microsoft.com/office/powerpoint/2010/main" val="38261501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316523" y="275492"/>
            <a:ext cx="8217877" cy="1096108"/>
          </a:xfrm>
        </p:spPr>
        <p:txBody>
          <a:bodyPr>
            <a:normAutofit fontScale="90000"/>
          </a:bodyPr>
          <a:lstStyle/>
          <a:p>
            <a:br>
              <a:rPr lang="en-US" dirty="0"/>
            </a:br>
            <a:br>
              <a:rPr lang="en-US" dirty="0"/>
            </a:br>
            <a:br>
              <a:rPr lang="en-US" dirty="0"/>
            </a:br>
            <a:br>
              <a:rPr lang="en-US" dirty="0"/>
            </a:br>
            <a:br>
              <a:rPr lang="en-US" dirty="0"/>
            </a:br>
            <a:r>
              <a:rPr lang="en-US" sz="5300" dirty="0"/>
              <a:t>Insulin Finally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923"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2600"/>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6353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3412374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27" y="348307"/>
            <a:ext cx="8396173" cy="798311"/>
          </a:xfrm>
        </p:spPr>
        <p:txBody>
          <a:bodyPr>
            <a:normAutofit/>
          </a:bodyPr>
          <a:lstStyle/>
          <a:p>
            <a:r>
              <a:rPr lang="en-US" sz="3300" dirty="0"/>
              <a:t>Type 1 – 10% of all Diabetes</a:t>
            </a: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0E2EA63C-098E-8547-90E8-E6951795B748}"/>
              </a:ext>
            </a:extLst>
          </p:cNvPr>
          <p:cNvSpPr txBox="1"/>
          <p:nvPr/>
        </p:nvSpPr>
        <p:spPr>
          <a:xfrm>
            <a:off x="320636" y="1219200"/>
            <a:ext cx="5470564" cy="5434821"/>
          </a:xfrm>
          <a:prstGeom prst="rect">
            <a:avLst/>
          </a:prstGeom>
          <a:noFill/>
        </p:spPr>
        <p:txBody>
          <a:bodyPr wrap="square" rtlCol="0">
            <a:spAutoFit/>
          </a:bodyPr>
          <a:lstStyle/>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Auto-immune pancreatic beta cells destruction </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Most commonly expressed at age 10 - 14</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Insulin sensitive (require 0.5 - 1.0 units/kg/day)</a:t>
            </a:r>
            <a:endParaRPr lang="en-US" sz="2400" b="1" dirty="0">
              <a:latin typeface="Arial" panose="020B0604020202020204" pitchFamily="34" charset="0"/>
              <a:cs typeface="Arial" panose="020B0604020202020204" pitchFamily="34" charset="0"/>
            </a:endParaRP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Expression due to a combo of genes and environment:</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Autoimmunity tends to run in families</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Exposure to virus or other environmental factors</a:t>
            </a:r>
          </a:p>
          <a:p>
            <a:pPr>
              <a:spcAft>
                <a:spcPts val="450"/>
              </a:spcAft>
            </a:pPr>
            <a:endParaRPr lang="en-US" sz="1500" dirty="0">
              <a:solidFill>
                <a:srgbClr val="404040"/>
              </a:solidFill>
              <a:latin typeface="Arial" panose="020B0604020202020204" pitchFamily="34" charset="0"/>
              <a:cs typeface="Arial" panose="020B0604020202020204" pitchFamily="34" charset="0"/>
            </a:endParaRPr>
          </a:p>
          <a:p>
            <a:pPr marL="257175" indent="-257175">
              <a:spcAft>
                <a:spcPts val="450"/>
              </a:spcAft>
              <a:buFont typeface="Arial" panose="020B0604020202020204" pitchFamily="34" charset="0"/>
              <a:buChar char="•"/>
            </a:pPr>
            <a:endParaRPr lang="en-US" sz="1500" dirty="0">
              <a:solidFill>
                <a:srgbClr val="404040"/>
              </a:solidFill>
              <a:latin typeface="Arial" panose="020B0604020202020204" pitchFamily="34" charset="0"/>
              <a:cs typeface="Arial" panose="020B0604020202020204" pitchFamily="34" charset="0"/>
            </a:endParaRPr>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24</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5411367" y="6329614"/>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238008EA-F794-4381-880B-7CCDDB7CA85D}"/>
              </a:ext>
            </a:extLst>
          </p:cNvPr>
          <p:cNvPicPr>
            <a:picLocks noChangeAspect="1"/>
          </p:cNvPicPr>
          <p:nvPr/>
        </p:nvPicPr>
        <p:blipFill>
          <a:blip r:embed="rId3"/>
          <a:stretch>
            <a:fillRect/>
          </a:stretch>
        </p:blipFill>
        <p:spPr>
          <a:xfrm>
            <a:off x="6526898" y="1574550"/>
            <a:ext cx="1881404" cy="2622404"/>
          </a:xfrm>
          <a:prstGeom prst="rect">
            <a:avLst/>
          </a:prstGeom>
        </p:spPr>
      </p:pic>
    </p:spTree>
    <p:extLst>
      <p:ext uri="{BB962C8B-B14F-4D97-AF65-F5344CB8AC3E}">
        <p14:creationId xmlns:p14="http://schemas.microsoft.com/office/powerpoint/2010/main" val="165218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0939-BBA9-4714-8023-099EFB71CF04}"/>
              </a:ext>
            </a:extLst>
          </p:cNvPr>
          <p:cNvSpPr>
            <a:spLocks noGrp="1"/>
          </p:cNvSpPr>
          <p:nvPr>
            <p:ph type="title"/>
          </p:nvPr>
        </p:nvSpPr>
        <p:spPr/>
        <p:txBody>
          <a:bodyPr/>
          <a:lstStyle/>
          <a:p>
            <a:r>
              <a:rPr lang="en-US" dirty="0"/>
              <a:t>Signs of Type 1 Diabetes</a:t>
            </a:r>
          </a:p>
        </p:txBody>
      </p:sp>
      <p:sp>
        <p:nvSpPr>
          <p:cNvPr id="3" name="Content Placeholder 2">
            <a:extLst>
              <a:ext uri="{FF2B5EF4-FFF2-40B4-BE49-F238E27FC236}">
                <a16:creationId xmlns:a16="http://schemas.microsoft.com/office/drawing/2014/main" id="{51C72AAC-09D3-4CA7-B2EF-83A6F8460A14}"/>
              </a:ext>
            </a:extLst>
          </p:cNvPr>
          <p:cNvSpPr>
            <a:spLocks noGrp="1"/>
          </p:cNvSpPr>
          <p:nvPr>
            <p:ph sz="quarter" idx="1"/>
          </p:nvPr>
        </p:nvSpPr>
        <p:spPr/>
        <p:txBody>
          <a:bodyPr>
            <a:normAutofit/>
          </a:bodyPr>
          <a:lstStyle/>
          <a:p>
            <a:r>
              <a:rPr lang="en-US" dirty="0"/>
              <a:t>Sudden onset of nighttime bedwetting</a:t>
            </a:r>
          </a:p>
          <a:p>
            <a:r>
              <a:rPr lang="en-US" dirty="0"/>
              <a:t>Weight loss, thirst, hunger</a:t>
            </a:r>
          </a:p>
          <a:p>
            <a:r>
              <a:rPr lang="en-US" dirty="0"/>
              <a:t>May present in DKA</a:t>
            </a:r>
          </a:p>
          <a:p>
            <a:pPr lvl="1"/>
            <a:r>
              <a:rPr lang="en-US" dirty="0"/>
              <a:t>Fruity breath</a:t>
            </a:r>
          </a:p>
          <a:p>
            <a:pPr lvl="1"/>
            <a:r>
              <a:rPr lang="en-US" dirty="0"/>
              <a:t>Hypothermic</a:t>
            </a:r>
          </a:p>
          <a:p>
            <a:pPr lvl="1"/>
            <a:r>
              <a:rPr lang="en-US" dirty="0"/>
              <a:t>Poor skin turgor</a:t>
            </a:r>
          </a:p>
          <a:p>
            <a:pPr lvl="1"/>
            <a:r>
              <a:rPr lang="en-US" dirty="0"/>
              <a:t>“Out of it”</a:t>
            </a:r>
          </a:p>
          <a:p>
            <a:pPr lvl="1"/>
            <a:r>
              <a:rPr lang="en-US" dirty="0"/>
              <a:t>Ketone positive (blood or urine)</a:t>
            </a:r>
          </a:p>
          <a:p>
            <a:pPr lvl="1"/>
            <a:r>
              <a:rPr lang="en-US" dirty="0"/>
              <a:t>Other</a:t>
            </a:r>
          </a:p>
        </p:txBody>
      </p:sp>
      <p:pic>
        <p:nvPicPr>
          <p:cNvPr id="4" name="Picture 3">
            <a:extLst>
              <a:ext uri="{FF2B5EF4-FFF2-40B4-BE49-F238E27FC236}">
                <a16:creationId xmlns:a16="http://schemas.microsoft.com/office/drawing/2014/main" id="{6DC8B558-229B-4214-B088-D46400E53C64}"/>
              </a:ext>
            </a:extLst>
          </p:cNvPr>
          <p:cNvPicPr>
            <a:picLocks noChangeAspect="1"/>
          </p:cNvPicPr>
          <p:nvPr/>
        </p:nvPicPr>
        <p:blipFill>
          <a:blip r:embed="rId2"/>
          <a:stretch>
            <a:fillRect/>
          </a:stretch>
        </p:blipFill>
        <p:spPr>
          <a:xfrm>
            <a:off x="5029200" y="2457453"/>
            <a:ext cx="3522966" cy="2203847"/>
          </a:xfrm>
          <a:prstGeom prst="rect">
            <a:avLst/>
          </a:prstGeom>
        </p:spPr>
      </p:pic>
    </p:spTree>
    <p:extLst>
      <p:ext uri="{BB962C8B-B14F-4D97-AF65-F5344CB8AC3E}">
        <p14:creationId xmlns:p14="http://schemas.microsoft.com/office/powerpoint/2010/main" val="42848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267200" cy="4709160"/>
          </a:xfrm>
        </p:spPr>
        <p:txBody>
          <a:bodyPr>
            <a:normAutofit lnSpcReduction="10000"/>
          </a:bodyPr>
          <a:lstStyle/>
          <a:p>
            <a:r>
              <a:rPr lang="en-US" dirty="0"/>
              <a:t>Type 1</a:t>
            </a:r>
          </a:p>
          <a:p>
            <a:pPr lvl="1"/>
            <a:r>
              <a:rPr lang="en-US" dirty="0"/>
              <a:t>Positive antibodies</a:t>
            </a:r>
          </a:p>
          <a:p>
            <a:pPr lvl="2"/>
            <a:r>
              <a:rPr lang="en-US" dirty="0"/>
              <a:t>GAD</a:t>
            </a:r>
          </a:p>
          <a:p>
            <a:pPr lvl="2"/>
            <a:r>
              <a:rPr lang="en-US" dirty="0"/>
              <a:t>IA2</a:t>
            </a:r>
          </a:p>
          <a:p>
            <a:pPr lvl="2"/>
            <a:r>
              <a:rPr lang="en-US" dirty="0"/>
              <a:t>ZnT8</a:t>
            </a:r>
          </a:p>
          <a:p>
            <a:pPr lvl="2"/>
            <a:r>
              <a:rPr lang="en-US" dirty="0"/>
              <a:t>Younger people develop quickly</a:t>
            </a:r>
          </a:p>
          <a:p>
            <a:r>
              <a:rPr lang="en-US" dirty="0"/>
              <a:t>Older people take longer to develop</a:t>
            </a:r>
          </a:p>
          <a:p>
            <a:r>
              <a:rPr lang="en-US" dirty="0"/>
              <a:t>Body </a:t>
            </a:r>
            <a:r>
              <a:rPr lang="en-US" dirty="0" err="1"/>
              <a:t>wt</a:t>
            </a:r>
            <a:r>
              <a:rPr lang="en-US" dirty="0"/>
              <a:t> and presentation</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14405"/>
            <a:ext cx="2867939" cy="43785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062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5424" y="969189"/>
            <a:ext cx="1451458" cy="4800600"/>
          </a:xfrm>
          <a:prstGeom prst="rect">
            <a:avLst/>
          </a:prstGeom>
        </p:spPr>
      </p:pic>
      <p:sp>
        <p:nvSpPr>
          <p:cNvPr id="9" name="TextBox 8">
            <a:extLst>
              <a:ext uri="{FF2B5EF4-FFF2-40B4-BE49-F238E27FC236}">
                <a16:creationId xmlns:a16="http://schemas.microsoft.com/office/drawing/2014/main" id="{4022AAAF-69D7-5937-643E-2E3370292DE9}"/>
              </a:ext>
            </a:extLst>
          </p:cNvPr>
          <p:cNvSpPr txBox="1"/>
          <p:nvPr/>
        </p:nvSpPr>
        <p:spPr>
          <a:xfrm>
            <a:off x="354123" y="5888811"/>
            <a:ext cx="4134060" cy="923330"/>
          </a:xfrm>
          <a:prstGeom prst="rect">
            <a:avLst/>
          </a:prstGeom>
          <a:noFill/>
        </p:spPr>
        <p:txBody>
          <a:bodyPr wrap="square">
            <a:spAutoFit/>
          </a:bodyPr>
          <a:lstStyle/>
          <a:p>
            <a:pPr algn="ctr"/>
            <a:r>
              <a:rPr lang="en-US" dirty="0">
                <a:solidFill>
                  <a:srgbClr val="0070C0"/>
                </a:solidFill>
                <a:latin typeface="Helvetica Neue" panose="02000503000000020004"/>
              </a:rPr>
              <a:t>M</a:t>
            </a:r>
            <a:r>
              <a:rPr lang="en-US" b="0" i="0" dirty="0">
                <a:solidFill>
                  <a:srgbClr val="0070C0"/>
                </a:solidFill>
                <a:effectLst/>
                <a:latin typeface="Helvetica Neue" panose="02000503000000020004"/>
              </a:rPr>
              <a:t>isdiagnosis is common and can occur in ∼40% of adults with new type 1 diabetes </a:t>
            </a:r>
            <a:endParaRPr lang="en-US" dirty="0">
              <a:solidFill>
                <a:srgbClr val="0070C0"/>
              </a:solidFill>
            </a:endParaRPr>
          </a:p>
        </p:txBody>
      </p:sp>
      <p:pic>
        <p:nvPicPr>
          <p:cNvPr id="3" name="Picture 2">
            <a:extLst>
              <a:ext uri="{FF2B5EF4-FFF2-40B4-BE49-F238E27FC236}">
                <a16:creationId xmlns:a16="http://schemas.microsoft.com/office/drawing/2014/main" id="{442CC96A-E59D-C597-A661-3356BECBDE12}"/>
              </a:ext>
            </a:extLst>
          </p:cNvPr>
          <p:cNvPicPr>
            <a:picLocks noChangeAspect="1"/>
          </p:cNvPicPr>
          <p:nvPr/>
        </p:nvPicPr>
        <p:blipFill>
          <a:blip r:embed="rId4"/>
          <a:stretch>
            <a:fillRect/>
          </a:stretch>
        </p:blipFill>
        <p:spPr>
          <a:xfrm>
            <a:off x="5415806" y="6201633"/>
            <a:ext cx="2638786" cy="590536"/>
          </a:xfrm>
          <a:prstGeom prst="rect">
            <a:avLst/>
          </a:prstGeom>
        </p:spPr>
      </p:pic>
    </p:spTree>
    <p:custDataLst>
      <p:tags r:id="rId1"/>
    </p:custDataLst>
    <p:extLst>
      <p:ext uri="{BB962C8B-B14F-4D97-AF65-F5344CB8AC3E}">
        <p14:creationId xmlns:p14="http://schemas.microsoft.com/office/powerpoint/2010/main" val="11917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6" y="184150"/>
            <a:ext cx="8535903" cy="990600"/>
          </a:xfrm>
        </p:spPr>
        <p:txBody>
          <a:bodyPr>
            <a:normAutofit/>
          </a:bodyPr>
          <a:lstStyle/>
          <a:p>
            <a:r>
              <a:rPr lang="en-US" dirty="0"/>
              <a:t>What Does Type 1 Look Like?</a:t>
            </a:r>
          </a:p>
        </p:txBody>
      </p:sp>
      <p:sp>
        <p:nvSpPr>
          <p:cNvPr id="56327" name="Rectangle 8"/>
          <p:cNvSpPr>
            <a:spLocks noChangeArrowheads="1"/>
          </p:cNvSpPr>
          <p:nvPr/>
        </p:nvSpPr>
        <p:spPr bwMode="auto">
          <a:xfrm>
            <a:off x="5257800" y="358139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dirty="0">
                <a:solidFill>
                  <a:prstClr val="black"/>
                </a:solidFill>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0" fontAlgn="base" hangingPunct="0">
              <a:spcBef>
                <a:spcPct val="0"/>
              </a:spcBef>
              <a:spcAft>
                <a:spcPct val="0"/>
              </a:spcAft>
              <a:buClrTx/>
              <a:buSzTx/>
              <a:buFontTx/>
              <a:buNone/>
            </a:pPr>
            <a:r>
              <a:rPr lang="en-US" sz="2400">
                <a:solidFill>
                  <a:prstClr val="black"/>
                </a:solidFill>
                <a:latin typeface="Arial" panose="020B0604020202020204" pitchFamily="34" charset="0"/>
              </a:rPr>
              <a:t>  </a:t>
            </a:r>
          </a:p>
        </p:txBody>
      </p:sp>
      <p:sp>
        <p:nvSpPr>
          <p:cNvPr id="56330" name="Rectangle 12"/>
          <p:cNvSpPr>
            <a:spLocks noChangeArrowheads="1"/>
          </p:cNvSpPr>
          <p:nvPr/>
        </p:nvSpPr>
        <p:spPr bwMode="auto">
          <a:xfrm>
            <a:off x="457200" y="3382711"/>
            <a:ext cx="36109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1600" b="1" dirty="0">
                <a:solidFill>
                  <a:prstClr val="black"/>
                </a:solidFill>
                <a:latin typeface="Arial" panose="020B0604020202020204" pitchFamily="34" charset="0"/>
              </a:rPr>
              <a:t>Mary Tyler Moore</a:t>
            </a:r>
            <a:endParaRPr lang="en-US" sz="1600" dirty="0">
              <a:solidFill>
                <a:prstClr val="black"/>
              </a:solidFill>
              <a:latin typeface="Arial" panose="020B0604020202020204" pitchFamily="34" charset="0"/>
            </a:endParaRPr>
          </a:p>
        </p:txBody>
      </p:sp>
      <p:sp>
        <p:nvSpPr>
          <p:cNvPr id="56331" name="Rectangle 14"/>
          <p:cNvSpPr>
            <a:spLocks noChangeArrowheads="1"/>
          </p:cNvSpPr>
          <p:nvPr/>
        </p:nvSpPr>
        <p:spPr bwMode="auto">
          <a:xfrm>
            <a:off x="0" y="6269139"/>
            <a:ext cx="19827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b="1" dirty="0">
                <a:solidFill>
                  <a:prstClr val="black"/>
                </a:solidFill>
                <a:latin typeface="Arial" panose="020B0604020202020204" pitchFamily="34" charset="0"/>
              </a:rPr>
              <a:t>Nick Jonas</a:t>
            </a:r>
            <a:endParaRPr lang="en-US" sz="2400" dirty="0">
              <a:solidFill>
                <a:prstClr val="black"/>
              </a:solidFill>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eaLnBrk="0" fontAlgn="base" hangingPunct="0">
              <a:spcBef>
                <a:spcPct val="0"/>
              </a:spcBef>
              <a:spcAft>
                <a:spcPct val="0"/>
              </a:spcAft>
              <a:buClrTx/>
              <a:buSzTx/>
              <a:buFontTx/>
              <a:buNone/>
            </a:pPr>
            <a:r>
              <a:rPr lang="en-US" sz="2400">
                <a:solidFill>
                  <a:prstClr val="black"/>
                </a:solidFill>
                <a:latin typeface="Arial" panose="020B0604020202020204" pitchFamily="34" charset="0"/>
              </a:rPr>
              <a:t>  </a:t>
            </a:r>
          </a:p>
        </p:txBody>
      </p:sp>
      <p:pic>
        <p:nvPicPr>
          <p:cNvPr id="2" name="Picture 1"/>
          <p:cNvPicPr>
            <a:picLocks noChangeAspect="1"/>
          </p:cNvPicPr>
          <p:nvPr/>
        </p:nvPicPr>
        <p:blipFill>
          <a:blip r:embed="rId7"/>
          <a:stretch>
            <a:fillRect/>
          </a:stretch>
        </p:blipFill>
        <p:spPr>
          <a:xfrm>
            <a:off x="6055970" y="4295000"/>
            <a:ext cx="2575530" cy="1969170"/>
          </a:xfrm>
          <a:prstGeom prst="rect">
            <a:avLst/>
          </a:prstGeom>
        </p:spPr>
      </p:pic>
      <p:pic>
        <p:nvPicPr>
          <p:cNvPr id="4" name="Picture 3"/>
          <p:cNvPicPr>
            <a:picLocks noChangeAspect="1"/>
          </p:cNvPicPr>
          <p:nvPr/>
        </p:nvPicPr>
        <p:blipFill>
          <a:blip r:embed="rId8"/>
          <a:stretch>
            <a:fillRect/>
          </a:stretch>
        </p:blipFill>
        <p:spPr>
          <a:xfrm>
            <a:off x="342131" y="3979324"/>
            <a:ext cx="1629098" cy="2308331"/>
          </a:xfrm>
          <a:prstGeom prst="rect">
            <a:avLst/>
          </a:prstGeom>
        </p:spPr>
      </p:pic>
      <p:pic>
        <p:nvPicPr>
          <p:cNvPr id="5" name="Picture 4"/>
          <p:cNvPicPr>
            <a:picLocks noChangeAspect="1"/>
          </p:cNvPicPr>
          <p:nvPr/>
        </p:nvPicPr>
        <p:blipFill>
          <a:blip r:embed="rId9"/>
          <a:stretch>
            <a:fillRect/>
          </a:stretch>
        </p:blipFill>
        <p:spPr>
          <a:xfrm>
            <a:off x="312738" y="1230909"/>
            <a:ext cx="3695700" cy="2133600"/>
          </a:xfrm>
          <a:prstGeom prst="rect">
            <a:avLst/>
          </a:prstGeom>
        </p:spPr>
      </p:pic>
      <p:pic>
        <p:nvPicPr>
          <p:cNvPr id="3" name="Picture 2">
            <a:extLst>
              <a:ext uri="{FF2B5EF4-FFF2-40B4-BE49-F238E27FC236}">
                <a16:creationId xmlns:a16="http://schemas.microsoft.com/office/drawing/2014/main" id="{91AD8FE3-5561-4E42-9C50-0B860F8EE571}"/>
              </a:ext>
            </a:extLst>
          </p:cNvPr>
          <p:cNvPicPr>
            <a:picLocks noChangeAspect="1"/>
          </p:cNvPicPr>
          <p:nvPr/>
        </p:nvPicPr>
        <p:blipFill>
          <a:blip r:embed="rId10"/>
          <a:stretch>
            <a:fillRect/>
          </a:stretch>
        </p:blipFill>
        <p:spPr>
          <a:xfrm>
            <a:off x="4724400" y="1268516"/>
            <a:ext cx="1759240" cy="2312883"/>
          </a:xfrm>
          <a:prstGeom prst="rect">
            <a:avLst/>
          </a:prstGeom>
        </p:spPr>
      </p:pic>
      <p:pic>
        <p:nvPicPr>
          <p:cNvPr id="6" name="Picture 5">
            <a:extLst>
              <a:ext uri="{FF2B5EF4-FFF2-40B4-BE49-F238E27FC236}">
                <a16:creationId xmlns:a16="http://schemas.microsoft.com/office/drawing/2014/main" id="{CCAE706C-D6AF-4CB2-9F41-9182A638F3AA}"/>
              </a:ext>
            </a:extLst>
          </p:cNvPr>
          <p:cNvPicPr>
            <a:picLocks noChangeAspect="1"/>
          </p:cNvPicPr>
          <p:nvPr/>
        </p:nvPicPr>
        <p:blipFill>
          <a:blip r:embed="rId11"/>
          <a:stretch>
            <a:fillRect/>
          </a:stretch>
        </p:blipFill>
        <p:spPr>
          <a:xfrm>
            <a:off x="6553200" y="1283630"/>
            <a:ext cx="2377459" cy="2260535"/>
          </a:xfrm>
          <a:prstGeom prst="rect">
            <a:avLst/>
          </a:prstGeom>
        </p:spPr>
      </p:pic>
      <p:sp>
        <p:nvSpPr>
          <p:cNvPr id="9" name="TextBox 8">
            <a:extLst>
              <a:ext uri="{FF2B5EF4-FFF2-40B4-BE49-F238E27FC236}">
                <a16:creationId xmlns:a16="http://schemas.microsoft.com/office/drawing/2014/main" id="{783CB862-5CAF-518F-D077-20FA29581A34}"/>
              </a:ext>
            </a:extLst>
          </p:cNvPr>
          <p:cNvSpPr txBox="1"/>
          <p:nvPr/>
        </p:nvSpPr>
        <p:spPr>
          <a:xfrm>
            <a:off x="3114536" y="6454449"/>
            <a:ext cx="2461710" cy="369332"/>
          </a:xfrm>
          <a:prstGeom prst="rect">
            <a:avLst/>
          </a:prstGeom>
          <a:noFill/>
        </p:spPr>
        <p:txBody>
          <a:bodyPr wrap="square" rtlCol="0">
            <a:spAutoFit/>
          </a:bodyPr>
          <a:lstStyle/>
          <a:p>
            <a:r>
              <a:rPr lang="en-US" dirty="0"/>
              <a:t>Lila Grace Moss</a:t>
            </a:r>
          </a:p>
        </p:txBody>
      </p:sp>
      <p:pic>
        <p:nvPicPr>
          <p:cNvPr id="11" name="Picture 10">
            <a:extLst>
              <a:ext uri="{FF2B5EF4-FFF2-40B4-BE49-F238E27FC236}">
                <a16:creationId xmlns:a16="http://schemas.microsoft.com/office/drawing/2014/main" id="{E0836402-B159-81F1-5F84-E73A15B09EE6}"/>
              </a:ext>
            </a:extLst>
          </p:cNvPr>
          <p:cNvPicPr>
            <a:picLocks noChangeAspect="1"/>
          </p:cNvPicPr>
          <p:nvPr/>
        </p:nvPicPr>
        <p:blipFill>
          <a:blip r:embed="rId12"/>
          <a:stretch>
            <a:fillRect/>
          </a:stretch>
        </p:blipFill>
        <p:spPr>
          <a:xfrm>
            <a:off x="2682270" y="3748980"/>
            <a:ext cx="2575530" cy="2747883"/>
          </a:xfrm>
          <a:prstGeom prst="rect">
            <a:avLst/>
          </a:prstGeom>
        </p:spPr>
      </p:pic>
      <p:sp>
        <p:nvSpPr>
          <p:cNvPr id="56329" name="Rectangle 11"/>
          <p:cNvSpPr>
            <a:spLocks noChangeArrowheads="1"/>
          </p:cNvSpPr>
          <p:nvPr/>
        </p:nvSpPr>
        <p:spPr bwMode="auto">
          <a:xfrm>
            <a:off x="6092290" y="5515860"/>
            <a:ext cx="16290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a:spcBef>
                <a:spcPct val="20000"/>
              </a:spcBef>
              <a:buClr>
                <a:schemeClr val="tx1"/>
              </a:buClr>
              <a:buBlip>
                <a:blip r:embed="rId6"/>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fontAlgn="base">
              <a:spcBef>
                <a:spcPct val="0"/>
              </a:spcBef>
              <a:spcAft>
                <a:spcPct val="0"/>
              </a:spcAft>
              <a:buClrTx/>
              <a:buSzTx/>
              <a:buFontTx/>
              <a:buNone/>
            </a:pPr>
            <a:r>
              <a:rPr lang="en-US" sz="2400" b="1" dirty="0">
                <a:solidFill>
                  <a:prstClr val="black"/>
                </a:solidFill>
                <a:latin typeface="Arial" panose="020B0604020202020204" pitchFamily="34" charset="0"/>
              </a:rPr>
              <a:t>Bret Michaels</a:t>
            </a:r>
            <a:r>
              <a:rPr lang="en-US" sz="2400" dirty="0">
                <a:solidFill>
                  <a:prstClr val="black"/>
                </a:solidFill>
                <a:latin typeface="Arial" panose="020B0604020202020204" pitchFamily="34" charset="0"/>
              </a:rPr>
              <a:t> </a:t>
            </a:r>
          </a:p>
        </p:txBody>
      </p:sp>
    </p:spTree>
    <p:custDataLst>
      <p:tags r:id="rId1"/>
    </p:custDataLst>
    <p:extLst>
      <p:ext uri="{BB962C8B-B14F-4D97-AF65-F5344CB8AC3E}">
        <p14:creationId xmlns:p14="http://schemas.microsoft.com/office/powerpoint/2010/main" val="116817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a:solidFill>
            <a:srgbClr val="92D050"/>
          </a:solidFill>
        </p:spPr>
        <p:txBody>
          <a:bodyPr>
            <a:noAutofit/>
          </a:bodyPr>
          <a:lstStyle/>
          <a:p>
            <a:pPr lvl="1">
              <a:defRPr/>
            </a:pPr>
            <a:r>
              <a:rPr lang="en-US" sz="3200" b="1" dirty="0">
                <a:solidFill>
                  <a:schemeClr val="bg1"/>
                </a:solidFill>
              </a:rPr>
              <a:t>www.TrialNet.org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sp>
        <p:nvSpPr>
          <p:cNvPr id="6" name="TextBox 5">
            <a:extLst>
              <a:ext uri="{FF2B5EF4-FFF2-40B4-BE49-F238E27FC236}">
                <a16:creationId xmlns:a16="http://schemas.microsoft.com/office/drawing/2014/main" id="{FEBA3580-1FC6-5904-2302-3D8A276C2994}"/>
              </a:ext>
            </a:extLst>
          </p:cNvPr>
          <p:cNvSpPr txBox="1"/>
          <p:nvPr/>
        </p:nvSpPr>
        <p:spPr>
          <a:xfrm>
            <a:off x="1676400" y="2094272"/>
            <a:ext cx="838200" cy="533400"/>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A1B71823-F7AC-7B3A-3738-3670912C437F}"/>
              </a:ext>
            </a:extLst>
          </p:cNvPr>
          <p:cNvPicPr>
            <a:picLocks noChangeAspect="1"/>
          </p:cNvPicPr>
          <p:nvPr/>
        </p:nvPicPr>
        <p:blipFill>
          <a:blip r:embed="rId4"/>
          <a:stretch>
            <a:fillRect/>
          </a:stretch>
        </p:blipFill>
        <p:spPr>
          <a:xfrm>
            <a:off x="762794" y="2251508"/>
            <a:ext cx="6781800" cy="4335353"/>
          </a:xfrm>
          <a:prstGeom prst="rect">
            <a:avLst/>
          </a:prstGeom>
        </p:spPr>
      </p:pic>
    </p:spTree>
    <p:custDataLst>
      <p:tags r:id="rId1"/>
    </p:custDataLst>
    <p:extLst>
      <p:ext uri="{BB962C8B-B14F-4D97-AF65-F5344CB8AC3E}">
        <p14:creationId xmlns:p14="http://schemas.microsoft.com/office/powerpoint/2010/main" val="225956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http://www.worlddiabetesday.org/files/images/dka.jpg">
            <a:hlinkClick r:id="rId5" tooltip="Understand diabetes and take control"/>
            <a:extLst>
              <a:ext uri="{FF2B5EF4-FFF2-40B4-BE49-F238E27FC236}">
                <a16:creationId xmlns:a16="http://schemas.microsoft.com/office/drawing/2014/main" id="{BAB02481-DC20-E3B2-92D4-FE8EA45AF6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4368" y="45339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2588772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728246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439738"/>
            <a:ext cx="8176178" cy="736600"/>
          </a:xfrm>
        </p:spPr>
        <p:txBody>
          <a:bodyPr>
            <a:normAutofit/>
          </a:bodyPr>
          <a:lstStyle/>
          <a:p>
            <a:pPr eaLnBrk="1" hangingPunct="1"/>
            <a:r>
              <a:rPr lang="en-US" sz="3600" dirty="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369611" y="60499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6336245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The Noxious Nine – Pathophysiology T2D</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247270"/>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543800" y="13716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44440" y="3235324"/>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5642766"/>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37327" y="4235244"/>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694945"/>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glucagon </a:t>
            </a:r>
            <a:r>
              <a:rPr lang="el-GR" sz="1600" b="1" dirty="0">
                <a:latin typeface="Helvetica" pitchFamily="34" charset="0"/>
              </a:rPr>
              <a:t>α</a:t>
            </a:r>
            <a:r>
              <a:rPr lang="en-US" sz="1600" b="1" dirty="0">
                <a:latin typeface="Helvetica" pitchFamily="34" charset="0"/>
              </a:rPr>
              <a:t>-cell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34036" y="1994964"/>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947705"/>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145154" y="1752600"/>
            <a:ext cx="239649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Insulin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p:txBody>
      </p:sp>
      <p:sp>
        <p:nvSpPr>
          <p:cNvPr id="53458" name="AutoShape 219"/>
          <p:cNvSpPr>
            <a:spLocks noChangeArrowheads="1"/>
          </p:cNvSpPr>
          <p:nvPr/>
        </p:nvSpPr>
        <p:spPr bwMode="auto">
          <a:xfrm rot="13440184">
            <a:off x="4463249" y="1601399"/>
            <a:ext cx="403909" cy="206725"/>
          </a:xfrm>
          <a:prstGeom prst="rightArrow">
            <a:avLst>
              <a:gd name="adj1" fmla="val 50000"/>
              <a:gd name="adj2" fmla="val 96119"/>
            </a:avLst>
          </a:prstGeom>
          <a:solidFill>
            <a:schemeClr val="tx1"/>
          </a:solidFill>
          <a:ln w="12700">
            <a:solidFill>
              <a:schemeClr val="tx1"/>
            </a:solidFill>
            <a:miter lim="800000"/>
            <a:headEnd/>
            <a:tailEnd/>
          </a:ln>
        </p:spPr>
        <p:txBody>
          <a:bodyPr wrap="none" anchor="ctr"/>
          <a:lstStyle/>
          <a:p>
            <a:endParaRPr lang="en-US" dirty="0"/>
          </a:p>
        </p:txBody>
      </p:sp>
      <p:sp>
        <p:nvSpPr>
          <p:cNvPr id="1290460" name="Rectangle 220"/>
          <p:cNvSpPr>
            <a:spLocks noChangeArrowheads="1"/>
          </p:cNvSpPr>
          <p:nvPr/>
        </p:nvSpPr>
        <p:spPr bwMode="auto">
          <a:xfrm>
            <a:off x="609600" y="5357815"/>
            <a:ext cx="1447800" cy="107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Increased hepatic glucose</a:t>
            </a:r>
          </a:p>
          <a:p>
            <a:r>
              <a:rPr lang="en-US" sz="1600" b="1" dirty="0">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6968220" y="4371381"/>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3" name="AutoShape 228"/>
          <p:cNvSpPr>
            <a:spLocks noChangeArrowheads="1"/>
          </p:cNvSpPr>
          <p:nvPr/>
        </p:nvSpPr>
        <p:spPr bwMode="auto">
          <a:xfrm rot="1160736"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290829" y="6116753"/>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Decreased muscle glucose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14119" y="1127938"/>
            <a:ext cx="133388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GB" sz="1600" b="1" dirty="0" err="1">
                <a:latin typeface="Helvetica" pitchFamily="34" charset="0"/>
                <a:sym typeface="Symbol" pitchFamily="18" charset="2"/>
              </a:rPr>
              <a:t>Neurotrans</a:t>
            </a:r>
            <a:r>
              <a:rPr lang="en-GB" sz="1600" b="1" dirty="0">
                <a:latin typeface="Helvetica" pitchFamily="34" charset="0"/>
                <a:sym typeface="Symbol" pitchFamily="18" charset="2"/>
              </a:rPr>
              <a:t>-mission dysfunction</a:t>
            </a:r>
            <a:endParaRPr lang="en-US" sz="1600" b="1" dirty="0">
              <a:latin typeface="Helvetica" pitchFamily="34" charset="0"/>
            </a:endParaRPr>
          </a:p>
        </p:txBody>
      </p:sp>
      <p:sp>
        <p:nvSpPr>
          <p:cNvPr id="53503" name="AutoShape 282"/>
          <p:cNvSpPr>
            <a:spLocks noChangeArrowheads="1"/>
          </p:cNvSpPr>
          <p:nvPr/>
        </p:nvSpPr>
        <p:spPr bwMode="auto">
          <a:xfrm rot="70396" flipH="1">
            <a:off x="1830377" y="334724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7269158" y="2886128"/>
            <a:ext cx="18748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5194866" y="3023735"/>
            <a:ext cx="158537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Decreased </a:t>
            </a:r>
            <a:br>
              <a:rPr lang="en-US" sz="1600" b="1" dirty="0">
                <a:latin typeface="Helvetica" pitchFamily="34" charset="0"/>
              </a:rPr>
            </a:br>
            <a:r>
              <a:rPr lang="en-US" sz="1600" b="1" dirty="0">
                <a:latin typeface="Helvetica" pitchFamily="34" charset="0"/>
              </a:rPr>
              <a:t>incretin effect</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2520457">
            <a:off x="8667949" y="2557299"/>
            <a:ext cx="412990" cy="200077"/>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04867" y="5072641"/>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11330193">
            <a:off x="1762753" y="1919219"/>
            <a:ext cx="691487" cy="185615"/>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pic>
        <p:nvPicPr>
          <p:cNvPr id="5" name="Picture 4">
            <a:extLst>
              <a:ext uri="{FF2B5EF4-FFF2-40B4-BE49-F238E27FC236}">
                <a16:creationId xmlns:a16="http://schemas.microsoft.com/office/drawing/2014/main" id="{4E9749CF-F8D1-07F7-747A-8CCFFCB9921E}"/>
              </a:ext>
            </a:extLst>
          </p:cNvPr>
          <p:cNvPicPr>
            <a:picLocks noChangeAspect="1"/>
          </p:cNvPicPr>
          <p:nvPr/>
        </p:nvPicPr>
        <p:blipFill>
          <a:blip r:embed="rId12"/>
          <a:stretch>
            <a:fillRect/>
          </a:stretch>
        </p:blipFill>
        <p:spPr>
          <a:xfrm>
            <a:off x="7330856" y="1225442"/>
            <a:ext cx="1301271" cy="1658100"/>
          </a:xfrm>
          <a:prstGeom prst="rect">
            <a:avLst/>
          </a:prstGeom>
        </p:spPr>
      </p:pic>
      <p:sp>
        <p:nvSpPr>
          <p:cNvPr id="6" name="Rectangle 222">
            <a:extLst>
              <a:ext uri="{FF2B5EF4-FFF2-40B4-BE49-F238E27FC236}">
                <a16:creationId xmlns:a16="http://schemas.microsoft.com/office/drawing/2014/main" id="{69F3C829-476E-E6E2-85F6-C76D3E0B0759}"/>
              </a:ext>
            </a:extLst>
          </p:cNvPr>
          <p:cNvSpPr>
            <a:spLocks noChangeArrowheads="1"/>
          </p:cNvSpPr>
          <p:nvPr/>
        </p:nvSpPr>
        <p:spPr bwMode="auto">
          <a:xfrm>
            <a:off x="5922963" y="974499"/>
            <a:ext cx="2116198" cy="366769"/>
          </a:xfrm>
          <a:prstGeom prst="rect">
            <a:avLst/>
          </a:prstGeom>
          <a:solidFill>
            <a:schemeClr val="bg1"/>
          </a:solidFill>
          <a:ln>
            <a:noFill/>
          </a:ln>
        </p:spPr>
        <p:txBody>
          <a:bodyPr wrap="square" lIns="90488" tIns="44451" rIns="90488" bIns="44451">
            <a:spAutoFit/>
          </a:bodyPr>
          <a:lstStyle/>
          <a:p>
            <a:r>
              <a:rPr lang="en-US" b="1" dirty="0">
                <a:solidFill>
                  <a:srgbClr val="0070C0"/>
                </a:solidFill>
                <a:latin typeface="Helvetica" pitchFamily="34" charset="0"/>
              </a:rPr>
              <a:t>Hypercortisolism</a:t>
            </a:r>
          </a:p>
        </p:txBody>
      </p:sp>
      <p:sp>
        <p:nvSpPr>
          <p:cNvPr id="7" name="AutoShape 219">
            <a:extLst>
              <a:ext uri="{FF2B5EF4-FFF2-40B4-BE49-F238E27FC236}">
                <a16:creationId xmlns:a16="http://schemas.microsoft.com/office/drawing/2014/main" id="{288EC15D-89CA-A3C5-4A20-F87E2DD13428}"/>
              </a:ext>
            </a:extLst>
          </p:cNvPr>
          <p:cNvSpPr>
            <a:spLocks noChangeArrowheads="1"/>
          </p:cNvSpPr>
          <p:nvPr/>
        </p:nvSpPr>
        <p:spPr bwMode="auto">
          <a:xfrm>
            <a:off x="6699251" y="1281864"/>
            <a:ext cx="524561" cy="270544"/>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80ED1BC3-3DAC-0877-ADB5-06C4BAC6E41F}"/>
              </a:ext>
            </a:extLst>
          </p:cNvPr>
          <p:cNvSpPr txBox="1"/>
          <p:nvPr/>
        </p:nvSpPr>
        <p:spPr>
          <a:xfrm>
            <a:off x="685800" y="6488668"/>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Tree>
    <p:custDataLst>
      <p:tags r:id="rId1"/>
    </p:custDataLst>
    <p:extLst>
      <p:ext uri="{BB962C8B-B14F-4D97-AF65-F5344CB8AC3E}">
        <p14:creationId xmlns:p14="http://schemas.microsoft.com/office/powerpoint/2010/main" val="93389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2000" fill="hold"/>
                                        <p:tgtEl>
                                          <p:spTgt spid="6"/>
                                        </p:tgtEl>
                                        <p:attrNameLst>
                                          <p:attrName>ppt_x</p:attrName>
                                        </p:attrNameLst>
                                      </p:cBhvr>
                                      <p:tavLst>
                                        <p:tav tm="0">
                                          <p:val>
                                            <p:strVal val="0-#ppt_w/2"/>
                                          </p:val>
                                        </p:tav>
                                        <p:tav tm="100000">
                                          <p:val>
                                            <p:strVal val="#ppt_x"/>
                                          </p:val>
                                        </p:tav>
                                      </p:tavLst>
                                    </p:anim>
                                    <p:anim calcmode="lin" valueType="num">
                                      <p:cBhvr additive="base">
                                        <p:cTn id="5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7"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682" y="3902123"/>
            <a:ext cx="3494118" cy="2334912"/>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317183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CE592-28B4-1C5A-A67B-A1F97A9E2D2A}"/>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894C65D4-EDB7-AFB0-B86D-44D5592918D8}"/>
              </a:ext>
            </a:extLst>
          </p:cNvPr>
          <p:cNvSpPr>
            <a:spLocks noGrp="1" noChangeArrowheads="1"/>
          </p:cNvSpPr>
          <p:nvPr>
            <p:ph type="title"/>
          </p:nvPr>
        </p:nvSpPr>
        <p:spPr/>
        <p:txBody>
          <a:bodyPr/>
          <a:lstStyle/>
          <a:p>
            <a:pPr eaLnBrk="1" hangingPunct="1"/>
            <a:r>
              <a:rPr lang="en-US"/>
              <a:t>What is Type 2 Diabetes?</a:t>
            </a:r>
          </a:p>
        </p:txBody>
      </p:sp>
      <p:sp>
        <p:nvSpPr>
          <p:cNvPr id="54275" name="Rectangle 3">
            <a:extLst>
              <a:ext uri="{FF2B5EF4-FFF2-40B4-BE49-F238E27FC236}">
                <a16:creationId xmlns:a16="http://schemas.microsoft.com/office/drawing/2014/main" id="{786E7D44-1E02-0747-50E2-CEEEA5E13FC8}"/>
              </a:ext>
            </a:extLst>
          </p:cNvPr>
          <p:cNvSpPr>
            <a:spLocks noGrp="1" noChangeArrowheads="1"/>
          </p:cNvSpPr>
          <p:nvPr>
            <p:ph idx="1"/>
          </p:nvPr>
        </p:nvSpPr>
        <p:spPr>
          <a:xfrm>
            <a:off x="533400" y="1187245"/>
            <a:ext cx="5791200" cy="5486400"/>
          </a:xfrm>
        </p:spPr>
        <p:txBody>
          <a:bodyPr>
            <a:normAutofit fontScale="92500"/>
          </a:bodyPr>
          <a:lstStyle/>
          <a:p>
            <a:r>
              <a:rPr lang="en-US" dirty="0"/>
              <a:t>Type 2 diabetes is associated with insulin secretory defects related to </a:t>
            </a:r>
          </a:p>
          <a:p>
            <a:pPr lvl="1"/>
            <a:r>
              <a:rPr lang="en-US" sz="3000" dirty="0"/>
              <a:t>genetic predisposition, </a:t>
            </a:r>
          </a:p>
          <a:p>
            <a:pPr lvl="1"/>
            <a:r>
              <a:rPr lang="en-US" sz="3000" dirty="0"/>
              <a:t>epigenetic changes (how genes are expressed)</a:t>
            </a:r>
          </a:p>
          <a:p>
            <a:pPr lvl="1"/>
            <a:r>
              <a:rPr lang="en-US" sz="3000" dirty="0"/>
              <a:t>inflammation, and </a:t>
            </a:r>
          </a:p>
          <a:p>
            <a:pPr lvl="1"/>
            <a:r>
              <a:rPr lang="en-US" sz="3000" dirty="0"/>
              <a:t>metabolic stress. </a:t>
            </a:r>
          </a:p>
          <a:p>
            <a:pPr marL="274320" lvl="1" indent="0">
              <a:buNone/>
            </a:pPr>
            <a:endParaRPr lang="en-US" dirty="0"/>
          </a:p>
          <a:p>
            <a:r>
              <a:rPr lang="en-US" sz="2600" dirty="0"/>
              <a:t>Future classification schemes for diabetes will likely focus on the pathophysiology of the underlying β-cell dysfunction.</a:t>
            </a:r>
          </a:p>
        </p:txBody>
      </p:sp>
      <p:pic>
        <p:nvPicPr>
          <p:cNvPr id="5" name="Picture 4">
            <a:extLst>
              <a:ext uri="{FF2B5EF4-FFF2-40B4-BE49-F238E27FC236}">
                <a16:creationId xmlns:a16="http://schemas.microsoft.com/office/drawing/2014/main" id="{58C31BD6-EEA5-2441-1AB8-B3EC943A4598}"/>
              </a:ext>
            </a:extLst>
          </p:cNvPr>
          <p:cNvPicPr>
            <a:picLocks noChangeAspect="1"/>
          </p:cNvPicPr>
          <p:nvPr/>
        </p:nvPicPr>
        <p:blipFill>
          <a:blip r:embed="rId4"/>
          <a:stretch>
            <a:fillRect/>
          </a:stretch>
        </p:blipFill>
        <p:spPr>
          <a:xfrm>
            <a:off x="6614576" y="3917067"/>
            <a:ext cx="2429729" cy="502534"/>
          </a:xfrm>
          <a:prstGeom prst="rect">
            <a:avLst/>
          </a:prstGeom>
        </p:spPr>
      </p:pic>
      <p:pic>
        <p:nvPicPr>
          <p:cNvPr id="7" name="Picture 6" descr="Smiling tattooed man with bun">
            <a:extLst>
              <a:ext uri="{FF2B5EF4-FFF2-40B4-BE49-F238E27FC236}">
                <a16:creationId xmlns:a16="http://schemas.microsoft.com/office/drawing/2014/main" id="{0919E2F1-3EA4-C972-70E5-1DCE239C06C0}"/>
              </a:ext>
            </a:extLst>
          </p:cNvPr>
          <p:cNvPicPr>
            <a:picLocks noChangeAspect="1"/>
          </p:cNvPicPr>
          <p:nvPr/>
        </p:nvPicPr>
        <p:blipFill>
          <a:blip r:embed="rId5" cstate="print">
            <a:extLst>
              <a:ext uri="{28A0092B-C50C-407E-A947-70E740481C1C}">
                <a14:useLocalDpi xmlns:a14="http://schemas.microsoft.com/office/drawing/2010/main" val="0"/>
              </a:ext>
            </a:extLst>
          </a:blip>
          <a:srcRect l="23333" r="10834"/>
          <a:stretch>
            <a:fillRect/>
          </a:stretch>
        </p:blipFill>
        <p:spPr>
          <a:xfrm>
            <a:off x="6248400" y="1295400"/>
            <a:ext cx="2541412" cy="2573582"/>
          </a:xfrm>
          <a:prstGeom prst="rect">
            <a:avLst/>
          </a:prstGeom>
        </p:spPr>
      </p:pic>
      <p:pic>
        <p:nvPicPr>
          <p:cNvPr id="3" name="Graphic 2" descr="Brainstorm outline">
            <a:extLst>
              <a:ext uri="{FF2B5EF4-FFF2-40B4-BE49-F238E27FC236}">
                <a16:creationId xmlns:a16="http://schemas.microsoft.com/office/drawing/2014/main" id="{0080E1AE-6059-D77F-AB6D-39EA2001FC5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19800" y="3881272"/>
            <a:ext cx="609600" cy="609600"/>
          </a:xfrm>
          <a:prstGeom prst="rect">
            <a:avLst/>
          </a:prstGeom>
        </p:spPr>
      </p:pic>
    </p:spTree>
    <p:custDataLst>
      <p:tags r:id="rId1"/>
    </p:custDataLst>
    <p:extLst>
      <p:ext uri="{BB962C8B-B14F-4D97-AF65-F5344CB8AC3E}">
        <p14:creationId xmlns:p14="http://schemas.microsoft.com/office/powerpoint/2010/main" val="57654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a:xfrm>
            <a:off x="457200" y="1143000"/>
            <a:ext cx="8229600" cy="5257800"/>
          </a:xfrm>
        </p:spPr>
        <p:txBody>
          <a:bodyPr>
            <a:normAutofit/>
          </a:bodyPr>
          <a:lstStyle/>
          <a:p>
            <a:pPr eaLnBrk="1" hangingPunct="1">
              <a:buFont typeface="Wingdings" pitchFamily="2" charset="2"/>
              <a:buNone/>
              <a:defRPr/>
            </a:pPr>
            <a:r>
              <a:rPr lang="en-US" dirty="0"/>
              <a:t>MJ is 62 years old, with a BMI of 36 and complains of feeling tired and urinating several times a night.  Has a urinary tract infection.  Her A1c is 8.3%, glucose 237.  </a:t>
            </a:r>
          </a:p>
          <a:p>
            <a:pPr eaLnBrk="1" hangingPunct="1">
              <a:buFont typeface="Wingdings" pitchFamily="2" charset="2"/>
              <a:buNone/>
              <a:defRPr/>
            </a:pPr>
            <a:r>
              <a:rPr lang="en-US" dirty="0"/>
              <a:t>MJ is hypertensive with a history of gestational diabetes. No </a:t>
            </a:r>
            <a:r>
              <a:rPr lang="en-US" dirty="0" err="1"/>
              <a:t>ketones</a:t>
            </a:r>
            <a:r>
              <a:rPr lang="en-US" dirty="0"/>
              <a:t> in urine.</a:t>
            </a:r>
          </a:p>
          <a:p>
            <a:pPr eaLnBrk="1" hangingPunct="1">
              <a:defRPr/>
            </a:pPr>
            <a:r>
              <a:rPr lang="en-US" dirty="0"/>
              <a:t>What are risk factors and signs of diabetes?</a:t>
            </a:r>
          </a:p>
          <a:p>
            <a:pPr eaLnBrk="1" hangingPunct="1">
              <a:defRPr/>
            </a:pPr>
            <a:r>
              <a:rPr lang="en-US" dirty="0"/>
              <a:t>You find a few moments to </a:t>
            </a:r>
            <a:br>
              <a:rPr lang="en-US" dirty="0"/>
            </a:br>
            <a:r>
              <a:rPr lang="en-US" dirty="0"/>
              <a:t>teach and MJ asks you </a:t>
            </a:r>
            <a:br>
              <a:rPr lang="en-US" dirty="0"/>
            </a:br>
            <a:r>
              <a:rPr lang="en-US" dirty="0"/>
              <a:t>some questions.</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793577"/>
            <a:ext cx="2971800" cy="194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5243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144065134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a:t>Comparison of</a:t>
            </a:r>
            <a:br>
              <a:rPr lang="en-US" sz="4000" dirty="0"/>
            </a:br>
            <a:r>
              <a:rPr lang="en-US" sz="4000" dirty="0"/>
              <a:t> Type 1 &amp; Type 2</a:t>
            </a:r>
          </a:p>
        </p:txBody>
      </p:sp>
      <p:grpSp>
        <p:nvGrpSpPr>
          <p:cNvPr id="81923" name="Group 1027"/>
          <p:cNvGrpSpPr>
            <a:grpSpLocks/>
          </p:cNvGrpSpPr>
          <p:nvPr/>
        </p:nvGrpSpPr>
        <p:grpSpPr bwMode="auto">
          <a:xfrm>
            <a:off x="762972" y="1764292"/>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1231" cy="252"/>
            </a:xfrm>
            <a:prstGeom prst="rect">
              <a:avLst/>
            </a:prstGeom>
            <a:noFill/>
            <a:ln w="9525">
              <a:noFill/>
              <a:miter lim="800000"/>
              <a:headEnd/>
              <a:tailEnd/>
            </a:ln>
          </p:spPr>
          <p:txBody>
            <a:bodyPr wrap="squar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r>
                <a:rPr lang="da-DK" sz="2400" b="1" dirty="0">
                  <a:solidFill>
                    <a:srgbClr val="FFFFFF"/>
                  </a:solidFill>
                  <a:effectLst>
                    <a:outerShdw blurRad="38100" dist="38100" dir="2700000" algn="tl">
                      <a:srgbClr val="000000"/>
                    </a:outerShdw>
                  </a:effectLst>
                  <a:cs typeface="+mn-cs"/>
                </a:rPr>
                <a:t>     </a:t>
              </a:r>
              <a:r>
                <a:rPr lang="da-DK" sz="2400" b="1" u="sng" dirty="0">
                  <a:solidFill>
                    <a:schemeClr val="accent1">
                      <a:lumMod val="75000"/>
                    </a:schemeClr>
                  </a:solidFill>
                  <a:effectLst>
                    <a:outerShdw blurRad="38100" dist="38100" dir="2700000" algn="tl">
                      <a:srgbClr val="000000"/>
                    </a:outerShdw>
                  </a:effectLst>
                  <a:cs typeface="+mn-cs"/>
                </a:rPr>
                <a:t> </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672"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851988" y="4696632"/>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6394084" y="4642554"/>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5104434" y="4788802"/>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Tree>
    <p:custDataLst>
      <p:tags r:id="rId1"/>
    </p:custDataLst>
    <p:extLst>
      <p:ext uri="{BB962C8B-B14F-4D97-AF65-F5344CB8AC3E}">
        <p14:creationId xmlns:p14="http://schemas.microsoft.com/office/powerpoint/2010/main" val="7066767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2026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53086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Check more frequently if taking high risk meds; antiretrovirals, 2</a:t>
            </a:r>
            <a:r>
              <a:rPr lang="en-US" sz="2489" baseline="30000" dirty="0">
                <a:solidFill>
                  <a:srgbClr val="0070C0"/>
                </a:solidFill>
              </a:rPr>
              <a:t>nd</a:t>
            </a:r>
            <a:r>
              <a:rPr lang="en-US" sz="2489" dirty="0">
                <a:solidFill>
                  <a:srgbClr val="0070C0"/>
                </a:solidFill>
              </a:rPr>
              <a:t> generation antipsychotics or steroids, thiazide diuretics, statins</a:t>
            </a:r>
          </a:p>
          <a:p>
            <a:pPr marL="880544" lvl="1" indent="-474139">
              <a:lnSpc>
                <a:spcPct val="90000"/>
              </a:lnSpc>
              <a:buClr>
                <a:schemeClr val="hlink"/>
              </a:buClr>
            </a:pPr>
            <a:r>
              <a:rPr lang="en-US" sz="2489" dirty="0">
                <a:solidFill>
                  <a:srgbClr val="0070C0"/>
                </a:solidFill>
              </a:rPr>
              <a:t>History of pancreatitis, prediabetes, GDM, periodontal disease</a:t>
            </a:r>
          </a:p>
        </p:txBody>
      </p:sp>
      <p:pic>
        <p:nvPicPr>
          <p:cNvPr id="2070" name="Picture 22" descr="C:\Users\bev_000\AppData\Local\Microsoft\Windows\INetCache\IE\I78AA3YG\MC90043961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7" end="7"/>
                                            </p:txEl>
                                          </p:spTgt>
                                        </p:tgtEl>
                                        <p:attrNameLst>
                                          <p:attrName>style.visibility</p:attrName>
                                        </p:attrNameLst>
                                      </p:cBhvr>
                                      <p:to>
                                        <p:strVal val="visible"/>
                                      </p:to>
                                    </p:set>
                                    <p:anim calcmode="lin" valueType="num">
                                      <p:cBhvr additive="base">
                                        <p:cTn id="19"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6" end="6"/>
                                            </p:txEl>
                                          </p:spTgt>
                                        </p:tgtEl>
                                        <p:attrNameLst>
                                          <p:attrName>style.visibility</p:attrName>
                                        </p:attrNameLst>
                                      </p:cBhvr>
                                      <p:to>
                                        <p:strVal val="visible"/>
                                      </p:to>
                                    </p:set>
                                    <p:anim calcmode="lin" valueType="num">
                                      <p:cBhvr additive="base">
                                        <p:cTn id="27"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71" y="234140"/>
            <a:ext cx="8229600" cy="918418"/>
          </a:xfrm>
        </p:spPr>
        <p:txBody>
          <a:bodyPr>
            <a:normAutofit/>
          </a:bodyPr>
          <a:lstStyle/>
          <a:p>
            <a:r>
              <a:rPr lang="en-US" dirty="0"/>
              <a:t>Type 2 Diabetes in America 2026 </a:t>
            </a:r>
          </a:p>
        </p:txBody>
      </p:sp>
      <p:sp>
        <p:nvSpPr>
          <p:cNvPr id="3" name="Content Placeholder 2"/>
          <p:cNvSpPr>
            <a:spLocks noGrp="1"/>
          </p:cNvSpPr>
          <p:nvPr>
            <p:ph sz="quarter" idx="1"/>
          </p:nvPr>
        </p:nvSpPr>
        <p:spPr/>
        <p:txBody>
          <a:bodyPr>
            <a:normAutofit/>
          </a:bodyPr>
          <a:lstStyle/>
          <a:p>
            <a:r>
              <a:rPr lang="en-US" sz="3200" dirty="0"/>
              <a:t>14.7% with Diabetes - 38 million adults</a:t>
            </a:r>
          </a:p>
          <a:p>
            <a:pPr lvl="1"/>
            <a:r>
              <a:rPr lang="en-US" sz="2400" dirty="0"/>
              <a:t>25% don’t know they have it </a:t>
            </a:r>
          </a:p>
          <a:p>
            <a:r>
              <a:rPr lang="en-US" sz="3200" dirty="0"/>
              <a:t>38% with Prediabetes – 100+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425302" y="2848361"/>
            <a:ext cx="7543800" cy="3463222"/>
          </a:xfrm>
          <a:prstGeom prst="rect">
            <a:avLst/>
          </a:prstGeom>
        </p:spPr>
      </p:pic>
      <p:sp>
        <p:nvSpPr>
          <p:cNvPr id="7" name="TextBox 6">
            <a:extLst>
              <a:ext uri="{FF2B5EF4-FFF2-40B4-BE49-F238E27FC236}">
                <a16:creationId xmlns:a16="http://schemas.microsoft.com/office/drawing/2014/main" id="{58DF88D5-A164-A00D-582E-D2750FC69F87}"/>
              </a:ext>
            </a:extLst>
          </p:cNvPr>
          <p:cNvSpPr txBox="1"/>
          <p:nvPr/>
        </p:nvSpPr>
        <p:spPr>
          <a:xfrm>
            <a:off x="1422971" y="6342456"/>
            <a:ext cx="6248400" cy="369332"/>
          </a:xfrm>
          <a:prstGeom prst="rect">
            <a:avLst/>
          </a:prstGeom>
          <a:noFill/>
        </p:spPr>
        <p:txBody>
          <a:bodyPr wrap="square">
            <a:spAutoFit/>
          </a:bodyPr>
          <a:lstStyle/>
          <a:p>
            <a:r>
              <a:rPr lang="en-US" dirty="0"/>
              <a:t>https://gis.cdc.gov/grasp/diabetes/diabetesatlas-statsreport.html</a:t>
            </a:r>
          </a:p>
        </p:txBody>
      </p:sp>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536106" y="1524000"/>
            <a:ext cx="5188794"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4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1734026F-9CC0-45F0-BC70-03BDFDACD416}"/>
              </a:ext>
            </a:extLst>
          </p:cNvPr>
          <p:cNvSpPr txBox="1"/>
          <p:nvPr/>
        </p:nvSpPr>
        <p:spPr>
          <a:xfrm>
            <a:off x="595689" y="3624698"/>
            <a:ext cx="26289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mn-ea"/>
                <a:cs typeface="+mn-cs"/>
              </a:rPr>
              <a:t>Screening in dental practices can help detect diabetes.  ~30% of dental patients over age of 30, have some degree of </a:t>
            </a:r>
            <a:r>
              <a:rPr kumimoji="0" lang="en-US" sz="1800" b="0" i="0" u="none" strike="noStrike" kern="1200" cap="none" spc="0" normalizeH="0" baseline="0" noProof="0" dirty="0" err="1">
                <a:ln>
                  <a:noFill/>
                </a:ln>
                <a:solidFill>
                  <a:srgbClr val="0070C0"/>
                </a:solidFill>
                <a:effectLst/>
                <a:uLnTx/>
                <a:uFillTx/>
                <a:latin typeface="Gill Sans MT"/>
                <a:ea typeface="+mn-ea"/>
                <a:cs typeface="+mn-cs"/>
              </a:rPr>
              <a:t>dysglycemia</a:t>
            </a:r>
            <a:r>
              <a:rPr kumimoji="0" lang="en-US" sz="1800" b="0" i="0" u="none" strike="noStrike" kern="1200" cap="none" spc="0" normalizeH="0" baseline="0" noProof="0" dirty="0">
                <a:ln>
                  <a:noFill/>
                </a:ln>
                <a:solidFill>
                  <a:srgbClr val="0070C0"/>
                </a:solidFill>
                <a:effectLst/>
                <a:uLnTx/>
                <a:uFillTx/>
                <a:latin typeface="Gill Sans MT"/>
                <a:ea typeface="+mn-ea"/>
                <a:cs typeface="+mn-cs"/>
              </a:rPr>
              <a:t>.</a:t>
            </a:r>
          </a:p>
        </p:txBody>
      </p:sp>
    </p:spTree>
    <p:custDataLst>
      <p:tags r:id="rId1"/>
    </p:custDataLst>
    <p:extLst>
      <p:ext uri="{BB962C8B-B14F-4D97-AF65-F5344CB8AC3E}">
        <p14:creationId xmlns:p14="http://schemas.microsoft.com/office/powerpoint/2010/main" val="2704266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114586"/>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a:t>Acanthosis</a:t>
            </a:r>
            <a:r>
              <a:rPr lang="en-US" dirty="0"/>
              <a:t> </a:t>
            </a:r>
            <a:r>
              <a:rPr lang="en-US" dirty="0" err="1"/>
              <a:t>Nigricans</a:t>
            </a:r>
            <a:endParaRPr lang="en-US" dirty="0"/>
          </a:p>
        </p:txBody>
      </p:sp>
    </p:spTree>
    <p:custDataLst>
      <p:tags r:id="rId1"/>
    </p:custDataLst>
    <p:extLst>
      <p:ext uri="{BB962C8B-B14F-4D97-AF65-F5344CB8AC3E}">
        <p14:creationId xmlns:p14="http://schemas.microsoft.com/office/powerpoint/2010/main" val="304674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2" name="Rectangle 2"/>
          <p:cNvSpPr>
            <a:spLocks noGrp="1" noChangeArrowheads="1"/>
          </p:cNvSpPr>
          <p:nvPr>
            <p:ph type="title"/>
          </p:nvPr>
        </p:nvSpPr>
        <p:spPr/>
        <p:txBody>
          <a:bodyPr>
            <a:normAutofit/>
          </a:bodyPr>
          <a:lstStyle/>
          <a:p>
            <a:pPr eaLnBrk="1" hangingPunct="1">
              <a:defRPr/>
            </a:pPr>
            <a:r>
              <a:rPr lang="en-US"/>
              <a:t>Acanthosis Nigricans (AN) 	</a:t>
            </a:r>
          </a:p>
        </p:txBody>
      </p:sp>
      <p:sp>
        <p:nvSpPr>
          <p:cNvPr id="1756163" name="Rectangle 3"/>
          <p:cNvSpPr>
            <a:spLocks noGrp="1" noChangeArrowheads="1"/>
          </p:cNvSpPr>
          <p:nvPr>
            <p:ph type="body" idx="1"/>
          </p:nvPr>
        </p:nvSpPr>
        <p:spPr>
          <a:xfrm>
            <a:off x="609600" y="1295400"/>
            <a:ext cx="8077200" cy="5181600"/>
          </a:xfrm>
        </p:spPr>
        <p:txBody>
          <a:bodyPr/>
          <a:lstStyle/>
          <a:p>
            <a:pPr eaLnBrk="1" hangingPunct="1">
              <a:lnSpc>
                <a:spcPct val="90000"/>
              </a:lnSpc>
              <a:defRPr/>
            </a:pPr>
            <a:r>
              <a:rPr lang="en-US" dirty="0"/>
              <a:t>Signals high insulin levels in bloodstream</a:t>
            </a:r>
          </a:p>
          <a:p>
            <a:pPr eaLnBrk="1" hangingPunct="1">
              <a:lnSpc>
                <a:spcPct val="90000"/>
              </a:lnSpc>
              <a:defRPr/>
            </a:pPr>
            <a:r>
              <a:rPr lang="en-US" dirty="0"/>
              <a:t>Patches of darkened skin over parts of body that bend or rub against each other</a:t>
            </a:r>
          </a:p>
          <a:p>
            <a:pPr lvl="1" eaLnBrk="1" hangingPunct="1">
              <a:lnSpc>
                <a:spcPct val="90000"/>
              </a:lnSpc>
              <a:defRPr/>
            </a:pPr>
            <a:r>
              <a:rPr lang="en-US" dirty="0"/>
              <a:t>Neck, underarm, waistline, groin, knuckles, elbows, toes</a:t>
            </a:r>
          </a:p>
          <a:p>
            <a:pPr lvl="1" eaLnBrk="1" hangingPunct="1">
              <a:lnSpc>
                <a:spcPct val="90000"/>
              </a:lnSpc>
              <a:defRPr/>
            </a:pPr>
            <a:r>
              <a:rPr lang="en-US" dirty="0"/>
              <a:t>Skin tags on neck and darkened areas around eyes, nose and cheeks.</a:t>
            </a:r>
          </a:p>
          <a:p>
            <a:pPr eaLnBrk="1" hangingPunct="1">
              <a:lnSpc>
                <a:spcPct val="90000"/>
              </a:lnSpc>
              <a:defRPr/>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267131328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C5FF-7B85-CBA1-0265-1A4A014556A2}"/>
              </a:ext>
            </a:extLst>
          </p:cNvPr>
          <p:cNvSpPr>
            <a:spLocks noGrp="1"/>
          </p:cNvSpPr>
          <p:nvPr>
            <p:ph type="title"/>
          </p:nvPr>
        </p:nvSpPr>
        <p:spPr>
          <a:xfrm>
            <a:off x="457200" y="228600"/>
            <a:ext cx="8229600" cy="914400"/>
          </a:xfrm>
          <a:solidFill>
            <a:srgbClr val="5E3886"/>
          </a:solidFill>
        </p:spPr>
        <p:txBody>
          <a:bodyPr anchor="b">
            <a:normAutofit/>
          </a:bodyPr>
          <a:lstStyle/>
          <a:p>
            <a:r>
              <a:rPr lang="en-US" dirty="0">
                <a:solidFill>
                  <a:schemeClr val="bg1"/>
                </a:solidFill>
              </a:rPr>
              <a:t>Sleep quality and Diabetes Risk</a:t>
            </a:r>
          </a:p>
        </p:txBody>
      </p:sp>
      <p:sp>
        <p:nvSpPr>
          <p:cNvPr id="3" name="Content Placeholder 2">
            <a:extLst>
              <a:ext uri="{FF2B5EF4-FFF2-40B4-BE49-F238E27FC236}">
                <a16:creationId xmlns:a16="http://schemas.microsoft.com/office/drawing/2014/main" id="{6A8157A6-D04C-A79D-613D-108716800BAD}"/>
              </a:ext>
            </a:extLst>
          </p:cNvPr>
          <p:cNvSpPr>
            <a:spLocks noGrp="1"/>
          </p:cNvSpPr>
          <p:nvPr>
            <p:ph sz="quarter" idx="1"/>
          </p:nvPr>
        </p:nvSpPr>
        <p:spPr>
          <a:xfrm>
            <a:off x="457200" y="1219200"/>
            <a:ext cx="5719306" cy="5638800"/>
          </a:xfrm>
        </p:spPr>
        <p:txBody>
          <a:bodyPr>
            <a:normAutofit/>
          </a:bodyPr>
          <a:lstStyle/>
          <a:p>
            <a:r>
              <a:rPr lang="en-US" sz="2800" dirty="0"/>
              <a:t>Sleep quality “an individual’s self-satisfaction with all aspects of sleep experience.”</a:t>
            </a:r>
          </a:p>
          <a:p>
            <a:r>
              <a:rPr lang="en-US" sz="2800" dirty="0"/>
              <a:t>Sleep modulates important metabolic, endocrine, cardiovascular processes.</a:t>
            </a:r>
          </a:p>
          <a:p>
            <a:r>
              <a:rPr lang="en-US" sz="2800" dirty="0"/>
              <a:t>Poor sleep quality associated with 40% increased risk of developing type 2 diabetes</a:t>
            </a:r>
          </a:p>
          <a:p>
            <a:r>
              <a:rPr lang="en-US" sz="2800" dirty="0"/>
              <a:t>Night owls have 2.5 higher odds for type 2 than early birds (chronotype)</a:t>
            </a:r>
          </a:p>
        </p:txBody>
      </p:sp>
      <p:pic>
        <p:nvPicPr>
          <p:cNvPr id="5" name="Picture 4" descr="Dog in sleep mask">
            <a:extLst>
              <a:ext uri="{FF2B5EF4-FFF2-40B4-BE49-F238E27FC236}">
                <a16:creationId xmlns:a16="http://schemas.microsoft.com/office/drawing/2014/main" id="{F662ED5A-793B-B16D-8C3C-599BEB6DFFBB}"/>
              </a:ext>
            </a:extLst>
          </p:cNvPr>
          <p:cNvPicPr>
            <a:picLocks noChangeAspect="1"/>
          </p:cNvPicPr>
          <p:nvPr/>
        </p:nvPicPr>
        <p:blipFill>
          <a:blip r:embed="rId3" cstate="print">
            <a:extLst>
              <a:ext uri="{28A0092B-C50C-407E-A947-70E740481C1C}">
                <a14:useLocalDpi xmlns:a14="http://schemas.microsoft.com/office/drawing/2010/main" val="0"/>
              </a:ext>
            </a:extLst>
          </a:blip>
          <a:srcRect l="29247" r="16115" b="-3"/>
          <a:stretch>
            <a:fillRect/>
          </a:stretch>
        </p:blipFill>
        <p:spPr>
          <a:xfrm>
            <a:off x="6176506" y="1216152"/>
            <a:ext cx="2497339" cy="3051048"/>
          </a:xfrm>
          <a:prstGeom prst="rect">
            <a:avLst/>
          </a:prstGeom>
          <a:noFill/>
        </p:spPr>
      </p:pic>
      <p:pic>
        <p:nvPicPr>
          <p:cNvPr id="6" name="Picture 5">
            <a:extLst>
              <a:ext uri="{FF2B5EF4-FFF2-40B4-BE49-F238E27FC236}">
                <a16:creationId xmlns:a16="http://schemas.microsoft.com/office/drawing/2014/main" id="{A311572F-5842-AF7F-6F54-4BAD81AD7D3C}"/>
              </a:ext>
            </a:extLst>
          </p:cNvPr>
          <p:cNvPicPr>
            <a:picLocks noChangeAspect="1"/>
          </p:cNvPicPr>
          <p:nvPr/>
        </p:nvPicPr>
        <p:blipFill>
          <a:blip r:embed="rId4"/>
          <a:stretch>
            <a:fillRect/>
          </a:stretch>
        </p:blipFill>
        <p:spPr>
          <a:xfrm>
            <a:off x="6324600" y="4354123"/>
            <a:ext cx="2521945" cy="504389"/>
          </a:xfrm>
          <a:prstGeom prst="rect">
            <a:avLst/>
          </a:prstGeom>
        </p:spPr>
      </p:pic>
      <p:pic>
        <p:nvPicPr>
          <p:cNvPr id="4" name="Graphic 3" descr="Brainstorm outline">
            <a:extLst>
              <a:ext uri="{FF2B5EF4-FFF2-40B4-BE49-F238E27FC236}">
                <a16:creationId xmlns:a16="http://schemas.microsoft.com/office/drawing/2014/main" id="{11FB205E-62B0-81FC-BC21-7519FF08A22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19800" y="3881272"/>
            <a:ext cx="609600" cy="609600"/>
          </a:xfrm>
          <a:prstGeom prst="rect">
            <a:avLst/>
          </a:prstGeom>
        </p:spPr>
      </p:pic>
    </p:spTree>
    <p:extLst>
      <p:ext uri="{BB962C8B-B14F-4D97-AF65-F5344CB8AC3E}">
        <p14:creationId xmlns:p14="http://schemas.microsoft.com/office/powerpoint/2010/main" val="93091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a:t>Quick Self-Assessment	</a:t>
            </a:r>
          </a:p>
        </p:txBody>
      </p:sp>
      <p:sp>
        <p:nvSpPr>
          <p:cNvPr id="41987" name="Content Placeholder 2"/>
          <p:cNvSpPr>
            <a:spLocks noGrp="1"/>
          </p:cNvSpPr>
          <p:nvPr>
            <p:ph sz="quarter" idx="1"/>
          </p:nvPr>
        </p:nvSpPr>
        <p:spPr>
          <a:xfrm>
            <a:off x="457200" y="1219200"/>
            <a:ext cx="8229600" cy="4937125"/>
          </a:xfrm>
        </p:spPr>
        <p:txBody>
          <a:bodyPr>
            <a:normAutofit lnSpcReduction="10000"/>
          </a:bodyPr>
          <a:lstStyle/>
          <a:p>
            <a:r>
              <a:rPr lang="en-US" altLang="en-US" sz="2800" dirty="0"/>
              <a:t>LS arrives late for appointment and says they forgot their log book. LS has only been taking their metformin a couple times a week and has gone back to getting fast food each morning for breakfast. </a:t>
            </a:r>
          </a:p>
          <a:p>
            <a:r>
              <a:rPr lang="en-US" altLang="en-US" dirty="0"/>
              <a:t>What feelings would this evoke?</a:t>
            </a:r>
          </a:p>
          <a:p>
            <a:pPr lvl="1"/>
            <a:r>
              <a:rPr lang="en-US" altLang="en-US" dirty="0"/>
              <a:t>LS doesn’t care</a:t>
            </a:r>
          </a:p>
          <a:p>
            <a:pPr lvl="1"/>
            <a:r>
              <a:rPr lang="en-US" altLang="en-US" dirty="0"/>
              <a:t>Non-compliant</a:t>
            </a:r>
          </a:p>
          <a:p>
            <a:pPr lvl="1"/>
            <a:r>
              <a:rPr lang="en-US" altLang="en-US" dirty="0"/>
              <a:t>Lazy</a:t>
            </a:r>
          </a:p>
          <a:p>
            <a:pPr lvl="1"/>
            <a:r>
              <a:rPr lang="en-US" altLang="en-US" dirty="0"/>
              <a:t>Better scare them</a:t>
            </a:r>
          </a:p>
          <a:p>
            <a:pPr lvl="1"/>
            <a:r>
              <a:rPr lang="en-US" altLang="en-US" dirty="0"/>
              <a:t>Exasperation </a:t>
            </a:r>
          </a:p>
          <a:p>
            <a:pPr lvl="1"/>
            <a:r>
              <a:rPr lang="en-US" altLang="en-US" dirty="0"/>
              <a:t>Other?</a:t>
            </a:r>
          </a:p>
        </p:txBody>
      </p:sp>
      <p:sp>
        <p:nvSpPr>
          <p:cNvPr id="4" name="TextBox 3"/>
          <p:cNvSpPr txBox="1">
            <a:spLocks noChangeArrowheads="1"/>
          </p:cNvSpPr>
          <p:nvPr/>
        </p:nvSpPr>
        <p:spPr bwMode="auto">
          <a:xfrm>
            <a:off x="4800600" y="4038600"/>
            <a:ext cx="3886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800" dirty="0">
                <a:solidFill>
                  <a:srgbClr val="7030A0"/>
                </a:solidFill>
                <a:latin typeface="Jokerman" panose="04090605060D06020702" pitchFamily="82" charset="0"/>
              </a:rPr>
              <a:t>curiosity</a:t>
            </a:r>
          </a:p>
        </p:txBody>
      </p:sp>
    </p:spTree>
    <p:extLst>
      <p:ext uri="{BB962C8B-B14F-4D97-AF65-F5344CB8AC3E}">
        <p14:creationId xmlns:p14="http://schemas.microsoft.com/office/powerpoint/2010/main" val="413758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of Diabetes Education</a:t>
            </a:r>
          </a:p>
        </p:txBody>
      </p:sp>
      <p:sp>
        <p:nvSpPr>
          <p:cNvPr id="6" name="Text Placeholder 5"/>
          <p:cNvSpPr>
            <a:spLocks noGrp="1"/>
          </p:cNvSpPr>
          <p:nvPr>
            <p:ph type="body" idx="1"/>
          </p:nvPr>
        </p:nvSpPr>
        <p:spPr>
          <a:xfrm>
            <a:off x="457200" y="1200150"/>
            <a:ext cx="4040188" cy="685800"/>
          </a:xfrm>
        </p:spPr>
        <p:txBody>
          <a:bodyPr/>
          <a:lstStyle/>
          <a:p>
            <a:r>
              <a:rPr lang="en-US" dirty="0"/>
              <a:t>Old Way			</a:t>
            </a:r>
          </a:p>
        </p:txBody>
      </p:sp>
      <p:sp>
        <p:nvSpPr>
          <p:cNvPr id="8" name="Text Placeholder 7"/>
          <p:cNvSpPr>
            <a:spLocks noGrp="1"/>
          </p:cNvSpPr>
          <p:nvPr>
            <p:ph type="body" sz="half" idx="3"/>
          </p:nvPr>
        </p:nvSpPr>
        <p:spPr>
          <a:xfrm>
            <a:off x="4502252" y="1121454"/>
            <a:ext cx="4041775" cy="685800"/>
          </a:xfrm>
        </p:spPr>
        <p:txBody>
          <a:bodyPr/>
          <a:lstStyle/>
          <a:p>
            <a:r>
              <a:rPr lang="en-US" dirty="0"/>
              <a:t>New Way</a:t>
            </a:r>
          </a:p>
        </p:txBody>
      </p:sp>
      <p:sp>
        <p:nvSpPr>
          <p:cNvPr id="7" name="Content Placeholder 6"/>
          <p:cNvSpPr>
            <a:spLocks noGrp="1"/>
          </p:cNvSpPr>
          <p:nvPr>
            <p:ph sz="quarter" idx="2"/>
          </p:nvPr>
        </p:nvSpPr>
        <p:spPr>
          <a:xfrm>
            <a:off x="306388" y="1828800"/>
            <a:ext cx="4038600" cy="4038600"/>
          </a:xfrm>
        </p:spPr>
        <p:txBody>
          <a:bodyPr/>
          <a:lstStyle/>
          <a:p>
            <a:r>
              <a:rPr lang="en-US" dirty="0"/>
              <a:t>Control diabetes</a:t>
            </a:r>
          </a:p>
          <a:p>
            <a:r>
              <a:rPr lang="en-US" dirty="0"/>
              <a:t>Test BG	</a:t>
            </a:r>
          </a:p>
          <a:p>
            <a:r>
              <a:rPr lang="en-US" dirty="0"/>
              <a:t>Patient</a:t>
            </a:r>
          </a:p>
          <a:p>
            <a:r>
              <a:rPr lang="en-US" dirty="0"/>
              <a:t>Normal BG</a:t>
            </a:r>
          </a:p>
          <a:p>
            <a:r>
              <a:rPr lang="en-US" dirty="0"/>
              <a:t>Non-adherent, compliant</a:t>
            </a:r>
          </a:p>
          <a:p>
            <a:r>
              <a:rPr lang="en-US" dirty="0"/>
              <a:t>Refuse</a:t>
            </a:r>
          </a:p>
        </p:txBody>
      </p:sp>
      <p:sp>
        <p:nvSpPr>
          <p:cNvPr id="9" name="Content Placeholder 8"/>
          <p:cNvSpPr>
            <a:spLocks noGrp="1"/>
          </p:cNvSpPr>
          <p:nvPr>
            <p:ph sz="quarter" idx="4"/>
          </p:nvPr>
        </p:nvSpPr>
        <p:spPr>
          <a:xfrm>
            <a:off x="4572000" y="1827584"/>
            <a:ext cx="4038600" cy="4038600"/>
          </a:xfrm>
        </p:spPr>
        <p:txBody>
          <a:bodyPr/>
          <a:lstStyle/>
          <a:p>
            <a:r>
              <a:rPr lang="en-US" dirty="0"/>
              <a:t>Manage</a:t>
            </a:r>
          </a:p>
          <a:p>
            <a:r>
              <a:rPr lang="en-US" dirty="0"/>
              <a:t>Check</a:t>
            </a:r>
          </a:p>
          <a:p>
            <a:r>
              <a:rPr lang="en-US" dirty="0"/>
              <a:t>Participant</a:t>
            </a:r>
          </a:p>
          <a:p>
            <a:r>
              <a:rPr lang="en-US" dirty="0"/>
              <a:t>BG in target range</a:t>
            </a:r>
          </a:p>
          <a:p>
            <a:r>
              <a:rPr lang="en-US" dirty="0"/>
              <a:t>Focus on what they are accomplishing</a:t>
            </a:r>
          </a:p>
          <a:p>
            <a:r>
              <a:rPr lang="en-US" dirty="0"/>
              <a:t>Decided, chose</a:t>
            </a:r>
          </a:p>
        </p:txBody>
      </p:sp>
      <p:pic>
        <p:nvPicPr>
          <p:cNvPr id="3" name="Picture 2">
            <a:extLst>
              <a:ext uri="{FF2B5EF4-FFF2-40B4-BE49-F238E27FC236}">
                <a16:creationId xmlns:a16="http://schemas.microsoft.com/office/drawing/2014/main" id="{F69395DF-026A-42EB-9384-DC59D30A2FC0}"/>
              </a:ext>
            </a:extLst>
          </p:cNvPr>
          <p:cNvPicPr>
            <a:picLocks noChangeAspect="1"/>
          </p:cNvPicPr>
          <p:nvPr/>
        </p:nvPicPr>
        <p:blipFill>
          <a:blip r:embed="rId2"/>
          <a:stretch>
            <a:fillRect/>
          </a:stretch>
        </p:blipFill>
        <p:spPr>
          <a:xfrm>
            <a:off x="306388" y="5647911"/>
            <a:ext cx="7273158" cy="768163"/>
          </a:xfrm>
          <a:prstGeom prst="rect">
            <a:avLst/>
          </a:prstGeom>
        </p:spPr>
      </p:pic>
    </p:spTree>
    <p:extLst>
      <p:ext uri="{BB962C8B-B14F-4D97-AF65-F5344CB8AC3E}">
        <p14:creationId xmlns:p14="http://schemas.microsoft.com/office/powerpoint/2010/main" val="167613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2026 ABC Goals</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3865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5824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859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hard truth</a:t>
            </a:r>
          </a:p>
        </p:txBody>
      </p:sp>
      <p:sp>
        <p:nvSpPr>
          <p:cNvPr id="3" name="Content Placeholder 2"/>
          <p:cNvSpPr>
            <a:spLocks noGrp="1"/>
          </p:cNvSpPr>
          <p:nvPr>
            <p:ph sz="quarter" idx="1"/>
          </p:nvPr>
        </p:nvSpPr>
        <p:spPr>
          <a:xfrm>
            <a:off x="457200" y="1219200"/>
            <a:ext cx="6705600" cy="4937760"/>
          </a:xfrm>
        </p:spPr>
        <p:txBody>
          <a:bodyPr>
            <a:normAutofit fontScale="92500"/>
          </a:bodyPr>
          <a:lstStyle/>
          <a:p>
            <a:r>
              <a:rPr lang="en-US" dirty="0"/>
              <a:t>Exercise alone doesn’t cause weight loss</a:t>
            </a:r>
          </a:p>
          <a:p>
            <a:r>
              <a:rPr lang="en-US" dirty="0"/>
              <a:t>But….</a:t>
            </a:r>
          </a:p>
          <a:p>
            <a:pPr lvl="1"/>
            <a:r>
              <a:rPr lang="en-US" dirty="0"/>
              <a:t>It helps keep weight off</a:t>
            </a:r>
          </a:p>
          <a:p>
            <a:pPr lvl="1"/>
            <a:r>
              <a:rPr lang="en-US" dirty="0"/>
              <a:t>Decreases visceral adiposity</a:t>
            </a:r>
          </a:p>
          <a:p>
            <a:pPr lvl="1"/>
            <a:r>
              <a:rPr lang="en-US" dirty="0"/>
              <a:t>Decreases CV Risk</a:t>
            </a:r>
          </a:p>
          <a:p>
            <a:pPr marL="274320" lvl="1" indent="0">
              <a:buNone/>
            </a:pPr>
            <a:endParaRPr lang="en-US" dirty="0"/>
          </a:p>
          <a:p>
            <a:pPr marL="274320" lvl="1" indent="0">
              <a:buNone/>
            </a:pPr>
            <a:endParaRPr lang="en-US" dirty="0"/>
          </a:p>
          <a:p>
            <a:r>
              <a:rPr lang="en-US" dirty="0"/>
              <a:t>To combat the rise in body weight, we need to change the food environment</a:t>
            </a:r>
          </a:p>
          <a:p>
            <a:r>
              <a:rPr lang="en-US" dirty="0"/>
              <a:t>“You cannot outrun an unhealthy diet”. </a:t>
            </a:r>
          </a:p>
        </p:txBody>
      </p:sp>
      <p:pic>
        <p:nvPicPr>
          <p:cNvPr id="4" name="Picture 3"/>
          <p:cNvPicPr>
            <a:picLocks noChangeAspect="1"/>
          </p:cNvPicPr>
          <p:nvPr/>
        </p:nvPicPr>
        <p:blipFill>
          <a:blip r:embed="rId2"/>
          <a:stretch>
            <a:fillRect/>
          </a:stretch>
        </p:blipFill>
        <p:spPr>
          <a:xfrm>
            <a:off x="5562600" y="1676400"/>
            <a:ext cx="2895600" cy="2872021"/>
          </a:xfrm>
          <a:prstGeom prst="rect">
            <a:avLst/>
          </a:prstGeom>
        </p:spPr>
      </p:pic>
    </p:spTree>
    <p:extLst>
      <p:ext uri="{BB962C8B-B14F-4D97-AF65-F5344CB8AC3E}">
        <p14:creationId xmlns:p14="http://schemas.microsoft.com/office/powerpoint/2010/main" val="188188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5854"/>
            <a:ext cx="6972300" cy="628650"/>
          </a:xfrm>
        </p:spPr>
        <p:txBody>
          <a:bodyPr>
            <a:normAutofit fontScale="90000"/>
          </a:bodyPr>
          <a:lstStyle/>
          <a:p>
            <a:r>
              <a:rPr lang="en-US" dirty="0"/>
              <a:t>Plate Method Works</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99" y="1094921"/>
            <a:ext cx="8899162" cy="57546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270449" y="657068"/>
            <a:ext cx="7841083" cy="6200931"/>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4939" y="926816"/>
            <a:ext cx="9145175" cy="5754657"/>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216388" y="1008343"/>
            <a:ext cx="8729846" cy="5736755"/>
          </a:xfrm>
          <a:prstGeom prst="rect">
            <a:avLst/>
          </a:prstGeom>
        </p:spPr>
      </p:pic>
    </p:spTree>
    <p:custDataLst>
      <p:tags r:id="rId1"/>
    </p:custDataLst>
    <p:extLst>
      <p:ext uri="{BB962C8B-B14F-4D97-AF65-F5344CB8AC3E}">
        <p14:creationId xmlns:p14="http://schemas.microsoft.com/office/powerpoint/2010/main" val="29808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562598"/>
          </a:xfrm>
        </p:spPr>
        <p:txBody>
          <a:bodyPr>
            <a:normAutofit fontScale="85000" lnSpcReduction="20000"/>
          </a:bodyPr>
          <a:lstStyle/>
          <a:p>
            <a:pPr>
              <a:lnSpc>
                <a:spcPct val="120000"/>
              </a:lnSpc>
            </a:pPr>
            <a:r>
              <a:rPr lang="en-US" dirty="0"/>
              <a:t>35%+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4"/>
          <a:stretch>
            <a:fillRect/>
          </a:stretch>
        </p:blipFill>
        <p:spPr>
          <a:xfrm>
            <a:off x="5669814" y="1295402"/>
            <a:ext cx="3028709" cy="2882747"/>
          </a:xfrm>
          <a:prstGeom prst="rect">
            <a:avLst/>
          </a:prstGeom>
        </p:spPr>
      </p:pic>
      <p:pic>
        <p:nvPicPr>
          <p:cNvPr id="5" name="Picture 4">
            <a:extLst>
              <a:ext uri="{FF2B5EF4-FFF2-40B4-BE49-F238E27FC236}">
                <a16:creationId xmlns:a16="http://schemas.microsoft.com/office/drawing/2014/main" id="{E43AE5BC-D667-198A-AAFF-80E94A80F5E3}"/>
              </a:ext>
            </a:extLst>
          </p:cNvPr>
          <p:cNvPicPr>
            <a:picLocks noChangeAspect="1"/>
          </p:cNvPicPr>
          <p:nvPr/>
        </p:nvPicPr>
        <p:blipFill>
          <a:blip r:embed="rId5"/>
          <a:stretch>
            <a:fillRect/>
          </a:stretch>
        </p:blipFill>
        <p:spPr>
          <a:xfrm>
            <a:off x="494186" y="1251793"/>
            <a:ext cx="4700954" cy="3803631"/>
          </a:xfrm>
          <a:prstGeom prst="rect">
            <a:avLst/>
          </a:prstGeom>
        </p:spPr>
      </p:pic>
      <p:pic>
        <p:nvPicPr>
          <p:cNvPr id="7" name="Picture 6">
            <a:extLst>
              <a:ext uri="{FF2B5EF4-FFF2-40B4-BE49-F238E27FC236}">
                <a16:creationId xmlns:a16="http://schemas.microsoft.com/office/drawing/2014/main" id="{729FD4CA-A439-6A56-5C0F-72E5F04236F3}"/>
              </a:ext>
            </a:extLst>
          </p:cNvPr>
          <p:cNvPicPr>
            <a:picLocks noChangeAspect="1"/>
          </p:cNvPicPr>
          <p:nvPr/>
        </p:nvPicPr>
        <p:blipFill>
          <a:blip r:embed="rId6"/>
          <a:stretch>
            <a:fillRect/>
          </a:stretch>
        </p:blipFill>
        <p:spPr>
          <a:xfrm>
            <a:off x="6211952" y="4214156"/>
            <a:ext cx="2452239" cy="490448"/>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52400"/>
            <a:ext cx="8458200" cy="1143000"/>
          </a:xfrm>
        </p:spPr>
        <p:txBody>
          <a:bodyPr>
            <a:normAutofit/>
          </a:bodyPr>
          <a:lstStyle/>
          <a:p>
            <a:pPr eaLnBrk="1" hangingPunct="1"/>
            <a:r>
              <a:rPr lang="en-US"/>
              <a:t>Diabetes is also associated with </a:t>
            </a:r>
          </a:p>
        </p:txBody>
      </p:sp>
      <p:sp>
        <p:nvSpPr>
          <p:cNvPr id="1759235" name="Rectangle 3"/>
          <p:cNvSpPr>
            <a:spLocks noGrp="1" noChangeArrowheads="1"/>
          </p:cNvSpPr>
          <p:nvPr>
            <p:ph type="body" idx="1"/>
          </p:nvPr>
        </p:nvSpPr>
        <p:spPr>
          <a:xfrm>
            <a:off x="381000" y="1600200"/>
            <a:ext cx="4800600" cy="4495800"/>
          </a:xfrm>
        </p:spPr>
        <p:txBody>
          <a:bodyPr>
            <a:normAutofit/>
          </a:bodyPr>
          <a:lstStyle/>
          <a:p>
            <a:pPr eaLnBrk="1" hangingPunct="1">
              <a:defRPr/>
            </a:pPr>
            <a:r>
              <a:rPr lang="en-US" dirty="0"/>
              <a:t>Steatosis</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 &amp; Dementia</a:t>
            </a:r>
          </a:p>
          <a:p>
            <a:pPr eaLnBrk="1" hangingPunct="1">
              <a:defRPr/>
            </a:pPr>
            <a:r>
              <a:rPr lang="en-US" dirty="0"/>
              <a:t>Depression, Distress and Anxiety</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4438499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8"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360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DA0D-F464-DB04-103D-7BFDF9BE909B}"/>
              </a:ext>
            </a:extLst>
          </p:cNvPr>
          <p:cNvSpPr>
            <a:spLocks noGrp="1"/>
          </p:cNvSpPr>
          <p:nvPr>
            <p:ph type="title"/>
          </p:nvPr>
        </p:nvSpPr>
        <p:spPr>
          <a:xfrm>
            <a:off x="457200" y="228600"/>
            <a:ext cx="8229600" cy="914400"/>
          </a:xfrm>
        </p:spPr>
        <p:txBody>
          <a:bodyPr anchor="b">
            <a:normAutofit/>
          </a:bodyPr>
          <a:lstStyle/>
          <a:p>
            <a:r>
              <a:rPr lang="en-US"/>
              <a:t>Diabetes in Pregnancy Background</a:t>
            </a:r>
          </a:p>
        </p:txBody>
      </p:sp>
      <p:sp>
        <p:nvSpPr>
          <p:cNvPr id="3" name="Content Placeholder 2">
            <a:extLst>
              <a:ext uri="{FF2B5EF4-FFF2-40B4-BE49-F238E27FC236}">
                <a16:creationId xmlns:a16="http://schemas.microsoft.com/office/drawing/2014/main" id="{33598137-5749-805A-0E3D-3B5E311B1C64}"/>
              </a:ext>
            </a:extLst>
          </p:cNvPr>
          <p:cNvSpPr>
            <a:spLocks noGrp="1"/>
          </p:cNvSpPr>
          <p:nvPr>
            <p:ph sz="quarter" idx="1"/>
          </p:nvPr>
        </p:nvSpPr>
        <p:spPr>
          <a:xfrm>
            <a:off x="457200" y="1219200"/>
            <a:ext cx="4419600" cy="4937760"/>
          </a:xfrm>
        </p:spPr>
        <p:txBody>
          <a:bodyPr>
            <a:normAutofit lnSpcReduction="10000"/>
          </a:bodyPr>
          <a:lstStyle/>
          <a:p>
            <a:r>
              <a:rPr lang="en-US" sz="2800" dirty="0"/>
              <a:t>Prevalence of diabetes in pregnancy is increasing </a:t>
            </a:r>
          </a:p>
          <a:p>
            <a:r>
              <a:rPr lang="en-US" sz="2800" dirty="0"/>
              <a:t>Definitions</a:t>
            </a:r>
          </a:p>
          <a:p>
            <a:pPr lvl="1"/>
            <a:r>
              <a:rPr lang="en-US" sz="2800" dirty="0"/>
              <a:t>Pre-gestational diabetes: pre-existing type 1 or type 2 diabetes in pregnancy</a:t>
            </a:r>
          </a:p>
          <a:p>
            <a:pPr lvl="1"/>
            <a:r>
              <a:rPr lang="en-US" sz="2800" dirty="0"/>
              <a:t>Gestational diabetes: diabetes diagnosed in the 2</a:t>
            </a:r>
            <a:r>
              <a:rPr lang="en-US" sz="2800" baseline="30000" dirty="0"/>
              <a:t>nd</a:t>
            </a:r>
            <a:r>
              <a:rPr lang="en-US" sz="2800" dirty="0"/>
              <a:t> or 3</a:t>
            </a:r>
            <a:r>
              <a:rPr lang="en-US" sz="2800" baseline="30000" dirty="0"/>
              <a:t>rd</a:t>
            </a:r>
            <a:r>
              <a:rPr lang="en-US" sz="2800" dirty="0"/>
              <a:t> trimester of pregnancy</a:t>
            </a:r>
          </a:p>
        </p:txBody>
      </p:sp>
      <p:pic>
        <p:nvPicPr>
          <p:cNvPr id="5" name="Picture 4" descr="Mother and son at home">
            <a:extLst>
              <a:ext uri="{FF2B5EF4-FFF2-40B4-BE49-F238E27FC236}">
                <a16:creationId xmlns:a16="http://schemas.microsoft.com/office/drawing/2014/main" id="{2ED52655-1D30-720B-A742-D4CA5397DD9E}"/>
              </a:ext>
            </a:extLst>
          </p:cNvPr>
          <p:cNvPicPr>
            <a:picLocks noChangeAspect="1"/>
          </p:cNvPicPr>
          <p:nvPr/>
        </p:nvPicPr>
        <p:blipFill>
          <a:blip r:embed="rId4" cstate="print">
            <a:extLst>
              <a:ext uri="{28A0092B-C50C-407E-A947-70E740481C1C}">
                <a14:useLocalDpi xmlns:a14="http://schemas.microsoft.com/office/drawing/2010/main" val="0"/>
              </a:ext>
            </a:extLst>
          </a:blip>
          <a:srcRect l="37288" r="8074" b="-3"/>
          <a:stretch>
            <a:fillRect/>
          </a:stretch>
        </p:blipFill>
        <p:spPr>
          <a:xfrm>
            <a:off x="5208987" y="1371600"/>
            <a:ext cx="3477813" cy="4248912"/>
          </a:xfrm>
          <a:prstGeom prst="rect">
            <a:avLst/>
          </a:prstGeom>
          <a:noFill/>
        </p:spPr>
      </p:pic>
    </p:spTree>
    <p:extLst>
      <p:ext uri="{BB962C8B-B14F-4D97-AF65-F5344CB8AC3E}">
        <p14:creationId xmlns:p14="http://schemas.microsoft.com/office/powerpoint/2010/main" val="87747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600200"/>
          </a:xfrm>
          <a:solidFill>
            <a:srgbClr val="B1D45A"/>
          </a:solidFill>
        </p:spPr>
        <p:txBody>
          <a:bodyPr>
            <a:normAutofit/>
          </a:bodyPr>
          <a:lstStyle/>
          <a:p>
            <a:r>
              <a:rPr lang="en-US" dirty="0">
                <a:solidFill>
                  <a:schemeClr val="tx1"/>
                </a:solidFill>
              </a:rPr>
              <a:t>Gestational DM ~ 9% of all Pregnancies</a:t>
            </a:r>
          </a:p>
        </p:txBody>
      </p:sp>
      <p:sp>
        <p:nvSpPr>
          <p:cNvPr id="2" name="Content Placeholder 1"/>
          <p:cNvSpPr>
            <a:spLocks noGrp="1"/>
          </p:cNvSpPr>
          <p:nvPr>
            <p:ph idx="1"/>
          </p:nvPr>
        </p:nvSpPr>
        <p:spPr>
          <a:xfrm>
            <a:off x="356396" y="1920732"/>
            <a:ext cx="4825204" cy="4512851"/>
          </a:xfrm>
        </p:spPr>
        <p:txBody>
          <a:bodyPr>
            <a:noAutofit/>
          </a:bodyPr>
          <a:lstStyle/>
          <a:p>
            <a:pPr>
              <a:defRPr/>
            </a:pPr>
            <a:r>
              <a:rPr lang="en-US" sz="3200" dirty="0"/>
              <a:t>Detected at 24-28 weeks </a:t>
            </a:r>
            <a:r>
              <a:rPr lang="en-US" sz="2800" dirty="0"/>
              <a:t>of pregnancy (most insulin resistant phase)</a:t>
            </a:r>
          </a:p>
          <a:p>
            <a:pPr>
              <a:defRPr/>
            </a:pPr>
            <a:r>
              <a:rPr lang="en-US" sz="2800" dirty="0"/>
              <a:t>Rates are increasing:</a:t>
            </a:r>
          </a:p>
          <a:p>
            <a:pPr lvl="1">
              <a:defRPr/>
            </a:pPr>
            <a:r>
              <a:rPr lang="en-US" sz="2000" dirty="0"/>
              <a:t>Women getting pregnant later</a:t>
            </a:r>
          </a:p>
          <a:p>
            <a:pPr lvl="1">
              <a:defRPr/>
            </a:pPr>
            <a:r>
              <a:rPr lang="en-US" sz="2000" dirty="0"/>
              <a:t>Higher rates of obesity </a:t>
            </a:r>
          </a:p>
          <a:p>
            <a:pPr>
              <a:defRPr/>
            </a:pPr>
            <a:r>
              <a:rPr lang="en-US" sz="2800" dirty="0"/>
              <a:t>50% chance of getting diabetes post delivery</a:t>
            </a:r>
          </a:p>
          <a:p>
            <a:pPr>
              <a:defRPr/>
            </a:pPr>
            <a:r>
              <a:rPr lang="en-US" sz="2800" dirty="0"/>
              <a:t>Offspring at greater risk of insulin resistance and diabetes</a:t>
            </a:r>
            <a:endParaRPr lang="en-US" sz="2400" dirty="0"/>
          </a:p>
        </p:txBody>
      </p:sp>
      <p:pic>
        <p:nvPicPr>
          <p:cNvPr id="55299" name="Picture 9" descr="C:\Documents and Settings\Owner\Local Settings\Temporary Internet Files\Content.IE5\PUKT6R4U\MP90044309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336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66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28600"/>
            <a:ext cx="8229600" cy="1143000"/>
          </a:xfrm>
        </p:spPr>
        <p:txBody>
          <a:bodyPr>
            <a:noAutofit/>
          </a:bodyPr>
          <a:lstStyle/>
          <a:p>
            <a:r>
              <a:rPr lang="en-US" sz="3600" dirty="0"/>
              <a:t>Specific type of diabetes due to other causes</a:t>
            </a:r>
          </a:p>
        </p:txBody>
      </p:sp>
      <p:sp>
        <p:nvSpPr>
          <p:cNvPr id="3" name="Content Placeholder 2"/>
          <p:cNvSpPr>
            <a:spLocks noGrp="1"/>
          </p:cNvSpPr>
          <p:nvPr>
            <p:ph sz="quarter" idx="1"/>
          </p:nvPr>
        </p:nvSpPr>
        <p:spPr>
          <a:xfrm>
            <a:off x="457200" y="1371600"/>
            <a:ext cx="4041648" cy="4785360"/>
          </a:xfrm>
        </p:spPr>
        <p:txBody>
          <a:bodyPr>
            <a:normAutofit/>
          </a:bodyPr>
          <a:lstStyle/>
          <a:p>
            <a:pPr lvl="1">
              <a:defRPr/>
            </a:pPr>
            <a:r>
              <a:rPr lang="en-US" sz="3200" dirty="0"/>
              <a:t>Medications: </a:t>
            </a:r>
          </a:p>
          <a:p>
            <a:pPr lvl="2">
              <a:defRPr/>
            </a:pPr>
            <a:r>
              <a:rPr lang="en-US" sz="2800" dirty="0"/>
              <a:t>Steroids</a:t>
            </a:r>
          </a:p>
          <a:p>
            <a:pPr lvl="2">
              <a:defRPr/>
            </a:pPr>
            <a:r>
              <a:rPr lang="en-US" sz="2800" dirty="0"/>
              <a:t>Anti-retroviral meds,</a:t>
            </a:r>
          </a:p>
          <a:p>
            <a:pPr lvl="2">
              <a:defRPr/>
            </a:pPr>
            <a:r>
              <a:rPr lang="en-US" sz="2800" dirty="0"/>
              <a:t>Antipsychotic meds</a:t>
            </a:r>
          </a:p>
          <a:p>
            <a:pPr lvl="2">
              <a:defRPr/>
            </a:pPr>
            <a:r>
              <a:rPr lang="en-US" sz="2800" dirty="0"/>
              <a:t>Transplant meds</a:t>
            </a:r>
          </a:p>
          <a:p>
            <a:pPr lvl="2">
              <a:defRPr/>
            </a:pPr>
            <a:r>
              <a:rPr lang="en-US" sz="2800" dirty="0"/>
              <a:t>Checkpoint inhibitors</a:t>
            </a:r>
          </a:p>
          <a:p>
            <a:pPr lvl="1">
              <a:defRPr/>
            </a:pPr>
            <a:endParaRPr lang="en-US" sz="3200" dirty="0"/>
          </a:p>
        </p:txBody>
      </p:sp>
      <p:sp>
        <p:nvSpPr>
          <p:cNvPr id="4" name="Content Placeholder 3"/>
          <p:cNvSpPr>
            <a:spLocks noGrp="1"/>
          </p:cNvSpPr>
          <p:nvPr>
            <p:ph sz="quarter" idx="2"/>
          </p:nvPr>
        </p:nvSpPr>
        <p:spPr>
          <a:xfrm>
            <a:off x="4645154" y="1524000"/>
            <a:ext cx="4041648" cy="4785360"/>
          </a:xfrm>
          <a:ln w="76200">
            <a:solidFill>
              <a:srgbClr val="92D050"/>
            </a:solidFill>
          </a:ln>
        </p:spPr>
        <p:txBody>
          <a:bodyPr>
            <a:normAutofit/>
          </a:bodyPr>
          <a:lstStyle/>
          <a:p>
            <a:pPr lvl="1">
              <a:defRPr/>
            </a:pPr>
            <a:r>
              <a:rPr lang="en-US" sz="3200" dirty="0"/>
              <a:t> Exocrine pancreas disease:</a:t>
            </a:r>
          </a:p>
          <a:p>
            <a:pPr lvl="2">
              <a:defRPr/>
            </a:pPr>
            <a:r>
              <a:rPr lang="en-US" sz="2800" dirty="0"/>
              <a:t>Cystic fibrosis </a:t>
            </a:r>
          </a:p>
          <a:p>
            <a:pPr lvl="2">
              <a:defRPr/>
            </a:pPr>
            <a:r>
              <a:rPr lang="en-US" sz="2800" dirty="0"/>
              <a:t>Type 3c</a:t>
            </a:r>
          </a:p>
          <a:p>
            <a:pPr lvl="2">
              <a:defRPr/>
            </a:pPr>
            <a:r>
              <a:rPr lang="en-US" sz="2800" dirty="0"/>
              <a:t>Pancreatitis</a:t>
            </a:r>
          </a:p>
          <a:p>
            <a:pPr lvl="1">
              <a:defRPr/>
            </a:pPr>
            <a:r>
              <a:rPr lang="en-US" sz="2800" dirty="0"/>
              <a:t>Monogenic diabetes </a:t>
            </a:r>
            <a:br>
              <a:rPr lang="en-US" sz="2800" dirty="0"/>
            </a:br>
            <a:r>
              <a:rPr lang="en-US" sz="2800" dirty="0"/>
              <a:t>syndromes</a:t>
            </a:r>
          </a:p>
          <a:p>
            <a:pPr lvl="1">
              <a:defRPr/>
            </a:pPr>
            <a:r>
              <a:rPr lang="en-US" sz="2800" dirty="0"/>
              <a:t>Agent Orange</a:t>
            </a:r>
          </a:p>
        </p:txBody>
      </p:sp>
      <p:pic>
        <p:nvPicPr>
          <p:cNvPr id="2" name="Picture 1">
            <a:extLst>
              <a:ext uri="{FF2B5EF4-FFF2-40B4-BE49-F238E27FC236}">
                <a16:creationId xmlns:a16="http://schemas.microsoft.com/office/drawing/2014/main" id="{3D57ED13-6105-2F6C-7A8E-09BA027E0FC3}"/>
              </a:ext>
            </a:extLst>
          </p:cNvPr>
          <p:cNvPicPr>
            <a:picLocks noChangeAspect="1"/>
          </p:cNvPicPr>
          <p:nvPr/>
        </p:nvPicPr>
        <p:blipFill>
          <a:blip r:embed="rId4"/>
          <a:stretch>
            <a:fillRect/>
          </a:stretch>
        </p:blipFill>
        <p:spPr>
          <a:xfrm>
            <a:off x="938317" y="5620216"/>
            <a:ext cx="3079414" cy="689144"/>
          </a:xfrm>
          <a:prstGeom prst="rect">
            <a:avLst/>
          </a:prstGeom>
        </p:spPr>
      </p:pic>
    </p:spTree>
    <p:custDataLst>
      <p:tags r:id="rId1"/>
    </p:custDataLst>
    <p:extLst>
      <p:ext uri="{BB962C8B-B14F-4D97-AF65-F5344CB8AC3E}">
        <p14:creationId xmlns:p14="http://schemas.microsoft.com/office/powerpoint/2010/main" val="18948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Hypoglycemia prevention</a:t>
            </a:r>
          </a:p>
        </p:txBody>
      </p:sp>
      <p:sp>
        <p:nvSpPr>
          <p:cNvPr id="3" name="Content Placeholder 2"/>
          <p:cNvSpPr>
            <a:spLocks noGrp="1"/>
          </p:cNvSpPr>
          <p:nvPr>
            <p:ph idx="1"/>
          </p:nvPr>
        </p:nvSpPr>
        <p:spPr>
          <a:xfrm>
            <a:off x="457200" y="1371600"/>
            <a:ext cx="8229600" cy="4762500"/>
          </a:xfrm>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takes glyburide 10mg BID. Limited income. </a:t>
            </a:r>
            <a:r>
              <a:rPr lang="en-US" sz="4000" dirty="0" err="1"/>
              <a:t>Creat</a:t>
            </a:r>
            <a:r>
              <a:rPr lang="en-US" sz="4000" dirty="0"/>
              <a:t> 1.4.</a:t>
            </a:r>
          </a:p>
          <a:p>
            <a:pPr>
              <a:defRPr/>
            </a:pPr>
            <a:r>
              <a:rPr lang="en-US" sz="4000" dirty="0"/>
              <a:t>What strategies to </a:t>
            </a:r>
          </a:p>
          <a:p>
            <a:pPr marL="0" indent="0">
              <a:buNone/>
              <a:defRPr/>
            </a:pPr>
            <a:r>
              <a:rPr lang="en-US" sz="4000" dirty="0"/>
              <a:t>Prevent hypo?</a:t>
            </a:r>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04986"/>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822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rrowheads="1"/>
          </p:cNvSpPr>
          <p:nvPr>
            <p:ph type="title"/>
          </p:nvPr>
        </p:nvSpPr>
        <p:spPr/>
        <p:txBody>
          <a:bodyPr lIns="90477" tIns="44445" rIns="90477" bIns="44445" anchor="b"/>
          <a:lstStyle/>
          <a:p>
            <a:pPr eaLnBrk="1" hangingPunct="1">
              <a:defRPr/>
            </a:pPr>
            <a:r>
              <a:rPr lang="en-US"/>
              <a:t>Hypoglycemia Symptoms</a:t>
            </a:r>
          </a:p>
        </p:txBody>
      </p:sp>
      <p:sp>
        <p:nvSpPr>
          <p:cNvPr id="558086" name="Rectangle 6"/>
          <p:cNvSpPr>
            <a:spLocks noGrp="1" noChangeArrowheads="1"/>
          </p:cNvSpPr>
          <p:nvPr>
            <p:ph type="body" sz="half" idx="2"/>
          </p:nvPr>
        </p:nvSpPr>
        <p:spPr>
          <a:xfrm>
            <a:off x="1981200" y="1752600"/>
            <a:ext cx="3048000" cy="4525963"/>
          </a:xfrm>
        </p:spPr>
        <p:txBody>
          <a:bodyPr/>
          <a:lstStyle/>
          <a:p>
            <a:pPr eaLnBrk="1" hangingPunct="1">
              <a:defRPr/>
            </a:pPr>
            <a:r>
              <a:rPr lang="en-US" sz="2800" dirty="0">
                <a:solidFill>
                  <a:schemeClr val="hlink"/>
                </a:solidFill>
              </a:rPr>
              <a:t>Autonomic</a:t>
            </a:r>
          </a:p>
          <a:p>
            <a:pPr lvl="1" eaLnBrk="1" hangingPunct="1">
              <a:defRPr/>
            </a:pPr>
            <a:r>
              <a:rPr lang="en-US" sz="2400" dirty="0">
                <a:solidFill>
                  <a:schemeClr val="tx1"/>
                </a:solidFill>
              </a:rPr>
              <a:t>Anxiety</a:t>
            </a:r>
          </a:p>
          <a:p>
            <a:pPr lvl="1" eaLnBrk="1" hangingPunct="1">
              <a:defRPr/>
            </a:pPr>
            <a:r>
              <a:rPr lang="en-US" sz="2400" dirty="0">
                <a:solidFill>
                  <a:schemeClr val="tx1"/>
                </a:solidFill>
              </a:rPr>
              <a:t>Palpitations</a:t>
            </a:r>
          </a:p>
          <a:p>
            <a:pPr lvl="1" eaLnBrk="1" hangingPunct="1">
              <a:defRPr/>
            </a:pPr>
            <a:r>
              <a:rPr lang="en-US" sz="2400" dirty="0">
                <a:solidFill>
                  <a:schemeClr val="tx1"/>
                </a:solidFill>
              </a:rPr>
              <a:t>Sweating</a:t>
            </a:r>
          </a:p>
          <a:p>
            <a:pPr lvl="1" eaLnBrk="1" hangingPunct="1">
              <a:defRPr/>
            </a:pPr>
            <a:r>
              <a:rPr lang="en-US" sz="2400" dirty="0">
                <a:solidFill>
                  <a:schemeClr val="tx1"/>
                </a:solidFill>
              </a:rPr>
              <a:t>Tingling</a:t>
            </a:r>
          </a:p>
          <a:p>
            <a:pPr lvl="1" eaLnBrk="1" hangingPunct="1">
              <a:defRPr/>
            </a:pPr>
            <a:r>
              <a:rPr lang="en-US" sz="2400" dirty="0">
                <a:solidFill>
                  <a:schemeClr val="tx1"/>
                </a:solidFill>
              </a:rPr>
              <a:t>Trembling</a:t>
            </a:r>
          </a:p>
          <a:p>
            <a:pPr lvl="1" eaLnBrk="1" hangingPunct="1">
              <a:defRPr/>
            </a:pPr>
            <a:r>
              <a:rPr lang="en-US" sz="2400" dirty="0">
                <a:solidFill>
                  <a:schemeClr val="tx1"/>
                </a:solidFill>
              </a:rPr>
              <a:t>Hypoglycemic Unawareness</a:t>
            </a:r>
          </a:p>
          <a:p>
            <a:pPr lvl="1" eaLnBrk="1" hangingPunct="1">
              <a:defRPr/>
            </a:pPr>
            <a:endParaRPr lang="en-US" sz="2400" dirty="0"/>
          </a:p>
        </p:txBody>
      </p:sp>
      <p:sp>
        <p:nvSpPr>
          <p:cNvPr id="558087" name="Rectangle 7"/>
          <p:cNvSpPr>
            <a:spLocks noChangeArrowheads="1"/>
          </p:cNvSpPr>
          <p:nvPr/>
        </p:nvSpPr>
        <p:spPr bwMode="auto">
          <a:xfrm>
            <a:off x="4876800" y="1752600"/>
            <a:ext cx="3200400" cy="45259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Blip>
                <a:blip r:embed="rId4"/>
              </a:buBlip>
              <a:defRPr/>
            </a:pPr>
            <a:r>
              <a:rPr lang="en-US" sz="2800" dirty="0" err="1">
                <a:solidFill>
                  <a:schemeClr val="accent1">
                    <a:lumMod val="75000"/>
                  </a:schemeClr>
                </a:solidFill>
                <a:effectLst>
                  <a:outerShdw blurRad="38100" dist="38100" dir="2700000" algn="tl">
                    <a:srgbClr val="000000"/>
                  </a:outerShdw>
                </a:effectLst>
                <a:latin typeface="Tahoma" pitchFamily="34" charset="0"/>
                <a:cs typeface="+mn-cs"/>
              </a:rPr>
              <a:t>Neuroglycopenia</a:t>
            </a:r>
            <a:endParaRPr lang="en-US" sz="2800" dirty="0">
              <a:solidFill>
                <a:schemeClr val="accent1">
                  <a:lumMod val="75000"/>
                </a:schemeClr>
              </a:solidFill>
              <a:effectLst>
                <a:outerShdw blurRad="38100" dist="38100" dir="2700000" algn="tl">
                  <a:srgbClr val="000000"/>
                </a:outerShdw>
              </a:effectLst>
              <a:latin typeface="Tahoma" pitchFamily="34" charset="0"/>
              <a:cs typeface="+mn-cs"/>
            </a:endParaRP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Irritability</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Drowsiness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Dizziness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Blurred Vision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Difficulty with speech</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Confusion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Feeling faint</a:t>
            </a:r>
          </a:p>
          <a:p>
            <a:pPr marL="742950" lvl="1" indent="-285750">
              <a:spcBef>
                <a:spcPct val="20000"/>
              </a:spcBef>
              <a:buClr>
                <a:schemeClr val="accent2"/>
              </a:buClr>
              <a:buSzPct val="70000"/>
              <a:buFont typeface="Wingdings" pitchFamily="2" charset="2"/>
              <a:buBlip>
                <a:blip r:embed="rId5"/>
              </a:buBlip>
              <a:defRPr/>
            </a:pPr>
            <a:endParaRPr lang="en-US" sz="2400" dirty="0">
              <a:effectLst>
                <a:outerShdw blurRad="38100" dist="38100" dir="2700000" algn="tl">
                  <a:srgbClr val="000000"/>
                </a:outerShdw>
              </a:effectLst>
              <a:latin typeface="Tahoma" pitchFamily="34" charset="0"/>
              <a:cs typeface="+mn-cs"/>
            </a:endParaRPr>
          </a:p>
        </p:txBody>
      </p:sp>
      <p:pic>
        <p:nvPicPr>
          <p:cNvPr id="13317" name="Picture 9" descr="fatigue_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4504643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Rot="1" noChangeArrowheads="1"/>
          </p:cNvSpPr>
          <p:nvPr>
            <p:ph type="title"/>
          </p:nvPr>
        </p:nvSpPr>
        <p:spPr>
          <a:xfrm>
            <a:off x="190500" y="304800"/>
            <a:ext cx="8610600" cy="992188"/>
          </a:xfrm>
        </p:spPr>
        <p:txBody>
          <a:bodyPr lIns="90477" tIns="44445" rIns="90477" bIns="44445" anchor="b"/>
          <a:lstStyle/>
          <a:p>
            <a:pPr eaLnBrk="1" hangingPunct="1">
              <a:defRPr/>
            </a:pPr>
            <a:r>
              <a:rPr lang="en-US" dirty="0"/>
              <a:t>Treatment of Hypoglycemia</a:t>
            </a:r>
            <a:endParaRPr lang="en-US" dirty="0">
              <a:sym typeface="Monotype Sorts" pitchFamily="2" charset="2"/>
            </a:endParaRPr>
          </a:p>
        </p:txBody>
      </p:sp>
      <p:sp>
        <p:nvSpPr>
          <p:cNvPr id="560131" name="Rectangle 3"/>
          <p:cNvSpPr>
            <a:spLocks noGrp="1" noChangeArrowheads="1"/>
          </p:cNvSpPr>
          <p:nvPr>
            <p:ph type="body" idx="1"/>
          </p:nvPr>
        </p:nvSpPr>
        <p:spPr>
          <a:xfrm>
            <a:off x="457200" y="1334566"/>
            <a:ext cx="7772400" cy="457200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4"/>
              </a:buBlip>
              <a:defRPr/>
            </a:pPr>
            <a:r>
              <a:rPr lang="en-US" dirty="0"/>
              <a:t>10-15 </a:t>
            </a:r>
            <a:r>
              <a:rPr lang="en-US" dirty="0" err="1"/>
              <a:t>gms</a:t>
            </a:r>
            <a:r>
              <a:rPr lang="en-US" dirty="0"/>
              <a:t> of carb to raise BG 30 - 45</a:t>
            </a:r>
            <a:r>
              <a:rPr lang="en-US" sz="2400" dirty="0"/>
              <a:t>mg/dl</a:t>
            </a:r>
            <a:endParaRPr lang="en-US" dirty="0"/>
          </a:p>
          <a:p>
            <a:pPr eaLnBrk="1" hangingPunct="1">
              <a:buSzPct val="60000"/>
              <a:buFont typeface="Monotype Sorts" pitchFamily="2" charset="2"/>
              <a:buBlip>
                <a:blip r:embed="rId5"/>
              </a:buBlip>
              <a:defRPr/>
            </a:pPr>
            <a:r>
              <a:rPr lang="en-US" dirty="0"/>
              <a:t>Retest in 15 minutes, if still low, treat again, even without symptoms</a:t>
            </a:r>
          </a:p>
          <a:p>
            <a:pPr eaLnBrk="1" hangingPunct="1">
              <a:buSzPct val="60000"/>
              <a:buFont typeface="Monotype Sorts" pitchFamily="2" charset="2"/>
              <a:buBlip>
                <a:blip r:embed="rId5"/>
              </a:buBlip>
              <a:defRPr/>
            </a:pPr>
            <a:r>
              <a:rPr lang="en-US" dirty="0"/>
              <a:t>Follow with usual meal or snack</a:t>
            </a:r>
          </a:p>
          <a:p>
            <a:pPr eaLnBrk="1" hangingPunct="1">
              <a:buSzPct val="60000"/>
              <a:buFont typeface="Monotype Sorts" pitchFamily="2" charset="2"/>
              <a:buBlip>
                <a:blip r:embed="rId5"/>
              </a:buBlip>
              <a:defRPr/>
            </a:pPr>
            <a:r>
              <a:rPr lang="en-US" dirty="0"/>
              <a:t>If BG less than 40, allow recovery time</a:t>
            </a:r>
          </a:p>
          <a:p>
            <a:pPr eaLnBrk="1" hangingPunct="1">
              <a:buSzPct val="60000"/>
              <a:buFont typeface="Monotype Sorts" pitchFamily="2" charset="2"/>
              <a:buBlip>
                <a:blip r:embed="rId5"/>
              </a:buBlip>
              <a:defRPr/>
            </a:pPr>
            <a:r>
              <a:rPr lang="en-US" dirty="0"/>
              <a:t>Severe hypo may require glucagon</a:t>
            </a:r>
          </a:p>
          <a:p>
            <a:pPr eaLnBrk="1" hangingPunct="1">
              <a:buFont typeface="Monotype Sorts" pitchFamily="2" charset="2"/>
              <a:buNone/>
              <a:defRPr/>
            </a:pPr>
            <a:endParaRPr lang="en-US"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4495800"/>
            <a:ext cx="2023567" cy="1730805"/>
          </a:xfrm>
          <a:prstGeom prst="rect">
            <a:avLst/>
          </a:prstGeom>
        </p:spPr>
      </p:pic>
    </p:spTree>
    <p:custDataLst>
      <p:tags r:id="rId1"/>
    </p:custDataLst>
    <p:extLst>
      <p:ext uri="{BB962C8B-B14F-4D97-AF65-F5344CB8AC3E}">
        <p14:creationId xmlns:p14="http://schemas.microsoft.com/office/powerpoint/2010/main" val="20696905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60131">
                                            <p:txEl>
                                              <p:pRg st="2" end="2"/>
                                            </p:txEl>
                                          </p:spTgt>
                                        </p:tgtEl>
                                        <p:attrNameLst>
                                          <p:attrName>style.visibility</p:attrName>
                                        </p:attrNameLst>
                                      </p:cBhvr>
                                      <p:to>
                                        <p:strVal val="visible"/>
                                      </p:to>
                                    </p:set>
                                    <p:anim calcmode="lin" valueType="num">
                                      <p:cBhvr additive="base">
                                        <p:cTn id="7" dur="2000" fill="hold"/>
                                        <p:tgtEl>
                                          <p:spTgt spid="560131">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60131">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60131">
                                            <p:txEl>
                                              <p:pRg st="3" end="3"/>
                                            </p:txEl>
                                          </p:spTgt>
                                        </p:tgtEl>
                                        <p:attrNameLst>
                                          <p:attrName>style.visibility</p:attrName>
                                        </p:attrNameLst>
                                      </p:cBhvr>
                                      <p:to>
                                        <p:strVal val="visible"/>
                                      </p:to>
                                    </p:set>
                                    <p:anim calcmode="lin" valueType="num">
                                      <p:cBhvr additive="base">
                                        <p:cTn id="11" dur="2000" fill="hold"/>
                                        <p:tgtEl>
                                          <p:spTgt spid="560131">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560131">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0131">
                                            <p:txEl>
                                              <p:pRg st="4" end="4"/>
                                            </p:txEl>
                                          </p:spTgt>
                                        </p:tgtEl>
                                        <p:attrNameLst>
                                          <p:attrName>style.visibility</p:attrName>
                                        </p:attrNameLst>
                                      </p:cBhvr>
                                      <p:to>
                                        <p:strVal val="visible"/>
                                      </p:to>
                                    </p:set>
                                    <p:anim calcmode="lin" valueType="num">
                                      <p:cBhvr additive="base">
                                        <p:cTn id="15" dur="2000" fill="hold"/>
                                        <p:tgtEl>
                                          <p:spTgt spid="560131">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560131">
                                            <p:txEl>
                                              <p:pRg st="4" end="4"/>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60131">
                                            <p:txEl>
                                              <p:pRg st="5" end="5"/>
                                            </p:txEl>
                                          </p:spTgt>
                                        </p:tgtEl>
                                        <p:attrNameLst>
                                          <p:attrName>style.visibility</p:attrName>
                                        </p:attrNameLst>
                                      </p:cBhvr>
                                      <p:to>
                                        <p:strVal val="visible"/>
                                      </p:to>
                                    </p:set>
                                    <p:anim calcmode="lin" valueType="num">
                                      <p:cBhvr additive="base">
                                        <p:cTn id="19" dur="2000" fill="hold"/>
                                        <p:tgtEl>
                                          <p:spTgt spid="560131">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560131">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0FE66-0488-449F-B1E5-8C9E8B2590A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8E1BFAF-DC21-415D-AD98-E516C70F99DF}"/>
              </a:ext>
            </a:extLst>
          </p:cNvPr>
          <p:cNvPicPr>
            <a:picLocks noGrp="1" noChangeAspect="1"/>
          </p:cNvPicPr>
          <p:nvPr>
            <p:ph sz="quarter" idx="1"/>
          </p:nvPr>
        </p:nvPicPr>
        <p:blipFill>
          <a:blip r:embed="rId2"/>
          <a:stretch>
            <a:fillRect/>
          </a:stretch>
        </p:blipFill>
        <p:spPr>
          <a:xfrm>
            <a:off x="72795" y="152400"/>
            <a:ext cx="8998410" cy="5943600"/>
          </a:xfrm>
        </p:spPr>
      </p:pic>
    </p:spTree>
    <p:extLst>
      <p:ext uri="{BB962C8B-B14F-4D97-AF65-F5344CB8AC3E}">
        <p14:creationId xmlns:p14="http://schemas.microsoft.com/office/powerpoint/2010/main" val="269554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F38EF696-DAC8-35E3-ACD5-161D774770ED}"/>
              </a:ext>
            </a:extLst>
          </p:cNvPr>
          <p:cNvPicPr>
            <a:picLocks noGrp="1" noChangeAspect="1"/>
          </p:cNvPicPr>
          <p:nvPr>
            <p:ph sz="quarter" idx="1"/>
          </p:nvPr>
        </p:nvPicPr>
        <p:blipFill>
          <a:blip r:embed="rId2"/>
          <a:stretch>
            <a:fillRect/>
          </a:stretch>
        </p:blipFill>
        <p:spPr>
          <a:xfrm>
            <a:off x="160319" y="158827"/>
            <a:ext cx="8974500" cy="6070026"/>
          </a:xfrm>
          <a:prstGeom prst="rect">
            <a:avLst/>
          </a:prstGeom>
        </p:spPr>
      </p:pic>
      <p:sp>
        <p:nvSpPr>
          <p:cNvPr id="3" name="TextBox 2">
            <a:extLst>
              <a:ext uri="{FF2B5EF4-FFF2-40B4-BE49-F238E27FC236}">
                <a16:creationId xmlns:a16="http://schemas.microsoft.com/office/drawing/2014/main" id="{2F4E2F45-AD47-DE24-E6FB-8CA2F789F2A8}"/>
              </a:ext>
            </a:extLst>
          </p:cNvPr>
          <p:cNvSpPr txBox="1"/>
          <p:nvPr/>
        </p:nvSpPr>
        <p:spPr>
          <a:xfrm>
            <a:off x="5969306" y="419100"/>
            <a:ext cx="2743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7352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p:txBody>
          <a:bodyPr>
            <a:normAutofit/>
          </a:bodyPr>
          <a:lstStyle/>
          <a:p>
            <a:r>
              <a:rPr lang="en-US" dirty="0"/>
              <a:t>Diabetes Prevalence Stats</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457200" y="1219199"/>
            <a:ext cx="4343400" cy="5504927"/>
          </a:xfrm>
        </p:spPr>
        <p:txBody>
          <a:bodyPr>
            <a:normAutofit fontScale="85000" lnSpcReduction="10000"/>
          </a:bodyPr>
          <a:lstStyle/>
          <a:p>
            <a:r>
              <a:rPr lang="en-US" sz="2600" b="1" i="0" dirty="0">
                <a:solidFill>
                  <a:srgbClr val="000000"/>
                </a:solidFill>
                <a:effectLst/>
                <a:ea typeface="Calibri" panose="020F0502020204030204" pitchFamily="34" charset="0"/>
                <a:cs typeface="Calibri" panose="020F0502020204030204" pitchFamily="34" charset="0"/>
              </a:rPr>
              <a:t>For adults in U.S., diabetes prevalence:</a:t>
            </a:r>
          </a:p>
          <a:p>
            <a:pPr lvl="1">
              <a:lnSpc>
                <a:spcPct val="120000"/>
              </a:lnSpc>
              <a:buFont typeface="Arial" panose="020B0604020202020204" pitchFamily="34" charset="0"/>
              <a:buChar char="•"/>
            </a:pPr>
            <a:r>
              <a:rPr lang="en-US" sz="3000" b="0" i="0" dirty="0">
                <a:solidFill>
                  <a:srgbClr val="000000"/>
                </a:solidFill>
                <a:effectLst/>
                <a:ea typeface="Calibri" panose="020F0502020204030204" pitchFamily="34" charset="0"/>
                <a:cs typeface="Calibri" panose="020F0502020204030204" pitchFamily="34" charset="0"/>
              </a:rPr>
              <a:t>American Indians and Alaska Natives </a:t>
            </a:r>
            <a:r>
              <a:rPr lang="en-US" sz="3000" dirty="0">
                <a:solidFill>
                  <a:srgbClr val="000000"/>
                </a:solidFill>
                <a:ea typeface="Calibri" panose="020F0502020204030204" pitchFamily="34" charset="0"/>
                <a:cs typeface="Calibri" panose="020F0502020204030204" pitchFamily="34" charset="0"/>
              </a:rPr>
              <a:t>– highest rates</a:t>
            </a:r>
          </a:p>
          <a:p>
            <a:pPr lvl="1">
              <a:lnSpc>
                <a:spcPct val="120000"/>
              </a:lnSpc>
              <a:buFont typeface="Arial" panose="020B0604020202020204" pitchFamily="34" charset="0"/>
              <a:buChar char="•"/>
            </a:pPr>
            <a:r>
              <a:rPr lang="en-US" sz="3000" b="0" i="0" dirty="0">
                <a:solidFill>
                  <a:srgbClr val="000000"/>
                </a:solidFill>
                <a:effectLst/>
                <a:ea typeface="Calibri" panose="020F0502020204030204" pitchFamily="34" charset="0"/>
                <a:cs typeface="Calibri" panose="020F0502020204030204" pitchFamily="34" charset="0"/>
              </a:rPr>
              <a:t>Non-Hispanic Blacks (17.4%),</a:t>
            </a:r>
          </a:p>
          <a:p>
            <a:pPr lvl="1">
              <a:lnSpc>
                <a:spcPct val="120000"/>
              </a:lnSpc>
              <a:buFont typeface="Arial" panose="020B0604020202020204" pitchFamily="34" charset="0"/>
              <a:buChar char="•"/>
            </a:pPr>
            <a:r>
              <a:rPr lang="en-US" sz="3000" dirty="0">
                <a:solidFill>
                  <a:srgbClr val="000000"/>
                </a:solidFill>
                <a:ea typeface="Calibri" panose="020F0502020204030204" pitchFamily="34" charset="0"/>
                <a:cs typeface="Calibri" panose="020F0502020204030204" pitchFamily="34" charset="0"/>
              </a:rPr>
              <a:t>P</a:t>
            </a:r>
            <a:r>
              <a:rPr lang="en-US" sz="3000" b="0" i="0" dirty="0">
                <a:solidFill>
                  <a:srgbClr val="000000"/>
                </a:solidFill>
                <a:effectLst/>
                <a:ea typeface="Calibri" panose="020F0502020204030204" pitchFamily="34" charset="0"/>
                <a:cs typeface="Calibri" panose="020F0502020204030204" pitchFamily="34" charset="0"/>
              </a:rPr>
              <a:t>eople of Hispanic origin (15.5%),</a:t>
            </a:r>
          </a:p>
          <a:p>
            <a:pPr lvl="1">
              <a:lnSpc>
                <a:spcPct val="120000"/>
              </a:lnSpc>
              <a:buFont typeface="Arial" panose="020B0604020202020204" pitchFamily="34" charset="0"/>
              <a:buChar char="•"/>
            </a:pPr>
            <a:r>
              <a:rPr lang="en-US" sz="3000" dirty="0">
                <a:solidFill>
                  <a:srgbClr val="000000"/>
                </a:solidFill>
                <a:ea typeface="Calibri" panose="020F0502020204030204" pitchFamily="34" charset="0"/>
                <a:cs typeface="Calibri" panose="020F0502020204030204" pitchFamily="34" charset="0"/>
              </a:rPr>
              <a:t>N</a:t>
            </a:r>
            <a:r>
              <a:rPr lang="en-US" sz="3000" b="0" i="0" dirty="0">
                <a:solidFill>
                  <a:srgbClr val="000000"/>
                </a:solidFill>
                <a:effectLst/>
                <a:ea typeface="Calibri" panose="020F0502020204030204" pitchFamily="34" charset="0"/>
                <a:cs typeface="Calibri" panose="020F0502020204030204" pitchFamily="34" charset="0"/>
              </a:rPr>
              <a:t>on-Hispanic Asians (</a:t>
            </a:r>
            <a:r>
              <a:rPr lang="en-US" sz="3000" dirty="0">
                <a:solidFill>
                  <a:srgbClr val="000000"/>
                </a:solidFill>
                <a:ea typeface="Calibri" panose="020F0502020204030204" pitchFamily="34" charset="0"/>
                <a:cs typeface="Calibri" panose="020F0502020204030204" pitchFamily="34" charset="0"/>
              </a:rPr>
              <a:t>16.7</a:t>
            </a:r>
            <a:r>
              <a:rPr lang="en-US" sz="3000" b="0" i="0" dirty="0">
                <a:solidFill>
                  <a:srgbClr val="000000"/>
                </a:solidFill>
                <a:effectLst/>
                <a:ea typeface="Calibri" panose="020F0502020204030204" pitchFamily="34" charset="0"/>
                <a:cs typeface="Calibri" panose="020F0502020204030204" pitchFamily="34" charset="0"/>
              </a:rPr>
              <a:t>%)</a:t>
            </a:r>
          </a:p>
          <a:p>
            <a:pPr lvl="1">
              <a:lnSpc>
                <a:spcPct val="120000"/>
              </a:lnSpc>
              <a:buFont typeface="Arial" panose="020B0604020202020204" pitchFamily="34" charset="0"/>
              <a:buChar char="•"/>
            </a:pPr>
            <a:r>
              <a:rPr lang="en-US" sz="3000" dirty="0">
                <a:solidFill>
                  <a:srgbClr val="000000"/>
                </a:solidFill>
                <a:ea typeface="Calibri" panose="020F0502020204030204" pitchFamily="34" charset="0"/>
                <a:cs typeface="Calibri" panose="020F0502020204030204" pitchFamily="34" charset="0"/>
              </a:rPr>
              <a:t>White Individuals (13.6%)</a:t>
            </a:r>
            <a:endParaRPr lang="en-US" sz="1700" dirty="0">
              <a:ea typeface="Calibri" panose="020F0502020204030204" pitchFamily="34" charset="0"/>
              <a:cs typeface="Calibri" panose="020F0502020204030204" pitchFamily="34" charset="0"/>
            </a:endParaRPr>
          </a:p>
          <a:p>
            <a:pPr lvl="1"/>
            <a:endParaRPr lang="en-US" dirty="0"/>
          </a:p>
        </p:txBody>
      </p:sp>
      <p:sp>
        <p:nvSpPr>
          <p:cNvPr id="4" name="Content Placeholder 3">
            <a:extLst>
              <a:ext uri="{FF2B5EF4-FFF2-40B4-BE49-F238E27FC236}">
                <a16:creationId xmlns:a16="http://schemas.microsoft.com/office/drawing/2014/main" id="{3ADF6A1D-C286-50E1-E7F8-5C36CCA0AC56}"/>
              </a:ext>
            </a:extLst>
          </p:cNvPr>
          <p:cNvSpPr>
            <a:spLocks noGrp="1"/>
          </p:cNvSpPr>
          <p:nvPr>
            <p:ph sz="quarter" idx="2"/>
          </p:nvPr>
        </p:nvSpPr>
        <p:spPr>
          <a:xfrm>
            <a:off x="4953000" y="1216152"/>
            <a:ext cx="3720846" cy="4937760"/>
          </a:xfrm>
        </p:spPr>
        <p:txBody>
          <a:bodyPr>
            <a:normAutofit fontScale="85000" lnSpcReduction="10000"/>
          </a:bodyPr>
          <a:lstStyle/>
          <a:p>
            <a:pPr lvl="1"/>
            <a:r>
              <a:rPr lang="en-US" b="1" dirty="0"/>
              <a:t>Education and SES and Location</a:t>
            </a:r>
          </a:p>
          <a:p>
            <a:pPr lvl="2">
              <a:lnSpc>
                <a:spcPct val="120000"/>
              </a:lnSpc>
            </a:pPr>
            <a:r>
              <a:rPr lang="en-US" dirty="0"/>
              <a:t>Less than high school ed (13.1%)</a:t>
            </a:r>
          </a:p>
          <a:p>
            <a:pPr lvl="2">
              <a:lnSpc>
                <a:spcPct val="120000"/>
              </a:lnSpc>
            </a:pPr>
            <a:r>
              <a:rPr lang="en-US" dirty="0"/>
              <a:t>More than high school (6.9%)</a:t>
            </a:r>
          </a:p>
          <a:p>
            <a:pPr lvl="2">
              <a:lnSpc>
                <a:spcPct val="120000"/>
              </a:lnSpc>
            </a:pPr>
            <a:r>
              <a:rPr lang="en-US" dirty="0"/>
              <a:t>Living below federal poverty (13.1%)</a:t>
            </a:r>
          </a:p>
          <a:p>
            <a:pPr lvl="2">
              <a:lnSpc>
                <a:spcPct val="120000"/>
              </a:lnSpc>
            </a:pPr>
            <a:r>
              <a:rPr lang="en-US" dirty="0"/>
              <a:t>Living at 500% of federal poverty (5.1%)</a:t>
            </a:r>
          </a:p>
          <a:p>
            <a:pPr lvl="2">
              <a:lnSpc>
                <a:spcPct val="120000"/>
              </a:lnSpc>
            </a:pPr>
            <a:r>
              <a:rPr lang="en-US" dirty="0"/>
              <a:t>Rural living (9.5%)</a:t>
            </a:r>
          </a:p>
          <a:p>
            <a:pPr lvl="2">
              <a:lnSpc>
                <a:spcPct val="120000"/>
              </a:lnSpc>
            </a:pPr>
            <a:r>
              <a:rPr lang="en-US" dirty="0"/>
              <a:t>Metropolitan (8.1%)</a:t>
            </a:r>
          </a:p>
        </p:txBody>
      </p:sp>
      <p:pic>
        <p:nvPicPr>
          <p:cNvPr id="5" name="Picture 4">
            <a:extLst>
              <a:ext uri="{FF2B5EF4-FFF2-40B4-BE49-F238E27FC236}">
                <a16:creationId xmlns:a16="http://schemas.microsoft.com/office/drawing/2014/main" id="{5CD6CAFE-DF61-06A1-8A8A-4B4040C25363}"/>
              </a:ext>
            </a:extLst>
          </p:cNvPr>
          <p:cNvPicPr>
            <a:picLocks noChangeAspect="1"/>
          </p:cNvPicPr>
          <p:nvPr/>
        </p:nvPicPr>
        <p:blipFill>
          <a:blip r:embed="rId2"/>
          <a:stretch>
            <a:fillRect/>
          </a:stretch>
        </p:blipFill>
        <p:spPr>
          <a:xfrm>
            <a:off x="5368167" y="6119943"/>
            <a:ext cx="3318633" cy="604184"/>
          </a:xfrm>
          <a:prstGeom prst="rect">
            <a:avLst/>
          </a:prstGeom>
        </p:spPr>
      </p:pic>
    </p:spTree>
    <p:extLst>
      <p:ext uri="{BB962C8B-B14F-4D97-AF65-F5344CB8AC3E}">
        <p14:creationId xmlns:p14="http://schemas.microsoft.com/office/powerpoint/2010/main" val="264313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8" name="Picture 1028" descr="Glucagon Emergency Kit by Lilly, Ope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673" y="3375025"/>
            <a:ext cx="42672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9030" name="Picture 1030" descr="Glucagon Emergency Kit by Lilly">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475" y="1544240"/>
            <a:ext cx="42862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9032" name="Picture 1032" descr="Glucagon Emergency Kit by Nov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6146" y="1334294"/>
            <a:ext cx="3600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7"/>
          <p:cNvSpPr txBox="1">
            <a:spLocks noChangeArrowheads="1"/>
          </p:cNvSpPr>
          <p:nvPr/>
        </p:nvSpPr>
        <p:spPr bwMode="auto">
          <a:xfrm>
            <a:off x="4571999" y="5110892"/>
            <a:ext cx="41365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Store 68-77 degrees prior to reconstitution, single use only</a:t>
            </a:r>
          </a:p>
        </p:txBody>
      </p:sp>
      <p:sp>
        <p:nvSpPr>
          <p:cNvPr id="2" name="Title 1"/>
          <p:cNvSpPr>
            <a:spLocks noGrp="1"/>
          </p:cNvSpPr>
          <p:nvPr>
            <p:ph type="title"/>
          </p:nvPr>
        </p:nvSpPr>
        <p:spPr/>
        <p:txBody>
          <a:bodyPr/>
          <a:lstStyle/>
          <a:p>
            <a:r>
              <a:rPr lang="en-US" dirty="0"/>
              <a:t>Glucagon Emergency Kit</a:t>
            </a:r>
          </a:p>
        </p:txBody>
      </p:sp>
    </p:spTree>
    <p:custDataLst>
      <p:tags r:id="rId1"/>
    </p:custDataLst>
    <p:extLst>
      <p:ext uri="{BB962C8B-B14F-4D97-AF65-F5344CB8AC3E}">
        <p14:creationId xmlns:p14="http://schemas.microsoft.com/office/powerpoint/2010/main" val="251914611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9030"/>
                                        </p:tgtEl>
                                        <p:attrNameLst>
                                          <p:attrName>style.visibility</p:attrName>
                                        </p:attrNameLst>
                                      </p:cBhvr>
                                      <p:to>
                                        <p:strVal val="visible"/>
                                      </p:to>
                                    </p:set>
                                    <p:anim calcmode="lin" valueType="num">
                                      <p:cBhvr additive="base">
                                        <p:cTn id="7" dur="500" fill="hold"/>
                                        <p:tgtEl>
                                          <p:spTgt spid="769030"/>
                                        </p:tgtEl>
                                        <p:attrNameLst>
                                          <p:attrName>ppt_x</p:attrName>
                                        </p:attrNameLst>
                                      </p:cBhvr>
                                      <p:tavLst>
                                        <p:tav tm="0">
                                          <p:val>
                                            <p:strVal val="#ppt_x"/>
                                          </p:val>
                                        </p:tav>
                                        <p:tav tm="100000">
                                          <p:val>
                                            <p:strVal val="#ppt_x"/>
                                          </p:val>
                                        </p:tav>
                                      </p:tavLst>
                                    </p:anim>
                                    <p:anim calcmode="lin" valueType="num">
                                      <p:cBhvr additive="base">
                                        <p:cTn id="8" dur="500" fill="hold"/>
                                        <p:tgtEl>
                                          <p:spTgt spid="7690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69028"/>
                                        </p:tgtEl>
                                        <p:attrNameLst>
                                          <p:attrName>style.visibility</p:attrName>
                                        </p:attrNameLst>
                                      </p:cBhvr>
                                      <p:to>
                                        <p:strVal val="visible"/>
                                      </p:to>
                                    </p:set>
                                    <p:anim calcmode="lin" valueType="num">
                                      <p:cBhvr additive="base">
                                        <p:cTn id="13" dur="500" fill="hold"/>
                                        <p:tgtEl>
                                          <p:spTgt spid="769028"/>
                                        </p:tgtEl>
                                        <p:attrNameLst>
                                          <p:attrName>ppt_x</p:attrName>
                                        </p:attrNameLst>
                                      </p:cBhvr>
                                      <p:tavLst>
                                        <p:tav tm="0">
                                          <p:val>
                                            <p:strVal val="#ppt_x"/>
                                          </p:val>
                                        </p:tav>
                                        <p:tav tm="100000">
                                          <p:val>
                                            <p:strVal val="#ppt_x"/>
                                          </p:val>
                                        </p:tav>
                                      </p:tavLst>
                                    </p:anim>
                                    <p:anim calcmode="lin" valueType="num">
                                      <p:cBhvr additive="base">
                                        <p:cTn id="14" dur="500" fill="hold"/>
                                        <p:tgtEl>
                                          <p:spTgt spid="7690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69032"/>
                                        </p:tgtEl>
                                        <p:attrNameLst>
                                          <p:attrName>style.visibility</p:attrName>
                                        </p:attrNameLst>
                                      </p:cBhvr>
                                      <p:to>
                                        <p:strVal val="visible"/>
                                      </p:to>
                                    </p:set>
                                    <p:anim calcmode="lin" valueType="num">
                                      <p:cBhvr additive="base">
                                        <p:cTn id="19" dur="500" fill="hold"/>
                                        <p:tgtEl>
                                          <p:spTgt spid="769032"/>
                                        </p:tgtEl>
                                        <p:attrNameLst>
                                          <p:attrName>ppt_x</p:attrName>
                                        </p:attrNameLst>
                                      </p:cBhvr>
                                      <p:tavLst>
                                        <p:tav tm="0">
                                          <p:val>
                                            <p:strVal val="#ppt_x"/>
                                          </p:val>
                                        </p:tav>
                                        <p:tav tm="100000">
                                          <p:val>
                                            <p:strVal val="#ppt_x"/>
                                          </p:val>
                                        </p:tav>
                                      </p:tavLst>
                                    </p:anim>
                                    <p:anim calcmode="lin" valueType="num">
                                      <p:cBhvr additive="base">
                                        <p:cTn id="20" dur="500" fill="hold"/>
                                        <p:tgtEl>
                                          <p:spTgt spid="769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9B171-4B93-4BD8-9D6A-BCD43FE888E5}"/>
              </a:ext>
            </a:extLst>
          </p:cNvPr>
          <p:cNvSpPr>
            <a:spLocks noGrp="1"/>
          </p:cNvSpPr>
          <p:nvPr>
            <p:ph type="title"/>
          </p:nvPr>
        </p:nvSpPr>
        <p:spPr/>
        <p:txBody>
          <a:bodyPr>
            <a:normAutofit/>
          </a:bodyPr>
          <a:lstStyle/>
          <a:p>
            <a:r>
              <a:rPr lang="en-US" sz="4400" dirty="0"/>
              <a:t>Nasal Glucagon - </a:t>
            </a:r>
            <a:r>
              <a:rPr lang="en-US" sz="4400" dirty="0" err="1"/>
              <a:t>Baqsimi</a:t>
            </a:r>
            <a:endParaRPr lang="en-US" sz="4400" dirty="0"/>
          </a:p>
        </p:txBody>
      </p:sp>
      <p:sp>
        <p:nvSpPr>
          <p:cNvPr id="4" name="Content Placeholder 3">
            <a:extLst>
              <a:ext uri="{FF2B5EF4-FFF2-40B4-BE49-F238E27FC236}">
                <a16:creationId xmlns:a16="http://schemas.microsoft.com/office/drawing/2014/main" id="{BEDF5410-C5DE-4A3F-AF9D-70AD3F32F48F}"/>
              </a:ext>
            </a:extLst>
          </p:cNvPr>
          <p:cNvSpPr>
            <a:spLocks noGrp="1"/>
          </p:cNvSpPr>
          <p:nvPr>
            <p:ph sz="quarter" idx="1"/>
          </p:nvPr>
        </p:nvSpPr>
        <p:spPr/>
        <p:txBody>
          <a:bodyPr>
            <a:noAutofit/>
          </a:bodyPr>
          <a:lstStyle/>
          <a:p>
            <a:r>
              <a:rPr lang="en-US" sz="2800" dirty="0"/>
              <a:t>Approved for ages 4 +</a:t>
            </a:r>
          </a:p>
          <a:p>
            <a:r>
              <a:rPr lang="en-US" sz="2800" dirty="0"/>
              <a:t>Absorbed nasally</a:t>
            </a:r>
          </a:p>
          <a:p>
            <a:r>
              <a:rPr lang="en-US" sz="2800" dirty="0"/>
              <a:t>No reconstitution or refrigeration needed</a:t>
            </a:r>
          </a:p>
          <a:p>
            <a:r>
              <a:rPr lang="en-US" sz="2800" dirty="0"/>
              <a:t>Kept in temps up to 86</a:t>
            </a:r>
          </a:p>
          <a:p>
            <a:r>
              <a:rPr lang="en-US" sz="2800" dirty="0"/>
              <a:t>Raises BG 67-73 mg/dl</a:t>
            </a:r>
          </a:p>
          <a:p>
            <a:r>
              <a:rPr lang="en-US" sz="2800" dirty="0"/>
              <a:t>Don’t use in those with</a:t>
            </a:r>
          </a:p>
          <a:p>
            <a:pPr lvl="1"/>
            <a:r>
              <a:rPr lang="en-US" sz="2800" dirty="0"/>
              <a:t>Pheochromocytoma</a:t>
            </a:r>
          </a:p>
          <a:p>
            <a:pPr lvl="1"/>
            <a:r>
              <a:rPr lang="en-US" sz="2800" dirty="0" err="1"/>
              <a:t>Insulinoma</a:t>
            </a:r>
            <a:endParaRPr lang="en-US" sz="2800" dirty="0"/>
          </a:p>
          <a:p>
            <a:pPr lvl="1"/>
            <a:r>
              <a:rPr lang="en-US" sz="2800" dirty="0"/>
              <a:t>See package insert</a:t>
            </a:r>
          </a:p>
        </p:txBody>
      </p:sp>
      <p:pic>
        <p:nvPicPr>
          <p:cNvPr id="6" name="Content Placeholder 5">
            <a:extLst>
              <a:ext uri="{FF2B5EF4-FFF2-40B4-BE49-F238E27FC236}">
                <a16:creationId xmlns:a16="http://schemas.microsoft.com/office/drawing/2014/main" id="{BDC4E7A9-6F0E-467F-BFAF-92B2959148B7}"/>
              </a:ext>
            </a:extLst>
          </p:cNvPr>
          <p:cNvPicPr>
            <a:picLocks noGrp="1" noChangeAspect="1"/>
          </p:cNvPicPr>
          <p:nvPr>
            <p:ph sz="quarter" idx="4294967295"/>
          </p:nvPr>
        </p:nvPicPr>
        <p:blipFill>
          <a:blip r:embed="rId3"/>
          <a:stretch>
            <a:fillRect/>
          </a:stretch>
        </p:blipFill>
        <p:spPr>
          <a:xfrm>
            <a:off x="6400800" y="539750"/>
            <a:ext cx="1762747" cy="1536700"/>
          </a:xfrm>
          <a:prstGeom prst="rect">
            <a:avLst/>
          </a:prstGeom>
        </p:spPr>
      </p:pic>
      <p:pic>
        <p:nvPicPr>
          <p:cNvPr id="7" name="Picture 6">
            <a:extLst>
              <a:ext uri="{FF2B5EF4-FFF2-40B4-BE49-F238E27FC236}">
                <a16:creationId xmlns:a16="http://schemas.microsoft.com/office/drawing/2014/main" id="{7F788C4C-35B3-4113-A5BA-0620A6AAD495}"/>
              </a:ext>
            </a:extLst>
          </p:cNvPr>
          <p:cNvPicPr>
            <a:picLocks noChangeAspect="1"/>
          </p:cNvPicPr>
          <p:nvPr/>
        </p:nvPicPr>
        <p:blipFill>
          <a:blip r:embed="rId4"/>
          <a:stretch>
            <a:fillRect/>
          </a:stretch>
        </p:blipFill>
        <p:spPr>
          <a:xfrm>
            <a:off x="4724400" y="2993322"/>
            <a:ext cx="3672965" cy="3576457"/>
          </a:xfrm>
          <a:prstGeom prst="rect">
            <a:avLst/>
          </a:prstGeom>
        </p:spPr>
      </p:pic>
    </p:spTree>
    <p:extLst>
      <p:ext uri="{BB962C8B-B14F-4D97-AF65-F5344CB8AC3E}">
        <p14:creationId xmlns:p14="http://schemas.microsoft.com/office/powerpoint/2010/main" val="374027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3EF0-EB02-42F3-BCBB-F2883E9CFD12}"/>
              </a:ext>
            </a:extLst>
          </p:cNvPr>
          <p:cNvSpPr>
            <a:spLocks noGrp="1"/>
          </p:cNvSpPr>
          <p:nvPr>
            <p:ph type="title"/>
          </p:nvPr>
        </p:nvSpPr>
        <p:spPr/>
        <p:txBody>
          <a:bodyPr>
            <a:normAutofit/>
          </a:bodyPr>
          <a:lstStyle/>
          <a:p>
            <a:r>
              <a:rPr lang="en-US" sz="4400" dirty="0" err="1"/>
              <a:t>Dasiglucagon</a:t>
            </a:r>
            <a:r>
              <a:rPr lang="en-US" sz="4400" dirty="0"/>
              <a:t> (</a:t>
            </a:r>
            <a:r>
              <a:rPr lang="en-US" sz="4400" dirty="0" err="1"/>
              <a:t>Zegalogue</a:t>
            </a:r>
            <a:r>
              <a:rPr lang="en-US" sz="4400" dirty="0"/>
              <a:t>)</a:t>
            </a:r>
          </a:p>
        </p:txBody>
      </p:sp>
      <p:pic>
        <p:nvPicPr>
          <p:cNvPr id="5" name="Content Placeholder 4">
            <a:extLst>
              <a:ext uri="{FF2B5EF4-FFF2-40B4-BE49-F238E27FC236}">
                <a16:creationId xmlns:a16="http://schemas.microsoft.com/office/drawing/2014/main" id="{725942E5-2878-46B0-9000-2CA880B3B6FB}"/>
              </a:ext>
            </a:extLst>
          </p:cNvPr>
          <p:cNvPicPr>
            <a:picLocks noGrp="1" noChangeAspect="1"/>
          </p:cNvPicPr>
          <p:nvPr>
            <p:ph sz="quarter" idx="1"/>
          </p:nvPr>
        </p:nvPicPr>
        <p:blipFill>
          <a:blip r:embed="rId2"/>
          <a:stretch>
            <a:fillRect/>
          </a:stretch>
        </p:blipFill>
        <p:spPr>
          <a:xfrm>
            <a:off x="440348" y="1256168"/>
            <a:ext cx="3341077" cy="3429000"/>
          </a:xfrm>
        </p:spPr>
      </p:pic>
      <p:pic>
        <p:nvPicPr>
          <p:cNvPr id="2050" name="Picture 2" descr="Reference ID: 4766029">
            <a:extLst>
              <a:ext uri="{FF2B5EF4-FFF2-40B4-BE49-F238E27FC236}">
                <a16:creationId xmlns:a16="http://schemas.microsoft.com/office/drawing/2014/main" id="{794DAC4B-F31D-4D1B-A1E9-5ACEC96FE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40005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6D8A78-E3F6-4B12-9429-5ACBE8B40D86}"/>
              </a:ext>
            </a:extLst>
          </p:cNvPr>
          <p:cNvPicPr>
            <a:picLocks noChangeAspect="1"/>
          </p:cNvPicPr>
          <p:nvPr/>
        </p:nvPicPr>
        <p:blipFill>
          <a:blip r:embed="rId4"/>
          <a:stretch>
            <a:fillRect/>
          </a:stretch>
        </p:blipFill>
        <p:spPr>
          <a:xfrm>
            <a:off x="3352800" y="4801732"/>
            <a:ext cx="1915201" cy="1903868"/>
          </a:xfrm>
          <a:prstGeom prst="rect">
            <a:avLst/>
          </a:prstGeom>
        </p:spPr>
      </p:pic>
      <p:pic>
        <p:nvPicPr>
          <p:cNvPr id="8" name="Picture 7">
            <a:extLst>
              <a:ext uri="{FF2B5EF4-FFF2-40B4-BE49-F238E27FC236}">
                <a16:creationId xmlns:a16="http://schemas.microsoft.com/office/drawing/2014/main" id="{9CD77552-12F9-4A00-9E95-A854DB6CF3A9}"/>
              </a:ext>
            </a:extLst>
          </p:cNvPr>
          <p:cNvPicPr>
            <a:picLocks noChangeAspect="1"/>
          </p:cNvPicPr>
          <p:nvPr/>
        </p:nvPicPr>
        <p:blipFill>
          <a:blip r:embed="rId5"/>
          <a:stretch>
            <a:fillRect/>
          </a:stretch>
        </p:blipFill>
        <p:spPr>
          <a:xfrm>
            <a:off x="3949765" y="2948352"/>
            <a:ext cx="4832285" cy="1471247"/>
          </a:xfrm>
          <a:prstGeom prst="rect">
            <a:avLst/>
          </a:prstGeom>
        </p:spPr>
      </p:pic>
    </p:spTree>
    <p:extLst>
      <p:ext uri="{BB962C8B-B14F-4D97-AF65-F5344CB8AC3E}">
        <p14:creationId xmlns:p14="http://schemas.microsoft.com/office/powerpoint/2010/main" val="428481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80 /20 Rule – Perfect Not Required</a:t>
            </a:r>
          </a:p>
        </p:txBody>
      </p:sp>
      <p:sp>
        <p:nvSpPr>
          <p:cNvPr id="3" name="Content Placeholder 2"/>
          <p:cNvSpPr>
            <a:spLocks noGrp="1"/>
          </p:cNvSpPr>
          <p:nvPr>
            <p:ph sz="quarter" idx="1"/>
          </p:nvPr>
        </p:nvSpPr>
        <p:spPr/>
        <p:txBody>
          <a:bodyPr/>
          <a:lstStyle/>
          <a:p>
            <a:r>
              <a:rPr lang="en-US" dirty="0"/>
              <a:t> </a:t>
            </a:r>
          </a:p>
        </p:txBody>
      </p:sp>
      <p:pic>
        <p:nvPicPr>
          <p:cNvPr id="4" name="Picture 3"/>
          <p:cNvPicPr>
            <a:picLocks noChangeAspect="1"/>
          </p:cNvPicPr>
          <p:nvPr/>
        </p:nvPicPr>
        <p:blipFill>
          <a:blip r:embed="rId3"/>
          <a:stretch>
            <a:fillRect/>
          </a:stretch>
        </p:blipFill>
        <p:spPr>
          <a:xfrm>
            <a:off x="1219199" y="1371600"/>
            <a:ext cx="6938681" cy="4343400"/>
          </a:xfrm>
          <a:prstGeom prst="rect">
            <a:avLst/>
          </a:prstGeom>
        </p:spPr>
      </p:pic>
    </p:spTree>
    <p:custDataLst>
      <p:tags r:id="rId1"/>
    </p:custDataLst>
    <p:extLst>
      <p:ext uri="{BB962C8B-B14F-4D97-AF65-F5344CB8AC3E}">
        <p14:creationId xmlns:p14="http://schemas.microsoft.com/office/powerpoint/2010/main" val="394142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p>
        </p:txBody>
      </p:sp>
      <p:sp>
        <p:nvSpPr>
          <p:cNvPr id="3" name="Text Placeholder 2"/>
          <p:cNvSpPr>
            <a:spLocks noGrp="1"/>
          </p:cNvSpPr>
          <p:nvPr>
            <p:ph type="body" sz="half" idx="1"/>
          </p:nvPr>
        </p:nvSpPr>
        <p:spPr/>
        <p:txBody>
          <a:bodyPr/>
          <a:lstStyle/>
          <a:p>
            <a:r>
              <a:rPr lang="en-US" dirty="0"/>
              <a:t>At the center of diabetes is someone living with it everyday.</a:t>
            </a:r>
          </a:p>
          <a:p>
            <a:r>
              <a:rPr lang="en-US" dirty="0"/>
              <a:t>Focus on their successes</a:t>
            </a:r>
          </a:p>
          <a:p>
            <a:r>
              <a:rPr lang="en-US" dirty="0"/>
              <a:t>Coach and support</a:t>
            </a:r>
          </a:p>
        </p:txBody>
      </p:sp>
      <p:sp>
        <p:nvSpPr>
          <p:cNvPr id="4" name="Content Placeholder 3"/>
          <p:cNvSpPr>
            <a:spLocks noGrp="1"/>
          </p:cNvSpPr>
          <p:nvPr>
            <p:ph sz="quarter" idx="2"/>
          </p:nvPr>
        </p:nvSpPr>
        <p:spPr/>
        <p:txBody>
          <a:bodyPr/>
          <a:lstStyle/>
          <a:p>
            <a:endParaRPr lang="en-US" dirty="0"/>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3"/>
          <a:stretch>
            <a:fillRect/>
          </a:stretch>
        </p:blipFill>
        <p:spPr>
          <a:xfrm>
            <a:off x="4605952" y="1514584"/>
            <a:ext cx="4115157" cy="4816257"/>
          </a:xfrm>
          <a:prstGeom prst="rect">
            <a:avLst/>
          </a:prstGeom>
        </p:spPr>
      </p:pic>
    </p:spTree>
    <p:custDataLst>
      <p:tags r:id="rId1"/>
    </p:custDataLst>
    <p:extLst>
      <p:ext uri="{BB962C8B-B14F-4D97-AF65-F5344CB8AC3E}">
        <p14:creationId xmlns:p14="http://schemas.microsoft.com/office/powerpoint/2010/main" val="31533585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71994" y="1600200"/>
            <a:ext cx="4635246" cy="1048512"/>
          </a:xfrm>
        </p:spPr>
        <p:txBody>
          <a:bodyPr>
            <a:normAutofit lnSpcReduction="10000"/>
          </a:bodyPr>
          <a:lstStyle/>
          <a:p>
            <a:r>
              <a:rPr lang="fr-FR" dirty="0"/>
              <a:t>bev@diabetesed.net</a:t>
            </a:r>
          </a:p>
          <a:p>
            <a:r>
              <a:rPr lang="fr-FR" dirty="0"/>
              <a:t>www.DiabetesEd.net</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429000"/>
            <a:ext cx="4302034" cy="1371600"/>
          </a:xfrm>
          <a:prstGeom prst="rect">
            <a:avLst/>
          </a:prstGeom>
        </p:spPr>
      </p:pic>
    </p:spTree>
    <p:custDataLst>
      <p:tags r:id="rId1"/>
    </p:custDataLst>
    <p:extLst>
      <p:ext uri="{BB962C8B-B14F-4D97-AF65-F5344CB8AC3E}">
        <p14:creationId xmlns:p14="http://schemas.microsoft.com/office/powerpoint/2010/main" val="134888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drivers of health </a:t>
            </a:r>
            <a:r>
              <a:rPr lang="en-US" sz="2300" b="0" i="0" dirty="0">
                <a:effectLst/>
              </a:rPr>
              <a:t>in the target population when designing care.</a:t>
            </a:r>
          </a:p>
        </p:txBody>
      </p:sp>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https://coveragetoolkit.org/health-equity/defining-health-equity/</a:t>
            </a:r>
            <a:endParaRPr lang="en-US" sz="1400" dirty="0"/>
          </a:p>
        </p:txBody>
      </p:sp>
      <p:pic>
        <p:nvPicPr>
          <p:cNvPr id="4" name="Picture 3">
            <a:extLst>
              <a:ext uri="{FF2B5EF4-FFF2-40B4-BE49-F238E27FC236}">
                <a16:creationId xmlns:a16="http://schemas.microsoft.com/office/drawing/2014/main" id="{C0ED9DA9-EA27-4685-93C5-28A6986B48EC}"/>
              </a:ext>
            </a:extLst>
          </p:cNvPr>
          <p:cNvPicPr>
            <a:picLocks noChangeAspect="1"/>
          </p:cNvPicPr>
          <p:nvPr/>
        </p:nvPicPr>
        <p:blipFill>
          <a:blip r:embed="rId6"/>
          <a:stretch>
            <a:fillRect/>
          </a:stretch>
        </p:blipFill>
        <p:spPr>
          <a:xfrm>
            <a:off x="427260" y="6354596"/>
            <a:ext cx="2379248" cy="433161"/>
          </a:xfrm>
          <a:prstGeom prst="rect">
            <a:avLst/>
          </a:prstGeom>
        </p:spPr>
      </p:pic>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149"/>
            <a:ext cx="295060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542" y="1219200"/>
            <a:ext cx="3258458" cy="48754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135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304800" y="0"/>
            <a:ext cx="3304210" cy="1219200"/>
          </a:xfrm>
          <a:prstGeom prst="rect">
            <a:avLst/>
          </a:prstGeom>
        </p:spPr>
      </p:pic>
    </p:spTree>
    <p:custDataLst>
      <p:tags r:id="rId1"/>
    </p:custDataLst>
    <p:extLst>
      <p:ext uri="{BB962C8B-B14F-4D97-AF65-F5344CB8AC3E}">
        <p14:creationId xmlns:p14="http://schemas.microsoft.com/office/powerpoint/2010/main" val="2866673793"/>
      </p:ext>
    </p:extLst>
  </p:cSld>
  <p:clrMapOvr>
    <a:masterClrMapping/>
  </p:clrMapOvr>
  <p:transition>
    <p:random/>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1916</TotalTime>
  <Words>3777</Words>
  <Application>Microsoft Office PowerPoint</Application>
  <PresentationFormat>On-screen Show (4:3)</PresentationFormat>
  <Paragraphs>603</Paragraphs>
  <Slides>65</Slides>
  <Notes>35</Notes>
  <HiddenSlides>0</HiddenSlides>
  <MMClips>1</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83" baseType="lpstr">
      <vt:lpstr>Aptos</vt:lpstr>
      <vt:lpstr>Arial</vt:lpstr>
      <vt:lpstr>Arial Narrow</vt:lpstr>
      <vt:lpstr>BlinkMacSystemFont</vt:lpstr>
      <vt:lpstr>Calibri</vt:lpstr>
      <vt:lpstr>Gill Sans MT</vt:lpstr>
      <vt:lpstr>Helvetica</vt:lpstr>
      <vt:lpstr>Helvetica Neue</vt:lpstr>
      <vt:lpstr>Jokerman</vt:lpstr>
      <vt:lpstr>Monotype Sorts</vt:lpstr>
      <vt:lpstr>Symbol</vt:lpstr>
      <vt:lpstr>Tahoma</vt:lpstr>
      <vt:lpstr>Times New Roman</vt:lpstr>
      <vt:lpstr>Wingdings</vt:lpstr>
      <vt:lpstr>Wingdings 3</vt:lpstr>
      <vt:lpstr>Origin</vt:lpstr>
      <vt:lpstr>1_Origin</vt:lpstr>
      <vt:lpstr>Clip</vt:lpstr>
      <vt:lpstr>Diabetes Pathophysiology</vt:lpstr>
      <vt:lpstr>Lecture Objectives</vt:lpstr>
      <vt:lpstr>CDC Announces</vt:lpstr>
      <vt:lpstr>Type 2 Diabetes in America 2026 </vt:lpstr>
      <vt:lpstr>PreDiabetes is FREAKING ME OUT</vt:lpstr>
      <vt:lpstr>Diabetes Prevalence Stats</vt:lpstr>
      <vt:lpstr>Address Barriers to Self Management</vt:lpstr>
      <vt:lpstr>Now, let’s get to the Nitty Gritty</vt:lpstr>
      <vt:lpstr>PowerPoint Presentation</vt:lpstr>
      <vt:lpstr>Hormones Effect on Glucose</vt:lpstr>
      <vt:lpstr>Understanding the Natural Role of Incretins</vt:lpstr>
      <vt:lpstr>Pocket Card: GLP-1 &amp; GIP RA  </vt:lpstr>
      <vt:lpstr>PowerPoint Presentation</vt:lpstr>
      <vt:lpstr>Signs of Diabetes</vt:lpstr>
      <vt:lpstr>Natural History of Diabetes</vt:lpstr>
      <vt:lpstr>A1c and Estimated Avg Glucose (eAG)  </vt:lpstr>
      <vt:lpstr>PowerPoint Presentation</vt:lpstr>
      <vt:lpstr>Type 1 ~ Immune Mediated  5-10% of Diabetes</vt:lpstr>
      <vt:lpstr>PowerPoint Presentation</vt:lpstr>
      <vt:lpstr>PowerPoint Presentation</vt:lpstr>
      <vt:lpstr>Dr. Banting and Best with Marjorie at University of Toronto</vt:lpstr>
      <vt:lpstr>     Insulin Finally Available - 1922</vt:lpstr>
      <vt:lpstr>Miracle of Insulin</vt:lpstr>
      <vt:lpstr>Type 1 – 10% of all Diabetes</vt:lpstr>
      <vt:lpstr>Signs of Type 1 Diabetes</vt:lpstr>
      <vt:lpstr>How do we know someone has Type 1 vs Type 2?</vt:lpstr>
      <vt:lpstr>Type 1 Diabetes Features?</vt:lpstr>
      <vt:lpstr>What Does Type 1 Look Like?</vt:lpstr>
      <vt:lpstr>www.TrialNet.org</vt:lpstr>
      <vt:lpstr>PowerPoint Presentation</vt:lpstr>
      <vt:lpstr>PowerPoint Presentation</vt:lpstr>
      <vt:lpstr>Natural Progression of Type 2 Diabetes</vt:lpstr>
      <vt:lpstr>The Noxious Nine – Pathophysiology T2D</vt:lpstr>
      <vt:lpstr>What is Type 2 Diabetes?</vt:lpstr>
      <vt:lpstr>What is Type 2 Diabetes?</vt:lpstr>
      <vt:lpstr>Life Study – Mrs. Jones</vt:lpstr>
      <vt:lpstr>What Do You Say? Mrs. Jones asks you</vt:lpstr>
      <vt:lpstr>Comparison of  Type 1 &amp; Type 2</vt:lpstr>
      <vt:lpstr>Pre Diabetes &amp; Type 2- Screening Guidelines (ADA 2026 Clinical Practice Guidelines)</vt:lpstr>
      <vt:lpstr>Diabetes 2 - Who is at Risk?  (ADA Clinical Practice Guidelines)</vt:lpstr>
      <vt:lpstr>Acanthosis Nigricans</vt:lpstr>
      <vt:lpstr>Acanthosis Nigricans (AN)  </vt:lpstr>
      <vt:lpstr>Sleep quality and Diabetes Risk</vt:lpstr>
      <vt:lpstr>Quick Self-Assessment </vt:lpstr>
      <vt:lpstr>Language of Diabetes Education</vt:lpstr>
      <vt:lpstr>ADA 2026 ABC Goals</vt:lpstr>
      <vt:lpstr>Where are we on this continuum?</vt:lpstr>
      <vt:lpstr>A hard truth</vt:lpstr>
      <vt:lpstr>Plate Method Works</vt:lpstr>
      <vt:lpstr>Diabetes is also associated with </vt:lpstr>
      <vt:lpstr>Other Types of Diabetes</vt:lpstr>
      <vt:lpstr>Diabetes in Pregnancy Background</vt:lpstr>
      <vt:lpstr>Gestational DM ~ 9% of all Pregnancies</vt:lpstr>
      <vt:lpstr>Specific type of diabetes due to other causes</vt:lpstr>
      <vt:lpstr>Hypoglycemia prevention</vt:lpstr>
      <vt:lpstr>Hypoglycemia Symptoms</vt:lpstr>
      <vt:lpstr>Treatment of Hypoglycemia</vt:lpstr>
      <vt:lpstr>PowerPoint Presentation</vt:lpstr>
      <vt:lpstr>PowerPoint Presentation</vt:lpstr>
      <vt:lpstr>Glucagon Emergency Kit</vt:lpstr>
      <vt:lpstr>Nasal Glucagon - Baqsimi</vt:lpstr>
      <vt:lpstr>Dasiglucagon (Zegalogue)</vt:lpstr>
      <vt:lpstr>80 /20 Rule – Perfect Not Required</vt:lpstr>
      <vt:lpstr>Key points </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129</cp:revision>
  <cp:lastPrinted>2014-10-31T19:05:17Z</cp:lastPrinted>
  <dcterms:created xsi:type="dcterms:W3CDTF">2014-04-17T17:56:59Z</dcterms:created>
  <dcterms:modified xsi:type="dcterms:W3CDTF">2026-04-17T18:36:34Z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5A782FC4-4C62-423F-B6B1-07B9A70CBAEE</vt:lpwstr>
  </property>
  <property fmtid="{D5CDD505-2E9C-101B-9397-08002B2CF9AE}" pid="3" name="ArticulatePath">
    <vt:lpwstr>DES PPT template</vt:lpwstr>
  </property>
</Properties>
</file>